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53" r:id="rId2"/>
  </p:sldMasterIdLst>
  <p:notesMasterIdLst>
    <p:notesMasterId r:id="rId34"/>
  </p:notesMasterIdLst>
  <p:sldIdLst>
    <p:sldId id="639" r:id="rId3"/>
    <p:sldId id="640" r:id="rId4"/>
    <p:sldId id="641" r:id="rId5"/>
    <p:sldId id="642" r:id="rId6"/>
    <p:sldId id="612" r:id="rId7"/>
    <p:sldId id="643" r:id="rId8"/>
    <p:sldId id="678" r:id="rId9"/>
    <p:sldId id="681" r:id="rId10"/>
    <p:sldId id="682" r:id="rId11"/>
    <p:sldId id="636" r:id="rId12"/>
    <p:sldId id="370" r:id="rId13"/>
    <p:sldId id="683" r:id="rId14"/>
    <p:sldId id="684" r:id="rId15"/>
    <p:sldId id="668" r:id="rId16"/>
    <p:sldId id="663" r:id="rId17"/>
    <p:sldId id="685" r:id="rId18"/>
    <p:sldId id="686" r:id="rId19"/>
    <p:sldId id="618" r:id="rId20"/>
    <p:sldId id="669" r:id="rId21"/>
    <p:sldId id="670" r:id="rId22"/>
    <p:sldId id="687" r:id="rId23"/>
    <p:sldId id="671" r:id="rId24"/>
    <p:sldId id="673" r:id="rId25"/>
    <p:sldId id="676" r:id="rId26"/>
    <p:sldId id="620" r:id="rId27"/>
    <p:sldId id="688" r:id="rId28"/>
    <p:sldId id="689" r:id="rId29"/>
    <p:sldId id="675" r:id="rId30"/>
    <p:sldId id="690" r:id="rId31"/>
    <p:sldId id="691" r:id="rId32"/>
    <p:sldId id="36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2" name="Admin" initials="A" lastIdx="2" clrIdx="1">
    <p:extLst>
      <p:ext uri="{19B8F6BF-5375-455C-9EA6-DF929625EA0E}">
        <p15:presenceInfo xmlns:p15="http://schemas.microsoft.com/office/powerpoint/2012/main" userId="Admin" providerId="None"/>
      </p:ext>
    </p:extLst>
  </p:cmAuthor>
  <p:cmAuthor id="3" name="Vũ Thị Hiền" initials="VH" lastIdx="2" clrIdx="2">
    <p:extLst>
      <p:ext uri="{19B8F6BF-5375-455C-9EA6-DF929625EA0E}">
        <p15:presenceInfo xmlns:p15="http://schemas.microsoft.com/office/powerpoint/2012/main" userId="S::hien.vt@thcstrunghoa.edu.vn::f0e2df91-3e5d-4b7c-9fa0-e459bfe90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FF0000"/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F74EA-13DF-46D6-A8F2-0E33F18412C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823C7-4B44-47DB-8F2F-C604FF520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7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749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823C7-4B44-47DB-8F2F-C604FF520A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61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w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–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3 </a:t>
            </a:r>
            <a:r>
              <a:rPr lang="en-US" dirty="0" err="1"/>
              <a:t>phút</a:t>
            </a:r>
            <a:r>
              <a:rPr lang="en-US" dirty="0"/>
              <a:t> –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bổ</a:t>
            </a:r>
            <a:r>
              <a:rPr lang="en-US" dirty="0"/>
              <a:t> sung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23C7-4B44-47DB-8F2F-C604FF520A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5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đều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65AC46-F4DB-47FE-A7AC-173C125C6E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78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23C7-4B44-47DB-8F2F-C604FF520A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7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23C7-4B44-47DB-8F2F-C604FF520A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23C7-4B44-47DB-8F2F-C604FF520A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82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823C7-4B44-47DB-8F2F-C604FF520A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76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ý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23C7-4B44-47DB-8F2F-C604FF520A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6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ý</a:t>
            </a:r>
          </a:p>
          <a:p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(O ở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23C7-4B44-47DB-8F2F-C604FF520A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85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ý</a:t>
            </a:r>
          </a:p>
          <a:p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(O ở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23C7-4B44-47DB-8F2F-C604FF520A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5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412BAF-3542-4CF4-A1D4-0A9C1E02D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8A68DE-BBD6-4F79-8391-F4C55BCE3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F0577D-0A02-4529-BA55-250336977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DED0E-2743-45CF-A569-834FC48A4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4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ACD88B-C1B1-42BC-917D-06AA5C680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9F8783-77DC-4564-8B32-C1557FCF78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92DD4F-CCC1-43BA-89F9-255865944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5A6F7-6219-435A-B984-CA90773E3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43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943C35-BE11-4126-B5B1-F4CDDD5C9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852498-9054-4EEC-82F5-62D462B7E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C0A174-761E-467E-A564-7B92EA7B3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5B95-6C05-4F1E-911B-67982D081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39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E0CCD6-7CF0-4990-91FF-9992B6062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7FAC06-C542-45B1-A536-5875B8882D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30CC595-51DE-43B2-AD23-C26BAE791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3AE10-F5DE-4457-A532-8AC5A94C2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786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2B9D8-5E4E-44DA-9523-B0534E4995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73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C1582-6239-4A1C-8C44-7AD1645EC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44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675D1-98D6-40D5-A362-9A41BAC0A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15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8A14F-CB43-4373-A525-FCB7CC4F4E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6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9B7BD-A2FF-4CB1-A6C5-7B38302B97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9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A209-6825-42CA-8131-0C12A3A5D5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4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2E9C2-B30E-4758-A755-3DC7A1250E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1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D8F40E-5C48-4593-B03F-3D84FAE0E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2F99D4-680C-438B-9C7F-33C9F5270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C5F23D-814B-433F-8643-84EAAC748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3DBA8-E5B6-4BB4-B4D7-C42078A92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808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992F2-076A-4F97-9E6E-1CAD6CCD29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04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7EC46-AD37-4114-A5D2-AECCB900F2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12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CFB39-C260-4FA7-A6E4-815F7BFAE2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85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37D82-A49B-44C5-9E83-9F35F32436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F6A68F-86BD-4B26-AB9F-D8E1292AC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AD17DC-4505-4624-B5F2-DAE505336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B6D435-513E-43A9-8CF0-FE98EC8AC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82F59-8607-4F4D-A3B0-AC89148EB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29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2BB6F1-28BF-4802-BDB9-D72E9D628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D42D2-93D8-4E9D-87A9-C46618F3A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0EC86-5EFF-43D1-B4D1-C62441E86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38755-E6B3-4302-89F8-B5C4F0561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2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79D7A8-30E0-418B-AFD5-8CA6715534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2C02D9-1AF6-409E-85CF-5FF9A3E64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171D28-2055-4278-99CB-77F873BFBD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39893-605D-4F0B-8D32-E4B0909C4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5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A8F4ED-6A53-41EC-AE39-A64449670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6BF068-7130-4464-8AB0-E68154E61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B5A9AB-B4BF-4A39-8799-2B5EDFB94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C21F-F728-41A6-A4D9-1F1CE567D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20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D79BF0-9E08-43EF-A9DA-FB2D8D95F0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32431C-50C9-49FC-B131-4F17617CA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8FF93C-EC8A-4212-AD5F-76613168F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EFBDE-BADD-4AF3-BE3D-65F50CFDC0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69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0858BB-8806-4966-8D60-7026202C6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81E9E2-5A16-4D4F-A0EB-CFFD08FC32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C60D83-183B-486E-8424-78DEC6E30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DA6D8-9425-41C7-8417-D5407AE57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68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23A1B-BD5A-463C-8A1B-D1AA7622A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602423-3EB9-484A-9FA0-629DEDB8F2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917B97-E226-4EFC-9837-BC108F822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02B3A-1D4E-40B4-B7C5-DB59610A1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39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6950FA-A8A5-4490-BBFF-C9D4023EB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EE3FFD-E1A4-4F66-9BD8-0C1925037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107350-E82A-497A-BA3C-B61A9FC194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B4856A-FD14-4AC5-AA20-9AFFAAB59C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4B5F33-F6C4-406B-9A4F-D14E44CC29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latin typeface="+mn-lt"/>
              </a:defRPr>
            </a:lvl1pPr>
          </a:lstStyle>
          <a:p>
            <a:pPr>
              <a:defRPr/>
            </a:pPr>
            <a:fld id="{FEB2EFFC-7F74-4F33-988A-69EA005761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89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CEDC7C-E18C-4FF0-AA6F-F3B3F91327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5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6.pn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1.wmf"/><Relationship Id="rId18" Type="http://schemas.openxmlformats.org/officeDocument/2006/relationships/image" Target="../media/image56.wmf"/><Relationship Id="rId3" Type="http://schemas.openxmlformats.org/officeDocument/2006/relationships/image" Target="../media/image41.wmf"/><Relationship Id="rId21" Type="http://schemas.openxmlformats.org/officeDocument/2006/relationships/image" Target="../media/image59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17" Type="http://schemas.openxmlformats.org/officeDocument/2006/relationships/image" Target="../media/image55.wmf"/><Relationship Id="rId25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wmf"/><Relationship Id="rId20" Type="http://schemas.openxmlformats.org/officeDocument/2006/relationships/image" Target="../media/image58.w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24" Type="http://schemas.openxmlformats.org/officeDocument/2006/relationships/image" Target="../media/image40.emf"/><Relationship Id="rId5" Type="http://schemas.openxmlformats.org/officeDocument/2006/relationships/image" Target="../media/image43.wmf"/><Relationship Id="rId15" Type="http://schemas.openxmlformats.org/officeDocument/2006/relationships/image" Target="../media/image53.wmf"/><Relationship Id="rId23" Type="http://schemas.openxmlformats.org/officeDocument/2006/relationships/image" Target="../media/image39.emf"/><Relationship Id="rId10" Type="http://schemas.openxmlformats.org/officeDocument/2006/relationships/image" Target="../media/image48.wmf"/><Relationship Id="rId19" Type="http://schemas.openxmlformats.org/officeDocument/2006/relationships/image" Target="../media/image57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Relationship Id="rId14" Type="http://schemas.openxmlformats.org/officeDocument/2006/relationships/image" Target="../media/image52.wmf"/><Relationship Id="rId22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4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5.png"/><Relationship Id="rId7" Type="http://schemas.openxmlformats.org/officeDocument/2006/relationships/image" Target="../media/image7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7.emf"/><Relationship Id="rId5" Type="http://schemas.openxmlformats.org/officeDocument/2006/relationships/image" Target="../media/image76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2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Relationship Id="rId9" Type="http://schemas.openxmlformats.org/officeDocument/2006/relationships/image" Target="../media/image8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1.png"/><Relationship Id="rId3" Type="http://schemas.openxmlformats.org/officeDocument/2006/relationships/image" Target="../media/image83.emf"/><Relationship Id="rId7" Type="http://schemas.openxmlformats.org/officeDocument/2006/relationships/image" Target="../media/image89.emf"/><Relationship Id="rId12" Type="http://schemas.openxmlformats.org/officeDocument/2006/relationships/image" Target="../media/image91.wmf"/><Relationship Id="rId17" Type="http://schemas.openxmlformats.org/officeDocument/2006/relationships/image" Target="../media/image95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9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8.e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87.emf"/><Relationship Id="rId15" Type="http://schemas.openxmlformats.org/officeDocument/2006/relationships/image" Target="../media/image93.png"/><Relationship Id="rId10" Type="http://schemas.openxmlformats.org/officeDocument/2006/relationships/image" Target="../media/image90.wmf"/><Relationship Id="rId4" Type="http://schemas.openxmlformats.org/officeDocument/2006/relationships/image" Target="../media/image85.em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9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8.e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9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04293" y="2386625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A84F8C-0ABB-A3D8-A8A3-C7C7DE0C9483}"/>
              </a:ext>
            </a:extLst>
          </p:cNvPr>
          <p:cNvSpPr txBox="1"/>
          <p:nvPr/>
        </p:nvSpPr>
        <p:spPr>
          <a:xfrm>
            <a:off x="133350" y="4684437"/>
            <a:ext cx="595350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GVSB: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1: ……………………..</a:t>
            </a:r>
          </a:p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2: ……………………..</a:t>
            </a:r>
          </a:p>
        </p:txBody>
      </p:sp>
      <p:sp>
        <p:nvSpPr>
          <p:cNvPr id="4" name="Hộp Văn bản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-7617" y="175841"/>
            <a:ext cx="1218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  <a:p>
            <a:pPr defTabSz="914377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825624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6" name="Picture 46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66625" y="6348413"/>
            <a:ext cx="8255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18" descr="OPL20U25GSXzBJYl68kk8uQGfFKzs7yb1M4KJWUiLk6ZEvGF+qCIPSnY57AbBFCvTWID07 2024 T9 CD 065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239376" y="6581776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</a:p>
        </p:txBody>
      </p:sp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187041-8E4F-BE2B-C2C0-2487DC6C35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1954557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1D43C9-E751-C0FC-2195-4E84132EE2A7}"/>
              </a:ext>
            </a:extLst>
          </p:cNvPr>
          <p:cNvSpPr txBox="1">
            <a:spLocks/>
          </p:cNvSpPr>
          <p:nvPr/>
        </p:nvSpPr>
        <p:spPr>
          <a:xfrm>
            <a:off x="1121465" y="2298949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</a:p>
        </p:txBody>
      </p:sp>
      <p:cxnSp>
        <p:nvCxnSpPr>
          <p:cNvPr id="10" name="Straight Connector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89D3F1-93B6-A3F5-D5DF-C0353AD981FB}"/>
              </a:ext>
            </a:extLst>
          </p:cNvPr>
          <p:cNvCxnSpPr>
            <a:cxnSpLocks/>
          </p:cNvCxnSpPr>
          <p:nvPr/>
        </p:nvCxnSpPr>
        <p:spPr>
          <a:xfrm>
            <a:off x="682486" y="2970840"/>
            <a:ext cx="654381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7E7911-FBEA-C8EC-1425-C05E0BAD7A7F}"/>
              </a:ext>
            </a:extLst>
          </p:cNvPr>
          <p:cNvSpPr txBox="1">
            <a:spLocks/>
          </p:cNvSpPr>
          <p:nvPr/>
        </p:nvSpPr>
        <p:spPr>
          <a:xfrm>
            <a:off x="-82551" y="-54961"/>
            <a:ext cx="12449176" cy="18250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ĐƯỜNG THẲNG VÀ ĐƯỜNG TRÒN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1" name="Rectangle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EE33225-3842-4866-B930-71E71588EE95}"/>
              </a:ext>
            </a:extLst>
          </p:cNvPr>
          <p:cNvSpPr/>
          <p:nvPr/>
        </p:nvSpPr>
        <p:spPr>
          <a:xfrm>
            <a:off x="579385" y="3136696"/>
            <a:ext cx="72654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 </a:t>
            </a: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 và đường </a:t>
            </a:r>
            <a:r>
              <a:rPr lang="pt-BR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cắt nhau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pt-BR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 thẳng và đường tròn </a:t>
            </a:r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 xúc</a:t>
            </a:r>
            <a:r>
              <a:rPr lang="pt-BR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9" descr="OPL20U25GSXzBJYl68kk8uQGfFKzs7yb1M4KJWUiLk6ZEvGF+qCIPSnY57AbBFCvTWID07 2024 T9 CD 065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239376" y="6581776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9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57D799-2760-4352-9D68-A6932409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9244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EC256C9-83EF-6BEA-5651-B00DFD78178C}"/>
                  </a:ext>
                </a:extLst>
              </p:cNvPr>
              <p:cNvSpPr txBox="1"/>
              <p:nvPr/>
            </p:nvSpPr>
            <p:spPr>
              <a:xfrm>
                <a:off x="781518" y="1523029"/>
                <a:ext cx="7092873" cy="2378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3000" b="1" kern="10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HĐ1</a:t>
                </a:r>
                <a:r>
                  <a:rPr lang="en-US" sz="3000" b="1" kern="10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000" b="1" kern="10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 </a:t>
                </a:r>
                <a:r>
                  <a:rPr lang="en-US" sz="30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30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20.</a:t>
                </a:r>
              </a:p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0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0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30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30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bao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0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chung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30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0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0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0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0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1" kern="10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OH</m:t>
                    </m:r>
                  </m:oMath>
                </a14:m>
                <a:r>
                  <a:rPr lang="en-US" sz="30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3000" i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EC256C9-83EF-6BEA-5651-B00DFD781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18" y="1523029"/>
                <a:ext cx="7092873" cy="2378600"/>
              </a:xfrm>
              <a:prstGeom prst="rect">
                <a:avLst/>
              </a:prstGeom>
              <a:blipFill>
                <a:blip r:embed="rId3"/>
                <a:stretch>
                  <a:fillRect l="-1976" t="-2051" b="-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7FB9ABB-4286-0E24-6BFE-544CCB83F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1943" y="5606271"/>
            <a:ext cx="1623218" cy="1228839"/>
          </a:xfrm>
          <a:prstGeom prst="rect">
            <a:avLst/>
          </a:prstGeom>
        </p:spPr>
      </p:pic>
      <p:sp>
        <p:nvSpPr>
          <p:cNvPr id="8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7E7911-FBEA-C8EC-1425-C05E0BAD7A7F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4245976" y="4159332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FCC0C55-2C03-21A8-9A23-D7371C10E7C2}"/>
                  </a:ext>
                </a:extLst>
              </p:cNvPr>
              <p:cNvSpPr txBox="1"/>
              <p:nvPr/>
            </p:nvSpPr>
            <p:spPr>
              <a:xfrm>
                <a:off x="781518" y="4940256"/>
                <a:ext cx="11295104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kumimoji="0" lang="en-US" sz="30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kumimoji="0" lang="en-US" sz="3000" i="0" u="none" strike="noStrike" kern="1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30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kumimoji="0" lang="en-US" sz="30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i="0" u="none" strike="noStrike" kern="1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30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i="0" u="none" strike="noStrike" kern="1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30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i="0" u="none" strike="noStrike" kern="1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kumimoji="0" lang="en-US" sz="30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i="0" u="none" strike="noStrike" kern="1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0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i="0" u="none" strike="noStrike" kern="1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30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i="0" u="none" strike="noStrike" kern="1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30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i="0" u="none" strike="noStrike" kern="1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kumimoji="0" lang="en-US" sz="30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kumimoji="0" lang="en-US" sz="30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i="0" u="none" strike="noStrike" kern="1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3000" i="0" u="none" strike="noStrike" kern="1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000" b="0" i="1" u="none" strike="noStrike" kern="1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kumimoji="0" lang="en-US" sz="30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spcBef>
                    <a:spcPts val="1200"/>
                  </a:spcBef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000" i="0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kumimoji="0" lang="en-US" sz="3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OMH</m:t>
                    </m:r>
                  </m:oMath>
                </a14:m>
                <a:r>
                  <a:rPr kumimoji="0" lang="en-US" sz="3000" i="1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u="none" strike="noStrike" kern="1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000" u="none" strike="noStrike" kern="1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u="none" strike="noStrike" kern="1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3000" u="none" strike="noStrike" kern="1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000" b="0" i="1" u="none" strike="noStrike" kern="1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kumimoji="0" lang="en-US" sz="3000" i="1" u="none" strike="noStrike" kern="1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u="none" strike="noStrike" kern="1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3000" u="none" strike="noStrike" kern="1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000" b="0" i="1" u="none" strike="noStrike" kern="1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OM</m:t>
                    </m:r>
                    <m:r>
                      <m:rPr>
                        <m:nor/>
                      </m:rPr>
                      <a:rPr kumimoji="0" lang="en-US" sz="3000" b="0" i="0" u="none" strike="noStrike" kern="1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3000" b="0" i="0" u="none" strike="noStrike" kern="1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 </m:t>
                    </m:r>
                    <m:r>
                      <m:rPr>
                        <m:nor/>
                      </m:rPr>
                      <a:rPr kumimoji="0" lang="en-US" sz="3000" b="0" i="1" u="none" strike="noStrike" kern="1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OH</m:t>
                    </m:r>
                  </m:oMath>
                </a14:m>
                <a:r>
                  <a:rPr kumimoji="0" lang="en-US" sz="3000" i="1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sz="300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</a:t>
                </a:r>
                <a:r>
                  <a:rPr kumimoji="0" lang="en-US" sz="3000" i="1" u="none" strike="noStrike" kern="1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000" b="0" i="1" u="none" strike="noStrike" kern="1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kumimoji="0" lang="en-US" sz="3000" b="0" i="0" u="none" strike="noStrike" kern="1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3000" b="0" i="0" u="none" strike="noStrike" kern="1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 </m:t>
                    </m:r>
                    <m:r>
                      <m:rPr>
                        <m:nor/>
                      </m:rPr>
                      <a:rPr kumimoji="0" lang="en-US" sz="3000" b="0" i="1" u="none" strike="noStrike" kern="1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OH</m:t>
                    </m:r>
                  </m:oMath>
                </a14:m>
                <a:r>
                  <a:rPr kumimoji="0" lang="en-US" sz="3000" i="1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TextBox 1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FCC0C55-2C03-21A8-9A23-D7371C10E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18" y="4940256"/>
                <a:ext cx="11295104" cy="1169551"/>
              </a:xfrm>
              <a:prstGeom prst="rect">
                <a:avLst/>
              </a:prstGeom>
              <a:blipFill>
                <a:blip r:embed="rId5"/>
                <a:stretch>
                  <a:fillRect l="-1079" t="-6771" b="-15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3FB6D7-2571-40F4-8484-07DD20B56A5B}"/>
              </a:ext>
            </a:extLst>
          </p:cNvPr>
          <p:cNvSpPr txBox="1"/>
          <p:nvPr/>
        </p:nvSpPr>
        <p:spPr>
          <a:xfrm>
            <a:off x="9252089" y="4018448"/>
            <a:ext cx="1974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B500ED-A833-7667-245E-4DB57B071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3246" y="1372031"/>
            <a:ext cx="3611880" cy="2346960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BD3304-DDB1-DE43-CBCC-E6D08ABE9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5222" y="2424399"/>
            <a:ext cx="1002792" cy="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5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9" descr="OPL20U25GSXzBJYl68kk8uQGfFKzs7yb1M4KJWUiLk6ZEvGF+qCIPSnY57AbBFCvTWID07 2024 T9 CD 065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239376" y="6581776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9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57D799-2760-4352-9D68-A6932409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7E7911-FBEA-C8EC-1425-C05E0BAD7A7F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Rectangle 16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765612" y="3429000"/>
            <a:ext cx="8536043" cy="2909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nl-NL" sz="3000" b="1" i="1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*Định nghĩa</a:t>
            </a:r>
            <a:r>
              <a:rPr lang="nl-NL" sz="3000" b="1" i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nl-NL" sz="3000" i="1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3000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nl-NL" sz="3000" u="sng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và đường tròn có hai điểm chung</a:t>
            </a:r>
            <a:r>
              <a:rPr lang="nl-NL" sz="30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nói đường thẳng và đường tròn </a:t>
            </a:r>
            <a:r>
              <a:rPr lang="nl-NL" sz="3000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</a:t>
            </a:r>
            <a:r>
              <a:rPr lang="nl-NL" sz="3000" b="1" i="1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nl-NL" sz="3000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nl-NL" sz="3000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Mỗi điểm chung của đường thẳng và đường tròn cắt nhau gọi là một </a:t>
            </a:r>
            <a:r>
              <a:rPr lang="nl-NL" sz="3000" b="1" i="1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 điểm.</a:t>
            </a:r>
            <a:endParaRPr lang="en-US" sz="3000" b="1" i="1" kern="1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022968-4348-D947-FD42-19CB5E510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246" y="1372031"/>
            <a:ext cx="3611880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77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9" descr="OPL20U25GSXzBJYl68kk8uQGfFKzs7yb1M4KJWUiLk6ZEvGF+qCIPSnY57AbBFCvTWID07 2024 T9 CD 065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239376" y="6581776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9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57D799-2760-4352-9D68-A6932409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7764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7E7911-FBEA-C8EC-1425-C05E0BAD7A7F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39" name="TextBox 313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6030322-978C-4A79-888B-3FB2CB5FA224}"/>
                  </a:ext>
                </a:extLst>
              </p:cNvPr>
              <p:cNvSpPr txBox="1"/>
              <p:nvPr/>
            </p:nvSpPr>
            <p:spPr>
              <a:xfrm>
                <a:off x="771088" y="4312742"/>
                <a:ext cx="1090699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Đ</a:t>
                </a:r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0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39" name="TextBox 313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6030322-978C-4A79-888B-3FB2CB5FA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88" y="4312742"/>
                <a:ext cx="10906999" cy="1169551"/>
              </a:xfrm>
              <a:prstGeom prst="rect">
                <a:avLst/>
              </a:prstGeom>
              <a:blipFill>
                <a:blip r:embed="rId3"/>
                <a:stretch>
                  <a:fillRect l="-1285" t="-6771" b="-15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41" name="Rectangle 314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A630E7B-A965-4002-ACA9-5F7097C29528}"/>
                  </a:ext>
                </a:extLst>
              </p:cNvPr>
              <p:cNvSpPr/>
              <p:nvPr/>
            </p:nvSpPr>
            <p:spPr>
              <a:xfrm>
                <a:off x="771088" y="5591584"/>
                <a:ext cx="1015967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3000" b="1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3000" b="1" i="1" kern="1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000" b="1" i="1" kern="1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i="1" kern="1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000" b="1" i="1" kern="1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kern="1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41" name="Rectangle 314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A630E7B-A965-4002-ACA9-5F7097C29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88" y="5591584"/>
                <a:ext cx="10159671" cy="1015663"/>
              </a:xfrm>
              <a:prstGeom prst="rect">
                <a:avLst/>
              </a:prstGeom>
              <a:blipFill>
                <a:blip r:embed="rId4"/>
                <a:stretch>
                  <a:fillRect l="-1380" t="-7784" r="-2280" b="-1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777BF9B-94B3-4F5E-6739-C3A7B8E5F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417" y="1680239"/>
            <a:ext cx="2346960" cy="2346960"/>
          </a:xfrm>
          <a:prstGeom prst="rect">
            <a:avLst/>
          </a:prstGeom>
        </p:spPr>
      </p:pic>
      <p:pic>
        <p:nvPicPr>
          <p:cNvPr id="17" name="Picture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EDAA2C7-E4F7-B3C2-8941-B8C441B33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873" y="3160001"/>
            <a:ext cx="3611880" cy="859536"/>
          </a:xfrm>
          <a:prstGeom prst="rect">
            <a:avLst/>
          </a:prstGeom>
        </p:spPr>
      </p:pic>
      <p:pic>
        <p:nvPicPr>
          <p:cNvPr id="20" name="Picture 1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D794F9-B39A-B633-AA44-5878A796E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2699" y="2762240"/>
            <a:ext cx="661416" cy="124968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236770-E9A6-43A6-FE24-3E2CD365FB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795" y="2739709"/>
            <a:ext cx="1002792" cy="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61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314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0030D2-6AFC-4979-BAB7-DE68A8E39E92}"/>
              </a:ext>
            </a:extLst>
          </p:cNvPr>
          <p:cNvSpPr/>
          <p:nvPr/>
        </p:nvSpPr>
        <p:spPr>
          <a:xfrm>
            <a:off x="848711" y="4042989"/>
            <a:ext cx="8484475" cy="215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i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Cách </a:t>
            </a:r>
            <a:r>
              <a:rPr lang="en-US" sz="2800" i="1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i="1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i="1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i="1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i="1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i="1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i="1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800" i="1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i="1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kern="1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thẳng</a:t>
            </a:r>
          </a:p>
          <a:p>
            <a:pPr algn="just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114" name="Picture 4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E8F569-71AB-4EED-986E-360874CA9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" name="Picture 4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BE86C7-700F-46AB-8E08-8CD0E31F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9370F32-525F-4D6A-9049-12878BB3F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3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A3119C-C5AD-4024-AE7A-CD58ADDA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C5EFB81-AC43-4DA0-A06E-9731266F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BBD3BE-622C-494C-9650-9E6EE31ED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89CEB0-6830-4713-A21B-152F6EBBD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53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1A7A0AC-8912-4644-AA75-42E48A66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961370-2CDC-40AD-88BA-E347C62B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>
            <a:extLst>
              <a:ext uri="{FF2B5EF4-FFF2-40B4-BE49-F238E27FC236}">
                <a16:creationId xmlns:a16="http://schemas.microsoft.com/office/drawing/2014/main" id="{78197E45-DCCD-466A-BAEE-1163B2958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>
            <a:extLst>
              <a:ext uri="{FF2B5EF4-FFF2-40B4-BE49-F238E27FC236}">
                <a16:creationId xmlns:a16="http://schemas.microsoft.com/office/drawing/2014/main" id="{9A70F5E6-DA83-4A22-B201-DFA51B84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>
            <a:extLst>
              <a:ext uri="{FF2B5EF4-FFF2-40B4-BE49-F238E27FC236}">
                <a16:creationId xmlns:a16="http://schemas.microsoft.com/office/drawing/2014/main" id="{FAA0FAAF-F518-425A-A08F-0131257F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>
            <a:extLst>
              <a:ext uri="{FF2B5EF4-FFF2-40B4-BE49-F238E27FC236}">
                <a16:creationId xmlns:a16="http://schemas.microsoft.com/office/drawing/2014/main" id="{28876F39-B0E6-4432-9FB6-BE569E78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>
            <a:extLst>
              <a:ext uri="{FF2B5EF4-FFF2-40B4-BE49-F238E27FC236}">
                <a16:creationId xmlns:a16="http://schemas.microsoft.com/office/drawing/2014/main" id="{37B2F3B0-052C-4D2F-9BE5-5D7A4EE0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>
            <a:extLst>
              <a:ext uri="{FF2B5EF4-FFF2-40B4-BE49-F238E27FC236}">
                <a16:creationId xmlns:a16="http://schemas.microsoft.com/office/drawing/2014/main" id="{76B59AC4-FF5D-418F-832D-7DF25D533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>
            <a:extLst>
              <a:ext uri="{FF2B5EF4-FFF2-40B4-BE49-F238E27FC236}">
                <a16:creationId xmlns:a16="http://schemas.microsoft.com/office/drawing/2014/main" id="{1D7A2837-FE1C-4BC5-8735-EB16E8A2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>
            <a:extLst>
              <a:ext uri="{FF2B5EF4-FFF2-40B4-BE49-F238E27FC236}">
                <a16:creationId xmlns:a16="http://schemas.microsoft.com/office/drawing/2014/main" id="{133A5CCC-C828-473B-846A-3889D2C0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>
            <a:extLst>
              <a:ext uri="{FF2B5EF4-FFF2-40B4-BE49-F238E27FC236}">
                <a16:creationId xmlns:a16="http://schemas.microsoft.com/office/drawing/2014/main" id="{E06FF44D-DF77-4AC6-B292-CD1CBA030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>
            <a:extLst>
              <a:ext uri="{FF2B5EF4-FFF2-40B4-BE49-F238E27FC236}">
                <a16:creationId xmlns:a16="http://schemas.microsoft.com/office/drawing/2014/main" id="{31092558-077A-4B68-B1BD-436DBC02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7B5659F0-46D9-41AA-8C47-5A2FAA622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>
            <a:extLst>
              <a:ext uri="{FF2B5EF4-FFF2-40B4-BE49-F238E27FC236}">
                <a16:creationId xmlns:a16="http://schemas.microsoft.com/office/drawing/2014/main" id="{4B8DADA0-8675-4A04-9B41-B9A42461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771AC9F1-840B-4640-1B39-90447513C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B7074A-6598-111E-CE5E-9DFD8C80448C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927E99-B120-BDEF-E106-36F1472E4D1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46877" y="1680239"/>
            <a:ext cx="2346960" cy="2346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AE9151-3587-047C-C42B-C087A70BB9D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30333" y="3160001"/>
            <a:ext cx="3611880" cy="859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AF7852-B74C-8817-AD43-5F1908A4E8F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00159" y="2762240"/>
            <a:ext cx="661416" cy="12496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ECAE6-8533-852B-C893-E82D28ADA35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11255" y="2739709"/>
            <a:ext cx="1002792" cy="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4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9" descr="OPL20U25GSXzBJYl68kk8uQGfFKzs7yb1M4KJWUiLk6ZEvGF+qCIPSnY57AbBFCvTWID07 2024 T9 CD 065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239376" y="6581776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48CCAC2-4317-D9A7-86EB-4F53DA96E852}"/>
                  </a:ext>
                </a:extLst>
              </p:cNvPr>
              <p:cNvSpPr txBox="1"/>
              <p:nvPr/>
            </p:nvSpPr>
            <p:spPr>
              <a:xfrm>
                <a:off x="781292" y="1580074"/>
                <a:ext cx="10461492" cy="1539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2800" b="1" kern="1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nl-NL" sz="2800" b="1" kern="10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 1.</a:t>
                </a:r>
                <a:r>
                  <a:rPr lang="nl-NL" sz="2800" b="1" kern="1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kern="1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nl-NL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280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vuông góc với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cắt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không? Vì sao?</a:t>
                </a:r>
                <a:endParaRPr lang="en-US" sz="28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48CCAC2-4317-D9A7-86EB-4F53DA96E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92" y="1580074"/>
                <a:ext cx="10461492" cy="1539139"/>
              </a:xfrm>
              <a:prstGeom prst="rect">
                <a:avLst/>
              </a:prstGeom>
              <a:blipFill>
                <a:blip r:embed="rId2"/>
                <a:stretch>
                  <a:fillRect l="-1166" t="-2372" r="-1224" b="-9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903EC8-D9E9-19A2-212D-1AB98DEF6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624" y="5504966"/>
            <a:ext cx="1752046" cy="1076810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71E215-6B3C-1795-01D3-CAC8B6B94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626" y="3947990"/>
            <a:ext cx="2231136" cy="2231136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29D0DA-7524-81EF-8320-24D27D617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642" y="4759766"/>
            <a:ext cx="527304" cy="518160"/>
          </a:xfrm>
          <a:prstGeom prst="rect">
            <a:avLst/>
          </a:prstGeom>
        </p:spPr>
      </p:pic>
      <p:pic>
        <p:nvPicPr>
          <p:cNvPr id="31" name="Picture 3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0BD617-CF1E-8E04-4995-31C973C1E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599" y="4599429"/>
            <a:ext cx="783336" cy="563880"/>
          </a:xfrm>
          <a:prstGeom prst="rect">
            <a:avLst/>
          </a:prstGeom>
        </p:spPr>
      </p:pic>
      <p:pic>
        <p:nvPicPr>
          <p:cNvPr id="29" name="Picture 2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52D0F4-02F5-C4C1-9F7D-E01031DC56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7960" y="3706402"/>
            <a:ext cx="679704" cy="2688336"/>
          </a:xfrm>
          <a:prstGeom prst="rect">
            <a:avLst/>
          </a:prstGeom>
        </p:spPr>
      </p:pic>
      <p:sp>
        <p:nvSpPr>
          <p:cNvPr id="32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56C505-C567-5F99-9785-F952ABDB5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85A093B-E281-0F07-E44F-BEFB05580C77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9" descr="OPL20U25GSXzBJYl68kk8uQGfFKzs7yb1M4KJWUiLk6ZEvGF+qCIPSnY57AbBFCvTWID07 2024 T9 CD 065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239376" y="6581776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8CCAC2-4317-D9A7-86EB-4F53DA96E852}"/>
              </a:ext>
            </a:extLst>
          </p:cNvPr>
          <p:cNvSpPr txBox="1"/>
          <p:nvPr/>
        </p:nvSpPr>
        <p:spPr>
          <a:xfrm>
            <a:off x="781292" y="1464750"/>
            <a:ext cx="158353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nl-NL" sz="28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</a:t>
            </a:r>
            <a:r>
              <a:rPr lang="nl-NL" sz="28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 1.</a:t>
            </a:r>
            <a:r>
              <a:rPr lang="nl-NL" sz="2800" b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903EC8-D9E9-19A2-212D-1AB98DEF6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244" y="5504966"/>
            <a:ext cx="1752046" cy="1076810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71E215-6B3C-1795-01D3-CAC8B6B94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576" y="1940308"/>
            <a:ext cx="2231136" cy="2231136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29D0DA-7524-81EF-8320-24D27D617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2592" y="2752084"/>
            <a:ext cx="527304" cy="518160"/>
          </a:xfrm>
          <a:prstGeom prst="rect">
            <a:avLst/>
          </a:prstGeom>
        </p:spPr>
      </p:pic>
      <p:pic>
        <p:nvPicPr>
          <p:cNvPr id="31" name="Picture 3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0BD617-CF1E-8E04-4995-31C973C1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4549" y="2591747"/>
            <a:ext cx="783336" cy="563880"/>
          </a:xfrm>
          <a:prstGeom prst="rect">
            <a:avLst/>
          </a:prstGeom>
        </p:spPr>
      </p:pic>
      <p:pic>
        <p:nvPicPr>
          <p:cNvPr id="29" name="Picture 2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52D0F4-02F5-C4C1-9F7D-E01031DC5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5910" y="1698720"/>
            <a:ext cx="679704" cy="26883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7A04275-FF0F-6D43-0A45-B0DDD0271A0A}"/>
                  </a:ext>
                </a:extLst>
              </p:cNvPr>
              <p:cNvSpPr txBox="1"/>
              <p:nvPr/>
            </p:nvSpPr>
            <p:spPr>
              <a:xfrm>
                <a:off x="728485" y="3042888"/>
                <a:ext cx="7758457" cy="3570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200"/>
                  </a:spcAft>
                  <a:defRPr/>
                </a:pPr>
                <a:r>
                  <a:rPr kumimoji="0" lang="nl-NL" sz="28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kumimoji="0" lang="nl-NL" sz="28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trong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nl-NL" sz="28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kumimoji="0" lang="nl-NL" sz="2800" i="1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kumimoji="0" lang="nl-NL" sz="28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:r>
                  <a:rPr kumimoji="0" lang="nl-NL" sz="2800" i="1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kumimoji="0" lang="nl-NL" sz="280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1200"/>
                  </a:spcAft>
                  <a:defRPr/>
                </a:pPr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OH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góc với đường thẳng </a:t>
                </a:r>
                <a:r>
                  <a:rPr lang="nl-NL" sz="2800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</a:t>
                </a:r>
                <a:r>
                  <a:rPr lang="nl-NL" sz="2800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nên khoảng cách từ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đường thẳng </a:t>
                </a:r>
                <a:r>
                  <a:rPr lang="nl-NL" sz="2800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nl-NL" sz="28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spcAft>
                    <a:spcPts val="1200"/>
                  </a:spcAft>
                  <a:defRPr/>
                </a:pPr>
                <a:r>
                  <a:rPr lang="nl-NL" sz="28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khoảng cách từ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đường thẳng </a:t>
                </a:r>
                <a:r>
                  <a:rPr lang="nl-NL" sz="2800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nhỏ hơn </a:t>
                </a:r>
                <a:r>
                  <a:rPr lang="nl-NL" sz="2800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>
                  <a:spcAft>
                    <a:spcPts val="1200"/>
                  </a:spcAft>
                  <a:defRPr/>
                </a:pPr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đường thẳng </a:t>
                </a:r>
                <a:r>
                  <a:rPr lang="nl-NL" sz="2800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" name="TextBox 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7A04275-FF0F-6D43-0A45-B0DDD0271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85" y="3042888"/>
                <a:ext cx="7758457" cy="3570208"/>
              </a:xfrm>
              <a:prstGeom prst="rect">
                <a:avLst/>
              </a:prstGeom>
              <a:blipFill>
                <a:blip r:embed="rId7"/>
                <a:stretch>
                  <a:fillRect l="-1651" t="-1706" r="-2909" b="-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3526425" y="2138839"/>
            <a:ext cx="936475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defRPr/>
            </a:pPr>
            <a:r>
              <a:rPr lang="nl-NL" sz="3200" b="1" kern="100" dirty="0">
                <a:solidFill>
                  <a:srgbClr val="FF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3200" kern="100" dirty="0">
              <a:solidFill>
                <a:srgbClr val="FF99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FC41B1B-F240-536D-A689-3F3620DB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6890776-DD01-75F6-98D6-7B0BA8DA0F1E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47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9" descr="OPL20U25GSXzBJYl68kk8uQGfFKzs7yb1M4KJWUiLk6ZEvGF+qCIPSnY57AbBFCvTWID07 2024 T9 CD 065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239376" y="6581776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903EC8-D9E9-19A2-212D-1AB98DEF6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710" y="1291873"/>
            <a:ext cx="1752046" cy="1076810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8CCAC2-4317-D9A7-86EB-4F53DA96E852}"/>
              </a:ext>
            </a:extLst>
          </p:cNvPr>
          <p:cNvSpPr txBox="1"/>
          <p:nvPr/>
        </p:nvSpPr>
        <p:spPr>
          <a:xfrm>
            <a:off x="702399" y="1501316"/>
            <a:ext cx="9671311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</a:t>
            </a:r>
            <a:r>
              <a:rPr kumimoji="0" lang="nl-NL" sz="2800" b="1" i="0" u="none" strike="noStrike" kern="1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1</a:t>
            </a:r>
            <a:r>
              <a:rPr lang="nl-NL" sz="2800" b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l-NL" sz="28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280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</a:t>
            </a:r>
            <a:r>
              <a:rPr kumimoji="0" lang="nl-NL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 ra một số hiện tượng trong thực tiễn gợi nên hình ảnh của đường thẳng và đường tròn cắt nhau.</a:t>
            </a:r>
            <a:endParaRPr kumimoji="0" lang="en-US" sz="280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A9922E-003D-53C5-B36C-69484CFF9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694FCD-2209-FB52-E036-37A0068220F2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9" descr="OPL20U25GSXzBJYl68kk8uQGfFKzs7yb1M4KJWUiLk6ZEvGF+qCIPSnY57AbBFCvTWID07 2024 T9 CD 065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502134" y="6581775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p:grpSp>
        <p:nvGrpSpPr>
          <p:cNvPr id="12" name="Group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0D044DC-5BE5-30A2-B0D4-DF254DE0D630}"/>
              </a:ext>
            </a:extLst>
          </p:cNvPr>
          <p:cNvGrpSpPr>
            <a:grpSpLocks/>
          </p:cNvGrpSpPr>
          <p:nvPr/>
        </p:nvGrpSpPr>
        <p:grpSpPr>
          <a:xfrm>
            <a:off x="479687" y="3219133"/>
            <a:ext cx="3261995" cy="2834866"/>
            <a:chOff x="0" y="0"/>
            <a:chExt cx="6679395" cy="6248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CFAA53-78A1-7677-97B2-6646F6E2E7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78"/>
            <a:stretch/>
          </p:blipFill>
          <p:spPr bwMode="auto">
            <a:xfrm>
              <a:off x="0" y="0"/>
              <a:ext cx="6679395" cy="624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E58BBBE-2240-65CA-4F85-AC116FFE8CA8}"/>
                </a:ext>
              </a:extLst>
            </p:cNvPr>
            <p:cNvCxnSpPr/>
            <p:nvPr/>
          </p:nvCxnSpPr>
          <p:spPr>
            <a:xfrm>
              <a:off x="3527425" y="685800"/>
              <a:ext cx="53975" cy="556260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7DE8D0-7701-1370-C26B-C3FD1E46B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914400"/>
              <a:ext cx="2133600" cy="205740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6" name="Picture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5D340D2-A5B9-4209-A275-6ADCEE1BBE83}"/>
              </a:ext>
            </a:extLst>
          </p:cNvPr>
          <p:cNvPicPr/>
          <p:nvPr/>
        </p:nvPicPr>
        <p:blipFill rotWithShape="1">
          <a:blip r:embed="rId4"/>
          <a:srcRect l="19426"/>
          <a:stretch/>
        </p:blipFill>
        <p:spPr>
          <a:xfrm>
            <a:off x="4069826" y="3219133"/>
            <a:ext cx="3714428" cy="2800798"/>
          </a:xfrm>
          <a:prstGeom prst="rect">
            <a:avLst/>
          </a:prstGeom>
        </p:spPr>
      </p:pic>
      <p:pic>
        <p:nvPicPr>
          <p:cNvPr id="17" name="Picture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8A6459D-7A5C-4A1C-97A7-36D7ADA32DE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177954" y="3219133"/>
            <a:ext cx="3831499" cy="2800798"/>
          </a:xfrm>
          <a:prstGeom prst="rect">
            <a:avLst/>
          </a:prstGeom>
        </p:spPr>
      </p:pic>
      <p:sp>
        <p:nvSpPr>
          <p:cNvPr id="18" name="Rectangle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D2FD31-097E-4D3C-8210-3F211FB479B1}"/>
              </a:ext>
            </a:extLst>
          </p:cNvPr>
          <p:cNvSpPr/>
          <p:nvPr/>
        </p:nvSpPr>
        <p:spPr>
          <a:xfrm>
            <a:off x="1128071" y="6053999"/>
            <a:ext cx="1851789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nl-NL" sz="3200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 </a:t>
            </a:r>
            <a:r>
              <a:rPr lang="nl-NL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cổng</a:t>
            </a:r>
            <a:endParaRPr lang="en-US" sz="3200" kern="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691E9-87C7-4A21-A684-D29605446A23}"/>
              </a:ext>
            </a:extLst>
          </p:cNvPr>
          <p:cNvSpPr/>
          <p:nvPr/>
        </p:nvSpPr>
        <p:spPr>
          <a:xfrm>
            <a:off x="4069826" y="6086571"/>
            <a:ext cx="335220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Biển báo </a:t>
            </a:r>
            <a:r>
              <a:rPr lang="nl-NL" sz="2800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 thông</a:t>
            </a:r>
            <a:endParaRPr lang="en-US" sz="2800" kern="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4E1258-82A8-4873-B4C1-5F1E8CB9C798}"/>
              </a:ext>
            </a:extLst>
          </p:cNvPr>
          <p:cNvSpPr/>
          <p:nvPr/>
        </p:nvSpPr>
        <p:spPr>
          <a:xfrm>
            <a:off x="9278452" y="6086571"/>
            <a:ext cx="204895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Sân bóng đá</a:t>
            </a:r>
            <a:endParaRPr lang="en-US" sz="2800" kern="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9" descr="OPL20U25GSXzBJYl68kk8uQGfFKzs7yb1M4KJWUiLk6ZEvGF+qCIPSnY57AbBFCvTWID07 2024 T9 CD 065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239376" y="6581776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EC256C9-83EF-6BEA-5651-B00DFD78178C}"/>
              </a:ext>
            </a:extLst>
          </p:cNvPr>
          <p:cNvSpPr txBox="1"/>
          <p:nvPr/>
        </p:nvSpPr>
        <p:spPr>
          <a:xfrm>
            <a:off x="435888" y="1606965"/>
            <a:ext cx="11514374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</a:t>
            </a:r>
            <a:r>
              <a:rPr kumimoji="0" lang="en-US" sz="2800" b="1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2800" b="1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22,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ray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kumimoji="0" lang="vi-VN" sz="28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80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6A34D0-2133-9872-001F-5DC5C5B1C035}"/>
              </a:ext>
            </a:extLst>
          </p:cNvPr>
          <p:cNvSpPr txBox="1"/>
          <p:nvPr/>
        </p:nvSpPr>
        <p:spPr>
          <a:xfrm>
            <a:off x="2098067" y="4566242"/>
            <a:ext cx="5196112" cy="174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000" b="1" u="sng" kern="1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000" b="1" u="sng" kern="1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u="sng" kern="1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u="sng" kern="1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000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kumimoji="0" lang="en-US" sz="300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ường </a:t>
            </a:r>
            <a:r>
              <a:rPr kumimoji="0" lang="en-US" sz="30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30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0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30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30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30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0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kumimoji="0" lang="en-US" sz="3000" b="1" i="1" u="none" strike="noStrike" kern="1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3000" b="1" i="1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chung</a:t>
            </a:r>
            <a:r>
              <a:rPr lang="en-US" sz="3000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000" b="1" i="1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7EE512-B30D-7649-B4ED-E770E38FD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93" y="3429000"/>
            <a:ext cx="1624011" cy="1433693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7D6A8D9-93FD-E8A5-9362-EEECA5F97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301" y="3800475"/>
            <a:ext cx="4581525" cy="3057525"/>
          </a:xfrm>
          <a:prstGeom prst="rect">
            <a:avLst/>
          </a:prstGeom>
        </p:spPr>
      </p:pic>
      <p:sp>
        <p:nvSpPr>
          <p:cNvPr id="13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11ED7C1-7F55-B2F5-0330-13C1736A7789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6C281B0-10FA-8F14-02A2-2F6D48D84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30s CÓ ÂM 10 GIÂY CUỐI" descr="OPL20U25GSXzBJYl68kk8uQGfFKzs7yb1M4KJWUiLk6ZEvGF+qCIPSnY57AbBFCvTWID07 2024 T9 CD 06565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2D2827EE-C78B-E7D6-42D4-10C1055C0A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5586" y="4988902"/>
            <a:ext cx="1091155" cy="5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7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972702-57E4-45E6-8195-970D2182A5B0}"/>
              </a:ext>
            </a:extLst>
          </p:cNvPr>
          <p:cNvSpPr/>
          <p:nvPr/>
        </p:nvSpPr>
        <p:spPr>
          <a:xfrm>
            <a:off x="448003" y="1932352"/>
            <a:ext cx="8163263" cy="164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0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vi-VN" sz="30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đường thẳng và đường tròn có đúng một điểm chung, ta nói </a:t>
            </a:r>
            <a:r>
              <a:rPr lang="vi-VN" sz="3000" b="1" i="1" u="sng" kern="1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và đường tròn tiếp xúc nhau</a:t>
            </a:r>
            <a:r>
              <a:rPr lang="vi-VN" sz="30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 điểm chung đó.</a:t>
            </a:r>
            <a:endParaRPr lang="en-US" sz="3000" kern="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D979948-C860-4158-B321-7FFFC49B90AB}"/>
              </a:ext>
            </a:extLst>
          </p:cNvPr>
          <p:cNvSpPr/>
          <p:nvPr/>
        </p:nvSpPr>
        <p:spPr>
          <a:xfrm>
            <a:off x="409903" y="4237015"/>
            <a:ext cx="8268038" cy="164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0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nl-NL" sz="30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đường thẳng và đường tròn tiếp xúc nhau thì đường thẳng được gọi là </a:t>
            </a:r>
            <a:r>
              <a:rPr lang="nl-NL" sz="3000" b="1" i="1" u="sng" kern="1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tuyến</a:t>
            </a:r>
            <a:r>
              <a:rPr lang="nl-NL" sz="30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đường tròn, điểm chung gọi là </a:t>
            </a:r>
            <a:r>
              <a:rPr lang="nl-NL" sz="3000" b="1" i="1" u="sng" kern="1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điểm</a:t>
            </a:r>
            <a:r>
              <a:rPr lang="nl-NL" sz="3000" u="sng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kern="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3A583D-15D4-A81C-3773-D578C5F98C8C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A66F7B-B8E3-C7D3-FD19-091476422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FC31C7-5590-F0CC-6D4D-BB409F4777B8}"/>
              </a:ext>
            </a:extLst>
          </p:cNvPr>
          <p:cNvGrpSpPr/>
          <p:nvPr/>
        </p:nvGrpSpPr>
        <p:grpSpPr>
          <a:xfrm>
            <a:off x="8439817" y="1269978"/>
            <a:ext cx="3520956" cy="2967038"/>
            <a:chOff x="5202238" y="3644900"/>
            <a:chExt cx="3589337" cy="3008313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6268264D-DB28-C161-AB49-F517C41BDF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02238" y="3644900"/>
              <a:ext cx="3589337" cy="30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C358E798-8257-478C-2C1A-1A4E0E3AE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3438" y="3738563"/>
              <a:ext cx="2347912" cy="2352675"/>
            </a:xfrm>
            <a:prstGeom prst="ellipse">
              <a:avLst/>
            </a:prstGeom>
            <a:noFill/>
            <a:ln w="476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45C46BA3-F8B5-5000-BAAE-A0C603443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3688" y="6108700"/>
              <a:ext cx="3322637" cy="0"/>
            </a:xfrm>
            <a:prstGeom prst="line">
              <a:avLst/>
            </a:prstGeom>
            <a:noFill/>
            <a:ln w="47625" cap="flat">
              <a:solidFill>
                <a:srgbClr val="F9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0B53B95A-C403-CFA6-872C-B4EF45860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588" y="6118225"/>
              <a:ext cx="3206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416CC78-8655-5434-C884-7037C2B8E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1988" y="6138863"/>
              <a:ext cx="4000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9DFB65EA-B33F-0C02-98E7-D8335AE81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288" y="4657725"/>
              <a:ext cx="4000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F54EBC51-9867-B937-B8DA-1696D6CA28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8500" y="4876800"/>
              <a:ext cx="76200" cy="76200"/>
              <a:chOff x="4440" y="3072"/>
              <a:chExt cx="48" cy="48"/>
            </a:xfrm>
          </p:grpSpPr>
          <p:sp>
            <p:nvSpPr>
              <p:cNvPr id="19" name="Oval 11">
                <a:extLst>
                  <a:ext uri="{FF2B5EF4-FFF2-40B4-BE49-F238E27FC236}">
                    <a16:creationId xmlns:a16="http://schemas.microsoft.com/office/drawing/2014/main" id="{93BD5F3B-5DEF-45BA-EFDF-13A055B46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07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2">
                <a:extLst>
                  <a:ext uri="{FF2B5EF4-FFF2-40B4-BE49-F238E27FC236}">
                    <a16:creationId xmlns:a16="http://schemas.microsoft.com/office/drawing/2014/main" id="{D10EF8D5-58F2-B14C-4D71-6C6AAF779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072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2D5453D2-26A7-F566-388C-5757E2B773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8500" y="6053138"/>
              <a:ext cx="76200" cy="76200"/>
              <a:chOff x="4440" y="3813"/>
              <a:chExt cx="48" cy="48"/>
            </a:xfrm>
          </p:grpSpPr>
          <p:sp>
            <p:nvSpPr>
              <p:cNvPr id="17" name="Oval 14">
                <a:extLst>
                  <a:ext uri="{FF2B5EF4-FFF2-40B4-BE49-F238E27FC236}">
                    <a16:creationId xmlns:a16="http://schemas.microsoft.com/office/drawing/2014/main" id="{8DD25F61-579C-6C5B-790E-09D4E4E2F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813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5">
                <a:extLst>
                  <a:ext uri="{FF2B5EF4-FFF2-40B4-BE49-F238E27FC236}">
                    <a16:creationId xmlns:a16="http://schemas.microsoft.com/office/drawing/2014/main" id="{0D6D47A5-D375-C106-FD97-8E46D9312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813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99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440857-9A9A-6A73-CE01-A9E8CE526128}"/>
              </a:ext>
            </a:extLst>
          </p:cNvPr>
          <p:cNvSpPr/>
          <p:nvPr/>
        </p:nvSpPr>
        <p:spPr>
          <a:xfrm>
            <a:off x="0" y="-2944"/>
            <a:ext cx="6983896" cy="132816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670476-04F5-DB38-B92C-8792AE5F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864"/>
            <a:ext cx="7251518" cy="682628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THIẾT BỊ DẠY HỌC VÀ HỌC LIỆU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C5EA06-D3C5-257D-FAB5-9536D910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9457824" y="4180129"/>
            <a:ext cx="2467085" cy="2467085"/>
          </a:xfrm>
          <a:prstGeom prst="rect">
            <a:avLst/>
          </a:prstGeom>
        </p:spPr>
      </p:pic>
      <p:pic>
        <p:nvPicPr>
          <p:cNvPr id="4" name="Graphic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7FC0EEA-0BB4-9F6A-1A6F-54A569910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9776938" y="4861058"/>
            <a:ext cx="1216038" cy="1216038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62ADEC-53B0-8B37-6FAC-3934C543A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379901" y="5120511"/>
            <a:ext cx="1149613" cy="1149613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3312CC-1724-FCEB-A75C-03F3B22467B2}"/>
              </a:ext>
            </a:extLst>
          </p:cNvPr>
          <p:cNvSpPr txBox="1"/>
          <p:nvPr/>
        </p:nvSpPr>
        <p:spPr>
          <a:xfrm>
            <a:off x="537961" y="1544891"/>
            <a:ext cx="10045685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SGK, SBT.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SGK, SBT,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544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24AEDD-DFC1-400B-B86B-BD62981EC3E8}"/>
              </a:ext>
            </a:extLst>
          </p:cNvPr>
          <p:cNvGrpSpPr/>
          <p:nvPr/>
        </p:nvGrpSpPr>
        <p:grpSpPr>
          <a:xfrm>
            <a:off x="2953417" y="1732433"/>
            <a:ext cx="3605038" cy="2976201"/>
            <a:chOff x="5202238" y="3644900"/>
            <a:chExt cx="3589337" cy="300831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AC857AA-D215-48CB-8D65-995488D654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02238" y="3644900"/>
              <a:ext cx="3589337" cy="30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F6D1BB46-5A80-4ED1-BFC9-FA31C413E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3438" y="3738563"/>
              <a:ext cx="2347912" cy="2352675"/>
            </a:xfrm>
            <a:prstGeom prst="ellipse">
              <a:avLst/>
            </a:prstGeom>
            <a:noFill/>
            <a:ln w="476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D75EB59F-A548-4F4B-BBA4-1FFB83DF8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3688" y="6108700"/>
              <a:ext cx="3322637" cy="0"/>
            </a:xfrm>
            <a:prstGeom prst="line">
              <a:avLst/>
            </a:prstGeom>
            <a:noFill/>
            <a:ln w="47625" cap="flat">
              <a:solidFill>
                <a:srgbClr val="F9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F7939570-D8B3-485E-9C9A-E1C6EF0B5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588" y="6118225"/>
              <a:ext cx="3206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B0D58988-286E-44D4-AABF-0BC5DF231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1988" y="6138863"/>
              <a:ext cx="4000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5FDDC597-CED1-45E0-AAE2-845226463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288" y="4657725"/>
              <a:ext cx="4000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07EE06A0-956A-453B-94EB-AA2D714790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8500" y="4876800"/>
              <a:ext cx="76200" cy="76200"/>
              <a:chOff x="4440" y="3072"/>
              <a:chExt cx="48" cy="48"/>
            </a:xfrm>
          </p:grpSpPr>
          <p:sp>
            <p:nvSpPr>
              <p:cNvPr id="14" name="Oval 11">
                <a:extLst>
                  <a:ext uri="{FF2B5EF4-FFF2-40B4-BE49-F238E27FC236}">
                    <a16:creationId xmlns:a16="http://schemas.microsoft.com/office/drawing/2014/main" id="{3737C954-A313-424F-BEC6-3C13EF606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07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12">
                <a:extLst>
                  <a:ext uri="{FF2B5EF4-FFF2-40B4-BE49-F238E27FC236}">
                    <a16:creationId xmlns:a16="http://schemas.microsoft.com/office/drawing/2014/main" id="{F845F048-D65D-4418-9F01-F5D316C7D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072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47DDBD89-CC25-4FB2-A308-5F7B99770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8500" y="6053138"/>
              <a:ext cx="76200" cy="76200"/>
              <a:chOff x="4440" y="3813"/>
              <a:chExt cx="48" cy="48"/>
            </a:xfrm>
          </p:grpSpPr>
          <p:sp>
            <p:nvSpPr>
              <p:cNvPr id="12" name="Oval 14">
                <a:extLst>
                  <a:ext uri="{FF2B5EF4-FFF2-40B4-BE49-F238E27FC236}">
                    <a16:creationId xmlns:a16="http://schemas.microsoft.com/office/drawing/2014/main" id="{B1DC4F05-6B5B-4B3B-B714-28752D1BB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813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FB3D2A66-7215-483B-8BD9-797E1764F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813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61728D1-C8C7-4EC7-8D7B-4E1D191A6AF0}"/>
                  </a:ext>
                </a:extLst>
              </p:cNvPr>
              <p:cNvSpPr txBox="1"/>
              <p:nvPr/>
            </p:nvSpPr>
            <p:spPr>
              <a:xfrm>
                <a:off x="744089" y="4793350"/>
                <a:ext cx="10312794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Đ</a:t>
                </a:r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i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000" b="1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i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Đ</a:t>
                </a:r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i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000" b="1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i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i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000" b="1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i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TextBox 2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61728D1-C8C7-4EC7-8D7B-4E1D191A6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89" y="4793350"/>
                <a:ext cx="10312794" cy="1785104"/>
              </a:xfrm>
              <a:prstGeom prst="rect">
                <a:avLst/>
              </a:prstGeom>
              <a:blipFill>
                <a:blip r:embed="rId3"/>
                <a:stretch>
                  <a:fillRect l="-1359" t="-4437" b="-9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2203D2-C7A1-C6CC-745D-F1203E81CECD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1177BF-0D0F-BACB-792C-AC8EACDBE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32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24AEDD-DFC1-400B-B86B-BD62981EC3E8}"/>
              </a:ext>
            </a:extLst>
          </p:cNvPr>
          <p:cNvGrpSpPr/>
          <p:nvPr/>
        </p:nvGrpSpPr>
        <p:grpSpPr>
          <a:xfrm>
            <a:off x="3920369" y="1940899"/>
            <a:ext cx="3605038" cy="2976201"/>
            <a:chOff x="5202238" y="3644900"/>
            <a:chExt cx="3589337" cy="300831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AC857AA-D215-48CB-8D65-995488D654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02238" y="3644900"/>
              <a:ext cx="3589337" cy="30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F6D1BB46-5A80-4ED1-BFC9-FA31C413E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3438" y="3738563"/>
              <a:ext cx="2347912" cy="2352675"/>
            </a:xfrm>
            <a:prstGeom prst="ellipse">
              <a:avLst/>
            </a:prstGeom>
            <a:noFill/>
            <a:ln w="476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D75EB59F-A548-4F4B-BBA4-1FFB83DF8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3688" y="6108700"/>
              <a:ext cx="3322637" cy="0"/>
            </a:xfrm>
            <a:prstGeom prst="line">
              <a:avLst/>
            </a:prstGeom>
            <a:noFill/>
            <a:ln w="47625" cap="flat">
              <a:solidFill>
                <a:srgbClr val="F9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F7939570-D8B3-485E-9C9A-E1C6EF0B5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588" y="6118225"/>
              <a:ext cx="3206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B0D58988-286E-44D4-AABF-0BC5DF231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1988" y="6138863"/>
              <a:ext cx="4000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5FDDC597-CED1-45E0-AAE2-845226463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288" y="4657725"/>
              <a:ext cx="4000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07EE06A0-956A-453B-94EB-AA2D714790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8500" y="4876800"/>
              <a:ext cx="76200" cy="76200"/>
              <a:chOff x="4440" y="3072"/>
              <a:chExt cx="48" cy="48"/>
            </a:xfrm>
          </p:grpSpPr>
          <p:sp>
            <p:nvSpPr>
              <p:cNvPr id="14" name="Oval 11">
                <a:extLst>
                  <a:ext uri="{FF2B5EF4-FFF2-40B4-BE49-F238E27FC236}">
                    <a16:creationId xmlns:a16="http://schemas.microsoft.com/office/drawing/2014/main" id="{3737C954-A313-424F-BEC6-3C13EF606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07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12">
                <a:extLst>
                  <a:ext uri="{FF2B5EF4-FFF2-40B4-BE49-F238E27FC236}">
                    <a16:creationId xmlns:a16="http://schemas.microsoft.com/office/drawing/2014/main" id="{F845F048-D65D-4418-9F01-F5D316C7D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072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47DDBD89-CC25-4FB2-A308-5F7B99770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8500" y="6053138"/>
              <a:ext cx="76200" cy="76200"/>
              <a:chOff x="4440" y="3813"/>
              <a:chExt cx="48" cy="48"/>
            </a:xfrm>
          </p:grpSpPr>
          <p:sp>
            <p:nvSpPr>
              <p:cNvPr id="12" name="Oval 14">
                <a:extLst>
                  <a:ext uri="{FF2B5EF4-FFF2-40B4-BE49-F238E27FC236}">
                    <a16:creationId xmlns:a16="http://schemas.microsoft.com/office/drawing/2014/main" id="{B1DC4F05-6B5B-4B3B-B714-28752D1BB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813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FB3D2A66-7215-483B-8BD9-797E1764F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813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2203D2-C7A1-C6CC-745D-F1203E81CECD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1177BF-0D0F-BACB-792C-AC8EACDBE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6988E3E-B639-4734-ACC9-683599A7E240}"/>
                  </a:ext>
                </a:extLst>
              </p:cNvPr>
              <p:cNvSpPr/>
              <p:nvPr/>
            </p:nvSpPr>
            <p:spPr>
              <a:xfrm>
                <a:off x="557018" y="5126167"/>
                <a:ext cx="10435377" cy="1111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3000" b="1" kern="1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 xét</a:t>
                </a:r>
                <a:r>
                  <a:rPr lang="nl-NL" sz="3000" kern="1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nl-NL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nl-NL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tiếp xúc với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khoảng cách từ tâm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30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0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ngược lại.</a:t>
                </a:r>
                <a:endParaRPr lang="en-US" sz="3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Rectangle 3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6988E3E-B639-4734-ACC9-683599A7E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18" y="5126167"/>
                <a:ext cx="10435377" cy="1111586"/>
              </a:xfrm>
              <a:prstGeom prst="rect">
                <a:avLst/>
              </a:prstGeom>
              <a:blipFill>
                <a:blip r:embed="rId3"/>
                <a:stretch>
                  <a:fillRect l="-1343" t="-4396" r="-2278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65D6DA5-147E-8858-496E-2375487C8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089" y="3107937"/>
            <a:ext cx="850392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00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5EF155E-F7DA-4D97-A554-3D20AA73E899}"/>
              </a:ext>
            </a:extLst>
          </p:cNvPr>
          <p:cNvSpPr/>
          <p:nvPr/>
        </p:nvSpPr>
        <p:spPr>
          <a:xfrm>
            <a:off x="319822" y="3473182"/>
            <a:ext cx="8750606" cy="332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nl-NL" sz="2800" i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  Các </a:t>
            </a:r>
            <a:r>
              <a:rPr lang="nl-NL" sz="2800" i="1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nhận biết một </a:t>
            </a:r>
            <a:r>
              <a:rPr lang="nl-NL" sz="2800" i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</a:t>
            </a:r>
            <a:endParaRPr lang="nl-NL" sz="2800" i="1" kern="1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nl-NL" sz="2800" i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nl-NL" sz="2800" i="1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một đường tròn tiếp xúc nhau:</a:t>
            </a:r>
            <a:endParaRPr lang="en-US" sz="2800" kern="1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nl-NL" sz="28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1</a:t>
            </a:r>
            <a:r>
              <a:rPr lang="nl-NL" sz="2800" i="1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nl-NL" sz="2800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</a:t>
            </a:r>
            <a:r>
              <a:rPr lang="nl-NL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 chung: Đường thẳng và đường </a:t>
            </a:r>
            <a:r>
              <a:rPr lang="nl-NL" sz="2800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nl-NL" sz="2800" kern="1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có </a:t>
            </a:r>
            <a:r>
              <a:rPr lang="nl-NL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 một điểm chung.</a:t>
            </a:r>
            <a:endParaRPr lang="en-US" sz="2800" kern="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nl-NL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 2: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Khoảng cách từ tâm đường tròn đến </a:t>
            </a:r>
            <a:r>
              <a:rPr lang="nl-NL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 thẳng</a:t>
            </a:r>
          </a:p>
          <a:p>
            <a:pPr>
              <a:spcAft>
                <a:spcPts val="600"/>
              </a:spcAft>
            </a:pPr>
            <a:r>
              <a:rPr lang="nl-NL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 bán kính đường tròn.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E284527-F8D2-C4E2-0F07-57C0162D63E7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B00879-4506-8326-43EC-2202DCC9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C04BA9-5A5C-CF57-1F03-6853956E1ED0}"/>
              </a:ext>
            </a:extLst>
          </p:cNvPr>
          <p:cNvGrpSpPr/>
          <p:nvPr/>
        </p:nvGrpSpPr>
        <p:grpSpPr>
          <a:xfrm>
            <a:off x="7914300" y="1501316"/>
            <a:ext cx="3605038" cy="2976201"/>
            <a:chOff x="5202238" y="3644900"/>
            <a:chExt cx="3589337" cy="3008313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1A1EB3F1-073D-5F9A-1AA4-CD90403D231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02238" y="3644900"/>
              <a:ext cx="3589337" cy="30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168B7B1D-DFA2-00F9-847D-9873E0B3F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3438" y="3738563"/>
              <a:ext cx="2347912" cy="2352675"/>
            </a:xfrm>
            <a:prstGeom prst="ellipse">
              <a:avLst/>
            </a:prstGeom>
            <a:noFill/>
            <a:ln w="476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7">
              <a:extLst>
                <a:ext uri="{FF2B5EF4-FFF2-40B4-BE49-F238E27FC236}">
                  <a16:creationId xmlns:a16="http://schemas.microsoft.com/office/drawing/2014/main" id="{1D64A233-7F0D-215A-2188-5C0F75D3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3688" y="6108700"/>
              <a:ext cx="3322637" cy="0"/>
            </a:xfrm>
            <a:prstGeom prst="line">
              <a:avLst/>
            </a:prstGeom>
            <a:noFill/>
            <a:ln w="47625" cap="flat">
              <a:solidFill>
                <a:srgbClr val="F9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7418D1D8-B12F-756C-6B74-12A5C7B4D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588" y="6118225"/>
              <a:ext cx="3206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9">
              <a:extLst>
                <a:ext uri="{FF2B5EF4-FFF2-40B4-BE49-F238E27FC236}">
                  <a16:creationId xmlns:a16="http://schemas.microsoft.com/office/drawing/2014/main" id="{ECCB08E6-D987-546A-89C3-4112454CB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1988" y="6138863"/>
              <a:ext cx="4000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20D80076-3A42-FBF7-0FAE-D9EBC3E62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288" y="4657725"/>
              <a:ext cx="4000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2" name="Group 13">
              <a:extLst>
                <a:ext uri="{FF2B5EF4-FFF2-40B4-BE49-F238E27FC236}">
                  <a16:creationId xmlns:a16="http://schemas.microsoft.com/office/drawing/2014/main" id="{45C735C1-E199-7669-B4BC-4FFCE43EA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8500" y="4876800"/>
              <a:ext cx="76200" cy="76200"/>
              <a:chOff x="4440" y="3072"/>
              <a:chExt cx="48" cy="48"/>
            </a:xfrm>
          </p:grpSpPr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A710D116-FFEC-9006-9F5D-AEE21065F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07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2">
                <a:extLst>
                  <a:ext uri="{FF2B5EF4-FFF2-40B4-BE49-F238E27FC236}">
                    <a16:creationId xmlns:a16="http://schemas.microsoft.com/office/drawing/2014/main" id="{6487492C-D47A-1E92-5871-BFAFD438C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072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" name="Group 16">
              <a:extLst>
                <a:ext uri="{FF2B5EF4-FFF2-40B4-BE49-F238E27FC236}">
                  <a16:creationId xmlns:a16="http://schemas.microsoft.com/office/drawing/2014/main" id="{72F08C96-4876-70E6-6CB7-378CE5698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8500" y="6053138"/>
              <a:ext cx="76200" cy="76200"/>
              <a:chOff x="4440" y="3813"/>
              <a:chExt cx="48" cy="48"/>
            </a:xfrm>
          </p:grpSpPr>
          <p:sp>
            <p:nvSpPr>
              <p:cNvPr id="34" name="Oval 14">
                <a:extLst>
                  <a:ext uri="{FF2B5EF4-FFF2-40B4-BE49-F238E27FC236}">
                    <a16:creationId xmlns:a16="http://schemas.microsoft.com/office/drawing/2014/main" id="{902A2B8B-1DB2-D747-E344-94EC3F036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813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5">
                <a:extLst>
                  <a:ext uri="{FF2B5EF4-FFF2-40B4-BE49-F238E27FC236}">
                    <a16:creationId xmlns:a16="http://schemas.microsoft.com/office/drawing/2014/main" id="{67CB7C76-C0BC-8729-42BB-BBFF3D0BB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813"/>
                <a:ext cx="48" cy="48"/>
              </a:xfrm>
              <a:prstGeom prst="ellips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40" name="Picture 3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F2B107-295E-6AA1-A118-78CAA9541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020" y="2668354"/>
            <a:ext cx="850392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1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9" descr="OPL20U25GSXzBJYl68kk8uQGfFKzs7yb1M4KJWUiLk6ZEvGF+qCIPSnY57AbBFCvTWID07 2024 T9 CD 065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239376" y="6581776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49F7132-94F3-7ACD-47D7-2AB53E913F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414" y="3788091"/>
                <a:ext cx="8718289" cy="2684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AH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AH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  <a:defRPr/>
                </a:pPr>
                <a:r>
                  <a:rPr lang="en-US" alt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alt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AH</m:t>
                    </m:r>
                    <m:r>
                      <m:rPr>
                        <m:nor/>
                      </m:rPr>
                      <a:rPr lang="en-US" alt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AH</m:t>
                    </m:r>
                  </m:oMath>
                </a14:m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1200"/>
                  </a:spcBef>
                  <a:defRPr/>
                </a:pPr>
                <a:r>
                  <a:rPr lang="en-US" alt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Vậy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alt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AH</m:t>
                    </m:r>
                    <m:r>
                      <m:rPr>
                        <m:nor/>
                      </m:rPr>
                      <a:rPr lang="en-US" alt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 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49F7132-94F3-7ACD-47D7-2AB53E913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414" y="3788091"/>
                <a:ext cx="8718289" cy="2684068"/>
              </a:xfrm>
              <a:prstGeom prst="rect">
                <a:avLst/>
              </a:prstGeom>
              <a:blipFill>
                <a:blip r:embed="rId3"/>
                <a:stretch>
                  <a:fillRect l="-1398" t="-1361" r="-2446" b="-52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BB8356-1471-4027-55A7-CA4B67602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719" y="5426809"/>
            <a:ext cx="1803733" cy="11869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7BF817-F2AF-4E9C-A775-A7A8CB2FF22F}"/>
                  </a:ext>
                </a:extLst>
              </p:cNvPr>
              <p:cNvSpPr/>
              <p:nvPr/>
            </p:nvSpPr>
            <p:spPr>
              <a:xfrm>
                <a:off x="448880" y="1663398"/>
                <a:ext cx="7323210" cy="1539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2800" b="1" kern="10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 2 (SGK.T 102):</a:t>
                </a:r>
                <a:r>
                  <a:rPr lang="nl-NL" sz="28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giác nhọn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đường cao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AH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tiếp xúc với đường tròn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AH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không? Vì sao?</a:t>
                </a:r>
                <a:endParaRPr lang="en-US" sz="28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7BF817-F2AF-4E9C-A775-A7A8CB2FF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80" y="1663398"/>
                <a:ext cx="7323210" cy="1539139"/>
              </a:xfrm>
              <a:prstGeom prst="rect">
                <a:avLst/>
              </a:prstGeom>
              <a:blipFill>
                <a:blip r:embed="rId5"/>
                <a:stretch>
                  <a:fillRect l="-1749" t="-2778" r="-2998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D57189-9BF5-4173-97BF-668B3A5D9FBF}"/>
              </a:ext>
            </a:extLst>
          </p:cNvPr>
          <p:cNvSpPr txBox="1"/>
          <p:nvPr/>
        </p:nvSpPr>
        <p:spPr>
          <a:xfrm>
            <a:off x="5034655" y="3300927"/>
            <a:ext cx="1724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A2804B-5F2C-6280-33BA-C2C678CF8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8703" y="1866028"/>
            <a:ext cx="2069592" cy="1880616"/>
          </a:xfrm>
          <a:prstGeom prst="rect">
            <a:avLst/>
          </a:prstGeom>
        </p:spPr>
      </p:pic>
      <p:pic>
        <p:nvPicPr>
          <p:cNvPr id="38" name="Picture 3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AD5505-921C-91E0-DFB9-59420B199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6159" y="2237884"/>
            <a:ext cx="496824" cy="1508760"/>
          </a:xfrm>
          <a:prstGeom prst="rect">
            <a:avLst/>
          </a:prstGeom>
        </p:spPr>
      </p:pic>
      <p:pic>
        <p:nvPicPr>
          <p:cNvPr id="40" name="Picture 3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80F4B9-42C1-EB90-C41C-025A67FF3C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1633" y="1295847"/>
            <a:ext cx="2078736" cy="2078736"/>
          </a:xfrm>
          <a:prstGeom prst="rect">
            <a:avLst/>
          </a:prstGeom>
        </p:spPr>
      </p:pic>
      <p:sp>
        <p:nvSpPr>
          <p:cNvPr id="41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48BF8D-C744-E37C-AE5E-3D72E3218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5EF0D5-B5E3-A127-09C0-499111A8DCCB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05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9" descr="OPL20U25GSXzBJYl68kk8uQGfFKzs7yb1M4KJWUiLk6ZEvGF+qCIPSnY57AbBFCvTWID07 2024 T9 CD 065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239376" y="6581776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26CAFE-4895-7B2F-FA00-EF7B8A913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758" y="4843464"/>
            <a:ext cx="2353260" cy="1548518"/>
          </a:xfrm>
          <a:prstGeom prst="rect">
            <a:avLst/>
          </a:prstGeom>
        </p:spPr>
      </p:pic>
      <p:sp>
        <p:nvSpPr>
          <p:cNvPr id="6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EE17FF-9635-FD4D-8FF1-143D866245D6}"/>
              </a:ext>
            </a:extLst>
          </p:cNvPr>
          <p:cNvSpPr txBox="1">
            <a:spLocks/>
          </p:cNvSpPr>
          <p:nvPr/>
        </p:nvSpPr>
        <p:spPr>
          <a:xfrm>
            <a:off x="682485" y="2177937"/>
            <a:ext cx="4075045" cy="7852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cxnSp>
        <p:nvCxnSpPr>
          <p:cNvPr id="7" name="Straight Connector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067650-2A8D-F987-C0E4-6EE5DDD645A3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989940-BB35-C9B1-A9D2-1744401B2A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85B1D89-253E-A220-23DC-6D48846154C2}"/>
              </a:ext>
            </a:extLst>
          </p:cNvPr>
          <p:cNvSpPr txBox="1">
            <a:spLocks/>
          </p:cNvSpPr>
          <p:nvPr/>
        </p:nvSpPr>
        <p:spPr>
          <a:xfrm>
            <a:off x="1002263" y="3242446"/>
            <a:ext cx="4270127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tập, rèn kỹ năng giải bài tập thực tế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9" descr="OPL20U25GSXzBJYl68kk8uQGfFKzs7yb1M4KJWUiLk6ZEvGF+qCIPSnY57AbBFCvTWID07 2024 T9 CD 065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239376" y="6581776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EC256C9-83EF-6BEA-5651-B00DFD78178C}"/>
                  </a:ext>
                </a:extLst>
              </p:cNvPr>
              <p:cNvSpPr txBox="1"/>
              <p:nvPr/>
            </p:nvSpPr>
            <p:spPr>
              <a:xfrm>
                <a:off x="396367" y="1655855"/>
                <a:ext cx="6211316" cy="2034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2800" b="1" kern="1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 tập </a:t>
                </a:r>
                <a:r>
                  <a:rPr lang="vi-VN" sz="2800" b="1" kern="10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800" b="1" kern="10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="1" kern="10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SGK.</a:t>
                </a:r>
                <a:r>
                  <a:rPr lang="vi-VN" sz="2800" b="1" kern="10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T102</a:t>
                </a:r>
                <a:r>
                  <a:rPr lang="en-US" sz="2800" b="1" kern="10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 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3 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EC256C9-83EF-6BEA-5651-B00DFD781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67" y="1655855"/>
                <a:ext cx="6211316" cy="2034660"/>
              </a:xfrm>
              <a:prstGeom prst="rect">
                <a:avLst/>
              </a:prstGeom>
              <a:blipFill>
                <a:blip r:embed="rId2"/>
                <a:stretch>
                  <a:fillRect l="-1963" t="-2102" r="-3533" b="-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7AB1CE-D386-67CF-920B-5140D7A1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63" y="4199437"/>
            <a:ext cx="1920406" cy="1713124"/>
          </a:xfrm>
          <a:prstGeom prst="rect">
            <a:avLst/>
          </a:prstGeom>
        </p:spPr>
      </p:pic>
      <p:cxnSp>
        <p:nvCxnSpPr>
          <p:cNvPr id="5" name="Straight Connector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B9ECA5-8CA1-484C-9ED9-87A2F4B07686}"/>
              </a:ext>
            </a:extLst>
          </p:cNvPr>
          <p:cNvCxnSpPr/>
          <p:nvPr/>
        </p:nvCxnSpPr>
        <p:spPr>
          <a:xfrm>
            <a:off x="7001301" y="1659218"/>
            <a:ext cx="0" cy="535347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A90F6B-1610-47A6-9CD3-85DFE0BB481F}"/>
              </a:ext>
            </a:extLst>
          </p:cNvPr>
          <p:cNvSpPr txBox="1"/>
          <p:nvPr/>
        </p:nvSpPr>
        <p:spPr>
          <a:xfrm>
            <a:off x="7195519" y="1637059"/>
            <a:ext cx="47442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hết giờ các nhóm đổi bài, chấm chéo cho nhau theo đáp án biểu điểm.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2F70CE-0129-4597-8149-03667B3A7C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86" y="5014481"/>
            <a:ext cx="1464931" cy="8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9775B3-BD4E-0078-6504-378ED2AD7F78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B4E95F-1C0E-D5A2-1767-A7D0098B1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9" descr="OPL20U25GSXzBJYl68kk8uQGfFKzs7yb1M4KJWUiLk6ZEvGF+qCIPSnY57AbBFCvTWID07 2024 T9 CD 065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239376" y="6581776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EC256C9-83EF-6BEA-5651-B00DFD78178C}"/>
                  </a:ext>
                </a:extLst>
              </p:cNvPr>
              <p:cNvSpPr txBox="1"/>
              <p:nvPr/>
            </p:nvSpPr>
            <p:spPr>
              <a:xfrm>
                <a:off x="396367" y="1655855"/>
                <a:ext cx="6211316" cy="2034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2800" b="1" kern="1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 tập </a:t>
                </a:r>
                <a:r>
                  <a:rPr lang="vi-VN" sz="2800" b="1" kern="10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800" b="1" kern="10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="1" kern="10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SGK.</a:t>
                </a:r>
                <a:r>
                  <a:rPr lang="vi-VN" sz="2800" b="1" kern="10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T102</a:t>
                </a:r>
                <a:r>
                  <a:rPr lang="en-US" sz="2800" b="1" kern="10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 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3 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5 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800" i="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0" i="1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4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 b="0" i="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EC256C9-83EF-6BEA-5651-B00DFD781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67" y="1655855"/>
                <a:ext cx="6211316" cy="2034660"/>
              </a:xfrm>
              <a:prstGeom prst="rect">
                <a:avLst/>
              </a:prstGeom>
              <a:blipFill>
                <a:blip r:embed="rId2"/>
                <a:stretch>
                  <a:fillRect l="-1963" t="-2102" r="-3533" b="-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B9ECA5-8CA1-484C-9ED9-87A2F4B07686}"/>
              </a:ext>
            </a:extLst>
          </p:cNvPr>
          <p:cNvCxnSpPr/>
          <p:nvPr/>
        </p:nvCxnSpPr>
        <p:spPr>
          <a:xfrm>
            <a:off x="7001301" y="1659218"/>
            <a:ext cx="0" cy="535347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A90F6B-1610-47A6-9CD3-85DFE0BB481F}"/>
              </a:ext>
            </a:extLst>
          </p:cNvPr>
          <p:cNvSpPr txBox="1"/>
          <p:nvPr/>
        </p:nvSpPr>
        <p:spPr>
          <a:xfrm>
            <a:off x="7195519" y="1637059"/>
            <a:ext cx="47442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hết giờ các nhóm đổi bài, chấm chéo cho nhau theo đáp án biểu điểm.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9775B3-BD4E-0078-6504-378ED2AD7F78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B4E95F-1C0E-D5A2-1767-A7D0098B1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93A5DC-7F69-9042-2088-A05D03E25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380" y="4272193"/>
            <a:ext cx="783336" cy="169773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0758F5-7334-6A70-CFEE-F7DE30BD7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138" y="5310246"/>
            <a:ext cx="3108960" cy="420624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028F06-5EC6-63A5-D16E-6701CBBEF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611" y="4553292"/>
            <a:ext cx="1716024" cy="1450848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66D115-3FFB-5563-3B9C-63492A48B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93" y="2989772"/>
            <a:ext cx="3319272" cy="3316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F4053B-9227-E8A6-C92A-8F810C018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4631" y="5519849"/>
            <a:ext cx="1402080" cy="2133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3D81E2-4628-E9C8-2D83-370F59DF6C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7047" y="5321770"/>
            <a:ext cx="661416" cy="4206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E7C6EC-E091-A9E6-FBA3-79DACDF492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4121" y="4314936"/>
            <a:ext cx="2612136" cy="26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19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9" descr="OPL20U25GSXzBJYl68kk8uQGfFKzs7yb1M4KJWUiLk6ZEvGF+qCIPSnY57AbBFCvTWID07 2024 T9 CD 065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239376" y="6581776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EC256C9-83EF-6BEA-5651-B00DFD78178C}"/>
              </a:ext>
            </a:extLst>
          </p:cNvPr>
          <p:cNvSpPr txBox="1"/>
          <p:nvPr/>
        </p:nvSpPr>
        <p:spPr>
          <a:xfrm>
            <a:off x="396367" y="1655855"/>
            <a:ext cx="62113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800" b="1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</a:t>
            </a:r>
            <a:r>
              <a:rPr lang="vi-VN" sz="2800" b="1" kern="10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2</a:t>
            </a:r>
            <a:r>
              <a:rPr lang="en-US" sz="2800" b="1" kern="10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9775B3-BD4E-0078-6504-378ED2AD7F78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B4E95F-1C0E-D5A2-1767-A7D0098B1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93A5DC-7F69-9042-2088-A05D03E25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94" y="3105545"/>
            <a:ext cx="783336" cy="1697736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028F06-5EC6-63A5-D16E-6701CBBEF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025" y="3386644"/>
            <a:ext cx="1716024" cy="1450848"/>
          </a:xfrm>
          <a:prstGeom prst="rect">
            <a:avLst/>
          </a:prstGeom>
        </p:spPr>
      </p:pic>
      <p:pic>
        <p:nvPicPr>
          <p:cNvPr id="17" name="Picture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F4053B-9227-E8A6-C92A-8F810C018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045" y="4353201"/>
            <a:ext cx="1402080" cy="213360"/>
          </a:xfrm>
          <a:prstGeom prst="rect">
            <a:avLst/>
          </a:prstGeom>
        </p:spPr>
      </p:pic>
      <p:pic>
        <p:nvPicPr>
          <p:cNvPr id="18" name="Picture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3D81E2-4628-E9C8-2D83-370F59DF6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61" y="4155122"/>
            <a:ext cx="661416" cy="420624"/>
          </a:xfrm>
          <a:prstGeom prst="rect">
            <a:avLst/>
          </a:prstGeom>
        </p:spPr>
      </p:pic>
      <p:pic>
        <p:nvPicPr>
          <p:cNvPr id="20" name="Picture 1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6E7C6EC-E091-A9E6-FBA3-79DACDF49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535" y="3148288"/>
            <a:ext cx="2612136" cy="26121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6689F53-266B-4679-82F7-2359DE53E302}"/>
                  </a:ext>
                </a:extLst>
              </p:cNvPr>
              <p:cNvSpPr txBox="1"/>
              <p:nvPr/>
            </p:nvSpPr>
            <p:spPr>
              <a:xfrm>
                <a:off x="4162921" y="1655855"/>
                <a:ext cx="6720799" cy="4973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en-US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>
                  <a:lnSpc>
                    <a:spcPct val="115000"/>
                  </a:lnSpc>
                  <a:defRPr/>
                </a:pPr>
                <a:r>
                  <a:rPr lang="en-US" sz="28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</a:t>
                </a:r>
                <a:r>
                  <a:rPr lang="en-US" sz="28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28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0" algn="just">
                  <a:lnSpc>
                    <a:spcPct val="115000"/>
                  </a:lnSpc>
                  <a:defRPr/>
                </a:pPr>
                <a:endParaRPr lang="en-US" sz="2800" kern="10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1200"/>
                  </a:spcBef>
                  <a:defRPr/>
                </a:pPr>
                <a:r>
                  <a:rPr lang="en-US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80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80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4 </m:t>
                    </m:r>
                    <m:r>
                      <m:rPr>
                        <m:nor/>
                      </m:rPr>
                      <a:rPr lang="en-US" sz="2800" kern="1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 kern="1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kern="10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1200"/>
                  </a:spcBef>
                  <a:defRPr/>
                </a:pP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CA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cm, cũng bằng bán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1200"/>
                  </a:spcBef>
                  <a:defRPr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tròn (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4cm).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6689F53-266B-4679-82F7-2359DE53E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921" y="1655855"/>
                <a:ext cx="6720799" cy="4973926"/>
              </a:xfrm>
              <a:prstGeom prst="rect">
                <a:avLst/>
              </a:prstGeom>
              <a:blipFill>
                <a:blip r:embed="rId8"/>
                <a:stretch>
                  <a:fillRect l="-1906" t="-858" r="-1815" b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E242B8B-DB4D-998C-041D-6D8A3A7AD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180985"/>
              </p:ext>
            </p:extLst>
          </p:nvPr>
        </p:nvGraphicFramePr>
        <p:xfrm>
          <a:off x="4744658" y="2794148"/>
          <a:ext cx="2710247" cy="402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9" imgW="2933640" imgH="431640" progId="Equation.DSMT4">
                  <p:embed/>
                </p:oleObj>
              </mc:Choice>
              <mc:Fallback>
                <p:oleObj name="Equation" r:id="rId9" imgW="2933640" imgH="4316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30BB802F-A09F-4B1F-AC5A-2629D52D20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658" y="2794148"/>
                        <a:ext cx="2710247" cy="4021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5EAAEDC-1E05-62C3-8FCB-F200A05B8F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082313"/>
              </p:ext>
            </p:extLst>
          </p:nvPr>
        </p:nvGraphicFramePr>
        <p:xfrm>
          <a:off x="7549225" y="2780383"/>
          <a:ext cx="21939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1" imgW="2247840" imgH="431640" progId="Equation.DSMT4">
                  <p:embed/>
                </p:oleObj>
              </mc:Choice>
              <mc:Fallback>
                <p:oleObj name="Equation" r:id="rId11" imgW="2247840" imgH="4316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25B5C1D7-7ADF-4078-A97C-B1B2A1FF29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9225" y="2780383"/>
                        <a:ext cx="2193925" cy="425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9298D20-A69C-49D5-BA97-BDDAAF0AE88B}"/>
                  </a:ext>
                </a:extLst>
              </p:cNvPr>
              <p:cNvSpPr/>
              <p:nvPr/>
            </p:nvSpPr>
            <p:spPr>
              <a:xfrm>
                <a:off x="10978040" y="2780383"/>
                <a:ext cx="7232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kern="1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b="1" i="0" kern="1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b="1" i="0" kern="1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9298D20-A69C-49D5-BA97-BDDAAF0AE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8040" y="2780383"/>
                <a:ext cx="72327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6EA057-3B89-7820-91D3-5179D91CC316}"/>
                  </a:ext>
                </a:extLst>
              </p:cNvPr>
              <p:cNvSpPr/>
              <p:nvPr/>
            </p:nvSpPr>
            <p:spPr>
              <a:xfrm>
                <a:off x="2018037" y="5805900"/>
                <a:ext cx="7232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kern="1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b="1" i="0" kern="1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b="1" i="0" kern="1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6EA057-3B89-7820-91D3-5179D91CC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037" y="5805900"/>
                <a:ext cx="72327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5DFE263-94BE-5937-2A79-DFFB407C96A4}"/>
                  </a:ext>
                </a:extLst>
              </p:cNvPr>
              <p:cNvSpPr/>
              <p:nvPr/>
            </p:nvSpPr>
            <p:spPr>
              <a:xfrm>
                <a:off x="11031975" y="3386644"/>
                <a:ext cx="7232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kern="1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b="1" i="0" kern="1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b="1" i="0" kern="1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5DFE263-94BE-5937-2A79-DFFB407C9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975" y="3386644"/>
                <a:ext cx="72327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28B7E92-297F-51B9-10BC-93926B317CAB}"/>
                  </a:ext>
                </a:extLst>
              </p:cNvPr>
              <p:cNvSpPr/>
              <p:nvPr/>
            </p:nvSpPr>
            <p:spPr>
              <a:xfrm>
                <a:off x="11094498" y="4929653"/>
                <a:ext cx="7232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kern="1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b="1" i="0" kern="1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b="1" i="0" kern="1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28B7E92-297F-51B9-10BC-93926B317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4498" y="4929653"/>
                <a:ext cx="72327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61AAD1F-07FE-1133-A018-81085C262BC1}"/>
                  </a:ext>
                </a:extLst>
              </p:cNvPr>
              <p:cNvSpPr/>
              <p:nvPr/>
            </p:nvSpPr>
            <p:spPr>
              <a:xfrm>
                <a:off x="11094498" y="5912398"/>
                <a:ext cx="7232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kern="1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b="1" i="0" kern="1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b="1" i="0" kern="1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61AAD1F-07FE-1133-A018-81085C262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4498" y="5912398"/>
                <a:ext cx="72327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971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99596FF-BE77-48E9-B778-B0CF4BB31A4F}"/>
                  </a:ext>
                </a:extLst>
              </p:cNvPr>
              <p:cNvSpPr/>
              <p:nvPr/>
            </p:nvSpPr>
            <p:spPr>
              <a:xfrm>
                <a:off x="551130" y="2090172"/>
                <a:ext cx="590222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b="1" kern="10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 (SGK. T104).</a:t>
                </a:r>
                <a:r>
                  <a:rPr lang="en-US" sz="2800" kern="1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1,6 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HK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đó (làm tròn kết quả đến hàng phần mười của mét),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0,9 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Rectangle 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99596FF-BE77-48E9-B778-B0CF4BB31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30" y="2090172"/>
                <a:ext cx="5902223" cy="2677656"/>
              </a:xfrm>
              <a:prstGeom prst="rect">
                <a:avLst/>
              </a:prstGeom>
              <a:blipFill>
                <a:blip r:embed="rId2"/>
                <a:stretch>
                  <a:fillRect l="-2064" t="-2506" r="-3715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0FD4B-665B-FBF6-6C8B-508C80161C19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B32CFB-BFA0-9906-292E-FB0EC873A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2AF315-1526-FEB1-AA7E-77ADC12F2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925" y="2090172"/>
            <a:ext cx="5553075" cy="3857625"/>
          </a:xfrm>
          <a:prstGeom prst="rect">
            <a:avLst/>
          </a:prstGeom>
        </p:spPr>
      </p:pic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3CC7EE-2620-9A3A-5BE4-84A51AC1A102}"/>
              </a:ext>
            </a:extLst>
          </p:cNvPr>
          <p:cNvSpPr/>
          <p:nvPr/>
        </p:nvSpPr>
        <p:spPr>
          <a:xfrm>
            <a:off x="8691640" y="5969929"/>
            <a:ext cx="1447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30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9596FF-BE77-48E9-B778-B0CF4BB31A4F}"/>
              </a:ext>
            </a:extLst>
          </p:cNvPr>
          <p:cNvSpPr/>
          <p:nvPr/>
        </p:nvSpPr>
        <p:spPr>
          <a:xfrm>
            <a:off x="498579" y="1922007"/>
            <a:ext cx="1098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kern="10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0FD4B-665B-FBF6-6C8B-508C80161C19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B32CFB-BFA0-9906-292E-FB0EC873A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2AF315-1526-FEB1-AA7E-77ADC12F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5" y="2090172"/>
            <a:ext cx="5553075" cy="3857625"/>
          </a:xfrm>
          <a:prstGeom prst="rect">
            <a:avLst/>
          </a:prstGeom>
        </p:spPr>
      </p:pic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3CC7EE-2620-9A3A-5BE4-84A51AC1A102}"/>
              </a:ext>
            </a:extLst>
          </p:cNvPr>
          <p:cNvSpPr/>
          <p:nvPr/>
        </p:nvSpPr>
        <p:spPr>
          <a:xfrm>
            <a:off x="8691640" y="5969929"/>
            <a:ext cx="1447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30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FBC75D-012C-1B76-3315-A3F2669A1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2" y="1922007"/>
            <a:ext cx="3110632" cy="352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09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626957-CBD8-91C3-6597-4769CC51323E}"/>
              </a:ext>
            </a:extLst>
          </p:cNvPr>
          <p:cNvSpPr/>
          <p:nvPr/>
        </p:nvSpPr>
        <p:spPr>
          <a:xfrm>
            <a:off x="1" y="-2944"/>
            <a:ext cx="3427570" cy="13854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327C4C-F1F6-DDFB-C4EE-99E45C4A1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922772" y="3214225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5C1A32-4674-8277-BD7A-4BB6F05E8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709849" y="2516345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6770304" y="2940095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EF3B11-C0CE-F0C1-F9B4-E828EE51DF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24" y="2633185"/>
            <a:ext cx="2327672" cy="2327672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855742" y="3321787"/>
            <a:ext cx="2074323" cy="2074323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7D4E8D-A4A5-6912-145C-8E3091C18A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09" y="3452049"/>
            <a:ext cx="1561730" cy="1561730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9B910C-D3DB-53B0-DD9C-04FA3835DC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4293" y="1727804"/>
            <a:ext cx="2025572" cy="1385436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1D407B-A8AC-08C9-6F47-02A87BD44C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5903" y="1162182"/>
            <a:ext cx="2025572" cy="1385436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6AAD02-B751-B406-D267-474378C24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6430" y="1483302"/>
            <a:ext cx="2176461" cy="138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74833E-C762-DD91-2784-FA20F15E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56" y="294855"/>
            <a:ext cx="3218114" cy="85407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CHÚ THÍCH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9596FF-BE77-48E9-B778-B0CF4BB31A4F}"/>
              </a:ext>
            </a:extLst>
          </p:cNvPr>
          <p:cNvSpPr/>
          <p:nvPr/>
        </p:nvSpPr>
        <p:spPr>
          <a:xfrm>
            <a:off x="498579" y="1922007"/>
            <a:ext cx="1098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kern="10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0FD4B-665B-FBF6-6C8B-508C80161C19}"/>
              </a:ext>
            </a:extLst>
          </p:cNvPr>
          <p:cNvSpPr txBox="1">
            <a:spLocks/>
          </p:cNvSpPr>
          <p:nvPr/>
        </p:nvSpPr>
        <p:spPr>
          <a:xfrm>
            <a:off x="0" y="73522"/>
            <a:ext cx="12449176" cy="678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CỦA ĐƯỜNG THẲNG VÀ ĐƯỜNG TRÒN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 Box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B32CFB-BFA0-9906-292E-FB0EC873A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071"/>
            <a:ext cx="883920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đường tròn </a:t>
            </a:r>
            <a:r>
              <a:rPr lang="nl-NL" sz="3200" b="1" kern="1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</a:t>
            </a:r>
            <a:r>
              <a:rPr lang="nl-NL" sz="3200" b="1" kern="1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FBC75D-012C-1B76-3315-A3F2669A1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79" y="2541062"/>
            <a:ext cx="3110632" cy="35234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E2E3C36-2075-43C5-A46D-04098F859EC4}"/>
                  </a:ext>
                </a:extLst>
              </p:cNvPr>
              <p:cNvSpPr/>
              <p:nvPr/>
            </p:nvSpPr>
            <p:spPr>
              <a:xfrm>
                <a:off x="4242267" y="2472198"/>
                <a:ext cx="7613402" cy="3661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1,75</m:t>
                        </m:r>
                      </m:e>
                    </m:rad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1,32 (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HK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OK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b="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b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≈ 1,32 + 1,6 = 2,92 (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HK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2,92 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Rectangle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E2E3C36-2075-43C5-A46D-04098F859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267" y="2472198"/>
                <a:ext cx="7613402" cy="3661130"/>
              </a:xfrm>
              <a:prstGeom prst="rect">
                <a:avLst/>
              </a:prstGeom>
              <a:blipFill>
                <a:blip r:embed="rId4"/>
                <a:stretch>
                  <a:fillRect l="-1681" t="-1833" r="-641" b="-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1F6F5A-5177-485A-BDF2-C5D6DA1E5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664372"/>
              </p:ext>
            </p:extLst>
          </p:nvPr>
        </p:nvGraphicFramePr>
        <p:xfrm>
          <a:off x="5357848" y="3221186"/>
          <a:ext cx="2259316" cy="38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2958840" imgH="431640" progId="Equation.DSMT4">
                  <p:embed/>
                </p:oleObj>
              </mc:Choice>
              <mc:Fallback>
                <p:oleObj name="Equation" r:id="rId5" imgW="295884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81F6F5A-5177-485A-BDF2-C5D6DA1E5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7848" y="3221186"/>
                        <a:ext cx="2259316" cy="38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D6457-BBC3-4093-8C37-37CAAFD7BC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069494"/>
              </p:ext>
            </p:extLst>
          </p:nvPr>
        </p:nvGraphicFramePr>
        <p:xfrm>
          <a:off x="7763790" y="3217670"/>
          <a:ext cx="252435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3162240" imgH="495000" progId="Equation.DSMT4">
                  <p:embed/>
                </p:oleObj>
              </mc:Choice>
              <mc:Fallback>
                <p:oleObj name="Equation" r:id="rId7" imgW="3162240" imgH="4950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653D6457-BBC3-4093-8C37-37CAAFD7BC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63790" y="3217670"/>
                        <a:ext cx="2524358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718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65829C-50F2-4E8D-ADE5-22842E5B5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1065000"/>
            <a:ext cx="4000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</a:rPr>
              <a:t>Hướng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dẫn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nhà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22531" name="Text 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FEA020-29C4-43EA-8A83-3CC0DC3D8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585" y="1743368"/>
            <a:ext cx="874139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algn="just" defTabSz="6858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3200" dirty="0" err="1"/>
              <a:t>Ôn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lý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thuyết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về</a:t>
            </a:r>
            <a:r>
              <a:rPr lang="en-US" altLang="en-US" sz="3200" dirty="0"/>
              <a:t> 2 </a:t>
            </a:r>
            <a:r>
              <a:rPr lang="en-US" altLang="en-US" sz="3200" dirty="0" err="1"/>
              <a:t>vị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trí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đường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thẳng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đường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tròn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đã</a:t>
            </a:r>
            <a:r>
              <a:rPr lang="en-US" altLang="en-US" sz="3200" dirty="0"/>
              <a:t> </a:t>
            </a:r>
            <a:r>
              <a:rPr lang="en-US" altLang="en-US" sz="3200" err="1"/>
              <a:t>học</a:t>
            </a:r>
            <a:r>
              <a:rPr lang="en-US" altLang="en-US" sz="3200"/>
              <a:t>.</a:t>
            </a:r>
            <a:endParaRPr lang="en-US" altLang="en-US" sz="3200" dirty="0"/>
          </a:p>
          <a:p>
            <a:pPr marL="457200" indent="-457200" algn="just" defTabSz="6858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3200" dirty="0" err="1"/>
              <a:t>Đọc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trước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nội</a:t>
            </a:r>
            <a:r>
              <a:rPr lang="en-US" altLang="en-US" sz="3200" dirty="0"/>
              <a:t> dung </a:t>
            </a:r>
            <a:r>
              <a:rPr lang="en-US" altLang="en-US" sz="3200" dirty="0" err="1"/>
              <a:t>tiếp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theo</a:t>
            </a:r>
            <a:r>
              <a:rPr lang="en-US" altLang="en-US" sz="3200"/>
              <a:t>: III. </a:t>
            </a:r>
            <a:r>
              <a:rPr lang="nl-NL" sz="3200" kern="100">
                <a:ea typeface="Calibri" panose="020F0502020204030204" pitchFamily="34" charset="0"/>
                <a:cs typeface="Times New Roman" panose="02020603050405020304" pitchFamily="18" charset="0"/>
              </a:rPr>
              <a:t>Đường </a:t>
            </a:r>
            <a:r>
              <a:rPr lang="nl-NL" sz="3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thẳng và đường tròn không giao nhau</a:t>
            </a:r>
            <a:r>
              <a:rPr lang="en-US" sz="3200" dirty="0"/>
              <a:t>.</a:t>
            </a:r>
          </a:p>
          <a:p>
            <a:pPr marL="457200" indent="-457200" algn="just" defTabSz="6858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3200" dirty="0" err="1"/>
              <a:t>Làm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bài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tập</a:t>
            </a:r>
            <a:r>
              <a:rPr lang="en-US" altLang="en-US" sz="3200" dirty="0"/>
              <a:t> </a:t>
            </a:r>
            <a:r>
              <a:rPr lang="en-US" altLang="en-US" sz="3200"/>
              <a:t>1 SGK/104. </a:t>
            </a:r>
            <a:r>
              <a:rPr lang="en-US" altLang="en-US" sz="3200" dirty="0" err="1"/>
              <a:t>Lấy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thêm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ví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dụ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thực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tế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về</a:t>
            </a:r>
            <a:r>
              <a:rPr lang="en-US" altLang="en-US" sz="3200" dirty="0"/>
              <a:t> 2 </a:t>
            </a:r>
            <a:r>
              <a:rPr lang="en-US" altLang="en-US" sz="3200" dirty="0" err="1"/>
              <a:t>vị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trí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đường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thẳng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đường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tròn</a:t>
            </a:r>
            <a:r>
              <a:rPr lang="en-US" altLang="en-US" sz="3200" dirty="0"/>
              <a:t> </a:t>
            </a:r>
            <a:r>
              <a:rPr lang="en-US" altLang="en-US" sz="3200" err="1"/>
              <a:t>đã</a:t>
            </a:r>
            <a:r>
              <a:rPr lang="en-US" altLang="en-US" sz="3200"/>
              <a:t> học.                                                                                                                                            </a:t>
            </a:r>
            <a:endParaRPr lang="en-US" altLang="en-US" sz="3200" dirty="0"/>
          </a:p>
        </p:txBody>
      </p:sp>
      <p:sp>
        <p:nvSpPr>
          <p:cNvPr id="20486" name="Rectangl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C78E9C-AD67-4D01-9B73-6BE87B2C0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2" y="649501"/>
            <a:ext cx="1847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21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74145" cy="11418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VỊ TRÍ TƯƠNG ĐỐI </a:t>
            </a: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ĐƯỜNG THẲNG VÀ ĐƯỜNG TRÒN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2706844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0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FA8526-D0FF-A25E-1EC2-E5C01DB1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1" y="231249"/>
            <a:ext cx="4236304" cy="4953000"/>
          </a:xfrm>
          <a:prstGeom prst="rect">
            <a:avLst/>
          </a:prstGeom>
          <a:noFill/>
        </p:spPr>
      </p:pic>
      <p:sp>
        <p:nvSpPr>
          <p:cNvPr id="13" name="Hình chữ nhật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43297A-89FC-28AF-460C-A2642295BB27}"/>
              </a:ext>
            </a:extLst>
          </p:cNvPr>
          <p:cNvSpPr/>
          <p:nvPr/>
        </p:nvSpPr>
        <p:spPr>
          <a:xfrm>
            <a:off x="2834927" y="5478360"/>
            <a:ext cx="6677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HOẠT ĐỘNG</a:t>
            </a:r>
            <a:endParaRPr kumimoji="0" lang="vi-VN" sz="7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Nhóm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DF38B6-1801-9443-BAFD-917820D144F1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15" name="Google Shape;157;p20">
              <a:extLst>
                <a:ext uri="{FF2B5EF4-FFF2-40B4-BE49-F238E27FC236}">
                  <a16:creationId xmlns:a16="http://schemas.microsoft.com/office/drawing/2014/main" id="{71AC4536-D221-6EE2-DA6C-D70CE3CA2A7B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Hộp Văn bản 10">
              <a:extLst>
                <a:ext uri="{FF2B5EF4-FFF2-40B4-BE49-F238E27FC236}">
                  <a16:creationId xmlns:a16="http://schemas.microsoft.com/office/drawing/2014/main" id="{88EA33A0-B874-BA91-9389-1B35A5E8589A}"/>
                </a:ext>
              </a:extLst>
            </p:cNvPr>
            <p:cNvSpPr txBox="1"/>
            <p:nvPr/>
          </p:nvSpPr>
          <p:spPr>
            <a:xfrm>
              <a:off x="2321251" y="2109346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đầu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Nhóm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D7259E-0106-9840-6028-9189B7F8A6B7}"/>
              </a:ext>
            </a:extLst>
          </p:cNvPr>
          <p:cNvGrpSpPr/>
          <p:nvPr/>
        </p:nvGrpSpPr>
        <p:grpSpPr>
          <a:xfrm>
            <a:off x="5991434" y="440483"/>
            <a:ext cx="3028823" cy="1477768"/>
            <a:chOff x="5714125" y="780700"/>
            <a:chExt cx="3028822" cy="1477767"/>
          </a:xfrm>
        </p:grpSpPr>
        <p:sp>
          <p:nvSpPr>
            <p:cNvPr id="18" name="Google Shape;157;p20">
              <a:extLst>
                <a:ext uri="{FF2B5EF4-FFF2-40B4-BE49-F238E27FC236}">
                  <a16:creationId xmlns:a16="http://schemas.microsoft.com/office/drawing/2014/main" id="{8FCE4F5D-425C-A896-AEF0-C32D8207C009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Hộp Văn bản 29">
              <a:extLst>
                <a:ext uri="{FF2B5EF4-FFF2-40B4-BE49-F238E27FC236}">
                  <a16:creationId xmlns:a16="http://schemas.microsoft.com/office/drawing/2014/main" id="{66D9BB4C-9163-5450-D779-302B27223B67}"/>
                </a:ext>
              </a:extLst>
            </p:cNvPr>
            <p:cNvSpPr txBox="1"/>
            <p:nvPr/>
          </p:nvSpPr>
          <p:spPr>
            <a:xfrm>
              <a:off x="6026743" y="1181250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Nhóm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2F8A3D9-B962-4CD2-E5BD-5DDA42D1F1D2}"/>
              </a:ext>
            </a:extLst>
          </p:cNvPr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22" name="Google Shape;157;p20">
              <a:extLst>
                <a:ext uri="{FF2B5EF4-FFF2-40B4-BE49-F238E27FC236}">
                  <a16:creationId xmlns:a16="http://schemas.microsoft.com/office/drawing/2014/main" id="{BC09209A-23D3-DD14-5B25-2DA44D20B03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Hộp Văn bản 31">
              <a:extLst>
                <a:ext uri="{FF2B5EF4-FFF2-40B4-BE49-F238E27FC236}">
                  <a16:creationId xmlns:a16="http://schemas.microsoft.com/office/drawing/2014/main" id="{798D0A03-9F85-3777-7D10-F7B0B9235CD7}"/>
                </a:ext>
              </a:extLst>
            </p:cNvPr>
            <p:cNvSpPr txBox="1"/>
            <p:nvPr/>
          </p:nvSpPr>
          <p:spPr>
            <a:xfrm>
              <a:off x="7552090" y="3054129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Nhóm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1D6165-40D8-8B6D-5A73-649BE259CE2D}"/>
              </a:ext>
            </a:extLst>
          </p:cNvPr>
          <p:cNvGrpSpPr/>
          <p:nvPr/>
        </p:nvGrpSpPr>
        <p:grpSpPr>
          <a:xfrm>
            <a:off x="7505845" y="3079389"/>
            <a:ext cx="3028823" cy="1415772"/>
            <a:chOff x="6936293" y="2190500"/>
            <a:chExt cx="3028822" cy="1415770"/>
          </a:xfrm>
        </p:grpSpPr>
        <p:sp>
          <p:nvSpPr>
            <p:cNvPr id="25" name="Google Shape;157;p20">
              <a:extLst>
                <a:ext uri="{FF2B5EF4-FFF2-40B4-BE49-F238E27FC236}">
                  <a16:creationId xmlns:a16="http://schemas.microsoft.com/office/drawing/2014/main" id="{7FA080E7-3C51-C24D-F05B-EA4798D10B07}"/>
                </a:ext>
              </a:extLst>
            </p:cNvPr>
            <p:cNvSpPr/>
            <p:nvPr/>
          </p:nvSpPr>
          <p:spPr>
            <a:xfrm>
              <a:off x="6936293" y="21905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Hộp Văn bản 17">
              <a:extLst>
                <a:ext uri="{FF2B5EF4-FFF2-40B4-BE49-F238E27FC236}">
                  <a16:creationId xmlns:a16="http://schemas.microsoft.com/office/drawing/2014/main" id="{F1D0DBD3-F214-4D6B-4E46-25D2A48C7CC1}"/>
                </a:ext>
              </a:extLst>
            </p:cNvPr>
            <p:cNvSpPr txBox="1"/>
            <p:nvPr/>
          </p:nvSpPr>
          <p:spPr>
            <a:xfrm>
              <a:off x="7540034" y="2898385"/>
              <a:ext cx="216201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99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57176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12192000" cy="4572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2" name="Group 3" descr="OPL20U25GSXzBJYl68kk8uQGfFKzs7yb1M4KJWUiLk6ZEvGF+qCIPSnY57AbBFCvTWID07 2024 T9 CD 06565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4724400" y="4572000"/>
            <a:ext cx="2667000" cy="2362200"/>
            <a:chOff x="1888" y="1360"/>
            <a:chExt cx="1680" cy="1488"/>
          </a:xfrm>
        </p:grpSpPr>
        <p:sp>
          <p:nvSpPr>
            <p:cNvPr id="5138" name="AutoShape 4"/>
            <p:cNvSpPr>
              <a:spLocks noChangeArrowheads="1"/>
            </p:cNvSpPr>
            <p:nvPr/>
          </p:nvSpPr>
          <p:spPr bwMode="auto">
            <a:xfrm>
              <a:off x="1888" y="1360"/>
              <a:ext cx="1680" cy="1488"/>
            </a:xfrm>
            <a:prstGeom prst="star16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rgbClr val="FC1C0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FC1C04"/>
                </a:solidFill>
                <a:latin typeface="Garamond" pitchFamily="18" charset="0"/>
              </a:endParaRPr>
            </a:p>
          </p:txBody>
        </p:sp>
        <p:sp>
          <p:nvSpPr>
            <p:cNvPr id="5139" name="Oval 5"/>
            <p:cNvSpPr>
              <a:spLocks noChangeArrowheads="1"/>
            </p:cNvSpPr>
            <p:nvPr/>
          </p:nvSpPr>
          <p:spPr bwMode="auto">
            <a:xfrm>
              <a:off x="2328" y="1704"/>
              <a:ext cx="816" cy="816"/>
            </a:xfrm>
            <a:prstGeom prst="ellipse">
              <a:avLst/>
            </a:prstGeom>
            <a:solidFill>
              <a:srgbClr val="FC1C04"/>
            </a:solidFill>
            <a:ln w="9525">
              <a:solidFill>
                <a:srgbClr val="FC1C0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FC1C04"/>
                </a:solidFill>
                <a:latin typeface="Garamond" pitchFamily="18" charset="0"/>
              </a:endParaRPr>
            </a:p>
          </p:txBody>
        </p:sp>
      </p:grpSp>
      <p:pic>
        <p:nvPicPr>
          <p:cNvPr id="5124" name="Picture 6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548570"/>
            <a:ext cx="12192000" cy="274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6" name="Picture 46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66625" y="6348413"/>
            <a:ext cx="8255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18" descr="OPL20U25GSXzBJYl68kk8uQGfFKzs7yb1M4KJWUiLk6ZEvGF+qCIPSnY57AbBFCvTWID07 2024 T9 CD 065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239376" y="6581776"/>
            <a:ext cx="32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694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24855E-7 L -3.33333E-6 -0.216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0.21642 L -3.33333E-6 -0.271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0.27191 L -3.33333E-6 -0.5937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100000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100000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9" descr="OPL20U25GSXzBJYl68kk8uQGfFKzs7yb1M4KJWUiLk6ZEvGF+qCIPSnY57AbBFCvTWID07 2024 T9 CD 06565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0" y="-414686"/>
            <a:ext cx="12192000" cy="3269281"/>
            <a:chOff x="99" y="45"/>
            <a:chExt cx="5524" cy="1471"/>
          </a:xfrm>
        </p:grpSpPr>
        <p:pic>
          <p:nvPicPr>
            <p:cNvPr id="9" name="Picture 19"/>
            <p:cNvPicPr>
              <a:picLocks noChangeAspect="1" noChangeArrowheads="1"/>
            </p:cNvPicPr>
            <p:nvPr/>
          </p:nvPicPr>
          <p:blipFill>
            <a:blip r:embed="rId2"/>
            <a:srcRect l="27974" t="37648" r="28403" b="14793"/>
            <a:stretch>
              <a:fillRect/>
            </a:stretch>
          </p:blipFill>
          <p:spPr bwMode="auto">
            <a:xfrm>
              <a:off x="1956" y="45"/>
              <a:ext cx="1792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99" y="45"/>
              <a:ext cx="1766" cy="1467"/>
              <a:chOff x="1197" y="72"/>
              <a:chExt cx="4415" cy="3668"/>
            </a:xfrm>
          </p:grpSpPr>
          <p:pic>
            <p:nvPicPr>
              <p:cNvPr id="12" name="Picture 21"/>
              <p:cNvPicPr>
                <a:picLocks noChangeAspect="1" noChangeArrowheads="1"/>
              </p:cNvPicPr>
              <p:nvPr/>
            </p:nvPicPr>
            <p:blipFill>
              <a:blip r:embed="rId3"/>
              <a:srcRect l="27977" t="37697" r="29085" b="14764"/>
              <a:stretch>
                <a:fillRect/>
              </a:stretch>
            </p:blipFill>
            <p:spPr bwMode="auto">
              <a:xfrm>
                <a:off x="1197" y="72"/>
                <a:ext cx="4415" cy="3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oup 22"/>
              <p:cNvGrpSpPr>
                <a:grpSpLocks/>
              </p:cNvGrpSpPr>
              <p:nvPr/>
            </p:nvGrpSpPr>
            <p:grpSpPr bwMode="auto">
              <a:xfrm>
                <a:off x="1218" y="1250"/>
                <a:ext cx="4385" cy="1468"/>
                <a:chOff x="1218" y="1250"/>
                <a:chExt cx="4385" cy="1468"/>
              </a:xfrm>
            </p:grpSpPr>
            <p:sp>
              <p:nvSpPr>
                <p:cNvPr id="14" name="Oval 23"/>
                <p:cNvSpPr>
                  <a:spLocks noChangeArrowheads="1"/>
                </p:cNvSpPr>
                <p:nvPr/>
              </p:nvSpPr>
              <p:spPr bwMode="auto">
                <a:xfrm>
                  <a:off x="2690" y="1250"/>
                  <a:ext cx="1468" cy="146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3200">
                    <a:solidFill>
                      <a:srgbClr val="000000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5" name="Line 24"/>
                <p:cNvSpPr>
                  <a:spLocks noChangeShapeType="1"/>
                </p:cNvSpPr>
                <p:nvPr/>
              </p:nvSpPr>
              <p:spPr bwMode="auto">
                <a:xfrm>
                  <a:off x="1218" y="2285"/>
                  <a:ext cx="4385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" name="Oval 25"/>
                <p:cNvSpPr>
                  <a:spLocks noChangeArrowheads="1"/>
                </p:cNvSpPr>
                <p:nvPr/>
              </p:nvSpPr>
              <p:spPr bwMode="auto">
                <a:xfrm>
                  <a:off x="2728" y="2258"/>
                  <a:ext cx="57" cy="5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3200">
                    <a:solidFill>
                      <a:srgbClr val="000000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17" name="Oval 26"/>
                <p:cNvSpPr>
                  <a:spLocks noChangeArrowheads="1"/>
                </p:cNvSpPr>
                <p:nvPr/>
              </p:nvSpPr>
              <p:spPr bwMode="auto">
                <a:xfrm>
                  <a:off x="4072" y="2235"/>
                  <a:ext cx="57" cy="5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3200">
                    <a:solidFill>
                      <a:srgbClr val="000000"/>
                    </a:solidFill>
                    <a:latin typeface=".VnTime" pitchFamily="34" charset="0"/>
                  </a:endParaRPr>
                </a:p>
              </p:txBody>
            </p:sp>
          </p:grpSp>
        </p:grpSp>
        <p:pic>
          <p:nvPicPr>
            <p:cNvPr id="11" name="Picture 27"/>
            <p:cNvPicPr>
              <a:picLocks noChangeAspect="1" noChangeArrowheads="1"/>
            </p:cNvPicPr>
            <p:nvPr/>
          </p:nvPicPr>
          <p:blipFill>
            <a:blip r:embed="rId4"/>
            <a:srcRect l="28001" t="37648" r="28333" b="14742"/>
            <a:stretch>
              <a:fillRect/>
            </a:stretch>
          </p:blipFill>
          <p:spPr bwMode="auto">
            <a:xfrm>
              <a:off x="3831" y="51"/>
              <a:ext cx="1792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Lin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54DC23-3A68-4C62-8D36-7CBEE57292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4339" y="5549814"/>
            <a:ext cx="10604005" cy="0"/>
          </a:xfrm>
          <a:prstGeom prst="line">
            <a:avLst/>
          </a:prstGeom>
          <a:noFill/>
          <a:ln w="47625" cap="flat">
            <a:solidFill>
              <a:srgbClr val="FBFB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514C3CE-9AA7-B8AE-BB96-604937360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449" y="3699169"/>
            <a:ext cx="2202261" cy="2148971"/>
          </a:xfrm>
          <a:prstGeom prst="ellips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E93E98-AF77-7648-2F77-26295CC03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313" y="5515738"/>
            <a:ext cx="74390" cy="724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3E6BEC-E634-EE80-099A-B56E21095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320" y="5515738"/>
            <a:ext cx="72841" cy="724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5DEF36-07D9-984B-0D3A-E7FAC2930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159" y="4736655"/>
            <a:ext cx="74390" cy="73999"/>
          </a:xfrm>
          <a:prstGeom prst="ellipse">
            <a:avLst/>
          </a:prstGeom>
          <a:noFill/>
          <a:ln w="1111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DAC4FC-98F5-004E-558A-506150456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78" y="3400845"/>
            <a:ext cx="2200711" cy="2150481"/>
          </a:xfrm>
          <a:prstGeom prst="ellips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299C20-7987-FA32-1373-A8C04643D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205" y="4439841"/>
            <a:ext cx="74390" cy="72488"/>
          </a:xfrm>
          <a:prstGeom prst="ellips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E5A8858-9DB1-D91D-93C2-E81EF8152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649" y="5513572"/>
            <a:ext cx="74390" cy="724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278C2E-42E5-FF0E-CFA9-6F4EFA921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552" y="2924582"/>
            <a:ext cx="2202261" cy="2150481"/>
          </a:xfrm>
          <a:prstGeom prst="ellips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3">
            <a:extLst>
              <a:ext uri="{FF2B5EF4-FFF2-40B4-BE49-F238E27FC236}">
                <a16:creationId xmlns:a16="http://schemas.microsoft.com/office/drawing/2014/main" id="{54986068-041C-6504-BE10-AFF9EA5C5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712" y="3962069"/>
            <a:ext cx="74390" cy="73999"/>
          </a:xfrm>
          <a:prstGeom prst="ellipse">
            <a:avLst/>
          </a:prstGeom>
          <a:noFill/>
          <a:ln w="1111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DC2EC6-CC69-B060-5764-90B0A13F6457}"/>
              </a:ext>
            </a:extLst>
          </p:cNvPr>
          <p:cNvSpPr txBox="1"/>
          <p:nvPr/>
        </p:nvSpPr>
        <p:spPr>
          <a:xfrm>
            <a:off x="882350" y="5808666"/>
            <a:ext cx="3068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và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cắt nhau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DEAE2E-2585-84C4-D1BD-C69882A8FABA}"/>
              </a:ext>
            </a:extLst>
          </p:cNvPr>
          <p:cNvSpPr txBox="1"/>
          <p:nvPr/>
        </p:nvSpPr>
        <p:spPr>
          <a:xfrm>
            <a:off x="4538225" y="5707191"/>
            <a:ext cx="37962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và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tiếp xúc nhau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7E169C-0860-98E4-7B35-F3EC575FCF62}"/>
              </a:ext>
            </a:extLst>
          </p:cNvPr>
          <p:cNvSpPr txBox="1"/>
          <p:nvPr/>
        </p:nvSpPr>
        <p:spPr>
          <a:xfrm>
            <a:off x="8473255" y="5707983"/>
            <a:ext cx="3482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và đường tròn không giao nhau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E0EE93-85F1-8541-7CE3-036863872717}"/>
              </a:ext>
            </a:extLst>
          </p:cNvPr>
          <p:cNvSpPr txBox="1"/>
          <p:nvPr/>
        </p:nvSpPr>
        <p:spPr>
          <a:xfrm>
            <a:off x="579026" y="2946808"/>
            <a:ext cx="10423525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vị trí của Mặt Trời so với đ</a:t>
            </a:r>
            <a:r>
              <a:rPr lang="vi-VN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 trời cho ta các hình ảnh 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vị trí t</a:t>
            </a:r>
            <a:r>
              <a:rPr lang="vi-VN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đối của đ</a:t>
            </a:r>
            <a:r>
              <a:rPr lang="vi-VN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và đ</a:t>
            </a:r>
            <a:r>
              <a:rPr lang="vi-VN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tròn. 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4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2" grpId="0"/>
      <p:bldP spid="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54DC23-3A68-4C62-8D36-7CBEE57292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4139" y="3073314"/>
            <a:ext cx="10604005" cy="0"/>
          </a:xfrm>
          <a:prstGeom prst="line">
            <a:avLst/>
          </a:prstGeom>
          <a:noFill/>
          <a:ln w="47625" cap="flat">
            <a:solidFill>
              <a:srgbClr val="FBFB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514C3CE-9AA7-B8AE-BB96-604937360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249" y="1222669"/>
            <a:ext cx="2202261" cy="2148971"/>
          </a:xfrm>
          <a:prstGeom prst="ellips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E93E98-AF77-7648-2F77-26295CC03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113" y="3039238"/>
            <a:ext cx="74390" cy="724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3E6BEC-E634-EE80-099A-B56E21095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0" y="3039238"/>
            <a:ext cx="72841" cy="724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5DEF36-07D9-984B-0D3A-E7FAC2930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959" y="2260155"/>
            <a:ext cx="74390" cy="73999"/>
          </a:xfrm>
          <a:prstGeom prst="ellipse">
            <a:avLst/>
          </a:prstGeom>
          <a:noFill/>
          <a:ln w="1111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DAC4FC-98F5-004E-558A-506150456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78" y="924345"/>
            <a:ext cx="2200711" cy="2150481"/>
          </a:xfrm>
          <a:prstGeom prst="ellips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299C20-7987-FA32-1373-A8C04643D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2005" y="1963341"/>
            <a:ext cx="74390" cy="72488"/>
          </a:xfrm>
          <a:prstGeom prst="ellips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E5A8858-9DB1-D91D-93C2-E81EF8152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449" y="3037072"/>
            <a:ext cx="74390" cy="724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278C2E-42E5-FF0E-CFA9-6F4EFA921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352" y="448082"/>
            <a:ext cx="2202261" cy="2150481"/>
          </a:xfrm>
          <a:prstGeom prst="ellips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86068-041C-6504-BE10-AFF9EA5C5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4512" y="1485569"/>
            <a:ext cx="74390" cy="73999"/>
          </a:xfrm>
          <a:prstGeom prst="ellipse">
            <a:avLst/>
          </a:prstGeom>
          <a:noFill/>
          <a:ln w="1111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DC2EC6-CC69-B060-5764-90B0A13F6457}"/>
              </a:ext>
            </a:extLst>
          </p:cNvPr>
          <p:cNvSpPr txBox="1"/>
          <p:nvPr/>
        </p:nvSpPr>
        <p:spPr>
          <a:xfrm>
            <a:off x="552150" y="3332166"/>
            <a:ext cx="3068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và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cắt nhau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DEAE2E-2585-84C4-D1BD-C69882A8FABA}"/>
              </a:ext>
            </a:extLst>
          </p:cNvPr>
          <p:cNvSpPr txBox="1"/>
          <p:nvPr/>
        </p:nvSpPr>
        <p:spPr>
          <a:xfrm>
            <a:off x="4208025" y="3230691"/>
            <a:ext cx="37962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và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tiếp xúc nhau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7E169C-0860-98E4-7B35-F3EC575FCF62}"/>
              </a:ext>
            </a:extLst>
          </p:cNvPr>
          <p:cNvSpPr txBox="1"/>
          <p:nvPr/>
        </p:nvSpPr>
        <p:spPr>
          <a:xfrm>
            <a:off x="8143055" y="3231483"/>
            <a:ext cx="3482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và đường tròn không giao nhau</a:t>
            </a: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269FCCC3-9939-404B-BC63-48128A759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206" y="4648944"/>
            <a:ext cx="72270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</a:rPr>
              <a:t>Nêu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36DC8D-8B44-BE5C-DDA9-3F034A451886}"/>
              </a:ext>
            </a:extLst>
          </p:cNvPr>
          <p:cNvGrpSpPr/>
          <p:nvPr/>
        </p:nvGrpSpPr>
        <p:grpSpPr>
          <a:xfrm>
            <a:off x="1388738" y="4772055"/>
            <a:ext cx="9020028" cy="1077218"/>
            <a:chOff x="1078853" y="1261153"/>
            <a:chExt cx="9020028" cy="1077218"/>
          </a:xfrm>
        </p:grpSpPr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7E059688-B518-465C-A8C9-0952E135A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8853" y="1261153"/>
              <a:ext cx="9020028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32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ăn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cứ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vào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điểm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chung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thẳng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tròn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mà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vị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trí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tương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đối</a:t>
              </a:r>
              <a:r>
                <a:rPr lang="en-US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200">
                  <a:solidFill>
                    <a:srgbClr val="FFFF00"/>
                  </a:solidFill>
                  <a:latin typeface="Times New Roman" panose="02020603050405020304" pitchFamily="18" charset="0"/>
                </a:rPr>
                <a:t> chúng.</a:t>
              </a:r>
              <a:endPara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5" name="Graphic 4" descr="Right pointing backhand index">
              <a:extLst>
                <a:ext uri="{FF2B5EF4-FFF2-40B4-BE49-F238E27FC236}">
                  <a16:creationId xmlns:a16="http://schemas.microsoft.com/office/drawing/2014/main" id="{E2D140E6-0770-803B-2D74-C1FE5C90E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27143" y="1334584"/>
              <a:ext cx="465178" cy="465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1778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2149</Words>
  <Application>Microsoft Office PowerPoint</Application>
  <PresentationFormat>Widescreen</PresentationFormat>
  <Paragraphs>213</Paragraphs>
  <Slides>31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.VnTime</vt:lpstr>
      <vt:lpstr>Arial</vt:lpstr>
      <vt:lpstr>Calibri</vt:lpstr>
      <vt:lpstr>Calibri Light</vt:lpstr>
      <vt:lpstr>Cambria Math</vt:lpstr>
      <vt:lpstr>Garamond</vt:lpstr>
      <vt:lpstr>Times New Roman</vt:lpstr>
      <vt:lpstr>2_Default Design</vt:lpstr>
      <vt:lpstr>1_Office Theme</vt:lpstr>
      <vt:lpstr>Equation</vt:lpstr>
      <vt:lpstr>PowerPoint Presentation</vt:lpstr>
      <vt:lpstr>A. THIẾT BỊ DẠY HỌC VÀ HỌC LIỆU</vt:lpstr>
      <vt:lpstr>B. CHÚ THÍCH</vt:lpstr>
      <vt:lpstr>BÀI 2. VỊ TRÍ TƯƠNG ĐỐI  CỦA ĐƯỜNG THẲNG VÀ ĐƯỜNG TRÒN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123</cp:revision>
  <dcterms:created xsi:type="dcterms:W3CDTF">2024-04-08T13:30:38Z</dcterms:created>
  <dcterms:modified xsi:type="dcterms:W3CDTF">2024-08-01T23:33:25Z</dcterms:modified>
</cp:coreProperties>
</file>