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6" r:id="rId2"/>
    <p:sldId id="294" r:id="rId3"/>
    <p:sldId id="263" r:id="rId4"/>
    <p:sldId id="264" r:id="rId5"/>
    <p:sldId id="266" r:id="rId6"/>
    <p:sldId id="267" r:id="rId7"/>
    <p:sldId id="268" r:id="rId8"/>
    <p:sldId id="295" r:id="rId9"/>
    <p:sldId id="270" r:id="rId10"/>
    <p:sldId id="271" r:id="rId11"/>
    <p:sldId id="291" r:id="rId12"/>
    <p:sldId id="272" r:id="rId13"/>
    <p:sldId id="273" r:id="rId14"/>
    <p:sldId id="299" r:id="rId15"/>
    <p:sldId id="298" r:id="rId16"/>
    <p:sldId id="300" r:id="rId17"/>
    <p:sldId id="301" r:id="rId18"/>
    <p:sldId id="292" r:id="rId19"/>
    <p:sldId id="302" r:id="rId20"/>
    <p:sldId id="275" r:id="rId21"/>
    <p:sldId id="276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FF"/>
    <a:srgbClr val="FFECAF"/>
    <a:srgbClr val="FF4FFF"/>
    <a:srgbClr val="CC00CC"/>
    <a:srgbClr val="7F7F7F"/>
    <a:srgbClr val="E6E6E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yêu cầu học sinh hoạt động nhóm nhỏ tìm hiểu cách giải bất phương trình (2). </a:t>
            </a:r>
          </a:p>
          <a:p>
            <a:pPr marL="171450" indent="-171450">
              <a:buFontTx/>
              <a:buChar char="-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 cầu học sinh nêu được các bước để giải bất phương trình.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Đại diện một nhóm nêu các bước để giải bất phương trình (2).</a:t>
            </a:r>
          </a:p>
          <a:p>
            <a:pPr marL="171450" indent="-171450">
              <a:buFontTx/>
              <a:buChar char="-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 nhóm còn lại nhận xét, góp ý.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chuẩn hóa các bước giải bất phương trình (2).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3F7F-76B1-4C2E-BC86-DC60B5EC71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Học sinh trao đổi để phát biểu các bước để giải bất phương trình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−8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+20&lt;0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- 2 nhóm treo bảng nhóm đáp án ví dụ lên bảng.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Đại diện hai nhóm lên bảng nêu các bước để giải bất phương trình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−8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+20&lt;0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Các nhóm còn lại nhận xét, góp ý.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chuẩn hóa các bước giải bất phương trình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−8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+20&lt;0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lưu ý để giải bất phương trình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−8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&lt;−20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ta lấy cả 2 vế nhân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num>
                      <m:den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Khi đó ta được bất phương trình đổi chiều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f>
                      <m:fPr>
                        <m:ctrlP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−20</m:t>
                        </m:r>
                      </m:num>
                      <m:den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Nếu HS không đổi chiều bất phương trình, GV lưu ý và khắc sâu kiến thức.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Học sinh trao đổi để phát biểu các bước để giải bất phương trình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−8𝑥+20&lt;0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- 2 nhóm treo bảng nhóm đáp án ví dụ lên bảng.</a:t>
                </a:r>
                <a:endParaRPr lang="en-US"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Đại diện hai nhóm lên bảng nêu các bước để giải bất phương trình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−8𝑥+20&lt;0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Các 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nhóm còn lại nhận xét, góp 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ý</a:t>
                </a:r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chuẩn hóa các bước giải bất phương trình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−8𝑥+20&lt;0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lưu ý để giải bất phương trình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−8𝑥&lt;−20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ta lấy cả 2 vế nhân với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(−1)/8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Khi đó ta được bất phương trình đổi chiều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𝑥&gt;(−20)/(−8)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Nếu HS không đổi chiều bất phương trình, GV lưu ý và khắc sâu kiến thức.</a:t>
                </a:r>
              </a:p>
              <a:p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3F7F-76B1-4C2E-BC86-DC60B5EC71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2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Chia lớp thành các nhóm. </a:t>
                </a:r>
                <a:endParaRPr lang="en-US" sz="14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1 nửa số nhóm giải bất phương trình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  <a:endParaRPr lang="en-US" sz="14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1 nửa số nhóm giải bất phương trình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  <a:endParaRPr lang="en-US" sz="14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171450" indent="-171450">
                  <a:buFontTx/>
                  <a:buChar char="-"/>
                </a:pPr>
                <a:endParaRPr lang="en-US"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các nhóm treo bài làm của nhóm lên đúng vị trí của nhóm mình.</a:t>
                </a:r>
              </a:p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Các nhóm quan sát bài lẫn nhau. </a:t>
                </a:r>
              </a:p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Đại diện các nhóm quan sát, nhận xét và kiểm tra bài làm đúng. 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Đại diện một nhóm có đáp án đúng lên trình bày cách làm của nhóm mình.</a:t>
                </a:r>
              </a:p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nhận xét bài làm của các nhóm.</a:t>
                </a:r>
                <a:endParaRPr lang="en-US"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chuẩn hóa đáp án của 2 bất phương trình.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lưu ý lỗi thường gặp đối với dạng bất phương trình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𝑎𝑥+𝑏&gt;0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(với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𝑎&lt;0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171450" indent="-171450">
                  <a:buFontTx/>
                  <a:buChar char="-"/>
                </a:pPr>
                <a:endParaRPr lang="en-US" sz="1200" kern="120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3F7F-76B1-4C2E-BC86-DC60B5EC71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7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đưa ra lưu ý các bất phương trình bậc nhất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&lt;0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≤0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≥0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là hai số đã cho và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được giải bằng cách tương tự.</a:t>
                </a:r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đưa ra lưu ý các bất phương trình bậc nhất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𝑎𝑥+𝑏&lt;0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𝑎𝑥+𝑏≤0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𝑎𝑥+𝑏≥0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với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𝑎, 𝑏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là hai số đã cho và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𝑎≠0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được giải bằng cách tương tự.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3F7F-76B1-4C2E-BC86-DC60B5EC71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35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HS hoạt động nhóm nhỏ nghiên cứu cách giải</a:t>
                </a:r>
                <a:r>
                  <a:rPr lang="en-US" sz="1200" b="1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bất phương trình: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+4&gt;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GV yêu cầu HS nêu được các bước giải bất phương trình này.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Đại diện 1 nhóm nêu các bước giải bất phương trình này.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Các nhóm trao đổi để đưa ra được cá bước giải bất phương trình.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chuẩn hóa câu trả lời.</a:t>
                </a:r>
              </a:p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lưu ý cách giải dạng bất phương trình này.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US"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HS hoạt động nhóm nhỏ nghiên cứu cách giải</a:t>
                </a:r>
                <a:r>
                  <a:rPr lang="en-US" sz="1200" b="1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bất phương trình: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3𝑥+4&gt;𝑥+12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GV yêu cầu HS nêu được các bước giải bất phương trình này.</a:t>
                </a:r>
              </a:p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Đại diện 1 nhóm nêu các bước giải bất phương trình này.</a:t>
                </a:r>
              </a:p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Các nhóm trao đổi để đưa ra được cá bước giải bất phương trình.</a:t>
                </a:r>
              </a:p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chuẩn hóa câu trả lời.</a:t>
                </a:r>
              </a:p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lưu ý cách giải dạng bất phương trình này.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US" sz="1200" kern="120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3F7F-76B1-4C2E-BC86-DC60B5EC71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40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lưu ý: Các bất phương trình dạng: </a:t>
                </a:r>
              </a:p>
              <a:p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𝑐𝑥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</m:t>
                    </m:r>
                  </m:oMath>
                </a14:m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có cách giải tương tự.</a:t>
                </a:r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GV lưu ý: Các bất phương trình dạng: </a:t>
                </a:r>
                <a:endParaRPr lang="en-US"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𝑎𝑥+𝑏&gt;𝑐𝑥+𝑑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𝑎𝑥+𝑏&lt;𝑐𝑥+𝑑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𝑎𝑥+𝑏≥𝑐𝑥+𝑑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;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𝑎𝑥+𝑏≤𝑐𝑥+𝑑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(với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𝑎≠𝑐</a:t>
                </a:r>
                <a:r>
                  <a:rPr lang="en-US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có cách giải tương tự.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3F7F-76B1-4C2E-BC86-DC60B5EC71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7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0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Nếu người đó có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tờ giấy bạc loại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5000</m:t>
                    </m:r>
                  </m:oMath>
                </a14:m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đồng thì </a:t>
                </a:r>
                <a:endParaRPr lang="en-US" sz="1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 bao nhiêu tờ giấy bạc loại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2000</m:t>
                    </m:r>
                  </m:oMath>
                </a14:m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đồng?</a:t>
                </a:r>
                <a:endParaRPr lang="en-US" sz="1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Viết biểu thức chỉ số tiền người đó có.</a:t>
                </a:r>
                <a:endParaRPr lang="en-US" sz="1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Vì số tiền không quá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70000</m:t>
                    </m:r>
                  </m:oMath>
                </a14:m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đồng nên suy ra được điều gì?</a:t>
                </a:r>
                <a:endParaRPr lang="en-US" sz="1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0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20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Nếu người đó có </a:t>
                </a:r>
                <a:r>
                  <a:rPr lang="en-US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  <a:t>𝑥</a:t>
                </a: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tờ giấy bạc loại </a:t>
                </a:r>
                <a:r>
                  <a:rPr lang="en-US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  <a:t>5000</a:t>
                </a: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đồng thì </a:t>
                </a:r>
                <a:endParaRPr lang="en-US" sz="1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 bao nhiêu tờ giấy bạc loại </a:t>
                </a:r>
                <a:r>
                  <a:rPr lang="en-US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  <a:t>2000</a:t>
                </a: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đồng?</a:t>
                </a:r>
                <a:endParaRPr lang="en-US" sz="1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Viết biểu thức chỉ số tiền người đó có.</a:t>
                </a:r>
                <a:endParaRPr lang="en-US" sz="1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Vì số tiền không quá </a:t>
                </a:r>
                <a:r>
                  <a:rPr lang="en-US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  <a:t>70000</a:t>
                </a: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DengXian"/>
                  </a:rPr>
                  <a:t> </a:t>
                </a:r>
                <a:r>
                  <a:rPr 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đồng nên suy ra được điều gì</a:t>
                </a:r>
                <a:r>
                  <a:rPr lang="en-US" sz="120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1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3F7F-76B1-4C2E-BC86-DC60B5EC71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99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lần lượt trả lời các câu hỏi của GV.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hoạt động nhóm thực hiện bài tập.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Các nhóm thảo luận để đưa ra bất phương trình đúng.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Giải bất phương trình đó vào bảng nhóm.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3F7F-76B1-4C2E-BC86-DC60B5EC71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5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media" Target="../media/media3.mp4"/><Relationship Id="rId7" Type="http://schemas.openxmlformats.org/officeDocument/2006/relationships/image" Target="../media/image8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8.png"/><Relationship Id="rId4" Type="http://schemas.openxmlformats.org/officeDocument/2006/relationships/video" Target="../media/media3.mp4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4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b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559" y="3162771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8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66700" y="-128234"/>
            <a:ext cx="307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 xét:</a:t>
            </a:r>
            <a:endParaRPr lang="en-US" sz="4400" b="1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826841" y="502709"/>
            <a:ext cx="65085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bất phương trình dạng: </a:t>
            </a:r>
            <a:endParaRPr lang="en-US" sz="4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134111" y="1307092"/>
                <a:ext cx="426373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𝑐𝑥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m:oMathPara>
                </a14:m>
                <a:endParaRPr lang="en-US" sz="4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111" y="1307092"/>
                <a:ext cx="4263731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076231" y="2260412"/>
                <a:ext cx="426373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𝑐𝑥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m:oMathPara>
                </a14:m>
                <a:endParaRPr lang="en-US" sz="4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231" y="2260412"/>
                <a:ext cx="4263731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139730" y="3176118"/>
                <a:ext cx="426373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𝑐𝑥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m:oMathPara>
                </a14:m>
                <a:endParaRPr lang="en-US" sz="4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730" y="3176118"/>
                <a:ext cx="4263731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879261" y="5045144"/>
                <a:ext cx="240367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</m:t>
                    </m:r>
                  </m:oMath>
                </a14:m>
                <a:endParaRPr lang="en-US" sz="4400"/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261" y="5045144"/>
                <a:ext cx="2403671" cy="769441"/>
              </a:xfrm>
              <a:prstGeom prst="rect">
                <a:avLst/>
              </a:prstGeom>
              <a:blipFill>
                <a:blip r:embed="rId6"/>
                <a:stretch>
                  <a:fillRect l="-10127" t="-18254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767643" y="5611008"/>
            <a:ext cx="6931706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 giải bằng cách tương tự.</a:t>
            </a:r>
            <a:endParaRPr lang="en-US" sz="48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127698" y="3923959"/>
                <a:ext cx="4276555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𝑐𝑥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m:oMathPara>
                </a14:m>
                <a:endParaRPr lang="en-US" sz="48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698" y="3923959"/>
                <a:ext cx="4276555" cy="11079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88" y="810651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8738636" cy="1806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 kiến thức đã học về bất phương trình bậc nhất một ẩn và nghiệm của bất phương trình bậc nhất một ẩn để giải quyết bài tập.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4D980-7739-44EB-AEC8-AB1889DC215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 txBox="1">
            <a:spLocks/>
          </p:cNvSpPr>
          <p:nvPr/>
        </p:nvSpPr>
        <p:spPr>
          <a:xfrm>
            <a:off x="1799924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BẤT PHƯƠNG TRÌNH BẬC NHẤT MỘT ẨN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5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441083" y="5954680"/>
                <a:ext cx="944154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0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𝒙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≥−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𝟗</m:t>
                    </m:r>
                  </m:oMath>
                </a14:m>
                <a:r>
                  <a:rPr lang="en-US" sz="30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0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083" y="5954680"/>
                <a:ext cx="9441542" cy="784830"/>
              </a:xfrm>
              <a:prstGeom prst="rect">
                <a:avLst/>
              </a:prstGeom>
              <a:blipFill>
                <a:blip r:embed="rId2"/>
                <a:stretch>
                  <a:fillRect l="-1485" b="-12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191833" y="0"/>
            <a:ext cx="4248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CÁ NHÂN </a:t>
            </a:r>
            <a:endParaRPr lang="en-US" sz="28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191929" y="543734"/>
                <a:ext cx="9471054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Ví dụ 5: </a:t>
                </a:r>
                <a:r>
                  <a: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Giải bất phương trình: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−(6+2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)≤3(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+4)</m:t>
                    </m:r>
                  </m:oMath>
                </a14:m>
                <a:r>
                  <a: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929" y="543734"/>
                <a:ext cx="9471054" cy="784830"/>
              </a:xfrm>
              <a:prstGeom prst="rect">
                <a:avLst/>
              </a:prstGeom>
              <a:blipFill>
                <a:blip r:embed="rId3"/>
                <a:stretch>
                  <a:fillRect l="-1545" r="-580" b="-12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191929" y="1349078"/>
            <a:ext cx="11160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Giải:</a:t>
            </a:r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00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342375" y="1411904"/>
                <a:ext cx="6096000" cy="7848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−(6+2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)≤3(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+4)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375" y="1411904"/>
                <a:ext cx="6096000" cy="784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469739" y="2221753"/>
                <a:ext cx="4086568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−6−2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≤3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+12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739" y="2221753"/>
                <a:ext cx="4086568" cy="7848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592208" y="2993441"/>
                <a:ext cx="2985433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−6≤3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+12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08" y="2993441"/>
                <a:ext cx="2985433" cy="784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106514" y="3653099"/>
                <a:ext cx="3272371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−6−12≤3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514" y="3653099"/>
                <a:ext cx="3272371" cy="7848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815494" y="4362917"/>
                <a:ext cx="1926553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−18≤2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494" y="4362917"/>
                <a:ext cx="1926553" cy="7848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7094903" y="5084445"/>
                <a:ext cx="1596334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−9≤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903" y="5084445"/>
                <a:ext cx="1596334" cy="784830"/>
              </a:xfrm>
              <a:prstGeom prst="rect">
                <a:avLst/>
              </a:prstGeom>
              <a:blipFill>
                <a:blip r:embed="rId9"/>
                <a:stretch>
                  <a:fillRect r="-7634" b="-12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98305" y="2228591"/>
            <a:ext cx="41424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1: Phá ngoặc ở hai vế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4748" y="3673481"/>
            <a:ext cx="556428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2: Thực hiện quy tắc chuyển vế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4748" y="4636326"/>
                <a:ext cx="4358886" cy="1287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Bước 3: Nhân cả 2 vế với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8" y="4636326"/>
                <a:ext cx="4358886" cy="1287532"/>
              </a:xfrm>
              <a:prstGeom prst="rect">
                <a:avLst/>
              </a:prstGeom>
              <a:blipFill>
                <a:blip r:embed="rId10"/>
                <a:stretch>
                  <a:fillRect l="-2937" r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8974" y="5940941"/>
            <a:ext cx="26484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4: Kết luận</a:t>
            </a:r>
          </a:p>
        </p:txBody>
      </p:sp>
    </p:spTree>
    <p:extLst>
      <p:ext uri="{BB962C8B-B14F-4D97-AF65-F5344CB8AC3E}">
        <p14:creationId xmlns:p14="http://schemas.microsoft.com/office/powerpoint/2010/main" val="40909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798781" y="746389"/>
            <a:ext cx="77720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 hiện vận dụng 5 và ví dụ 6. </a:t>
            </a:r>
            <a:endParaRPr lang="en-US" sz="200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DC1A54-EC6E-35A6-5CB3-563843EDD3C5}"/>
              </a:ext>
            </a:extLst>
          </p:cNvPr>
          <p:cNvSpPr txBox="1"/>
          <p:nvPr/>
        </p:nvSpPr>
        <p:spPr>
          <a:xfrm>
            <a:off x="4767789" y="112008"/>
            <a:ext cx="3152658" cy="579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NHÓM</a:t>
            </a:r>
          </a:p>
        </p:txBody>
      </p:sp>
      <p:pic>
        <p:nvPicPr>
          <p:cNvPr id="10" name="Picture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6BF205-9F73-BF84-6914-BE4BD0410A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708"/>
          <a:stretch/>
        </p:blipFill>
        <p:spPr>
          <a:xfrm>
            <a:off x="-33497" y="2762655"/>
            <a:ext cx="5006656" cy="4095345"/>
          </a:xfrm>
          <a:prstGeom prst="rect">
            <a:avLst/>
          </a:prstGeom>
        </p:spPr>
      </p:pic>
      <p:sp>
        <p:nvSpPr>
          <p:cNvPr id="12" name="TextBox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CA703D-38E4-EC1A-9931-52E5D4EB78F7}"/>
              </a:ext>
            </a:extLst>
          </p:cNvPr>
          <p:cNvSpPr txBox="1"/>
          <p:nvPr/>
        </p:nvSpPr>
        <p:spPr>
          <a:xfrm>
            <a:off x="5197122" y="3194110"/>
            <a:ext cx="3591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CÁ NHÂN</a:t>
            </a:r>
          </a:p>
        </p:txBody>
      </p:sp>
      <p:sp>
        <p:nvSpPr>
          <p:cNvPr id="15" name="TextBox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B8A70B-114F-5756-5EAE-FB18E40A05B6}"/>
              </a:ext>
            </a:extLst>
          </p:cNvPr>
          <p:cNvSpPr txBox="1"/>
          <p:nvPr/>
        </p:nvSpPr>
        <p:spPr>
          <a:xfrm>
            <a:off x="5197122" y="5466583"/>
            <a:ext cx="3152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NHÓM</a:t>
            </a:r>
          </a:p>
        </p:txBody>
      </p:sp>
      <p:pic>
        <p:nvPicPr>
          <p:cNvPr id="17" name="5 Minutes timer (Đồng hồ đếm ngược 5 phút) (1)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0857" y="5062888"/>
            <a:ext cx="2799882" cy="1480351"/>
          </a:xfrm>
          <a:prstGeom prst="rect">
            <a:avLst/>
          </a:prstGeom>
        </p:spPr>
      </p:pic>
      <p:pic>
        <p:nvPicPr>
          <p:cNvPr id="5" name="4'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70857" y="2695697"/>
            <a:ext cx="2799882" cy="178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5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9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/>
          <p:nvPr/>
        </p:nvPicPr>
        <p:blipFill>
          <a:blip r:embed="rId6"/>
          <a:stretch>
            <a:fillRect/>
          </a:stretch>
        </p:blipFill>
        <p:spPr>
          <a:xfrm>
            <a:off x="236220" y="0"/>
            <a:ext cx="708660" cy="550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-88900" y="615935"/>
                <a:ext cx="6096000" cy="13849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Giải bất phương trình: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−0,5</m:t>
                          </m:r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−1,4≥1,5−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+1,2</m:t>
                          </m:r>
                        </m:e>
                      </m:d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900" y="615935"/>
                <a:ext cx="6096000" cy="1384995"/>
              </a:xfrm>
              <a:prstGeom prst="rect">
                <a:avLst/>
              </a:prstGeom>
              <a:blipFill>
                <a:blip r:embed="rId7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867400" y="71638"/>
                <a:ext cx="6096000" cy="67921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Ví dụ 6: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Tìm chỗ sai trong lời giải sau và giải lại cho đúng: </a:t>
                </a:r>
                <a:endParaRPr lang="en-US" sz="28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−5−2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&gt;​25+​4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−4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&gt;​25+​5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−3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&gt;​30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&gt;30.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&gt;−10.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&gt;−10.</m:t>
                    </m:r>
                  </m:oMath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71638"/>
                <a:ext cx="6096000" cy="6792180"/>
              </a:xfrm>
              <a:prstGeom prst="rect">
                <a:avLst/>
              </a:prstGeom>
              <a:blipFill>
                <a:blip r:embed="rId8"/>
                <a:stretch>
                  <a:fillRect l="-2100" r="-1800" b="-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56896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CA703D-38E4-EC1A-9931-52E5D4EB78F7}"/>
              </a:ext>
            </a:extLst>
          </p:cNvPr>
          <p:cNvSpPr txBox="1"/>
          <p:nvPr/>
        </p:nvSpPr>
        <p:spPr>
          <a:xfrm>
            <a:off x="162371" y="2173014"/>
            <a:ext cx="3591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CÁ NHÂN</a:t>
            </a:r>
          </a:p>
        </p:txBody>
      </p:sp>
      <p:sp>
        <p:nvSpPr>
          <p:cNvPr id="9" name="TextBox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B8A70B-114F-5756-5EAE-FB18E40A05B6}"/>
              </a:ext>
            </a:extLst>
          </p:cNvPr>
          <p:cNvSpPr txBox="1"/>
          <p:nvPr/>
        </p:nvSpPr>
        <p:spPr>
          <a:xfrm>
            <a:off x="162371" y="4600408"/>
            <a:ext cx="3152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NHÓM</a:t>
            </a:r>
          </a:p>
        </p:txBody>
      </p:sp>
      <p:pic>
        <p:nvPicPr>
          <p:cNvPr id="10" name="5 Minutes timer (Đồng hồ đếm ngược 5 phút) (1)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8219" y="5684682"/>
            <a:ext cx="2056064" cy="1173318"/>
          </a:xfrm>
          <a:prstGeom prst="rect">
            <a:avLst/>
          </a:prstGeom>
        </p:spPr>
      </p:pic>
      <p:pic>
        <p:nvPicPr>
          <p:cNvPr id="11" name="4'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7616" y="3199876"/>
            <a:ext cx="2056064" cy="13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5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6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6123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8660" cy="550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867397" y="5591887"/>
                <a:ext cx="10197602" cy="1049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397" y="5591887"/>
                <a:ext cx="10197602" cy="1049967"/>
              </a:xfrm>
              <a:prstGeom prst="rect">
                <a:avLst/>
              </a:prstGeom>
              <a:blipFill>
                <a:blip r:embed="rId3"/>
                <a:stretch>
                  <a:fillRect l="-1494" b="-6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0" y="-107438"/>
                <a:ext cx="12065000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0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Giải bất phương trình:</a:t>
                </a:r>
                <a14:m>
                  <m:oMath xmlns:m="http://schemas.openxmlformats.org/officeDocument/2006/math">
                    <m:r>
                      <a:rPr lang="en-US" sz="3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d>
                      <m:dPr>
                        <m:ctrlP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</m:t>
                        </m:r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e>
                    </m:d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𝟒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𝟓</m:t>
                    </m:r>
                    <m:r>
                      <a:rPr lang="en-US" sz="3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d>
                      <m:dPr>
                        <m:ctrlP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3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000" b="1"/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07438"/>
                <a:ext cx="12065000" cy="784830"/>
              </a:xfrm>
              <a:prstGeom prst="rect">
                <a:avLst/>
              </a:prstGeom>
              <a:blipFill>
                <a:blip r:embed="rId4"/>
                <a:stretch>
                  <a:fillRect b="-12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38382" y="691415"/>
            <a:ext cx="1019831" cy="7018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Giải:</a:t>
            </a:r>
            <a:endParaRPr lang="en-US" sz="30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84500" y="1244591"/>
                <a:ext cx="6096000" cy="5540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2.</m:t>
                      </m:r>
                      <m:d>
                        <m:d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−0,5</m:t>
                          </m:r>
                        </m:e>
                      </m:d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−1,4≥1,5−</m:t>
                      </m:r>
                      <m:d>
                        <m:d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+1,2</m:t>
                          </m:r>
                        </m:e>
                      </m:d>
                    </m:oMath>
                  </m:oMathPara>
                </a14:m>
                <a:br>
                  <a:rPr lang="en-US"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</a:br>
                <a:endParaRPr lang="en-US" sz="3000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500" y="1244591"/>
                <a:ext cx="6096000" cy="5540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191884" y="1860296"/>
                <a:ext cx="6096000" cy="5540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−1−1,4≥1,5−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−1,2</m:t>
                      </m:r>
                    </m:oMath>
                  </m:oMathPara>
                </a14:m>
                <a:br>
                  <a:rPr lang="en-US"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</a:br>
                <a:endParaRPr lang="en-US" sz="3000"/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884" y="1860296"/>
                <a:ext cx="6096000" cy="554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096385" y="2550353"/>
                <a:ext cx="6096000" cy="5540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≥1,5−1,2+1+1,4</m:t>
                      </m:r>
                    </m:oMath>
                  </m:oMathPara>
                </a14:m>
                <a:br>
                  <a:rPr lang="en-US"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</a:br>
                <a:endParaRPr lang="en-US" sz="3000"/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385" y="2550353"/>
                <a:ext cx="6096000" cy="5540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143885" y="3190308"/>
                <a:ext cx="6096000" cy="5540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≥2,7</m:t>
                      </m:r>
                    </m:oMath>
                  </m:oMathPara>
                </a14:m>
                <a:br>
                  <a:rPr lang="en-US"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</a:br>
                <a:endParaRPr lang="en-US" sz="3000"/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885" y="3190308"/>
                <a:ext cx="6096000" cy="5540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245485" y="3836526"/>
                <a:ext cx="6096000" cy="959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2,7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br>
                  <a:rPr lang="en-US" sz="3000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</a:br>
                <a:endParaRPr lang="en-US" sz="3000"/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485" y="3836526"/>
                <a:ext cx="6096000" cy="9597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585086" y="4898200"/>
                <a:ext cx="1559466" cy="959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10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086" y="4898200"/>
                <a:ext cx="1559466" cy="9596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0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8" grpId="0"/>
      <p:bldP spid="9" grpId="0"/>
      <p:bldP spid="10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76200" y="0"/>
                <a:ext cx="6096000" cy="67147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Ví dụ 6: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Tìm chỗ sai trong lời giải sau và giải lại cho đúng: </a:t>
                </a:r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−5−2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&gt;​25+​4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−4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&gt;​25+​5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−3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&gt;​30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&gt;30.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&gt;−10.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&gt;−10.</m:t>
                    </m:r>
                  </m:oMath>
                </a14:m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0"/>
                <a:ext cx="6096000" cy="6714723"/>
              </a:xfrm>
              <a:prstGeom prst="rect">
                <a:avLst/>
              </a:prstGeom>
              <a:blipFill>
                <a:blip r:embed="rId2"/>
                <a:stretch>
                  <a:fillRect l="-2100" r="-3300" b="-1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540500" y="1123740"/>
                <a:ext cx="5651500" cy="2494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Khi nhân cả hai vế của bất phương trình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−3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&gt;​30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ta phải đổi chiều bất phương trình vì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&lt; 0. 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500" y="1123740"/>
                <a:ext cx="5651500" cy="2494016"/>
              </a:xfrm>
              <a:prstGeom prst="rect">
                <a:avLst/>
              </a:prstGeom>
              <a:blipFill>
                <a:blip r:embed="rId3"/>
                <a:stretch>
                  <a:fillRect l="-2265" b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8945301" y="114385"/>
            <a:ext cx="841897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61722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485575" y="3965904"/>
            <a:ext cx="5672450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 vậy, lời giải trên sai ở bước thứ tư. 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943350" y="-69980"/>
            <a:ext cx="9410700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 có thể giải lại như sau: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517899" y="5820487"/>
                <a:ext cx="1019760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&lt;−10.</m:t>
                    </m:r>
                  </m:oMath>
                </a14:m>
                <a:endParaRPr lang="en-US" sz="32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899" y="5820487"/>
                <a:ext cx="10197602" cy="584775"/>
              </a:xfrm>
              <a:prstGeom prst="rect">
                <a:avLst/>
              </a:prstGeom>
              <a:blipFill>
                <a:blip r:embed="rId2"/>
                <a:stretch>
                  <a:fillRect l="-1494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71800" y="933878"/>
                <a:ext cx="6096000" cy="7848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−5−2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&gt;​25+​4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933878"/>
                <a:ext cx="6096000" cy="7848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798184" y="1924214"/>
                <a:ext cx="6096000" cy="7848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−4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&gt;​25+​5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184" y="1924214"/>
                <a:ext cx="6096000" cy="784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169285" y="2822454"/>
                <a:ext cx="6096000" cy="7848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−3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&gt;​30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285" y="2822454"/>
                <a:ext cx="6096000" cy="7848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987800" y="3272230"/>
                <a:ext cx="6096000" cy="16483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&lt;30.</m:t>
                      </m:r>
                      <m:d>
                        <m:d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3272230"/>
                <a:ext cx="6096000" cy="16483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647019" y="4733657"/>
                <a:ext cx="6096000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&lt;−10.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ectangle 1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019" y="4733657"/>
                <a:ext cx="6096000" cy="7848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3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52" y="904872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27394" y="3344284"/>
            <a:ext cx="921350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 dụng được kiến thức về giải bất phương trình bậc nhất một ẩn để giải quyết các bài toán thực tế đơn giản.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 txBox="1">
            <a:spLocks/>
          </p:cNvSpPr>
          <p:nvPr/>
        </p:nvSpPr>
        <p:spPr>
          <a:xfrm>
            <a:off x="1799924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BẤT PHƯƠNG TRÌNH BẬC NHẤT MỘT ẨN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881119" y="209388"/>
            <a:ext cx="399269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265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NHÓM</a:t>
            </a:r>
            <a:endParaRPr lang="en-US" sz="280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29903" y="1102259"/>
                <a:ext cx="11417597" cy="4862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42265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Bài tập 1:</a:t>
                </a:r>
                <a:r>
                  <a:rPr lang="en-US" sz="400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 người có số tiền không quá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70000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đồng gồm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15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tờ giấy bạc với hai loại mệnh giá: loại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2000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đồng và loại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5000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đồng. </a:t>
                </a:r>
              </a:p>
              <a:p>
                <a:pPr indent="342265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Hỏi người đó có bao nhiêu tờ giấy bạc loại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5000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đồng? </a:t>
                </a:r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03" y="1102259"/>
                <a:ext cx="11417597" cy="4862870"/>
              </a:xfrm>
              <a:prstGeom prst="rect">
                <a:avLst/>
              </a:prstGeom>
              <a:blipFill>
                <a:blip r:embed="rId5"/>
                <a:stretch>
                  <a:fillRect l="-1869" r="-1922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8'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2775" y="5345311"/>
            <a:ext cx="2689225" cy="15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3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9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924" y="0"/>
            <a:ext cx="12192000" cy="5632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BẤT PHƯƠNG TRÌNH BẬC NHẤT MỘT ẨN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42" y="501821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760307" y="1473417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760307" y="2309359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763" y="2811834"/>
                <a:ext cx="11841558" cy="180663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HS biết cách giải bất phương trình dạng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 hai số đã cho và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≠0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indent="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HS biết cách giải bất phương trình dạng: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𝑐𝑥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).</a:t>
                </a:r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 Placeholder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DA1E83-A68C-1238-82A7-A36E7F0E8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3" y="2811834"/>
                <a:ext cx="11841558" cy="1806632"/>
              </a:xfrm>
              <a:prstGeom prst="rect">
                <a:avLst/>
              </a:prstGeom>
              <a:blipFill>
                <a:blip r:embed="rId3"/>
                <a:stretch>
                  <a:fillRect r="-1029" b="-95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1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007627" y="5608410"/>
                <a:ext cx="8521700" cy="661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∗;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&lt;15 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là các số nguyên từ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đến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13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627" y="5608410"/>
                <a:ext cx="8521700" cy="661207"/>
              </a:xfrm>
              <a:prstGeom prst="rect">
                <a:avLst/>
              </a:prstGeom>
              <a:blipFill>
                <a:blip r:embed="rId3"/>
                <a:stretch>
                  <a:fillRect l="-1431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609868" y="-85486"/>
                <a:ext cx="8792535" cy="661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Gọi số tờ giấy bạc loại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5000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đồng là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∗;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&lt;15</m:t>
                        </m:r>
                      </m:e>
                    </m:d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868" y="-85486"/>
                <a:ext cx="8792535" cy="661207"/>
              </a:xfrm>
              <a:prstGeom prst="rect">
                <a:avLst/>
              </a:prstGeom>
              <a:blipFill>
                <a:blip r:embed="rId4"/>
                <a:stretch>
                  <a:fillRect l="-1387" r="-555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609400" y="624545"/>
                <a:ext cx="6119496" cy="661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 tờ giấy bạc loại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2000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đồng là: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15−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00" y="624545"/>
                <a:ext cx="6119496" cy="661207"/>
              </a:xfrm>
              <a:prstGeom prst="rect">
                <a:avLst/>
              </a:prstGeom>
              <a:blipFill>
                <a:blip r:embed="rId5"/>
                <a:stretch>
                  <a:fillRect l="-1992"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673150" y="1335842"/>
                <a:ext cx="8945077" cy="661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Vì số tiền không quá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70000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đồng nên ta có bất phương trình:</a:t>
                </a: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150" y="1335842"/>
                <a:ext cx="8945077" cy="661207"/>
              </a:xfrm>
              <a:prstGeom prst="rect">
                <a:avLst/>
              </a:prstGeom>
              <a:blipFill>
                <a:blip r:embed="rId6"/>
                <a:stretch>
                  <a:fillRect l="-1362" r="-68"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438568" y="1994631"/>
                <a:ext cx="541423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5000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+2000.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15−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≤70000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68" y="1994631"/>
                <a:ext cx="5414239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438568" y="2895752"/>
                <a:ext cx="54062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5000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+2000.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15−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≤70000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68" y="2895752"/>
                <a:ext cx="54062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273843" y="3669830"/>
                <a:ext cx="55709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5000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+30000−2000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≤70000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843" y="3669830"/>
                <a:ext cx="5570949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433327" y="4342807"/>
                <a:ext cx="6096000" cy="5232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3000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≤40000</m:t>
                      </m:r>
                    </m:oMath>
                  </m:oMathPara>
                </a14:m>
                <a:br>
                  <a:rPr lang="en-US" sz="2800" i="1">
                    <a:solidFill>
                      <a:schemeClr val="bg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rPr>
                </a:br>
                <a:endParaRPr lang="en-US" sz="2800"/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327" y="4342807"/>
                <a:ext cx="6096000" cy="5232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206115" y="4689303"/>
                <a:ext cx="6096000" cy="130651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40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≈13,33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115" y="4689303"/>
                <a:ext cx="6096000" cy="13065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779299" y="6188614"/>
                <a:ext cx="11327855" cy="1199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người đó có từ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𝟏𝟑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tờ giấy bạc loại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𝟓𝟎𝟎𝟎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đồng.</a:t>
                </a:r>
                <a:endParaRPr lang="en-US" sz="28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299" y="6188614"/>
                <a:ext cx="11327855" cy="1199687"/>
              </a:xfrm>
              <a:prstGeom prst="rect">
                <a:avLst/>
              </a:prstGeom>
              <a:blipFill>
                <a:blip r:embed="rId12"/>
                <a:stretch>
                  <a:fillRect l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0" y="-74250"/>
            <a:ext cx="841897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5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6" grpId="0"/>
      <p:bldP spid="8" grpId="0"/>
      <p:bldP spid="9" grpId="0"/>
      <p:bldP spid="10" grpId="0"/>
      <p:bldP spid="12" grpId="0"/>
      <p:bldP spid="14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10075" y="1485900"/>
                <a:ext cx="11252200" cy="4720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4226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Xem lại cách giải các dạng bất phương trình.</a:t>
                </a:r>
                <a:endParaRPr lang="en-US" sz="36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indent="34226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Thực hiện giải các bất phương trình sau:</a:t>
                </a:r>
                <a:endParaRPr lang="en-US" sz="36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indent="34226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1,2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−15≤−2,8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+32                   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15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&gt;20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−1,5</m:t>
                      </m:r>
                    </m:oMath>
                    <m:oMath xmlns:m="http://schemas.openxmlformats.org/officeDocument/2006/math"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−6≥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+4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                             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5−6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8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&lt;−9</m:t>
                      </m:r>
                    </m:oMath>
                    <m:oMath xmlns:m="http://schemas.openxmlformats.org/officeDocument/2006/math"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𝑒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12−8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−7&gt;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75" y="1485900"/>
                <a:ext cx="11252200" cy="4720908"/>
              </a:xfrm>
              <a:prstGeom prst="rect">
                <a:avLst/>
              </a:prstGeom>
              <a:blipFill>
                <a:blip r:embed="rId2"/>
                <a:stretch>
                  <a:fillRect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3251372" y="1995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5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0" y="216975"/>
            <a:ext cx="254108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 giải </a:t>
            </a:r>
            <a:endParaRPr lang="en-US" sz="280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705675" y="1020631"/>
                <a:ext cx="5850961" cy="661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Giải bất phương trình: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𝟒</m:t>
                    </m:r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–</m:t>
                    </m:r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𝟑𝟐</m:t>
                    </m:r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𝟎</m:t>
                    </m:r>
                  </m:oMath>
                </a14:m>
                <a:r>
                  <a:rPr lang="en-US" sz="28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(2) </a:t>
                </a:r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675" y="1020631"/>
                <a:ext cx="5850961" cy="661207"/>
              </a:xfrm>
              <a:prstGeom prst="rect">
                <a:avLst/>
              </a:prstGeom>
              <a:blipFill>
                <a:blip r:embed="rId3"/>
                <a:stretch>
                  <a:fillRect l="-2188" r="-1042"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743693" y="5373179"/>
                <a:ext cx="10051984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(2) là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&lt;8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693" y="5373179"/>
                <a:ext cx="10051984" cy="738664"/>
              </a:xfrm>
              <a:prstGeom prst="rect">
                <a:avLst/>
              </a:prstGeom>
              <a:blipFill>
                <a:blip r:embed="rId4"/>
                <a:stretch>
                  <a:fillRect l="-121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89294" y="1722477"/>
            <a:ext cx="677942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 giải bất phương trình (2) , ta làm như sau: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934868" y="2414380"/>
                <a:ext cx="1979388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4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–32&lt;0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68" y="2414380"/>
                <a:ext cx="1979388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18790" y="3206470"/>
            <a:ext cx="317266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 cả 2 vế với 32: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742192" y="3859029"/>
                <a:ext cx="3119765" cy="13961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Nhân cả 2 vế với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192" y="3859029"/>
                <a:ext cx="3119765" cy="1396151"/>
              </a:xfrm>
              <a:prstGeom prst="rect">
                <a:avLst/>
              </a:prstGeom>
              <a:blipFill>
                <a:blip r:embed="rId6"/>
                <a:stretch>
                  <a:fillRect l="-4102" r="-2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596056" y="3234077"/>
                <a:ext cx="154125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4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&lt;32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056" y="3234077"/>
                <a:ext cx="1541256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765332" y="4222595"/>
                <a:ext cx="114371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&lt;8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332" y="4222595"/>
                <a:ext cx="1143711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2" grpId="0"/>
      <p:bldP spid="4" grpId="0"/>
      <p:bldP spid="6" grpId="0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686313" y="653127"/>
                <a:ext cx="8673721" cy="823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dụ:</a:t>
                </a: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Giải bất phương trình: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−8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+20&lt;0</m:t>
                    </m:r>
                  </m:oMath>
                </a14:m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313" y="653127"/>
                <a:ext cx="8673721" cy="823752"/>
              </a:xfrm>
              <a:prstGeom prst="rect">
                <a:avLst/>
              </a:prstGeom>
              <a:blipFill>
                <a:blip r:embed="rId5"/>
                <a:stretch>
                  <a:fillRect l="-2180" r="-119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675378" y="4433810"/>
                <a:ext cx="2211322" cy="1543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</m:oMath>
                </a14:m>
                <a:r>
                  <a:rPr lang="en-US" sz="4400">
                    <a:solidFill>
                      <a:schemeClr val="bg1"/>
                    </a:solidFill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3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378" y="4433810"/>
                <a:ext cx="2211322" cy="15431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054905" y="168379"/>
            <a:ext cx="4007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 NHỎ 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7" b="98872" l="2935" r="96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46" y="3804596"/>
            <a:ext cx="3099194" cy="32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loud Callout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446083" y="1515948"/>
                <a:ext cx="4989827" cy="3348836"/>
              </a:xfrm>
              <a:prstGeom prst="cloudCallout">
                <a:avLst>
                  <a:gd name="adj1" fmla="val -56420"/>
                  <a:gd name="adj2" fmla="val 60202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 hãy nêu các bước để giải bất phương trình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𝟖</m:t>
                    </m:r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𝒙</m:t>
                    </m:r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𝟐𝟎</m:t>
                    </m:r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𝟎</m:t>
                    </m:r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loud Callout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083" y="1515948"/>
                <a:ext cx="4989827" cy="3348836"/>
              </a:xfrm>
              <a:prstGeom prst="cloudCallout">
                <a:avLst>
                  <a:gd name="adj1" fmla="val -56420"/>
                  <a:gd name="adj2" fmla="val 60202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099194" y="1504129"/>
            <a:ext cx="10727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011921" y="2176144"/>
                <a:ext cx="2597634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−8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+20&lt;0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921" y="2176144"/>
                <a:ext cx="2597634" cy="7848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258014" y="2963558"/>
                <a:ext cx="2213491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−8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&lt;−20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014" y="2963558"/>
                <a:ext cx="2213491" cy="7848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597478" y="3471389"/>
                <a:ext cx="1713354" cy="13933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−20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−8</m:t>
                          </m:r>
                        </m:den>
                      </m:f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78" y="3471389"/>
                <a:ext cx="1713354" cy="13933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343241" y="5646131"/>
            <a:ext cx="66992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 nghiệm của bất phương trình (2) là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007515" y="5183110"/>
                <a:ext cx="2211322" cy="1543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</m:oMath>
                </a14:m>
                <a:r>
                  <a:rPr lang="en-US" sz="4400">
                    <a:solidFill>
                      <a:schemeClr val="bg1"/>
                    </a:solidFill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3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515" y="5183110"/>
                <a:ext cx="2211322" cy="15431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6639" t="24479" r="29569" b="31077"/>
          <a:stretch/>
        </p:blipFill>
        <p:spPr>
          <a:xfrm>
            <a:off x="9817211" y="2652688"/>
            <a:ext cx="2374789" cy="13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05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/>
      <p:bldP spid="7" grpId="0"/>
      <p:bldP spid="9" grpId="0"/>
      <p:bldP spid="8" grpId="0" animBg="1"/>
      <p:bldP spid="8" grpId="1" animBg="1"/>
      <p:bldP spid="2" grpId="0"/>
      <p:bldP spid="4" grpId="0"/>
      <p:bldP spid="6" grpId="0"/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379945" y="5141067"/>
                <a:ext cx="5812055" cy="15919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945" y="5141067"/>
                <a:ext cx="5812055" cy="1591974"/>
              </a:xfrm>
              <a:prstGeom prst="rect">
                <a:avLst/>
              </a:prstGeom>
              <a:blipFill>
                <a:blip r:embed="rId5"/>
                <a:stretch>
                  <a:fillRect l="-2204" b="-3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75425" y="5102306"/>
                <a:ext cx="5268380" cy="15919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5" y="5102306"/>
                <a:ext cx="5268380" cy="1591974"/>
              </a:xfrm>
              <a:prstGeom prst="rect">
                <a:avLst/>
              </a:prstGeom>
              <a:blipFill>
                <a:blip r:embed="rId6"/>
                <a:stretch>
                  <a:fillRect l="-2315" b="-3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206140" y="1472917"/>
                <a:ext cx="4004238" cy="701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&lt;0</m:t>
                    </m:r>
                  </m:oMath>
                </a14:m>
                <a:r>
                  <a: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):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40" y="1472917"/>
                <a:ext cx="4004238" cy="701859"/>
              </a:xfrm>
              <a:prstGeom prst="rect">
                <a:avLst/>
              </a:prstGeom>
              <a:blipFill>
                <a:blip r:embed="rId7"/>
                <a:stretch>
                  <a:fillRect r="-258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7336926" y="1469287"/>
                <a:ext cx="4004238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&gt;0</m:t>
                    </m:r>
                  </m:oMath>
                </a14:m>
                <a:r>
                  <a: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):</a:t>
                </a: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926" y="1469287"/>
                <a:ext cx="4004238" cy="784830"/>
              </a:xfrm>
              <a:prstGeom prst="rect">
                <a:avLst/>
              </a:prstGeom>
              <a:blipFill>
                <a:blip r:embed="rId8"/>
                <a:stretch>
                  <a:fillRect r="-2744" b="-12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671763" y="46829"/>
            <a:ext cx="3736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 </a:t>
            </a:r>
            <a:endParaRPr lang="en-US" sz="2800"/>
          </a:p>
        </p:txBody>
      </p:sp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6220131" y="1577059"/>
            <a:ext cx="0" cy="51947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518588" y="790500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 bất phương trình </a:t>
            </a:r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206140" y="2329553"/>
                <a:ext cx="2101153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&gt;0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40" y="2329553"/>
                <a:ext cx="2101153" cy="8617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896728" y="3207654"/>
                <a:ext cx="1717008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&gt;−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728" y="3207654"/>
                <a:ext cx="1717008" cy="8617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016340" y="3815470"/>
                <a:ext cx="1502206" cy="1483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340" y="3815470"/>
                <a:ext cx="1502206" cy="14839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938822" y="2470950"/>
                <a:ext cx="1717008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&gt;−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822" y="2470950"/>
                <a:ext cx="1717008" cy="8617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191724" y="3798902"/>
                <a:ext cx="1502206" cy="1483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24" y="3798902"/>
                <a:ext cx="1502206" cy="14839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305922" y="3290477"/>
                <a:ext cx="2101153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&gt;0</m:t>
                      </m:r>
                    </m:oMath>
                  </m:oMathPara>
                </a14:m>
                <a:endParaRPr lang="en-US" sz="3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922" y="3290477"/>
                <a:ext cx="2101153" cy="86177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93930" y="-62403"/>
            <a:ext cx="2498070" cy="13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00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  <p:bldP spid="5" grpId="0"/>
      <p:bldP spid="2" grpId="0"/>
      <p:bldP spid="4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66700" y="-128234"/>
            <a:ext cx="1854200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 ý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440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826841" y="502709"/>
            <a:ext cx="7306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bất phương trình bậc nhất: </a:t>
            </a:r>
            <a:endParaRPr lang="en-US" sz="4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910456" y="1394617"/>
                <a:ext cx="298248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4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&lt;0</m:t>
                      </m:r>
                    </m:oMath>
                  </m:oMathPara>
                </a14:m>
                <a:endParaRPr lang="en-US" sz="4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56" y="1394617"/>
                <a:ext cx="2982483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891171" y="2374176"/>
                <a:ext cx="299530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𝑎𝑥</m:t>
                      </m:r>
                      <m:r>
                        <a:rPr lang="en-US" sz="4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4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≤0</m:t>
                      </m:r>
                    </m:oMath>
                  </m:oMathPara>
                </a14:m>
                <a:endParaRPr lang="en-US" sz="4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171" y="2374176"/>
                <a:ext cx="299530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027883" y="3441260"/>
                <a:ext cx="299530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𝑎𝑥</m:t>
                    </m:r>
                    <m:r>
                      <a:rPr lang="en-US" sz="4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4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sz="4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≥0</m:t>
                    </m:r>
                  </m:oMath>
                </a14:m>
                <a:r>
                  <a:rPr lang="en-US" sz="440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883" y="3441260"/>
                <a:ext cx="2995307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333458" y="4420819"/>
                <a:ext cx="77574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</m:oMath>
                </a14:m>
                <a:r>
                  <a:rPr lang="en-US" sz="44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 hai số đã cho và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≠0</m:t>
                    </m:r>
                  </m:oMath>
                </a14:m>
                <a:endParaRPr lang="en-US" sz="4400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458" y="4420819"/>
                <a:ext cx="7757445" cy="769441"/>
              </a:xfrm>
              <a:prstGeom prst="rect">
                <a:avLst/>
              </a:prstGeom>
              <a:blipFill>
                <a:blip r:embed="rId6"/>
                <a:stretch>
                  <a:fillRect l="-3223" t="-17460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800124" y="5250860"/>
            <a:ext cx="6931706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 giải bằng cách tương tự.</a:t>
            </a:r>
            <a:endParaRPr lang="en-US" sz="48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6223505" y="1050587"/>
            <a:ext cx="21651" cy="5807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90042" y="-198101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 dụ 4</a:t>
            </a: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346813" y="-216242"/>
            <a:ext cx="6179897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 các bất phương trình: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026100" y="838366"/>
                <a:ext cx="442351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𝟎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𝟑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𝒙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𝟏𝟐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&gt;​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𝟎</m:t>
                    </m:r>
                  </m:oMath>
                </a14:m>
                <a:endParaRPr lang="en-US" sz="4000" b="1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00" y="838366"/>
                <a:ext cx="4423519" cy="707886"/>
              </a:xfrm>
              <a:prstGeom prst="rect">
                <a:avLst/>
              </a:prstGeom>
              <a:blipFill>
                <a:blip r:embed="rId2"/>
                <a:stretch>
                  <a:fillRect l="-4821" t="-16379" b="-35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7611812" y="457402"/>
                <a:ext cx="3269357" cy="13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40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𝒙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𝟔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𝟎</m:t>
                    </m:r>
                  </m:oMath>
                </a14:m>
                <a:endPara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812" y="457402"/>
                <a:ext cx="3269357" cy="1310936"/>
              </a:xfrm>
              <a:prstGeom prst="rect">
                <a:avLst/>
              </a:prstGeom>
              <a:blipFill>
                <a:blip r:embed="rId3"/>
                <a:stretch>
                  <a:fillRect l="-6716" b="-8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904810" y="1604497"/>
                <a:ext cx="32775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−0,3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&gt;−12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810" y="1604497"/>
                <a:ext cx="3277564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74066" y="2210547"/>
                <a:ext cx="2326984" cy="1924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−0,3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066" y="2210547"/>
                <a:ext cx="2326984" cy="19247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19034" y="3962082"/>
                <a:ext cx="1838067" cy="9050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&lt;40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034" y="3962082"/>
                <a:ext cx="1838067" cy="905056"/>
              </a:xfrm>
              <a:prstGeom prst="rect">
                <a:avLst/>
              </a:prstGeom>
              <a:blipFill>
                <a:blip r:embed="rId6"/>
                <a:stretch>
                  <a:fillRect r="-10927" b="-29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36207" y="4909086"/>
                <a:ext cx="6414559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&lt;40</m:t>
                    </m:r>
                  </m:oMath>
                </a14:m>
                <a:r>
                  <a:rPr lang="en-US" sz="3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07" y="4909086"/>
                <a:ext cx="6414559" cy="1846659"/>
              </a:xfrm>
              <a:prstGeom prst="rect">
                <a:avLst/>
              </a:prstGeom>
              <a:blipFill>
                <a:blip r:embed="rId7"/>
                <a:stretch>
                  <a:fillRect l="-3137" b="-6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8988610" y="1282706"/>
                <a:ext cx="1923540" cy="18210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≤6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610" y="1282706"/>
                <a:ext cx="1923540" cy="18210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336336" y="2345973"/>
                <a:ext cx="2029338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≤6.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336" y="2345973"/>
                <a:ext cx="2029338" cy="1823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357814" y="3914145"/>
                <a:ext cx="166013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≤8.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7814" y="3914145"/>
                <a:ext cx="1660134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418058" y="4951718"/>
                <a:ext cx="6344631" cy="1741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≤8</m:t>
                    </m:r>
                  </m:oMath>
                </a14:m>
                <a:r>
                  <a:rPr lang="en-US" sz="3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058" y="4951718"/>
                <a:ext cx="6344631" cy="1741631"/>
              </a:xfrm>
              <a:prstGeom prst="rect">
                <a:avLst/>
              </a:prstGeom>
              <a:blipFill>
                <a:blip r:embed="rId11"/>
                <a:stretch>
                  <a:fillRect l="-3170" b="-1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155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6223505" y="1050587"/>
            <a:ext cx="21651" cy="5807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346813" y="-216242"/>
            <a:ext cx="6179897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 các bất phương trình: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026100" y="838366"/>
                <a:ext cx="424545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𝒂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)−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𝟖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𝒙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𝟐𝟕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𝟎</m:t>
                      </m:r>
                    </m:oMath>
                  </m:oMathPara>
                </a14:m>
                <a:endParaRPr lang="en-US" sz="4000" b="1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00" y="838366"/>
                <a:ext cx="4245458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7048464" y="98212"/>
                <a:ext cx="3810081" cy="1839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𝒃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𝒙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𝟐𝟎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𝟎</m:t>
                      </m:r>
                    </m:oMath>
                  </m:oMathPara>
                </a14:m>
                <a:endPara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464" y="98212"/>
                <a:ext cx="3810081" cy="1839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904810" y="1604497"/>
                <a:ext cx="250491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−8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&lt;27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810" y="1604497"/>
                <a:ext cx="2504916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565510" y="2377602"/>
                <a:ext cx="2412455" cy="1827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−27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510" y="2377602"/>
                <a:ext cx="2412455" cy="1827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44333" y="4612308"/>
                <a:ext cx="6414559" cy="2281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−27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33" y="4612308"/>
                <a:ext cx="6414559" cy="2281522"/>
              </a:xfrm>
              <a:prstGeom prst="rect">
                <a:avLst/>
              </a:prstGeom>
              <a:blipFill>
                <a:blip r:embed="rId6"/>
                <a:stretch>
                  <a:fillRect l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8556810" y="1231906"/>
                <a:ext cx="2590389" cy="1839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≥−20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6810" y="1231906"/>
                <a:ext cx="2590389" cy="18398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8904536" y="2295173"/>
                <a:ext cx="2725041" cy="1839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≥−20: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536" y="2295173"/>
                <a:ext cx="2725041" cy="18398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8926014" y="3863345"/>
                <a:ext cx="222118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≥−16</m:t>
                    </m:r>
                  </m:oMath>
                </a14:m>
                <a:r>
                  <a:rPr lang="en-US" sz="44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014" y="3863345"/>
                <a:ext cx="2221185" cy="1015663"/>
              </a:xfrm>
              <a:prstGeom prst="rect">
                <a:avLst/>
              </a:prstGeom>
              <a:blipFill>
                <a:blip r:embed="rId9"/>
                <a:stretch>
                  <a:fillRect r="-10685" b="-25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354394" y="4926612"/>
                <a:ext cx="6344631" cy="1782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38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≥−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8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394" y="4926612"/>
                <a:ext cx="6344631" cy="1782219"/>
              </a:xfrm>
              <a:prstGeom prst="rect">
                <a:avLst/>
              </a:prstGeom>
              <a:blipFill>
                <a:blip r:embed="rId10"/>
                <a:stretch>
                  <a:fillRect l="-3170" b="-13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/>
          <p:nvPr/>
        </p:nvPicPr>
        <p:blipFill>
          <a:blip r:embed="rId11"/>
          <a:stretch>
            <a:fillRect/>
          </a:stretch>
        </p:blipFill>
        <p:spPr>
          <a:xfrm>
            <a:off x="-47745" y="0"/>
            <a:ext cx="104286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/>
          <p:nvPr/>
        </p:nvPicPr>
        <p:blipFill>
          <a:blip r:embed="rId3"/>
          <a:stretch>
            <a:fillRect/>
          </a:stretch>
        </p:blipFill>
        <p:spPr>
          <a:xfrm>
            <a:off x="2289" y="0"/>
            <a:ext cx="1074103" cy="832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076392" y="5654198"/>
                <a:ext cx="1185059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nghiệm của bất phương trình đã cho là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&gt;4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92" y="5654198"/>
                <a:ext cx="11850592" cy="1015663"/>
              </a:xfrm>
              <a:prstGeom prst="rect">
                <a:avLst/>
              </a:prstGeom>
              <a:blipFill>
                <a:blip r:embed="rId4"/>
                <a:stretch>
                  <a:fillRect l="-1852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087909" y="0"/>
            <a:ext cx="4644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NHÓM NHỎ </a:t>
            </a:r>
            <a:endParaRPr lang="en-US" sz="28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977515" y="635084"/>
                <a:ext cx="8625438" cy="9050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Giải bất phương trình: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+4&gt;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+12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515" y="635084"/>
                <a:ext cx="8625438" cy="905056"/>
              </a:xfrm>
              <a:prstGeom prst="rect">
                <a:avLst/>
              </a:prstGeom>
              <a:blipFill>
                <a:blip r:embed="rId5"/>
                <a:stretch>
                  <a:fillRect l="-2473" r="-1555" b="-28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288905" y="1696915"/>
                <a:ext cx="391581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+4&gt;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+12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905" y="1696915"/>
                <a:ext cx="3915816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288905" y="2770614"/>
                <a:ext cx="391581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&gt;12−4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905" y="2770614"/>
                <a:ext cx="3915816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201721" y="3902349"/>
                <a:ext cx="1838067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&gt;8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21" y="3902349"/>
                <a:ext cx="1838067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469645" y="4850437"/>
                <a:ext cx="1554336" cy="9050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&gt;4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645" y="4850437"/>
                <a:ext cx="1554336" cy="905056"/>
              </a:xfrm>
              <a:prstGeom prst="rect">
                <a:avLst/>
              </a:prstGeom>
              <a:blipFill>
                <a:blip r:embed="rId9"/>
                <a:stretch>
                  <a:fillRect r="-13333" b="-29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11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3" grpId="0"/>
      <p:bldP spid="5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5552</TotalTime>
  <Words>2038</Words>
  <Application>Microsoft Office PowerPoint</Application>
  <PresentationFormat>Widescreen</PresentationFormat>
  <Paragraphs>204</Paragraphs>
  <Slides>21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 New Roman</vt:lpstr>
      <vt:lpstr>1_Office Theme</vt:lpstr>
      <vt:lpstr>BÀI 2 BẤT PHƯƠNG TRÌNH BẬC NHẤT MỘT ẨN</vt:lpstr>
      <vt:lpstr>BÀI 2: BẤT PHƯƠNG TRÌNH BẬC NHẤT MỘT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HP</cp:lastModifiedBy>
  <cp:revision>474</cp:revision>
  <dcterms:created xsi:type="dcterms:W3CDTF">2022-08-03T11:07:12Z</dcterms:created>
  <dcterms:modified xsi:type="dcterms:W3CDTF">2024-10-25T14:45:20Z</dcterms:modified>
</cp:coreProperties>
</file>