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9" r:id="rId3"/>
    <p:sldId id="258" r:id="rId4"/>
    <p:sldId id="263" r:id="rId5"/>
    <p:sldId id="262" r:id="rId6"/>
    <p:sldId id="284" r:id="rId7"/>
    <p:sldId id="285" r:id="rId8"/>
    <p:sldId id="261" r:id="rId9"/>
    <p:sldId id="292" r:id="rId10"/>
    <p:sldId id="268" r:id="rId11"/>
    <p:sldId id="265" r:id="rId12"/>
    <p:sldId id="266" r:id="rId13"/>
    <p:sldId id="264" r:id="rId14"/>
    <p:sldId id="270" r:id="rId15"/>
    <p:sldId id="286" r:id="rId16"/>
    <p:sldId id="267" r:id="rId17"/>
    <p:sldId id="269" r:id="rId18"/>
    <p:sldId id="293" r:id="rId19"/>
    <p:sldId id="294" r:id="rId20"/>
    <p:sldId id="271" r:id="rId21"/>
    <p:sldId id="295" r:id="rId22"/>
    <p:sldId id="296" r:id="rId23"/>
    <p:sldId id="297" r:id="rId24"/>
    <p:sldId id="298" r:id="rId25"/>
    <p:sldId id="290" r:id="rId26"/>
    <p:sldId id="291" r:id="rId27"/>
    <p:sldId id="273" r:id="rId28"/>
    <p:sldId id="274" r:id="rId29"/>
    <p:sldId id="277" r:id="rId30"/>
    <p:sldId id="278" r:id="rId31"/>
    <p:sldId id="275" r:id="rId32"/>
    <p:sldId id="280" r:id="rId33"/>
    <p:sldId id="276" r:id="rId34"/>
    <p:sldId id="279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5E61E-7DC8-44E5-AD16-28E2BE64C0A4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9E8B-0120-434D-9514-1182CCD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060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10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55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288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0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631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81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1140400" y="2816967"/>
            <a:ext cx="9911200" cy="7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1140400" y="3673017"/>
            <a:ext cx="9911200" cy="3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779381" y="4409369"/>
            <a:ext cx="3269873" cy="2592433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784508" y="4406941"/>
            <a:ext cx="3260519" cy="2582931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9699421" y="-310897"/>
            <a:ext cx="3023575" cy="265507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9699420" y="-310897"/>
            <a:ext cx="3023573" cy="265507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576303" y="360443"/>
            <a:ext cx="2227520" cy="2088309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576303" y="360443"/>
            <a:ext cx="2227520" cy="2088309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10201679" y="5009501"/>
            <a:ext cx="1864043" cy="2590703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10203795" y="5018055"/>
            <a:ext cx="1858991" cy="2584111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9856871" y="6179551"/>
            <a:ext cx="1108000" cy="957451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10196606" y="5516916"/>
            <a:ext cx="1091511" cy="1218753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11015991" y="5744021"/>
            <a:ext cx="1037844" cy="609905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11793876" y="5878976"/>
            <a:ext cx="902307" cy="472449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6171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911800" y="4240067"/>
            <a:ext cx="8368400" cy="7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8722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219170" lvl="1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2pPr>
            <a:lvl3pPr marL="1828754" lvl="2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■"/>
              <a:defRPr/>
            </a:lvl3pPr>
            <a:lvl4pPr marL="2438339" lvl="3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●"/>
              <a:defRPr/>
            </a:lvl4pPr>
            <a:lvl5pPr marL="3047924" lvl="4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5pPr>
            <a:lvl6pPr marL="3657509" lvl="5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■"/>
              <a:defRPr/>
            </a:lvl6pPr>
            <a:lvl7pPr marL="4267093" lvl="6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●"/>
              <a:defRPr/>
            </a:lvl7pPr>
            <a:lvl8pPr marL="4876678" lvl="7" indent="-448722" algn="ctr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8pPr>
            <a:lvl9pPr marL="5486263" lvl="8" indent="-448722" algn="ctr" rtl="0">
              <a:spcBef>
                <a:spcPts val="1067"/>
              </a:spcBef>
              <a:spcAft>
                <a:spcPts val="1067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4" name="Google Shape;114;p4"/>
          <p:cNvSpPr/>
          <p:nvPr/>
        </p:nvSpPr>
        <p:spPr>
          <a:xfrm rot="-446623">
            <a:off x="9929634" y="4156780"/>
            <a:ext cx="2523629" cy="2861299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9930917" y="4157089"/>
            <a:ext cx="2515216" cy="285176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10691883" y="1095633"/>
            <a:ext cx="647503" cy="650784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10691883" y="1104877"/>
            <a:ext cx="556205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1190583" y="1095633"/>
            <a:ext cx="148803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1179809" y="1560939"/>
            <a:ext cx="157628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0720541" y="1125318"/>
            <a:ext cx="509720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1205780" y="1114204"/>
            <a:ext cx="121713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11192157" y="1576031"/>
            <a:ext cx="133135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67280" y="5215091"/>
            <a:ext cx="224419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20613" y="5024894"/>
            <a:ext cx="205427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078967" y="5229746"/>
            <a:ext cx="193184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19887" y="5396421"/>
            <a:ext cx="188667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712488" y="5313733"/>
            <a:ext cx="201403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93601" y="5097246"/>
            <a:ext cx="228096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487" y="-262875"/>
            <a:ext cx="1733880" cy="240567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30" y="-266331"/>
            <a:ext cx="1731772" cy="2406868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698361" y="-168150"/>
            <a:ext cx="1030631" cy="889071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751913" y="292267"/>
            <a:ext cx="1015292" cy="1131712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224752" y="1071544"/>
            <a:ext cx="965373" cy="566347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81192" y="1478213"/>
            <a:ext cx="839301" cy="438708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1140400" y="2448767"/>
            <a:ext cx="9911200" cy="148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279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712600" y="1705500"/>
            <a:ext cx="6850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712600" y="2852367"/>
            <a:ext cx="9911200" cy="3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8722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219170" lvl="1" indent="-448722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2pPr>
            <a:lvl3pPr marL="1828754" lvl="2" indent="-448722" rtl="0">
              <a:spcBef>
                <a:spcPts val="1067"/>
              </a:spcBef>
              <a:spcAft>
                <a:spcPts val="0"/>
              </a:spcAft>
              <a:buSzPts val="1700"/>
              <a:buChar char="■"/>
              <a:defRPr/>
            </a:lvl3pPr>
            <a:lvl4pPr marL="2438339" lvl="3" indent="-448722" rtl="0">
              <a:spcBef>
                <a:spcPts val="1067"/>
              </a:spcBef>
              <a:spcAft>
                <a:spcPts val="0"/>
              </a:spcAft>
              <a:buSzPts val="1700"/>
              <a:buChar char="●"/>
              <a:defRPr/>
            </a:lvl4pPr>
            <a:lvl5pPr marL="3047924" lvl="4" indent="-448722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5pPr>
            <a:lvl6pPr marL="3657509" lvl="5" indent="-448722" rtl="0">
              <a:spcBef>
                <a:spcPts val="1067"/>
              </a:spcBef>
              <a:spcAft>
                <a:spcPts val="0"/>
              </a:spcAft>
              <a:buSzPts val="1700"/>
              <a:buChar char="■"/>
              <a:defRPr/>
            </a:lvl6pPr>
            <a:lvl7pPr marL="4267093" lvl="6" indent="-448722" rtl="0">
              <a:spcBef>
                <a:spcPts val="1067"/>
              </a:spcBef>
              <a:spcAft>
                <a:spcPts val="0"/>
              </a:spcAft>
              <a:buSzPts val="1700"/>
              <a:buChar char="●"/>
              <a:defRPr/>
            </a:lvl7pPr>
            <a:lvl8pPr marL="4876678" lvl="7" indent="-448722" rtl="0">
              <a:spcBef>
                <a:spcPts val="1067"/>
              </a:spcBef>
              <a:spcAft>
                <a:spcPts val="0"/>
              </a:spcAft>
              <a:buSzPts val="1700"/>
              <a:buChar char="○"/>
              <a:defRPr/>
            </a:lvl8pPr>
            <a:lvl9pPr marL="5486263" lvl="8" indent="-448722" rtl="0">
              <a:spcBef>
                <a:spcPts val="1067"/>
              </a:spcBef>
              <a:spcAft>
                <a:spcPts val="1067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5"/>
          <p:cNvSpPr/>
          <p:nvPr/>
        </p:nvSpPr>
        <p:spPr>
          <a:xfrm>
            <a:off x="9501544" y="3030670"/>
            <a:ext cx="3323649" cy="4466671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9501544" y="3030670"/>
            <a:ext cx="3323649" cy="4466671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8491626" y="-1217386"/>
            <a:ext cx="2026759" cy="305164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8353470" y="-1094892"/>
            <a:ext cx="2026759" cy="2773328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10320366" y="477249"/>
            <a:ext cx="45" cy="244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9180800" y="-905842"/>
            <a:ext cx="927205" cy="2736196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10208216" y="617909"/>
            <a:ext cx="109944" cy="54455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10281000" y="408340"/>
            <a:ext cx="113161" cy="112464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9617541" y="573703"/>
            <a:ext cx="497395" cy="205836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9747069" y="61118"/>
            <a:ext cx="577400" cy="67983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9124531" y="355932"/>
            <a:ext cx="540028" cy="255813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8757225" y="108899"/>
            <a:ext cx="404683" cy="255064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8383971" y="-1063227"/>
            <a:ext cx="1971791" cy="2710933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9392149" y="-671343"/>
            <a:ext cx="858443" cy="2320189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7868293" y="2361754"/>
            <a:ext cx="1043123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8293374" y="2758126"/>
            <a:ext cx="237503" cy="247892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7868293" y="2361754"/>
            <a:ext cx="1043123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7879743" y="2783539"/>
            <a:ext cx="410933" cy="180175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8341988" y="2373268"/>
            <a:ext cx="190643" cy="388392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8534862" y="2754361"/>
            <a:ext cx="356988" cy="179700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8382435" y="3005372"/>
            <a:ext cx="240668" cy="412264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8109103" y="2947616"/>
            <a:ext cx="263061" cy="431697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8476921" y="2946144"/>
            <a:ext cx="423107" cy="188985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7990467" y="2475397"/>
            <a:ext cx="378751" cy="35539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8475427" y="2471993"/>
            <a:ext cx="292603" cy="38036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69347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664000" y="1114667"/>
            <a:ext cx="8864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1140367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6420799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0" name="Google Shape;210;p6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1616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685800" y="832000"/>
            <a:ext cx="107016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685800" y="3004233"/>
            <a:ext cx="32432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4458100" y="3004233"/>
            <a:ext cx="32432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8246667" y="3004233"/>
            <a:ext cx="31408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811184" y="4351361"/>
            <a:ext cx="27648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6599755" y="4351361"/>
            <a:ext cx="27648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5008170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70935" y="2059034"/>
            <a:ext cx="11844576" cy="4596529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368333" y="2273300"/>
            <a:ext cx="11455200" cy="417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2613600" y="634700"/>
            <a:ext cx="6964800" cy="7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ts val="4000"/>
              <a:buFont typeface="Gloria Hallelujah"/>
              <a:buNone/>
              <a:defRPr sz="5333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3" name="Google Shape;293;p9"/>
          <p:cNvSpPr/>
          <p:nvPr/>
        </p:nvSpPr>
        <p:spPr>
          <a:xfrm>
            <a:off x="9486544" y="6172243"/>
            <a:ext cx="2182608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9486544" y="6172243"/>
            <a:ext cx="2182608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9504164" y="6190840"/>
            <a:ext cx="2146113" cy="858928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354735" y="1374073"/>
            <a:ext cx="2230964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354735" y="1374073"/>
            <a:ext cx="2230964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222765" y="2333792"/>
            <a:ext cx="849193" cy="417461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1062615" y="2095975"/>
            <a:ext cx="888064" cy="432013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244847" y="1405563"/>
            <a:ext cx="1888888" cy="925677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31464" y="1555382"/>
            <a:ext cx="1517367" cy="731597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53763" y="1704928"/>
            <a:ext cx="1228619" cy="645965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1087272" y="-289379"/>
            <a:ext cx="1103899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1537121" y="130085"/>
            <a:ext cx="251340" cy="262336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1087272" y="-289379"/>
            <a:ext cx="1103899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1099390" y="156979"/>
            <a:ext cx="434876" cy="190672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11588567" y="-277194"/>
            <a:ext cx="201751" cy="411020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1792679" y="126100"/>
            <a:ext cx="377788" cy="190171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11631371" y="391738"/>
            <a:ext cx="254691" cy="436284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11342113" y="330616"/>
            <a:ext cx="278388" cy="456849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11731363" y="329058"/>
            <a:ext cx="447760" cy="199996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11216566" y="-169114"/>
            <a:ext cx="400817" cy="376105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11729780" y="-172719"/>
            <a:ext cx="309651" cy="402523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99034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174211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8052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7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112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4.sv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8.sv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7.svg"/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74.svg"/><Relationship Id="rId10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9.png"/><Relationship Id="rId1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8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349018" y="5768887"/>
            <a:ext cx="439084" cy="498613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691851" y="5976206"/>
            <a:ext cx="131293" cy="11992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432515" y="5852385"/>
            <a:ext cx="439084" cy="331617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535414" y="5847119"/>
            <a:ext cx="231844" cy="23939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574290" y="5993704"/>
            <a:ext cx="15716" cy="32113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349828" y="5832701"/>
            <a:ext cx="115075" cy="176225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356904" y="5866824"/>
            <a:ext cx="124867" cy="197259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356553" y="5772433"/>
            <a:ext cx="427836" cy="490688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4805286" y="3176645"/>
            <a:ext cx="15716" cy="32113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10115905" y="1490704"/>
            <a:ext cx="427836" cy="490689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116733" y="-21189"/>
            <a:ext cx="9066593" cy="307702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1017885" y="450040"/>
                <a:ext cx="7307255" cy="179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Làm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thế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nào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để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tính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giá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trị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biểu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0,5+4,5 :3−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16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?</m:t>
                    </m:r>
                  </m:oMath>
                </a14:m>
                <a:r>
                  <a:rPr lang="en-US" sz="3200" i="1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5" y="450040"/>
                <a:ext cx="7307255" cy="1792863"/>
              </a:xfrm>
              <a:prstGeom prst="rect">
                <a:avLst/>
              </a:prstGeom>
              <a:blipFill>
                <a:blip r:embed="rId3"/>
                <a:stretch>
                  <a:fillRect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83562" y="4562343"/>
            <a:ext cx="1119481" cy="7669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470257" y="4191235"/>
            <a:ext cx="870812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Áp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phép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tính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phép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tính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trừ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chia.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26061" y="1141791"/>
            <a:ext cx="2603547" cy="5486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33982" y="5292463"/>
            <a:ext cx="1555156" cy="1547944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33982" y="5292460"/>
            <a:ext cx="1555156" cy="1547944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10712058" y="5660646"/>
            <a:ext cx="898231" cy="1014937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11413115" y="6054890"/>
            <a:ext cx="268587" cy="244103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10881601" y="5818681"/>
            <a:ext cx="898231" cy="675012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11084538" y="5807543"/>
            <a:ext cx="474281" cy="487299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11170379" y="6115302"/>
            <a:ext cx="32149" cy="653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10700594" y="5812795"/>
            <a:ext cx="235407" cy="358712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10721388" y="5880573"/>
            <a:ext cx="255440" cy="401524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10729025" y="5666533"/>
            <a:ext cx="873144" cy="1001216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11181727" y="94912"/>
            <a:ext cx="1113861" cy="1401147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979915" y="422516"/>
            <a:ext cx="896508" cy="1018056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913342" y="732217"/>
            <a:ext cx="268071" cy="244852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810373" y="575110"/>
            <a:ext cx="896508" cy="677087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1012070" y="773479"/>
            <a:ext cx="473372" cy="488796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381439" y="911785"/>
            <a:ext cx="32088" cy="655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616602" y="982054"/>
            <a:ext cx="234956" cy="359815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591639" y="867524"/>
            <a:ext cx="254949" cy="402757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986483" y="429924"/>
            <a:ext cx="873117" cy="1001385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4016039" y="480731"/>
            <a:ext cx="4376487" cy="13883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Quy</a:t>
            </a:r>
            <a:r>
              <a:rPr lang="en-US" sz="4267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4267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tắc</a:t>
            </a:r>
            <a:endParaRPr lang="en-US" sz="4267" b="1" kern="0" dirty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4DE9D0EC-7336-4063-F560-B1EBE9772FB1}"/>
              </a:ext>
            </a:extLst>
          </p:cNvPr>
          <p:cNvSpPr txBox="1"/>
          <p:nvPr/>
        </p:nvSpPr>
        <p:spPr>
          <a:xfrm>
            <a:off x="790833" y="2144934"/>
            <a:ext cx="1082690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ta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từng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rồi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10201964" y="515543"/>
            <a:ext cx="1215739" cy="1087509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10201964" y="515543"/>
            <a:ext cx="1215739" cy="1087509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10419255" y="827579"/>
            <a:ext cx="876988" cy="685096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10621045" y="1126360"/>
            <a:ext cx="475640" cy="375512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10216769" y="530467"/>
            <a:ext cx="1185880" cy="888323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10434163" y="842438"/>
            <a:ext cx="846839" cy="588493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10635142" y="1141151"/>
            <a:ext cx="446485" cy="44655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8972754" y="157592"/>
            <a:ext cx="824375" cy="745749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9687607" y="5271035"/>
            <a:ext cx="1597448" cy="2393327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9687607" y="5271035"/>
            <a:ext cx="1597448" cy="2175052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10429543" y="7122703"/>
            <a:ext cx="35" cy="191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0012889" y="5518432"/>
            <a:ext cx="730804" cy="2145929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10250039" y="7072575"/>
            <a:ext cx="86655" cy="42707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10396683" y="7090793"/>
            <a:ext cx="89191" cy="88203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10035738" y="6706253"/>
            <a:ext cx="392036" cy="161432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10474073" y="6837852"/>
            <a:ext cx="455095" cy="53317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10605103" y="6401028"/>
            <a:ext cx="452632" cy="11460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10124914" y="6300346"/>
            <a:ext cx="425639" cy="200628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10692299" y="5939736"/>
            <a:ext cx="389328" cy="203208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330131" y="5937894"/>
            <a:ext cx="318963" cy="20004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709135" y="5297962"/>
            <a:ext cx="1554124" cy="2126117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0035976" y="5822524"/>
            <a:ext cx="676605" cy="1819667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631466" y="5976452"/>
            <a:ext cx="594653" cy="539176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631466" y="5976452"/>
            <a:ext cx="594653" cy="539176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637633" y="5982589"/>
            <a:ext cx="582216" cy="526688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248601" y="3493605"/>
            <a:ext cx="737012" cy="668252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248601" y="3493605"/>
            <a:ext cx="737012" cy="668252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240929" y="3501197"/>
            <a:ext cx="721596" cy="65277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11604295" y="5465145"/>
            <a:ext cx="735860" cy="668436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11604295" y="5465145"/>
            <a:ext cx="735860" cy="668436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11611863" y="5472772"/>
            <a:ext cx="720469" cy="652953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2569094" y="342524"/>
            <a:ext cx="417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70023" y="89117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Ví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dụ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1012622" y="1832626"/>
                <a:ext cx="3195509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(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)(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22" y="1832626"/>
                <a:ext cx="3195509" cy="54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554106" y="1838977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93577" y="1693202"/>
                <a:ext cx="6204845" cy="1446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577" y="1693202"/>
                <a:ext cx="6204845" cy="1446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1166944" y="3019180"/>
                <a:ext cx="4929056" cy="110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𝑥𝑦</m:t>
                          </m:r>
                        </m:e>
                      </m:d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(6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−9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+3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4" y="3019180"/>
                <a:ext cx="4929056" cy="110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554106" y="3270447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5E5B9F93-6AB0-4D98-D626-CD88264B31F8}"/>
              </a:ext>
            </a:extLst>
          </p:cNvPr>
          <p:cNvSpPr txBox="1"/>
          <p:nvPr/>
        </p:nvSpPr>
        <p:spPr>
          <a:xfrm>
            <a:off x="1263054" y="4038115"/>
            <a:ext cx="5562429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10691883" y="1095633"/>
            <a:ext cx="647503" cy="650784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10691883" y="1104877"/>
            <a:ext cx="556205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11190583" y="1095633"/>
            <a:ext cx="148803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11179809" y="1560939"/>
            <a:ext cx="157628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10720541" y="1125318"/>
            <a:ext cx="509720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11205780" y="1114204"/>
            <a:ext cx="121713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11192157" y="1576031"/>
            <a:ext cx="133135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867280" y="5215091"/>
            <a:ext cx="224419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920613" y="5024894"/>
            <a:ext cx="205427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1078967" y="5229746"/>
            <a:ext cx="193184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919887" y="5396421"/>
            <a:ext cx="188667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712488" y="5313733"/>
            <a:ext cx="201403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693601" y="5097246"/>
            <a:ext cx="228096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1" y="75796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tập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4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3145146" y="291893"/>
            <a:ext cx="674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552011" y="1417821"/>
                <a:ext cx="4676088" cy="101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𝑥𝑦</m:t>
                          </m:r>
                        </m:e>
                      </m:d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(8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−5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+2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11" y="1417821"/>
                <a:ext cx="4676088" cy="101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9486544" y="6172243"/>
            <a:ext cx="2182608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9486544" y="6172243"/>
            <a:ext cx="2182608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9504164" y="6190840"/>
            <a:ext cx="2146113" cy="858928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354735" y="1374073"/>
            <a:ext cx="2230964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354735" y="1374073"/>
            <a:ext cx="2230964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222765" y="2333792"/>
            <a:ext cx="849193" cy="417461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1062615" y="2095975"/>
            <a:ext cx="888064" cy="432013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244847" y="1405563"/>
            <a:ext cx="1888888" cy="925677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31464" y="1555382"/>
            <a:ext cx="1517367" cy="731597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53763" y="1704928"/>
            <a:ext cx="1228619" cy="645965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11087272" y="-289379"/>
            <a:ext cx="1103899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11537121" y="130085"/>
            <a:ext cx="251340" cy="262336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11087272" y="-289379"/>
            <a:ext cx="1103899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11099390" y="156979"/>
            <a:ext cx="434876" cy="190672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11588567" y="-277194"/>
            <a:ext cx="201751" cy="411020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11792679" y="126100"/>
            <a:ext cx="377788" cy="190171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11631371" y="391738"/>
            <a:ext cx="254691" cy="436284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11342113" y="330616"/>
            <a:ext cx="278388" cy="456849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11731363" y="329058"/>
            <a:ext cx="447760" cy="199996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11216566" y="-169114"/>
            <a:ext cx="400817" cy="376105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11729780" y="-172719"/>
            <a:ext cx="309651" cy="402523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13714" y="168662"/>
            <a:ext cx="7250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III. NHÂN HAI ĐA THỨC NHIỀU BIẾN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3.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438221" y="2608843"/>
                <a:ext cx="5926196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+1)(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+1)</m:t>
                    </m:r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21" y="2608843"/>
                <a:ext cx="5926196" cy="543675"/>
              </a:xfrm>
              <a:prstGeom prst="rect">
                <a:avLst/>
              </a:prstGeom>
              <a:blipFill>
                <a:blip r:embed="rId3"/>
                <a:stretch>
                  <a:fillRect l="-2263" t="-12360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789805" y="1470687"/>
            <a:ext cx="3638302" cy="8322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sym typeface="Arial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sym typeface="Arial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sym typeface="Arial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1343476" y="3139567"/>
                <a:ext cx="5902622" cy="601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d>
                        <m:d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+1</m:t>
                          </m:r>
                        </m:e>
                      </m:d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</m:t>
                      </m:r>
                      <m:d>
                        <m:d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6" y="3139567"/>
                <a:ext cx="5902622" cy="601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810750" y="2588271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506283" y="3856527"/>
                <a:ext cx="8163232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+1=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3" y="3856527"/>
                <a:ext cx="8163232" cy="543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A8E27C9-2AA5-1EA8-6E96-7B2FAD459883}"/>
              </a:ext>
            </a:extLst>
          </p:cNvPr>
          <p:cNvSpPr txBox="1"/>
          <p:nvPr/>
        </p:nvSpPr>
        <p:spPr>
          <a:xfrm>
            <a:off x="810750" y="4557108"/>
            <a:ext cx="10570499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quy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đa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FD2E8-AABE-AE1F-1A3F-649F2C1B99D5}"/>
              </a:ext>
            </a:extLst>
          </p:cNvPr>
          <p:cNvSpPr/>
          <p:nvPr/>
        </p:nvSpPr>
        <p:spPr>
          <a:xfrm>
            <a:off x="5482930" y="1684659"/>
            <a:ext cx="1696872" cy="440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HĐ </a:t>
            </a:r>
            <a:r>
              <a:rPr lang="en-US" dirty="0" err="1">
                <a:solidFill>
                  <a:schemeClr val="accent1"/>
                </a:solidFill>
              </a:rPr>
              <a:t>cặp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đôi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34" grpId="0"/>
      <p:bldP spid="35" grpId="0"/>
      <p:bldP spid="39" grpId="0"/>
      <p:bldP spid="4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6865770" y="1491848"/>
            <a:ext cx="4211324" cy="3871019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6865770" y="1491848"/>
            <a:ext cx="4211324" cy="3871019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10790066" y="752571"/>
            <a:ext cx="555277" cy="567284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11017239" y="966580"/>
            <a:ext cx="126428" cy="131776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10790066" y="752571"/>
            <a:ext cx="555277" cy="567284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10805098" y="931926"/>
            <a:ext cx="218749" cy="95777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11089317" y="772069"/>
            <a:ext cx="101483" cy="206463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11144989" y="1010031"/>
            <a:ext cx="190032" cy="95525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11014089" y="1104736"/>
            <a:ext cx="128113" cy="219152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10881229" y="1036185"/>
            <a:ext cx="140033" cy="229483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11085572" y="1104339"/>
            <a:ext cx="225229" cy="100461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10894872" y="786575"/>
            <a:ext cx="201617" cy="188923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11142425" y="849993"/>
            <a:ext cx="155759" cy="202193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6677216" y="5657161"/>
            <a:ext cx="872091" cy="791723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6677216" y="5657161"/>
            <a:ext cx="872091" cy="791723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6686180" y="5666160"/>
            <a:ext cx="853849" cy="773385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7325873" y="392338"/>
            <a:ext cx="1266401" cy="1079348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7325873" y="392338"/>
            <a:ext cx="1266401" cy="1079348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7341338" y="407838"/>
            <a:ext cx="1235625" cy="1048033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720971" y="411127"/>
            <a:ext cx="3745677" cy="147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Arial"/>
                <a:sym typeface="Arial"/>
              </a:rPr>
              <a:t>Quy </a:t>
            </a:r>
            <a:r>
              <a:rPr lang="en-US" sz="3733" b="1" kern="0" dirty="0" err="1">
                <a:solidFill>
                  <a:srgbClr val="000000"/>
                </a:solidFill>
                <a:latin typeface="Arial"/>
                <a:sym typeface="Arial"/>
              </a:rPr>
              <a:t>tắc</a:t>
            </a:r>
            <a:endParaRPr lang="en-US" sz="3733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EE1745B-25A4-9049-4DA5-FFB3B032539A}"/>
              </a:ext>
            </a:extLst>
          </p:cNvPr>
          <p:cNvSpPr txBox="1"/>
          <p:nvPr/>
        </p:nvSpPr>
        <p:spPr>
          <a:xfrm>
            <a:off x="386375" y="2062031"/>
            <a:ext cx="609600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ta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từng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kia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rồi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15</a:t>
            </a:fld>
            <a:endParaRPr lang="en" kern="0">
              <a:solidFill>
                <a:srgbClr val="0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1258005" y="1463930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445506" y="1456772"/>
                <a:ext cx="2249129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+</m:t>
                              </m:r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06" y="1456772"/>
                <a:ext cx="2249129" cy="543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2824833" y="1456772"/>
                <a:ext cx="3920613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=(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)(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833" y="1456772"/>
                <a:ext cx="3920613" cy="54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2570070" y="2030920"/>
                <a:ext cx="5229466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d>
                        <m:d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</m:t>
                          </m:r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</m:d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(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70" y="2030920"/>
                <a:ext cx="5229466" cy="543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2760624" y="2605068"/>
                <a:ext cx="4552336" cy="99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𝑥𝑦</m:t>
                      </m:r>
                      <m:r>
                        <a:rPr lang="en-US" sz="29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933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US" sz="2933" b="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+2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𝑥𝑦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624" y="2605068"/>
                <a:ext cx="4552336" cy="99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58005" y="3822827"/>
                <a:ext cx="4658033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)(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05" y="3822827"/>
                <a:ext cx="4658033" cy="543675"/>
              </a:xfrm>
              <a:prstGeom prst="rect">
                <a:avLst/>
              </a:prstGeom>
              <a:blipFill>
                <a:blip r:embed="rId6"/>
                <a:stretch>
                  <a:fillRect l="-2880" t="-12360" b="-3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ình Bầu dục 65">
            <a:extLst>
              <a:ext uri="{FF2B5EF4-FFF2-40B4-BE49-F238E27FC236}">
                <a16:creationId xmlns:a16="http://schemas.microsoft.com/office/drawing/2014/main" id="{FB420458-1DEE-FEC3-0E79-5DF850260F78}"/>
              </a:ext>
            </a:extLst>
          </p:cNvPr>
          <p:cNvSpPr/>
          <p:nvPr/>
        </p:nvSpPr>
        <p:spPr>
          <a:xfrm>
            <a:off x="1821425" y="0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Ví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dụ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6</a:t>
            </a:r>
          </a:p>
        </p:txBody>
      </p:sp>
      <p:sp>
        <p:nvSpPr>
          <p:cNvPr id="7" name="Sóng 26">
            <a:extLst>
              <a:ext uri="{FF2B5EF4-FFF2-40B4-BE49-F238E27FC236}">
                <a16:creationId xmlns:a16="http://schemas.microsoft.com/office/drawing/2014/main" id="{AC01F0A1-D95A-F232-9493-302E7697FC0C}"/>
              </a:ext>
            </a:extLst>
          </p:cNvPr>
          <p:cNvSpPr/>
          <p:nvPr/>
        </p:nvSpPr>
        <p:spPr>
          <a:xfrm>
            <a:off x="163935" y="4437457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tập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5</a:t>
            </a:r>
          </a:p>
        </p:txBody>
      </p:sp>
      <p:sp>
        <p:nvSpPr>
          <p:cNvPr id="8" name="Hộp Văn bản 27">
            <a:extLst>
              <a:ext uri="{FF2B5EF4-FFF2-40B4-BE49-F238E27FC236}">
                <a16:creationId xmlns:a16="http://schemas.microsoft.com/office/drawing/2014/main" id="{048F56FF-9FAF-303D-671F-2D7314D7474D}"/>
              </a:ext>
            </a:extLst>
          </p:cNvPr>
          <p:cNvSpPr txBox="1"/>
          <p:nvPr/>
        </p:nvSpPr>
        <p:spPr>
          <a:xfrm>
            <a:off x="3137124" y="4668944"/>
            <a:ext cx="417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1771B87F-1547-F99A-06C4-FE4ADE6EB2CA}"/>
                  </a:ext>
                </a:extLst>
              </p:cNvPr>
              <p:cNvSpPr txBox="1"/>
              <p:nvPr/>
            </p:nvSpPr>
            <p:spPr>
              <a:xfrm>
                <a:off x="3912227" y="4710044"/>
                <a:ext cx="2249129" cy="54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−</m:t>
                              </m:r>
                              <m:r>
                                <a:rPr lang="en-US" sz="2933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9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1771B87F-1547-F99A-06C4-FE4ADE6EB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27" y="4710044"/>
                <a:ext cx="2249129" cy="543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  <p:bldP spid="2" grpId="0" animBg="1"/>
      <p:bldP spid="7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A054B88-5120-2B10-1407-62FE8A075BD6}"/>
                  </a:ext>
                </a:extLst>
              </p:cNvPr>
              <p:cNvSpPr txBox="1"/>
              <p:nvPr/>
            </p:nvSpPr>
            <p:spPr>
              <a:xfrm>
                <a:off x="2611729" y="338481"/>
                <a:ext cx="944117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Một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mảnh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vườn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dạng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chữ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nhật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độ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dài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hai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cạnh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2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(m)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2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(m)</a:t>
                </a:r>
              </a:p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Viết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biểu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thị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diện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mảnh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vườn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trên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theo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</m:oMath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Tính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diện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mảnh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vườn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=3;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=2</m:t>
                    </m:r>
                  </m:oMath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A054B88-5120-2B10-1407-62FE8A075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29" y="338481"/>
                <a:ext cx="9441172" cy="2554545"/>
              </a:xfrm>
              <a:prstGeom prst="rect">
                <a:avLst/>
              </a:prstGeom>
              <a:blipFill>
                <a:blip r:embed="rId3"/>
                <a:stretch>
                  <a:fillRect l="-1614"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21641" y="3472532"/>
            <a:ext cx="2270359" cy="3218293"/>
          </a:xfrm>
          <a:prstGeom prst="rect">
            <a:avLst/>
          </a:prstGeom>
        </p:spPr>
      </p:pic>
      <p:sp>
        <p:nvSpPr>
          <p:cNvPr id="2" name="Hình Bầu dục 65">
            <a:extLst>
              <a:ext uri="{FF2B5EF4-FFF2-40B4-BE49-F238E27FC236}">
                <a16:creationId xmlns:a16="http://schemas.microsoft.com/office/drawing/2014/main" id="{7328B86B-B482-092D-AC65-6D66F97342D8}"/>
              </a:ext>
            </a:extLst>
          </p:cNvPr>
          <p:cNvSpPr/>
          <p:nvPr/>
        </p:nvSpPr>
        <p:spPr>
          <a:xfrm>
            <a:off x="206713" y="134917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Ví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dụ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B9C27-0E9A-029F-E454-C3008B9AC1D9}"/>
                  </a:ext>
                </a:extLst>
              </p:cNvPr>
              <p:cNvSpPr/>
              <p:nvPr/>
            </p:nvSpPr>
            <p:spPr>
              <a:xfrm>
                <a:off x="153204" y="3173104"/>
                <a:ext cx="9387663" cy="334641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Đa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thức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biểu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thị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diện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mảnh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vườn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trên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theo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</m:oMath>
                </a14:m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</m:oMath>
                </a14:m>
                <a:endParaRPr lang="en-US" sz="3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</m:d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=4</m:t>
                      </m:r>
                      <m:sSup>
                        <m:sSup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sSup>
                        <m:sSup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Diện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mảnh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vườn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khi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=3;</m:t>
                    </m:r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=2</m:t>
                    </m:r>
                  </m:oMath>
                </a14:m>
                <a:endParaRPr lang="en-US" sz="3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4.3</m:t>
                          </m:r>
                        </m:e>
                        <m:sup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sSup>
                        <m:sSupPr>
                          <m:ctrlP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e>
                        <m:sup>
                          <m:r>
                            <a:rPr lang="en-US" sz="3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=4.9−4=36−4=32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B9C27-0E9A-029F-E454-C3008B9AC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4" y="3173104"/>
                <a:ext cx="9387663" cy="3346415"/>
              </a:xfrm>
              <a:prstGeom prst="rect">
                <a:avLst/>
              </a:prstGeom>
              <a:blipFill>
                <a:blip r:embed="rId6"/>
                <a:stretch>
                  <a:fillRect l="-1360" r="-130"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427965" y="5246562"/>
            <a:ext cx="2227520" cy="2088309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427965" y="5246562"/>
            <a:ext cx="2227520" cy="2088309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10762070" y="1790677"/>
            <a:ext cx="2219989" cy="208488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10751760" y="1785337"/>
            <a:ext cx="2227339" cy="2088139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10958831" y="-154451"/>
            <a:ext cx="75594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10958831" y="-154451"/>
            <a:ext cx="75594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10966673" y="-146647"/>
            <a:ext cx="740135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377971" y="3850758"/>
            <a:ext cx="75594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377971" y="3850758"/>
            <a:ext cx="75594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370131" y="3858562"/>
            <a:ext cx="740136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29326" y="1510988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Hoạt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động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2670373" y="1772684"/>
                <a:ext cx="4518576" cy="456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9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.2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73" y="1772684"/>
                <a:ext cx="4518576" cy="456663"/>
              </a:xfrm>
              <a:prstGeom prst="rect">
                <a:avLst/>
              </a:prstGeom>
              <a:blipFill>
                <a:blip r:embed="rId3"/>
                <a:stretch>
                  <a:fillRect l="-4993" t="-24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5">
            <a:extLst>
              <a:ext uri="{FF2B5EF4-FFF2-40B4-BE49-F238E27FC236}">
                <a16:creationId xmlns:a16="http://schemas.microsoft.com/office/drawing/2014/main" id="{D50D497F-8D0F-B7FD-7BE9-4F7EA4F086C0}"/>
              </a:ext>
            </a:extLst>
          </p:cNvPr>
          <p:cNvSpPr txBox="1"/>
          <p:nvPr/>
        </p:nvSpPr>
        <p:spPr>
          <a:xfrm>
            <a:off x="101550" y="273232"/>
            <a:ext cx="9735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IV. CHIA ĐA THỨC CHO ĐƠN THỨC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1.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Phép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13D31-B617-A94B-21D3-6EF260A10FA4}"/>
              </a:ext>
            </a:extLst>
          </p:cNvPr>
          <p:cNvSpPr/>
          <p:nvPr/>
        </p:nvSpPr>
        <p:spPr>
          <a:xfrm>
            <a:off x="-7298" y="3039265"/>
            <a:ext cx="1696872" cy="440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HĐ </a:t>
            </a:r>
            <a:r>
              <a:rPr lang="en-US" dirty="0" err="1">
                <a:solidFill>
                  <a:schemeClr val="accent1"/>
                </a:solidFill>
              </a:rPr>
              <a:t>cặp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đôi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ular Callout 11">
            <a:extLst>
              <a:ext uri="{FF2B5EF4-FFF2-40B4-BE49-F238E27FC236}">
                <a16:creationId xmlns:a16="http://schemas.microsoft.com/office/drawing/2014/main" id="{7078026A-DBC2-CF61-F30A-F3785A132774}"/>
              </a:ext>
            </a:extLst>
          </p:cNvPr>
          <p:cNvSpPr/>
          <p:nvPr/>
        </p:nvSpPr>
        <p:spPr>
          <a:xfrm>
            <a:off x="370005" y="3779471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Nhận</a:t>
            </a:r>
            <a:r>
              <a:rPr lang="en-US" sz="3733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xét</a:t>
            </a:r>
            <a:endParaRPr lang="en-US" sz="3733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29625-FC9B-26AF-775E-E4B740586EBC}"/>
                  </a:ext>
                </a:extLst>
              </p:cNvPr>
              <p:cNvSpPr txBox="1"/>
              <p:nvPr/>
            </p:nvSpPr>
            <p:spPr>
              <a:xfrm>
                <a:off x="2882258" y="3779471"/>
                <a:ext cx="840444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Đơn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A chia </a:t>
                </a:r>
                <a:r>
                  <a:rPr lang="en-US" sz="3200" dirty="0" err="1"/>
                  <a:t>hết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đơn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B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/>
                  <a:t>) </a:t>
                </a:r>
                <a:r>
                  <a:rPr lang="en-US" sz="3200" dirty="0" err="1"/>
                  <a:t>khi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mỗi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biến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B </a:t>
                </a:r>
                <a:r>
                  <a:rPr lang="en-US" sz="3200" dirty="0" err="1"/>
                  <a:t>đều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biến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A </a:t>
                </a:r>
                <a:r>
                  <a:rPr lang="en-US" sz="3200" dirty="0" err="1"/>
                  <a:t>với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lớn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hơn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A.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29625-FC9B-26AF-775E-E4B74058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58" y="3779471"/>
                <a:ext cx="8404441" cy="1569660"/>
              </a:xfrm>
              <a:prstGeom prst="rect">
                <a:avLst/>
              </a:prstGeom>
              <a:blipFill>
                <a:blip r:embed="rId4"/>
                <a:stretch>
                  <a:fillRect l="-1887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33982" y="5292463"/>
            <a:ext cx="1555156" cy="1547944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33982" y="5292460"/>
            <a:ext cx="1555156" cy="1547944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10712058" y="5660646"/>
            <a:ext cx="898231" cy="1014937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11413115" y="6054890"/>
            <a:ext cx="268587" cy="244103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10881601" y="5818681"/>
            <a:ext cx="898231" cy="675012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11084538" y="5807543"/>
            <a:ext cx="474281" cy="487299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11170379" y="6115302"/>
            <a:ext cx="32149" cy="653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10700594" y="5812795"/>
            <a:ext cx="235407" cy="358712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10721388" y="5880573"/>
            <a:ext cx="255440" cy="401524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10729025" y="5666533"/>
            <a:ext cx="873144" cy="1001216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11181727" y="94912"/>
            <a:ext cx="1113861" cy="1401147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979915" y="422516"/>
            <a:ext cx="896508" cy="1018056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913342" y="732217"/>
            <a:ext cx="268071" cy="244852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810373" y="575110"/>
            <a:ext cx="896508" cy="677087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1012070" y="773479"/>
            <a:ext cx="473372" cy="488796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381439" y="911785"/>
            <a:ext cx="32088" cy="655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616602" y="982054"/>
            <a:ext cx="234956" cy="359815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591639" y="867524"/>
            <a:ext cx="254949" cy="402757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986483" y="429924"/>
            <a:ext cx="873117" cy="1001385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4027440" y="265867"/>
            <a:ext cx="4376487" cy="13883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4DE9D0EC-7336-4063-F560-B1EBE9772FB1}"/>
              </a:ext>
            </a:extLst>
          </p:cNvPr>
          <p:cNvSpPr txBox="1"/>
          <p:nvPr/>
        </p:nvSpPr>
        <p:spPr>
          <a:xfrm>
            <a:off x="802234" y="1796304"/>
            <a:ext cx="108269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 (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trường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hợp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B), ta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</a:t>
            </a:r>
          </a:p>
          <a:p>
            <a:pPr marL="0" marR="0" lvl="0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baseline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+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Chia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hệ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hệ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</a:t>
            </a:r>
          </a:p>
          <a:p>
            <a:pPr marL="0" marR="0" lvl="0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+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từng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B.</a:t>
            </a:r>
          </a:p>
          <a:p>
            <a:pPr marL="0" marR="0" lvl="0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baseline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+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Nhân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vừa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041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10691883" y="1095633"/>
            <a:ext cx="647503" cy="650784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10691883" y="1104877"/>
            <a:ext cx="556205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11190583" y="1095633"/>
            <a:ext cx="148803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11179809" y="1560939"/>
            <a:ext cx="157628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10720541" y="1125318"/>
            <a:ext cx="509720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11205780" y="1114204"/>
            <a:ext cx="121713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11192157" y="1576031"/>
            <a:ext cx="133135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867280" y="5215091"/>
            <a:ext cx="224419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920613" y="5024894"/>
            <a:ext cx="205427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1078967" y="5229746"/>
            <a:ext cx="193184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919887" y="5396421"/>
            <a:ext cx="188667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712488" y="5313733"/>
            <a:ext cx="201403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693601" y="5097246"/>
            <a:ext cx="228096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19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1" y="3675281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Lưu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ý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3140980" y="4114624"/>
                <a:ext cx="3805529" cy="1805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9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Ta</a:t>
                </a:r>
                <a:r>
                  <a:rPr kumimoji="0" lang="en-US" sz="2933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933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có</a:t>
                </a:r>
                <a:r>
                  <a:rPr kumimoji="0" lang="en-US" sz="2933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𝑚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:</m:t>
                      </m:r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𝑛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𝑚</m:t>
                          </m:r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−</m:t>
                          </m:r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(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𝑚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,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𝑛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∈</m:t>
                      </m:r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𝑁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∗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,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𝑚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&gt;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𝑛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𝑚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:</m:t>
                      </m:r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𝑚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=1 (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𝑚</m:t>
                      </m:r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∈</m:t>
                      </m:r>
                      <m:sSup>
                        <m:sSupPr>
                          <m:ctrlP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𝑁</m:t>
                          </m:r>
                        </m:e>
                        <m:sup>
                          <m:r>
                            <a:rPr kumimoji="0" lang="en-US" sz="29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  <a:sym typeface="Arial"/>
                            </a:rPr>
                            <m:t>∗</m:t>
                          </m:r>
                        </m:sup>
                      </m:sSup>
                      <m:r>
                        <a:rPr kumimoji="0" lang="en-US" sz="29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) </m:t>
                      </m:r>
                    </m:oMath>
                  </m:oMathPara>
                </a14:m>
                <a:endPara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980" y="4114624"/>
                <a:ext cx="3805529" cy="1805366"/>
              </a:xfrm>
              <a:prstGeom prst="rect">
                <a:avLst/>
              </a:prstGeom>
              <a:blipFill>
                <a:blip r:embed="rId3"/>
                <a:stretch>
                  <a:fillRect l="-5920" t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ình Bầu dục 65">
            <a:extLst>
              <a:ext uri="{FF2B5EF4-FFF2-40B4-BE49-F238E27FC236}">
                <a16:creationId xmlns:a16="http://schemas.microsoft.com/office/drawing/2014/main" id="{A9D337F9-8385-6830-DC7F-06EBD2DF5CCA}"/>
              </a:ext>
            </a:extLst>
          </p:cNvPr>
          <p:cNvSpPr/>
          <p:nvPr/>
        </p:nvSpPr>
        <p:spPr>
          <a:xfrm>
            <a:off x="170023" y="89117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Ví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dụ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60">
                <a:extLst>
                  <a:ext uri="{FF2B5EF4-FFF2-40B4-BE49-F238E27FC236}">
                    <a16:creationId xmlns:a16="http://schemas.microsoft.com/office/drawing/2014/main" id="{DE0E642E-C437-8A1F-589E-241EF039ED46}"/>
                  </a:ext>
                </a:extLst>
              </p:cNvPr>
              <p:cNvSpPr txBox="1"/>
              <p:nvPr/>
            </p:nvSpPr>
            <p:spPr>
              <a:xfrm>
                <a:off x="2972238" y="276774"/>
                <a:ext cx="8116273" cy="3585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Tìm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thương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phép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chia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đơn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thức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16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đơn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thức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8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lvl="0"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lvl="0"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16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):</m:t>
                    </m:r>
                    <m:d>
                      <m:d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8</m:t>
                        </m:r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b="0" i="0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/>
                    <a:sym typeface="Arial"/>
                  </a:rPr>
                  <a:t> </a:t>
                </a:r>
              </a:p>
              <a:p>
                <a:pPr lvl="0"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d>
                      <m:dPr>
                        <m:ctrlPr>
                          <a:rPr lang="en-US" sz="32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en-US" sz="32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16:8</m:t>
                        </m:r>
                      </m:e>
                    </m:d>
                    <m:r>
                      <a:rPr lang="en-US" sz="3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</m:t>
                    </m:r>
                    <m:d>
                      <m:d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:</m:t>
                        </m:r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</m:t>
                    </m:r>
                    <m:d>
                      <m:d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:</m:t>
                        </m:r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=2</m:t>
                    </m:r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𝑥𝑦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b="0" i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  <a:p>
                <a:pPr lvl="0" defTabSz="1219170">
                  <a:buClr>
                    <a:srgbClr val="000000"/>
                  </a:buClr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Vậy</a:t>
                </a:r>
                <a:r>
                  <a:rPr kumimoji="0" lang="en-US" sz="32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thương</a:t>
                </a:r>
                <a:r>
                  <a:rPr kumimoji="0" lang="en-US" sz="32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</a:t>
                </a:r>
                <a:r>
                  <a:rPr kumimoji="0" lang="en-US" sz="32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2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phép</a:t>
                </a:r>
                <a:r>
                  <a:rPr kumimoji="0" lang="en-US" sz="32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chia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đơn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16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cho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đơn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8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là</a:t>
                </a:r>
                <a:r>
                  <a:rPr kumimoji="0" lang="en-US" sz="32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2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𝑧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</m:t>
                        </m:r>
                      </m:sup>
                    </m:sSup>
                  </m:oMath>
                </a14:m>
                <a:endParaRPr kumimoji="0" lang="en-US" sz="32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Hộp Văn bản 60">
                <a:extLst>
                  <a:ext uri="{FF2B5EF4-FFF2-40B4-BE49-F238E27FC236}">
                    <a16:creationId xmlns:a16="http://schemas.microsoft.com/office/drawing/2014/main" id="{DE0E642E-C437-8A1F-589E-241EF03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38" y="276774"/>
                <a:ext cx="8116273" cy="3585212"/>
              </a:xfrm>
              <a:prstGeom prst="rect">
                <a:avLst/>
              </a:prstGeom>
              <a:blipFill>
                <a:blip r:embed="rId4"/>
                <a:stretch>
                  <a:fillRect l="-3080" t="-3396" b="-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876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  <p:bldP spid="2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10256084" y="4031243"/>
            <a:ext cx="2167275" cy="2743349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11303691" y="5995340"/>
            <a:ext cx="62266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11339722" y="6021415"/>
            <a:ext cx="62266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11339722" y="6008417"/>
            <a:ext cx="609644" cy="551499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256694" y="1403296"/>
            <a:ext cx="1191375" cy="1132352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256694" y="1403296"/>
            <a:ext cx="1191375" cy="1132352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620693" y="1799937"/>
            <a:ext cx="450056" cy="416048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727647" y="1418511"/>
            <a:ext cx="411971" cy="439036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1045215" y="1829327"/>
            <a:ext cx="387419" cy="349975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726190" y="2163583"/>
            <a:ext cx="378359" cy="356461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310267" y="1997758"/>
            <a:ext cx="403900" cy="415813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72393" y="1563611"/>
            <a:ext cx="457431" cy="418621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501642" y="1455083"/>
            <a:ext cx="9591673" cy="286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6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6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ĐẾN VỚI TIẾT HỌC</a:t>
            </a:r>
            <a:endParaRPr lang="en-US" sz="6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9494" y="4096841"/>
            <a:ext cx="3811631" cy="2751304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7839718" y="84025"/>
            <a:ext cx="1401757" cy="14932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1" y="5867822"/>
            <a:ext cx="2255695" cy="902785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9837166" y="5200221"/>
            <a:ext cx="2548425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9837166" y="5200221"/>
            <a:ext cx="2548425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9862264" y="6098211"/>
            <a:ext cx="970033" cy="476204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11343098" y="6249395"/>
            <a:ext cx="1014433" cy="492803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10026913" y="5225736"/>
            <a:ext cx="2157672" cy="1055931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10252767" y="5403353"/>
            <a:ext cx="1733284" cy="834543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10428669" y="5582355"/>
            <a:ext cx="1403448" cy="736860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1" y="75796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tập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C7E58D1-F7AD-90DB-C3B3-FFF46372E72A}"/>
                  </a:ext>
                </a:extLst>
              </p:cNvPr>
              <p:cNvSpPr txBox="1"/>
              <p:nvPr/>
            </p:nvSpPr>
            <p:spPr>
              <a:xfrm>
                <a:off x="2172601" y="1248086"/>
                <a:ext cx="8933148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𝑃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d>
                      <m:d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21</m:t>
                        </m:r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:(7</m:t>
                    </m:r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trị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biểu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tại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=−0,5;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=−2</m:t>
                    </m:r>
                  </m:oMath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C7E58D1-F7AD-90DB-C3B3-FFF46372E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601" y="1248086"/>
                <a:ext cx="8933148" cy="1140633"/>
              </a:xfrm>
              <a:prstGeom prst="rect">
                <a:avLst/>
              </a:prstGeom>
              <a:blipFill>
                <a:blip r:embed="rId3"/>
                <a:stretch>
                  <a:fillRect l="-1705" t="-4813" b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427965" y="5246562"/>
            <a:ext cx="2227520" cy="2088309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427965" y="5246562"/>
            <a:ext cx="2227520" cy="2088309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10762070" y="1790677"/>
            <a:ext cx="2219989" cy="208488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10751760" y="1785337"/>
            <a:ext cx="2227339" cy="2088139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10958831" y="-154451"/>
            <a:ext cx="75594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10958831" y="-154451"/>
            <a:ext cx="75594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10966673" y="-146647"/>
            <a:ext cx="740135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377971" y="3850758"/>
            <a:ext cx="75594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377971" y="3850758"/>
            <a:ext cx="75594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370131" y="3858562"/>
            <a:ext cx="740136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29326" y="1510988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Hoạt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động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2670373" y="1772684"/>
                <a:ext cx="4518576" cy="451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(3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𝑥𝑦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)(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73" y="1772684"/>
                <a:ext cx="4518576" cy="451342"/>
              </a:xfrm>
              <a:prstGeom prst="rect">
                <a:avLst/>
              </a:prstGeom>
              <a:blipFill>
                <a:blip r:embed="rId3"/>
                <a:stretch>
                  <a:fillRect l="-4993" t="-25676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5">
            <a:extLst>
              <a:ext uri="{FF2B5EF4-FFF2-40B4-BE49-F238E27FC236}">
                <a16:creationId xmlns:a16="http://schemas.microsoft.com/office/drawing/2014/main" id="{D50D497F-8D0F-B7FD-7BE9-4F7EA4F086C0}"/>
              </a:ext>
            </a:extLst>
          </p:cNvPr>
          <p:cNvSpPr txBox="1"/>
          <p:nvPr/>
        </p:nvSpPr>
        <p:spPr>
          <a:xfrm>
            <a:off x="101550" y="273232"/>
            <a:ext cx="9421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IV. CHIA ĐA THỨC CHO ĐƠN THỨC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2.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Phép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13D31-B617-A94B-21D3-6EF260A10FA4}"/>
              </a:ext>
            </a:extLst>
          </p:cNvPr>
          <p:cNvSpPr/>
          <p:nvPr/>
        </p:nvSpPr>
        <p:spPr>
          <a:xfrm>
            <a:off x="-7298" y="3039265"/>
            <a:ext cx="1696872" cy="440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HĐ </a:t>
            </a:r>
            <a:r>
              <a:rPr lang="en-US" dirty="0" err="1">
                <a:solidFill>
                  <a:schemeClr val="accent1"/>
                </a:solidFill>
              </a:rPr>
              <a:t>cặp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đôi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ular Callout 11">
            <a:extLst>
              <a:ext uri="{FF2B5EF4-FFF2-40B4-BE49-F238E27FC236}">
                <a16:creationId xmlns:a16="http://schemas.microsoft.com/office/drawing/2014/main" id="{7078026A-DBC2-CF61-F30A-F3785A132774}"/>
              </a:ext>
            </a:extLst>
          </p:cNvPr>
          <p:cNvSpPr/>
          <p:nvPr/>
        </p:nvSpPr>
        <p:spPr>
          <a:xfrm>
            <a:off x="370005" y="3779471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Nhận</a:t>
            </a:r>
            <a:r>
              <a:rPr lang="en-US" sz="3733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xét</a:t>
            </a:r>
            <a:endParaRPr lang="en-US" sz="3733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29625-FC9B-26AF-775E-E4B740586EBC}"/>
                  </a:ext>
                </a:extLst>
              </p:cNvPr>
              <p:cNvSpPr txBox="1"/>
              <p:nvPr/>
            </p:nvSpPr>
            <p:spPr>
              <a:xfrm>
                <a:off x="2882258" y="3779471"/>
                <a:ext cx="84044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Đa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A chia </a:t>
                </a:r>
                <a:r>
                  <a:rPr lang="en-US" sz="3200" dirty="0" err="1"/>
                  <a:t>hết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đơn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B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/>
                  <a:t>) </a:t>
                </a:r>
                <a:r>
                  <a:rPr lang="en-US" sz="3200" dirty="0" err="1"/>
                  <a:t>khi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đơn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A chia </a:t>
                </a:r>
                <a:r>
                  <a:rPr lang="en-US" sz="3200" dirty="0" err="1"/>
                  <a:t>hết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B.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29625-FC9B-26AF-775E-E4B74058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58" y="3779471"/>
                <a:ext cx="8404441" cy="1077218"/>
              </a:xfrm>
              <a:prstGeom prst="rect">
                <a:avLst/>
              </a:prstGeom>
              <a:blipFill>
                <a:blip r:embed="rId4"/>
                <a:stretch>
                  <a:fillRect l="-1887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1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  <p:bldP spid="3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33982" y="5292463"/>
            <a:ext cx="1555156" cy="1547944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33982" y="5292460"/>
            <a:ext cx="1555156" cy="1547944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10712058" y="5660646"/>
            <a:ext cx="898231" cy="1014937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11413115" y="6054890"/>
            <a:ext cx="268587" cy="244103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10881601" y="5818681"/>
            <a:ext cx="898231" cy="675012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11084538" y="5807543"/>
            <a:ext cx="474281" cy="487299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11170379" y="6115302"/>
            <a:ext cx="32149" cy="653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10700594" y="5812795"/>
            <a:ext cx="235407" cy="358712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10721388" y="5880573"/>
            <a:ext cx="255440" cy="401524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10729025" y="5666533"/>
            <a:ext cx="873144" cy="1001216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11181727" y="94912"/>
            <a:ext cx="1113861" cy="1401147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979915" y="422516"/>
            <a:ext cx="896508" cy="1018056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913342" y="732217"/>
            <a:ext cx="268071" cy="244852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810373" y="575110"/>
            <a:ext cx="896508" cy="677087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1012070" y="773479"/>
            <a:ext cx="473372" cy="488796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381439" y="911785"/>
            <a:ext cx="32088" cy="65567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616602" y="982054"/>
            <a:ext cx="234956" cy="359815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591639" y="867524"/>
            <a:ext cx="254949" cy="402757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986483" y="429924"/>
            <a:ext cx="873117" cy="1001385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4027440" y="265867"/>
            <a:ext cx="4376487" cy="13883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4DE9D0EC-7336-4063-F560-B1EBE9772FB1}"/>
              </a:ext>
            </a:extLst>
          </p:cNvPr>
          <p:cNvSpPr txBox="1"/>
          <p:nvPr/>
        </p:nvSpPr>
        <p:spPr>
          <a:xfrm>
            <a:off x="790833" y="2323056"/>
            <a:ext cx="108269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 (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trường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hợp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B), ta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mỗi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rồi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723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10691883" y="1095633"/>
            <a:ext cx="647503" cy="650784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10691883" y="1104877"/>
            <a:ext cx="556205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11190583" y="1095633"/>
            <a:ext cx="148803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11179809" y="1560939"/>
            <a:ext cx="157628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10720541" y="1125318"/>
            <a:ext cx="509720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11205780" y="1114204"/>
            <a:ext cx="121713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11192157" y="1576031"/>
            <a:ext cx="133135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685776" y="5017307"/>
            <a:ext cx="594073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867280" y="5215091"/>
            <a:ext cx="224419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920613" y="5024894"/>
            <a:ext cx="205427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1078967" y="5229746"/>
            <a:ext cx="193184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919887" y="5396421"/>
            <a:ext cx="188667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712488" y="5313733"/>
            <a:ext cx="201403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693601" y="5097246"/>
            <a:ext cx="228096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23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2" name="Hình Bầu dục 65">
            <a:extLst>
              <a:ext uri="{FF2B5EF4-FFF2-40B4-BE49-F238E27FC236}">
                <a16:creationId xmlns:a16="http://schemas.microsoft.com/office/drawing/2014/main" id="{A9D337F9-8385-6830-DC7F-06EBD2DF5CCA}"/>
              </a:ext>
            </a:extLst>
          </p:cNvPr>
          <p:cNvSpPr/>
          <p:nvPr/>
        </p:nvSpPr>
        <p:spPr>
          <a:xfrm>
            <a:off x="170023" y="89117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60">
                <a:extLst>
                  <a:ext uri="{FF2B5EF4-FFF2-40B4-BE49-F238E27FC236}">
                    <a16:creationId xmlns:a16="http://schemas.microsoft.com/office/drawing/2014/main" id="{DE0E642E-C437-8A1F-589E-241EF039ED46}"/>
                  </a:ext>
                </a:extLst>
              </p:cNvPr>
              <p:cNvSpPr txBox="1"/>
              <p:nvPr/>
            </p:nvSpPr>
            <p:spPr>
              <a:xfrm>
                <a:off x="706492" y="1292811"/>
                <a:ext cx="10713565" cy="4495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Tìm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thương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trong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phép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chia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đa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thức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15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−20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+25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đơn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thức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lvl="0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−20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+25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): (</a:t>
                </a:r>
                <a14:m>
                  <m:oMath xmlns:m="http://schemas.openxmlformats.org/officeDocument/2006/math">
                    <m:r>
                      <a:rPr lang="en-US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)</a:t>
                </a:r>
              </a:p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15</m:t>
                        </m:r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: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rgbClr val="000000"/>
                        </a:solidFill>
                        <a:cs typeface="Arial"/>
                        <a:sym typeface="Arial"/>
                      </a:rPr>
                      <m:t>(</m:t>
                    </m:r>
                    <m:r>
                      <a:rPr lang="en-US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kern="0" dirty="0">
                        <a:solidFill>
                          <a:srgbClr val="000000"/>
                        </a:solidFill>
                        <a:cs typeface="Arial"/>
                        <a:sym typeface="Arial"/>
                      </a:rPr>
                      <m:t>)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d>
                      <m:dPr>
                        <m:ctrlPr>
                          <a:rPr lang="en-US" sz="32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20</m:t>
                        </m:r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: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rgbClr val="000000"/>
                        </a:solidFill>
                        <a:cs typeface="Arial"/>
                        <a:sym typeface="Arial"/>
                      </a:rPr>
                      <m:t>(</m:t>
                    </m:r>
                    <m:r>
                      <a:rPr lang="en-US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kern="0" dirty="0">
                        <a:solidFill>
                          <a:srgbClr val="000000"/>
                        </a:solidFill>
                        <a:cs typeface="Arial"/>
                        <a:sym typeface="Arial"/>
                      </a:rPr>
                      <m:t>)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25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): (</a:t>
                </a:r>
                <a14:m>
                  <m:oMath xmlns:m="http://schemas.openxmlformats.org/officeDocument/2006/math">
                    <m:r>
                      <a:rPr lang="en-US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</a:t>
                </a:r>
              </a:p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=3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−4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+5</m:t>
                    </m:r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</a:p>
              <a:p>
                <a:pPr defTabSz="1219170">
                  <a:buClr>
                    <a:srgbClr val="000000"/>
                  </a:buClr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thương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phép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−20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+25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cho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đơn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là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=3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−4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+5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</a:p>
            </p:txBody>
          </p:sp>
        </mc:Choice>
        <mc:Fallback>
          <p:sp>
            <p:nvSpPr>
              <p:cNvPr id="3" name="Hộp Văn bản 60">
                <a:extLst>
                  <a:ext uri="{FF2B5EF4-FFF2-40B4-BE49-F238E27FC236}">
                    <a16:creationId xmlns:a16="http://schemas.microsoft.com/office/drawing/2014/main" id="{DE0E642E-C437-8A1F-589E-241EF03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92" y="1292811"/>
                <a:ext cx="10713565" cy="4495398"/>
              </a:xfrm>
              <a:prstGeom prst="rect">
                <a:avLst/>
              </a:prstGeom>
              <a:blipFill>
                <a:blip r:embed="rId3"/>
                <a:stretch>
                  <a:fillRect l="-2334" t="-2710" r="-968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001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1" y="5867822"/>
            <a:ext cx="2255695" cy="902785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9837166" y="5200221"/>
            <a:ext cx="2548425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9837166" y="5200221"/>
            <a:ext cx="2548425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9862264" y="6098211"/>
            <a:ext cx="970033" cy="476204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11343098" y="6249395"/>
            <a:ext cx="1014433" cy="492803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10026913" y="5225736"/>
            <a:ext cx="2157672" cy="1055931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10252767" y="5403353"/>
            <a:ext cx="1733284" cy="834543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10428669" y="5582355"/>
            <a:ext cx="1403448" cy="736860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1" y="75796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C7E58D1-F7AD-90DB-C3B3-FFF46372E72A}"/>
                  </a:ext>
                </a:extLst>
              </p:cNvPr>
              <p:cNvSpPr txBox="1"/>
              <p:nvPr/>
            </p:nvSpPr>
            <p:spPr>
              <a:xfrm>
                <a:off x="1629426" y="1996020"/>
                <a:ext cx="89331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thương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trong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phép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chia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đa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thức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12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−6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+21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đơn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thức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3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C7E58D1-F7AD-90DB-C3B3-FFF46372E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26" y="1996020"/>
                <a:ext cx="8933148" cy="1077218"/>
              </a:xfrm>
              <a:prstGeom prst="rect">
                <a:avLst/>
              </a:prstGeom>
              <a:blipFill>
                <a:blip r:embed="rId3"/>
                <a:stretch>
                  <a:fillRect l="-1705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191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972426" y="585903"/>
            <a:ext cx="9929649" cy="10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95421" y="4518401"/>
            <a:ext cx="3493859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+Quy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tắc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/chia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biến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Quy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tắc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cộng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biến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4185831" y="4433395"/>
            <a:ext cx="2938675" cy="115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Hoàn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8437639" y="4501442"/>
            <a:ext cx="3493859" cy="1770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mới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6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kumimoji="0" lang="en-US" sz="2667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biến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725714" y="2831865"/>
            <a:ext cx="1683657" cy="1553195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4809407" y="2846610"/>
            <a:ext cx="1934899" cy="1517265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9173577" y="2719914"/>
            <a:ext cx="2021983" cy="1770655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7906" y="317230"/>
            <a:ext cx="1076604" cy="945455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27166" y="1014697"/>
            <a:ext cx="602519" cy="3396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936287" y="2363464"/>
            <a:ext cx="602519" cy="3396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822685" y="6085717"/>
            <a:ext cx="602519" cy="3396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657682" y="4063774"/>
            <a:ext cx="602519" cy="3396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8872317" y="416102"/>
            <a:ext cx="602519" cy="3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5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842075" y="2161225"/>
            <a:ext cx="8507851" cy="2309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1219199" y="-108215"/>
            <a:ext cx="2355751" cy="2319043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477358" y="1162180"/>
            <a:ext cx="602519" cy="3396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029126" y="5871833"/>
            <a:ext cx="602519" cy="3396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10994438" y="3377590"/>
            <a:ext cx="602519" cy="3396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7824378" y="4960276"/>
            <a:ext cx="602519" cy="339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3811" y="2997229"/>
            <a:ext cx="602519" cy="3396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6336980" y="5553999"/>
            <a:ext cx="1529064" cy="1160692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100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2498671" y="1525596"/>
            <a:ext cx="7191287" cy="3805025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7" name="Google Shape;1097;p28"/>
          <p:cNvSpPr/>
          <p:nvPr/>
        </p:nvSpPr>
        <p:spPr>
          <a:xfrm>
            <a:off x="8905101" y="737203"/>
            <a:ext cx="1648784" cy="1577431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8905101" y="737203"/>
            <a:ext cx="1648784" cy="1577431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9568679" y="1305980"/>
            <a:ext cx="655424" cy="690593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8922730" y="758816"/>
            <a:ext cx="1613773" cy="1538445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817184" y="4122226"/>
            <a:ext cx="2586736" cy="1870364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817184" y="4122226"/>
            <a:ext cx="2586736" cy="1870364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451938" y="-418473"/>
            <a:ext cx="2268233" cy="3398308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451938" y="-418474"/>
            <a:ext cx="2268233" cy="3088379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601545" y="2210729"/>
            <a:ext cx="51" cy="271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9934" y="-67191"/>
            <a:ext cx="1037676" cy="3047028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346665" y="2139552"/>
            <a:ext cx="123043" cy="6064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554887" y="2165421"/>
            <a:ext cx="126644" cy="12524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42377" y="1619407"/>
            <a:ext cx="556656" cy="229220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664773" y="1806267"/>
            <a:ext cx="646193" cy="75707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850825" y="1186015"/>
            <a:ext cx="642696" cy="162724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69000" y="1043057"/>
            <a:ext cx="604369" cy="284873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974637" y="531022"/>
            <a:ext cx="552812" cy="288537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460389" y="528404"/>
            <a:ext cx="452899" cy="28404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421369" y="-380239"/>
            <a:ext cx="2206716" cy="3018896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42716" y="364591"/>
            <a:ext cx="960720" cy="2583764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11607388" y="6856587"/>
            <a:ext cx="51" cy="272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3286898" y="2948355"/>
            <a:ext cx="5017720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47947" y="2742535"/>
            <a:ext cx="2987344" cy="3865975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3286901" y="1944015"/>
            <a:ext cx="542633" cy="622348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243023" y="1674364"/>
            <a:ext cx="1105835" cy="941923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243023" y="1674364"/>
            <a:ext cx="1105835" cy="941923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229456" y="1687946"/>
            <a:ext cx="1078960" cy="914596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9509351" y="5343062"/>
            <a:ext cx="2229775" cy="2090423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9514365" y="5303579"/>
            <a:ext cx="2227384" cy="2088580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813" y="229904"/>
            <a:ext cx="1044867" cy="1044867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430583" y="439377"/>
            <a:ext cx="148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956819" y="1614593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627239" y="1491652"/>
                <a:ext cx="2258246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−0,3.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39" y="1491652"/>
                <a:ext cx="2258246" cy="857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3879566" y="1517398"/>
                <a:ext cx="4639475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66" y="1517398"/>
                <a:ext cx="4639475" cy="857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925227" y="4579510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430583" y="4337507"/>
                <a:ext cx="3563861" cy="1103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9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933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p>
                        <m:sSup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83" y="4337507"/>
                <a:ext cx="3563861" cy="1103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4924090" y="4448729"/>
                <a:ext cx="4795222" cy="101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d>
                        <m:d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90" y="4448729"/>
                <a:ext cx="4795222" cy="10141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4924090" y="5714452"/>
                <a:ext cx="3541611" cy="855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32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72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12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72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72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53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90" y="5714452"/>
                <a:ext cx="3541611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3667431" y="2640722"/>
                <a:ext cx="3925528" cy="94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31" y="2640722"/>
                <a:ext cx="3925528" cy="9498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32526" y="138042"/>
            <a:ext cx="2318839" cy="23601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10306064" y="137482"/>
            <a:ext cx="1113907" cy="1009985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10306064" y="146666"/>
            <a:ext cx="1113907" cy="1009985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10329363" y="124369"/>
            <a:ext cx="1090608" cy="986592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9282216" y="6172242"/>
            <a:ext cx="2095499" cy="860873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9282216" y="6172242"/>
            <a:ext cx="2095499" cy="860873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9299132" y="6190097"/>
            <a:ext cx="2060461" cy="824648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61843" y="-661292"/>
            <a:ext cx="1682316" cy="3001191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234467" y="-368761"/>
            <a:ext cx="1284115" cy="267948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499248" y="-700499"/>
            <a:ext cx="1277587" cy="2563593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375743" y="-506861"/>
            <a:ext cx="1681155" cy="2552087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86291" y="966675"/>
            <a:ext cx="476455" cy="189861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732226" y="1255141"/>
            <a:ext cx="326503" cy="494308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1279812" y="787276"/>
            <a:ext cx="292881" cy="429744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811159" y="519230"/>
            <a:ext cx="557924" cy="147537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1328038" y="156413"/>
            <a:ext cx="386629" cy="149631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756368" y="253573"/>
            <a:ext cx="101627" cy="386140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388497" y="-500283"/>
            <a:ext cx="1643521" cy="2522833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255185" y="-340851"/>
            <a:ext cx="1235348" cy="261788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100345" y="2449012"/>
            <a:ext cx="62266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00345" y="2449012"/>
            <a:ext cx="62266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106803" y="2455440"/>
            <a:ext cx="609644" cy="551499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3885" y="66785"/>
            <a:ext cx="1047751" cy="1047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3386202" y="337646"/>
                <a:ext cx="6329105" cy="543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Chọn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dấu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"=","</m:t>
                    </m:r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</m:t>
                    </m:r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"</m:t>
                    </m:r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hợp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202" y="337646"/>
                <a:ext cx="6329105" cy="543675"/>
              </a:xfrm>
              <a:prstGeom prst="rect">
                <a:avLst/>
              </a:prstGeom>
              <a:blipFill>
                <a:blip r:embed="rId5"/>
                <a:stretch>
                  <a:fillRect l="-2117" t="-12222" r="-1155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1193266" y="1606153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902541" y="1431780"/>
                <a:ext cx="6050759" cy="848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28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.0,7+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28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.0,5  =   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28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41" y="1431780"/>
                <a:ext cx="6050759" cy="848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4674600" y="1511413"/>
            <a:ext cx="707923" cy="6887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1176210" y="2908413"/>
            <a:ext cx="51809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776382" y="2694191"/>
                <a:ext cx="4976747" cy="848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:4+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:9  </m:t>
                      </m:r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≠</m:t>
                      </m:r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  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d>
                        <m:d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82" y="2694191"/>
                <a:ext cx="4976747" cy="848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4061723" y="2813531"/>
            <a:ext cx="707923" cy="6887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609504" y="4017419"/>
                <a:ext cx="9597377" cy="110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:4+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:9=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=1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4" y="4017419"/>
                <a:ext cx="9597377" cy="1106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609503" y="5426220"/>
                <a:ext cx="6222931" cy="940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d>
                        <m:d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4+9</m:t>
                          </m:r>
                        </m:e>
                      </m:d>
                      <m:r>
                        <a:rPr lang="en-US" sz="29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:13=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den>
                      </m:f>
                      <m:r>
                        <a:rPr lang="en-US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36</m:t>
                          </m:r>
                        </m:num>
                        <m:den>
                          <m:r>
                            <a:rPr lang="en-US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3" y="5426220"/>
                <a:ext cx="6222931" cy="9407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9853688" y="4135108"/>
            <a:ext cx="2293336" cy="2670173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101893" y="5816150"/>
            <a:ext cx="1065155" cy="964609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101893" y="5816150"/>
            <a:ext cx="1065155" cy="964609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112960" y="5827091"/>
            <a:ext cx="1042875" cy="942268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10867611" y="2345381"/>
            <a:ext cx="1219660" cy="1038876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10867611" y="2345381"/>
            <a:ext cx="1219660" cy="1038876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10882653" y="2360447"/>
            <a:ext cx="1190020" cy="1008736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1331479" y="799908"/>
            <a:ext cx="9366354" cy="42872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BÀI 2: CÁC PHÉP TÍNH VỚI ĐA THỨC NHIỀU BIẾN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9881364" y="4045747"/>
            <a:ext cx="2293336" cy="2670173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4407504" y="6207783"/>
            <a:ext cx="3376991" cy="4084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>
                <a:solidFill>
                  <a:sysClr val="windowText" lastClr="000000"/>
                </a:solidFill>
                <a:latin typeface="Arial"/>
                <a:sym typeface="Arial"/>
              </a:rPr>
              <a:t>GV: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Nguyễn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Thị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sym typeface="Arial"/>
              </a:rPr>
              <a:t> Tú Anh</a:t>
            </a:r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D04DD9DB-4A22-30F5-794A-89B9439625D0}"/>
              </a:ext>
            </a:extLst>
          </p:cNvPr>
          <p:cNvSpPr/>
          <p:nvPr/>
        </p:nvSpPr>
        <p:spPr>
          <a:xfrm>
            <a:off x="4407503" y="179792"/>
            <a:ext cx="3376991" cy="4084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Trường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sym typeface="Arial"/>
              </a:rPr>
              <a:t> THCS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Cự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Khối</a:t>
            </a:r>
            <a:endParaRPr lang="en-US" sz="2000" kern="0" dirty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20" y="229852"/>
            <a:ext cx="11771440" cy="6395299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383433" y="-792448"/>
            <a:ext cx="1297771" cy="1119179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403552" y="-210115"/>
            <a:ext cx="1278457" cy="1424621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99508" y="725762"/>
            <a:ext cx="1215600" cy="712929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963347" y="1191110"/>
            <a:ext cx="1056848" cy="552255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10403027" y="435109"/>
            <a:ext cx="2219989" cy="208488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10392807" y="429663"/>
            <a:ext cx="2227339" cy="2088139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7517735" y="-107149"/>
            <a:ext cx="2632336" cy="1053525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1759" y="259363"/>
            <a:ext cx="1152916" cy="1152916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3287561" y="527137"/>
            <a:ext cx="417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lí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236799" y="1768732"/>
            <a:ext cx="48923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798161" y="1566416"/>
                <a:ext cx="2505878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1" y="1566416"/>
                <a:ext cx="250587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3218146" y="1649623"/>
                <a:ext cx="2463302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−2,9+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146" y="1649623"/>
                <a:ext cx="2463302" cy="770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5692498" y="2650110"/>
                <a:ext cx="2637645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=1−2,9=−1,9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8" y="2650110"/>
                <a:ext cx="2637645" cy="410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207520" y="3452341"/>
            <a:ext cx="48923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594633" y="3197495"/>
                <a:ext cx="5773468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tabLst>
                    <a:tab pos="480048" algn="l"/>
                    <a:tab pos="960096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(−36,75)+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−63,25</m:t>
                          </m:r>
                        </m:e>
                      </m:d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−(−6,3)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33" y="3197495"/>
                <a:ext cx="5773468" cy="1014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385214" y="4346913"/>
                <a:ext cx="5558921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4" y="4346913"/>
                <a:ext cx="5558921" cy="502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395558" y="5091184"/>
                <a:ext cx="5972543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=[(−36,75) − 63,25] + (3,7 + 6,3) 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8" y="5091184"/>
                <a:ext cx="5972543" cy="502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69944" y="5880856"/>
                <a:ext cx="4257368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 − 100 + 10 = −90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4" y="5880856"/>
                <a:ext cx="4257368" cy="5027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35932" y="6858000"/>
            <a:ext cx="3401568" cy="54864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49264" y="3119502"/>
            <a:ext cx="2980413" cy="3451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5584617" y="1564859"/>
                <a:ext cx="3021655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−2,9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17" y="1564859"/>
                <a:ext cx="3021655" cy="10145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9501544" y="3030670"/>
            <a:ext cx="3323649" cy="4466671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9501544" y="3030670"/>
            <a:ext cx="3323649" cy="4466671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8491626" y="-1217386"/>
            <a:ext cx="2026759" cy="305164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8353470" y="-1094892"/>
            <a:ext cx="2026759" cy="2773328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10320366" y="477249"/>
            <a:ext cx="45" cy="244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9180800" y="-905842"/>
            <a:ext cx="927205" cy="2736196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10208216" y="617909"/>
            <a:ext cx="109944" cy="54455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10281000" y="408340"/>
            <a:ext cx="113161" cy="112464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9617541" y="573703"/>
            <a:ext cx="497395" cy="205836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9747069" y="61118"/>
            <a:ext cx="577400" cy="67983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9255504" y="-203922"/>
            <a:ext cx="574275" cy="146124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9124531" y="355932"/>
            <a:ext cx="540028" cy="255813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8777591" y="-394351"/>
            <a:ext cx="493960" cy="259104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8757225" y="108899"/>
            <a:ext cx="404683" cy="255064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8383971" y="-1063227"/>
            <a:ext cx="1971791" cy="2710933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9392149" y="-671343"/>
            <a:ext cx="858443" cy="2320189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208965" y="5635896"/>
            <a:ext cx="1043123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634046" y="6032267"/>
            <a:ext cx="237503" cy="247892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208965" y="5635896"/>
            <a:ext cx="1043123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220415" y="6057681"/>
            <a:ext cx="410933" cy="180175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682660" y="5647409"/>
            <a:ext cx="190643" cy="388392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875534" y="6028502"/>
            <a:ext cx="356988" cy="179700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723107" y="6279513"/>
            <a:ext cx="240668" cy="412264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449775" y="6221757"/>
            <a:ext cx="263061" cy="431697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817593" y="6220285"/>
            <a:ext cx="423107" cy="188985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331139" y="5749538"/>
            <a:ext cx="378751" cy="35539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816099" y="5746134"/>
            <a:ext cx="292603" cy="38036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130758" y="2166883"/>
                <a:ext cx="6236629" cy="1014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buClr>
                    <a:srgbClr val="000000"/>
                  </a:buClr>
                  <a:tabLst>
                    <a:tab pos="480048" algn="l"/>
                    <a:tab pos="96009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=(6,5+3,5)−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=10−1=9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" y="2166883"/>
                <a:ext cx="6236629" cy="1014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499489" y="88346"/>
                <a:ext cx="4474427" cy="1014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6,5+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−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89" y="88346"/>
                <a:ext cx="4474427" cy="1014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32421" y="345455"/>
            <a:ext cx="47000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219418" y="1239715"/>
                <a:ext cx="3553148" cy="861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=6,5−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17</m:t>
                          </m:r>
                        </m:den>
                      </m:f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+3,5−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8" y="1239715"/>
                <a:ext cx="3553148" cy="861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1248593" y="4147115"/>
            <a:ext cx="48923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385528" y="4852127"/>
                <a:ext cx="3588389" cy="86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buClr>
                    <a:srgbClr val="000000"/>
                  </a:buClr>
                  <a:tabLst>
                    <a:tab pos="480048" algn="l"/>
                    <a:tab pos="96009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. (−39,1 − 60,9)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28" y="4852127"/>
                <a:ext cx="3588389" cy="86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732973" y="3918556"/>
                <a:ext cx="3796696" cy="86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(−39,1). 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 − 60,9. 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73" y="3918556"/>
                <a:ext cx="3796696" cy="862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4831145" y="4852126"/>
                <a:ext cx="3776364" cy="86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lang="en-US" sz="26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. (−100) = −52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45" y="4852126"/>
                <a:ext cx="3776364" cy="86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5788370" y="2492996"/>
            <a:ext cx="1369951" cy="704012"/>
            <a:chOff x="0" y="0"/>
            <a:chExt cx="2739900" cy="1408024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83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" sz="2267" kern="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3038902" y="3834561"/>
            <a:ext cx="1369951" cy="4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en" sz="2267" kern="0" dirty="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9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4408846" y="5163001"/>
            <a:ext cx="1369951" cy="704012"/>
            <a:chOff x="0" y="0"/>
            <a:chExt cx="2739900" cy="1408024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83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" sz="2267" kern="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7231154" y="5163001"/>
            <a:ext cx="1369951" cy="704012"/>
            <a:chOff x="0" y="0"/>
            <a:chExt cx="2739900" cy="1408024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83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" sz="2267" kern="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9943698" y="5163001"/>
            <a:ext cx="1369951" cy="704012"/>
            <a:chOff x="0" y="0"/>
            <a:chExt cx="2739900" cy="1408024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83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" sz="2267" kern="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933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11053925" y="2189931"/>
            <a:ext cx="1623043" cy="1542635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11053925" y="2189931"/>
            <a:ext cx="1623043" cy="1542635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11549814" y="2730286"/>
            <a:ext cx="613124" cy="566793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11695518" y="2210658"/>
            <a:ext cx="561239" cy="598111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12128151" y="2770325"/>
            <a:ext cx="527791" cy="476780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11693533" y="3225690"/>
            <a:ext cx="515449" cy="485617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11126911" y="2999783"/>
            <a:ext cx="550245" cy="566475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11075311" y="2408331"/>
            <a:ext cx="623171" cy="570299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223345" y="-28"/>
            <a:ext cx="1704680" cy="2553981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223345" y="-28"/>
            <a:ext cx="1704680" cy="2321056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568395" y="1975935"/>
            <a:ext cx="37" cy="204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123774" y="263975"/>
            <a:ext cx="779860" cy="2289979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376841" y="1922445"/>
            <a:ext cx="92472" cy="45575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533329" y="1941884"/>
            <a:ext cx="95179" cy="94123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48156" y="1531533"/>
            <a:ext cx="418352" cy="172268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615914" y="1671966"/>
            <a:ext cx="485644" cy="56897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755741" y="1205818"/>
            <a:ext cx="483015" cy="122295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243317" y="1098377"/>
            <a:ext cx="454211" cy="214095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848790" y="713560"/>
            <a:ext cx="415463" cy="216848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462310" y="711594"/>
            <a:ext cx="340373" cy="213469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200372" y="28707"/>
            <a:ext cx="1658447" cy="2268836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48409" y="588481"/>
            <a:ext cx="722024" cy="1941815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4704300" y="125951"/>
            <a:ext cx="3126659" cy="9880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FFFF"/>
                </a:solidFill>
                <a:latin typeface="Arial"/>
                <a:sym typeface="Arial"/>
              </a:rPr>
              <a:t>Vận</a:t>
            </a:r>
            <a:r>
              <a:rPr lang="en-US" sz="3733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Arial"/>
                <a:sym typeface="Arial"/>
              </a:rPr>
              <a:t>dụng</a:t>
            </a:r>
            <a:endParaRPr lang="en-US" sz="37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64633" y="681525"/>
            <a:ext cx="1369951" cy="1369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745632" y="2337289"/>
                <a:ext cx="10568016" cy="2996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Một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mảnh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vườn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có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dạng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hình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chữ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nhật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với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độ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dài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hai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cạnh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là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5,5 </m:t>
                    </m:r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𝑚</m:t>
                    </m:r>
                  </m:oMath>
                </a14:m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 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và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3,75 </m:t>
                    </m:r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𝑚</m:t>
                    </m:r>
                  </m:oMath>
                </a14:m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 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Dọc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theo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các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cạnh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của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mảnh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vườn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,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người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ta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trồng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các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khóm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hoa,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cứ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𝑚</m:t>
                    </m:r>
                  </m:oMath>
                </a14:m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  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trồng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một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khóm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hoa.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Tính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số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khóm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hoa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cần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lang="vi-VN" sz="2933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trồng</a:t>
                </a:r>
                <a:r>
                  <a:rPr lang="vi-VN" sz="2933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32" y="2337289"/>
                <a:ext cx="10568016" cy="2996269"/>
              </a:xfrm>
              <a:prstGeom prst="rect">
                <a:avLst/>
              </a:prstGeom>
              <a:blipFill>
                <a:blip r:embed="rId5"/>
                <a:stretch>
                  <a:fillRect l="-1269" b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8636696" y="5163002"/>
            <a:ext cx="1610627" cy="1494345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9206430" y="744151"/>
            <a:ext cx="542633" cy="622348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7614771" y="-420892"/>
            <a:ext cx="1795451" cy="1706501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7614771" y="-420892"/>
            <a:ext cx="1795451" cy="1706501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8163334" y="176862"/>
            <a:ext cx="678253" cy="62700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8324518" y="-397964"/>
            <a:ext cx="620857" cy="661647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8803105" y="221153"/>
            <a:ext cx="583855" cy="527427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8322320" y="724890"/>
            <a:ext cx="570203" cy="5372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7698089" y="469028"/>
            <a:ext cx="608695" cy="626648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7638429" y="-179292"/>
            <a:ext cx="689367" cy="63088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7945423" y="2696028"/>
            <a:ext cx="3798256" cy="4323456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7945423" y="2696028"/>
            <a:ext cx="3798256" cy="4323456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10399651" y="1183377"/>
            <a:ext cx="1106591" cy="1003352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10399651" y="1183377"/>
            <a:ext cx="1106591" cy="1003352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10411130" y="1194801"/>
            <a:ext cx="1083447" cy="980113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2377054" y="587676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lang="en-US" sz="3733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907741" y="2234865"/>
                <a:ext cx="7178172" cy="300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Chu vi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mảnh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vườn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hình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chữ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nhật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 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(5,5 + 3,75) . 2 = 18,5 (</m:t>
                    </m:r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𝑚</m:t>
                    </m:r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khóm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hoa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cần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trồng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 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18,5 : </m:t>
                    </m:r>
                    <m:f>
                      <m:fPr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 = 74 </m:t>
                    </m:r>
                    <m:r>
                      <a:rPr lang="en-US" sz="2933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m:rPr>
                        <m:sty m:val="p"/>
                      </m:rPr>
                      <a:rPr lang="en-US" sz="2933" kern="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kh</m:t>
                    </m:r>
                    <m:r>
                      <a:rPr lang="en-US" sz="2933" kern="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ó</m:t>
                    </m:r>
                    <m:r>
                      <m:rPr>
                        <m:sty m:val="p"/>
                      </m:rPr>
                      <a:rPr lang="en-US" sz="2933" kern="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m</m:t>
                    </m:r>
                    <m:r>
                      <a:rPr lang="en-US" sz="2933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endParaRPr lang="en-US" sz="2933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41" y="2234865"/>
                <a:ext cx="7178172" cy="3000180"/>
              </a:xfrm>
              <a:prstGeom prst="rect">
                <a:avLst/>
              </a:prstGeom>
              <a:blipFill>
                <a:blip r:embed="rId3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636424" y="5956209"/>
            <a:ext cx="542633" cy="622348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76" y="-2795"/>
            <a:ext cx="6396128" cy="4702777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659152" y="433655"/>
            <a:ext cx="2130039" cy="1046407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659152" y="433655"/>
            <a:ext cx="2130039" cy="1046407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639412" y="454224"/>
            <a:ext cx="2063048" cy="746469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636856" y="803721"/>
            <a:ext cx="1749887" cy="652196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1122275" y="880587"/>
            <a:ext cx="327644" cy="579725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10034508" y="4646942"/>
            <a:ext cx="1944177" cy="2164425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91372" y="1515225"/>
            <a:ext cx="5514560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Cho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miếng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bìa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kích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thước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mô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tả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như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Hình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8 (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đo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trên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hình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đề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-xi-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mét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).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diện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miếng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bìa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62623" y="4911796"/>
            <a:ext cx="9971884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miếng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bìa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người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ta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gấp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hình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hộp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nhật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thể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hình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hộp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nhật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9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326" y="114531"/>
            <a:ext cx="1532111" cy="15321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59634" y="6333067"/>
            <a:ext cx="732367" cy="524933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35</a:t>
            </a:fld>
            <a:endParaRPr lang="en" ker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853518" y="2332503"/>
                <a:ext cx="9335593" cy="2800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a)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Diện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miếng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bìa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(0,25+1,5+0,25+1,5).1,5+2.0,25.1,5=6 (</m:t>
                      </m:r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𝑑𝑚</m:t>
                      </m:r>
                      <m:r>
                        <a:rPr lang="en-US" sz="2933" i="1" kern="0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2</m:t>
                      </m:r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b)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Thể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hình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hộp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chữ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nhật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1,5. 0,25. 1,5=0,5625 (</m:t>
                      </m:r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𝑑𝑚</m:t>
                      </m:r>
                      <m:r>
                        <a:rPr lang="en-US" sz="2933" i="1" kern="0" baseline="30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</m:t>
                      </m:r>
                      <m:r>
                        <a:rPr lang="en-US" sz="2933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sz="2933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18" y="2332503"/>
                <a:ext cx="9335593" cy="2800510"/>
              </a:xfrm>
              <a:prstGeom prst="rect">
                <a:avLst/>
              </a:prstGeom>
              <a:blipFill>
                <a:blip r:embed="rId2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3793067" y="613564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lang="en-US" sz="3733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36</a:t>
            </a:fld>
            <a:endParaRPr lang="en" kern="0">
              <a:solidFill>
                <a:srgbClr val="0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09460" y="267104"/>
            <a:ext cx="1701993" cy="171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776968" y="2674375"/>
                <a:ext cx="10896277" cy="3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niêm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yết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một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chiếc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vi ở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hàng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20 000 000 </m:t>
                    </m:r>
                  </m:oMath>
                </a14:m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đồng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Cửa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hàng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giảm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nhất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5%</m:t>
                    </m:r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niêm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yết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chiếc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vi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Để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nhanh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chóng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bán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hết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vi,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cửa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hàng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giảm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thêm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2%</m:t>
                    </m:r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vi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giảm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nhất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Hỏi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hàng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phải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trả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bao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nhiêu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tiền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chiếc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vi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giảm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68" y="2674375"/>
                <a:ext cx="10896277" cy="3393942"/>
              </a:xfrm>
              <a:prstGeom prst="rect">
                <a:avLst/>
              </a:prstGeom>
              <a:blipFill>
                <a:blip r:embed="rId4"/>
                <a:stretch>
                  <a:fillRect l="-1230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108155" y="1443231"/>
                <a:ext cx="12408309" cy="43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         Do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cửa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hàng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udex"/>
                        <a:cs typeface="Caudex"/>
                        <a:sym typeface="Arial"/>
                      </a:rPr>
                      <m:t>5%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giá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niêm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yết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vi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sau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udex"/>
                        <a:cs typeface="Caudex"/>
                        <a:sym typeface="Arial"/>
                      </a:rPr>
                      <m:t>100%−5%=95%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niêm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yết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20 000 000. 95%=19 000 000 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đồng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)</a:t>
                </a: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Do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cửa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hàng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udex"/>
                        <a:cs typeface="Caudex"/>
                        <a:sym typeface="Arial"/>
                      </a:rPr>
                      <m:t>2%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giá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vi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sau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udex"/>
                        <a:cs typeface="Caudex"/>
                        <a:sym typeface="Arial"/>
                      </a:rPr>
                      <m:t>100%−2%=98%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udex"/>
                    <a:cs typeface="Caudex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19 000 000. 98%=18 620 000 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đồng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)</a:t>
                </a: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Vậy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khách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hàng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phải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18 620 000 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đồng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2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giảm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155" y="1443231"/>
                <a:ext cx="12408309" cy="4326056"/>
              </a:xfrm>
              <a:prstGeom prst="rect">
                <a:avLst/>
              </a:prstGeom>
              <a:blipFill>
                <a:blip r:embed="rId2"/>
                <a:stretch>
                  <a:fillRect l="-933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5218576" y="155056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lang="en-US" sz="3733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237053" y="1322388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237053" y="266785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237053" y="40190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10868413" y="43832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10933881" y="5017221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10933881" y="569942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602687" y="550859"/>
            <a:ext cx="9191995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170">
              <a:lnSpc>
                <a:spcPts val="9600"/>
              </a:lnSpc>
              <a:buClr>
                <a:srgbClr val="000000"/>
              </a:buClr>
            </a:pPr>
            <a:r>
              <a:rPr lang="en-US" sz="58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626378" y="1707781"/>
            <a:ext cx="8738436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I.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Cộng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nhiều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biến</a:t>
            </a:r>
            <a:endParaRPr lang="en-US" sz="3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633985" y="3002058"/>
            <a:ext cx="8738436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II.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Trừ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nhiều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biến</a:t>
            </a:r>
            <a:endParaRPr lang="en-US" sz="3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602687" y="4243552"/>
            <a:ext cx="8738436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III.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Nhân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nhiều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biến</a:t>
            </a:r>
            <a:endParaRPr lang="en-US" sz="3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Hình chữ nhật: Góc Tròn 48">
            <a:extLst>
              <a:ext uri="{FF2B5EF4-FFF2-40B4-BE49-F238E27FC236}">
                <a16:creationId xmlns:a16="http://schemas.microsoft.com/office/drawing/2014/main" id="{77B274EB-A5F8-FA4B-1A2B-A8FBE942324E}"/>
              </a:ext>
            </a:extLst>
          </p:cNvPr>
          <p:cNvSpPr/>
          <p:nvPr/>
        </p:nvSpPr>
        <p:spPr>
          <a:xfrm>
            <a:off x="1633985" y="5438322"/>
            <a:ext cx="8738436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IV. Chia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cho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sym typeface="Arial"/>
              </a:rPr>
              <a:t>thức</a:t>
            </a:r>
            <a:endParaRPr lang="en-US" sz="3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794217" y="5597087"/>
            <a:ext cx="2067636" cy="1015751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794217" y="5597087"/>
            <a:ext cx="2067636" cy="1015751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775056" y="5617053"/>
            <a:ext cx="2002608" cy="72460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772575" y="5956310"/>
            <a:ext cx="1698621" cy="633089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935019" y="6030926"/>
            <a:ext cx="318044" cy="562741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11046560" y="5049322"/>
            <a:ext cx="1570427" cy="2110505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11046560" y="5049322"/>
            <a:ext cx="1570427" cy="2110505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10443348" y="423979"/>
            <a:ext cx="1595619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10443348" y="423979"/>
            <a:ext cx="1595619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10456229" y="437575"/>
            <a:ext cx="1568939" cy="627928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208570"/>
            <a:ext cx="7250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III. NHÂN HAI ĐA THỨC NHIỀU BIẾN</a:t>
            </a:r>
          </a:p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0" y="1260410"/>
            <a:ext cx="4247147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Hoạt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động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3: SGK/13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565288" y="2642601"/>
                <a:ext cx="8724900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Tính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3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9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.8</m:t>
                    </m:r>
                    <m:sSup>
                      <m:sSupPr>
                        <m:ctrlP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2933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</m:oMath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288" y="2642601"/>
                <a:ext cx="8724900" cy="543675"/>
              </a:xfrm>
              <a:prstGeom prst="rect">
                <a:avLst/>
              </a:prstGeom>
              <a:blipFill>
                <a:blip r:embed="rId3"/>
                <a:stretch>
                  <a:fillRect l="-1537" t="-1222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6840E6C-5382-50F9-E127-48A4BE3F83DE}"/>
              </a:ext>
            </a:extLst>
          </p:cNvPr>
          <p:cNvSpPr txBox="1"/>
          <p:nvPr/>
        </p:nvSpPr>
        <p:spPr>
          <a:xfrm>
            <a:off x="1565288" y="3878979"/>
            <a:ext cx="7759186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quy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612070" y="4569533"/>
            <a:ext cx="8560755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hệ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; </a:t>
            </a:r>
          </a:p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Thu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gọn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lang="en" kern="0">
              <a:solidFill>
                <a:srgbClr val="0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96957" y="2105283"/>
            <a:ext cx="11942089" cy="271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Tương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tự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như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đối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ta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thể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như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hệ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Thu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gọn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5154120" y="975588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Nhận</a:t>
            </a:r>
            <a:r>
              <a:rPr lang="en-US" sz="3733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xét</a:t>
            </a:r>
            <a:endParaRPr lang="en-US" sz="3733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569094" y="342524"/>
            <a:ext cx="674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98267" y="168758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828177" y="1733748"/>
                <a:ext cx="24625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.8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77" y="1733748"/>
                <a:ext cx="24625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234642" y="434452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752733" y="4406052"/>
                <a:ext cx="3077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3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𝑧</m:t>
                      </m:r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.9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𝑧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33" y="4406052"/>
                <a:ext cx="307725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70023" y="89117"/>
            <a:ext cx="2399071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Ví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Arial"/>
                <a:sym typeface="Arial"/>
              </a:rPr>
              <a:t>dụ</a:t>
            </a:r>
            <a:r>
              <a:rPr lang="en-US" sz="32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3274234" y="1736612"/>
                <a:ext cx="367696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3.8</m:t>
                          </m:r>
                        </m:e>
                      </m:d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34" y="1736612"/>
                <a:ext cx="3676969" cy="555858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3274234" y="2684239"/>
                <a:ext cx="591161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=24.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=24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34" y="2684239"/>
                <a:ext cx="5911618" cy="555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799854" y="4421453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54" y="4421453"/>
                <a:ext cx="4199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A28FE6A-030B-C9E9-2423-5261AEAC0845}"/>
              </a:ext>
            </a:extLst>
          </p:cNvPr>
          <p:cNvSpPr txBox="1"/>
          <p:nvPr/>
        </p:nvSpPr>
        <p:spPr>
          <a:xfrm>
            <a:off x="234641" y="5444896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E85D957-63F1-AEFD-0670-896CBF1BB689}"/>
              </a:ext>
            </a:extLst>
          </p:cNvPr>
          <p:cNvSpPr txBox="1"/>
          <p:nvPr/>
        </p:nvSpPr>
        <p:spPr>
          <a:xfrm>
            <a:off x="248546" y="6196458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</a:p>
        </p:txBody>
      </p:sp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10508207" y="5193270"/>
            <a:ext cx="1398184" cy="1454593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5">
                <a:extLst>
                  <a:ext uri="{FF2B5EF4-FFF2-40B4-BE49-F238E27FC236}">
                    <a16:creationId xmlns:a16="http://schemas.microsoft.com/office/drawing/2014/main" id="{6B85AE1D-A501-57FB-A2F6-ECE4F7931B79}"/>
                  </a:ext>
                </a:extLst>
              </p:cNvPr>
              <p:cNvSpPr txBox="1"/>
              <p:nvPr/>
            </p:nvSpPr>
            <p:spPr>
              <a:xfrm>
                <a:off x="844654" y="3490688"/>
                <a:ext cx="24625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.8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5">
                <a:extLst>
                  <a:ext uri="{FF2B5EF4-FFF2-40B4-BE49-F238E27FC236}">
                    <a16:creationId xmlns:a16="http://schemas.microsoft.com/office/drawing/2014/main" id="{6B85AE1D-A501-57FB-A2F6-ECE4F7931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4" y="3490688"/>
                <a:ext cx="24625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6">
                <a:extLst>
                  <a:ext uri="{FF2B5EF4-FFF2-40B4-BE49-F238E27FC236}">
                    <a16:creationId xmlns:a16="http://schemas.microsoft.com/office/drawing/2014/main" id="{701FE5E0-34D1-B753-54DD-4FBC25567FB7}"/>
                  </a:ext>
                </a:extLst>
              </p:cNvPr>
              <p:cNvSpPr txBox="1"/>
              <p:nvPr/>
            </p:nvSpPr>
            <p:spPr>
              <a:xfrm>
                <a:off x="3274234" y="3490688"/>
                <a:ext cx="591161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=24.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sz="3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=24</m:t>
                      </m:r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Hộp Văn bản 16">
                <a:extLst>
                  <a:ext uri="{FF2B5EF4-FFF2-40B4-BE49-F238E27FC236}">
                    <a16:creationId xmlns:a16="http://schemas.microsoft.com/office/drawing/2014/main" id="{701FE5E0-34D1-B753-54DD-4FBC25567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34" y="3490688"/>
                <a:ext cx="5911618" cy="5558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0" y="289704"/>
            <a:ext cx="2906868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 err="1">
                <a:solidFill>
                  <a:srgbClr val="FFFFFF"/>
                </a:solidFill>
                <a:latin typeface="Arial"/>
                <a:sym typeface="Arial"/>
              </a:rPr>
              <a:t>Luyện</a:t>
            </a:r>
            <a:r>
              <a:rPr lang="en-US" sz="3600" b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Arial"/>
                <a:sym typeface="Arial"/>
              </a:rPr>
              <a:t>tập</a:t>
            </a:r>
            <a:r>
              <a:rPr lang="en-US" sz="3600" b="1" kern="0" dirty="0">
                <a:solidFill>
                  <a:srgbClr val="FFFFFF"/>
                </a:solidFill>
                <a:latin typeface="Arial"/>
                <a:sym typeface="Arial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0A43CD-293D-AB74-8C9F-52AB10391295}"/>
                  </a:ext>
                </a:extLst>
              </p:cNvPr>
              <p:cNvSpPr txBox="1"/>
              <p:nvPr/>
            </p:nvSpPr>
            <p:spPr>
              <a:xfrm>
                <a:off x="1826937" y="1913496"/>
                <a:ext cx="6741732" cy="165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hai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đơn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thức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−2</m:t>
                    </m:r>
                    <m:sSup>
                      <m:sSupPr>
                        <m:ctrlP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lang="en-US" sz="3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endParaRPr lang="en-US" sz="3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0A43CD-293D-AB74-8C9F-52AB1039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37" y="1913496"/>
                <a:ext cx="6741732" cy="1658403"/>
              </a:xfrm>
              <a:prstGeom prst="rect">
                <a:avLst/>
              </a:prstGeom>
              <a:blipFill>
                <a:blip r:embed="rId3"/>
                <a:stretch>
                  <a:fillRect l="-2803" r="-1447" b="-1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3371" y="5529212"/>
            <a:ext cx="867132" cy="822987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8249" y="332576"/>
            <a:ext cx="535689" cy="822987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68441" y="5720211"/>
            <a:ext cx="1877075" cy="10477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794217" y="5597087"/>
            <a:ext cx="2067636" cy="1015751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794217" y="5597087"/>
            <a:ext cx="2067636" cy="1015751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775056" y="5617053"/>
            <a:ext cx="2002608" cy="72460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772575" y="5956310"/>
            <a:ext cx="1698621" cy="633089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935019" y="6030926"/>
            <a:ext cx="318044" cy="562741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11046560" y="5049322"/>
            <a:ext cx="1570427" cy="2110505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11046560" y="5049322"/>
            <a:ext cx="1570427" cy="2110505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10443348" y="423979"/>
            <a:ext cx="1595619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10443348" y="423979"/>
            <a:ext cx="1595619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10456229" y="437575"/>
            <a:ext cx="1568939" cy="627928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208570"/>
            <a:ext cx="7250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III. NHÂN HAI ĐA THỨC NHIỀU BIẾN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0" y="1282458"/>
            <a:ext cx="6328611" cy="6615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4: SGK/13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565288" y="2758368"/>
                <a:ext cx="87249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a) Tính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tích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 (11</m:t>
                    </m:r>
                    <m:sSup>
                      <m:sSupPr>
                        <m:ctrlP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)(9</m:t>
                    </m:r>
                    <m:sSup>
                      <m:sSupPr>
                        <m:ctrlP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−</m:t>
                    </m:r>
                    <m:r>
                      <a:rPr kumimoji="0" lang="en-US" sz="3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𝑥</m:t>
                    </m:r>
                    <m:r>
                      <a:rPr kumimoji="0" lang="en-US" sz="3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+1)</m:t>
                    </m:r>
                  </m:oMath>
                </a14:m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288" y="2758368"/>
                <a:ext cx="8724900" cy="553998"/>
              </a:xfrm>
              <a:prstGeom prst="rect">
                <a:avLst/>
              </a:prstGeom>
              <a:blipFill>
                <a:blip r:embed="rId3"/>
                <a:stretch>
                  <a:fillRect l="-167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6840E6C-5382-50F9-E127-48A4BE3F83DE}"/>
              </a:ext>
            </a:extLst>
          </p:cNvPr>
          <p:cNvSpPr txBox="1"/>
          <p:nvPr/>
        </p:nvSpPr>
        <p:spPr>
          <a:xfrm>
            <a:off x="1565287" y="4023362"/>
            <a:ext cx="10210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b)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Nêu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tắc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đơn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đa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trong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trường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biến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D6D3-912E-88F9-40F4-CB5F25062B77}"/>
              </a:ext>
            </a:extLst>
          </p:cNvPr>
          <p:cNvSpPr/>
          <p:nvPr/>
        </p:nvSpPr>
        <p:spPr>
          <a:xfrm>
            <a:off x="1" y="2058400"/>
            <a:ext cx="1719618" cy="440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HĐ </a:t>
            </a:r>
            <a:r>
              <a:rPr lang="en-US" dirty="0" err="1">
                <a:solidFill>
                  <a:schemeClr val="accent1"/>
                </a:solidFill>
              </a:rPr>
              <a:t>cặp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đôi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2CBCE-1163-32FE-21C2-CAD29398483F}"/>
                  </a:ext>
                </a:extLst>
              </p:cNvPr>
              <p:cNvSpPr txBox="1"/>
              <p:nvPr/>
            </p:nvSpPr>
            <p:spPr>
              <a:xfrm>
                <a:off x="1591389" y="3399627"/>
                <a:ext cx="10314070" cy="613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11</m:t>
                          </m:r>
                          <m:sSup>
                            <m:sSupPr>
                              <m:ctrlP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.9</m:t>
                          </m:r>
                          <m:sSup>
                            <m:sSupPr>
                              <m:ctrlP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d>
                        <m:d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11</m:t>
                          </m:r>
                          <m:sSup>
                            <m:sSupPr>
                              <m:ctrlP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</m:t>
                          </m:r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d>
                        <m:d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11</m:t>
                          </m:r>
                          <m:sSup>
                            <m:sSupPr>
                              <m:ctrlP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.1</m:t>
                          </m:r>
                        </m:e>
                      </m:d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=99</m:t>
                      </m:r>
                      <m:sSup>
                        <m:sSup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5</m:t>
                          </m:r>
                        </m:sup>
                      </m:sSup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−11</m:t>
                      </m:r>
                      <m:sSup>
                        <m:sSup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4</m:t>
                          </m:r>
                        </m:sup>
                      </m:sSup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+11</m:t>
                      </m:r>
                      <m:sSup>
                        <m:sSup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2CBCE-1163-32FE-21C2-CAD2939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89" y="3399627"/>
                <a:ext cx="10314070" cy="613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46">
            <a:extLst>
              <a:ext uri="{FF2B5EF4-FFF2-40B4-BE49-F238E27FC236}">
                <a16:creationId xmlns:a16="http://schemas.microsoft.com/office/drawing/2014/main" id="{A942810E-49CB-172A-05F5-9998224DF953}"/>
              </a:ext>
            </a:extLst>
          </p:cNvPr>
          <p:cNvSpPr txBox="1"/>
          <p:nvPr/>
        </p:nvSpPr>
        <p:spPr>
          <a:xfrm>
            <a:off x="1563012" y="5153376"/>
            <a:ext cx="10210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3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đa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trường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cs typeface="Arial"/>
                <a:sym typeface="Arial"/>
              </a:rPr>
              <a:t>biến</a:t>
            </a:r>
            <a:r>
              <a:rPr lang="vi-VN" sz="3000" dirty="0"/>
              <a:t> nhân đơn thức đó với từng đơn thức của đa thức rồi cộng các kết quả với nhau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687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2023</Words>
  <Application>Microsoft Office PowerPoint</Application>
  <PresentationFormat>Widescreen</PresentationFormat>
  <Paragraphs>220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Cambria Math</vt:lpstr>
      <vt:lpstr>Gloria Hallelujah</vt:lpstr>
      <vt:lpstr>Nunito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2</cp:revision>
  <dcterms:created xsi:type="dcterms:W3CDTF">2024-09-15T03:08:20Z</dcterms:created>
  <dcterms:modified xsi:type="dcterms:W3CDTF">2024-09-15T09:52:28Z</dcterms:modified>
</cp:coreProperties>
</file>