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9"/>
  </p:notesMasterIdLst>
  <p:sldIdLst>
    <p:sldId id="256" r:id="rId2"/>
    <p:sldId id="257" r:id="rId3"/>
    <p:sldId id="304" r:id="rId4"/>
    <p:sldId id="258" r:id="rId5"/>
    <p:sldId id="259"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5" r:id="rId26"/>
    <p:sldId id="324" r:id="rId27"/>
    <p:sldId id="326" r:id="rId28"/>
    <p:sldId id="327" r:id="rId29"/>
    <p:sldId id="328" r:id="rId30"/>
    <p:sldId id="329" r:id="rId31"/>
    <p:sldId id="344" r:id="rId32"/>
    <p:sldId id="335" r:id="rId33"/>
    <p:sldId id="336" r:id="rId34"/>
    <p:sldId id="337" r:id="rId35"/>
    <p:sldId id="338" r:id="rId36"/>
    <p:sldId id="330" r:id="rId37"/>
    <p:sldId id="331" r:id="rId3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804A0-05BC-4FDF-BEE4-7CCB7D9178BA}" type="datetimeFigureOut">
              <a:rPr lang="en-US" smtClean="0"/>
              <a:t>11/3/2024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BD9AA-1066-4BA9-9970-99ED9D26ECDE}" type="slidenum">
              <a:rPr lang="en-US" smtClean="0"/>
              <a:t>‹#›</a:t>
            </a:fld>
            <a:endParaRPr lang="en-US"/>
          </a:p>
        </p:txBody>
      </p:sp>
    </p:spTree>
    <p:extLst>
      <p:ext uri="{BB962C8B-B14F-4D97-AF65-F5344CB8AC3E}">
        <p14:creationId xmlns:p14="http://schemas.microsoft.com/office/powerpoint/2010/main" val="128848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24DACA-DCA8-4785-BCD4-2DAD775D98A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4DACA-DCA8-4785-BCD4-2DAD775D98A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4DACA-DCA8-4785-BCD4-2DAD775D98A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24DACA-DCA8-4785-BCD4-2DAD775D98A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A24DACA-DCA8-4785-BCD4-2DAD775D98A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24DACA-DCA8-4785-BCD4-2DAD775D98A9}"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ABBA7-5EEF-403E-860B-060F32F084D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24DACA-DCA8-4785-BCD4-2DAD775D98A9}"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24DACA-DCA8-4785-BCD4-2DAD775D98A9}"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4DACA-DCA8-4785-BCD4-2DAD775D98A9}"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A24DACA-DCA8-4785-BCD4-2DAD775D98A9}" type="datetimeFigureOut">
              <a:rPr lang="en-US" smtClean="0"/>
              <a:t>11/3/2024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8FABBA7-5EEF-403E-860B-060F32F084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4DACA-DCA8-4785-BCD4-2DAD775D98A9}"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ABBA7-5EEF-403E-860B-060F32F084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BA24DACA-DCA8-4785-BCD4-2DAD775D98A9}" type="datetimeFigureOut">
              <a:rPr lang="en-US" smtClean="0"/>
              <a:t>11/3/2024</a:t>
            </a:fld>
            <a:endParaRPr lang="en-US"/>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8FABBA7-5EEF-403E-860B-060F32F084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351D99DA-3335-4CCC-A76D-A8024C62A6AE}"/>
              </a:ext>
            </a:extLst>
          </p:cNvPr>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324724" y="2110085"/>
            <a:ext cx="8494570"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 7. HÓA TRỊ và công thức hóa học</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8023086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8143"/>
            <a:ext cx="7886700" cy="2161013"/>
          </a:xfrm>
        </p:spPr>
        <p:txBody>
          <a:bodyPr>
            <a:normAutofit fontScale="90000"/>
          </a:bodyPr>
          <a:lstStyle/>
          <a:p>
            <a:r>
              <a:rPr lang="en-US" dirty="0" smtClean="0"/>
              <a:t/>
            </a:r>
            <a:br>
              <a:rPr lang="en-US" dirty="0" smtClean="0"/>
            </a:br>
            <a:r>
              <a:rPr lang="en-US" dirty="0"/>
              <a:t/>
            </a:r>
            <a:br>
              <a:rPr lang="en-US" dirty="0"/>
            </a:br>
            <a:r>
              <a:rPr lang="en-US" dirty="0" err="1" smtClean="0">
                <a:latin typeface="Times New Roman" pitchFamily="18" charset="0"/>
                <a:cs typeface="Times New Roman" pitchFamily="18" charset="0"/>
              </a:rPr>
              <a:t>Ví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CTHH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oxygen: </a:t>
            </a:r>
            <a:r>
              <a:rPr lang="en-US" dirty="0" smtClean="0">
                <a:solidFill>
                  <a:srgbClr val="FF0000"/>
                </a:solidFill>
                <a:latin typeface="Times New Roman" pitchFamily="18" charset="0"/>
                <a:cs typeface="Times New Roman" pitchFamily="18" charset="0"/>
              </a:rPr>
              <a:t>O</a:t>
            </a:r>
            <a:r>
              <a:rPr lang="en-US" baseline="-25000" dirty="0" smtClean="0">
                <a:solidFill>
                  <a:srgbClr val="00B0F0"/>
                </a:solidFill>
                <a:latin typeface="Times New Roman" pitchFamily="18" charset="0"/>
                <a:cs typeface="Times New Roman" pitchFamily="18" charset="0"/>
              </a:rPr>
              <a:t>2</a:t>
            </a:r>
            <a:r>
              <a:rPr lang="en-US" baseline="-25000" dirty="0" smtClean="0">
                <a:latin typeface="Times New Roman" pitchFamily="18" charset="0"/>
                <a:cs typeface="Times New Roman" pitchFamily="18" charset="0"/>
              </a:rPr>
              <a:t/>
            </a:r>
            <a:br>
              <a:rPr lang="en-US" baseline="-25000" dirty="0" smtClean="0">
                <a:latin typeface="Times New Roman" pitchFamily="18" charset="0"/>
                <a:cs typeface="Times New Roman" pitchFamily="18" charset="0"/>
              </a:rPr>
            </a:br>
            <a:r>
              <a:rPr lang="en-US" baseline="-25000" dirty="0">
                <a:latin typeface="Times New Roman" pitchFamily="18" charset="0"/>
                <a:cs typeface="Times New Roman" pitchFamily="18" charset="0"/>
              </a:rPr>
              <a:t/>
            </a:r>
            <a:br>
              <a:rPr lang="en-US" baseline="-25000" dirty="0">
                <a:latin typeface="Times New Roman" pitchFamily="18" charset="0"/>
                <a:cs typeface="Times New Roman" pitchFamily="18" charset="0"/>
              </a:rPr>
            </a:br>
            <a:r>
              <a:rPr lang="en-US" baseline="-25000" dirty="0" smtClean="0"/>
              <a:t/>
            </a:r>
            <a:br>
              <a:rPr lang="en-US" baseline="-25000" dirty="0" smtClean="0"/>
            </a:br>
            <a:r>
              <a:rPr lang="en-US" baseline="-25000" dirty="0"/>
              <a:t/>
            </a:r>
            <a:br>
              <a:rPr lang="en-US" baseline="-25000" dirty="0"/>
            </a:br>
            <a:endParaRPr lang="en-US" baseline="-25000" dirty="0"/>
          </a:p>
        </p:txBody>
      </p:sp>
      <p:sp>
        <p:nvSpPr>
          <p:cNvPr id="6" name="Curved Down Arrow 5"/>
          <p:cNvSpPr/>
          <p:nvPr/>
        </p:nvSpPr>
        <p:spPr>
          <a:xfrm>
            <a:off x="4199860" y="563526"/>
            <a:ext cx="1871331" cy="5528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5677786" y="1116419"/>
            <a:ext cx="3306726" cy="4678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solidFill>
                  <a:schemeClr val="tx1"/>
                </a:solidFill>
                <a:latin typeface="+mj-lt"/>
                <a:ea typeface="+mj-ea"/>
                <a:cs typeface="+mj-cs"/>
              </a:rPr>
              <a:t>KHHH </a:t>
            </a:r>
            <a:r>
              <a:rPr lang="en-US" sz="1800" dirty="0" err="1">
                <a:solidFill>
                  <a:schemeClr val="tx1"/>
                </a:solidFill>
                <a:latin typeface="+mj-lt"/>
                <a:ea typeface="+mj-ea"/>
                <a:cs typeface="+mj-cs"/>
              </a:rPr>
              <a:t>của</a:t>
            </a:r>
            <a:r>
              <a:rPr lang="en-US" sz="1800" dirty="0">
                <a:solidFill>
                  <a:schemeClr val="tx1"/>
                </a:solidFill>
                <a:latin typeface="+mj-lt"/>
                <a:ea typeface="+mj-ea"/>
                <a:cs typeface="+mj-cs"/>
              </a:rPr>
              <a:t> </a:t>
            </a:r>
            <a:r>
              <a:rPr lang="en-US" sz="1800" dirty="0" err="1">
                <a:solidFill>
                  <a:schemeClr val="tx1"/>
                </a:solidFill>
                <a:latin typeface="+mj-lt"/>
                <a:ea typeface="+mj-ea"/>
                <a:cs typeface="+mj-cs"/>
              </a:rPr>
              <a:t>nguyên</a:t>
            </a:r>
            <a:r>
              <a:rPr lang="en-US" sz="1800" dirty="0">
                <a:solidFill>
                  <a:schemeClr val="tx1"/>
                </a:solidFill>
                <a:latin typeface="+mj-lt"/>
                <a:ea typeface="+mj-ea"/>
                <a:cs typeface="+mj-cs"/>
              </a:rPr>
              <a:t> </a:t>
            </a:r>
            <a:r>
              <a:rPr lang="en-US" sz="1800" dirty="0" err="1">
                <a:solidFill>
                  <a:schemeClr val="tx1"/>
                </a:solidFill>
                <a:latin typeface="+mj-lt"/>
                <a:ea typeface="+mj-ea"/>
                <a:cs typeface="+mj-cs"/>
              </a:rPr>
              <a:t>tố</a:t>
            </a:r>
            <a:r>
              <a:rPr lang="en-US" sz="1800" dirty="0">
                <a:solidFill>
                  <a:schemeClr val="tx1"/>
                </a:solidFill>
                <a:latin typeface="+mj-lt"/>
                <a:ea typeface="+mj-ea"/>
                <a:cs typeface="+mj-cs"/>
              </a:rPr>
              <a:t> </a:t>
            </a:r>
            <a:r>
              <a:rPr lang="en-US" sz="1800" dirty="0" smtClean="0">
                <a:solidFill>
                  <a:schemeClr val="tx1"/>
                </a:solidFill>
                <a:latin typeface="+mj-lt"/>
                <a:ea typeface="+mj-ea"/>
                <a:cs typeface="+mj-cs"/>
              </a:rPr>
              <a:t>oxygen</a:t>
            </a:r>
            <a:endParaRPr lang="en-US" sz="1800" dirty="0">
              <a:solidFill>
                <a:schemeClr val="tx1"/>
              </a:solidFill>
              <a:latin typeface="+mj-lt"/>
              <a:ea typeface="+mj-ea"/>
              <a:cs typeface="+mj-cs"/>
            </a:endParaRPr>
          </a:p>
        </p:txBody>
      </p:sp>
      <p:cxnSp>
        <p:nvCxnSpPr>
          <p:cNvPr id="10" name="Straight Arrow Connector 9"/>
          <p:cNvCxnSpPr/>
          <p:nvPr/>
        </p:nvCxnSpPr>
        <p:spPr>
          <a:xfrm>
            <a:off x="4614530" y="1658679"/>
            <a:ext cx="893135" cy="40403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77786" y="1828800"/>
            <a:ext cx="3306726" cy="4678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err="1" smtClean="0">
                <a:solidFill>
                  <a:schemeClr val="tx1"/>
                </a:solidFill>
                <a:latin typeface="+mj-lt"/>
                <a:ea typeface="+mj-ea"/>
                <a:cs typeface="+mj-cs"/>
              </a:rPr>
              <a:t>Chỉ</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số</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chân</a:t>
            </a:r>
            <a:endParaRPr lang="en-US" sz="1800" dirty="0">
              <a:solidFill>
                <a:schemeClr val="tx1"/>
              </a:solidFill>
              <a:latin typeface="+mj-lt"/>
              <a:ea typeface="+mj-ea"/>
              <a:cs typeface="+mj-cs"/>
            </a:endParaRPr>
          </a:p>
        </p:txBody>
      </p:sp>
      <p:sp>
        <p:nvSpPr>
          <p:cNvPr id="14" name="Rectangle 13"/>
          <p:cNvSpPr/>
          <p:nvPr/>
        </p:nvSpPr>
        <p:spPr>
          <a:xfrm>
            <a:off x="691110" y="2429086"/>
            <a:ext cx="7549116" cy="2077492"/>
          </a:xfrm>
          <a:prstGeom prst="rect">
            <a:avLst/>
          </a:prstGeom>
          <a:solidFill>
            <a:schemeClr val="bg1"/>
          </a:solidFill>
        </p:spPr>
        <p:txBody>
          <a:bodyPr wrap="square">
            <a:spAutoFit/>
          </a:bodyPr>
          <a:lstStyle/>
          <a:p>
            <a:r>
              <a:rPr lang="en-US" baseline="-25000" dirty="0"/>
              <a:t/>
            </a:r>
            <a:br>
              <a:rPr lang="en-US" baseline="-25000" dirty="0"/>
            </a:br>
            <a:r>
              <a:rPr lang="en-US" sz="3000" dirty="0">
                <a:latin typeface="Times New Roman" pitchFamily="18" charset="0"/>
                <a:ea typeface="+mj-ea"/>
                <a:cs typeface="Times New Roman" pitchFamily="18" charset="0"/>
              </a:rPr>
              <a:t>+ CTHH </a:t>
            </a:r>
            <a:r>
              <a:rPr lang="en-US" sz="3000" dirty="0" err="1">
                <a:latin typeface="Times New Roman" pitchFamily="18" charset="0"/>
                <a:ea typeface="+mj-ea"/>
                <a:cs typeface="Times New Roman" pitchFamily="18" charset="0"/>
              </a:rPr>
              <a:t>của</a:t>
            </a:r>
            <a:r>
              <a:rPr lang="en-US" sz="3000" dirty="0">
                <a:latin typeface="Times New Roman" pitchFamily="18" charset="0"/>
                <a:ea typeface="+mj-ea"/>
                <a:cs typeface="Times New Roman" pitchFamily="18" charset="0"/>
              </a:rPr>
              <a:t> carbon dioxide: </a:t>
            </a:r>
            <a:r>
              <a:rPr lang="en-US" sz="3000" dirty="0" smtClean="0">
                <a:solidFill>
                  <a:srgbClr val="FF0000"/>
                </a:solidFill>
                <a:latin typeface="Times New Roman" pitchFamily="18" charset="0"/>
                <a:ea typeface="+mj-ea"/>
                <a:cs typeface="Times New Roman" pitchFamily="18" charset="0"/>
              </a:rPr>
              <a:t>CO</a:t>
            </a:r>
            <a:r>
              <a:rPr lang="en-US" sz="3000" baseline="-25000" dirty="0" smtClean="0">
                <a:solidFill>
                  <a:srgbClr val="00B0F0"/>
                </a:solidFill>
                <a:latin typeface="Times New Roman" pitchFamily="18" charset="0"/>
                <a:ea typeface="+mj-ea"/>
                <a:cs typeface="Times New Roman" pitchFamily="18" charset="0"/>
              </a:rPr>
              <a:t>2</a:t>
            </a:r>
            <a:endParaRPr lang="en-US" sz="3000" dirty="0" smtClean="0">
              <a:solidFill>
                <a:srgbClr val="00B0F0"/>
              </a:solidFill>
              <a:latin typeface="Times New Roman" pitchFamily="18" charset="0"/>
              <a:ea typeface="+mj-ea"/>
              <a:cs typeface="Times New Roman" pitchFamily="18" charset="0"/>
            </a:endParaRPr>
          </a:p>
          <a:p>
            <a:r>
              <a:rPr lang="en-US" sz="3000" dirty="0" smtClean="0">
                <a:solidFill>
                  <a:srgbClr val="FF0000"/>
                </a:solidFill>
                <a:latin typeface="Times New Roman" pitchFamily="18" charset="0"/>
                <a:ea typeface="+mj-ea"/>
                <a:cs typeface="Times New Roman" pitchFamily="18" charset="0"/>
              </a:rPr>
              <a:t>C, O </a:t>
            </a:r>
            <a:r>
              <a:rPr lang="en-US" sz="3000" dirty="0" err="1" smtClean="0">
                <a:solidFill>
                  <a:srgbClr val="FF0000"/>
                </a:solidFill>
                <a:latin typeface="Times New Roman" pitchFamily="18" charset="0"/>
                <a:ea typeface="+mj-ea"/>
                <a:cs typeface="Times New Roman" pitchFamily="18" charset="0"/>
              </a:rPr>
              <a:t>là</a:t>
            </a:r>
            <a:r>
              <a:rPr lang="en-US" sz="3000" dirty="0" smtClean="0">
                <a:solidFill>
                  <a:srgbClr val="FF0000"/>
                </a:solidFill>
                <a:latin typeface="Times New Roman" pitchFamily="18" charset="0"/>
                <a:ea typeface="+mj-ea"/>
                <a:cs typeface="Times New Roman" pitchFamily="18" charset="0"/>
              </a:rPr>
              <a:t>: ……..</a:t>
            </a:r>
          </a:p>
          <a:p>
            <a:r>
              <a:rPr lang="en-US" sz="3000" dirty="0" err="1" smtClean="0">
                <a:solidFill>
                  <a:srgbClr val="00B0F0"/>
                </a:solidFill>
                <a:latin typeface="Times New Roman" pitchFamily="18" charset="0"/>
                <a:ea typeface="+mj-ea"/>
                <a:cs typeface="Times New Roman" pitchFamily="18" charset="0"/>
              </a:rPr>
              <a:t>Chỉ</a:t>
            </a:r>
            <a:r>
              <a:rPr lang="en-US" sz="3000" dirty="0" smtClean="0">
                <a:solidFill>
                  <a:srgbClr val="00B0F0"/>
                </a:solidFill>
                <a:latin typeface="Times New Roman" pitchFamily="18" charset="0"/>
                <a:ea typeface="+mj-ea"/>
                <a:cs typeface="Times New Roman" pitchFamily="18" charset="0"/>
              </a:rPr>
              <a:t> </a:t>
            </a:r>
            <a:r>
              <a:rPr lang="en-US" sz="3000" dirty="0" err="1" smtClean="0">
                <a:solidFill>
                  <a:srgbClr val="00B0F0"/>
                </a:solidFill>
                <a:latin typeface="Times New Roman" pitchFamily="18" charset="0"/>
                <a:ea typeface="+mj-ea"/>
                <a:cs typeface="Times New Roman" pitchFamily="18" charset="0"/>
              </a:rPr>
              <a:t>số</a:t>
            </a:r>
            <a:r>
              <a:rPr lang="en-US" sz="3000" dirty="0" smtClean="0">
                <a:solidFill>
                  <a:srgbClr val="00B0F0"/>
                </a:solidFill>
                <a:latin typeface="Times New Roman" pitchFamily="18" charset="0"/>
                <a:ea typeface="+mj-ea"/>
                <a:cs typeface="Times New Roman" pitchFamily="18" charset="0"/>
              </a:rPr>
              <a:t> </a:t>
            </a:r>
            <a:r>
              <a:rPr lang="en-US" sz="3000" dirty="0" err="1" smtClean="0">
                <a:solidFill>
                  <a:srgbClr val="00B0F0"/>
                </a:solidFill>
                <a:latin typeface="Times New Roman" pitchFamily="18" charset="0"/>
                <a:ea typeface="+mj-ea"/>
                <a:cs typeface="Times New Roman" pitchFamily="18" charset="0"/>
              </a:rPr>
              <a:t>chân</a:t>
            </a:r>
            <a:r>
              <a:rPr lang="en-US" sz="3000" dirty="0" smtClean="0">
                <a:solidFill>
                  <a:srgbClr val="00B0F0"/>
                </a:solidFill>
                <a:latin typeface="Times New Roman" pitchFamily="18" charset="0"/>
                <a:ea typeface="+mj-ea"/>
                <a:cs typeface="Times New Roman" pitchFamily="18" charset="0"/>
              </a:rPr>
              <a:t> </a:t>
            </a:r>
            <a:r>
              <a:rPr lang="en-US" sz="3000" dirty="0" err="1" smtClean="0">
                <a:solidFill>
                  <a:srgbClr val="00B0F0"/>
                </a:solidFill>
                <a:latin typeface="Times New Roman" pitchFamily="18" charset="0"/>
                <a:ea typeface="+mj-ea"/>
                <a:cs typeface="Times New Roman" pitchFamily="18" charset="0"/>
              </a:rPr>
              <a:t>của</a:t>
            </a:r>
            <a:r>
              <a:rPr lang="en-US" sz="3000" dirty="0" smtClean="0">
                <a:solidFill>
                  <a:srgbClr val="00B0F0"/>
                </a:solidFill>
                <a:latin typeface="Times New Roman" pitchFamily="18" charset="0"/>
                <a:ea typeface="+mj-ea"/>
                <a:cs typeface="Times New Roman" pitchFamily="18" charset="0"/>
              </a:rPr>
              <a:t> O </a:t>
            </a:r>
            <a:r>
              <a:rPr lang="en-US" sz="3000" dirty="0" err="1" smtClean="0">
                <a:solidFill>
                  <a:srgbClr val="00B0F0"/>
                </a:solidFill>
                <a:latin typeface="Times New Roman" pitchFamily="18" charset="0"/>
                <a:ea typeface="+mj-ea"/>
                <a:cs typeface="Times New Roman" pitchFamily="18" charset="0"/>
              </a:rPr>
              <a:t>bằng</a:t>
            </a:r>
            <a:r>
              <a:rPr lang="en-US" sz="3000" dirty="0" smtClean="0">
                <a:solidFill>
                  <a:srgbClr val="00B0F0"/>
                </a:solidFill>
                <a:latin typeface="Times New Roman" pitchFamily="18" charset="0"/>
                <a:ea typeface="+mj-ea"/>
                <a:cs typeface="Times New Roman" pitchFamily="18" charset="0"/>
              </a:rPr>
              <a:t>:………</a:t>
            </a:r>
          </a:p>
          <a:p>
            <a:r>
              <a:rPr lang="en-US" sz="3000" dirty="0" err="1" smtClean="0">
                <a:solidFill>
                  <a:srgbClr val="00B0F0"/>
                </a:solidFill>
                <a:latin typeface="Times New Roman" pitchFamily="18" charset="0"/>
                <a:ea typeface="+mj-ea"/>
                <a:cs typeface="Times New Roman" pitchFamily="18" charset="0"/>
              </a:rPr>
              <a:t>Chỉ</a:t>
            </a:r>
            <a:r>
              <a:rPr lang="en-US" sz="3000" dirty="0" smtClean="0">
                <a:solidFill>
                  <a:srgbClr val="00B0F0"/>
                </a:solidFill>
                <a:latin typeface="Times New Roman" pitchFamily="18" charset="0"/>
                <a:ea typeface="+mj-ea"/>
                <a:cs typeface="Times New Roman" pitchFamily="18" charset="0"/>
              </a:rPr>
              <a:t> </a:t>
            </a:r>
            <a:r>
              <a:rPr lang="en-US" sz="3000" dirty="0" err="1" smtClean="0">
                <a:solidFill>
                  <a:srgbClr val="00B0F0"/>
                </a:solidFill>
                <a:latin typeface="Times New Roman" pitchFamily="18" charset="0"/>
                <a:ea typeface="+mj-ea"/>
                <a:cs typeface="Times New Roman" pitchFamily="18" charset="0"/>
              </a:rPr>
              <a:t>số</a:t>
            </a:r>
            <a:r>
              <a:rPr lang="en-US" sz="3000" dirty="0" smtClean="0">
                <a:solidFill>
                  <a:srgbClr val="00B0F0"/>
                </a:solidFill>
                <a:latin typeface="Times New Roman" pitchFamily="18" charset="0"/>
                <a:ea typeface="+mj-ea"/>
                <a:cs typeface="Times New Roman" pitchFamily="18" charset="0"/>
              </a:rPr>
              <a:t> </a:t>
            </a:r>
            <a:r>
              <a:rPr lang="en-US" sz="3000" dirty="0" err="1" smtClean="0">
                <a:solidFill>
                  <a:srgbClr val="00B0F0"/>
                </a:solidFill>
                <a:latin typeface="Times New Roman" pitchFamily="18" charset="0"/>
                <a:ea typeface="+mj-ea"/>
                <a:cs typeface="Times New Roman" pitchFamily="18" charset="0"/>
              </a:rPr>
              <a:t>chân</a:t>
            </a:r>
            <a:r>
              <a:rPr lang="en-US" sz="3000" dirty="0" smtClean="0">
                <a:solidFill>
                  <a:srgbClr val="00B0F0"/>
                </a:solidFill>
                <a:latin typeface="Times New Roman" pitchFamily="18" charset="0"/>
                <a:ea typeface="+mj-ea"/>
                <a:cs typeface="Times New Roman" pitchFamily="18" charset="0"/>
              </a:rPr>
              <a:t> </a:t>
            </a:r>
            <a:r>
              <a:rPr lang="en-US" sz="3000" dirty="0" err="1" smtClean="0">
                <a:solidFill>
                  <a:srgbClr val="00B0F0"/>
                </a:solidFill>
                <a:latin typeface="Times New Roman" pitchFamily="18" charset="0"/>
                <a:ea typeface="+mj-ea"/>
                <a:cs typeface="Times New Roman" pitchFamily="18" charset="0"/>
              </a:rPr>
              <a:t>của</a:t>
            </a:r>
            <a:r>
              <a:rPr lang="en-US" sz="3000" dirty="0" smtClean="0">
                <a:solidFill>
                  <a:srgbClr val="00B0F0"/>
                </a:solidFill>
                <a:latin typeface="Times New Roman" pitchFamily="18" charset="0"/>
                <a:ea typeface="+mj-ea"/>
                <a:cs typeface="Times New Roman" pitchFamily="18" charset="0"/>
              </a:rPr>
              <a:t> C </a:t>
            </a:r>
            <a:r>
              <a:rPr lang="en-US" sz="3000" dirty="0" err="1" smtClean="0">
                <a:solidFill>
                  <a:srgbClr val="00B0F0"/>
                </a:solidFill>
                <a:latin typeface="Times New Roman" pitchFamily="18" charset="0"/>
                <a:ea typeface="+mj-ea"/>
                <a:cs typeface="Times New Roman" pitchFamily="18" charset="0"/>
              </a:rPr>
              <a:t>bằng</a:t>
            </a:r>
            <a:r>
              <a:rPr lang="en-US" sz="3000" dirty="0" smtClean="0">
                <a:solidFill>
                  <a:srgbClr val="00B0F0"/>
                </a:solidFill>
                <a:latin typeface="Times New Roman" pitchFamily="18" charset="0"/>
                <a:ea typeface="+mj-ea"/>
                <a:cs typeface="Times New Roman" pitchFamily="18" charset="0"/>
              </a:rPr>
              <a:t>:</a:t>
            </a:r>
            <a:endParaRPr lang="en-US" sz="3000" dirty="0">
              <a:solidFill>
                <a:srgbClr val="00B0F0"/>
              </a:solidFill>
              <a:latin typeface="Times New Roman" pitchFamily="18" charset="0"/>
              <a:ea typeface="+mj-ea"/>
              <a:cs typeface="Times New Roman" pitchFamily="18" charset="0"/>
            </a:endParaRPr>
          </a:p>
        </p:txBody>
      </p:sp>
      <p:sp>
        <p:nvSpPr>
          <p:cNvPr id="17" name="Rectangle 16"/>
          <p:cNvSpPr/>
          <p:nvPr/>
        </p:nvSpPr>
        <p:spPr>
          <a:xfrm>
            <a:off x="4516350" y="3519205"/>
            <a:ext cx="1161436" cy="523220"/>
          </a:xfrm>
          <a:prstGeom prst="rect">
            <a:avLst/>
          </a:prstGeom>
          <a:solidFill>
            <a:schemeClr val="bg1"/>
          </a:solidFill>
        </p:spPr>
        <p:txBody>
          <a:bodyPr wrap="square">
            <a:spAutoFit/>
          </a:bodyPr>
          <a:lstStyle/>
          <a:p>
            <a:r>
              <a:rPr lang="en-US" sz="2800" dirty="0" smtClean="0">
                <a:solidFill>
                  <a:srgbClr val="00B0F0"/>
                </a:solidFill>
                <a:latin typeface="Times New Roman" pitchFamily="18" charset="0"/>
                <a:cs typeface="Times New Roman" pitchFamily="18" charset="0"/>
              </a:rPr>
              <a:t>2</a:t>
            </a:r>
            <a:endParaRPr lang="en-US" sz="2800" dirty="0">
              <a:solidFill>
                <a:srgbClr val="00B0F0"/>
              </a:solidFill>
              <a:latin typeface="Times New Roman" pitchFamily="18" charset="0"/>
              <a:cs typeface="Times New Roman" pitchFamily="18" charset="0"/>
            </a:endParaRPr>
          </a:p>
        </p:txBody>
      </p:sp>
      <p:sp>
        <p:nvSpPr>
          <p:cNvPr id="18" name="Rectangle 17"/>
          <p:cNvSpPr/>
          <p:nvPr/>
        </p:nvSpPr>
        <p:spPr>
          <a:xfrm>
            <a:off x="1898004" y="3091084"/>
            <a:ext cx="5965095" cy="523220"/>
          </a:xfrm>
          <a:prstGeom prst="rect">
            <a:avLst/>
          </a:prstGeom>
          <a:solidFill>
            <a:schemeClr val="bg1"/>
          </a:solidFill>
        </p:spPr>
        <p:txBody>
          <a:bodyPr wrap="none">
            <a:spAutoFit/>
          </a:bodyPr>
          <a:lstStyle/>
          <a:p>
            <a:r>
              <a:rPr lang="en-US" sz="2800" dirty="0" smtClean="0">
                <a:solidFill>
                  <a:srgbClr val="FF0000"/>
                </a:solidFill>
                <a:latin typeface="Times New Roman" pitchFamily="18" charset="0"/>
                <a:cs typeface="Times New Roman" pitchFamily="18" charset="0"/>
              </a:rPr>
              <a:t>KHHH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nguyên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tố</a:t>
            </a:r>
            <a:r>
              <a:rPr lang="en-US" sz="2800" dirty="0" smtClean="0">
                <a:solidFill>
                  <a:srgbClr val="FF0000"/>
                </a:solidFill>
                <a:latin typeface="Times New Roman" pitchFamily="18" charset="0"/>
                <a:cs typeface="Times New Roman" pitchFamily="18" charset="0"/>
              </a:rPr>
              <a:t> carbon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oxygen</a:t>
            </a:r>
            <a:endParaRPr lang="en-US" sz="2800" dirty="0">
              <a:solidFill>
                <a:srgbClr val="FF0000"/>
              </a:solidFill>
              <a:latin typeface="Times New Roman" pitchFamily="18" charset="0"/>
              <a:cs typeface="Times New Roman" pitchFamily="18" charset="0"/>
            </a:endParaRPr>
          </a:p>
        </p:txBody>
      </p:sp>
      <p:sp>
        <p:nvSpPr>
          <p:cNvPr id="19" name="Rectangle 18"/>
          <p:cNvSpPr/>
          <p:nvPr/>
        </p:nvSpPr>
        <p:spPr>
          <a:xfrm>
            <a:off x="4516350" y="3957958"/>
            <a:ext cx="364202" cy="523220"/>
          </a:xfrm>
          <a:prstGeom prst="rect">
            <a:avLst/>
          </a:prstGeom>
        </p:spPr>
        <p:txBody>
          <a:bodyPr wrap="none">
            <a:spAutoFit/>
          </a:bodyPr>
          <a:lstStyle/>
          <a:p>
            <a:r>
              <a:rPr lang="en-US" sz="2800" dirty="0" smtClean="0">
                <a:solidFill>
                  <a:srgbClr val="00B0F0"/>
                </a:solidFill>
                <a:latin typeface="Times New Roman" pitchFamily="18" charset="0"/>
                <a:cs typeface="Times New Roman" pitchFamily="18" charset="0"/>
              </a:rPr>
              <a:t>1</a:t>
            </a:r>
            <a:endParaRPr lang="en-US" sz="2800" dirty="0">
              <a:solidFill>
                <a:srgbClr val="00B0F0"/>
              </a:solidFill>
              <a:latin typeface="Times New Roman" pitchFamily="18" charset="0"/>
              <a:cs typeface="Times New Roman" pitchFamily="18" charset="0"/>
            </a:endParaRPr>
          </a:p>
        </p:txBody>
      </p:sp>
      <p:sp>
        <p:nvSpPr>
          <p:cNvPr id="20" name="Title 1"/>
          <p:cNvSpPr txBox="1">
            <a:spLocks/>
          </p:cNvSpPr>
          <p:nvPr/>
        </p:nvSpPr>
        <p:spPr>
          <a:xfrm>
            <a:off x="628650" y="273844"/>
            <a:ext cx="3571210" cy="481068"/>
          </a:xfrm>
          <a:prstGeom prst="rect">
            <a:avLst/>
          </a:prstGeom>
          <a:solidFill>
            <a:srgbClr val="00B050"/>
          </a:solidFill>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I.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931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1" grpId="0" animBg="1"/>
      <p:bldP spid="14"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273845"/>
            <a:ext cx="7886700" cy="368124"/>
          </a:xfrm>
          <a:prstGeom prst="rect">
            <a:avLst/>
          </a:prstGeom>
          <a:solidFill>
            <a:srgbClr val="00B050"/>
          </a:solidFill>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I.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p:txBody>
      </p:sp>
      <p:sp>
        <p:nvSpPr>
          <p:cNvPr id="4" name="Cloud 3"/>
          <p:cNvSpPr/>
          <p:nvPr/>
        </p:nvSpPr>
        <p:spPr>
          <a:xfrm>
            <a:off x="116944" y="1076324"/>
            <a:ext cx="4029739" cy="3676427"/>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Times New Roman" pitchFamily="18" charset="0"/>
                <a:ea typeface="+mj-ea"/>
                <a:cs typeface="Times New Roman" pitchFamily="18" charset="0"/>
              </a:rPr>
              <a:t>Đọc thông tin SGK cho biết: Những </a:t>
            </a:r>
            <a:r>
              <a:rPr lang="de-DE" sz="2800" b="1" dirty="0" smtClean="0">
                <a:solidFill>
                  <a:srgbClr val="FF0000"/>
                </a:solidFill>
                <a:latin typeface="Times New Roman" pitchFamily="18" charset="0"/>
                <a:ea typeface="+mj-ea"/>
                <a:cs typeface="Times New Roman" pitchFamily="18" charset="0"/>
              </a:rPr>
              <a:t>đơn </a:t>
            </a:r>
            <a:r>
              <a:rPr lang="de-DE" sz="2800" b="1" dirty="0">
                <a:solidFill>
                  <a:srgbClr val="FF0000"/>
                </a:solidFill>
                <a:latin typeface="Times New Roman" pitchFamily="18" charset="0"/>
                <a:ea typeface="+mj-ea"/>
                <a:cs typeface="Times New Roman" pitchFamily="18" charset="0"/>
              </a:rPr>
              <a:t>chất</a:t>
            </a:r>
            <a:r>
              <a:rPr lang="de-DE" sz="2800" b="1" dirty="0">
                <a:solidFill>
                  <a:schemeClr val="tx1"/>
                </a:solidFill>
                <a:latin typeface="Times New Roman" pitchFamily="18" charset="0"/>
                <a:ea typeface="+mj-ea"/>
                <a:cs typeface="Times New Roman" pitchFamily="18" charset="0"/>
              </a:rPr>
              <a:t> </a:t>
            </a:r>
            <a:r>
              <a:rPr lang="de-DE" sz="2800" b="1" dirty="0" smtClean="0">
                <a:solidFill>
                  <a:schemeClr val="tx1"/>
                </a:solidFill>
                <a:latin typeface="Times New Roman" pitchFamily="18" charset="0"/>
                <a:ea typeface="+mj-ea"/>
                <a:cs typeface="Times New Roman" pitchFamily="18" charset="0"/>
              </a:rPr>
              <a:t>nào </a:t>
            </a:r>
            <a:r>
              <a:rPr lang="de-DE" sz="2800" b="1" dirty="0">
                <a:solidFill>
                  <a:schemeClr val="tx1"/>
                </a:solidFill>
                <a:latin typeface="Times New Roman" pitchFamily="18" charset="0"/>
                <a:ea typeface="+mj-ea"/>
                <a:cs typeface="Times New Roman" pitchFamily="18" charset="0"/>
              </a:rPr>
              <a:t>có KHHH được coi là CTHH của chính </a:t>
            </a:r>
            <a:r>
              <a:rPr lang="de-DE" sz="2800" b="1" dirty="0" smtClean="0">
                <a:solidFill>
                  <a:schemeClr val="tx1"/>
                </a:solidFill>
                <a:latin typeface="Times New Roman" pitchFamily="18" charset="0"/>
                <a:ea typeface="+mj-ea"/>
                <a:cs typeface="Times New Roman" pitchFamily="18" charset="0"/>
              </a:rPr>
              <a:t>nó?</a:t>
            </a:r>
            <a:endParaRPr lang="en-US" sz="2800" b="1" dirty="0">
              <a:solidFill>
                <a:schemeClr val="tx1"/>
              </a:solidFill>
              <a:latin typeface="Times New Roman" pitchFamily="18" charset="0"/>
              <a:ea typeface="+mj-ea"/>
              <a:cs typeface="Times New Roman" pitchFamily="18" charset="0"/>
            </a:endParaRPr>
          </a:p>
        </p:txBody>
      </p:sp>
      <p:grpSp>
        <p:nvGrpSpPr>
          <p:cNvPr id="412" name="Group 411"/>
          <p:cNvGrpSpPr/>
          <p:nvPr/>
        </p:nvGrpSpPr>
        <p:grpSpPr>
          <a:xfrm>
            <a:off x="4143325" y="1701210"/>
            <a:ext cx="1098526" cy="2020185"/>
            <a:chOff x="4143325" y="1701210"/>
            <a:chExt cx="1098526" cy="2020185"/>
          </a:xfrm>
        </p:grpSpPr>
        <p:cxnSp>
          <p:nvCxnSpPr>
            <p:cNvPr id="13" name="Straight Arrow Connector 12"/>
            <p:cNvCxnSpPr>
              <a:stCxn id="4" idx="0"/>
            </p:cNvCxnSpPr>
            <p:nvPr/>
          </p:nvCxnSpPr>
          <p:spPr>
            <a:xfrm flipV="1">
              <a:off x="4143325" y="1701210"/>
              <a:ext cx="1020554" cy="1213328"/>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a:stCxn id="4" idx="0"/>
            </p:cNvCxnSpPr>
            <p:nvPr/>
          </p:nvCxnSpPr>
          <p:spPr>
            <a:xfrm flipV="1">
              <a:off x="4143325" y="2690038"/>
              <a:ext cx="1098526" cy="224500"/>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a:stCxn id="4" idx="0"/>
            </p:cNvCxnSpPr>
            <p:nvPr/>
          </p:nvCxnSpPr>
          <p:spPr>
            <a:xfrm>
              <a:off x="4143325" y="2914538"/>
              <a:ext cx="1020554" cy="806857"/>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grpSp>
      <p:sp>
        <p:nvSpPr>
          <p:cNvPr id="21" name="Oval 20"/>
          <p:cNvSpPr/>
          <p:nvPr/>
        </p:nvSpPr>
        <p:spPr>
          <a:xfrm>
            <a:off x="5241851" y="1149202"/>
            <a:ext cx="3668234" cy="9037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ea typeface="+mj-ea"/>
                <a:cs typeface="Times New Roman" pitchFamily="18" charset="0"/>
              </a:rPr>
              <a:t>Kim </a:t>
            </a:r>
            <a:r>
              <a:rPr lang="en-US" sz="2400" b="1" dirty="0" err="1">
                <a:solidFill>
                  <a:schemeClr val="tx1"/>
                </a:solidFill>
                <a:latin typeface="Times New Roman" pitchFamily="18" charset="0"/>
                <a:ea typeface="+mj-ea"/>
                <a:cs typeface="Times New Roman" pitchFamily="18" charset="0"/>
              </a:rPr>
              <a:t>loại</a:t>
            </a:r>
            <a:r>
              <a:rPr lang="en-US" sz="2400" b="1" dirty="0">
                <a:solidFill>
                  <a:schemeClr val="tx1"/>
                </a:solidFill>
                <a:latin typeface="Times New Roman" pitchFamily="18" charset="0"/>
                <a:ea typeface="+mj-ea"/>
                <a:cs typeface="Times New Roman" pitchFamily="18" charset="0"/>
              </a:rPr>
              <a:t>: </a:t>
            </a:r>
            <a:r>
              <a:rPr lang="en-US" sz="2400" b="1" dirty="0" err="1">
                <a:solidFill>
                  <a:schemeClr val="tx1"/>
                </a:solidFill>
                <a:latin typeface="Times New Roman" pitchFamily="18" charset="0"/>
                <a:ea typeface="+mj-ea"/>
                <a:cs typeface="Times New Roman" pitchFamily="18" charset="0"/>
              </a:rPr>
              <a:t>Đồng</a:t>
            </a:r>
            <a:r>
              <a:rPr lang="en-US" sz="2400" b="1" dirty="0">
                <a:solidFill>
                  <a:schemeClr val="tx1"/>
                </a:solidFill>
                <a:latin typeface="Times New Roman" pitchFamily="18" charset="0"/>
                <a:ea typeface="+mj-ea"/>
                <a:cs typeface="Times New Roman" pitchFamily="18" charset="0"/>
              </a:rPr>
              <a:t> </a:t>
            </a:r>
            <a:r>
              <a:rPr lang="en-US" sz="2400" b="1" dirty="0" err="1">
                <a:solidFill>
                  <a:schemeClr val="tx1"/>
                </a:solidFill>
                <a:latin typeface="Times New Roman" pitchFamily="18" charset="0"/>
                <a:ea typeface="+mj-ea"/>
                <a:cs typeface="Times New Roman" pitchFamily="18" charset="0"/>
              </a:rPr>
              <a:t>có</a:t>
            </a:r>
            <a:r>
              <a:rPr lang="en-US" sz="2400" b="1" dirty="0">
                <a:solidFill>
                  <a:schemeClr val="tx1"/>
                </a:solidFill>
                <a:latin typeface="Times New Roman" pitchFamily="18" charset="0"/>
                <a:ea typeface="+mj-ea"/>
                <a:cs typeface="Times New Roman" pitchFamily="18" charset="0"/>
              </a:rPr>
              <a:t> CTHH </a:t>
            </a:r>
            <a:r>
              <a:rPr lang="en-US" sz="2400" b="1" dirty="0" err="1">
                <a:solidFill>
                  <a:schemeClr val="tx1"/>
                </a:solidFill>
                <a:latin typeface="Times New Roman" pitchFamily="18" charset="0"/>
                <a:ea typeface="+mj-ea"/>
                <a:cs typeface="Times New Roman" pitchFamily="18" charset="0"/>
              </a:rPr>
              <a:t>là</a:t>
            </a:r>
            <a:r>
              <a:rPr lang="en-US" sz="2400" b="1" dirty="0">
                <a:solidFill>
                  <a:schemeClr val="tx1"/>
                </a:solidFill>
                <a:latin typeface="Times New Roman" pitchFamily="18" charset="0"/>
                <a:ea typeface="+mj-ea"/>
                <a:cs typeface="Times New Roman" pitchFamily="18" charset="0"/>
              </a:rPr>
              <a:t> Cu</a:t>
            </a:r>
          </a:p>
        </p:txBody>
      </p:sp>
      <p:sp>
        <p:nvSpPr>
          <p:cNvPr id="22" name="Oval 21"/>
          <p:cNvSpPr/>
          <p:nvPr/>
        </p:nvSpPr>
        <p:spPr>
          <a:xfrm>
            <a:off x="5351718" y="2238153"/>
            <a:ext cx="3792281" cy="9037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ea typeface="+mj-ea"/>
                <a:cs typeface="Times New Roman" pitchFamily="18" charset="0"/>
              </a:rPr>
              <a:t>Khí</a:t>
            </a:r>
            <a:r>
              <a:rPr lang="en-US" sz="2400" b="1" dirty="0" smtClean="0">
                <a:solidFill>
                  <a:schemeClr val="tx1"/>
                </a:solidFill>
                <a:latin typeface="Times New Roman" pitchFamily="18" charset="0"/>
                <a:ea typeface="+mj-ea"/>
                <a:cs typeface="Times New Roman" pitchFamily="18" charset="0"/>
              </a:rPr>
              <a:t> </a:t>
            </a:r>
            <a:r>
              <a:rPr lang="en-US" sz="2400" b="1" dirty="0" err="1" smtClean="0">
                <a:solidFill>
                  <a:schemeClr val="tx1"/>
                </a:solidFill>
                <a:latin typeface="Times New Roman" pitchFamily="18" charset="0"/>
                <a:ea typeface="+mj-ea"/>
                <a:cs typeface="Times New Roman" pitchFamily="18" charset="0"/>
              </a:rPr>
              <a:t>hiếm</a:t>
            </a:r>
            <a:r>
              <a:rPr lang="en-US" sz="2400" b="1" dirty="0" smtClean="0">
                <a:solidFill>
                  <a:schemeClr val="tx1"/>
                </a:solidFill>
                <a:latin typeface="Times New Roman" pitchFamily="18" charset="0"/>
                <a:ea typeface="+mj-ea"/>
                <a:cs typeface="Times New Roman" pitchFamily="18" charset="0"/>
              </a:rPr>
              <a:t>: Helium </a:t>
            </a:r>
            <a:r>
              <a:rPr lang="en-US" sz="2400" b="1" dirty="0" err="1">
                <a:solidFill>
                  <a:schemeClr val="tx1"/>
                </a:solidFill>
                <a:latin typeface="Times New Roman" pitchFamily="18" charset="0"/>
                <a:ea typeface="+mj-ea"/>
                <a:cs typeface="Times New Roman" pitchFamily="18" charset="0"/>
              </a:rPr>
              <a:t>có</a:t>
            </a:r>
            <a:r>
              <a:rPr lang="en-US" sz="2400" b="1" dirty="0">
                <a:solidFill>
                  <a:schemeClr val="tx1"/>
                </a:solidFill>
                <a:latin typeface="Times New Roman" pitchFamily="18" charset="0"/>
                <a:ea typeface="+mj-ea"/>
                <a:cs typeface="Times New Roman" pitchFamily="18" charset="0"/>
              </a:rPr>
              <a:t> CTHH </a:t>
            </a:r>
            <a:r>
              <a:rPr lang="en-US" sz="2400" b="1" dirty="0" err="1">
                <a:solidFill>
                  <a:schemeClr val="tx1"/>
                </a:solidFill>
                <a:latin typeface="Times New Roman" pitchFamily="18" charset="0"/>
                <a:ea typeface="+mj-ea"/>
                <a:cs typeface="Times New Roman" pitchFamily="18" charset="0"/>
              </a:rPr>
              <a:t>là</a:t>
            </a:r>
            <a:r>
              <a:rPr lang="en-US" sz="2400" b="1" dirty="0">
                <a:solidFill>
                  <a:schemeClr val="tx1"/>
                </a:solidFill>
                <a:latin typeface="Times New Roman" pitchFamily="18" charset="0"/>
                <a:ea typeface="+mj-ea"/>
                <a:cs typeface="Times New Roman" pitchFamily="18" charset="0"/>
              </a:rPr>
              <a:t> </a:t>
            </a:r>
            <a:r>
              <a:rPr lang="en-US" sz="2400" b="1" dirty="0" smtClean="0">
                <a:solidFill>
                  <a:schemeClr val="tx1"/>
                </a:solidFill>
                <a:latin typeface="Times New Roman" pitchFamily="18" charset="0"/>
                <a:ea typeface="+mj-ea"/>
                <a:cs typeface="Times New Roman" pitchFamily="18" charset="0"/>
              </a:rPr>
              <a:t>He</a:t>
            </a:r>
            <a:endParaRPr lang="en-US" sz="2400" b="1" dirty="0">
              <a:solidFill>
                <a:schemeClr val="tx1"/>
              </a:solidFill>
              <a:latin typeface="Times New Roman" pitchFamily="18" charset="0"/>
              <a:ea typeface="+mj-ea"/>
              <a:cs typeface="Times New Roman" pitchFamily="18" charset="0"/>
            </a:endParaRPr>
          </a:p>
        </p:txBody>
      </p:sp>
      <p:sp>
        <p:nvSpPr>
          <p:cNvPr id="23" name="Oval 22"/>
          <p:cNvSpPr/>
          <p:nvPr/>
        </p:nvSpPr>
        <p:spPr>
          <a:xfrm>
            <a:off x="5241851" y="3323338"/>
            <a:ext cx="3792281" cy="9037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ea typeface="+mj-ea"/>
                <a:cs typeface="Times New Roman" pitchFamily="18" charset="0"/>
              </a:rPr>
              <a:t>Một</a:t>
            </a:r>
            <a:r>
              <a:rPr lang="en-US" sz="2400" b="1" dirty="0" smtClean="0">
                <a:solidFill>
                  <a:schemeClr val="tx1"/>
                </a:solidFill>
                <a:latin typeface="Times New Roman" pitchFamily="18" charset="0"/>
                <a:ea typeface="+mj-ea"/>
                <a:cs typeface="Times New Roman" pitchFamily="18" charset="0"/>
              </a:rPr>
              <a:t> </a:t>
            </a:r>
            <a:r>
              <a:rPr lang="en-US" sz="2400" b="1" dirty="0" err="1" smtClean="0">
                <a:solidFill>
                  <a:schemeClr val="tx1"/>
                </a:solidFill>
                <a:latin typeface="Times New Roman" pitchFamily="18" charset="0"/>
                <a:ea typeface="+mj-ea"/>
                <a:cs typeface="Times New Roman" pitchFamily="18" charset="0"/>
              </a:rPr>
              <a:t>số</a:t>
            </a:r>
            <a:r>
              <a:rPr lang="en-US" sz="2400" b="1" dirty="0" smtClean="0">
                <a:solidFill>
                  <a:schemeClr val="tx1"/>
                </a:solidFill>
                <a:latin typeface="Times New Roman" pitchFamily="18" charset="0"/>
                <a:ea typeface="+mj-ea"/>
                <a:cs typeface="Times New Roman" pitchFamily="18" charset="0"/>
              </a:rPr>
              <a:t> phi </a:t>
            </a:r>
            <a:r>
              <a:rPr lang="en-US" sz="2400" b="1" dirty="0" err="1" smtClean="0">
                <a:solidFill>
                  <a:schemeClr val="tx1"/>
                </a:solidFill>
                <a:latin typeface="Times New Roman" pitchFamily="18" charset="0"/>
                <a:ea typeface="+mj-ea"/>
                <a:cs typeface="Times New Roman" pitchFamily="18" charset="0"/>
              </a:rPr>
              <a:t>kim</a:t>
            </a:r>
            <a:r>
              <a:rPr lang="en-US" sz="2400" b="1" dirty="0" smtClean="0">
                <a:solidFill>
                  <a:schemeClr val="tx1"/>
                </a:solidFill>
                <a:latin typeface="Times New Roman" pitchFamily="18" charset="0"/>
                <a:ea typeface="+mj-ea"/>
                <a:cs typeface="Times New Roman" pitchFamily="18" charset="0"/>
              </a:rPr>
              <a:t>: C, S,</a:t>
            </a:r>
            <a:endParaRPr lang="en-US" sz="2400" b="1" dirty="0">
              <a:solidFill>
                <a:schemeClr val="tx1"/>
              </a:solidFill>
              <a:latin typeface="Times New Roman" pitchFamily="18" charset="0"/>
              <a:ea typeface="+mj-ea"/>
              <a:cs typeface="Times New Roman" pitchFamily="18" charset="0"/>
            </a:endParaRPr>
          </a:p>
        </p:txBody>
      </p:sp>
      <p:sp>
        <p:nvSpPr>
          <p:cNvPr id="411" name="Rectangle 410"/>
          <p:cNvSpPr/>
          <p:nvPr/>
        </p:nvSpPr>
        <p:spPr>
          <a:xfrm>
            <a:off x="295275" y="4448175"/>
            <a:ext cx="8738857"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chemeClr val="tx1"/>
                </a:solidFill>
                <a:latin typeface="Times New Roman" pitchFamily="18" charset="0"/>
                <a:ea typeface="+mj-ea"/>
                <a:cs typeface="Times New Roman" pitchFamily="18" charset="0"/>
              </a:rPr>
              <a:t>Lưu</a:t>
            </a:r>
            <a:r>
              <a:rPr lang="en-US" sz="2800" b="1" i="1" dirty="0">
                <a:solidFill>
                  <a:schemeClr val="tx1"/>
                </a:solidFill>
                <a:latin typeface="Times New Roman" pitchFamily="18" charset="0"/>
                <a:ea typeface="+mj-ea"/>
                <a:cs typeface="Times New Roman" pitchFamily="18" charset="0"/>
              </a:rPr>
              <a:t> ý: </a:t>
            </a:r>
            <a:r>
              <a:rPr lang="en-US" sz="2800" b="1" i="1" dirty="0" err="1">
                <a:solidFill>
                  <a:schemeClr val="tx1"/>
                </a:solidFill>
                <a:latin typeface="Times New Roman" pitchFamily="18" charset="0"/>
                <a:ea typeface="+mj-ea"/>
                <a:cs typeface="Times New Roman" pitchFamily="18" charset="0"/>
              </a:rPr>
              <a:t>Một</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số</a:t>
            </a:r>
            <a:r>
              <a:rPr lang="en-US" sz="2800" b="1" i="1" dirty="0">
                <a:solidFill>
                  <a:schemeClr val="tx1"/>
                </a:solidFill>
                <a:latin typeface="Times New Roman" pitchFamily="18" charset="0"/>
                <a:ea typeface="+mj-ea"/>
                <a:cs typeface="Times New Roman" pitchFamily="18" charset="0"/>
              </a:rPr>
              <a:t> phi </a:t>
            </a:r>
            <a:r>
              <a:rPr lang="en-US" sz="2800" b="1" i="1" dirty="0" err="1">
                <a:solidFill>
                  <a:schemeClr val="tx1"/>
                </a:solidFill>
                <a:latin typeface="Times New Roman" pitchFamily="18" charset="0"/>
                <a:ea typeface="+mj-ea"/>
                <a:cs typeface="Times New Roman" pitchFamily="18" charset="0"/>
              </a:rPr>
              <a:t>kim</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có</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thêm</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chỉ</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số</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chân</a:t>
            </a:r>
            <a:r>
              <a:rPr lang="en-US" sz="2800" b="1" i="1" dirty="0">
                <a:solidFill>
                  <a:schemeClr val="tx1"/>
                </a:solidFill>
                <a:latin typeface="Times New Roman" pitchFamily="18" charset="0"/>
                <a:ea typeface="+mj-ea"/>
                <a:cs typeface="Times New Roman" pitchFamily="18" charset="0"/>
              </a:rPr>
              <a:t> ở </a:t>
            </a:r>
            <a:r>
              <a:rPr lang="en-US" sz="2800" b="1" i="1" dirty="0" err="1">
                <a:solidFill>
                  <a:schemeClr val="tx1"/>
                </a:solidFill>
                <a:latin typeface="Times New Roman" pitchFamily="18" charset="0"/>
                <a:ea typeface="+mj-ea"/>
                <a:cs typeface="Times New Roman" pitchFamily="18" charset="0"/>
              </a:rPr>
              <a:t>bên</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phải</a:t>
            </a:r>
            <a:r>
              <a:rPr lang="en-US" sz="2800" b="1" i="1" dirty="0">
                <a:solidFill>
                  <a:schemeClr val="tx1"/>
                </a:solidFill>
                <a:latin typeface="Times New Roman" pitchFamily="18" charset="0"/>
                <a:ea typeface="+mj-ea"/>
                <a:cs typeface="Times New Roman" pitchFamily="18" charset="0"/>
              </a:rPr>
              <a:t> </a:t>
            </a:r>
            <a:r>
              <a:rPr lang="en-US" sz="2800" b="1" i="1" dirty="0" err="1">
                <a:solidFill>
                  <a:schemeClr val="tx1"/>
                </a:solidFill>
                <a:latin typeface="Times New Roman" pitchFamily="18" charset="0"/>
                <a:ea typeface="+mj-ea"/>
                <a:cs typeface="Times New Roman" pitchFamily="18" charset="0"/>
              </a:rPr>
              <a:t>của</a:t>
            </a:r>
            <a:r>
              <a:rPr lang="en-US" sz="2800" b="1" i="1" dirty="0">
                <a:solidFill>
                  <a:schemeClr val="tx1"/>
                </a:solidFill>
                <a:latin typeface="Times New Roman" pitchFamily="18" charset="0"/>
                <a:ea typeface="+mj-ea"/>
                <a:cs typeface="Times New Roman" pitchFamily="18" charset="0"/>
              </a:rPr>
              <a:t> KHHH: O</a:t>
            </a:r>
            <a:r>
              <a:rPr lang="en-US" sz="2800" b="1" i="1" baseline="-25000" dirty="0">
                <a:solidFill>
                  <a:schemeClr val="tx1"/>
                </a:solidFill>
                <a:latin typeface="Times New Roman" pitchFamily="18" charset="0"/>
                <a:ea typeface="+mj-ea"/>
                <a:cs typeface="Times New Roman" pitchFamily="18" charset="0"/>
              </a:rPr>
              <a:t>2</a:t>
            </a:r>
            <a:r>
              <a:rPr lang="en-US" sz="2800" b="1" i="1" dirty="0">
                <a:solidFill>
                  <a:schemeClr val="tx1"/>
                </a:solidFill>
                <a:latin typeface="Times New Roman" pitchFamily="18" charset="0"/>
                <a:ea typeface="+mj-ea"/>
                <a:cs typeface="Times New Roman" pitchFamily="18" charset="0"/>
              </a:rPr>
              <a:t>, H</a:t>
            </a:r>
            <a:r>
              <a:rPr lang="en-US" sz="2800" b="1" i="1" baseline="-25000" dirty="0">
                <a:solidFill>
                  <a:schemeClr val="tx1"/>
                </a:solidFill>
                <a:latin typeface="Times New Roman" pitchFamily="18" charset="0"/>
                <a:ea typeface="+mj-ea"/>
                <a:cs typeface="Times New Roman" pitchFamily="18" charset="0"/>
              </a:rPr>
              <a:t>2</a:t>
            </a:r>
            <a:r>
              <a:rPr lang="en-US" sz="2800" b="1" i="1" dirty="0">
                <a:solidFill>
                  <a:schemeClr val="tx1"/>
                </a:solidFill>
                <a:latin typeface="Times New Roman" pitchFamily="18" charset="0"/>
                <a:ea typeface="+mj-ea"/>
                <a:cs typeface="Times New Roman" pitchFamily="18" charset="0"/>
              </a:rPr>
              <a:t>, Cl</a:t>
            </a:r>
            <a:r>
              <a:rPr lang="en-US" sz="2800" b="1" i="1" baseline="-25000" dirty="0">
                <a:solidFill>
                  <a:schemeClr val="tx1"/>
                </a:solidFill>
                <a:latin typeface="Times New Roman" pitchFamily="18" charset="0"/>
                <a:ea typeface="+mj-ea"/>
                <a:cs typeface="Times New Roman" pitchFamily="18" charset="0"/>
              </a:rPr>
              <a:t>2</a:t>
            </a:r>
            <a:r>
              <a:rPr lang="en-US" sz="2800" b="1" i="1" dirty="0">
                <a:solidFill>
                  <a:schemeClr val="tx1"/>
                </a:solidFill>
                <a:latin typeface="Times New Roman" pitchFamily="18" charset="0"/>
                <a:ea typeface="+mj-ea"/>
                <a:cs typeface="Times New Roman" pitchFamily="18" charset="0"/>
              </a:rPr>
              <a:t>, Br</a:t>
            </a:r>
            <a:r>
              <a:rPr lang="en-US" sz="2800" b="1" i="1" baseline="-25000" dirty="0">
                <a:solidFill>
                  <a:schemeClr val="tx1"/>
                </a:solidFill>
                <a:latin typeface="Times New Roman" pitchFamily="18" charset="0"/>
                <a:ea typeface="+mj-ea"/>
                <a:cs typeface="Times New Roman" pitchFamily="18" charset="0"/>
              </a:rPr>
              <a:t>2</a:t>
            </a:r>
            <a:r>
              <a:rPr lang="en-US" sz="2800" b="1" i="1" dirty="0">
                <a:solidFill>
                  <a:schemeClr val="tx1"/>
                </a:solidFill>
                <a:latin typeface="Times New Roman" pitchFamily="18" charset="0"/>
                <a:ea typeface="+mj-ea"/>
                <a:cs typeface="Times New Roman" pitchFamily="18" charset="0"/>
              </a:rPr>
              <a:t>, O</a:t>
            </a:r>
            <a:r>
              <a:rPr lang="en-US" sz="2800" b="1" i="1" baseline="-25000" dirty="0">
                <a:solidFill>
                  <a:schemeClr val="tx1"/>
                </a:solidFill>
                <a:latin typeface="Times New Roman" pitchFamily="18" charset="0"/>
                <a:ea typeface="+mj-ea"/>
                <a:cs typeface="Times New Roman" pitchFamily="18" charset="0"/>
              </a:rPr>
              <a:t>3</a:t>
            </a:r>
          </a:p>
        </p:txBody>
      </p:sp>
      <p:sp>
        <p:nvSpPr>
          <p:cNvPr id="7" name="Rectangle 6"/>
          <p:cNvSpPr/>
          <p:nvPr/>
        </p:nvSpPr>
        <p:spPr>
          <a:xfrm>
            <a:off x="554158" y="673297"/>
            <a:ext cx="1771639" cy="523220"/>
          </a:xfrm>
          <a:prstGeom prst="rect">
            <a:avLst/>
          </a:prstGeom>
          <a:solidFill>
            <a:schemeClr val="accent2"/>
          </a:solidFill>
        </p:spPr>
        <p:txBody>
          <a:bodyPr wrap="none">
            <a:spAutoFit/>
          </a:bodyPr>
          <a:lstStyle/>
          <a:p>
            <a:r>
              <a:rPr lang="de-DE" sz="2800" b="1" dirty="0" smtClean="0">
                <a:latin typeface="Times New Roman" pitchFamily="18" charset="0"/>
                <a:cs typeface="Times New Roman" pitchFamily="18" charset="0"/>
              </a:rPr>
              <a:t>*Đơn chất</a:t>
            </a:r>
            <a:endParaRPr lang="en-US" sz="2400" dirty="0"/>
          </a:p>
        </p:txBody>
      </p:sp>
    </p:spTree>
    <p:extLst>
      <p:ext uri="{BB962C8B-B14F-4D97-AF65-F5344CB8AC3E}">
        <p14:creationId xmlns:p14="http://schemas.microsoft.com/office/powerpoint/2010/main" val="14918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2"/>
                                        </p:tgtEl>
                                        <p:attrNameLst>
                                          <p:attrName>style.visibility</p:attrName>
                                        </p:attrNameLst>
                                      </p:cBhvr>
                                      <p:to>
                                        <p:strVal val="visible"/>
                                      </p:to>
                                    </p:set>
                                    <p:animEffect transition="in" filter="barn(inVertical)">
                                      <p:cBhvr>
                                        <p:cTn id="12" dur="500"/>
                                        <p:tgtEl>
                                          <p:spTgt spid="4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11"/>
                                        </p:tgtEl>
                                        <p:attrNameLst>
                                          <p:attrName>style.visibility</p:attrName>
                                        </p:attrNameLst>
                                      </p:cBhvr>
                                      <p:to>
                                        <p:strVal val="visible"/>
                                      </p:to>
                                    </p:set>
                                    <p:animEffect transition="in" filter="wheel(1)">
                                      <p:cBhvr>
                                        <p:cTn id="32" dur="2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4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273845"/>
            <a:ext cx="3067050" cy="368124"/>
          </a:xfrm>
          <a:prstGeom prst="rect">
            <a:avLst/>
          </a:prstGeom>
          <a:solidFill>
            <a:srgbClr val="00B050"/>
          </a:solidFill>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I.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p:txBody>
      </p:sp>
      <p:sp>
        <p:nvSpPr>
          <p:cNvPr id="4" name="Cloud 3"/>
          <p:cNvSpPr/>
          <p:nvPr/>
        </p:nvSpPr>
        <p:spPr>
          <a:xfrm>
            <a:off x="116944" y="1198378"/>
            <a:ext cx="4029739" cy="376392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Times New Roman" pitchFamily="18" charset="0"/>
                <a:ea typeface="+mj-ea"/>
                <a:cs typeface="Times New Roman" pitchFamily="18" charset="0"/>
              </a:rPr>
              <a:t>Đọc thông tin SGK cho biết: CTHH của </a:t>
            </a:r>
            <a:r>
              <a:rPr lang="de-DE" sz="2800" b="1" dirty="0" smtClean="0">
                <a:solidFill>
                  <a:srgbClr val="FF0000"/>
                </a:solidFill>
                <a:latin typeface="Times New Roman" pitchFamily="18" charset="0"/>
                <a:ea typeface="+mj-ea"/>
                <a:cs typeface="Times New Roman" pitchFamily="18" charset="0"/>
              </a:rPr>
              <a:t>hợp </a:t>
            </a:r>
            <a:r>
              <a:rPr lang="de-DE" sz="2800" b="1" dirty="0">
                <a:solidFill>
                  <a:srgbClr val="FF0000"/>
                </a:solidFill>
                <a:latin typeface="Times New Roman" pitchFamily="18" charset="0"/>
                <a:ea typeface="+mj-ea"/>
                <a:cs typeface="Times New Roman" pitchFamily="18" charset="0"/>
              </a:rPr>
              <a:t>chất</a:t>
            </a:r>
            <a:r>
              <a:rPr lang="de-DE" sz="2800" b="1" dirty="0">
                <a:solidFill>
                  <a:schemeClr val="tx1"/>
                </a:solidFill>
                <a:latin typeface="Times New Roman" pitchFamily="18" charset="0"/>
                <a:ea typeface="+mj-ea"/>
                <a:cs typeface="Times New Roman" pitchFamily="18" charset="0"/>
              </a:rPr>
              <a:t> </a:t>
            </a:r>
            <a:r>
              <a:rPr lang="de-DE" sz="2800" b="1" dirty="0" smtClean="0">
                <a:solidFill>
                  <a:schemeClr val="tx1"/>
                </a:solidFill>
                <a:latin typeface="Times New Roman" pitchFamily="18" charset="0"/>
                <a:ea typeface="+mj-ea"/>
                <a:cs typeface="Times New Roman" pitchFamily="18" charset="0"/>
              </a:rPr>
              <a:t>được biểu diễn như thế nào?</a:t>
            </a:r>
            <a:endParaRPr lang="en-US" sz="2800" b="1" dirty="0">
              <a:solidFill>
                <a:schemeClr val="tx1"/>
              </a:solidFill>
              <a:latin typeface="Times New Roman" pitchFamily="18" charset="0"/>
              <a:ea typeface="+mj-ea"/>
              <a:cs typeface="Times New Roman" pitchFamily="18" charset="0"/>
            </a:endParaRPr>
          </a:p>
        </p:txBody>
      </p:sp>
      <p:grpSp>
        <p:nvGrpSpPr>
          <p:cNvPr id="5" name="Group 4"/>
          <p:cNvGrpSpPr/>
          <p:nvPr/>
        </p:nvGrpSpPr>
        <p:grpSpPr>
          <a:xfrm>
            <a:off x="4143325" y="2049865"/>
            <a:ext cx="1119791" cy="1690577"/>
            <a:chOff x="4143325" y="2259415"/>
            <a:chExt cx="1119791" cy="1690577"/>
          </a:xfrm>
        </p:grpSpPr>
        <p:cxnSp>
          <p:nvCxnSpPr>
            <p:cNvPr id="6" name="Straight Arrow Connector 5"/>
            <p:cNvCxnSpPr/>
            <p:nvPr/>
          </p:nvCxnSpPr>
          <p:spPr>
            <a:xfrm>
              <a:off x="4143325" y="3104704"/>
              <a:ext cx="566898" cy="0"/>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7" name="Left Brace 6"/>
            <p:cNvSpPr/>
            <p:nvPr/>
          </p:nvSpPr>
          <p:spPr>
            <a:xfrm>
              <a:off x="4710223" y="2259415"/>
              <a:ext cx="552893" cy="1690577"/>
            </a:xfrm>
            <a:prstGeom prst="leftBrace">
              <a:avLst/>
            </a:prstGeom>
            <a:ln w="285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11" name="Flowchart: Punched Tape 10"/>
          <p:cNvSpPr/>
          <p:nvPr/>
        </p:nvSpPr>
        <p:spPr>
          <a:xfrm>
            <a:off x="5411958" y="641970"/>
            <a:ext cx="3617742" cy="1745038"/>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ea typeface="+mj-ea"/>
                <a:cs typeface="Times New Roman" pitchFamily="18" charset="0"/>
              </a:rPr>
              <a:t>KHHH </a:t>
            </a:r>
            <a:r>
              <a:rPr lang="en-US" sz="2800" b="1" dirty="0" err="1" smtClean="0">
                <a:solidFill>
                  <a:schemeClr val="tx1"/>
                </a:solidFill>
                <a:latin typeface="Times New Roman" pitchFamily="18" charset="0"/>
                <a:ea typeface="+mj-ea"/>
                <a:cs typeface="Times New Roman" pitchFamily="18" charset="0"/>
              </a:rPr>
              <a:t>của</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những</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nguyên</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tố</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tạo</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nên</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hợp</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chất</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đang</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xét</a:t>
            </a:r>
            <a:endParaRPr lang="en-US" sz="2800" b="1" dirty="0">
              <a:solidFill>
                <a:schemeClr val="tx1"/>
              </a:solidFill>
              <a:latin typeface="Times New Roman" pitchFamily="18" charset="0"/>
              <a:ea typeface="+mj-ea"/>
              <a:cs typeface="Times New Roman" pitchFamily="18" charset="0"/>
            </a:endParaRPr>
          </a:p>
        </p:txBody>
      </p:sp>
      <p:sp>
        <p:nvSpPr>
          <p:cNvPr id="12" name="Flowchart: Punched Tape 11"/>
          <p:cNvSpPr/>
          <p:nvPr/>
        </p:nvSpPr>
        <p:spPr>
          <a:xfrm>
            <a:off x="5396466" y="2870790"/>
            <a:ext cx="3633234" cy="1648049"/>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ea typeface="+mj-ea"/>
                <a:cs typeface="Times New Roman" pitchFamily="18" charset="0"/>
              </a:rPr>
              <a:t>Chỉ</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số</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chân</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bên</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phải</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phía</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dưới</a:t>
            </a:r>
            <a:r>
              <a:rPr lang="en-US" sz="2800" b="1" dirty="0" smtClean="0">
                <a:solidFill>
                  <a:schemeClr val="tx1"/>
                </a:solidFill>
                <a:latin typeface="Times New Roman" pitchFamily="18" charset="0"/>
                <a:ea typeface="+mj-ea"/>
                <a:cs typeface="Times New Roman" pitchFamily="18" charset="0"/>
              </a:rPr>
              <a:t> KHHH)</a:t>
            </a:r>
            <a:endParaRPr lang="en-US" sz="2800" b="1" dirty="0">
              <a:solidFill>
                <a:schemeClr val="tx1"/>
              </a:solidFill>
              <a:latin typeface="Times New Roman" pitchFamily="18" charset="0"/>
              <a:ea typeface="+mj-ea"/>
              <a:cs typeface="Times New Roman" pitchFamily="18" charset="0"/>
            </a:endParaRPr>
          </a:p>
        </p:txBody>
      </p:sp>
      <p:sp>
        <p:nvSpPr>
          <p:cNvPr id="13" name="Rectangle 12"/>
          <p:cNvSpPr/>
          <p:nvPr/>
        </p:nvSpPr>
        <p:spPr>
          <a:xfrm>
            <a:off x="554158" y="673297"/>
            <a:ext cx="1790875" cy="523220"/>
          </a:xfrm>
          <a:prstGeom prst="rect">
            <a:avLst/>
          </a:prstGeom>
          <a:solidFill>
            <a:schemeClr val="accent2"/>
          </a:solidFill>
        </p:spPr>
        <p:txBody>
          <a:bodyPr wrap="none">
            <a:spAutoFit/>
          </a:bodyPr>
          <a:lstStyle/>
          <a:p>
            <a:r>
              <a:rPr lang="de-DE" sz="2800" b="1" dirty="0" smtClean="0">
                <a:latin typeface="Times New Roman" pitchFamily="18" charset="0"/>
                <a:cs typeface="Times New Roman" pitchFamily="18" charset="0"/>
              </a:rPr>
              <a:t>*Hợp chất</a:t>
            </a:r>
            <a:endParaRPr lang="en-US" sz="2400" dirty="0"/>
          </a:p>
        </p:txBody>
      </p:sp>
    </p:spTree>
    <p:extLst>
      <p:ext uri="{BB962C8B-B14F-4D97-AF65-F5344CB8AC3E}">
        <p14:creationId xmlns:p14="http://schemas.microsoft.com/office/powerpoint/2010/main" val="415470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308" y="358972"/>
            <a:ext cx="8448147" cy="954107"/>
          </a:xfrm>
          <a:prstGeom prst="rect">
            <a:avLst/>
          </a:prstGeom>
          <a:noFill/>
        </p:spPr>
        <p:txBody>
          <a:bodyPr wrap="none">
            <a:spAutoFit/>
          </a:bodyPr>
          <a:lstStyle/>
          <a:p>
            <a:r>
              <a:rPr lang="de-DE" sz="2800" b="1" dirty="0" smtClean="0">
                <a:latin typeface="Times New Roman" pitchFamily="18" charset="0"/>
                <a:cs typeface="Times New Roman" pitchFamily="18" charset="0"/>
              </a:rPr>
              <a:t>Ví dụ CTHH của hợp chất methane là </a:t>
            </a:r>
            <a:r>
              <a:rPr lang="de-DE" sz="2800" b="1" dirty="0" smtClean="0">
                <a:solidFill>
                  <a:srgbClr val="FF0000"/>
                </a:solidFill>
                <a:latin typeface="Times New Roman" pitchFamily="18" charset="0"/>
                <a:cs typeface="Times New Roman" pitchFamily="18" charset="0"/>
              </a:rPr>
              <a:t>CH</a:t>
            </a:r>
            <a:r>
              <a:rPr lang="de-DE" sz="2800" b="1" baseline="-25000" dirty="0" smtClean="0">
                <a:solidFill>
                  <a:srgbClr val="00B0F0"/>
                </a:solidFill>
                <a:latin typeface="Times New Roman" pitchFamily="18" charset="0"/>
                <a:cs typeface="Times New Roman" pitchFamily="18" charset="0"/>
              </a:rPr>
              <a:t>4</a:t>
            </a:r>
            <a:r>
              <a:rPr lang="de-DE" sz="2800" b="1" dirty="0" smtClean="0">
                <a:latin typeface="Times New Roman" pitchFamily="18" charset="0"/>
                <a:cs typeface="Times New Roman" pitchFamily="18" charset="0"/>
              </a:rPr>
              <a:t>, của muối </a:t>
            </a:r>
          </a:p>
          <a:p>
            <a:r>
              <a:rPr lang="de-DE" sz="2800" b="1" dirty="0" smtClean="0">
                <a:latin typeface="Times New Roman" pitchFamily="18" charset="0"/>
                <a:cs typeface="Times New Roman" pitchFamily="18" charset="0"/>
              </a:rPr>
              <a:t>ăn là </a:t>
            </a:r>
            <a:r>
              <a:rPr lang="de-DE" sz="2800" b="1" dirty="0" smtClean="0">
                <a:solidFill>
                  <a:srgbClr val="FF0000"/>
                </a:solidFill>
                <a:latin typeface="Times New Roman" pitchFamily="18" charset="0"/>
                <a:cs typeface="Times New Roman" pitchFamily="18" charset="0"/>
              </a:rPr>
              <a:t>NaCl</a:t>
            </a:r>
            <a:r>
              <a:rPr lang="de-DE" sz="2800" b="1" dirty="0" smtClean="0">
                <a:latin typeface="Times New Roman" pitchFamily="18" charset="0"/>
                <a:cs typeface="Times New Roman" pitchFamily="18" charset="0"/>
              </a:rPr>
              <a:t>.</a:t>
            </a:r>
          </a:p>
        </p:txBody>
      </p:sp>
      <p:sp>
        <p:nvSpPr>
          <p:cNvPr id="4" name="Rectangle 3"/>
          <p:cNvSpPr/>
          <p:nvPr/>
        </p:nvSpPr>
        <p:spPr>
          <a:xfrm>
            <a:off x="4502532" y="2262337"/>
            <a:ext cx="409086" cy="523220"/>
          </a:xfrm>
          <a:prstGeom prst="rect">
            <a:avLst/>
          </a:prstGeom>
          <a:solidFill>
            <a:schemeClr val="bg1"/>
          </a:solidFill>
        </p:spPr>
        <p:txBody>
          <a:bodyPr wrap="none">
            <a:spAutoFit/>
          </a:bodyPr>
          <a:lstStyle/>
          <a:p>
            <a:r>
              <a:rPr lang="de-DE" sz="1400" b="1" dirty="0">
                <a:latin typeface="Times New Roman" pitchFamily="18" charset="0"/>
                <a:cs typeface="Times New Roman" pitchFamily="18" charset="0"/>
              </a:rPr>
              <a:t> </a:t>
            </a:r>
            <a:r>
              <a:rPr lang="de-DE" sz="2800" b="1" dirty="0" smtClean="0">
                <a:latin typeface="Times New Roman" pitchFamily="18" charset="0"/>
                <a:cs typeface="Times New Roman" pitchFamily="18" charset="0"/>
              </a:rPr>
              <a:t>1</a:t>
            </a:r>
            <a:endParaRPr lang="en-US" sz="2800" b="1" dirty="0">
              <a:latin typeface="Times New Roman" pitchFamily="18" charset="0"/>
              <a:cs typeface="Times New Roman" pitchFamily="18" charset="0"/>
            </a:endParaRPr>
          </a:p>
        </p:txBody>
      </p:sp>
      <p:sp>
        <p:nvSpPr>
          <p:cNvPr id="5" name="Rectangle 4"/>
          <p:cNvSpPr/>
          <p:nvPr/>
        </p:nvSpPr>
        <p:spPr>
          <a:xfrm>
            <a:off x="3166319" y="1845380"/>
            <a:ext cx="4860626" cy="523220"/>
          </a:xfrm>
          <a:prstGeom prst="rect">
            <a:avLst/>
          </a:prstGeom>
          <a:solidFill>
            <a:schemeClr val="bg1"/>
          </a:solidFill>
        </p:spPr>
        <p:txBody>
          <a:bodyPr wrap="none">
            <a:spAutoFit/>
          </a:bodyPr>
          <a:lstStyle/>
          <a:p>
            <a:r>
              <a:rPr lang="de-DE" sz="1400" b="1" dirty="0">
                <a:latin typeface="Times New Roman" pitchFamily="18" charset="0"/>
                <a:cs typeface="Times New Roman" pitchFamily="18" charset="0"/>
              </a:rPr>
              <a:t> </a:t>
            </a:r>
            <a:r>
              <a:rPr lang="de-DE" sz="2800" b="1" dirty="0" smtClean="0">
                <a:latin typeface="Times New Roman" pitchFamily="18" charset="0"/>
                <a:cs typeface="Times New Roman" pitchFamily="18" charset="0"/>
              </a:rPr>
              <a:t>Kí hiệu hóa học của nguyên tố</a:t>
            </a:r>
            <a:endParaRPr lang="en-US" sz="2800" b="1" dirty="0">
              <a:latin typeface="Times New Roman" pitchFamily="18" charset="0"/>
              <a:cs typeface="Times New Roman" pitchFamily="18" charset="0"/>
            </a:endParaRPr>
          </a:p>
        </p:txBody>
      </p:sp>
      <p:sp>
        <p:nvSpPr>
          <p:cNvPr id="6" name="Rectangle 5"/>
          <p:cNvSpPr/>
          <p:nvPr/>
        </p:nvSpPr>
        <p:spPr>
          <a:xfrm>
            <a:off x="6899713" y="2640390"/>
            <a:ext cx="1127232" cy="523220"/>
          </a:xfrm>
          <a:prstGeom prst="rect">
            <a:avLst/>
          </a:prstGeom>
        </p:spPr>
        <p:txBody>
          <a:bodyPr wrap="none">
            <a:spAutoFit/>
          </a:bodyPr>
          <a:lstStyle/>
          <a:p>
            <a:r>
              <a:rPr lang="de-DE" sz="1400" b="1" dirty="0">
                <a:latin typeface="Times New Roman" pitchFamily="18" charset="0"/>
                <a:cs typeface="Times New Roman" pitchFamily="18" charset="0"/>
              </a:rPr>
              <a:t> </a:t>
            </a:r>
            <a:r>
              <a:rPr lang="de-DE" sz="2800" b="1" dirty="0" smtClean="0">
                <a:latin typeface="Times New Roman" pitchFamily="18" charset="0"/>
                <a:cs typeface="Times New Roman" pitchFamily="18" charset="0"/>
              </a:rPr>
              <a:t>4, 1, 1</a:t>
            </a:r>
            <a:endParaRPr lang="en-US" sz="2800" b="1" dirty="0">
              <a:latin typeface="Times New Roman" pitchFamily="18" charset="0"/>
              <a:cs typeface="Times New Roman" pitchFamily="18" charset="0"/>
            </a:endParaRPr>
          </a:p>
        </p:txBody>
      </p:sp>
      <p:sp>
        <p:nvSpPr>
          <p:cNvPr id="8" name="Rectangle 7"/>
          <p:cNvSpPr/>
          <p:nvPr/>
        </p:nvSpPr>
        <p:spPr>
          <a:xfrm>
            <a:off x="416308" y="1470184"/>
            <a:ext cx="8172449" cy="1815882"/>
          </a:xfrm>
          <a:prstGeom prst="rect">
            <a:avLst/>
          </a:prstGeom>
        </p:spPr>
        <p:txBody>
          <a:bodyPr wrap="square">
            <a:spAutoFit/>
          </a:bodyPr>
          <a:lstStyle/>
          <a:p>
            <a:r>
              <a:rPr lang="de-DE" sz="2800" b="1" dirty="0" smtClean="0">
                <a:latin typeface="Times New Roman" pitchFamily="18" charset="0"/>
                <a:cs typeface="Times New Roman" pitchFamily="18" charset="0"/>
              </a:rPr>
              <a:t>HĐ cặp đôi 3p hoàn thành các từ còn thiếu:</a:t>
            </a:r>
          </a:p>
          <a:p>
            <a:r>
              <a:rPr lang="de-DE" sz="2800" b="1" dirty="0" smtClean="0">
                <a:latin typeface="Times New Roman" pitchFamily="18" charset="0"/>
                <a:cs typeface="Times New Roman" pitchFamily="18" charset="0"/>
              </a:rPr>
              <a:t>+ </a:t>
            </a:r>
            <a:r>
              <a:rPr lang="de-DE" sz="2800" b="1" dirty="0">
                <a:latin typeface="Times New Roman" pitchFamily="18" charset="0"/>
                <a:cs typeface="Times New Roman" pitchFamily="18" charset="0"/>
              </a:rPr>
              <a:t>C, H, Na, Cl là: ...................</a:t>
            </a:r>
          </a:p>
          <a:p>
            <a:r>
              <a:rPr lang="de-DE" sz="2800" b="1" dirty="0">
                <a:latin typeface="Times New Roman" pitchFamily="18" charset="0"/>
                <a:cs typeface="Times New Roman" pitchFamily="18" charset="0"/>
              </a:rPr>
              <a:t>+ Chỉ số chân của C bằng:.....</a:t>
            </a:r>
          </a:p>
          <a:p>
            <a:r>
              <a:rPr lang="de-DE" sz="2800" b="1" dirty="0">
                <a:latin typeface="Times New Roman" pitchFamily="18" charset="0"/>
                <a:cs typeface="Times New Roman" pitchFamily="18" charset="0"/>
              </a:rPr>
              <a:t>+ Chỉ số chân của H, Na, Cl lần lượt bằng: ..........</a:t>
            </a:r>
          </a:p>
        </p:txBody>
      </p:sp>
    </p:spTree>
    <p:extLst>
      <p:ext uri="{BB962C8B-B14F-4D97-AF65-F5344CB8AC3E}">
        <p14:creationId xmlns:p14="http://schemas.microsoft.com/office/powerpoint/2010/main" val="321236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7520940" cy="830580"/>
          </a:xfrm>
        </p:spPr>
        <p:txBody>
          <a:bodyPr>
            <a:noAutofit/>
          </a:bodyPr>
          <a:lstStyle/>
          <a:p>
            <a:r>
              <a:rPr lang="en-US" dirty="0" err="1" smtClean="0">
                <a:latin typeface="Times New Roman" pitchFamily="18" charset="0"/>
                <a:cs typeface="Times New Roman" pitchFamily="18" charset="0"/>
              </a:rPr>
              <a:t>Ví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CTHH </a:t>
            </a:r>
            <a:r>
              <a:rPr lang="en-US" dirty="0" err="1" smtClean="0">
                <a:latin typeface="Times New Roman" pitchFamily="18" charset="0"/>
                <a:cs typeface="Times New Roman" pitchFamily="18" charset="0"/>
              </a:rPr>
              <a:t>viết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NaCl</a:t>
            </a:r>
            <a:r>
              <a:rPr lang="en-US" dirty="0" smtClean="0">
                <a:latin typeface="Times New Roman" pitchFamily="18" charset="0"/>
                <a:cs typeface="Times New Roman" pitchFamily="18" charset="0"/>
              </a:rPr>
              <a:t>, 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a:t>
            </a:r>
            <a:r>
              <a:rPr lang="en-US" baseline="-25000" dirty="0" smtClean="0">
                <a:latin typeface="Times New Roman" pitchFamily="18" charset="0"/>
                <a:cs typeface="Times New Roman" pitchFamily="18" charset="0"/>
              </a:rPr>
              <a:t>2</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a:t>
            </a:r>
            <a:endParaRPr lang="en-US" dirty="0">
              <a:latin typeface="Times New Roman" pitchFamily="18" charset="0"/>
              <a:cs typeface="Times New Roman" pitchFamily="18" charset="0"/>
            </a:endParaRPr>
          </a:p>
        </p:txBody>
      </p:sp>
      <p:sp>
        <p:nvSpPr>
          <p:cNvPr id="3" name="Title 1"/>
          <p:cNvSpPr txBox="1">
            <a:spLocks/>
          </p:cNvSpPr>
          <p:nvPr/>
        </p:nvSpPr>
        <p:spPr>
          <a:xfrm>
            <a:off x="447675" y="1702594"/>
            <a:ext cx="7886700" cy="99417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latin typeface="Times New Roman" pitchFamily="18" charset="0"/>
                <a:cs typeface="Times New Roman" pitchFamily="18" charset="0"/>
              </a:rPr>
              <a:t>=&gt; </a:t>
            </a:r>
            <a:r>
              <a:rPr lang="en-US" dirty="0" err="1">
                <a:latin typeface="Times New Roman" pitchFamily="18" charset="0"/>
                <a:cs typeface="Times New Roman" pitchFamily="18" charset="0"/>
              </a:rPr>
              <a:t>N</a:t>
            </a:r>
            <a:r>
              <a:rPr lang="en-US" dirty="0" err="1" smtClean="0">
                <a:latin typeface="Times New Roman" pitchFamily="18" charset="0"/>
                <a:cs typeface="Times New Roman" pitchFamily="18" charset="0"/>
              </a:rPr>
              <a:t>hững</a:t>
            </a:r>
            <a:r>
              <a:rPr lang="en-US" dirty="0" smtClean="0">
                <a:latin typeface="Times New Roman" pitchFamily="18" charset="0"/>
                <a:cs typeface="Times New Roman" pitchFamily="18" charset="0"/>
              </a:rPr>
              <a:t> CTHH </a:t>
            </a:r>
            <a:r>
              <a:rPr lang="en-US" dirty="0" err="1" smtClean="0">
                <a:latin typeface="Times New Roman" pitchFamily="18" charset="0"/>
                <a:cs typeface="Times New Roman" pitchFamily="18" charset="0"/>
              </a:rPr>
              <a:t>viết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sai</a:t>
            </a:r>
            <a:r>
              <a:rPr lang="en-US" dirty="0" smtClean="0">
                <a:latin typeface="Times New Roman" pitchFamily="18" charset="0"/>
                <a:cs typeface="Times New Roman" pitchFamily="18" charset="0"/>
              </a:rPr>
              <a:t>: S</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127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658" y="330397"/>
            <a:ext cx="5070619" cy="523220"/>
          </a:xfrm>
          <a:prstGeom prst="rect">
            <a:avLst/>
          </a:prstGeom>
          <a:solidFill>
            <a:schemeClr val="accent2"/>
          </a:solidFill>
        </p:spPr>
        <p:txBody>
          <a:bodyPr wrap="none">
            <a:spAutoFit/>
          </a:bodyPr>
          <a:lstStyle/>
          <a:p>
            <a:r>
              <a:rPr lang="de-DE" sz="2800" b="1" dirty="0" smtClean="0">
                <a:latin typeface="Times New Roman" pitchFamily="18" charset="0"/>
                <a:cs typeface="Times New Roman" pitchFamily="18" charset="0"/>
              </a:rPr>
              <a:t>*Ý nghĩa của công thức hóa học</a:t>
            </a:r>
            <a:endParaRPr lang="en-US" sz="2400" dirty="0"/>
          </a:p>
        </p:txBody>
      </p:sp>
      <p:sp>
        <p:nvSpPr>
          <p:cNvPr id="4" name="Oval Callout 3"/>
          <p:cNvSpPr/>
          <p:nvPr/>
        </p:nvSpPr>
        <p:spPr>
          <a:xfrm>
            <a:off x="-142874" y="1173163"/>
            <a:ext cx="2876550" cy="3198812"/>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Đọc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thông</a:t>
            </a:r>
            <a:r>
              <a:rPr lang="en-US" sz="2800" b="1" dirty="0">
                <a:solidFill>
                  <a:schemeClr val="tx1"/>
                </a:solidFill>
                <a:latin typeface="Times New Roman" pitchFamily="18" charset="0"/>
                <a:cs typeface="Times New Roman" pitchFamily="18" charset="0"/>
              </a:rPr>
              <a:t> tin SGK, HĐ </a:t>
            </a:r>
            <a:r>
              <a:rPr lang="en-US" sz="2800" b="1" dirty="0" err="1">
                <a:solidFill>
                  <a:schemeClr val="tx1"/>
                </a:solidFill>
                <a:latin typeface="Times New Roman" pitchFamily="18" charset="0"/>
                <a:cs typeface="Times New Roman" pitchFamily="18" charset="0"/>
              </a:rPr>
              <a:t>nhóm</a:t>
            </a:r>
            <a:r>
              <a:rPr lang="en-US" sz="2800" b="1" dirty="0">
                <a:solidFill>
                  <a:schemeClr val="tx1"/>
                </a:solidFill>
                <a:latin typeface="Times New Roman" pitchFamily="18" charset="0"/>
                <a:cs typeface="Times New Roman" pitchFamily="18" charset="0"/>
              </a:rPr>
              <a:t> 6p </a:t>
            </a:r>
            <a:r>
              <a:rPr lang="en-US" sz="2800" b="1" dirty="0" err="1">
                <a:solidFill>
                  <a:schemeClr val="tx1"/>
                </a:solidFill>
                <a:latin typeface="Times New Roman" pitchFamily="18" charset="0"/>
                <a:cs typeface="Times New Roman" pitchFamily="18" charset="0"/>
              </a:rPr>
              <a:t>hoàn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thành</a:t>
            </a:r>
            <a:r>
              <a:rPr lang="en-US" sz="2800" b="1" dirty="0">
                <a:solidFill>
                  <a:schemeClr val="tx1"/>
                </a:solidFill>
                <a:latin typeface="Times New Roman" pitchFamily="18" charset="0"/>
                <a:cs typeface="Times New Roman" pitchFamily="18" charset="0"/>
              </a:rPr>
              <a:t> PHT </a:t>
            </a:r>
            <a:r>
              <a:rPr lang="en-US" sz="2800" b="1" dirty="0" err="1">
                <a:solidFill>
                  <a:schemeClr val="tx1"/>
                </a:solidFill>
                <a:latin typeface="Times New Roman" pitchFamily="18" charset="0"/>
                <a:cs typeface="Times New Roman" pitchFamily="18" charset="0"/>
              </a:rPr>
              <a:t>số</a:t>
            </a:r>
            <a:r>
              <a:rPr lang="en-US" sz="2800" b="1" dirty="0">
                <a:solidFill>
                  <a:schemeClr val="tx1"/>
                </a:solidFill>
                <a:latin typeface="Times New Roman" pitchFamily="18" charset="0"/>
                <a:cs typeface="Times New Roman" pitchFamily="18" charset="0"/>
              </a:rPr>
              <a:t> 1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62286344"/>
              </p:ext>
            </p:extLst>
          </p:nvPr>
        </p:nvGraphicFramePr>
        <p:xfrm>
          <a:off x="2771775" y="1327051"/>
          <a:ext cx="5772467" cy="3627120"/>
        </p:xfrm>
        <a:graphic>
          <a:graphicData uri="http://schemas.openxmlformats.org/drawingml/2006/table">
            <a:tbl>
              <a:tblPr firstRow="1" firstCol="1" bandRow="1">
                <a:tableStyleId>{00A15C55-8517-42AA-B614-E9B94910E393}</a:tableStyleId>
              </a:tblPr>
              <a:tblGrid>
                <a:gridCol w="1859674">
                  <a:extLst>
                    <a:ext uri="{9D8B030D-6E8A-4147-A177-3AD203B41FA5}">
                      <a16:colId xmlns="" xmlns:a16="http://schemas.microsoft.com/office/drawing/2014/main" val="20000"/>
                    </a:ext>
                  </a:extLst>
                </a:gridCol>
                <a:gridCol w="1415253">
                  <a:extLst>
                    <a:ext uri="{9D8B030D-6E8A-4147-A177-3AD203B41FA5}">
                      <a16:colId xmlns="" xmlns:a16="http://schemas.microsoft.com/office/drawing/2014/main" val="20001"/>
                    </a:ext>
                  </a:extLst>
                </a:gridCol>
                <a:gridCol w="1415253">
                  <a:extLst>
                    <a:ext uri="{9D8B030D-6E8A-4147-A177-3AD203B41FA5}">
                      <a16:colId xmlns="" xmlns:a16="http://schemas.microsoft.com/office/drawing/2014/main" val="20002"/>
                    </a:ext>
                  </a:extLst>
                </a:gridCol>
                <a:gridCol w="1082287">
                  <a:extLst>
                    <a:ext uri="{9D8B030D-6E8A-4147-A177-3AD203B41FA5}">
                      <a16:colId xmlns="" xmlns:a16="http://schemas.microsoft.com/office/drawing/2014/main" val="20003"/>
                    </a:ext>
                  </a:extLst>
                </a:gridCol>
              </a:tblGrid>
              <a:tr h="912178">
                <a:tc>
                  <a:txBody>
                    <a:bodyPr/>
                    <a:lstStyle/>
                    <a:p>
                      <a:pPr marL="457200" algn="l">
                        <a:spcBef>
                          <a:spcPts val="600"/>
                        </a:spcBef>
                        <a:spcAft>
                          <a:spcPts val="600"/>
                        </a:spcAft>
                      </a:pPr>
                      <a:r>
                        <a:rPr lang="en-US" sz="1400" dirty="0" err="1">
                          <a:effectLst/>
                        </a:rPr>
                        <a:t>Các</a:t>
                      </a:r>
                      <a:r>
                        <a:rPr lang="en-US" sz="1400" dirty="0">
                          <a:effectLst/>
                        </a:rPr>
                        <a:t> </a:t>
                      </a:r>
                      <a:r>
                        <a:rPr lang="en-US" sz="1400" dirty="0" err="1">
                          <a:effectLst/>
                        </a:rPr>
                        <a:t>hợp</a:t>
                      </a:r>
                      <a:r>
                        <a:rPr lang="en-US" sz="1400" dirty="0">
                          <a:effectLst/>
                        </a:rPr>
                        <a:t> </a:t>
                      </a:r>
                      <a:r>
                        <a:rPr lang="en-US" sz="1400" dirty="0" err="1">
                          <a:effectLst/>
                        </a:rPr>
                        <a:t>chất</a:t>
                      </a:r>
                      <a:r>
                        <a:rPr lang="en-US" sz="1400" dirty="0">
                          <a:effectLst/>
                        </a:rPr>
                        <a:t> </a:t>
                      </a:r>
                      <a:r>
                        <a:rPr lang="en-US" sz="1400" dirty="0" err="1">
                          <a:effectLst/>
                        </a:rPr>
                        <a:t>thông</a:t>
                      </a:r>
                      <a:r>
                        <a:rPr lang="en-US" sz="1400" dirty="0">
                          <a:effectLst/>
                        </a:rPr>
                        <a:t> </a:t>
                      </a:r>
                      <a:r>
                        <a:rPr lang="en-US" sz="1400" dirty="0" err="1">
                          <a:effectLst/>
                        </a:rPr>
                        <a:t>dụng</a:t>
                      </a:r>
                      <a:endParaRPr lang="en-US" sz="1200" dirty="0">
                        <a:effectLst/>
                        <a:latin typeface="Times New Roman"/>
                        <a:ea typeface="Times New Roman"/>
                      </a:endParaRPr>
                    </a:p>
                  </a:txBody>
                  <a:tcPr marL="68580" marR="68580" marT="0" marB="0"/>
                </a:tc>
                <a:tc>
                  <a:txBody>
                    <a:bodyPr/>
                    <a:lstStyle/>
                    <a:p>
                      <a:pPr marL="457200" algn="l">
                        <a:spcBef>
                          <a:spcPts val="600"/>
                        </a:spcBef>
                        <a:spcAft>
                          <a:spcPts val="600"/>
                        </a:spcAft>
                      </a:pPr>
                      <a:r>
                        <a:rPr lang="en-US" sz="1400" dirty="0" err="1">
                          <a:effectLst/>
                        </a:rPr>
                        <a:t>Nguyên</a:t>
                      </a:r>
                      <a:r>
                        <a:rPr lang="en-US" sz="1400" dirty="0">
                          <a:effectLst/>
                        </a:rPr>
                        <a:t> </a:t>
                      </a:r>
                      <a:r>
                        <a:rPr lang="en-US" sz="1400" dirty="0" err="1">
                          <a:effectLst/>
                        </a:rPr>
                        <a:t>tố</a:t>
                      </a:r>
                      <a:r>
                        <a:rPr lang="en-US" sz="1400" dirty="0">
                          <a:effectLst/>
                        </a:rPr>
                        <a:t> </a:t>
                      </a:r>
                      <a:r>
                        <a:rPr lang="en-US" sz="1400" dirty="0" err="1">
                          <a:effectLst/>
                        </a:rPr>
                        <a:t>hóa</a:t>
                      </a:r>
                      <a:r>
                        <a:rPr lang="en-US" sz="1400" dirty="0">
                          <a:effectLst/>
                        </a:rPr>
                        <a:t> </a:t>
                      </a:r>
                      <a:r>
                        <a:rPr lang="en-US" sz="1400" dirty="0" err="1">
                          <a:effectLst/>
                        </a:rPr>
                        <a:t>học</a:t>
                      </a:r>
                      <a:r>
                        <a:rPr lang="en-US" sz="1400" dirty="0">
                          <a:effectLst/>
                        </a:rPr>
                        <a:t> </a:t>
                      </a:r>
                      <a:r>
                        <a:rPr lang="en-US" sz="1400" dirty="0" err="1">
                          <a:effectLst/>
                        </a:rPr>
                        <a:t>tạo</a:t>
                      </a:r>
                      <a:r>
                        <a:rPr lang="en-US" sz="1400" dirty="0">
                          <a:effectLst/>
                        </a:rPr>
                        <a:t> </a:t>
                      </a:r>
                      <a:r>
                        <a:rPr lang="en-US" sz="1400" dirty="0" err="1">
                          <a:effectLst/>
                        </a:rPr>
                        <a:t>nên</a:t>
                      </a:r>
                      <a:r>
                        <a:rPr lang="en-US" sz="1400" dirty="0">
                          <a:effectLst/>
                        </a:rPr>
                        <a:t> </a:t>
                      </a:r>
                      <a:r>
                        <a:rPr lang="en-US" sz="1400" dirty="0" err="1">
                          <a:effectLst/>
                        </a:rPr>
                        <a:t>hợp</a:t>
                      </a:r>
                      <a:r>
                        <a:rPr lang="en-US" sz="1400" dirty="0">
                          <a:effectLst/>
                        </a:rPr>
                        <a:t> </a:t>
                      </a:r>
                      <a:r>
                        <a:rPr lang="en-US" sz="1400" dirty="0" err="1">
                          <a:effectLst/>
                        </a:rPr>
                        <a:t>chất</a:t>
                      </a:r>
                      <a:endParaRPr lang="en-US" sz="1200" dirty="0">
                        <a:effectLst/>
                        <a:latin typeface="Times New Roman"/>
                        <a:ea typeface="Times New Roman"/>
                      </a:endParaRPr>
                    </a:p>
                  </a:txBody>
                  <a:tcPr marL="68580" marR="68580" marT="0" marB="0"/>
                </a:tc>
                <a:tc>
                  <a:txBody>
                    <a:bodyPr/>
                    <a:lstStyle/>
                    <a:p>
                      <a:pPr marL="457200" algn="l">
                        <a:spcBef>
                          <a:spcPts val="600"/>
                        </a:spcBef>
                        <a:spcAft>
                          <a:spcPts val="600"/>
                        </a:spcAft>
                      </a:pPr>
                      <a:r>
                        <a:rPr lang="en-US" sz="1400" dirty="0" err="1">
                          <a:effectLst/>
                        </a:rPr>
                        <a:t>Số</a:t>
                      </a:r>
                      <a:r>
                        <a:rPr lang="en-US" sz="1400" dirty="0">
                          <a:effectLst/>
                        </a:rPr>
                        <a:t> </a:t>
                      </a:r>
                      <a:r>
                        <a:rPr lang="en-US" sz="1400" dirty="0" err="1">
                          <a:effectLst/>
                        </a:rPr>
                        <a:t>nguyên</a:t>
                      </a:r>
                      <a:r>
                        <a:rPr lang="en-US" sz="1400" dirty="0">
                          <a:effectLst/>
                        </a:rPr>
                        <a:t> </a:t>
                      </a:r>
                      <a:r>
                        <a:rPr lang="en-US" sz="1400" dirty="0" err="1">
                          <a:effectLst/>
                        </a:rPr>
                        <a:t>tử</a:t>
                      </a:r>
                      <a:r>
                        <a:rPr lang="en-US" sz="1400" dirty="0">
                          <a:effectLst/>
                        </a:rPr>
                        <a:t> </a:t>
                      </a:r>
                      <a:r>
                        <a:rPr lang="en-US" sz="1400" dirty="0" err="1">
                          <a:effectLst/>
                        </a:rPr>
                        <a:t>của</a:t>
                      </a:r>
                      <a:r>
                        <a:rPr lang="en-US" sz="1400" dirty="0">
                          <a:effectLst/>
                        </a:rPr>
                        <a:t> </a:t>
                      </a:r>
                      <a:r>
                        <a:rPr lang="en-US" sz="1400" dirty="0" err="1">
                          <a:effectLst/>
                        </a:rPr>
                        <a:t>mỗi</a:t>
                      </a:r>
                      <a:r>
                        <a:rPr lang="en-US" sz="1400" dirty="0">
                          <a:effectLst/>
                        </a:rPr>
                        <a:t> </a:t>
                      </a:r>
                      <a:r>
                        <a:rPr lang="en-US" sz="1400" dirty="0" err="1">
                          <a:effectLst/>
                        </a:rPr>
                        <a:t>nguyên</a:t>
                      </a:r>
                      <a:r>
                        <a:rPr lang="en-US" sz="1400" dirty="0">
                          <a:effectLst/>
                        </a:rPr>
                        <a:t> </a:t>
                      </a:r>
                      <a:r>
                        <a:rPr lang="en-US" sz="1400" dirty="0" err="1">
                          <a:effectLst/>
                        </a:rPr>
                        <a:t>tố</a:t>
                      </a:r>
                      <a:endParaRPr lang="en-US" sz="1200" dirty="0">
                        <a:effectLst/>
                        <a:latin typeface="Times New Roman"/>
                        <a:ea typeface="Times New Roman"/>
                      </a:endParaRPr>
                    </a:p>
                  </a:txBody>
                  <a:tcPr marL="68580" marR="68580" marT="0" marB="0"/>
                </a:tc>
                <a:tc>
                  <a:txBody>
                    <a:bodyPr/>
                    <a:lstStyle/>
                    <a:p>
                      <a:pPr marL="457200" algn="l">
                        <a:spcBef>
                          <a:spcPts val="600"/>
                        </a:spcBef>
                        <a:spcAft>
                          <a:spcPts val="600"/>
                        </a:spcAft>
                      </a:pPr>
                      <a:r>
                        <a:rPr lang="en-US" sz="1400" dirty="0" err="1">
                          <a:effectLst/>
                        </a:rPr>
                        <a:t>Khối</a:t>
                      </a:r>
                      <a:r>
                        <a:rPr lang="en-US" sz="1400" dirty="0">
                          <a:effectLst/>
                        </a:rPr>
                        <a:t> </a:t>
                      </a:r>
                      <a:r>
                        <a:rPr lang="en-US" sz="1400" dirty="0" err="1">
                          <a:effectLst/>
                        </a:rPr>
                        <a:t>lượng</a:t>
                      </a:r>
                      <a:r>
                        <a:rPr lang="en-US" sz="1400" dirty="0">
                          <a:effectLst/>
                        </a:rPr>
                        <a:t> </a:t>
                      </a:r>
                      <a:r>
                        <a:rPr lang="en-US" sz="1400" dirty="0" err="1">
                          <a:effectLst/>
                        </a:rPr>
                        <a:t>phân</a:t>
                      </a:r>
                      <a:r>
                        <a:rPr lang="en-US" sz="1400" dirty="0">
                          <a:effectLst/>
                        </a:rPr>
                        <a:t> </a:t>
                      </a:r>
                      <a:r>
                        <a:rPr lang="en-US" sz="1400" dirty="0" err="1">
                          <a:effectLst/>
                        </a:rPr>
                        <a:t>tử</a:t>
                      </a:r>
                      <a:endParaRPr lang="en-US" sz="1200" dirty="0">
                        <a:effectLst/>
                        <a:latin typeface="Times New Roman"/>
                        <a:ea typeface="Times New Roman"/>
                      </a:endParaRPr>
                    </a:p>
                  </a:txBody>
                  <a:tcPr marL="68580" marR="68580" marT="0" marB="0"/>
                </a:tc>
                <a:extLst>
                  <a:ext uri="{0D108BD9-81ED-4DB2-BD59-A6C34878D82A}">
                    <a16:rowId xmlns="" xmlns:a16="http://schemas.microsoft.com/office/drawing/2014/main" val="10000"/>
                  </a:ext>
                </a:extLst>
              </a:tr>
              <a:tr h="0">
                <a:tc>
                  <a:txBody>
                    <a:bodyPr/>
                    <a:lstStyle/>
                    <a:p>
                      <a:pPr marL="457200" algn="ctr">
                        <a:spcBef>
                          <a:spcPts val="600"/>
                        </a:spcBef>
                        <a:spcAft>
                          <a:spcPts val="600"/>
                        </a:spcAft>
                      </a:pPr>
                      <a:r>
                        <a:rPr lang="en-US" sz="1400" dirty="0">
                          <a:effectLst/>
                        </a:rPr>
                        <a:t>Ammonia, NH</a:t>
                      </a:r>
                      <a:r>
                        <a:rPr lang="en-US" sz="1400" baseline="-25000" dirty="0">
                          <a:effectLst/>
                        </a:rPr>
                        <a:t>3</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a:effectLst/>
                        </a:rPr>
                        <a:t> </a:t>
                      </a:r>
                      <a:endParaRPr lang="en-US" sz="1200">
                        <a:effectLst/>
                        <a:latin typeface="Times New Roman"/>
                        <a:ea typeface="Times New Roman"/>
                      </a:endParaRPr>
                    </a:p>
                  </a:txBody>
                  <a:tcPr marL="68580" marR="68580" marT="0" marB="0"/>
                </a:tc>
                <a:extLst>
                  <a:ext uri="{0D108BD9-81ED-4DB2-BD59-A6C34878D82A}">
                    <a16:rowId xmlns="" xmlns:a16="http://schemas.microsoft.com/office/drawing/2014/main" val="10001"/>
                  </a:ext>
                </a:extLst>
              </a:tr>
              <a:tr h="0">
                <a:tc>
                  <a:txBody>
                    <a:bodyPr/>
                    <a:lstStyle/>
                    <a:p>
                      <a:pPr marL="457200" algn="ctr">
                        <a:spcBef>
                          <a:spcPts val="600"/>
                        </a:spcBef>
                        <a:spcAft>
                          <a:spcPts val="600"/>
                        </a:spcAft>
                      </a:pPr>
                      <a:r>
                        <a:rPr lang="en-US" sz="1400" dirty="0" err="1">
                          <a:effectLst/>
                        </a:rPr>
                        <a:t>Saccharose</a:t>
                      </a:r>
                      <a:r>
                        <a:rPr lang="en-US" sz="1400" dirty="0">
                          <a:effectLst/>
                        </a:rPr>
                        <a:t>(</a:t>
                      </a:r>
                      <a:r>
                        <a:rPr lang="en-US" sz="1400" dirty="0" err="1">
                          <a:effectLst/>
                        </a:rPr>
                        <a:t>Đường</a:t>
                      </a:r>
                      <a:r>
                        <a:rPr lang="en-US" sz="1400" dirty="0">
                          <a:effectLst/>
                        </a:rPr>
                        <a:t> </a:t>
                      </a:r>
                      <a:r>
                        <a:rPr lang="en-US" sz="1400" dirty="0" err="1">
                          <a:effectLst/>
                        </a:rPr>
                        <a:t>ăn</a:t>
                      </a:r>
                      <a:r>
                        <a:rPr lang="en-US" sz="1400" dirty="0">
                          <a:effectLst/>
                        </a:rPr>
                        <a:t>), C</a:t>
                      </a:r>
                      <a:r>
                        <a:rPr lang="en-US" sz="1400" baseline="-25000" dirty="0">
                          <a:effectLst/>
                        </a:rPr>
                        <a:t>12</a:t>
                      </a:r>
                      <a:r>
                        <a:rPr lang="en-US" sz="1400" dirty="0">
                          <a:effectLst/>
                        </a:rPr>
                        <a:t>H</a:t>
                      </a:r>
                      <a:r>
                        <a:rPr lang="en-US" sz="1400" baseline="-25000" dirty="0">
                          <a:effectLst/>
                        </a:rPr>
                        <a:t>22</a:t>
                      </a:r>
                      <a:r>
                        <a:rPr lang="en-US" sz="1400" dirty="0">
                          <a:effectLst/>
                        </a:rPr>
                        <a:t>O</a:t>
                      </a:r>
                      <a:r>
                        <a:rPr lang="en-US" sz="1400" baseline="-25000" dirty="0">
                          <a:effectLst/>
                        </a:rPr>
                        <a:t>11</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extLst>
                  <a:ext uri="{0D108BD9-81ED-4DB2-BD59-A6C34878D82A}">
                    <a16:rowId xmlns="" xmlns:a16="http://schemas.microsoft.com/office/drawing/2014/main" val="10002"/>
                  </a:ext>
                </a:extLst>
              </a:tr>
              <a:tr h="0">
                <a:tc>
                  <a:txBody>
                    <a:bodyPr/>
                    <a:lstStyle/>
                    <a:p>
                      <a:pPr marL="457200" algn="ctr">
                        <a:spcBef>
                          <a:spcPts val="600"/>
                        </a:spcBef>
                        <a:spcAft>
                          <a:spcPts val="600"/>
                        </a:spcAft>
                      </a:pPr>
                      <a:r>
                        <a:rPr lang="en-US" sz="1400" dirty="0" err="1">
                          <a:effectLst/>
                        </a:rPr>
                        <a:t>Solium</a:t>
                      </a:r>
                      <a:r>
                        <a:rPr lang="en-US" sz="1400" dirty="0">
                          <a:effectLst/>
                        </a:rPr>
                        <a:t> chloride(</a:t>
                      </a:r>
                      <a:r>
                        <a:rPr lang="en-US" sz="1400" dirty="0" err="1">
                          <a:effectLst/>
                        </a:rPr>
                        <a:t>Muối</a:t>
                      </a:r>
                      <a:r>
                        <a:rPr lang="en-US" sz="1400" dirty="0">
                          <a:effectLst/>
                        </a:rPr>
                        <a:t> </a:t>
                      </a:r>
                      <a:r>
                        <a:rPr lang="en-US" sz="1400" dirty="0" err="1">
                          <a:effectLst/>
                        </a:rPr>
                        <a:t>ăn</a:t>
                      </a:r>
                      <a:r>
                        <a:rPr lang="en-US" sz="1400" dirty="0">
                          <a:effectLst/>
                        </a:rPr>
                        <a:t>), </a:t>
                      </a:r>
                      <a:r>
                        <a:rPr lang="en-US" sz="1400" dirty="0" err="1">
                          <a:effectLst/>
                        </a:rPr>
                        <a:t>NaCl</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a:effectLst/>
                        </a:rPr>
                        <a:t> </a:t>
                      </a:r>
                      <a:endParaRPr lang="en-US" sz="120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extLst>
                  <a:ext uri="{0D108BD9-81ED-4DB2-BD59-A6C34878D82A}">
                    <a16:rowId xmlns="" xmlns:a16="http://schemas.microsoft.com/office/drawing/2014/main" val="10003"/>
                  </a:ext>
                </a:extLst>
              </a:tr>
              <a:tr h="0">
                <a:tc>
                  <a:txBody>
                    <a:bodyPr/>
                    <a:lstStyle/>
                    <a:p>
                      <a:pPr marL="457200" algn="ctr">
                        <a:spcBef>
                          <a:spcPts val="600"/>
                        </a:spcBef>
                        <a:spcAft>
                          <a:spcPts val="600"/>
                        </a:spcAft>
                      </a:pPr>
                      <a:r>
                        <a:rPr lang="en-US" sz="1400" dirty="0" err="1">
                          <a:effectLst/>
                        </a:rPr>
                        <a:t>Nước</a:t>
                      </a:r>
                      <a:r>
                        <a:rPr lang="en-US" sz="1400" dirty="0">
                          <a:effectLst/>
                        </a:rPr>
                        <a:t>, H</a:t>
                      </a:r>
                      <a:r>
                        <a:rPr lang="en-US" sz="1400" baseline="-25000" dirty="0">
                          <a:effectLst/>
                        </a:rPr>
                        <a:t>2</a:t>
                      </a:r>
                      <a:r>
                        <a:rPr lang="en-US" sz="1400" dirty="0">
                          <a:effectLst/>
                        </a:rPr>
                        <a:t>O</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a:effectLst/>
                        </a:rPr>
                        <a:t> </a:t>
                      </a:r>
                      <a:endParaRPr lang="en-US" sz="120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extLst>
                  <a:ext uri="{0D108BD9-81ED-4DB2-BD59-A6C34878D82A}">
                    <a16:rowId xmlns="" xmlns:a16="http://schemas.microsoft.com/office/drawing/2014/main" val="10004"/>
                  </a:ext>
                </a:extLst>
              </a:tr>
              <a:tr h="0">
                <a:tc>
                  <a:txBody>
                    <a:bodyPr/>
                    <a:lstStyle/>
                    <a:p>
                      <a:pPr marL="457200" algn="ctr">
                        <a:spcBef>
                          <a:spcPts val="600"/>
                        </a:spcBef>
                        <a:spcAft>
                          <a:spcPts val="600"/>
                        </a:spcAft>
                      </a:pPr>
                      <a:r>
                        <a:rPr lang="en-US" sz="1400" dirty="0">
                          <a:effectLst/>
                        </a:rPr>
                        <a:t>Sodium bicarbonate, NaHCO</a:t>
                      </a:r>
                      <a:r>
                        <a:rPr lang="en-US" sz="1400" baseline="-25000" dirty="0">
                          <a:effectLst/>
                        </a:rPr>
                        <a:t>3</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a:effectLst/>
                        </a:rPr>
                        <a:t> </a:t>
                      </a:r>
                      <a:endParaRPr lang="en-US" sz="120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tc>
                  <a:txBody>
                    <a:bodyPr/>
                    <a:lstStyle/>
                    <a:p>
                      <a:pPr marL="457200" algn="just">
                        <a:spcBef>
                          <a:spcPts val="600"/>
                        </a:spcBef>
                        <a:spcAft>
                          <a:spcPts val="600"/>
                        </a:spcAft>
                      </a:pPr>
                      <a:r>
                        <a:rPr lang="en-US" sz="1400" dirty="0">
                          <a:effectLst/>
                        </a:rPr>
                        <a:t> </a:t>
                      </a:r>
                      <a:endParaRPr lang="en-US" sz="1200" dirty="0">
                        <a:effectLst/>
                        <a:latin typeface="Times New Roman"/>
                        <a:ea typeface="Times New Roman"/>
                      </a:endParaRPr>
                    </a:p>
                  </a:txBody>
                  <a:tcPr marL="68580" marR="68580" marT="0" marB="0"/>
                </a:tc>
                <a:extLst>
                  <a:ext uri="{0D108BD9-81ED-4DB2-BD59-A6C34878D82A}">
                    <a16:rowId xmlns="" xmlns:a16="http://schemas.microsoft.com/office/drawing/2014/main" val="10005"/>
                  </a:ext>
                </a:extLst>
              </a:tr>
            </a:tbl>
          </a:graphicData>
        </a:graphic>
      </p:graphicFrame>
      <p:sp>
        <p:nvSpPr>
          <p:cNvPr id="6" name="Rectangle 1"/>
          <p:cNvSpPr>
            <a:spLocks noChangeArrowheads="1"/>
          </p:cNvSpPr>
          <p:nvPr/>
        </p:nvSpPr>
        <p:spPr bwMode="auto">
          <a:xfrm>
            <a:off x="4695824" y="825828"/>
            <a:ext cx="32004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b="1" dirty="0" err="1">
                <a:latin typeface="Times New Roman" pitchFamily="18" charset="0"/>
                <a:cs typeface="Times New Roman" pitchFamily="18" charset="0"/>
              </a:rPr>
              <a:t>Phiếu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758341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8318831"/>
              </p:ext>
            </p:extLst>
          </p:nvPr>
        </p:nvGraphicFramePr>
        <p:xfrm>
          <a:off x="457197" y="685801"/>
          <a:ext cx="8486777" cy="4562171"/>
        </p:xfrm>
        <a:graphic>
          <a:graphicData uri="http://schemas.openxmlformats.org/drawingml/2006/table">
            <a:tbl>
              <a:tblPr firstRow="1" firstCol="1" bandRow="1">
                <a:tableStyleId>{00A15C55-8517-42AA-B614-E9B94910E393}</a:tableStyleId>
              </a:tblPr>
              <a:tblGrid>
                <a:gridCol w="2327601">
                  <a:extLst>
                    <a:ext uri="{9D8B030D-6E8A-4147-A177-3AD203B41FA5}">
                      <a16:colId xmlns="" xmlns:a16="http://schemas.microsoft.com/office/drawing/2014/main" val="20000"/>
                    </a:ext>
                  </a:extLst>
                </a:gridCol>
                <a:gridCol w="2227767">
                  <a:extLst>
                    <a:ext uri="{9D8B030D-6E8A-4147-A177-3AD203B41FA5}">
                      <a16:colId xmlns="" xmlns:a16="http://schemas.microsoft.com/office/drawing/2014/main" val="20001"/>
                    </a:ext>
                  </a:extLst>
                </a:gridCol>
                <a:gridCol w="2227767">
                  <a:extLst>
                    <a:ext uri="{9D8B030D-6E8A-4147-A177-3AD203B41FA5}">
                      <a16:colId xmlns="" xmlns:a16="http://schemas.microsoft.com/office/drawing/2014/main" val="20002"/>
                    </a:ext>
                  </a:extLst>
                </a:gridCol>
                <a:gridCol w="1703642">
                  <a:extLst>
                    <a:ext uri="{9D8B030D-6E8A-4147-A177-3AD203B41FA5}">
                      <a16:colId xmlns="" xmlns:a16="http://schemas.microsoft.com/office/drawing/2014/main" val="20003"/>
                    </a:ext>
                  </a:extLst>
                </a:gridCol>
              </a:tblGrid>
              <a:tr h="514349">
                <a:tc>
                  <a:txBody>
                    <a:bodyPr/>
                    <a:lstStyle/>
                    <a:p>
                      <a:pPr marL="457200" algn="l">
                        <a:spcBef>
                          <a:spcPts val="600"/>
                        </a:spcBef>
                        <a:spcAft>
                          <a:spcPts val="600"/>
                        </a:spcAft>
                      </a:pPr>
                      <a:r>
                        <a:rPr lang="en-US" sz="1800" dirty="0" err="1">
                          <a:effectLst/>
                        </a:rPr>
                        <a:t>Các</a:t>
                      </a:r>
                      <a:r>
                        <a:rPr lang="en-US" sz="1800" dirty="0">
                          <a:effectLst/>
                        </a:rPr>
                        <a:t> </a:t>
                      </a:r>
                      <a:r>
                        <a:rPr lang="en-US" sz="1800" dirty="0" err="1">
                          <a:effectLst/>
                        </a:rPr>
                        <a:t>hợp</a:t>
                      </a:r>
                      <a:r>
                        <a:rPr lang="en-US" sz="1800" dirty="0">
                          <a:effectLst/>
                        </a:rPr>
                        <a:t> </a:t>
                      </a:r>
                      <a:r>
                        <a:rPr lang="en-US" sz="1800" dirty="0" err="1">
                          <a:effectLst/>
                        </a:rPr>
                        <a:t>chất</a:t>
                      </a:r>
                      <a:r>
                        <a:rPr lang="en-US" sz="1800" dirty="0">
                          <a:effectLst/>
                        </a:rPr>
                        <a:t> </a:t>
                      </a:r>
                      <a:r>
                        <a:rPr lang="en-US" sz="1800" dirty="0" err="1">
                          <a:effectLst/>
                        </a:rPr>
                        <a:t>thông</a:t>
                      </a:r>
                      <a:r>
                        <a:rPr lang="en-US" sz="1800" dirty="0">
                          <a:effectLst/>
                        </a:rPr>
                        <a:t> </a:t>
                      </a:r>
                      <a:r>
                        <a:rPr lang="en-US" sz="1800" dirty="0" err="1">
                          <a:effectLst/>
                        </a:rPr>
                        <a:t>dụng</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l">
                        <a:spcBef>
                          <a:spcPts val="600"/>
                        </a:spcBef>
                        <a:spcAft>
                          <a:spcPts val="600"/>
                        </a:spcAft>
                      </a:pPr>
                      <a:r>
                        <a:rPr lang="en-US" sz="1800" dirty="0" err="1">
                          <a:effectLst/>
                        </a:rPr>
                        <a:t>Nguyên</a:t>
                      </a:r>
                      <a:r>
                        <a:rPr lang="en-US" sz="1800" dirty="0">
                          <a:effectLst/>
                        </a:rPr>
                        <a:t> </a:t>
                      </a:r>
                      <a:r>
                        <a:rPr lang="en-US" sz="1800" dirty="0" err="1">
                          <a:effectLst/>
                        </a:rPr>
                        <a:t>tố</a:t>
                      </a:r>
                      <a:r>
                        <a:rPr lang="en-US" sz="1800" dirty="0">
                          <a:effectLst/>
                        </a:rPr>
                        <a:t> </a:t>
                      </a:r>
                      <a:r>
                        <a:rPr lang="en-US" sz="1800" dirty="0" err="1">
                          <a:effectLst/>
                        </a:rPr>
                        <a:t>hóa</a:t>
                      </a:r>
                      <a:r>
                        <a:rPr lang="en-US" sz="1800" dirty="0">
                          <a:effectLst/>
                        </a:rPr>
                        <a:t> </a:t>
                      </a:r>
                      <a:r>
                        <a:rPr lang="en-US" sz="1800" dirty="0" err="1">
                          <a:effectLst/>
                        </a:rPr>
                        <a:t>học</a:t>
                      </a:r>
                      <a:r>
                        <a:rPr lang="en-US" sz="1800" dirty="0">
                          <a:effectLst/>
                        </a:rPr>
                        <a:t> </a:t>
                      </a:r>
                      <a:r>
                        <a:rPr lang="en-US" sz="1800" dirty="0" err="1">
                          <a:effectLst/>
                        </a:rPr>
                        <a:t>tạo</a:t>
                      </a:r>
                      <a:r>
                        <a:rPr lang="en-US" sz="1800" dirty="0">
                          <a:effectLst/>
                        </a:rPr>
                        <a:t> </a:t>
                      </a:r>
                      <a:r>
                        <a:rPr lang="en-US" sz="1800" dirty="0" err="1">
                          <a:effectLst/>
                        </a:rPr>
                        <a:t>nên</a:t>
                      </a:r>
                      <a:r>
                        <a:rPr lang="en-US" sz="1800" dirty="0">
                          <a:effectLst/>
                        </a:rPr>
                        <a:t> </a:t>
                      </a:r>
                      <a:r>
                        <a:rPr lang="en-US" sz="1800" dirty="0" err="1">
                          <a:effectLst/>
                        </a:rPr>
                        <a:t>hợp</a:t>
                      </a:r>
                      <a:r>
                        <a:rPr lang="en-US" sz="1800" dirty="0">
                          <a:effectLst/>
                        </a:rPr>
                        <a:t> </a:t>
                      </a:r>
                      <a:r>
                        <a:rPr lang="en-US" sz="1800" dirty="0" err="1">
                          <a:effectLst/>
                        </a:rPr>
                        <a:t>chất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l">
                        <a:spcBef>
                          <a:spcPts val="600"/>
                        </a:spcBef>
                        <a:spcAft>
                          <a:spcPts val="600"/>
                        </a:spcAft>
                      </a:pPr>
                      <a:r>
                        <a:rPr lang="en-US" sz="1800" dirty="0" err="1">
                          <a:effectLst/>
                        </a:rPr>
                        <a:t>Số</a:t>
                      </a:r>
                      <a:r>
                        <a:rPr lang="en-US" sz="1800" dirty="0">
                          <a:effectLst/>
                        </a:rPr>
                        <a:t> </a:t>
                      </a:r>
                      <a:r>
                        <a:rPr lang="en-US" sz="1800" dirty="0" err="1">
                          <a:effectLst/>
                        </a:rPr>
                        <a:t>nguyên</a:t>
                      </a:r>
                      <a:r>
                        <a:rPr lang="en-US" sz="1800" dirty="0">
                          <a:effectLst/>
                        </a:rPr>
                        <a:t> </a:t>
                      </a:r>
                      <a:r>
                        <a:rPr lang="en-US" sz="1800" dirty="0" err="1">
                          <a:effectLst/>
                        </a:rPr>
                        <a:t>tử</a:t>
                      </a:r>
                      <a:r>
                        <a:rPr lang="en-US" sz="1800" dirty="0">
                          <a:effectLst/>
                        </a:rPr>
                        <a:t> </a:t>
                      </a:r>
                      <a:r>
                        <a:rPr lang="en-US" sz="1800" dirty="0" err="1">
                          <a:effectLst/>
                        </a:rPr>
                        <a:t>của</a:t>
                      </a:r>
                      <a:r>
                        <a:rPr lang="en-US" sz="1800" dirty="0">
                          <a:effectLst/>
                        </a:rPr>
                        <a:t> </a:t>
                      </a:r>
                      <a:r>
                        <a:rPr lang="en-US" sz="1800" dirty="0" err="1">
                          <a:effectLst/>
                        </a:rPr>
                        <a:t>mỗi</a:t>
                      </a:r>
                      <a:r>
                        <a:rPr lang="en-US" sz="1800" dirty="0">
                          <a:effectLst/>
                        </a:rPr>
                        <a:t> </a:t>
                      </a:r>
                      <a:r>
                        <a:rPr lang="en-US" sz="1800" dirty="0" err="1">
                          <a:effectLst/>
                        </a:rPr>
                        <a:t>nguyên</a:t>
                      </a:r>
                      <a:r>
                        <a:rPr lang="en-US" sz="1800" dirty="0">
                          <a:effectLst/>
                        </a:rPr>
                        <a:t> </a:t>
                      </a:r>
                      <a:r>
                        <a:rPr lang="en-US" sz="1800" dirty="0" err="1">
                          <a:effectLst/>
                        </a:rPr>
                        <a:t>tố</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l">
                        <a:spcBef>
                          <a:spcPts val="600"/>
                        </a:spcBef>
                        <a:spcAft>
                          <a:spcPts val="600"/>
                        </a:spcAft>
                      </a:pPr>
                      <a:r>
                        <a:rPr lang="en-US" sz="1800" dirty="0" err="1">
                          <a:effectLst/>
                        </a:rPr>
                        <a:t>Khối</a:t>
                      </a:r>
                      <a:r>
                        <a:rPr lang="en-US" sz="1800" dirty="0">
                          <a:effectLst/>
                        </a:rPr>
                        <a:t> </a:t>
                      </a:r>
                      <a:r>
                        <a:rPr lang="en-US" sz="1800" dirty="0" err="1">
                          <a:effectLst/>
                        </a:rPr>
                        <a:t>lượng</a:t>
                      </a:r>
                      <a:r>
                        <a:rPr lang="en-US" sz="1800" dirty="0">
                          <a:effectLst/>
                        </a:rPr>
                        <a:t> </a:t>
                      </a:r>
                      <a:r>
                        <a:rPr lang="en-US" sz="1800" dirty="0" err="1">
                          <a:effectLst/>
                        </a:rPr>
                        <a:t>phân</a:t>
                      </a:r>
                      <a:r>
                        <a:rPr lang="en-US" sz="1800" dirty="0">
                          <a:effectLst/>
                        </a:rPr>
                        <a:t> </a:t>
                      </a:r>
                      <a:r>
                        <a:rPr lang="en-US" sz="1800" dirty="0" err="1">
                          <a:effectLst/>
                        </a:rPr>
                        <a:t>tử</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0"/>
                  </a:ext>
                </a:extLst>
              </a:tr>
              <a:tr h="430972">
                <a:tc>
                  <a:txBody>
                    <a:bodyPr/>
                    <a:lstStyle/>
                    <a:p>
                      <a:pPr marL="457200" algn="ctr">
                        <a:spcBef>
                          <a:spcPts val="600"/>
                        </a:spcBef>
                        <a:spcAft>
                          <a:spcPts val="600"/>
                        </a:spcAft>
                      </a:pPr>
                      <a:r>
                        <a:rPr lang="en-US" sz="1800" dirty="0">
                          <a:effectLst/>
                        </a:rPr>
                        <a:t>Ammonia, NH</a:t>
                      </a:r>
                      <a:r>
                        <a:rPr lang="en-US" sz="1800" baseline="-25000" dirty="0">
                          <a:effectLst/>
                        </a:rPr>
                        <a:t>3</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N, H</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a:effectLst/>
                        </a:rPr>
                        <a:t>1N, 3H</a:t>
                      </a:r>
                      <a:endParaRPr lang="en-US" sz="160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a:effectLst/>
                        </a:rPr>
                        <a:t>17 amu</a:t>
                      </a:r>
                      <a:endParaRPr lang="en-US" sz="160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646457">
                <a:tc>
                  <a:txBody>
                    <a:bodyPr/>
                    <a:lstStyle/>
                    <a:p>
                      <a:pPr marL="457200" algn="ctr">
                        <a:spcBef>
                          <a:spcPts val="600"/>
                        </a:spcBef>
                        <a:spcAft>
                          <a:spcPts val="600"/>
                        </a:spcAft>
                      </a:pPr>
                      <a:r>
                        <a:rPr lang="en-US" sz="1800" dirty="0" err="1">
                          <a:effectLst/>
                        </a:rPr>
                        <a:t>Saccharose</a:t>
                      </a:r>
                      <a:r>
                        <a:rPr lang="en-US" sz="1800" dirty="0">
                          <a:effectLst/>
                        </a:rPr>
                        <a:t>(</a:t>
                      </a:r>
                      <a:r>
                        <a:rPr lang="en-US" sz="1800" dirty="0" err="1">
                          <a:effectLst/>
                        </a:rPr>
                        <a:t>Đường</a:t>
                      </a:r>
                      <a:r>
                        <a:rPr lang="en-US" sz="1800" dirty="0">
                          <a:effectLst/>
                        </a:rPr>
                        <a:t> </a:t>
                      </a:r>
                      <a:r>
                        <a:rPr lang="en-US" sz="1800" dirty="0" err="1">
                          <a:effectLst/>
                        </a:rPr>
                        <a:t>ăn</a:t>
                      </a:r>
                      <a:r>
                        <a:rPr lang="en-US" sz="1800" dirty="0">
                          <a:effectLst/>
                        </a:rPr>
                        <a:t>), C</a:t>
                      </a:r>
                      <a:r>
                        <a:rPr lang="en-US" sz="1800" baseline="-25000" dirty="0">
                          <a:effectLst/>
                        </a:rPr>
                        <a:t>12</a:t>
                      </a:r>
                      <a:r>
                        <a:rPr lang="en-US" sz="1800" dirty="0">
                          <a:effectLst/>
                        </a:rPr>
                        <a:t>H</a:t>
                      </a:r>
                      <a:r>
                        <a:rPr lang="en-US" sz="1800" baseline="-25000" dirty="0">
                          <a:effectLst/>
                        </a:rPr>
                        <a:t>22</a:t>
                      </a:r>
                      <a:r>
                        <a:rPr lang="en-US" sz="1800" dirty="0">
                          <a:effectLst/>
                        </a:rPr>
                        <a:t>O</a:t>
                      </a:r>
                      <a:r>
                        <a:rPr lang="en-US" sz="1800" baseline="-25000" dirty="0">
                          <a:effectLst/>
                        </a:rPr>
                        <a:t>11</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C,H,O</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12C, 22H, 11O</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a:effectLst/>
                        </a:rPr>
                        <a:t>342 amu</a:t>
                      </a:r>
                      <a:endParaRPr lang="en-US" sz="160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2"/>
                  </a:ext>
                </a:extLst>
              </a:tr>
              <a:tr h="861943">
                <a:tc>
                  <a:txBody>
                    <a:bodyPr/>
                    <a:lstStyle/>
                    <a:p>
                      <a:pPr marL="457200" algn="ctr">
                        <a:spcBef>
                          <a:spcPts val="600"/>
                        </a:spcBef>
                        <a:spcAft>
                          <a:spcPts val="600"/>
                        </a:spcAft>
                      </a:pPr>
                      <a:r>
                        <a:rPr lang="en-US" sz="1800" dirty="0" err="1">
                          <a:effectLst/>
                        </a:rPr>
                        <a:t>Solium</a:t>
                      </a:r>
                      <a:r>
                        <a:rPr lang="en-US" sz="1800" dirty="0">
                          <a:effectLst/>
                        </a:rPr>
                        <a:t> chloride(</a:t>
                      </a:r>
                      <a:r>
                        <a:rPr lang="en-US" sz="1800" dirty="0" err="1">
                          <a:effectLst/>
                        </a:rPr>
                        <a:t>Muối</a:t>
                      </a:r>
                      <a:r>
                        <a:rPr lang="en-US" sz="1800" dirty="0">
                          <a:effectLst/>
                        </a:rPr>
                        <a:t> </a:t>
                      </a:r>
                      <a:r>
                        <a:rPr lang="en-US" sz="1800" dirty="0" err="1">
                          <a:effectLst/>
                        </a:rPr>
                        <a:t>ăn</a:t>
                      </a:r>
                      <a:r>
                        <a:rPr lang="en-US" sz="1800" dirty="0">
                          <a:effectLst/>
                        </a:rPr>
                        <a:t>), </a:t>
                      </a:r>
                      <a:r>
                        <a:rPr lang="en-US" sz="1800" dirty="0" err="1">
                          <a:effectLst/>
                        </a:rPr>
                        <a:t>NaCl</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a:effectLst/>
                        </a:rPr>
                        <a:t>Na, Cl</a:t>
                      </a:r>
                      <a:endParaRPr lang="en-US" sz="160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1Na, 1Cl</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58,5 </a:t>
                      </a:r>
                      <a:r>
                        <a:rPr lang="en-US" sz="1800" dirty="0" err="1">
                          <a:effectLst/>
                        </a:rPr>
                        <a:t>amu</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3"/>
                  </a:ext>
                </a:extLst>
              </a:tr>
              <a:tr h="800376">
                <a:tc>
                  <a:txBody>
                    <a:bodyPr/>
                    <a:lstStyle/>
                    <a:p>
                      <a:pPr marL="457200" algn="ctr">
                        <a:spcBef>
                          <a:spcPts val="600"/>
                        </a:spcBef>
                        <a:spcAft>
                          <a:spcPts val="600"/>
                        </a:spcAft>
                      </a:pPr>
                      <a:r>
                        <a:rPr lang="en-US" sz="1800" dirty="0" err="1">
                          <a:effectLst/>
                        </a:rPr>
                        <a:t>Nước</a:t>
                      </a:r>
                      <a:r>
                        <a:rPr lang="en-US" sz="1800" dirty="0">
                          <a:effectLst/>
                        </a:rPr>
                        <a:t>, H</a:t>
                      </a:r>
                      <a:r>
                        <a:rPr lang="en-US" sz="1800" baseline="-25000" dirty="0">
                          <a:effectLst/>
                        </a:rPr>
                        <a:t>2</a:t>
                      </a:r>
                      <a:r>
                        <a:rPr lang="en-US" sz="1800" dirty="0">
                          <a:effectLst/>
                        </a:rPr>
                        <a:t>O</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a:effectLst/>
                        </a:rPr>
                        <a:t>H, O</a:t>
                      </a:r>
                      <a:endParaRPr lang="en-US" sz="160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2H, 1O</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18 </a:t>
                      </a:r>
                      <a:r>
                        <a:rPr lang="en-US" sz="1800" dirty="0" err="1">
                          <a:effectLst/>
                        </a:rPr>
                        <a:t>amu</a:t>
                      </a:r>
                      <a:endParaRPr lang="en-US" sz="1600" dirty="0">
                        <a:effectLst/>
                      </a:endParaRPr>
                    </a:p>
                    <a:p>
                      <a:pPr marL="457200" algn="just">
                        <a:spcBef>
                          <a:spcPts val="600"/>
                        </a:spcBef>
                        <a:spcAft>
                          <a:spcPts val="600"/>
                        </a:spcAft>
                      </a:pPr>
                      <a:r>
                        <a:rPr lang="en-US" sz="1800" dirty="0">
                          <a:effectLst/>
                        </a:rPr>
                        <a:t> </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4"/>
                  </a:ext>
                </a:extLst>
              </a:tr>
              <a:tr h="646457">
                <a:tc>
                  <a:txBody>
                    <a:bodyPr/>
                    <a:lstStyle/>
                    <a:p>
                      <a:pPr marL="457200" algn="ctr">
                        <a:spcBef>
                          <a:spcPts val="600"/>
                        </a:spcBef>
                        <a:spcAft>
                          <a:spcPts val="600"/>
                        </a:spcAft>
                      </a:pPr>
                      <a:r>
                        <a:rPr lang="en-US" sz="1800" dirty="0">
                          <a:effectLst/>
                        </a:rPr>
                        <a:t>Sodium bicarbonate, NaHCO</a:t>
                      </a:r>
                      <a:r>
                        <a:rPr lang="en-US" sz="1800" baseline="-25000" dirty="0">
                          <a:effectLst/>
                        </a:rPr>
                        <a:t>3</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Na, H, C, O</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1Na, 1H, 1C, 3O</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457200" algn="just">
                        <a:spcBef>
                          <a:spcPts val="600"/>
                        </a:spcBef>
                        <a:spcAft>
                          <a:spcPts val="600"/>
                        </a:spcAft>
                      </a:pPr>
                      <a:r>
                        <a:rPr lang="en-US" sz="1800" dirty="0">
                          <a:effectLst/>
                        </a:rPr>
                        <a:t>84 </a:t>
                      </a:r>
                      <a:r>
                        <a:rPr lang="en-US" sz="1800" dirty="0" err="1">
                          <a:effectLst/>
                        </a:rPr>
                        <a:t>amu</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5"/>
                  </a:ext>
                </a:extLst>
              </a:tr>
            </a:tbl>
          </a:graphicData>
        </a:graphic>
      </p:graphicFrame>
      <p:sp>
        <p:nvSpPr>
          <p:cNvPr id="5" name="Rectangle 1"/>
          <p:cNvSpPr>
            <a:spLocks noChangeArrowheads="1"/>
          </p:cNvSpPr>
          <p:nvPr/>
        </p:nvSpPr>
        <p:spPr bwMode="auto">
          <a:xfrm>
            <a:off x="1924051" y="66675"/>
            <a:ext cx="5162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b="1" dirty="0" err="1" smtClean="0">
                <a:latin typeface="Times New Roman" pitchFamily="18" charset="0"/>
                <a:cs typeface="Times New Roman" pitchFamily="18" charset="0"/>
              </a:rPr>
              <a:t>Đáp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Phiếu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737338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883" y="111322"/>
            <a:ext cx="6747360" cy="954107"/>
          </a:xfrm>
          <a:prstGeom prst="rect">
            <a:avLst/>
          </a:prstGeom>
          <a:solidFill>
            <a:schemeClr val="accent2"/>
          </a:solidFill>
        </p:spPr>
        <p:txBody>
          <a:bodyPr wrap="none">
            <a:spAutoFit/>
          </a:bodyPr>
          <a:lstStyle/>
          <a:p>
            <a:r>
              <a:rPr lang="de-DE" sz="2800" b="1" dirty="0" smtClean="0">
                <a:latin typeface="Times New Roman" pitchFamily="18" charset="0"/>
                <a:cs typeface="Times New Roman" pitchFamily="18" charset="0"/>
              </a:rPr>
              <a:t>*</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khối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CTHH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endParaRPr lang="en-US" sz="2400" b="1" dirty="0">
              <a:latin typeface="Times New Roman" pitchFamily="18" charset="0"/>
              <a:cs typeface="Times New Roman" pitchFamily="18" charset="0"/>
            </a:endParaRPr>
          </a:p>
        </p:txBody>
      </p:sp>
      <p:sp>
        <p:nvSpPr>
          <p:cNvPr id="6" name="Rounded Rectangular Callout 5"/>
          <p:cNvSpPr/>
          <p:nvPr/>
        </p:nvSpPr>
        <p:spPr>
          <a:xfrm>
            <a:off x="333375" y="1314450"/>
            <a:ext cx="4210050" cy="3409949"/>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itchFamily="18" charset="0"/>
                <a:cs typeface="Times New Roman" pitchFamily="18" charset="0"/>
              </a:rPr>
              <a:t>Dựa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a:t>
            </a:r>
            <a:r>
              <a:rPr lang="en-US" sz="2800" b="1" dirty="0">
                <a:solidFill>
                  <a:schemeClr val="tx1"/>
                </a:solidFill>
                <a:latin typeface="Times New Roman" pitchFamily="18" charset="0"/>
                <a:cs typeface="Times New Roman" pitchFamily="18" charset="0"/>
              </a:rPr>
              <a:t> SGK/41 </a:t>
            </a:r>
            <a:r>
              <a:rPr lang="en-US" sz="2800" b="1" dirty="0" err="1">
                <a:solidFill>
                  <a:schemeClr val="tx1"/>
                </a:solidFill>
                <a:latin typeface="Times New Roman" pitchFamily="18" charset="0"/>
                <a:cs typeface="Times New Roman" pitchFamily="18" charset="0"/>
              </a:rPr>
              <a:t>cho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biết</a:t>
            </a:r>
            <a:r>
              <a:rPr lang="en-US" sz="2800" b="1" dirty="0">
                <a:solidFill>
                  <a:schemeClr val="tx1"/>
                </a:solidFill>
                <a:latin typeface="Times New Roman" pitchFamily="18" charset="0"/>
                <a:cs typeface="Times New Roman" pitchFamily="18" charset="0"/>
              </a:rPr>
              <a:t>: </a:t>
            </a:r>
            <a:endParaRPr lang="en-US" sz="2800" b="1" dirty="0" smtClean="0">
              <a:solidFill>
                <a:schemeClr val="tx1"/>
              </a:solidFill>
              <a:latin typeface="Times New Roman" pitchFamily="18" charset="0"/>
              <a:cs typeface="Times New Roman" pitchFamily="18" charset="0"/>
            </a:endParaRPr>
          </a:p>
          <a:p>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mấy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bước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giải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bài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toán</a:t>
            </a:r>
            <a:r>
              <a:rPr lang="en-US" sz="2800" b="1" dirty="0" smtClean="0">
                <a:solidFill>
                  <a:schemeClr val="tx1"/>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Số</a:t>
            </a:r>
            <a:r>
              <a:rPr lang="en-US" sz="2800" b="1" dirty="0">
                <a:solidFill>
                  <a:schemeClr val="tx1"/>
                </a:solidFill>
                <a:latin typeface="Times New Roman" pitchFamily="18" charset="0"/>
                <a:cs typeface="Times New Roman" pitchFamily="18" charset="0"/>
              </a:rPr>
              <a:t> 39, 14, 63 </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gì</a:t>
            </a:r>
            <a:r>
              <a:rPr lang="en-US" sz="2800" b="1" dirty="0" smtClean="0">
                <a:solidFill>
                  <a:schemeClr val="tx1"/>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Số</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nguyên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K, </a:t>
            </a:r>
            <a:r>
              <a:rPr lang="en-US" sz="2800" b="1" dirty="0" smtClean="0">
                <a:solidFill>
                  <a:schemeClr val="tx1"/>
                </a:solidFill>
                <a:latin typeface="Times New Roman" pitchFamily="18" charset="0"/>
                <a:cs typeface="Times New Roman" pitchFamily="18" charset="0"/>
              </a:rPr>
              <a:t>N, </a:t>
            </a:r>
            <a:r>
              <a:rPr lang="en-US" sz="2800" b="1" dirty="0">
                <a:solidFill>
                  <a:schemeClr val="tx1"/>
                </a:solidFill>
                <a:latin typeface="Times New Roman" pitchFamily="18" charset="0"/>
                <a:cs typeface="Times New Roman" pitchFamily="18" charset="0"/>
              </a:rPr>
              <a:t>O </a:t>
            </a:r>
            <a:r>
              <a:rPr lang="en-US" sz="2800" b="1" dirty="0" err="1">
                <a:solidFill>
                  <a:schemeClr val="tx1"/>
                </a:solidFill>
                <a:latin typeface="Times New Roman" pitchFamily="18" charset="0"/>
                <a:cs typeface="Times New Roman" pitchFamily="18" charset="0"/>
              </a:rPr>
              <a:t>lần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lượt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bao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nhiêu</a:t>
            </a:r>
            <a:r>
              <a:rPr lang="en-US" sz="2800" b="1" dirty="0">
                <a:solidFill>
                  <a:schemeClr val="tx1"/>
                </a:solidFill>
                <a:latin typeface="Times New Roman" pitchFamily="18" charset="0"/>
                <a:cs typeface="Times New Roman" pitchFamily="18" charset="0"/>
              </a:rPr>
              <a:t>?</a:t>
            </a:r>
          </a:p>
          <a:p>
            <a:pPr algn="ctr"/>
            <a:endParaRPr lang="en-US" dirty="0"/>
          </a:p>
        </p:txBody>
      </p:sp>
      <p:sp>
        <p:nvSpPr>
          <p:cNvPr id="8" name="Rounded Rectangular Callout 7"/>
          <p:cNvSpPr/>
          <p:nvPr/>
        </p:nvSpPr>
        <p:spPr>
          <a:xfrm>
            <a:off x="4981575" y="1200150"/>
            <a:ext cx="4210050" cy="3409949"/>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Hoạt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động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nhóm</a:t>
            </a:r>
            <a:r>
              <a:rPr lang="en-US" sz="2800" b="1" dirty="0" smtClean="0">
                <a:solidFill>
                  <a:schemeClr val="tx1"/>
                </a:solidFill>
                <a:latin typeface="Times New Roman" pitchFamily="18" charset="0"/>
                <a:cs typeface="Times New Roman" pitchFamily="18" charset="0"/>
              </a:rPr>
              <a:t> 8p: </a:t>
            </a:r>
            <a:r>
              <a:rPr lang="en-US" sz="2800" b="1" dirty="0" err="1" smtClean="0">
                <a:solidFill>
                  <a:schemeClr val="tx1"/>
                </a:solidFill>
                <a:latin typeface="Times New Roman" pitchFamily="18" charset="0"/>
                <a:cs typeface="Times New Roman" pitchFamily="18" charset="0"/>
              </a:rPr>
              <a:t>Tính</a:t>
            </a:r>
            <a:r>
              <a:rPr lang="en-US" sz="2800" b="1" dirty="0" smtClean="0">
                <a:solidFill>
                  <a:schemeClr val="tx1"/>
                </a:solidFill>
                <a:latin typeface="Times New Roman" pitchFamily="18" charset="0"/>
                <a:cs typeface="Times New Roman" pitchFamily="18" charset="0"/>
              </a:rPr>
              <a:t> % </a:t>
            </a:r>
            <a:r>
              <a:rPr lang="en-US" sz="2800" b="1" dirty="0" err="1" smtClean="0">
                <a:solidFill>
                  <a:schemeClr val="tx1"/>
                </a:solidFill>
                <a:latin typeface="Times New Roman" pitchFamily="18" charset="0"/>
                <a:cs typeface="Times New Roman" pitchFamily="18" charset="0"/>
              </a:rPr>
              <a:t>khối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lượng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nguyên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tố</a:t>
            </a:r>
            <a:r>
              <a:rPr lang="en-US" sz="2800" b="1" dirty="0" smtClean="0">
                <a:solidFill>
                  <a:schemeClr val="tx1"/>
                </a:solidFill>
                <a:latin typeface="Times New Roman" pitchFamily="18" charset="0"/>
                <a:cs typeface="Times New Roman" pitchFamily="18" charset="0"/>
              </a:rPr>
              <a:t> Cu, S, O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trong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hợp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chất</a:t>
            </a:r>
            <a:r>
              <a:rPr lang="en-US" sz="2800" b="1" dirty="0" smtClean="0">
                <a:solidFill>
                  <a:schemeClr val="tx1"/>
                </a:solidFill>
                <a:latin typeface="Times New Roman" pitchFamily="18" charset="0"/>
                <a:cs typeface="Times New Roman" pitchFamily="18" charset="0"/>
              </a:rPr>
              <a:t> </a:t>
            </a:r>
            <a:r>
              <a:rPr lang="de-DE" sz="2800" b="1" dirty="0" smtClean="0">
                <a:solidFill>
                  <a:schemeClr val="tx1"/>
                </a:solidFill>
                <a:latin typeface="Times New Roman" pitchFamily="18" charset="0"/>
                <a:cs typeface="Times New Roman" pitchFamily="18" charset="0"/>
              </a:rPr>
              <a:t>Copper </a:t>
            </a:r>
            <a:r>
              <a:rPr lang="de-DE" sz="2800" b="1" dirty="0">
                <a:solidFill>
                  <a:schemeClr val="tx1"/>
                </a:solidFill>
                <a:latin typeface="Times New Roman" pitchFamily="18" charset="0"/>
                <a:cs typeface="Times New Roman" pitchFamily="18" charset="0"/>
              </a:rPr>
              <a:t>sulfate </a:t>
            </a:r>
            <a:r>
              <a:rPr lang="de-DE" sz="2800" b="1" dirty="0" smtClean="0">
                <a:solidFill>
                  <a:schemeClr val="tx1"/>
                </a:solidFill>
                <a:latin typeface="Times New Roman" pitchFamily="18" charset="0"/>
                <a:cs typeface="Times New Roman" pitchFamily="18" charset="0"/>
              </a:rPr>
              <a:t>CuSO</a:t>
            </a:r>
            <a:r>
              <a:rPr lang="de-DE" sz="2800" b="1" baseline="-25000" dirty="0" smtClean="0">
                <a:solidFill>
                  <a:schemeClr val="tx1"/>
                </a:solidFill>
                <a:latin typeface="Times New Roman" pitchFamily="18" charset="0"/>
                <a:cs typeface="Times New Roman" pitchFamily="18" charset="0"/>
              </a:rPr>
              <a:t>4</a:t>
            </a:r>
            <a:r>
              <a:rPr lang="de-DE"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
        <p:nvSpPr>
          <p:cNvPr id="9" name="Right Arrow 8"/>
          <p:cNvSpPr/>
          <p:nvPr/>
        </p:nvSpPr>
        <p:spPr>
          <a:xfrm>
            <a:off x="4543425" y="2724150"/>
            <a:ext cx="400050" cy="29527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874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49" y="605135"/>
            <a:ext cx="7762875" cy="3539430"/>
          </a:xfrm>
          <a:prstGeom prst="rect">
            <a:avLst/>
          </a:prstGeom>
          <a:solidFill>
            <a:srgbClr val="FFFF00"/>
          </a:solidFill>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CuSO</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bằng</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64.1 + 32.1 + 16.4 = 160 (</a:t>
            </a:r>
            <a:r>
              <a:rPr lang="en-US" sz="2800" b="1" dirty="0" err="1" smtClean="0">
                <a:latin typeface="Times New Roman" pitchFamily="18" charset="0"/>
                <a:cs typeface="Times New Roman" pitchFamily="18" charset="0"/>
              </a:rPr>
              <a:t>amu</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CuSO</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Cu = ((64.1) : 160).</a:t>
            </a:r>
            <a:r>
              <a:rPr lang="en-US" sz="2800" b="1" dirty="0">
                <a:latin typeface="Times New Roman" pitchFamily="18" charset="0"/>
                <a:cs typeface="Times New Roman" pitchFamily="18" charset="0"/>
              </a:rPr>
              <a:t>100%= 40%</a:t>
            </a:r>
          </a:p>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S = ((32.1) : 160).</a:t>
            </a:r>
            <a:r>
              <a:rPr lang="en-US" sz="2800" b="1" dirty="0">
                <a:latin typeface="Times New Roman" pitchFamily="18" charset="0"/>
                <a:cs typeface="Times New Roman" pitchFamily="18" charset="0"/>
              </a:rPr>
              <a:t>100%= 20%</a:t>
            </a:r>
          </a:p>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%O = 100% - %Cu - % S</a:t>
            </a:r>
          </a:p>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 100</a:t>
            </a:r>
            <a:r>
              <a:rPr lang="en-US" sz="2800" b="1" dirty="0">
                <a:latin typeface="Times New Roman" pitchFamily="18" charset="0"/>
                <a:cs typeface="Times New Roman" pitchFamily="18" charset="0"/>
              </a:rPr>
              <a:t>% - 40%- 20%= 40%)</a:t>
            </a:r>
          </a:p>
        </p:txBody>
      </p:sp>
    </p:spTree>
    <p:extLst>
      <p:ext uri="{BB962C8B-B14F-4D97-AF65-F5344CB8AC3E}">
        <p14:creationId xmlns:p14="http://schemas.microsoft.com/office/powerpoint/2010/main" val="1980823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85750"/>
            <a:ext cx="3067050" cy="752473"/>
          </a:xfrm>
          <a:prstGeom prst="rect">
            <a:avLst/>
          </a:prstGeom>
          <a:solidFill>
            <a:srgbClr val="00B050"/>
          </a:solidFill>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II.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trị</a:t>
            </a:r>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Khái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niệm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trị</a:t>
            </a:r>
            <a:endParaRPr lang="en-US" sz="3200" b="1" dirty="0">
              <a:latin typeface="Times New Roman" pitchFamily="18" charset="0"/>
              <a:cs typeface="Times New Roman" pitchFamily="18" charset="0"/>
            </a:endParaRPr>
          </a:p>
        </p:txBody>
      </p:sp>
      <p:sp>
        <p:nvSpPr>
          <p:cNvPr id="4" name="Cloud 3"/>
          <p:cNvSpPr/>
          <p:nvPr/>
        </p:nvSpPr>
        <p:spPr>
          <a:xfrm>
            <a:off x="381000" y="1038224"/>
            <a:ext cx="2838450" cy="18954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schemeClr val="tx1"/>
                </a:solidFill>
                <a:latin typeface="Times New Roman" pitchFamily="18" charset="0"/>
                <a:ea typeface="+mj-ea"/>
                <a:cs typeface="Times New Roman" pitchFamily="18" charset="0"/>
              </a:rPr>
              <a:t>Nêu</a:t>
            </a:r>
            <a:r>
              <a:rPr lang="en-US" sz="2500" b="1" dirty="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khái</a:t>
            </a:r>
            <a:r>
              <a:rPr lang="en-US" sz="2500" b="1" dirty="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niệm</a:t>
            </a:r>
            <a:r>
              <a:rPr lang="en-US" sz="2500" b="1" dirty="0">
                <a:solidFill>
                  <a:schemeClr val="tx1"/>
                </a:solidFill>
                <a:latin typeface="Times New Roman" pitchFamily="18" charset="0"/>
                <a:ea typeface="+mj-ea"/>
                <a:cs typeface="Times New Roman" pitchFamily="18" charset="0"/>
              </a:rPr>
              <a:t> </a:t>
            </a:r>
            <a:endParaRPr lang="en-US" sz="2500" b="1" dirty="0" smtClean="0">
              <a:solidFill>
                <a:schemeClr val="tx1"/>
              </a:solidFill>
              <a:latin typeface="Times New Roman" pitchFamily="18" charset="0"/>
              <a:ea typeface="+mj-ea"/>
              <a:cs typeface="Times New Roman" pitchFamily="18" charset="0"/>
            </a:endParaRPr>
          </a:p>
          <a:p>
            <a:pPr algn="ctr"/>
            <a:r>
              <a:rPr lang="en-US" sz="2500" b="1" u="sng" dirty="0" err="1" smtClean="0">
                <a:solidFill>
                  <a:schemeClr val="tx1"/>
                </a:solidFill>
                <a:latin typeface="Times New Roman" pitchFamily="18" charset="0"/>
                <a:ea typeface="+mj-ea"/>
                <a:cs typeface="Times New Roman" pitchFamily="18" charset="0"/>
              </a:rPr>
              <a:t>hóa</a:t>
            </a:r>
            <a:r>
              <a:rPr lang="en-US" sz="2500" b="1" u="sng" dirty="0" smtClean="0">
                <a:solidFill>
                  <a:schemeClr val="tx1"/>
                </a:solidFill>
                <a:latin typeface="Times New Roman" pitchFamily="18" charset="0"/>
                <a:ea typeface="+mj-ea"/>
                <a:cs typeface="Times New Roman" pitchFamily="18" charset="0"/>
              </a:rPr>
              <a:t> </a:t>
            </a:r>
            <a:r>
              <a:rPr lang="en-US" sz="2500" b="1" u="sng" dirty="0" err="1">
                <a:solidFill>
                  <a:schemeClr val="tx1"/>
                </a:solidFill>
                <a:latin typeface="Times New Roman" pitchFamily="18" charset="0"/>
                <a:ea typeface="+mj-ea"/>
                <a:cs typeface="Times New Roman" pitchFamily="18" charset="0"/>
              </a:rPr>
              <a:t>trị</a:t>
            </a:r>
            <a:r>
              <a:rPr lang="en-US" sz="2500" b="1" dirty="0">
                <a:solidFill>
                  <a:schemeClr val="tx1"/>
                </a:solidFill>
                <a:latin typeface="Times New Roman" pitchFamily="18" charset="0"/>
                <a:ea typeface="+mj-ea"/>
                <a:cs typeface="Times New Roman" pitchFamily="18" charset="0"/>
              </a:rPr>
              <a:t>?</a:t>
            </a:r>
          </a:p>
        </p:txBody>
      </p:sp>
      <p:sp>
        <p:nvSpPr>
          <p:cNvPr id="6" name="Oval Callout 5"/>
          <p:cNvSpPr/>
          <p:nvPr/>
        </p:nvSpPr>
        <p:spPr>
          <a:xfrm>
            <a:off x="3705224" y="640426"/>
            <a:ext cx="4886325" cy="2378999"/>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00" b="1" dirty="0">
                <a:solidFill>
                  <a:schemeClr val="tx1"/>
                </a:solidFill>
                <a:latin typeface="Times New Roman" pitchFamily="18" charset="0"/>
                <a:ea typeface="+mj-ea"/>
                <a:cs typeface="Times New Roman" pitchFamily="18" charset="0"/>
              </a:rPr>
              <a:t>Hóa trị là con số biểu thị khả năng liên kết của nguyên tử nguyên tố này với nguyên tử nguyên tố khác.</a:t>
            </a:r>
            <a:endParaRPr lang="en-US" sz="2500" b="1" dirty="0">
              <a:solidFill>
                <a:schemeClr val="tx1"/>
              </a:solidFill>
              <a:latin typeface="Times New Roman" pitchFamily="18" charset="0"/>
              <a:ea typeface="+mj-ea"/>
              <a:cs typeface="Times New Roman" pitchFamily="18" charset="0"/>
            </a:endParaRPr>
          </a:p>
          <a:p>
            <a:pPr algn="ctr"/>
            <a:endParaRPr lang="en-US" dirty="0"/>
          </a:p>
        </p:txBody>
      </p:sp>
      <p:sp>
        <p:nvSpPr>
          <p:cNvPr id="8" name="Down Arrow 7"/>
          <p:cNvSpPr/>
          <p:nvPr/>
        </p:nvSpPr>
        <p:spPr>
          <a:xfrm>
            <a:off x="-414340" y="3143250"/>
            <a:ext cx="4071938" cy="192405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smtClean="0">
              <a:solidFill>
                <a:schemeClr val="tx1"/>
              </a:solidFill>
              <a:latin typeface="Times New Roman" pitchFamily="18" charset="0"/>
              <a:ea typeface="+mj-ea"/>
              <a:cs typeface="Times New Roman" pitchFamily="18" charset="0"/>
            </a:endParaRPr>
          </a:p>
          <a:p>
            <a:pPr algn="ctr"/>
            <a:r>
              <a:rPr lang="en-US" sz="2500" b="1" dirty="0" err="1" smtClean="0">
                <a:solidFill>
                  <a:schemeClr val="tx1"/>
                </a:solidFill>
                <a:latin typeface="Times New Roman" pitchFamily="18" charset="0"/>
                <a:ea typeface="+mj-ea"/>
                <a:cs typeface="Times New Roman" pitchFamily="18" charset="0"/>
              </a:rPr>
              <a:t>Số</a:t>
            </a:r>
            <a:r>
              <a:rPr lang="en-US" sz="2500" b="1" dirty="0" smtClean="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cặp</a:t>
            </a:r>
            <a:r>
              <a:rPr lang="en-US" sz="2500" b="1" dirty="0">
                <a:solidFill>
                  <a:schemeClr val="tx1"/>
                </a:solidFill>
                <a:latin typeface="Times New Roman" pitchFamily="18" charset="0"/>
                <a:ea typeface="+mj-ea"/>
                <a:cs typeface="Times New Roman" pitchFamily="18" charset="0"/>
              </a:rPr>
              <a:t> electron </a:t>
            </a:r>
            <a:r>
              <a:rPr lang="en-US" sz="2500" b="1" dirty="0" err="1">
                <a:solidFill>
                  <a:schemeClr val="tx1"/>
                </a:solidFill>
                <a:latin typeface="Times New Roman" pitchFamily="18" charset="0"/>
                <a:ea typeface="+mj-ea"/>
                <a:cs typeface="Times New Roman" pitchFamily="18" charset="0"/>
              </a:rPr>
              <a:t>dùng</a:t>
            </a:r>
            <a:r>
              <a:rPr lang="en-US" sz="2500" b="1" dirty="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chung</a:t>
            </a:r>
            <a:r>
              <a:rPr lang="en-US" sz="2500" b="1" dirty="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chất</a:t>
            </a:r>
            <a:r>
              <a:rPr lang="en-US" sz="2500" b="1" dirty="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cộng</a:t>
            </a:r>
            <a:r>
              <a:rPr lang="en-US" sz="2500" b="1" dirty="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hóa</a:t>
            </a:r>
            <a:r>
              <a:rPr lang="en-US" sz="2500" b="1" dirty="0">
                <a:solidFill>
                  <a:schemeClr val="tx1"/>
                </a:solidFill>
                <a:latin typeface="Times New Roman" pitchFamily="18" charset="0"/>
                <a:ea typeface="+mj-ea"/>
                <a:cs typeface="Times New Roman" pitchFamily="18" charset="0"/>
              </a:rPr>
              <a:t> </a:t>
            </a:r>
            <a:r>
              <a:rPr lang="en-US" sz="2500" b="1" dirty="0" err="1">
                <a:solidFill>
                  <a:schemeClr val="tx1"/>
                </a:solidFill>
                <a:latin typeface="Times New Roman" pitchFamily="18" charset="0"/>
                <a:ea typeface="+mj-ea"/>
                <a:cs typeface="Times New Roman" pitchFamily="18" charset="0"/>
              </a:rPr>
              <a:t>trị</a:t>
            </a:r>
            <a:r>
              <a:rPr lang="en-US" sz="2500" b="1" dirty="0">
                <a:solidFill>
                  <a:schemeClr val="tx1"/>
                </a:solidFill>
                <a:latin typeface="Times New Roman" pitchFamily="18" charset="0"/>
                <a:ea typeface="+mj-ea"/>
                <a:cs typeface="Times New Roman" pitchFamily="18" charset="0"/>
              </a:rPr>
              <a:t>)</a:t>
            </a:r>
          </a:p>
        </p:txBody>
      </p:sp>
      <p:sp>
        <p:nvSpPr>
          <p:cNvPr id="9" name="Right Arrow 8"/>
          <p:cNvSpPr/>
          <p:nvPr/>
        </p:nvSpPr>
        <p:spPr>
          <a:xfrm>
            <a:off x="3114675" y="1829925"/>
            <a:ext cx="666750" cy="2751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0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99596AB-1FA3-44C2-85AB-CBED31410BB1}"/>
              </a:ext>
            </a:extLst>
          </p:cNvPr>
          <p:cNvSpPr>
            <a:spLocks noGrp="1"/>
          </p:cNvSpPr>
          <p:nvPr>
            <p:ph type="title"/>
          </p:nvPr>
        </p:nvSpPr>
        <p:spPr/>
        <p:txBody>
          <a:bodyPr>
            <a:normAutofit fontScale="90000"/>
          </a:bodyPr>
          <a:lstStyle/>
          <a:p>
            <a:pPr marL="0" lvl="0" indent="0" algn="ctr" rtl="0">
              <a:spcBef>
                <a:spcPts val="0"/>
              </a:spcBef>
              <a:spcAft>
                <a:spcPts val="0"/>
              </a:spcAft>
              <a:buNone/>
            </a:pPr>
            <a:r>
              <a:rPr lang="en-US" sz="3200">
                <a:solidFill>
                  <a:schemeClr val="dk1"/>
                </a:solidFill>
              </a:rPr>
              <a:t>CHÀO MỪNG CÁC EM HỌC SINH </a:t>
            </a:r>
          </a:p>
          <a:p>
            <a:pPr marL="0" lvl="0" indent="0" algn="ctr" rtl="0">
              <a:spcBef>
                <a:spcPts val="0"/>
              </a:spcBef>
              <a:spcAft>
                <a:spcPts val="0"/>
              </a:spcAft>
              <a:buNone/>
            </a:pPr>
            <a:r>
              <a:rPr lang="en-US" sz="9800">
                <a:solidFill>
                  <a:schemeClr val="accent2"/>
                </a:solidFill>
              </a:rPr>
              <a:t>HÓA HỌC</a:t>
            </a:r>
            <a:endParaRPr lang="en-US" sz="98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49" y="688124"/>
            <a:ext cx="1905266" cy="1619476"/>
          </a:xfrm>
          <a:prstGeom prst="rect">
            <a:avLst/>
          </a:prstGeom>
        </p:spPr>
      </p:pic>
      <p:sp>
        <p:nvSpPr>
          <p:cNvPr id="5" name="Rectangle 4"/>
          <p:cNvSpPr/>
          <p:nvPr/>
        </p:nvSpPr>
        <p:spPr>
          <a:xfrm>
            <a:off x="4380612" y="499730"/>
            <a:ext cx="4231760" cy="829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1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O (O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hóa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trị</a:t>
            </a:r>
            <a:r>
              <a:rPr lang="en-US" sz="2800" dirty="0" smtClean="0">
                <a:solidFill>
                  <a:schemeClr val="tx1"/>
                </a:solidFill>
                <a:latin typeface="Times New Roman" pitchFamily="18" charset="0"/>
                <a:cs typeface="Times New Roman" pitchFamily="18" charset="0"/>
              </a:rPr>
              <a:t> II)</a:t>
            </a:r>
            <a:endParaRPr lang="en-US" sz="2800" dirty="0">
              <a:solidFill>
                <a:schemeClr val="tx1"/>
              </a:solidFill>
              <a:latin typeface="Times New Roman" pitchFamily="18" charset="0"/>
              <a:cs typeface="Times New Roman" pitchFamily="18" charset="0"/>
            </a:endParaRPr>
          </a:p>
        </p:txBody>
      </p:sp>
      <p:cxnSp>
        <p:nvCxnSpPr>
          <p:cNvPr id="7" name="Straight Arrow Connector 6"/>
          <p:cNvCxnSpPr/>
          <p:nvPr/>
        </p:nvCxnSpPr>
        <p:spPr>
          <a:xfrm flipV="1">
            <a:off x="2934586" y="765544"/>
            <a:ext cx="1286539" cy="861239"/>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a:off x="2934586" y="1626781"/>
            <a:ext cx="1286539" cy="244549"/>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439479" y="2569535"/>
            <a:ext cx="3519377"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Mô</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13" name="Rectangle 12"/>
          <p:cNvSpPr/>
          <p:nvPr/>
        </p:nvSpPr>
        <p:spPr>
          <a:xfrm>
            <a:off x="4380613" y="1626782"/>
            <a:ext cx="3519377" cy="850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H (I)</a:t>
            </a:r>
            <a:endParaRPr lang="en-US" sz="2800" dirty="0">
              <a:solidFill>
                <a:schemeClr val="tx1"/>
              </a:solidFill>
              <a:latin typeface="Times New Roman" pitchFamily="18" charset="0"/>
              <a:cs typeface="Times New Roman" pitchFamily="18" charset="0"/>
            </a:endParaRPr>
          </a:p>
        </p:txBody>
      </p:sp>
      <p:sp>
        <p:nvSpPr>
          <p:cNvPr id="18" name="Rectangle 17"/>
          <p:cNvSpPr/>
          <p:nvPr/>
        </p:nvSpPr>
        <p:spPr>
          <a:xfrm>
            <a:off x="439478" y="3902149"/>
            <a:ext cx="833238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Vậy</a:t>
            </a:r>
            <a:r>
              <a:rPr lang="en-US" sz="2800" dirty="0" smtClean="0">
                <a:solidFill>
                  <a:schemeClr val="tx1"/>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trị</a:t>
            </a:r>
            <a:r>
              <a:rPr lang="en-US" sz="2800" b="1" dirty="0" smtClean="0">
                <a:solidFill>
                  <a:srgbClr val="FF0000"/>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gì</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22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55" y="261646"/>
            <a:ext cx="7939620" cy="3599702"/>
          </a:xfrm>
          <a:prstGeom prst="rect">
            <a:avLst/>
          </a:prstGeom>
        </p:spPr>
      </p:pic>
      <p:sp>
        <p:nvSpPr>
          <p:cNvPr id="4" name="Right Arrow 3"/>
          <p:cNvSpPr/>
          <p:nvPr/>
        </p:nvSpPr>
        <p:spPr>
          <a:xfrm>
            <a:off x="152400" y="3657600"/>
            <a:ext cx="9105900" cy="1485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itchFamily="18" charset="0"/>
                <a:cs typeface="Times New Roman" pitchFamily="18" charset="0"/>
              </a:rPr>
              <a:t>Chlorine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hóa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trị</a:t>
            </a:r>
            <a:r>
              <a:rPr lang="en-US" sz="2800" b="1" dirty="0" smtClean="0">
                <a:solidFill>
                  <a:schemeClr val="tx1"/>
                </a:solidFill>
                <a:latin typeface="Times New Roman" pitchFamily="18" charset="0"/>
                <a:cs typeface="Times New Roman" pitchFamily="18" charset="0"/>
              </a:rPr>
              <a:t> I (</a:t>
            </a:r>
            <a:r>
              <a:rPr lang="en-US" sz="2800" b="1" dirty="0" err="1" smtClean="0">
                <a:solidFill>
                  <a:schemeClr val="tx1"/>
                </a:solidFill>
                <a:latin typeface="Times New Roman" pitchFamily="18" charset="0"/>
                <a:cs typeface="Times New Roman" pitchFamily="18" charset="0"/>
              </a:rPr>
              <a:t>Vì</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Cl</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chỉ</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1 </a:t>
            </a:r>
            <a:r>
              <a:rPr lang="en-US" sz="2800" b="1" dirty="0" err="1" smtClean="0">
                <a:solidFill>
                  <a:schemeClr val="tx1"/>
                </a:solidFill>
                <a:latin typeface="Times New Roman" pitchFamily="18" charset="0"/>
                <a:cs typeface="Times New Roman" pitchFamily="18" charset="0"/>
              </a:rPr>
              <a:t>cặp</a:t>
            </a:r>
            <a:r>
              <a:rPr lang="en-US" sz="2800" b="1" dirty="0" smtClean="0">
                <a:solidFill>
                  <a:schemeClr val="tx1"/>
                </a:solidFill>
                <a:latin typeface="Times New Roman" pitchFamily="18" charset="0"/>
                <a:cs typeface="Times New Roman" pitchFamily="18" charset="0"/>
              </a:rPr>
              <a:t> e </a:t>
            </a:r>
            <a:r>
              <a:rPr lang="en-US" sz="2800" b="1" dirty="0" err="1" smtClean="0">
                <a:solidFill>
                  <a:schemeClr val="tx1"/>
                </a:solidFill>
                <a:latin typeface="Times New Roman" pitchFamily="18" charset="0"/>
                <a:cs typeface="Times New Roman" pitchFamily="18" charset="0"/>
              </a:rPr>
              <a:t>dùng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chung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với</a:t>
            </a:r>
            <a:r>
              <a:rPr lang="en-US" sz="2800" b="1" dirty="0" smtClean="0">
                <a:solidFill>
                  <a:schemeClr val="tx1"/>
                </a:solidFill>
                <a:latin typeface="Times New Roman" pitchFamily="18" charset="0"/>
                <a:cs typeface="Times New Roman" pitchFamily="18" charset="0"/>
              </a:rPr>
              <a:t> H)</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570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85751"/>
            <a:ext cx="3067050" cy="409574"/>
          </a:xfrm>
          <a:prstGeom prst="rect">
            <a:avLst/>
          </a:prstGeom>
          <a:solidFill>
            <a:srgbClr val="00B050"/>
          </a:solidFill>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tắc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trị</a:t>
            </a:r>
            <a:endParaRPr lang="en-US" sz="3200" b="1" dirty="0">
              <a:latin typeface="Times New Roman" pitchFamily="18" charset="0"/>
              <a:cs typeface="Times New Roman" pitchFamily="18" charset="0"/>
            </a:endParaRPr>
          </a:p>
        </p:txBody>
      </p:sp>
      <p:sp>
        <p:nvSpPr>
          <p:cNvPr id="5" name="Right Arrow 4"/>
          <p:cNvSpPr/>
          <p:nvPr/>
        </p:nvSpPr>
        <p:spPr>
          <a:xfrm>
            <a:off x="381000" y="2505205"/>
            <a:ext cx="8496300" cy="180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Tích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chỉ</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hóa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trị</a:t>
            </a:r>
            <a:r>
              <a:rPr lang="en-US" sz="2800" dirty="0" smtClean="0">
                <a:solidFill>
                  <a:schemeClr val="tx1"/>
                </a:solidFill>
                <a:latin typeface="Times New Roman" pitchFamily="18" charset="0"/>
                <a:cs typeface="Times New Roman" pitchFamily="18" charset="0"/>
              </a:rPr>
              <a:t> </a:t>
            </a:r>
            <a:r>
              <a:rPr lang="de-DE" sz="2800" dirty="0">
                <a:solidFill>
                  <a:schemeClr val="tx1"/>
                </a:solidFill>
                <a:latin typeface="Times New Roman" pitchFamily="18" charset="0"/>
                <a:cs typeface="Times New Roman" pitchFamily="18" charset="0"/>
              </a:rPr>
              <a:t>của nguyên tố này bằng tích chỉ số và hóa trị của nguyên tố </a:t>
            </a:r>
            <a:r>
              <a:rPr lang="de-DE" sz="2800" dirty="0" smtClean="0">
                <a:solidFill>
                  <a:schemeClr val="tx1"/>
                </a:solidFill>
                <a:latin typeface="Times New Roman" pitchFamily="18" charset="0"/>
                <a:cs typeface="Times New Roman" pitchFamily="18" charset="0"/>
              </a:rPr>
              <a:t>kia</a:t>
            </a:r>
            <a:r>
              <a:rPr lang="de-DE" sz="2800" dirty="0">
                <a:solidFill>
                  <a:schemeClr val="tx1"/>
                </a:solidFill>
                <a:latin typeface="Times New Roman" pitchFamily="18" charset="0"/>
                <a:cs typeface="Times New Roman" pitchFamily="18" charset="0"/>
              </a:rPr>
              <a:t> </a:t>
            </a:r>
            <a:r>
              <a:rPr lang="de-DE" sz="2800" dirty="0" smtClean="0">
                <a:solidFill>
                  <a:schemeClr val="tx1"/>
                </a:solidFill>
                <a:latin typeface="Times New Roman" pitchFamily="18" charset="0"/>
                <a:cs typeface="Times New Roman" pitchFamily="18" charset="0"/>
              </a:rPr>
              <a:t>(H/c 2 nguyên tố)</a:t>
            </a:r>
            <a:endParaRPr lang="en-US" sz="2800" dirty="0">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09494"/>
            <a:ext cx="8345065" cy="1867161"/>
          </a:xfrm>
          <a:prstGeom prst="rect">
            <a:avLst/>
          </a:prstGeom>
        </p:spPr>
      </p:pic>
      <p:sp>
        <p:nvSpPr>
          <p:cNvPr id="7" name="Horizontal Scroll 6"/>
          <p:cNvSpPr/>
          <p:nvPr/>
        </p:nvSpPr>
        <p:spPr>
          <a:xfrm>
            <a:off x="695324" y="4114800"/>
            <a:ext cx="7248525" cy="1028700"/>
          </a:xfrm>
          <a:prstGeom prst="horizontalScroll">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Quy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tắc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hóa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chủ</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yếu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hợp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chất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vô</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cơ</a:t>
            </a:r>
            <a:r>
              <a:rPr lang="en-US" sz="2800" b="1" dirty="0">
                <a:solidFill>
                  <a:schemeClr val="tx1"/>
                </a:solidFill>
                <a:latin typeface="Times New Roman" pitchFamily="18" charset="0"/>
                <a:cs typeface="Times New Roman" pitchFamily="18" charset="0"/>
              </a:rPr>
              <a:t>)</a:t>
            </a:r>
          </a:p>
        </p:txBody>
      </p:sp>
      <p:sp>
        <p:nvSpPr>
          <p:cNvPr id="8" name="Down Arrow 7"/>
          <p:cNvSpPr/>
          <p:nvPr/>
        </p:nvSpPr>
        <p:spPr>
          <a:xfrm>
            <a:off x="3609975" y="3886200"/>
            <a:ext cx="514350" cy="40970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34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933" y="589062"/>
            <a:ext cx="7829387" cy="523220"/>
          </a:xfrm>
          <a:prstGeom prst="rect">
            <a:avLst/>
          </a:prstGeom>
          <a:solidFill>
            <a:srgbClr val="00B050"/>
          </a:solidFill>
        </p:spPr>
        <p:txBody>
          <a:bodyPr wrap="none">
            <a:spAutoFit/>
          </a:bodyPr>
          <a:lstStyle/>
          <a:p>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50" y="1304794"/>
            <a:ext cx="3853075" cy="1867161"/>
          </a:xfrm>
          <a:prstGeom prst="rect">
            <a:avLst/>
          </a:prstGeom>
        </p:spPr>
      </p:pic>
      <p:sp>
        <p:nvSpPr>
          <p:cNvPr id="5" name="Rectangle 4"/>
          <p:cNvSpPr/>
          <p:nvPr/>
        </p:nvSpPr>
        <p:spPr>
          <a:xfrm>
            <a:off x="479933" y="3484662"/>
            <a:ext cx="8025891" cy="1384995"/>
          </a:xfrm>
          <a:prstGeom prst="rect">
            <a:avLst/>
          </a:prstGeom>
        </p:spPr>
        <p:txBody>
          <a:bodyPr wrap="square">
            <a:spAutoFit/>
          </a:bodyPr>
          <a:lstStyle/>
          <a:p>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đó</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a:t>
            </a:r>
            <a:r>
              <a:rPr lang="en-US" sz="2800" b="1" dirty="0" smtClean="0">
                <a:latin typeface="Times New Roman" pitchFamily="18" charset="0"/>
                <a:cs typeface="Times New Roman" pitchFamily="18" charset="0"/>
              </a:rPr>
              <a:t> A; b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B</a:t>
            </a:r>
          </a:p>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x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A; y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chỉ</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B</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5603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40" y="684312"/>
            <a:ext cx="8765413" cy="954107"/>
          </a:xfrm>
          <a:prstGeom prst="rect">
            <a:avLst/>
          </a:prstGeom>
          <a:solidFill>
            <a:srgbClr val="00B050"/>
          </a:solidFill>
        </p:spPr>
        <p:txBody>
          <a:bodyPr wrap="none">
            <a:spAutoFit/>
          </a:bodyPr>
          <a:lstStyle/>
          <a:p>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endParaRPr lang="en-US" sz="2800" b="1" dirty="0" smtClean="0">
              <a:latin typeface="Times New Roman" pitchFamily="18" charset="0"/>
              <a:cs typeface="Times New Roman" pitchFamily="18" charset="0"/>
            </a:endParaRPr>
          </a:p>
          <a:p>
            <a:r>
              <a:rPr lang="en-US" sz="2800" b="1" dirty="0" err="1">
                <a:latin typeface="Times New Roman" pitchFamily="18" charset="0"/>
                <a:cs typeface="Times New Roman" pitchFamily="18" charset="0"/>
              </a:rPr>
              <a:t>c</a:t>
            </a:r>
            <a:r>
              <a:rPr lang="en-US" sz="2800" b="1" dirty="0" err="1" smtClean="0">
                <a:latin typeface="Times New Roman" pitchFamily="18" charset="0"/>
                <a:cs typeface="Times New Roman" pitchFamily="18" charset="0"/>
              </a:rPr>
              <a:t>hất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a:t>
            </a:r>
            <a:endParaRPr lang="en-US" sz="2400" dirty="0"/>
          </a:p>
        </p:txBody>
      </p:sp>
      <p:sp>
        <p:nvSpPr>
          <p:cNvPr id="5" name="Rectangle 4"/>
          <p:cNvSpPr/>
          <p:nvPr/>
        </p:nvSpPr>
        <p:spPr>
          <a:xfrm>
            <a:off x="279317" y="1863924"/>
            <a:ext cx="8863837" cy="954107"/>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P, S, N, C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lượt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p>
          <a:p>
            <a:r>
              <a:rPr lang="en-US" sz="2800" b="1" dirty="0" err="1">
                <a:latin typeface="Times New Roman" pitchFamily="18" charset="0"/>
                <a:cs typeface="Times New Roman" pitchFamily="18" charset="0"/>
              </a:rPr>
              <a:t>c</a:t>
            </a:r>
            <a:r>
              <a:rPr lang="en-US" sz="2800" b="1" dirty="0" err="1" smtClean="0">
                <a:latin typeface="Times New Roman" pitchFamily="18" charset="0"/>
                <a:cs typeface="Times New Roman" pitchFamily="18" charset="0"/>
              </a:rPr>
              <a:t>hất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a:t>
            </a:r>
            <a:endParaRPr lang="en-US" sz="2400" baseline="-25000" dirty="0"/>
          </a:p>
        </p:txBody>
      </p:sp>
      <p:grpSp>
        <p:nvGrpSpPr>
          <p:cNvPr id="9" name="Group 8"/>
          <p:cNvGrpSpPr/>
          <p:nvPr/>
        </p:nvGrpSpPr>
        <p:grpSpPr>
          <a:xfrm>
            <a:off x="970978" y="2918847"/>
            <a:ext cx="923651" cy="661690"/>
            <a:chOff x="2386950" y="2365117"/>
            <a:chExt cx="923651" cy="661690"/>
          </a:xfrm>
        </p:grpSpPr>
        <p:sp>
          <p:nvSpPr>
            <p:cNvPr id="6" name="Rectangle 5"/>
            <p:cNvSpPr/>
            <p:nvPr/>
          </p:nvSpPr>
          <p:spPr>
            <a:xfrm>
              <a:off x="2965821" y="2439888"/>
              <a:ext cx="325730" cy="307777"/>
            </a:xfrm>
            <a:prstGeom prst="rect">
              <a:avLst/>
            </a:prstGeom>
          </p:spPr>
          <p:txBody>
            <a:bodyPr wrap="none">
              <a:spAutoFit/>
            </a:bodyPr>
            <a:lstStyle/>
            <a:p>
              <a:r>
                <a:rPr lang="en-US" sz="1400" b="1" dirty="0" smtClean="0">
                  <a:latin typeface="Times New Roman" pitchFamily="18" charset="0"/>
                  <a:cs typeface="Times New Roman" pitchFamily="18" charset="0"/>
                </a:rPr>
                <a:t>II</a:t>
              </a:r>
              <a:endParaRPr lang="en-US" dirty="0"/>
            </a:p>
          </p:txBody>
        </p:sp>
        <p:sp>
          <p:nvSpPr>
            <p:cNvPr id="7" name="Rectangle 6"/>
            <p:cNvSpPr/>
            <p:nvPr/>
          </p:nvSpPr>
          <p:spPr>
            <a:xfrm>
              <a:off x="2386950" y="2503587"/>
              <a:ext cx="923651" cy="523220"/>
            </a:xfrm>
            <a:prstGeom prst="rect">
              <a:avLst/>
            </a:prstGeom>
          </p:spPr>
          <p:txBody>
            <a:bodyPr wrap="none">
              <a:spAutoFit/>
            </a:bodyPr>
            <a:lstStyle/>
            <a:p>
              <a:r>
                <a:rPr lang="en-US" sz="2800" b="1" dirty="0">
                  <a:latin typeface="Times New Roman" pitchFamily="18" charset="0"/>
                  <a:cs typeface="Times New Roman" pitchFamily="18" charset="0"/>
                </a:rPr>
                <a:t>P</a:t>
              </a:r>
              <a:r>
                <a:rPr lang="en-US" sz="2800" b="1" baseline="-25000" dirty="0">
                  <a:latin typeface="Times New Roman" pitchFamily="18" charset="0"/>
                  <a:cs typeface="Times New Roman" pitchFamily="18" charset="0"/>
                </a:rPr>
                <a:t>2</a:t>
              </a:r>
              <a:r>
                <a:rPr lang="en-US" sz="2800" b="1" dirty="0">
                  <a:latin typeface="Times New Roman" pitchFamily="18" charset="0"/>
                  <a:cs typeface="Times New Roman" pitchFamily="18" charset="0"/>
                </a:rPr>
                <a:t>O</a:t>
              </a:r>
              <a:r>
                <a:rPr lang="en-US" sz="2800" b="1" baseline="-25000" dirty="0">
                  <a:latin typeface="Times New Roman" pitchFamily="18" charset="0"/>
                  <a:cs typeface="Times New Roman" pitchFamily="18" charset="0"/>
                </a:rPr>
                <a:t>5</a:t>
              </a:r>
              <a:endParaRPr lang="en-US" sz="2400" baseline="-25000" dirty="0"/>
            </a:p>
          </p:txBody>
        </p:sp>
        <p:sp>
          <p:nvSpPr>
            <p:cNvPr id="8" name="Rectangle 7"/>
            <p:cNvSpPr/>
            <p:nvPr/>
          </p:nvSpPr>
          <p:spPr>
            <a:xfrm>
              <a:off x="2573969" y="2365117"/>
              <a:ext cx="312906" cy="400110"/>
            </a:xfrm>
            <a:prstGeom prst="rect">
              <a:avLst/>
            </a:prstGeom>
          </p:spPr>
          <p:txBody>
            <a:bodyPr wrap="none">
              <a:spAutoFit/>
            </a:bodyPr>
            <a:lstStyle/>
            <a:p>
              <a:r>
                <a:rPr lang="en-US" sz="2000" b="1" dirty="0">
                  <a:latin typeface="Times New Roman" pitchFamily="18" charset="0"/>
                  <a:cs typeface="Times New Roman" pitchFamily="18" charset="0"/>
                </a:rPr>
                <a:t>a</a:t>
              </a:r>
              <a:endParaRPr lang="en-US" sz="1800" dirty="0"/>
            </a:p>
          </p:txBody>
        </p:sp>
      </p:grpSp>
      <p:grpSp>
        <p:nvGrpSpPr>
          <p:cNvPr id="10" name="Group 9"/>
          <p:cNvGrpSpPr/>
          <p:nvPr/>
        </p:nvGrpSpPr>
        <p:grpSpPr>
          <a:xfrm>
            <a:off x="2923603" y="2912090"/>
            <a:ext cx="784189" cy="661690"/>
            <a:chOff x="2386950" y="2365117"/>
            <a:chExt cx="784189" cy="661690"/>
          </a:xfrm>
        </p:grpSpPr>
        <p:sp>
          <p:nvSpPr>
            <p:cNvPr id="11" name="Rectangle 10"/>
            <p:cNvSpPr/>
            <p:nvPr/>
          </p:nvSpPr>
          <p:spPr>
            <a:xfrm>
              <a:off x="2841996" y="2439888"/>
              <a:ext cx="325730" cy="307777"/>
            </a:xfrm>
            <a:prstGeom prst="rect">
              <a:avLst/>
            </a:prstGeom>
          </p:spPr>
          <p:txBody>
            <a:bodyPr wrap="none">
              <a:spAutoFit/>
            </a:bodyPr>
            <a:lstStyle/>
            <a:p>
              <a:r>
                <a:rPr lang="en-US" sz="1400" b="1" dirty="0" smtClean="0">
                  <a:latin typeface="Times New Roman" pitchFamily="18" charset="0"/>
                  <a:cs typeface="Times New Roman" pitchFamily="18" charset="0"/>
                </a:rPr>
                <a:t>II</a:t>
              </a:r>
              <a:endParaRPr lang="en-US" dirty="0"/>
            </a:p>
          </p:txBody>
        </p:sp>
        <p:sp>
          <p:nvSpPr>
            <p:cNvPr id="12" name="Rectangle 11"/>
            <p:cNvSpPr/>
            <p:nvPr/>
          </p:nvSpPr>
          <p:spPr>
            <a:xfrm>
              <a:off x="2386950" y="2503587"/>
              <a:ext cx="784189" cy="523220"/>
            </a:xfrm>
            <a:prstGeom prst="rect">
              <a:avLst/>
            </a:prstGeom>
          </p:spPr>
          <p:txBody>
            <a:bodyPr wrap="none">
              <a:spAutoFit/>
            </a:bodyPr>
            <a:lstStyle/>
            <a:p>
              <a:r>
                <a:rPr lang="en-US" sz="2800" b="1" dirty="0" smtClean="0">
                  <a:latin typeface="Times New Roman" pitchFamily="18" charset="0"/>
                  <a:cs typeface="Times New Roman" pitchFamily="18" charset="0"/>
                </a:rPr>
                <a:t>SO</a:t>
              </a:r>
              <a:r>
                <a:rPr lang="en-US" sz="2800" b="1" baseline="-25000" dirty="0">
                  <a:latin typeface="Times New Roman" pitchFamily="18" charset="0"/>
                  <a:cs typeface="Times New Roman" pitchFamily="18" charset="0"/>
                </a:rPr>
                <a:t>2</a:t>
              </a:r>
              <a:endParaRPr lang="en-US" sz="2400" baseline="-25000" dirty="0"/>
            </a:p>
          </p:txBody>
        </p:sp>
        <p:sp>
          <p:nvSpPr>
            <p:cNvPr id="13" name="Rectangle 12"/>
            <p:cNvSpPr/>
            <p:nvPr/>
          </p:nvSpPr>
          <p:spPr>
            <a:xfrm>
              <a:off x="2573969" y="2365117"/>
              <a:ext cx="312906" cy="400110"/>
            </a:xfrm>
            <a:prstGeom prst="rect">
              <a:avLst/>
            </a:prstGeom>
          </p:spPr>
          <p:txBody>
            <a:bodyPr wrap="none">
              <a:spAutoFit/>
            </a:bodyPr>
            <a:lstStyle/>
            <a:p>
              <a:r>
                <a:rPr lang="en-US" sz="2000" b="1" dirty="0">
                  <a:latin typeface="Times New Roman" pitchFamily="18" charset="0"/>
                  <a:cs typeface="Times New Roman" pitchFamily="18" charset="0"/>
                </a:rPr>
                <a:t>a</a:t>
              </a:r>
              <a:endParaRPr lang="en-US" sz="1800" dirty="0"/>
            </a:p>
          </p:txBody>
        </p:sp>
      </p:grpSp>
      <p:grpSp>
        <p:nvGrpSpPr>
          <p:cNvPr id="14" name="Group 13"/>
          <p:cNvGrpSpPr/>
          <p:nvPr/>
        </p:nvGrpSpPr>
        <p:grpSpPr>
          <a:xfrm>
            <a:off x="5306271" y="2855059"/>
            <a:ext cx="904601" cy="661690"/>
            <a:chOff x="2386950" y="2365117"/>
            <a:chExt cx="904601" cy="661690"/>
          </a:xfrm>
        </p:grpSpPr>
        <p:sp>
          <p:nvSpPr>
            <p:cNvPr id="15" name="Rectangle 14"/>
            <p:cNvSpPr/>
            <p:nvPr/>
          </p:nvSpPr>
          <p:spPr>
            <a:xfrm>
              <a:off x="2965821" y="2439888"/>
              <a:ext cx="325730" cy="307777"/>
            </a:xfrm>
            <a:prstGeom prst="rect">
              <a:avLst/>
            </a:prstGeom>
          </p:spPr>
          <p:txBody>
            <a:bodyPr wrap="none">
              <a:spAutoFit/>
            </a:bodyPr>
            <a:lstStyle/>
            <a:p>
              <a:r>
                <a:rPr lang="en-US" sz="1400" b="1" dirty="0" smtClean="0">
                  <a:latin typeface="Times New Roman" pitchFamily="18" charset="0"/>
                  <a:cs typeface="Times New Roman" pitchFamily="18" charset="0"/>
                </a:rPr>
                <a:t>II</a:t>
              </a:r>
              <a:endParaRPr lang="en-US" dirty="0"/>
            </a:p>
          </p:txBody>
        </p:sp>
        <p:sp>
          <p:nvSpPr>
            <p:cNvPr id="16" name="Rectangle 15"/>
            <p:cNvSpPr/>
            <p:nvPr/>
          </p:nvSpPr>
          <p:spPr>
            <a:xfrm>
              <a:off x="2386950" y="2503587"/>
              <a:ext cx="843501" cy="523220"/>
            </a:xfrm>
            <a:prstGeom prst="rect">
              <a:avLst/>
            </a:prstGeom>
          </p:spPr>
          <p:txBody>
            <a:bodyPr wrap="none">
              <a:spAutoFit/>
            </a:bodyPr>
            <a:lstStyle/>
            <a:p>
              <a:r>
                <a:rPr lang="en-US" sz="2800" b="1" dirty="0" smtClean="0">
                  <a:latin typeface="Times New Roman" pitchFamily="18" charset="0"/>
                  <a:cs typeface="Times New Roman" pitchFamily="18" charset="0"/>
                </a:rPr>
                <a:t>NO</a:t>
              </a:r>
              <a:r>
                <a:rPr lang="en-US" sz="2800" b="1" baseline="-25000" dirty="0">
                  <a:latin typeface="Times New Roman" pitchFamily="18" charset="0"/>
                  <a:cs typeface="Times New Roman" pitchFamily="18" charset="0"/>
                </a:rPr>
                <a:t>2</a:t>
              </a:r>
              <a:endParaRPr lang="en-US" sz="2400" baseline="-25000" dirty="0"/>
            </a:p>
          </p:txBody>
        </p:sp>
        <p:sp>
          <p:nvSpPr>
            <p:cNvPr id="17" name="Rectangle 16"/>
            <p:cNvSpPr/>
            <p:nvPr/>
          </p:nvSpPr>
          <p:spPr>
            <a:xfrm>
              <a:off x="2573969" y="2365117"/>
              <a:ext cx="312906" cy="400110"/>
            </a:xfrm>
            <a:prstGeom prst="rect">
              <a:avLst/>
            </a:prstGeom>
          </p:spPr>
          <p:txBody>
            <a:bodyPr wrap="none">
              <a:spAutoFit/>
            </a:bodyPr>
            <a:lstStyle/>
            <a:p>
              <a:r>
                <a:rPr lang="en-US" sz="2000" b="1" dirty="0">
                  <a:latin typeface="Times New Roman" pitchFamily="18" charset="0"/>
                  <a:cs typeface="Times New Roman" pitchFamily="18" charset="0"/>
                </a:rPr>
                <a:t>a</a:t>
              </a:r>
              <a:endParaRPr lang="en-US" sz="1800" dirty="0"/>
            </a:p>
          </p:txBody>
        </p:sp>
      </p:grpSp>
      <p:grpSp>
        <p:nvGrpSpPr>
          <p:cNvPr id="18" name="Group 17"/>
          <p:cNvGrpSpPr/>
          <p:nvPr/>
        </p:nvGrpSpPr>
        <p:grpSpPr>
          <a:xfrm>
            <a:off x="7116021" y="2892862"/>
            <a:ext cx="904601" cy="661690"/>
            <a:chOff x="2386950" y="2365117"/>
            <a:chExt cx="904601" cy="661690"/>
          </a:xfrm>
        </p:grpSpPr>
        <p:sp>
          <p:nvSpPr>
            <p:cNvPr id="19" name="Rectangle 18"/>
            <p:cNvSpPr/>
            <p:nvPr/>
          </p:nvSpPr>
          <p:spPr>
            <a:xfrm>
              <a:off x="2965821" y="2439888"/>
              <a:ext cx="325730" cy="307777"/>
            </a:xfrm>
            <a:prstGeom prst="rect">
              <a:avLst/>
            </a:prstGeom>
          </p:spPr>
          <p:txBody>
            <a:bodyPr wrap="none">
              <a:spAutoFit/>
            </a:bodyPr>
            <a:lstStyle/>
            <a:p>
              <a:r>
                <a:rPr lang="en-US" sz="1400" b="1" dirty="0" smtClean="0">
                  <a:latin typeface="Times New Roman" pitchFamily="18" charset="0"/>
                  <a:cs typeface="Times New Roman" pitchFamily="18" charset="0"/>
                </a:rPr>
                <a:t>II</a:t>
              </a:r>
              <a:endParaRPr lang="en-US" dirty="0"/>
            </a:p>
          </p:txBody>
        </p:sp>
        <p:sp>
          <p:nvSpPr>
            <p:cNvPr id="20" name="Rectangle 19"/>
            <p:cNvSpPr/>
            <p:nvPr/>
          </p:nvSpPr>
          <p:spPr>
            <a:xfrm>
              <a:off x="2386950" y="2503587"/>
              <a:ext cx="843501" cy="523220"/>
            </a:xfrm>
            <a:prstGeom prst="rect">
              <a:avLst/>
            </a:prstGeom>
          </p:spPr>
          <p:txBody>
            <a:bodyPr wrap="none">
              <a:spAutoFit/>
            </a:bodyPr>
            <a:lstStyle/>
            <a:p>
              <a:r>
                <a:rPr lang="en-US" sz="2800" b="1" dirty="0">
                  <a:latin typeface="Times New Roman" pitchFamily="18" charset="0"/>
                  <a:cs typeface="Times New Roman" pitchFamily="18" charset="0"/>
                </a:rPr>
                <a:t>C</a:t>
              </a:r>
              <a:r>
                <a:rPr lang="en-US" sz="2800" b="1" dirty="0" smtClean="0">
                  <a:latin typeface="Times New Roman" pitchFamily="18" charset="0"/>
                  <a:cs typeface="Times New Roman" pitchFamily="18" charset="0"/>
                </a:rPr>
                <a:t>O</a:t>
              </a:r>
              <a:r>
                <a:rPr lang="en-US" sz="2800" b="1" baseline="-25000" dirty="0" smtClean="0">
                  <a:latin typeface="Times New Roman" pitchFamily="18" charset="0"/>
                  <a:cs typeface="Times New Roman" pitchFamily="18" charset="0"/>
                </a:rPr>
                <a:t>2</a:t>
              </a:r>
              <a:endParaRPr lang="en-US" sz="2400" baseline="-25000" dirty="0"/>
            </a:p>
          </p:txBody>
        </p:sp>
        <p:sp>
          <p:nvSpPr>
            <p:cNvPr id="21" name="Rectangle 20"/>
            <p:cNvSpPr/>
            <p:nvPr/>
          </p:nvSpPr>
          <p:spPr>
            <a:xfrm>
              <a:off x="2573969" y="2365117"/>
              <a:ext cx="312906" cy="400110"/>
            </a:xfrm>
            <a:prstGeom prst="rect">
              <a:avLst/>
            </a:prstGeom>
          </p:spPr>
          <p:txBody>
            <a:bodyPr wrap="none">
              <a:spAutoFit/>
            </a:bodyPr>
            <a:lstStyle/>
            <a:p>
              <a:r>
                <a:rPr lang="en-US" sz="2000" b="1" dirty="0">
                  <a:latin typeface="Times New Roman" pitchFamily="18" charset="0"/>
                  <a:cs typeface="Times New Roman" pitchFamily="18" charset="0"/>
                </a:rPr>
                <a:t>a</a:t>
              </a:r>
              <a:endParaRPr lang="en-US" sz="1800" dirty="0"/>
            </a:p>
          </p:txBody>
        </p:sp>
      </p:grpSp>
    </p:spTree>
    <p:extLst>
      <p:ext uri="{BB962C8B-B14F-4D97-AF65-F5344CB8AC3E}">
        <p14:creationId xmlns:p14="http://schemas.microsoft.com/office/powerpoint/2010/main" val="3161714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047" y="236637"/>
            <a:ext cx="8543577" cy="4401205"/>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H</a:t>
            </a:r>
            <a:r>
              <a:rPr lang="en-US" sz="2800" b="1" dirty="0" err="1" smtClean="0">
                <a:latin typeface="Times New Roman" pitchFamily="18" charset="0"/>
                <a:cs typeface="Times New Roman" pitchFamily="18" charset="0"/>
              </a:rPr>
              <a:t>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P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P</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O</a:t>
            </a:r>
            <a:r>
              <a:rPr lang="en-US" sz="2800" b="1" baseline="-25000" dirty="0" smtClean="0">
                <a:latin typeface="Times New Roman" pitchFamily="18" charset="0"/>
                <a:cs typeface="Times New Roman" pitchFamily="18" charset="0"/>
              </a:rPr>
              <a:t>5</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2.a = 5.II </a:t>
            </a:r>
            <a:r>
              <a:rPr lang="en-US" sz="2800" b="1" dirty="0" smtClean="0">
                <a:latin typeface="Times New Roman" pitchFamily="18" charset="0"/>
                <a:cs typeface="Times New Roman" pitchFamily="18" charset="0"/>
                <a:sym typeface="Wingdings" pitchFamily="2" charset="2"/>
              </a:rPr>
              <a:t> a = V</a:t>
            </a:r>
          </a:p>
          <a:p>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Hóa</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trị</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của</a:t>
            </a:r>
            <a:r>
              <a:rPr lang="en-US" sz="2800" b="1" dirty="0" smtClean="0">
                <a:latin typeface="Times New Roman" pitchFamily="18" charset="0"/>
                <a:cs typeface="Times New Roman" pitchFamily="18" charset="0"/>
                <a:sym typeface="Wingdings" pitchFamily="2" charset="2"/>
              </a:rPr>
              <a:t> S </a:t>
            </a:r>
            <a:r>
              <a:rPr lang="en-US" sz="2800" b="1" dirty="0" err="1" smtClean="0">
                <a:latin typeface="Times New Roman" pitchFamily="18" charset="0"/>
                <a:cs typeface="Times New Roman" pitchFamily="18" charset="0"/>
                <a:sym typeface="Wingdings" pitchFamily="2" charset="2"/>
              </a:rPr>
              <a:t>trong</a:t>
            </a:r>
            <a:r>
              <a:rPr lang="en-US" sz="2800" b="1" dirty="0" smtClean="0">
                <a:latin typeface="Times New Roman" pitchFamily="18" charset="0"/>
                <a:cs typeface="Times New Roman" pitchFamily="18" charset="0"/>
                <a:sym typeface="Wingdings" pitchFamily="2" charset="2"/>
              </a:rPr>
              <a:t> SO</a:t>
            </a:r>
            <a:r>
              <a:rPr lang="en-US" sz="2800" b="1" baseline="-25000" dirty="0" smtClean="0">
                <a:latin typeface="Times New Roman" pitchFamily="18" charset="0"/>
                <a:cs typeface="Times New Roman" pitchFamily="18" charset="0"/>
                <a:sym typeface="Wingdings" pitchFamily="2" charset="2"/>
              </a:rPr>
              <a:t>2</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là</a:t>
            </a:r>
            <a:r>
              <a:rPr lang="en-US" sz="2800" b="1" dirty="0" smtClean="0">
                <a:latin typeface="Times New Roman" pitchFamily="18" charset="0"/>
                <a:cs typeface="Times New Roman" pitchFamily="18" charset="0"/>
                <a:sym typeface="Wingdings" pitchFamily="2" charset="2"/>
              </a:rPr>
              <a:t>:</a:t>
            </a:r>
            <a:r>
              <a:rPr lang="en-US" sz="2800" b="1" dirty="0" smtClean="0">
                <a:latin typeface="Times New Roman" pitchFamily="18" charset="0"/>
                <a:cs typeface="Times New Roman" pitchFamily="18" charset="0"/>
              </a:rPr>
              <a:t> </a:t>
            </a:r>
          </a:p>
          <a:p>
            <a:r>
              <a:rPr lang="en-US" sz="2800" b="1" dirty="0" smtClean="0">
                <a:latin typeface="Times New Roman" pitchFamily="18" charset="0"/>
                <a:cs typeface="Times New Roman" pitchFamily="18" charset="0"/>
              </a:rPr>
              <a:t>1.a = 2.II </a:t>
            </a:r>
            <a:r>
              <a:rPr lang="en-US" sz="2800" b="1" dirty="0" smtClean="0">
                <a:latin typeface="Times New Roman" pitchFamily="18" charset="0"/>
                <a:cs typeface="Times New Roman" pitchFamily="18" charset="0"/>
                <a:sym typeface="Wingdings" pitchFamily="2" charset="2"/>
              </a:rPr>
              <a:t> a = II</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Hóa</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trị</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của</a:t>
            </a:r>
            <a:r>
              <a:rPr lang="en-US" sz="2800" b="1" dirty="0">
                <a:latin typeface="Times New Roman" pitchFamily="18" charset="0"/>
                <a:cs typeface="Times New Roman" pitchFamily="18" charset="0"/>
                <a:sym typeface="Wingdings" pitchFamily="2" charset="2"/>
              </a:rPr>
              <a:t> </a:t>
            </a:r>
            <a:r>
              <a:rPr lang="en-US" sz="2800" b="1" dirty="0" smtClean="0">
                <a:latin typeface="Times New Roman" pitchFamily="18" charset="0"/>
                <a:cs typeface="Times New Roman" pitchFamily="18" charset="0"/>
                <a:sym typeface="Wingdings" pitchFamily="2" charset="2"/>
              </a:rPr>
              <a:t>N </a:t>
            </a:r>
            <a:r>
              <a:rPr lang="en-US" sz="2800" b="1" dirty="0" err="1" smtClean="0">
                <a:latin typeface="Times New Roman" pitchFamily="18" charset="0"/>
                <a:cs typeface="Times New Roman" pitchFamily="18" charset="0"/>
                <a:sym typeface="Wingdings" pitchFamily="2" charset="2"/>
              </a:rPr>
              <a:t>trong</a:t>
            </a:r>
            <a:r>
              <a:rPr lang="en-US" sz="2800" b="1" dirty="0" smtClean="0">
                <a:latin typeface="Times New Roman" pitchFamily="18" charset="0"/>
                <a:cs typeface="Times New Roman" pitchFamily="18" charset="0"/>
                <a:sym typeface="Wingdings" pitchFamily="2" charset="2"/>
              </a:rPr>
              <a:t> NO</a:t>
            </a:r>
            <a:r>
              <a:rPr lang="en-US" sz="2800" b="1" baseline="-25000" dirty="0" smtClean="0">
                <a:latin typeface="Times New Roman" pitchFamily="18" charset="0"/>
                <a:cs typeface="Times New Roman" pitchFamily="18" charset="0"/>
                <a:sym typeface="Wingdings" pitchFamily="2" charset="2"/>
              </a:rPr>
              <a:t>2</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là</a:t>
            </a:r>
            <a:r>
              <a:rPr lang="en-US" sz="2800" b="1" dirty="0" smtClean="0">
                <a:latin typeface="Times New Roman" pitchFamily="18" charset="0"/>
                <a:cs typeface="Times New Roman" pitchFamily="18" charset="0"/>
                <a:sym typeface="Wingdings" pitchFamily="2" charset="2"/>
              </a:rPr>
              <a:t>:</a:t>
            </a:r>
            <a:endParaRPr lang="en-US" sz="2800" b="1"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1.a = 2.II </a:t>
            </a:r>
            <a:r>
              <a:rPr lang="en-US" sz="2800" b="1" dirty="0" smtClean="0">
                <a:latin typeface="Times New Roman" pitchFamily="18" charset="0"/>
                <a:cs typeface="Times New Roman" pitchFamily="18" charset="0"/>
                <a:sym typeface="Wingdings" pitchFamily="2" charset="2"/>
              </a:rPr>
              <a:t> a = IV</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Hóa</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trị</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của</a:t>
            </a:r>
            <a:r>
              <a:rPr lang="en-US" sz="2800" b="1" dirty="0">
                <a:latin typeface="Times New Roman" pitchFamily="18" charset="0"/>
                <a:cs typeface="Times New Roman" pitchFamily="18" charset="0"/>
                <a:sym typeface="Wingdings" pitchFamily="2" charset="2"/>
              </a:rPr>
              <a:t> </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C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CO2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1.a = 2.II </a:t>
            </a:r>
            <a:r>
              <a:rPr lang="en-US" sz="2800" b="1" dirty="0" smtClean="0">
                <a:latin typeface="Times New Roman" pitchFamily="18" charset="0"/>
                <a:cs typeface="Times New Roman" pitchFamily="18" charset="0"/>
                <a:sym typeface="Wingdings" pitchFamily="2" charset="2"/>
              </a:rPr>
              <a:t> a = IV</a:t>
            </a:r>
            <a:endParaRPr lang="en-US" sz="2800" b="1" dirty="0">
              <a:latin typeface="Times New Roman" pitchFamily="18" charset="0"/>
              <a:cs typeface="Times New Roman" pitchFamily="18" charset="0"/>
            </a:endParaRPr>
          </a:p>
          <a:p>
            <a:r>
              <a:rPr lang="en-US" sz="2800" b="1" dirty="0" err="1" smtClean="0">
                <a:solidFill>
                  <a:srgbClr val="FFFF00"/>
                </a:solidFill>
                <a:latin typeface="Times New Roman" pitchFamily="18" charset="0"/>
                <a:cs typeface="Times New Roman" pitchFamily="18" charset="0"/>
              </a:rPr>
              <a:t>Lưu</a:t>
            </a:r>
            <a:r>
              <a:rPr lang="en-US" sz="2800" b="1" dirty="0" smtClean="0">
                <a:solidFill>
                  <a:srgbClr val="FFFF00"/>
                </a:solidFill>
                <a:latin typeface="Times New Roman" pitchFamily="18" charset="0"/>
                <a:cs typeface="Times New Roman" pitchFamily="18" charset="0"/>
              </a:rPr>
              <a:t> ý: </a:t>
            </a:r>
            <a:r>
              <a:rPr lang="en-US" sz="2800" b="1" dirty="0" err="1" smtClean="0">
                <a:solidFill>
                  <a:srgbClr val="FFFF00"/>
                </a:solidFill>
                <a:latin typeface="Times New Roman" pitchFamily="18" charset="0"/>
                <a:cs typeface="Times New Roman" pitchFamily="18" charset="0"/>
              </a:rPr>
              <a:t>Hóa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trị</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của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nhóm</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nguyên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tử</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tính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tương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tự</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như</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cách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xác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định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hóa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trị</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của</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nguyên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tố</a:t>
            </a:r>
            <a:endParaRPr lang="en-US" sz="2800" b="1" baseline="-25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56067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5" y="290840"/>
            <a:ext cx="8248650" cy="1384995"/>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sym typeface="Wingdings" pitchFamily="2" charset="2"/>
              </a:rPr>
              <a:t>Dựa</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vào</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quy</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tắc</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hóa</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trị</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hãy</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cho</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biết</a:t>
            </a:r>
            <a:r>
              <a:rPr lang="en-US" sz="2800" b="1" dirty="0" smtClean="0">
                <a:solidFill>
                  <a:srgbClr val="FF0000"/>
                </a:solidFill>
                <a:latin typeface="Times New Roman" pitchFamily="18" charset="0"/>
                <a:cs typeface="Times New Roman" pitchFamily="18" charset="0"/>
                <a:sym typeface="Wingdings" pitchFamily="2" charset="2"/>
              </a:rPr>
              <a:t> CTHH </a:t>
            </a:r>
            <a:r>
              <a:rPr lang="en-US" sz="2800" b="1" dirty="0" err="1" smtClean="0">
                <a:solidFill>
                  <a:srgbClr val="FF0000"/>
                </a:solidFill>
                <a:latin typeface="Times New Roman" pitchFamily="18" charset="0"/>
                <a:cs typeface="Times New Roman" pitchFamily="18" charset="0"/>
                <a:sym typeface="Wingdings" pitchFamily="2" charset="2"/>
              </a:rPr>
              <a:t>nào</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sau</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đây</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viết</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đúng</a:t>
            </a:r>
            <a:r>
              <a:rPr lang="en-US" sz="2800" b="1" dirty="0" smtClean="0">
                <a:solidFill>
                  <a:srgbClr val="FF0000"/>
                </a:solidFill>
                <a:latin typeface="Times New Roman" pitchFamily="18" charset="0"/>
                <a:cs typeface="Times New Roman" pitchFamily="18" charset="0"/>
                <a:sym typeface="Wingdings" pitchFamily="2" charset="2"/>
              </a:rPr>
              <a:t>? KO, K</a:t>
            </a:r>
            <a:r>
              <a:rPr lang="en-US" sz="2800" b="1" baseline="-25000" dirty="0" smtClean="0">
                <a:solidFill>
                  <a:srgbClr val="FF0000"/>
                </a:solidFill>
                <a:latin typeface="Times New Roman" pitchFamily="18" charset="0"/>
                <a:cs typeface="Times New Roman" pitchFamily="18" charset="0"/>
                <a:sym typeface="Wingdings" pitchFamily="2" charset="2"/>
              </a:rPr>
              <a:t>2</a:t>
            </a:r>
            <a:r>
              <a:rPr lang="en-US" sz="2800" b="1" dirty="0" smtClean="0">
                <a:solidFill>
                  <a:srgbClr val="FF0000"/>
                </a:solidFill>
                <a:latin typeface="Times New Roman" pitchFamily="18" charset="0"/>
                <a:cs typeface="Times New Roman" pitchFamily="18" charset="0"/>
                <a:sym typeface="Wingdings" pitchFamily="2" charset="2"/>
              </a:rPr>
              <a:t>O (</a:t>
            </a:r>
            <a:r>
              <a:rPr lang="en-US" sz="2800" b="1" dirty="0" err="1" smtClean="0">
                <a:solidFill>
                  <a:srgbClr val="FF0000"/>
                </a:solidFill>
                <a:latin typeface="Times New Roman" pitchFamily="18" charset="0"/>
                <a:cs typeface="Times New Roman" pitchFamily="18" charset="0"/>
                <a:sym typeface="Wingdings" pitchFamily="2" charset="2"/>
              </a:rPr>
              <a:t>biết</a:t>
            </a:r>
            <a:r>
              <a:rPr lang="en-US" sz="2800" b="1" dirty="0" smtClean="0">
                <a:solidFill>
                  <a:srgbClr val="FF0000"/>
                </a:solidFill>
                <a:latin typeface="Times New Roman" pitchFamily="18" charset="0"/>
                <a:cs typeface="Times New Roman" pitchFamily="18" charset="0"/>
                <a:sym typeface="Wingdings" pitchFamily="2" charset="2"/>
              </a:rPr>
              <a:t> K </a:t>
            </a:r>
            <a:r>
              <a:rPr lang="en-US" sz="2800" b="1" dirty="0" err="1" smtClean="0">
                <a:solidFill>
                  <a:srgbClr val="FF0000"/>
                </a:solidFill>
                <a:latin typeface="Times New Roman" pitchFamily="18" charset="0"/>
                <a:cs typeface="Times New Roman" pitchFamily="18" charset="0"/>
                <a:sym typeface="Wingdings" pitchFamily="2" charset="2"/>
              </a:rPr>
              <a:t>có</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hóa</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trị</a:t>
            </a:r>
            <a:r>
              <a:rPr lang="en-US" sz="2800" b="1" dirty="0" smtClean="0">
                <a:solidFill>
                  <a:srgbClr val="FF0000"/>
                </a:solidFill>
                <a:latin typeface="Times New Roman" pitchFamily="18" charset="0"/>
                <a:cs typeface="Times New Roman" pitchFamily="18" charset="0"/>
                <a:sym typeface="Wingdings" pitchFamily="2" charset="2"/>
              </a:rPr>
              <a:t> I, O </a:t>
            </a:r>
            <a:r>
              <a:rPr lang="en-US" sz="2800" b="1" dirty="0" err="1" smtClean="0">
                <a:solidFill>
                  <a:srgbClr val="FF0000"/>
                </a:solidFill>
                <a:latin typeface="Times New Roman" pitchFamily="18" charset="0"/>
                <a:cs typeface="Times New Roman" pitchFamily="18" charset="0"/>
                <a:sym typeface="Wingdings" pitchFamily="2" charset="2"/>
              </a:rPr>
              <a:t>có</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hóa</a:t>
            </a:r>
            <a:r>
              <a:rPr lang="en-US" sz="2800" b="1" dirty="0" smtClean="0">
                <a:solidFill>
                  <a:srgbClr val="FF0000"/>
                </a:solidFill>
                <a:latin typeface="Times New Roman" pitchFamily="18" charset="0"/>
                <a:cs typeface="Times New Roman" pitchFamily="18" charset="0"/>
                <a:sym typeface="Wingdings" pitchFamily="2" charset="2"/>
              </a:rPr>
              <a:t> </a:t>
            </a:r>
            <a:r>
              <a:rPr lang="en-US" sz="2800" b="1" dirty="0" err="1" smtClean="0">
                <a:solidFill>
                  <a:srgbClr val="FF0000"/>
                </a:solidFill>
                <a:latin typeface="Times New Roman" pitchFamily="18" charset="0"/>
                <a:cs typeface="Times New Roman" pitchFamily="18" charset="0"/>
                <a:sym typeface="Wingdings" pitchFamily="2" charset="2"/>
              </a:rPr>
              <a:t>trị</a:t>
            </a:r>
            <a:r>
              <a:rPr lang="en-US" sz="2800" b="1" dirty="0" smtClean="0">
                <a:solidFill>
                  <a:srgbClr val="FF0000"/>
                </a:solidFill>
                <a:latin typeface="Times New Roman" pitchFamily="18" charset="0"/>
                <a:cs typeface="Times New Roman" pitchFamily="18" charset="0"/>
                <a:sym typeface="Wingdings" pitchFamily="2" charset="2"/>
              </a:rPr>
              <a:t> II)</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504824" y="1675835"/>
            <a:ext cx="7934325" cy="2677656"/>
          </a:xfrm>
          <a:prstGeom prst="rect">
            <a:avLst/>
          </a:prstGeom>
        </p:spPr>
        <p:txBody>
          <a:bodyPr wrap="square">
            <a:spAutoFit/>
          </a:bodyPr>
          <a:lstStyle/>
          <a:p>
            <a:pPr algn="just"/>
            <a:r>
              <a:rPr lang="de-DE" sz="2800" b="1" dirty="0">
                <a:latin typeface="Times New Roman" pitchFamily="18" charset="0"/>
                <a:cs typeface="Times New Roman" pitchFamily="18" charset="0"/>
              </a:rPr>
              <a:t>- Công thức KO có: </a:t>
            </a:r>
            <a:r>
              <a:rPr lang="de-DE" sz="2800" b="1" dirty="0" smtClean="0">
                <a:latin typeface="Times New Roman" pitchFamily="18" charset="0"/>
                <a:cs typeface="Times New Roman" pitchFamily="18" charset="0"/>
              </a:rPr>
              <a:t>1.I </a:t>
            </a:r>
            <a:r>
              <a:rPr lang="de-DE" sz="2800" b="1" dirty="0">
                <a:latin typeface="Times New Roman" pitchFamily="18" charset="0"/>
                <a:cs typeface="Times New Roman" pitchFamily="18" charset="0"/>
              </a:rPr>
              <a:t>khác </a:t>
            </a:r>
            <a:r>
              <a:rPr lang="de-DE" sz="2800" b="1" dirty="0" smtClean="0">
                <a:latin typeface="Times New Roman" pitchFamily="18" charset="0"/>
                <a:cs typeface="Times New Roman" pitchFamily="18" charset="0"/>
              </a:rPr>
              <a:t>1.II</a:t>
            </a:r>
            <a:r>
              <a:rPr lang="de-DE" sz="2800" b="1" dirty="0">
                <a:latin typeface="Times New Roman" pitchFamily="18" charset="0"/>
                <a:cs typeface="Times New Roman" pitchFamily="18" charset="0"/>
              </a:rPr>
              <a:t>=&gt; Công thức KO không thỏa mãn quy tắc hóa trị.</a:t>
            </a:r>
            <a:endParaRPr lang="en-US" sz="2800" b="1" dirty="0">
              <a:latin typeface="Times New Roman" pitchFamily="18" charset="0"/>
              <a:cs typeface="Times New Roman" pitchFamily="18" charset="0"/>
            </a:endParaRPr>
          </a:p>
          <a:p>
            <a:pPr algn="just"/>
            <a:r>
              <a:rPr lang="de-DE" sz="2800" b="1" dirty="0" smtClean="0">
                <a:latin typeface="Times New Roman" pitchFamily="18" charset="0"/>
                <a:cs typeface="Times New Roman" pitchFamily="18" charset="0"/>
              </a:rPr>
              <a:t>- Công </a:t>
            </a:r>
            <a:r>
              <a:rPr lang="de-DE" sz="2800" b="1" dirty="0">
                <a:latin typeface="Times New Roman" pitchFamily="18" charset="0"/>
                <a:cs typeface="Times New Roman" pitchFamily="18" charset="0"/>
              </a:rPr>
              <a:t>thức K</a:t>
            </a:r>
            <a:r>
              <a:rPr lang="de-DE" sz="2800" b="1" baseline="-25000" dirty="0">
                <a:latin typeface="Times New Roman" pitchFamily="18" charset="0"/>
                <a:cs typeface="Times New Roman" pitchFamily="18" charset="0"/>
              </a:rPr>
              <a:t>2</a:t>
            </a:r>
            <a:r>
              <a:rPr lang="de-DE" sz="2800" b="1" dirty="0">
                <a:latin typeface="Times New Roman" pitchFamily="18" charset="0"/>
                <a:cs typeface="Times New Roman" pitchFamily="18" charset="0"/>
              </a:rPr>
              <a:t>O có: </a:t>
            </a:r>
            <a:r>
              <a:rPr lang="de-DE" sz="2800" b="1" dirty="0" smtClean="0">
                <a:latin typeface="Times New Roman" pitchFamily="18" charset="0"/>
                <a:cs typeface="Times New Roman" pitchFamily="18" charset="0"/>
              </a:rPr>
              <a:t>2.I</a:t>
            </a:r>
            <a:r>
              <a:rPr lang="de-DE" sz="2800" b="1" dirty="0">
                <a:latin typeface="Times New Roman" pitchFamily="18" charset="0"/>
                <a:cs typeface="Times New Roman" pitchFamily="18" charset="0"/>
              </a:rPr>
              <a:t>= </a:t>
            </a:r>
            <a:r>
              <a:rPr lang="de-DE" sz="2800" b="1" dirty="0" smtClean="0">
                <a:latin typeface="Times New Roman" pitchFamily="18" charset="0"/>
                <a:cs typeface="Times New Roman" pitchFamily="18" charset="0"/>
              </a:rPr>
              <a:t>1.II</a:t>
            </a:r>
            <a:r>
              <a:rPr lang="de-DE" sz="2800" b="1" dirty="0">
                <a:latin typeface="Times New Roman" pitchFamily="18" charset="0"/>
                <a:cs typeface="Times New Roman" pitchFamily="18" charset="0"/>
              </a:rPr>
              <a:t>=&gt; Công thức K</a:t>
            </a:r>
            <a:r>
              <a:rPr lang="de-DE" sz="2800" b="1" baseline="-25000" dirty="0">
                <a:latin typeface="Times New Roman" pitchFamily="18" charset="0"/>
                <a:cs typeface="Times New Roman" pitchFamily="18" charset="0"/>
              </a:rPr>
              <a:t>2</a:t>
            </a:r>
            <a:r>
              <a:rPr lang="de-DE" sz="2800" b="1" dirty="0">
                <a:latin typeface="Times New Roman" pitchFamily="18" charset="0"/>
                <a:cs typeface="Times New Roman" pitchFamily="18" charset="0"/>
              </a:rPr>
              <a:t>O thỏa mãn quy tắc hóa trị</a:t>
            </a:r>
            <a:r>
              <a:rPr lang="de-DE" sz="2800" b="1" dirty="0" smtClean="0">
                <a:latin typeface="Times New Roman" pitchFamily="18" charset="0"/>
                <a:cs typeface="Times New Roman" pitchFamily="18" charset="0"/>
              </a:rPr>
              <a:t>.</a:t>
            </a:r>
          </a:p>
          <a:p>
            <a:pPr algn="just"/>
            <a:r>
              <a:rPr lang="de-DE" sz="2800" b="1" dirty="0" smtClean="0">
                <a:latin typeface="Times New Roman" pitchFamily="18" charset="0"/>
                <a:cs typeface="Times New Roman" pitchFamily="18" charset="0"/>
                <a:sym typeface="Wingdings" pitchFamily="2" charset="2"/>
              </a:rPr>
              <a:t> </a:t>
            </a:r>
            <a:r>
              <a:rPr lang="de-DE" sz="2800" b="1" dirty="0" smtClean="0">
                <a:latin typeface="Times New Roman" pitchFamily="18" charset="0"/>
                <a:cs typeface="Times New Roman" pitchFamily="18" charset="0"/>
              </a:rPr>
              <a:t>Vậy </a:t>
            </a:r>
            <a:r>
              <a:rPr lang="de-DE" sz="2800" b="1" dirty="0">
                <a:latin typeface="Times New Roman" pitchFamily="18" charset="0"/>
                <a:cs typeface="Times New Roman" pitchFamily="18" charset="0"/>
              </a:rPr>
              <a:t>công thức hóa học của potassium oxium là K</a:t>
            </a:r>
            <a:r>
              <a:rPr lang="de-DE" sz="2800" b="1" baseline="-25000" dirty="0">
                <a:latin typeface="Times New Roman" pitchFamily="18" charset="0"/>
                <a:cs typeface="Times New Roman" pitchFamily="18" charset="0"/>
              </a:rPr>
              <a:t>2</a:t>
            </a:r>
            <a:r>
              <a:rPr lang="de-DE" sz="2800" b="1" dirty="0">
                <a:latin typeface="Times New Roman" pitchFamily="18" charset="0"/>
                <a:cs typeface="Times New Roman" pitchFamily="18" charset="0"/>
              </a:rPr>
              <a:t>O</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86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99702"/>
            <a:ext cx="8505825" cy="4629796"/>
          </a:xfrm>
          <a:prstGeom prst="rect">
            <a:avLst/>
          </a:prstGeom>
        </p:spPr>
      </p:pic>
    </p:spTree>
    <p:extLst>
      <p:ext uri="{BB962C8B-B14F-4D97-AF65-F5344CB8AC3E}">
        <p14:creationId xmlns:p14="http://schemas.microsoft.com/office/powerpoint/2010/main" val="507301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47" y="547833"/>
            <a:ext cx="7363853" cy="2086266"/>
          </a:xfrm>
          <a:prstGeom prst="rect">
            <a:avLst/>
          </a:prstGeom>
        </p:spPr>
      </p:pic>
    </p:spTree>
    <p:extLst>
      <p:ext uri="{BB962C8B-B14F-4D97-AF65-F5344CB8AC3E}">
        <p14:creationId xmlns:p14="http://schemas.microsoft.com/office/powerpoint/2010/main" val="1441294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574" y="194660"/>
            <a:ext cx="8734426" cy="954107"/>
          </a:xfrm>
          <a:prstGeom prst="rect">
            <a:avLst/>
          </a:prstGeom>
          <a:solidFill>
            <a:srgbClr val="00B050"/>
          </a:solidFill>
        </p:spPr>
        <p:txBody>
          <a:bodyPr wrap="square">
            <a:spAutoFit/>
          </a:bodyPr>
          <a:lstStyle/>
          <a:p>
            <a:r>
              <a:rPr lang="de-DE" sz="2800" b="1" dirty="0">
                <a:solidFill>
                  <a:srgbClr val="FFFF00"/>
                </a:solidFill>
                <a:latin typeface="Times New Roman" pitchFamily="18" charset="0"/>
                <a:cs typeface="Times New Roman" pitchFamily="18" charset="0"/>
              </a:rPr>
              <a:t>III. Lập công thức hóa học của hợp chất.</a:t>
            </a:r>
            <a:endParaRPr lang="en-US" sz="2800" dirty="0">
              <a:solidFill>
                <a:srgbClr val="FFFF00"/>
              </a:solidFill>
              <a:latin typeface="Times New Roman" pitchFamily="18" charset="0"/>
              <a:cs typeface="Times New Roman" pitchFamily="18" charset="0"/>
            </a:endParaRPr>
          </a:p>
          <a:p>
            <a:r>
              <a:rPr lang="de-DE" sz="2800" b="1" dirty="0">
                <a:solidFill>
                  <a:srgbClr val="FFFF00"/>
                </a:solidFill>
                <a:latin typeface="Times New Roman" pitchFamily="18" charset="0"/>
                <a:cs typeface="Times New Roman" pitchFamily="18" charset="0"/>
              </a:rPr>
              <a:t>1. Lập công thức hóa học của hợp chất khi biết hóa trị.</a:t>
            </a:r>
            <a:endParaRPr lang="en-US" sz="2800" dirty="0">
              <a:solidFill>
                <a:srgbClr val="FFFF00"/>
              </a:solidFill>
              <a:latin typeface="Times New Roman" pitchFamily="18" charset="0"/>
              <a:cs typeface="Times New Roman" pitchFamily="18" charset="0"/>
            </a:endParaRPr>
          </a:p>
        </p:txBody>
      </p:sp>
      <p:sp>
        <p:nvSpPr>
          <p:cNvPr id="4" name="Cloud 3"/>
          <p:cNvSpPr/>
          <p:nvPr/>
        </p:nvSpPr>
        <p:spPr>
          <a:xfrm>
            <a:off x="409574" y="1543050"/>
            <a:ext cx="3743326" cy="31527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Nghiên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cứu</a:t>
            </a:r>
            <a:r>
              <a:rPr lang="en-US" sz="2800" dirty="0" smtClean="0">
                <a:latin typeface="Times New Roman" pitchFamily="18" charset="0"/>
                <a:cs typeface="Times New Roman" pitchFamily="18" charset="0"/>
              </a:rPr>
              <a:t> VD SGK/43,44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u="sng" dirty="0" err="1" smtClean="0">
                <a:solidFill>
                  <a:srgbClr val="FFFF00"/>
                </a:solidFill>
                <a:latin typeface="Times New Roman" pitchFamily="18" charset="0"/>
                <a:cs typeface="Times New Roman" pitchFamily="18" charset="0"/>
              </a:rPr>
              <a:t>các</a:t>
            </a:r>
            <a:r>
              <a:rPr lang="en-US" sz="2800" u="sng" dirty="0" smtClean="0">
                <a:solidFill>
                  <a:srgbClr val="FFFF00"/>
                </a:solidFill>
                <a:latin typeface="Times New Roman" pitchFamily="18" charset="0"/>
                <a:cs typeface="Times New Roman" pitchFamily="18" charset="0"/>
              </a:rPr>
              <a:t> </a:t>
            </a:r>
            <a:r>
              <a:rPr lang="en-US" sz="2800" u="sng" dirty="0" err="1" smtClean="0">
                <a:solidFill>
                  <a:srgbClr val="FFFF00"/>
                </a:solidFill>
                <a:latin typeface="Times New Roman" pitchFamily="18" charset="0"/>
                <a:cs typeface="Times New Roman" pitchFamily="18" charset="0"/>
              </a:rPr>
              <a:t>bước</a:t>
            </a:r>
            <a:r>
              <a:rPr lang="en-US" sz="2800" u="sng" dirty="0" smtClean="0">
                <a:solidFill>
                  <a:srgbClr val="FFFF00"/>
                </a:solidFill>
                <a:latin typeface="Times New Roman" pitchFamily="18" charset="0"/>
                <a:cs typeface="Times New Roman" pitchFamily="18" charset="0"/>
              </a:rPr>
              <a:t> </a:t>
            </a:r>
            <a:r>
              <a:rPr lang="en-US" sz="2800" u="sng" dirty="0" err="1" smtClean="0">
                <a:solidFill>
                  <a:srgbClr val="FFFF00"/>
                </a:solidFill>
                <a:latin typeface="Times New Roman" pitchFamily="18" charset="0"/>
                <a:cs typeface="Times New Roman" pitchFamily="18" charset="0"/>
              </a:rPr>
              <a:t>lập</a:t>
            </a:r>
            <a:r>
              <a:rPr lang="en-US" sz="2800" u="sng" dirty="0" smtClean="0">
                <a:solidFill>
                  <a:srgbClr val="FFFF00"/>
                </a:solidFill>
                <a:latin typeface="Times New Roman" pitchFamily="18" charset="0"/>
                <a:cs typeface="Times New Roman" pitchFamily="18" charset="0"/>
              </a:rPr>
              <a:t> CTHH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endParaRPr lang="en-US" sz="2800" dirty="0">
              <a:latin typeface="Times New Roman" pitchFamily="18" charset="0"/>
              <a:cs typeface="Times New Roman" pitchFamily="18" charset="0"/>
            </a:endParaRPr>
          </a:p>
        </p:txBody>
      </p:sp>
      <p:sp>
        <p:nvSpPr>
          <p:cNvPr id="7" name="Rectangle 6"/>
          <p:cNvSpPr/>
          <p:nvPr/>
        </p:nvSpPr>
        <p:spPr>
          <a:xfrm>
            <a:off x="4776787" y="1438275"/>
            <a:ext cx="4138613"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itchFamily="18" charset="0"/>
                <a:cs typeface="Times New Roman" pitchFamily="18" charset="0"/>
              </a:rPr>
              <a:t>Bước</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CTHH </a:t>
            </a:r>
            <a:r>
              <a:rPr lang="en-US" sz="2400" dirty="0" err="1" smtClean="0">
                <a:latin typeface="Times New Roman" pitchFamily="18" charset="0"/>
                <a:cs typeface="Times New Roman" pitchFamily="18" charset="0"/>
              </a:rPr>
              <a:t>dạng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endParaRPr lang="en-US" sz="2400" dirty="0">
              <a:latin typeface="Times New Roman" pitchFamily="18" charset="0"/>
              <a:cs typeface="Times New Roman" pitchFamily="18" charset="0"/>
            </a:endParaRPr>
          </a:p>
        </p:txBody>
      </p:sp>
      <p:sp>
        <p:nvSpPr>
          <p:cNvPr id="9" name="Rectangle 8"/>
          <p:cNvSpPr/>
          <p:nvPr/>
        </p:nvSpPr>
        <p:spPr>
          <a:xfrm>
            <a:off x="4776786" y="2381250"/>
            <a:ext cx="4138613"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latin typeface="Times New Roman" pitchFamily="18" charset="0"/>
                <a:cs typeface="Times New Roman" pitchFamily="18" charset="0"/>
              </a:rPr>
              <a:t>Bước</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endParaRPr lang="en-US" sz="2400" dirty="0">
              <a:latin typeface="Times New Roman" pitchFamily="18" charset="0"/>
              <a:cs typeface="Times New Roman" pitchFamily="18" charset="0"/>
            </a:endParaRPr>
          </a:p>
        </p:txBody>
      </p:sp>
      <p:sp>
        <p:nvSpPr>
          <p:cNvPr id="10" name="Rectangle 9"/>
          <p:cNvSpPr/>
          <p:nvPr/>
        </p:nvSpPr>
        <p:spPr>
          <a:xfrm>
            <a:off x="4776786" y="3305175"/>
            <a:ext cx="4138613"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itchFamily="18" charset="0"/>
                <a:cs typeface="Times New Roman" pitchFamily="18" charset="0"/>
              </a:rPr>
              <a:t>Bước</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lệ</a:t>
            </a:r>
            <a:r>
              <a:rPr lang="en-US" sz="2400" dirty="0" smtClean="0">
                <a:latin typeface="Times New Roman" pitchFamily="18" charset="0"/>
                <a:cs typeface="Times New Roman" pitchFamily="18" charset="0"/>
              </a:rPr>
              <a:t> x: y (</a:t>
            </a:r>
            <a:r>
              <a:rPr lang="en-US" sz="2400" dirty="0" err="1" smtClean="0">
                <a:latin typeface="Times New Roman" pitchFamily="18" charset="0"/>
                <a:cs typeface="Times New Roman" pitchFamily="18" charset="0"/>
              </a:rPr>
              <a:t>tối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Rectangle 10"/>
          <p:cNvSpPr/>
          <p:nvPr/>
        </p:nvSpPr>
        <p:spPr>
          <a:xfrm>
            <a:off x="4776785" y="4257675"/>
            <a:ext cx="4138613"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latin typeface="Times New Roman" pitchFamily="18" charset="0"/>
                <a:cs typeface="Times New Roman" pitchFamily="18" charset="0"/>
              </a:rPr>
              <a:t>Bước</a:t>
            </a:r>
            <a:r>
              <a:rPr lang="en-US" sz="2400" dirty="0" smtClean="0">
                <a:latin typeface="Times New Roman" pitchFamily="18" charset="0"/>
                <a:cs typeface="Times New Roman" pitchFamily="18" charset="0"/>
              </a:rPr>
              <a:t> 4: </a:t>
            </a:r>
            <a:r>
              <a:rPr lang="en-US" sz="2400" dirty="0" err="1">
                <a:latin typeface="Times New Roman" pitchFamily="18" charset="0"/>
                <a:cs typeface="Times New Roman" pitchFamily="18" charset="0"/>
              </a:rPr>
              <a:t>K</a:t>
            </a:r>
            <a:r>
              <a:rPr lang="en-US" sz="2400" dirty="0" err="1" smtClean="0">
                <a:latin typeface="Times New Roman" pitchFamily="18" charset="0"/>
                <a:cs typeface="Times New Roman" pitchFamily="18" charset="0"/>
              </a:rPr>
              <a:t>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Down Arrow 11"/>
          <p:cNvSpPr/>
          <p:nvPr/>
        </p:nvSpPr>
        <p:spPr>
          <a:xfrm>
            <a:off x="6629400" y="2057400"/>
            <a:ext cx="216693"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629400" y="3000375"/>
            <a:ext cx="216692"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607968" y="3933825"/>
            <a:ext cx="238123"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481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 y="205085"/>
            <a:ext cx="8582025" cy="2246769"/>
          </a:xfrm>
          <a:prstGeom prst="rect">
            <a:avLst/>
          </a:prstGeom>
        </p:spPr>
        <p:txBody>
          <a:bodyPr wrap="square">
            <a:spAutoFit/>
          </a:bodyPr>
          <a:lstStyle/>
          <a:p>
            <a:r>
              <a:rPr lang="de-DE" sz="2800" b="1" dirty="0">
                <a:latin typeface="Times New Roman" pitchFamily="18" charset="0"/>
                <a:cs typeface="Times New Roman" pitchFamily="18" charset="0"/>
              </a:rPr>
              <a:t>Vận dụng</a:t>
            </a:r>
            <a:r>
              <a:rPr lang="de-DE" sz="2800" dirty="0">
                <a:latin typeface="Times New Roman" pitchFamily="18" charset="0"/>
                <a:cs typeface="Times New Roman" pitchFamily="18" charset="0"/>
              </a:rPr>
              <a:t>: Lập công thức hóa học </a:t>
            </a:r>
            <a:r>
              <a:rPr lang="de-DE" sz="2800" dirty="0" smtClean="0">
                <a:latin typeface="Times New Roman" pitchFamily="18" charset="0"/>
                <a:cs typeface="Times New Roman" pitchFamily="18" charset="0"/>
              </a:rPr>
              <a:t>của các chất được tạo nên bởi:</a:t>
            </a:r>
            <a:endParaRPr lang="en-US" sz="2800" dirty="0">
              <a:latin typeface="Times New Roman" pitchFamily="18" charset="0"/>
              <a:cs typeface="Times New Roman" pitchFamily="18" charset="0"/>
            </a:endParaRPr>
          </a:p>
          <a:p>
            <a:r>
              <a:rPr lang="de-DE" sz="2800" dirty="0">
                <a:latin typeface="Times New Roman" pitchFamily="18" charset="0"/>
                <a:cs typeface="Times New Roman" pitchFamily="18" charset="0"/>
              </a:rPr>
              <a:t>1. Al(III) và O(II</a:t>
            </a:r>
            <a:r>
              <a:rPr lang="de-DE" sz="2800" dirty="0" smtClean="0">
                <a:latin typeface="Times New Roman" pitchFamily="18" charset="0"/>
                <a:cs typeface="Times New Roman" pitchFamily="18" charset="0"/>
              </a:rPr>
              <a:t>)  - Nhóm 1</a:t>
            </a:r>
            <a:endParaRPr lang="en-US" sz="2800" dirty="0">
              <a:latin typeface="Times New Roman" pitchFamily="18" charset="0"/>
              <a:cs typeface="Times New Roman" pitchFamily="18" charset="0"/>
            </a:endParaRPr>
          </a:p>
          <a:p>
            <a:r>
              <a:rPr lang="de-DE" sz="2800" dirty="0">
                <a:latin typeface="Times New Roman" pitchFamily="18" charset="0"/>
                <a:cs typeface="Times New Roman" pitchFamily="18" charset="0"/>
              </a:rPr>
              <a:t>2. Fe(III) và Cl(I</a:t>
            </a:r>
            <a:r>
              <a:rPr lang="de-DE" sz="2800" dirty="0" smtClean="0">
                <a:latin typeface="Times New Roman" pitchFamily="18" charset="0"/>
                <a:cs typeface="Times New Roman" pitchFamily="18" charset="0"/>
              </a:rPr>
              <a:t>) </a:t>
            </a:r>
            <a:r>
              <a:rPr lang="de-DE" sz="2800" dirty="0">
                <a:latin typeface="Times New Roman" pitchFamily="18" charset="0"/>
                <a:cs typeface="Times New Roman" pitchFamily="18" charset="0"/>
              </a:rPr>
              <a:t>- Nhóm </a:t>
            </a:r>
            <a:r>
              <a:rPr lang="en-US"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a:p>
            <a:r>
              <a:rPr lang="de-DE" sz="2800" dirty="0">
                <a:latin typeface="Times New Roman" pitchFamily="18" charset="0"/>
                <a:cs typeface="Times New Roman" pitchFamily="18" charset="0"/>
              </a:rPr>
              <a:t>3. K(I) </a:t>
            </a:r>
            <a:r>
              <a:rPr lang="de-DE" sz="2800" dirty="0" smtClean="0">
                <a:latin typeface="Times New Roman" pitchFamily="18" charset="0"/>
                <a:cs typeface="Times New Roman" pitchFamily="18" charset="0"/>
              </a:rPr>
              <a:t>và nhóm </a:t>
            </a:r>
            <a:r>
              <a:rPr lang="de-DE" sz="2800" dirty="0">
                <a:latin typeface="Times New Roman" pitchFamily="18" charset="0"/>
                <a:cs typeface="Times New Roman" pitchFamily="18" charset="0"/>
              </a:rPr>
              <a:t>SO</a:t>
            </a:r>
            <a:r>
              <a:rPr lang="de-DE" sz="2800" baseline="-25000" dirty="0">
                <a:latin typeface="Times New Roman" pitchFamily="18" charset="0"/>
                <a:cs typeface="Times New Roman" pitchFamily="18" charset="0"/>
              </a:rPr>
              <a:t>4</a:t>
            </a:r>
            <a:r>
              <a:rPr lang="de-DE" sz="2800" dirty="0">
                <a:latin typeface="Times New Roman" pitchFamily="18" charset="0"/>
                <a:cs typeface="Times New Roman" pitchFamily="18" charset="0"/>
              </a:rPr>
              <a:t>(II</a:t>
            </a:r>
            <a:r>
              <a:rPr lang="de-DE" sz="2800" dirty="0" smtClean="0">
                <a:latin typeface="Times New Roman" pitchFamily="18" charset="0"/>
                <a:cs typeface="Times New Roman" pitchFamily="18" charset="0"/>
              </a:rPr>
              <a:t>) </a:t>
            </a:r>
            <a:r>
              <a:rPr lang="de-DE" sz="2800" dirty="0">
                <a:latin typeface="Times New Roman" pitchFamily="18" charset="0"/>
                <a:cs typeface="Times New Roman" pitchFamily="18" charset="0"/>
              </a:rPr>
              <a:t>- Nhóm </a:t>
            </a:r>
            <a:r>
              <a:rPr lang="de-DE" sz="2800" dirty="0" smtClean="0">
                <a:latin typeface="Times New Roman" pitchFamily="18" charset="0"/>
                <a:cs typeface="Times New Roman" pitchFamily="18" charset="0"/>
              </a:rPr>
              <a:t>3</a:t>
            </a:r>
          </a:p>
        </p:txBody>
      </p:sp>
      <p:sp>
        <p:nvSpPr>
          <p:cNvPr id="4" name="Rectangle 3"/>
          <p:cNvSpPr/>
          <p:nvPr/>
        </p:nvSpPr>
        <p:spPr>
          <a:xfrm>
            <a:off x="5895974" y="737354"/>
            <a:ext cx="2707529" cy="1815882"/>
          </a:xfrm>
          <a:prstGeom prst="rect">
            <a:avLst/>
          </a:prstGeom>
        </p:spPr>
        <p:txBody>
          <a:bodyPr wrap="square">
            <a:spAutoFit/>
          </a:bodyPr>
          <a:lstStyle/>
          <a:p>
            <a:r>
              <a:rPr lang="de-DE" sz="2800" b="1" dirty="0" smtClean="0">
                <a:latin typeface="Times New Roman" pitchFamily="18" charset="0"/>
                <a:cs typeface="Times New Roman" pitchFamily="18" charset="0"/>
              </a:rPr>
              <a:t>Đáp án:</a:t>
            </a:r>
          </a:p>
          <a:p>
            <a:pPr marL="514350" indent="-514350">
              <a:buAutoNum type="arabicPeriod"/>
            </a:pPr>
            <a:r>
              <a:rPr lang="de-DE" sz="2800" dirty="0" smtClean="0">
                <a:latin typeface="Times New Roman" pitchFamily="18" charset="0"/>
                <a:cs typeface="Times New Roman" pitchFamily="18" charset="0"/>
              </a:rPr>
              <a:t>Al</a:t>
            </a:r>
            <a:r>
              <a:rPr lang="de-DE" sz="2800" baseline="-25000" dirty="0" smtClean="0">
                <a:latin typeface="Times New Roman" pitchFamily="18" charset="0"/>
                <a:cs typeface="Times New Roman" pitchFamily="18" charset="0"/>
              </a:rPr>
              <a:t>2</a:t>
            </a:r>
            <a:r>
              <a:rPr lang="de-DE" sz="2800" dirty="0" smtClean="0">
                <a:latin typeface="Times New Roman" pitchFamily="18" charset="0"/>
                <a:cs typeface="Times New Roman" pitchFamily="18" charset="0"/>
              </a:rPr>
              <a:t>O</a:t>
            </a:r>
            <a:r>
              <a:rPr lang="de-DE" sz="2800" baseline="-25000" dirty="0" smtClean="0">
                <a:latin typeface="Times New Roman" pitchFamily="18" charset="0"/>
                <a:cs typeface="Times New Roman" pitchFamily="18" charset="0"/>
              </a:rPr>
              <a:t>3</a:t>
            </a:r>
          </a:p>
          <a:p>
            <a:pPr marL="514350" indent="-514350">
              <a:buAutoNum type="arabicPeriod"/>
            </a:pPr>
            <a:r>
              <a:rPr lang="de-DE" sz="2800" dirty="0" smtClean="0">
                <a:latin typeface="Times New Roman" pitchFamily="18" charset="0"/>
                <a:cs typeface="Times New Roman" pitchFamily="18" charset="0"/>
              </a:rPr>
              <a:t>FeCl</a:t>
            </a:r>
            <a:r>
              <a:rPr lang="de-DE" sz="2800" baseline="-25000" dirty="0" smtClean="0">
                <a:latin typeface="Times New Roman" pitchFamily="18" charset="0"/>
                <a:cs typeface="Times New Roman" pitchFamily="18" charset="0"/>
              </a:rPr>
              <a:t>3</a:t>
            </a:r>
          </a:p>
          <a:p>
            <a:pPr marL="514350" indent="-514350">
              <a:buAutoNum type="arabicPeriod"/>
            </a:pPr>
            <a:r>
              <a:rPr lang="de-DE" sz="2800" dirty="0" smtClean="0">
                <a:latin typeface="Times New Roman" pitchFamily="18" charset="0"/>
                <a:cs typeface="Times New Roman" pitchFamily="18" charset="0"/>
              </a:rPr>
              <a:t>K</a:t>
            </a:r>
            <a:r>
              <a:rPr lang="de-DE" sz="2800" baseline="-25000" dirty="0" smtClean="0">
                <a:latin typeface="Times New Roman" pitchFamily="18" charset="0"/>
                <a:cs typeface="Times New Roman" pitchFamily="18" charset="0"/>
              </a:rPr>
              <a:t>2</a:t>
            </a:r>
            <a:r>
              <a:rPr lang="de-DE" sz="2800" dirty="0" smtClean="0">
                <a:latin typeface="Times New Roman" pitchFamily="18" charset="0"/>
                <a:cs typeface="Times New Roman" pitchFamily="18" charset="0"/>
              </a:rPr>
              <a:t>SO</a:t>
            </a:r>
            <a:r>
              <a:rPr lang="de-DE" sz="2800" baseline="-25000" dirty="0" smtClean="0">
                <a:latin typeface="Times New Roman" pitchFamily="18" charset="0"/>
                <a:cs typeface="Times New Roman" pitchFamily="18" charset="0"/>
              </a:rPr>
              <a:t>4</a:t>
            </a:r>
          </a:p>
        </p:txBody>
      </p:sp>
      <p:sp>
        <p:nvSpPr>
          <p:cNvPr id="5" name="Rectangle 4"/>
          <p:cNvSpPr/>
          <p:nvPr/>
        </p:nvSpPr>
        <p:spPr>
          <a:xfrm>
            <a:off x="323850" y="2947920"/>
            <a:ext cx="8429625" cy="1815882"/>
          </a:xfrm>
          <a:prstGeom prst="rect">
            <a:avLst/>
          </a:prstGeom>
          <a:solidFill>
            <a:srgbClr val="FFC000"/>
          </a:solidFill>
        </p:spPr>
        <p:txBody>
          <a:bodyPr wrap="square">
            <a:spAutoFit/>
          </a:bodyPr>
          <a:lstStyle/>
          <a:p>
            <a:pPr algn="just"/>
            <a:r>
              <a:rPr lang="de-DE" sz="2800" b="1" dirty="0" smtClean="0">
                <a:latin typeface="Times New Roman" pitchFamily="18" charset="0"/>
                <a:cs typeface="Times New Roman" pitchFamily="18" charset="0"/>
              </a:rPr>
              <a:t>Cách viết nhanh CTHH khi biết hóa trị (Quy </a:t>
            </a:r>
            <a:r>
              <a:rPr lang="de-DE" sz="2800" b="1" dirty="0">
                <a:latin typeface="Times New Roman" pitchFamily="18" charset="0"/>
                <a:cs typeface="Times New Roman" pitchFamily="18" charset="0"/>
              </a:rPr>
              <a:t>tắc </a:t>
            </a:r>
            <a:r>
              <a:rPr lang="de-DE" sz="2800" b="1" dirty="0" smtClean="0">
                <a:latin typeface="Times New Roman" pitchFamily="18" charset="0"/>
                <a:cs typeface="Times New Roman" pitchFamily="18" charset="0"/>
              </a:rPr>
              <a:t>chéo): Hóa </a:t>
            </a:r>
            <a:r>
              <a:rPr lang="de-DE" sz="2800" b="1" dirty="0">
                <a:latin typeface="Times New Roman" pitchFamily="18" charset="0"/>
                <a:cs typeface="Times New Roman" pitchFamily="18" charset="0"/>
              </a:rPr>
              <a:t>trị rút gọn nguyên tố này là chỉ số của nguyên tố kia, hóa trị rút gọn nguyên tố kia là chỉ số nguyên tố này.</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420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pPr algn="ctr"/>
            <a:r>
              <a:rPr lang="en-US" sz="2800" b="1" dirty="0" smtClean="0">
                <a:latin typeface="Times New Roman" pitchFamily="18" charset="0"/>
                <a:cs typeface="Times New Roman" pitchFamily="18" charset="0"/>
              </a:rPr>
              <a:t>CHƠI TRÒ CHƠI: NHÌN HÌNH ĐOÁN CHẤT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26704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099" y="303312"/>
            <a:ext cx="8834470" cy="954107"/>
          </a:xfrm>
          <a:prstGeom prst="rect">
            <a:avLst/>
          </a:prstGeom>
          <a:solidFill>
            <a:srgbClr val="00B050"/>
          </a:solidFill>
        </p:spPr>
        <p:txBody>
          <a:bodyPr wrap="none">
            <a:spAutoFit/>
          </a:bodyPr>
          <a:lstStyle/>
          <a:p>
            <a:r>
              <a:rPr lang="de-DE" sz="2800" b="1" dirty="0" smtClean="0">
                <a:solidFill>
                  <a:srgbClr val="FFFF00"/>
                </a:solidFill>
                <a:latin typeface="Times New Roman" pitchFamily="18" charset="0"/>
                <a:cs typeface="Times New Roman" pitchFamily="18" charset="0"/>
              </a:rPr>
              <a:t>2. Lập </a:t>
            </a:r>
            <a:r>
              <a:rPr lang="de-DE" sz="2800" b="1" dirty="0">
                <a:solidFill>
                  <a:srgbClr val="FFFF00"/>
                </a:solidFill>
                <a:latin typeface="Times New Roman" pitchFamily="18" charset="0"/>
                <a:cs typeface="Times New Roman" pitchFamily="18" charset="0"/>
              </a:rPr>
              <a:t>công thức hóa học của hợp chất </a:t>
            </a:r>
            <a:r>
              <a:rPr lang="de-DE" sz="2800" b="1" dirty="0" smtClean="0">
                <a:solidFill>
                  <a:srgbClr val="FFFF00"/>
                </a:solidFill>
                <a:latin typeface="Times New Roman" pitchFamily="18" charset="0"/>
                <a:cs typeface="Times New Roman" pitchFamily="18" charset="0"/>
              </a:rPr>
              <a:t>theo phần trăm </a:t>
            </a:r>
          </a:p>
          <a:p>
            <a:r>
              <a:rPr lang="de-DE" sz="2800" b="1" dirty="0">
                <a:solidFill>
                  <a:srgbClr val="FFFF00"/>
                </a:solidFill>
                <a:latin typeface="Times New Roman" pitchFamily="18" charset="0"/>
                <a:cs typeface="Times New Roman" pitchFamily="18" charset="0"/>
              </a:rPr>
              <a:t>n</a:t>
            </a:r>
            <a:r>
              <a:rPr lang="de-DE" sz="2800" b="1" dirty="0" smtClean="0">
                <a:solidFill>
                  <a:srgbClr val="FFFF00"/>
                </a:solidFill>
                <a:latin typeface="Times New Roman" pitchFamily="18" charset="0"/>
                <a:cs typeface="Times New Roman" pitchFamily="18" charset="0"/>
              </a:rPr>
              <a:t>guyên tố.</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569484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b="1" dirty="0" err="1">
                <a:latin typeface="Times New Roman" panose="02020603050405020304" pitchFamily="18" charset="0"/>
                <a:cs typeface="Times New Roman" panose="02020603050405020304" pitchFamily="18" charset="0"/>
              </a:rPr>
              <a:t>Ví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dụ</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Lập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công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thức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hoá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học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hợp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chất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tạo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bởi</a:t>
            </a:r>
            <a:r>
              <a:rPr lang="en-US" sz="1800" b="1" dirty="0">
                <a:latin typeface="Times New Roman" panose="02020603050405020304" pitchFamily="18" charset="0"/>
                <a:cs typeface="Times New Roman" panose="02020603050405020304" pitchFamily="18" charset="0"/>
              </a:rPr>
              <a:t> carbon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hydrogen, </a:t>
            </a:r>
            <a:r>
              <a:rPr lang="en-US" sz="1800" b="1" dirty="0" err="1">
                <a:latin typeface="Times New Roman" panose="02020603050405020304" pitchFamily="18" charset="0"/>
                <a:cs typeface="Times New Roman" panose="02020603050405020304" pitchFamily="18" charset="0"/>
              </a:rPr>
              <a:t>biết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trăm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lượng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C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H </a:t>
            </a:r>
            <a:r>
              <a:rPr lang="en-US" sz="1800" b="1" dirty="0" err="1">
                <a:latin typeface="Times New Roman" panose="02020603050405020304" pitchFamily="18" charset="0"/>
                <a:cs typeface="Times New Roman" panose="02020603050405020304" pitchFamily="18" charset="0"/>
              </a:rPr>
              <a:t>lần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lượt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a:t>
            </a:r>
            <a:r>
              <a:rPr lang="en-US" sz="1800" b="1" dirty="0">
                <a:latin typeface="Times New Roman" panose="02020603050405020304" pitchFamily="18" charset="0"/>
                <a:cs typeface="Times New Roman" panose="02020603050405020304" pitchFamily="18" charset="0"/>
              </a:rPr>
              <a:t> 75% , 25%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lượng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hợp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chất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a:t>
            </a:r>
            <a:r>
              <a:rPr lang="en-US" sz="1800" b="1" dirty="0">
                <a:latin typeface="Times New Roman" panose="02020603050405020304" pitchFamily="18" charset="0"/>
                <a:cs typeface="Times New Roman" panose="02020603050405020304" pitchFamily="18" charset="0"/>
              </a:rPr>
              <a:t> 16 </a:t>
            </a:r>
            <a:r>
              <a:rPr lang="en-US" sz="1800" b="1" dirty="0" err="1">
                <a:latin typeface="Times New Roman" panose="02020603050405020304" pitchFamily="18" charset="0"/>
                <a:cs typeface="Times New Roman" panose="02020603050405020304" pitchFamily="18" charset="0"/>
              </a:rPr>
              <a:t>amu</a:t>
            </a:r>
            <a:r>
              <a:rPr lang="en-US" sz="18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pPr marL="0" indent="0" algn="ctr"/>
            <a:r>
              <a:rPr lang="en-US" sz="1800" dirty="0" err="1">
                <a:solidFill>
                  <a:srgbClr val="FF0000"/>
                </a:solidFill>
                <a:latin typeface="Times New Roman" panose="02020603050405020304" pitchFamily="18" charset="0"/>
                <a:cs typeface="Times New Roman" panose="02020603050405020304" pitchFamily="18" charset="0"/>
              </a:rPr>
              <a:t>Bài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làm</a:t>
            </a:r>
            <a:r>
              <a:rPr lang="en-US" sz="1800" dirty="0">
                <a:solidFill>
                  <a:srgbClr val="FF0000"/>
                </a:solidFill>
                <a:latin typeface="Times New Roman" panose="02020603050405020304" pitchFamily="18" charset="0"/>
                <a:cs typeface="Times New Roman" panose="02020603050405020304" pitchFamily="18" charset="0"/>
              </a:rPr>
              <a:t>: </a:t>
            </a:r>
          </a:p>
          <a:p>
            <a:pPr marL="0" indent="0"/>
            <a:r>
              <a:rPr lang="en-US" sz="1800" dirty="0" err="1">
                <a:latin typeface="Times New Roman" panose="02020603050405020304" pitchFamily="18" charset="0"/>
                <a:cs typeface="Times New Roman" panose="02020603050405020304" pitchFamily="18" charset="0"/>
              </a:rPr>
              <a:t>Bước</a:t>
            </a:r>
            <a:r>
              <a:rPr lang="en-US" sz="1800" dirty="0">
                <a:latin typeface="Times New Roman" panose="02020603050405020304" pitchFamily="18" charset="0"/>
                <a:cs typeface="Times New Roman" panose="02020603050405020304" pitchFamily="18" charset="0"/>
              </a:rPr>
              <a:t> 1: </a:t>
            </a:r>
            <a:r>
              <a:rPr lang="en-US" sz="1800"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altLang="en-US" sz="1800" dirty="0" err="1">
                <a:solidFill>
                  <a:srgbClr val="000099"/>
                </a:solidFill>
                <a:latin typeface="Times New Roman" panose="02020603050405020304" pitchFamily="18" charset="0"/>
                <a:cs typeface="Times New Roman" panose="02020603050405020304" pitchFamily="18" charset="0"/>
              </a:rPr>
              <a:t>C</a:t>
            </a:r>
            <a:r>
              <a:rPr lang="en-US" altLang="en-US" sz="1800" baseline="-25000" dirty="0" err="1">
                <a:solidFill>
                  <a:srgbClr val="000099"/>
                </a:solidFill>
                <a:latin typeface="Times New Roman" panose="02020603050405020304" pitchFamily="18" charset="0"/>
                <a:cs typeface="Times New Roman" panose="02020603050405020304" pitchFamily="18" charset="0"/>
              </a:rPr>
              <a:t>x</a:t>
            </a:r>
            <a:r>
              <a:rPr lang="en-US" altLang="en-US" sz="1800" dirty="0" err="1">
                <a:solidFill>
                  <a:srgbClr val="000099"/>
                </a:solidFill>
                <a:latin typeface="Times New Roman" panose="02020603050405020304" pitchFamily="18" charset="0"/>
                <a:cs typeface="Times New Roman" panose="02020603050405020304" pitchFamily="18" charset="0"/>
              </a:rPr>
              <a:t>H</a:t>
            </a:r>
            <a:r>
              <a:rPr lang="en-US" altLang="en-US" sz="1800" baseline="-25000" dirty="0" err="1">
                <a:solidFill>
                  <a:srgbClr val="000099"/>
                </a:solidFill>
                <a:latin typeface="Times New Roman" panose="02020603050405020304" pitchFamily="18" charset="0"/>
                <a:cs typeface="Times New Roman" panose="02020603050405020304" pitchFamily="18" charset="0"/>
              </a:rPr>
              <a:t>y</a:t>
            </a:r>
            <a:endParaRPr lang="en-US" sz="1800" dirty="0">
              <a:latin typeface="Times New Roman" panose="02020603050405020304" pitchFamily="18" charset="0"/>
              <a:cs typeface="Times New Roman" panose="02020603050405020304" pitchFamily="18" charset="0"/>
            </a:endParaRPr>
          </a:p>
          <a:p>
            <a:pPr marL="0" indent="0"/>
            <a:r>
              <a:rPr lang="en-US" sz="1800" dirty="0" err="1">
                <a:latin typeface="Times New Roman" panose="02020603050405020304" pitchFamily="18" charset="0"/>
                <a:cs typeface="Times New Roman" panose="02020603050405020304" pitchFamily="18" charset="0"/>
              </a:rPr>
              <a:t>Bước</a:t>
            </a:r>
            <a:r>
              <a:rPr lang="en-US" sz="1800" dirty="0">
                <a:latin typeface="Times New Roman" panose="02020603050405020304" pitchFamily="18" charset="0"/>
                <a:cs typeface="Times New Roman" panose="02020603050405020304" pitchFamily="18" charset="0"/>
              </a:rPr>
              <a:t> 2: </a:t>
            </a:r>
            <a:r>
              <a:rPr lang="en-US" sz="1800" dirty="0" err="1">
                <a:latin typeface="Times New Roman" panose="02020603050405020304" pitchFamily="18" charset="0"/>
                <a:cs typeface="Times New Roman" panose="02020603050405020304" pitchFamily="18" charset="0"/>
              </a:rPr>
              <a:t>Khối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12 x + y = 16</a:t>
            </a:r>
          </a:p>
          <a:p>
            <a:pPr marL="0" indent="0"/>
            <a:r>
              <a:rPr lang="en-US" sz="1800" dirty="0" err="1">
                <a:latin typeface="Times New Roman" panose="02020603050405020304" pitchFamily="18" charset="0"/>
                <a:cs typeface="Times New Roman" panose="02020603050405020304" pitchFamily="18" charset="0"/>
              </a:rPr>
              <a:t>Bước</a:t>
            </a:r>
            <a:r>
              <a:rPr lang="en-US" sz="1800" dirty="0">
                <a:latin typeface="Times New Roman" panose="02020603050405020304" pitchFamily="18" charset="0"/>
                <a:cs typeface="Times New Roman" panose="02020603050405020304" pitchFamily="18" charset="0"/>
              </a:rPr>
              <a:t> 3: </a:t>
            </a:r>
            <a:r>
              <a:rPr lang="en-US" sz="1800" dirty="0" err="1">
                <a:latin typeface="Times New Roman" panose="02020603050405020304" pitchFamily="18" charset="0"/>
                <a:cs typeface="Times New Roman" panose="02020603050405020304" pitchFamily="18" charset="0"/>
              </a:rPr>
              <a:t>Lập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biểu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C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H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tìm</a:t>
            </a:r>
            <a:r>
              <a:rPr lang="en-US" sz="1800" dirty="0">
                <a:latin typeface="Times New Roman" panose="02020603050405020304" pitchFamily="18" charset="0"/>
                <a:cs typeface="Times New Roman" panose="02020603050405020304" pitchFamily="18" charset="0"/>
              </a:rPr>
              <a:t> x, y.</a:t>
            </a:r>
          </a:p>
          <a:p>
            <a:pPr marL="0" indent="0"/>
            <a:r>
              <a:rPr lang="en-US" sz="1800" dirty="0" smtClean="0">
                <a:latin typeface="Times New Roman" panose="02020603050405020304" pitchFamily="18" charset="0"/>
                <a:cs typeface="Times New Roman" panose="02020603050405020304" pitchFamily="18" charset="0"/>
                <a:sym typeface="Wingdings" pitchFamily="2" charset="2"/>
              </a:rPr>
              <a:t></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x = 1, y = 4</a:t>
            </a:r>
          </a:p>
          <a:p>
            <a:pPr marL="0" indent="0"/>
            <a:r>
              <a:rPr lang="en-US" sz="1800" dirty="0" err="1">
                <a:latin typeface="Times New Roman" panose="02020603050405020304" pitchFamily="18" charset="0"/>
                <a:cs typeface="Times New Roman" panose="02020603050405020304" pitchFamily="18" charset="0"/>
              </a:rPr>
              <a:t>Vậy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altLang="en-US" sz="1800" dirty="0">
                <a:solidFill>
                  <a:srgbClr val="000099"/>
                </a:solidFill>
                <a:latin typeface="Times New Roman" panose="02020603050405020304" pitchFamily="18" charset="0"/>
                <a:cs typeface="Times New Roman" panose="02020603050405020304" pitchFamily="18" charset="0"/>
              </a:rPr>
              <a:t>CH</a:t>
            </a:r>
            <a:r>
              <a:rPr lang="en-US" altLang="en-US" sz="1800" baseline="-25000" dirty="0">
                <a:solidFill>
                  <a:srgbClr val="000099"/>
                </a:solidFill>
                <a:latin typeface="Times New Roman" panose="02020603050405020304" pitchFamily="18" charset="0"/>
                <a:cs typeface="Times New Roman" panose="02020603050405020304" pitchFamily="18" charset="0"/>
              </a:rPr>
              <a:t>4</a:t>
            </a:r>
            <a:endParaRPr lang="en-US" sz="1800" dirty="0">
              <a:latin typeface="Times New Roman" panose="02020603050405020304" pitchFamily="18" charset="0"/>
              <a:cs typeface="Times New Roman" panose="02020603050405020304" pitchFamily="18" charset="0"/>
            </a:endParaRPr>
          </a:p>
          <a:p>
            <a:pPr marL="0" indent="0"/>
            <a:endParaRPr lang="en-US" sz="1800" dirty="0" smtClean="0">
              <a:latin typeface="Times New Roman" panose="02020603050405020304" pitchFamily="18" charset="0"/>
              <a:cs typeface="Times New Roman" panose="02020603050405020304" pitchFamily="18" charset="0"/>
            </a:endParaRPr>
          </a:p>
          <a:p>
            <a:pPr marL="0" indent="0"/>
            <a:endParaRPr 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1431197" y="3151155"/>
                <a:ext cx="1929224" cy="300371"/>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𝐶</m:t>
                    </m:r>
                    <m:r>
                      <a:rPr lang="en-US" i="1" smtClean="0">
                        <a:latin typeface="Cambria Math" panose="02040503050406030204" pitchFamily="18" charset="0"/>
                      </a:rPr>
                      <m:t>=</m:t>
                    </m:r>
                    <m:f>
                      <m:fPr>
                        <m:ctrlPr>
                          <a:rPr lang="en-US" i="1" smtClean="0">
                            <a:latin typeface="Cambria Math"/>
                          </a:rPr>
                        </m:ctrlPr>
                      </m:fPr>
                      <m:num>
                        <m:r>
                          <a:rPr lang="en-US" b="0" i="1" smtClean="0">
                            <a:latin typeface="Cambria Math" panose="02040503050406030204" pitchFamily="18" charset="0"/>
                          </a:rPr>
                          <m:t>12.</m:t>
                        </m:r>
                        <m:r>
                          <a:rPr lang="en-US" b="0" i="1" smtClean="0">
                            <a:latin typeface="Cambria Math" panose="02040503050406030204" pitchFamily="18" charset="0"/>
                          </a:rPr>
                          <m:t>𝑥</m:t>
                        </m:r>
                        <m:r>
                          <a:rPr lang="en-US" b="0" i="1" smtClean="0">
                            <a:latin typeface="Cambria Math" panose="02040503050406030204" pitchFamily="18" charset="0"/>
                          </a:rPr>
                          <m:t>.100%</m:t>
                        </m:r>
                      </m:num>
                      <m:den>
                        <m:r>
                          <a:rPr lang="en-US" b="0" i="1" smtClean="0">
                            <a:latin typeface="Cambria Math" panose="02040503050406030204" pitchFamily="18" charset="0"/>
                          </a:rPr>
                          <m:t>16</m:t>
                        </m:r>
                      </m:den>
                    </m:f>
                    <m:r>
                      <a:rPr lang="en-US" b="0" i="1" smtClean="0">
                        <a:latin typeface="Cambria Math" panose="02040503050406030204" pitchFamily="18" charset="0"/>
                      </a:rPr>
                      <m:t>=</m:t>
                    </m:r>
                  </m:oMath>
                </a14:m>
                <a:r>
                  <a:rPr lang="en-US" dirty="0" smtClean="0"/>
                  <a:t>75 %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431197" y="3151155"/>
                <a:ext cx="1929224" cy="300371"/>
              </a:xfrm>
              <a:prstGeom prst="rect">
                <a:avLst/>
              </a:prstGeom>
              <a:blipFill rotWithShape="1">
                <a:blip r:embed="rId2"/>
                <a:stretch>
                  <a:fillRect l="-3481" t="-6122" b="-16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42087" y="3151154"/>
                <a:ext cx="1929224" cy="300371"/>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𝐻</m:t>
                    </m:r>
                    <m:r>
                      <a:rPr lang="en-US" i="1" smtClean="0">
                        <a:latin typeface="Cambria Math" panose="02040503050406030204" pitchFamily="18" charset="0"/>
                      </a:rPr>
                      <m:t>=</m:t>
                    </m:r>
                    <m:f>
                      <m:fPr>
                        <m:ctrlPr>
                          <a:rPr lang="en-US" i="1" smtClean="0">
                            <a:latin typeface="Cambria Math"/>
                          </a:rPr>
                        </m:ctrlPr>
                      </m:fPr>
                      <m:num>
                        <m:r>
                          <a:rPr lang="en-US" b="0" i="1" smtClean="0">
                            <a:latin typeface="Cambria Math" panose="02040503050406030204" pitchFamily="18" charset="0"/>
                          </a:rPr>
                          <m:t>1.</m:t>
                        </m:r>
                        <m:r>
                          <a:rPr lang="en-US" b="0" i="1" smtClean="0">
                            <a:latin typeface="Cambria Math" panose="02040503050406030204" pitchFamily="18" charset="0"/>
                          </a:rPr>
                          <m:t>𝑦</m:t>
                        </m:r>
                        <m:r>
                          <a:rPr lang="en-US" b="0" i="1" smtClean="0">
                            <a:latin typeface="Cambria Math" panose="02040503050406030204" pitchFamily="18" charset="0"/>
                          </a:rPr>
                          <m:t>.100%</m:t>
                        </m:r>
                      </m:num>
                      <m:den>
                        <m:r>
                          <a:rPr lang="en-US" b="0" i="1" smtClean="0">
                            <a:latin typeface="Cambria Math" panose="02040503050406030204" pitchFamily="18" charset="0"/>
                          </a:rPr>
                          <m:t>16</m:t>
                        </m:r>
                      </m:den>
                    </m:f>
                    <m:r>
                      <a:rPr lang="en-US" b="0" i="1" smtClean="0">
                        <a:latin typeface="Cambria Math" panose="02040503050406030204" pitchFamily="18" charset="0"/>
                      </a:rPr>
                      <m:t>=</m:t>
                    </m:r>
                    <m:r>
                      <a:rPr lang="en-US" b="0" i="0" smtClean="0">
                        <a:latin typeface="Cambria Math" panose="02040503050406030204" pitchFamily="18" charset="0"/>
                      </a:rPr>
                      <m:t>2</m:t>
                    </m:r>
                  </m:oMath>
                </a14:m>
                <a:r>
                  <a:rPr lang="en-US" dirty="0" smtClean="0"/>
                  <a:t>5 %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442087" y="3151154"/>
                <a:ext cx="1929224" cy="300371"/>
              </a:xfrm>
              <a:prstGeom prst="rect">
                <a:avLst/>
              </a:prstGeom>
              <a:blipFill rotWithShape="1">
                <a:blip r:embed="rId3"/>
                <a:stretch>
                  <a:fillRect l="-3481" t="-6122" b="-16327"/>
                </a:stretch>
              </a:blipFill>
            </p:spPr>
            <p:txBody>
              <a:bodyPr/>
              <a:lstStyle/>
              <a:p>
                <a:r>
                  <a:rPr lang="en-US">
                    <a:noFill/>
                  </a:rPr>
                  <a:t> </a:t>
                </a:r>
              </a:p>
            </p:txBody>
          </p:sp>
        </mc:Fallback>
      </mc:AlternateContent>
    </p:spTree>
    <p:extLst>
      <p:ext uri="{BB962C8B-B14F-4D97-AF65-F5344CB8AC3E}">
        <p14:creationId xmlns:p14="http://schemas.microsoft.com/office/powerpoint/2010/main" val="16331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F1ABD49D-DFD8-4910-89E1-8014E8A9312B}"/>
              </a:ext>
            </a:extLst>
          </p:cNvPr>
          <p:cNvSpPr/>
          <p:nvPr/>
        </p:nvSpPr>
        <p:spPr>
          <a:xfrm flipV="1">
            <a:off x="0" y="1031338"/>
            <a:ext cx="9144000" cy="34289"/>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54000" bIns="34290" rtlCol="0" anchor="ctr"/>
          <a:lstStyle/>
          <a:p>
            <a:pPr algn="r"/>
            <a:endParaRPr lang="en-US" altLang="zh-CN" sz="1100" dirty="0">
              <a:solidFill>
                <a:schemeClr val="bg1"/>
              </a:solidFill>
              <a:cs typeface="+mn-ea"/>
              <a:sym typeface="+mn-lt"/>
            </a:endParaRPr>
          </a:p>
        </p:txBody>
      </p:sp>
      <p:sp>
        <p:nvSpPr>
          <p:cNvPr id="3" name="TextBox 2">
            <a:extLst>
              <a:ext uri="{FF2B5EF4-FFF2-40B4-BE49-F238E27FC236}">
                <a16:creationId xmlns="" xmlns:a16="http://schemas.microsoft.com/office/drawing/2014/main" id="{8A0B771D-B393-4718-9ADF-47C56A33D12C}"/>
              </a:ext>
            </a:extLst>
          </p:cNvPr>
          <p:cNvSpPr txBox="1"/>
          <p:nvPr/>
        </p:nvSpPr>
        <p:spPr>
          <a:xfrm>
            <a:off x="3632305" y="453588"/>
            <a:ext cx="1879391" cy="438581"/>
          </a:xfrm>
          <a:prstGeom prst="rect">
            <a:avLst/>
          </a:prstGeom>
          <a:noFill/>
        </p:spPr>
        <p:txBody>
          <a:bodyPr wrap="square" lIns="68580" tIns="34290" rIns="68580" bIns="34290">
            <a:spAutoFit/>
          </a:bodyPr>
          <a:lstStyle/>
          <a:p>
            <a:r>
              <a:rPr lang="vi-VN" sz="24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 xmlns:a16="http://schemas.microsoft.com/office/drawing/2014/main" id="{57017B19-3558-4D57-AD7A-F9A3E5ED5383}"/>
              </a:ext>
            </a:extLst>
          </p:cNvPr>
          <p:cNvSpPr/>
          <p:nvPr/>
        </p:nvSpPr>
        <p:spPr>
          <a:xfrm>
            <a:off x="3207433" y="1801231"/>
            <a:ext cx="5690381" cy="223368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400" dirty="0">
                <a:solidFill>
                  <a:srgbClr val="FF0000"/>
                </a:solidFill>
                <a:latin typeface="Arial" panose="020B0604020202020204" pitchFamily="34" charset="0"/>
                <a:cs typeface="Arial" panose="020B0604020202020204" pitchFamily="34" charset="0"/>
              </a:rPr>
              <a:t>1. </a:t>
            </a:r>
            <a:r>
              <a:rPr lang="vi-VN" sz="2400" dirty="0">
                <a:solidFill>
                  <a:schemeClr val="tx1"/>
                </a:solidFill>
                <a:latin typeface="Arial" panose="020B0604020202020204" pitchFamily="34" charset="0"/>
                <a:cs typeface="Arial" panose="020B0604020202020204" pitchFamily="34" charset="0"/>
              </a:rPr>
              <a:t>Khí carbon dioxide luôn có thành phần như sau: cứ 1 phần khối lượng carbon có tương ứng 2,667 phần khối lượng oxygen. Hãy lập công thức hóa học của khí carbon dioxide, biết khối lượng phân tử của nó là 44 amu</a:t>
            </a:r>
          </a:p>
        </p:txBody>
      </p:sp>
      <p:pic>
        <p:nvPicPr>
          <p:cNvPr id="7" name="Picture 6">
            <a:extLst>
              <a:ext uri="{FF2B5EF4-FFF2-40B4-BE49-F238E27FC236}">
                <a16:creationId xmlns="" xmlns:a16="http://schemas.microsoft.com/office/drawing/2014/main" id="{B1BD34BB-7D67-46B8-AD34-E54F52C91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7" y="1720216"/>
            <a:ext cx="2814443" cy="2233685"/>
          </a:xfrm>
          <a:prstGeom prst="rect">
            <a:avLst/>
          </a:prstGeom>
        </p:spPr>
      </p:pic>
    </p:spTree>
    <p:extLst>
      <p:ext uri="{BB962C8B-B14F-4D97-AF65-F5344CB8AC3E}">
        <p14:creationId xmlns:p14="http://schemas.microsoft.com/office/powerpoint/2010/main" val="24912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F1ABD49D-DFD8-4910-89E1-8014E8A9312B}"/>
              </a:ext>
            </a:extLst>
          </p:cNvPr>
          <p:cNvSpPr/>
          <p:nvPr/>
        </p:nvSpPr>
        <p:spPr>
          <a:xfrm flipV="1">
            <a:off x="0" y="866139"/>
            <a:ext cx="9144000" cy="34289"/>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54000" bIns="34290" rtlCol="0" anchor="ctr"/>
          <a:lstStyle/>
          <a:p>
            <a:pPr algn="r"/>
            <a:endParaRPr lang="en-US" altLang="zh-CN" sz="1100" dirty="0">
              <a:solidFill>
                <a:schemeClr val="bg1"/>
              </a:solidFill>
              <a:cs typeface="+mn-ea"/>
              <a:sym typeface="+mn-lt"/>
            </a:endParaRPr>
          </a:p>
        </p:txBody>
      </p:sp>
      <p:sp>
        <p:nvSpPr>
          <p:cNvPr id="3" name="TextBox 2">
            <a:extLst>
              <a:ext uri="{FF2B5EF4-FFF2-40B4-BE49-F238E27FC236}">
                <a16:creationId xmlns="" xmlns:a16="http://schemas.microsoft.com/office/drawing/2014/main" id="{8A0B771D-B393-4718-9ADF-47C56A33D12C}"/>
              </a:ext>
            </a:extLst>
          </p:cNvPr>
          <p:cNvSpPr txBox="1"/>
          <p:nvPr/>
        </p:nvSpPr>
        <p:spPr>
          <a:xfrm>
            <a:off x="3632305" y="453588"/>
            <a:ext cx="1879391" cy="438581"/>
          </a:xfrm>
          <a:prstGeom prst="rect">
            <a:avLst/>
          </a:prstGeom>
          <a:noFill/>
        </p:spPr>
        <p:txBody>
          <a:bodyPr wrap="square" lIns="68580" tIns="34290" rIns="68580" bIns="34290">
            <a:spAutoFit/>
          </a:bodyPr>
          <a:lstStyle/>
          <a:p>
            <a:r>
              <a:rPr lang="vi-VN" sz="2400" b="1" dirty="0">
                <a:solidFill>
                  <a:srgbClr val="FF0000"/>
                </a:solidFill>
                <a:latin typeface="Arial" panose="020B0604020202020204" pitchFamily="34" charset="0"/>
                <a:cs typeface="Arial" panose="020B0604020202020204" pitchFamily="34" charset="0"/>
              </a:rPr>
              <a:t>LỜI 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B2024B2B-3B79-42DD-B241-3674560816C7}"/>
                  </a:ext>
                </a:extLst>
              </p:cNvPr>
              <p:cNvSpPr txBox="1"/>
              <p:nvPr/>
            </p:nvSpPr>
            <p:spPr>
              <a:xfrm>
                <a:off x="505918" y="1024914"/>
                <a:ext cx="8375755" cy="3640035"/>
              </a:xfrm>
              <a:prstGeom prst="rect">
                <a:avLst/>
              </a:prstGeom>
              <a:noFill/>
            </p:spPr>
            <p:txBody>
              <a:bodyPr wrap="square" lIns="68580" tIns="34290" rIns="68580" bIns="34290">
                <a:spAutoFit/>
              </a:bodyPr>
              <a:lstStyle/>
              <a:p>
                <a:r>
                  <a:rPr lang="vi-VN" sz="2100" dirty="0">
                    <a:latin typeface="Arial" panose="020B0604020202020204" pitchFamily="34" charset="0"/>
                    <a:cs typeface="Arial" panose="020B0604020202020204" pitchFamily="34" charset="0"/>
                  </a:rPr>
                  <a:t>- Khí carbon dioxide bao gồm 2 nguyên tố: C và O</a:t>
                </a:r>
              </a:p>
              <a:p>
                <a:r>
                  <a:rPr lang="vi-VN" sz="2100" dirty="0">
                    <a:latin typeface="Arial" panose="020B0604020202020204" pitchFamily="34" charset="0"/>
                    <a:cs typeface="Arial" panose="020B0604020202020204" pitchFamily="34" charset="0"/>
                  </a:rPr>
                  <a:t>- Gọi công thức phân tử của carbon dioxide là C</a:t>
                </a:r>
                <a:r>
                  <a:rPr lang="vi-VN" sz="2100" baseline="-25000" dirty="0">
                    <a:latin typeface="Arial" panose="020B0604020202020204" pitchFamily="34" charset="0"/>
                    <a:cs typeface="Arial" panose="020B0604020202020204" pitchFamily="34" charset="0"/>
                  </a:rPr>
                  <a:t>x</a:t>
                </a:r>
                <a:r>
                  <a:rPr lang="vi-VN" sz="2100" dirty="0">
                    <a:latin typeface="Arial" panose="020B0604020202020204" pitchFamily="34" charset="0"/>
                    <a:cs typeface="Arial" panose="020B0604020202020204" pitchFamily="34" charset="0"/>
                  </a:rPr>
                  <a:t>O</a:t>
                </a:r>
                <a:r>
                  <a:rPr lang="vi-VN" sz="2100" baseline="-25000" dirty="0">
                    <a:latin typeface="Arial" panose="020B0604020202020204" pitchFamily="34" charset="0"/>
                    <a:cs typeface="Arial" panose="020B0604020202020204" pitchFamily="34" charset="0"/>
                  </a:rPr>
                  <a:t>y</a:t>
                </a:r>
              </a:p>
              <a:p>
                <a:r>
                  <a:rPr lang="vi-VN" sz="2100" dirty="0">
                    <a:latin typeface="Arial" panose="020B0604020202020204" pitchFamily="34" charset="0"/>
                    <a:cs typeface="Arial" panose="020B0604020202020204" pitchFamily="34" charset="0"/>
                  </a:rPr>
                  <a:t>- Vì khối lượng phân tử của carbon dioxide là 44 amu</a:t>
                </a:r>
              </a:p>
              <a:p>
                <a:r>
                  <a:rPr lang="en-US" sz="2100" dirty="0"/>
                  <a:t>⇒</a:t>
                </a:r>
                <a:r>
                  <a:rPr lang="vi-VN" sz="2100" dirty="0">
                    <a:latin typeface="Arial" panose="020B0604020202020204" pitchFamily="34" charset="0"/>
                    <a:cs typeface="Arial" panose="020B0604020202020204" pitchFamily="34" charset="0"/>
                  </a:rPr>
                  <a:t> 12.x + 16.y = 44 </a:t>
                </a:r>
                <a:r>
                  <a:rPr lang="en-US" sz="2100" dirty="0"/>
                  <a:t>⇒</a:t>
                </a:r>
                <a:r>
                  <a:rPr lang="vi-VN" sz="2100" dirty="0">
                    <a:latin typeface="Arial" panose="020B0604020202020204" pitchFamily="34" charset="0"/>
                    <a:cs typeface="Arial" panose="020B0604020202020204" pitchFamily="34" charset="0"/>
                  </a:rPr>
                  <a:t> 12x = 44 -16 (1)</a:t>
                </a:r>
              </a:p>
              <a:p>
                <a:r>
                  <a:rPr lang="vi-VN" sz="2100" dirty="0">
                    <a:latin typeface="Arial" panose="020B0604020202020204" pitchFamily="34" charset="0"/>
                    <a:cs typeface="Arial" panose="020B0604020202020204" pitchFamily="34" charset="0"/>
                  </a:rPr>
                  <a:t>- Cứ 1 phần khối lượng carbon có tương ứng 2,667 phần khối lượng oxygen nghĩa là: </a:t>
                </a:r>
              </a:p>
              <a:p>
                <a:pPr/>
                <a14:m>
                  <m:oMathPara xmlns:m="http://schemas.openxmlformats.org/officeDocument/2006/math">
                    <m:oMathParaPr>
                      <m:jc m:val="centerGroup"/>
                    </m:oMathParaPr>
                    <m:oMath xmlns:m="http://schemas.openxmlformats.org/officeDocument/2006/math">
                      <m:f>
                        <m:fPr>
                          <m:ctrlPr>
                            <a:rPr lang="vi-VN" sz="2100" i="1">
                              <a:latin typeface="Cambria Math"/>
                              <a:cs typeface="Arial" panose="020B0604020202020204" pitchFamily="34" charset="0"/>
                            </a:rPr>
                          </m:ctrlPr>
                        </m:fPr>
                        <m:num>
                          <m:r>
                            <a:rPr lang="vi-VN" sz="2100" i="1">
                              <a:latin typeface="Cambria Math" panose="02040503050406030204" pitchFamily="18" charset="0"/>
                              <a:cs typeface="Arial" panose="020B0604020202020204" pitchFamily="34" charset="0"/>
                            </a:rPr>
                            <m:t>12</m:t>
                          </m:r>
                          <m:r>
                            <a:rPr lang="vi-VN" sz="2100" i="1">
                              <a:latin typeface="Cambria Math" panose="02040503050406030204" pitchFamily="18" charset="0"/>
                              <a:cs typeface="Arial" panose="020B0604020202020204" pitchFamily="34" charset="0"/>
                            </a:rPr>
                            <m:t>𝑥</m:t>
                          </m:r>
                        </m:num>
                        <m:den>
                          <m:r>
                            <a:rPr lang="vi-VN" sz="2100" i="1">
                              <a:latin typeface="Cambria Math" panose="02040503050406030204" pitchFamily="18" charset="0"/>
                              <a:cs typeface="Arial" panose="020B0604020202020204" pitchFamily="34" charset="0"/>
                            </a:rPr>
                            <m:t>16</m:t>
                          </m:r>
                          <m:r>
                            <a:rPr lang="vi-VN" sz="2100" i="1">
                              <a:latin typeface="Cambria Math" panose="02040503050406030204" pitchFamily="18" charset="0"/>
                              <a:cs typeface="Arial" panose="020B0604020202020204" pitchFamily="34" charset="0"/>
                            </a:rPr>
                            <m:t>𝑦</m:t>
                          </m:r>
                        </m:den>
                      </m:f>
                      <m:r>
                        <a:rPr lang="vi-VN" sz="2100" i="1">
                          <a:latin typeface="Cambria Math" panose="02040503050406030204" pitchFamily="18" charset="0"/>
                          <a:cs typeface="Arial" panose="020B0604020202020204" pitchFamily="34" charset="0"/>
                        </a:rPr>
                        <m:t>= </m:t>
                      </m:r>
                      <m:f>
                        <m:fPr>
                          <m:ctrlPr>
                            <a:rPr lang="vi-VN" sz="2100" i="1">
                              <a:latin typeface="Cambria Math"/>
                              <a:cs typeface="Arial" panose="020B0604020202020204" pitchFamily="34" charset="0"/>
                            </a:rPr>
                          </m:ctrlPr>
                        </m:fPr>
                        <m:num>
                          <m:r>
                            <a:rPr lang="vi-VN" sz="2100" i="1">
                              <a:latin typeface="Cambria Math" panose="02040503050406030204" pitchFamily="18" charset="0"/>
                              <a:cs typeface="Arial" panose="020B0604020202020204" pitchFamily="34" charset="0"/>
                            </a:rPr>
                            <m:t>1</m:t>
                          </m:r>
                        </m:num>
                        <m:den>
                          <m:r>
                            <a:rPr lang="vi-VN" sz="2100" i="1">
                              <a:latin typeface="Cambria Math" panose="02040503050406030204" pitchFamily="18" charset="0"/>
                              <a:cs typeface="Arial" panose="020B0604020202020204" pitchFamily="34" charset="0"/>
                            </a:rPr>
                            <m:t>2,667</m:t>
                          </m:r>
                        </m:den>
                      </m:f>
                    </m:oMath>
                  </m:oMathPara>
                </a14:m>
                <a:endParaRPr lang="vi-VN" sz="2100" dirty="0">
                  <a:latin typeface="Arial" panose="020B0604020202020204" pitchFamily="34" charset="0"/>
                  <a:cs typeface="Arial" panose="020B0604020202020204" pitchFamily="34" charset="0"/>
                </a:endParaRPr>
              </a:p>
              <a:p>
                <a:r>
                  <a:rPr lang="vi-VN" sz="2100" dirty="0">
                    <a:latin typeface="Arial" panose="020B0604020202020204" pitchFamily="34" charset="0"/>
                    <a:cs typeface="Arial" panose="020B0604020202020204" pitchFamily="34" charset="0"/>
                  </a:rPr>
                  <a:t>Thay 12x ở phương trình (1) vào phương trình (2)</a:t>
                </a:r>
              </a:p>
              <a:p>
                <a:r>
                  <a:rPr lang="en-US" sz="2100" dirty="0"/>
                  <a:t>⇒</a:t>
                </a:r>
                <a:r>
                  <a:rPr lang="vi-VN" sz="2100" dirty="0">
                    <a:latin typeface="Arial" panose="020B0604020202020204" pitchFamily="34" charset="0"/>
                    <a:cs typeface="Arial" panose="020B0604020202020204" pitchFamily="34" charset="0"/>
                  </a:rPr>
                  <a:t> y = 2 và x = 1</a:t>
                </a:r>
              </a:p>
              <a:p>
                <a:r>
                  <a:rPr lang="vi-VN" sz="2100" dirty="0">
                    <a:latin typeface="Arial" panose="020B0604020202020204" pitchFamily="34" charset="0"/>
                    <a:cs typeface="Arial" panose="020B0604020202020204" pitchFamily="34" charset="0"/>
                  </a:rPr>
                  <a:t>Vậy Công thức hóa học của carbon dioxide là CO</a:t>
                </a:r>
                <a:r>
                  <a:rPr lang="vi-VN" sz="2100" baseline="-25000" dirty="0">
                    <a:latin typeface="Arial" panose="020B0604020202020204" pitchFamily="34" charset="0"/>
                    <a:cs typeface="Arial" panose="020B0604020202020204" pitchFamily="34" charset="0"/>
                  </a:rPr>
                  <a:t>2</a:t>
                </a:r>
              </a:p>
            </p:txBody>
          </p:sp>
        </mc:Choice>
        <mc:Fallback xmlns="">
          <p:sp>
            <p:nvSpPr>
              <p:cNvPr id="5" name="TextBox 4">
                <a:extLst>
                  <a:ext uri="{FF2B5EF4-FFF2-40B4-BE49-F238E27FC236}">
                    <a16:creationId xmlns:a16="http://schemas.microsoft.com/office/drawing/2014/main" id="{B2024B2B-3B79-42DD-B241-3674560816C7}"/>
                  </a:ext>
                </a:extLst>
              </p:cNvPr>
              <p:cNvSpPr txBox="1">
                <a:spLocks noRot="1" noChangeAspect="1" noMove="1" noResize="1" noEditPoints="1" noAdjustHandles="1" noChangeArrowheads="1" noChangeShapeType="1" noTextEdit="1"/>
              </p:cNvSpPr>
              <p:nvPr/>
            </p:nvSpPr>
            <p:spPr>
              <a:xfrm>
                <a:off x="674557" y="1366552"/>
                <a:ext cx="11167673" cy="4853380"/>
              </a:xfrm>
              <a:prstGeom prst="rect">
                <a:avLst/>
              </a:prstGeom>
              <a:blipFill>
                <a:blip r:embed="rId2"/>
                <a:stretch>
                  <a:fillRect l="-1146" t="-1256" r="-710" b="-2513"/>
                </a:stretch>
              </a:blipFill>
            </p:spPr>
            <p:txBody>
              <a:bodyPr/>
              <a:lstStyle/>
              <a:p>
                <a:r>
                  <a:rPr lang="vi-VN">
                    <a:noFill/>
                  </a:rPr>
                  <a:t> </a:t>
                </a:r>
              </a:p>
            </p:txBody>
          </p:sp>
        </mc:Fallback>
      </mc:AlternateContent>
    </p:spTree>
    <p:extLst>
      <p:ext uri="{BB962C8B-B14F-4D97-AF65-F5344CB8AC3E}">
        <p14:creationId xmlns:p14="http://schemas.microsoft.com/office/powerpoint/2010/main" val="263260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F1ABD49D-DFD8-4910-89E1-8014E8A9312B}"/>
              </a:ext>
            </a:extLst>
          </p:cNvPr>
          <p:cNvSpPr/>
          <p:nvPr/>
        </p:nvSpPr>
        <p:spPr>
          <a:xfrm flipV="1">
            <a:off x="0" y="1031338"/>
            <a:ext cx="9144000" cy="34289"/>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54000" bIns="34290" rtlCol="0" anchor="ctr"/>
          <a:lstStyle/>
          <a:p>
            <a:pPr algn="r"/>
            <a:endParaRPr lang="en-US" altLang="zh-CN" sz="1100" dirty="0">
              <a:solidFill>
                <a:schemeClr val="bg1"/>
              </a:solidFill>
              <a:cs typeface="+mn-ea"/>
              <a:sym typeface="+mn-lt"/>
            </a:endParaRPr>
          </a:p>
        </p:txBody>
      </p:sp>
      <p:sp>
        <p:nvSpPr>
          <p:cNvPr id="3" name="TextBox 2">
            <a:extLst>
              <a:ext uri="{FF2B5EF4-FFF2-40B4-BE49-F238E27FC236}">
                <a16:creationId xmlns="" xmlns:a16="http://schemas.microsoft.com/office/drawing/2014/main" id="{8A0B771D-B393-4718-9ADF-47C56A33D12C}"/>
              </a:ext>
            </a:extLst>
          </p:cNvPr>
          <p:cNvSpPr txBox="1"/>
          <p:nvPr/>
        </p:nvSpPr>
        <p:spPr>
          <a:xfrm>
            <a:off x="3632305" y="453588"/>
            <a:ext cx="1879391" cy="438581"/>
          </a:xfrm>
          <a:prstGeom prst="rect">
            <a:avLst/>
          </a:prstGeom>
          <a:noFill/>
        </p:spPr>
        <p:txBody>
          <a:bodyPr wrap="square" lIns="68580" tIns="34290" rIns="68580" bIns="34290">
            <a:spAutoFit/>
          </a:bodyPr>
          <a:lstStyle/>
          <a:p>
            <a:r>
              <a:rPr lang="vi-VN" sz="24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 xmlns:a16="http://schemas.microsoft.com/office/drawing/2014/main" id="{57017B19-3558-4D57-AD7A-F9A3E5ED5383}"/>
              </a:ext>
            </a:extLst>
          </p:cNvPr>
          <p:cNvSpPr/>
          <p:nvPr/>
        </p:nvSpPr>
        <p:spPr>
          <a:xfrm>
            <a:off x="3207433" y="1801231"/>
            <a:ext cx="5690381" cy="223368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400" dirty="0">
                <a:solidFill>
                  <a:srgbClr val="FF0000"/>
                </a:solidFill>
                <a:latin typeface="Arial" panose="020B0604020202020204" pitchFamily="34" charset="0"/>
                <a:cs typeface="Arial" panose="020B0604020202020204" pitchFamily="34" charset="0"/>
              </a:rPr>
              <a:t>2.</a:t>
            </a:r>
            <a:r>
              <a:rPr lang="vi-VN" sz="2400" dirty="0">
                <a:solidFill>
                  <a:schemeClr val="tx1"/>
                </a:solidFill>
                <a:latin typeface="Arial" panose="020B0604020202020204" pitchFamily="34" charset="0"/>
                <a:cs typeface="Arial" panose="020B0604020202020204" pitchFamily="34" charset="0"/>
              </a:rPr>
              <a:t> Hãy lập công thức phân tử của khí hydrogen sulfide, biết lưu huỳnh trong hợp chất này có hóa trị II. Tính thành phần phần trăm về khối lượng của lưu huỳnh và của hydrogen trong hợp chất đó.</a:t>
            </a:r>
          </a:p>
        </p:txBody>
      </p:sp>
      <p:pic>
        <p:nvPicPr>
          <p:cNvPr id="7" name="Picture 6">
            <a:extLst>
              <a:ext uri="{FF2B5EF4-FFF2-40B4-BE49-F238E27FC236}">
                <a16:creationId xmlns="" xmlns:a16="http://schemas.microsoft.com/office/drawing/2014/main" id="{B1BD34BB-7D67-46B8-AD34-E54F52C91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7" y="1720216"/>
            <a:ext cx="2814443" cy="2233685"/>
          </a:xfrm>
          <a:prstGeom prst="rect">
            <a:avLst/>
          </a:prstGeom>
        </p:spPr>
      </p:pic>
    </p:spTree>
    <p:extLst>
      <p:ext uri="{BB962C8B-B14F-4D97-AF65-F5344CB8AC3E}">
        <p14:creationId xmlns:p14="http://schemas.microsoft.com/office/powerpoint/2010/main" val="34904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F1ABD49D-DFD8-4910-89E1-8014E8A9312B}"/>
              </a:ext>
            </a:extLst>
          </p:cNvPr>
          <p:cNvSpPr/>
          <p:nvPr/>
        </p:nvSpPr>
        <p:spPr>
          <a:xfrm flipV="1">
            <a:off x="0" y="1031338"/>
            <a:ext cx="9144000" cy="34289"/>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54000" bIns="34290" rtlCol="0" anchor="ctr"/>
          <a:lstStyle/>
          <a:p>
            <a:pPr algn="r"/>
            <a:endParaRPr lang="en-US" altLang="zh-CN" sz="1100" dirty="0">
              <a:solidFill>
                <a:schemeClr val="bg1"/>
              </a:solidFill>
              <a:cs typeface="+mn-ea"/>
              <a:sym typeface="+mn-lt"/>
            </a:endParaRPr>
          </a:p>
        </p:txBody>
      </p:sp>
      <p:sp>
        <p:nvSpPr>
          <p:cNvPr id="3" name="TextBox 2">
            <a:extLst>
              <a:ext uri="{FF2B5EF4-FFF2-40B4-BE49-F238E27FC236}">
                <a16:creationId xmlns="" xmlns:a16="http://schemas.microsoft.com/office/drawing/2014/main" id="{8A0B771D-B393-4718-9ADF-47C56A33D12C}"/>
              </a:ext>
            </a:extLst>
          </p:cNvPr>
          <p:cNvSpPr txBox="1"/>
          <p:nvPr/>
        </p:nvSpPr>
        <p:spPr>
          <a:xfrm>
            <a:off x="3632305" y="453588"/>
            <a:ext cx="1879391" cy="438581"/>
          </a:xfrm>
          <a:prstGeom prst="rect">
            <a:avLst/>
          </a:prstGeom>
          <a:noFill/>
        </p:spPr>
        <p:txBody>
          <a:bodyPr wrap="square" lIns="68580" tIns="34290" rIns="68580" bIns="34290">
            <a:spAutoFit/>
          </a:bodyPr>
          <a:lstStyle/>
          <a:p>
            <a:r>
              <a:rPr lang="vi-VN" sz="2400" b="1" dirty="0">
                <a:solidFill>
                  <a:srgbClr val="FF0000"/>
                </a:solidFill>
                <a:latin typeface="Arial" panose="020B0604020202020204" pitchFamily="34" charset="0"/>
                <a:cs typeface="Arial" panose="020B0604020202020204" pitchFamily="34" charset="0"/>
              </a:rPr>
              <a:t>LỜI 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1CDFDF15-C2A3-4278-B01E-0C2172DAEAB4}"/>
                  </a:ext>
                </a:extLst>
              </p:cNvPr>
              <p:cNvSpPr txBox="1"/>
              <p:nvPr/>
            </p:nvSpPr>
            <p:spPr>
              <a:xfrm>
                <a:off x="865682" y="1481635"/>
                <a:ext cx="7105337" cy="2503185"/>
              </a:xfrm>
              <a:prstGeom prst="rect">
                <a:avLst/>
              </a:prstGeom>
              <a:noFill/>
            </p:spPr>
            <p:txBody>
              <a:bodyPr wrap="square" lIns="68580" tIns="34290" rIns="68580" bIns="34290">
                <a:spAutoFit/>
              </a:bodyPr>
              <a:lstStyle/>
              <a:p>
                <a:r>
                  <a:rPr lang="vi-VN" sz="2100" dirty="0">
                    <a:latin typeface="Arial" panose="020B0604020202020204" pitchFamily="34" charset="0"/>
                    <a:cs typeface="Arial" panose="020B0604020202020204" pitchFamily="34" charset="0"/>
                  </a:rPr>
                  <a:t>- Khí hydrogen sulfide bao gồm 2 nguyên tố: H và S</a:t>
                </a:r>
              </a:p>
              <a:p>
                <a:r>
                  <a:rPr lang="vi-VN" sz="2100" dirty="0">
                    <a:latin typeface="Arial" panose="020B0604020202020204" pitchFamily="34" charset="0"/>
                    <a:cs typeface="Arial" panose="020B0604020202020204" pitchFamily="34" charset="0"/>
                  </a:rPr>
                  <a:t>- Gọi công thức phân tử của khí hydrogen sulfide là H</a:t>
                </a:r>
                <a:r>
                  <a:rPr lang="vi-VN" sz="2100" baseline="-25000" dirty="0">
                    <a:latin typeface="Arial" panose="020B0604020202020204" pitchFamily="34" charset="0"/>
                    <a:cs typeface="Arial" panose="020B0604020202020204" pitchFamily="34" charset="0"/>
                  </a:rPr>
                  <a:t>x</a:t>
                </a:r>
                <a:r>
                  <a:rPr lang="vi-VN" sz="2100" dirty="0">
                    <a:latin typeface="Arial" panose="020B0604020202020204" pitchFamily="34" charset="0"/>
                    <a:cs typeface="Arial" panose="020B0604020202020204" pitchFamily="34" charset="0"/>
                  </a:rPr>
                  <a:t>S</a:t>
                </a:r>
                <a:r>
                  <a:rPr lang="vi-VN" sz="2100" baseline="-25000" dirty="0">
                    <a:latin typeface="Arial" panose="020B0604020202020204" pitchFamily="34" charset="0"/>
                    <a:cs typeface="Arial" panose="020B0604020202020204" pitchFamily="34" charset="0"/>
                  </a:rPr>
                  <a:t>y</a:t>
                </a:r>
              </a:p>
              <a:p>
                <a:r>
                  <a:rPr lang="vi-VN" sz="2100" dirty="0">
                    <a:latin typeface="Arial" panose="020B0604020202020204" pitchFamily="34" charset="0"/>
                    <a:cs typeface="Arial" panose="020B0604020202020204" pitchFamily="34" charset="0"/>
                  </a:rPr>
                  <a:t>- S có hóa trị II, H có hóa trị I</a:t>
                </a:r>
              </a:p>
              <a:p>
                <a:r>
                  <a:rPr lang="vi-VN" sz="2100" dirty="0">
                    <a:latin typeface="Arial" panose="020B0604020202020204" pitchFamily="34" charset="0"/>
                    <a:cs typeface="Arial" panose="020B0604020202020204" pitchFamily="34" charset="0"/>
                  </a:rPr>
                  <a:t>- Theo quy tắc hóa trị: x.I = y.II</a:t>
                </a:r>
              </a:p>
              <a:p>
                <a:r>
                  <a:rPr lang="en-US" sz="2100" dirty="0"/>
                  <a:t>⇒</a:t>
                </a:r>
                <a:r>
                  <a:rPr lang="vi-VN" sz="2100" dirty="0"/>
                  <a:t>  </a:t>
                </a:r>
                <a14:m>
                  <m:oMath xmlns:m="http://schemas.openxmlformats.org/officeDocument/2006/math">
                    <m:f>
                      <m:fPr>
                        <m:ctrlPr>
                          <a:rPr lang="vi-VN" sz="2100" i="1">
                            <a:latin typeface="Cambria Math"/>
                          </a:rPr>
                        </m:ctrlPr>
                      </m:fPr>
                      <m:num>
                        <m:r>
                          <a:rPr lang="vi-VN" sz="2100" i="1">
                            <a:latin typeface="Cambria Math" panose="02040503050406030204" pitchFamily="18" charset="0"/>
                          </a:rPr>
                          <m:t>𝑥</m:t>
                        </m:r>
                      </m:num>
                      <m:den>
                        <m:r>
                          <a:rPr lang="vi-VN" sz="2100" i="1">
                            <a:latin typeface="Cambria Math" panose="02040503050406030204" pitchFamily="18" charset="0"/>
                          </a:rPr>
                          <m:t>𝑦</m:t>
                        </m:r>
                      </m:den>
                    </m:f>
                    <m:r>
                      <a:rPr lang="vi-VN" sz="2100" i="1">
                        <a:latin typeface="Cambria Math" panose="02040503050406030204" pitchFamily="18" charset="0"/>
                      </a:rPr>
                      <m:t>= </m:t>
                    </m:r>
                    <m:f>
                      <m:fPr>
                        <m:ctrlPr>
                          <a:rPr lang="vi-VN" sz="2100" i="1">
                            <a:latin typeface="Cambria Math"/>
                          </a:rPr>
                        </m:ctrlPr>
                      </m:fPr>
                      <m:num>
                        <m:r>
                          <a:rPr lang="vi-VN" sz="2100" i="1">
                            <a:latin typeface="Cambria Math" panose="02040503050406030204" pitchFamily="18" charset="0"/>
                          </a:rPr>
                          <m:t>𝐼𝐼</m:t>
                        </m:r>
                      </m:num>
                      <m:den>
                        <m:r>
                          <a:rPr lang="vi-VN" sz="2100" i="1">
                            <a:latin typeface="Cambria Math" panose="02040503050406030204" pitchFamily="18" charset="0"/>
                          </a:rPr>
                          <m:t>𝐼</m:t>
                        </m:r>
                        <m:r>
                          <a:rPr lang="vi-VN" sz="2100" i="1">
                            <a:latin typeface="Cambria Math" panose="02040503050406030204" pitchFamily="18" charset="0"/>
                          </a:rPr>
                          <m:t> </m:t>
                        </m:r>
                      </m:den>
                    </m:f>
                    <m:r>
                      <a:rPr lang="vi-VN" sz="2100" i="1">
                        <a:latin typeface="Cambria Math" panose="02040503050406030204" pitchFamily="18" charset="0"/>
                      </a:rPr>
                      <m:t>= </m:t>
                    </m:r>
                    <m:f>
                      <m:fPr>
                        <m:ctrlPr>
                          <a:rPr lang="vi-VN" sz="2100" i="1">
                            <a:latin typeface="Cambria Math"/>
                          </a:rPr>
                        </m:ctrlPr>
                      </m:fPr>
                      <m:num>
                        <m:r>
                          <a:rPr lang="vi-VN" sz="2100" i="1">
                            <a:latin typeface="Cambria Math" panose="02040503050406030204" pitchFamily="18" charset="0"/>
                          </a:rPr>
                          <m:t>2</m:t>
                        </m:r>
                      </m:num>
                      <m:den>
                        <m:r>
                          <a:rPr lang="vi-VN" sz="2100" i="1">
                            <a:latin typeface="Cambria Math" panose="02040503050406030204" pitchFamily="18" charset="0"/>
                          </a:rPr>
                          <m:t>1</m:t>
                        </m:r>
                      </m:den>
                    </m:f>
                  </m:oMath>
                </a14:m>
                <a:endParaRPr lang="vi-VN" sz="2100" dirty="0">
                  <a:latin typeface="Arial" panose="020B0604020202020204" pitchFamily="34" charset="0"/>
                  <a:cs typeface="Arial" panose="020B0604020202020204" pitchFamily="34" charset="0"/>
                </a:endParaRPr>
              </a:p>
              <a:p>
                <a:r>
                  <a:rPr lang="en-US" sz="2100" dirty="0"/>
                  <a:t>⇒ </a:t>
                </a:r>
                <a:r>
                  <a:rPr lang="vi-VN" sz="2100" dirty="0">
                    <a:solidFill>
                      <a:srgbClr val="FF0000"/>
                    </a:solidFill>
                    <a:latin typeface="Arial" panose="020B0604020202020204" pitchFamily="34" charset="0"/>
                    <a:cs typeface="Arial" panose="020B0604020202020204" pitchFamily="34" charset="0"/>
                  </a:rPr>
                  <a:t>x</a:t>
                </a:r>
                <a:r>
                  <a:rPr lang="vi-VN" sz="2100" dirty="0">
                    <a:latin typeface="Arial" panose="020B0604020202020204" pitchFamily="34" charset="0"/>
                    <a:cs typeface="Arial" panose="020B0604020202020204" pitchFamily="34" charset="0"/>
                  </a:rPr>
                  <a:t> = </a:t>
                </a:r>
                <a:r>
                  <a:rPr lang="vi-VN" sz="2100" dirty="0">
                    <a:solidFill>
                      <a:srgbClr val="7030A0"/>
                    </a:solidFill>
                    <a:latin typeface="Arial" panose="020B0604020202020204" pitchFamily="34" charset="0"/>
                    <a:cs typeface="Arial" panose="020B0604020202020204" pitchFamily="34" charset="0"/>
                  </a:rPr>
                  <a:t>2</a:t>
                </a:r>
                <a:r>
                  <a:rPr lang="vi-VN" sz="2100" dirty="0">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y</a:t>
                </a:r>
                <a:r>
                  <a:rPr lang="vi-VN" sz="2100" dirty="0">
                    <a:latin typeface="Arial" panose="020B0604020202020204" pitchFamily="34" charset="0"/>
                    <a:cs typeface="Arial" panose="020B0604020202020204" pitchFamily="34" charset="0"/>
                  </a:rPr>
                  <a:t> = </a:t>
                </a:r>
                <a:r>
                  <a:rPr lang="vi-VN" sz="2100" dirty="0">
                    <a:solidFill>
                      <a:srgbClr val="7030A0"/>
                    </a:solidFill>
                    <a:latin typeface="Arial" panose="020B0604020202020204" pitchFamily="34" charset="0"/>
                    <a:cs typeface="Arial" panose="020B0604020202020204" pitchFamily="34" charset="0"/>
                  </a:rPr>
                  <a:t>1</a:t>
                </a:r>
                <a:endParaRPr lang="vi-VN" sz="2100" dirty="0">
                  <a:latin typeface="Arial" panose="020B0604020202020204" pitchFamily="34" charset="0"/>
                  <a:cs typeface="Arial" panose="020B0604020202020204" pitchFamily="34" charset="0"/>
                </a:endParaRPr>
              </a:p>
              <a:p>
                <a:r>
                  <a:rPr lang="vi-VN" sz="2100" dirty="0">
                    <a:latin typeface="Arial" panose="020B0604020202020204" pitchFamily="34" charset="0"/>
                    <a:cs typeface="Arial" panose="020B0604020202020204" pitchFamily="34" charset="0"/>
                  </a:rPr>
                  <a:t>Vậy Công thức hóa học của hydrogen sulfide là H</a:t>
                </a:r>
                <a:r>
                  <a:rPr lang="vi-VN" sz="2100" baseline="-25000" dirty="0">
                    <a:latin typeface="Arial" panose="020B0604020202020204" pitchFamily="34" charset="0"/>
                    <a:cs typeface="Arial" panose="020B0604020202020204" pitchFamily="34" charset="0"/>
                  </a:rPr>
                  <a:t>2</a:t>
                </a:r>
                <a:r>
                  <a:rPr lang="vi-VN" sz="2100" dirty="0">
                    <a:latin typeface="Arial" panose="020B0604020202020204" pitchFamily="34" charset="0"/>
                    <a:cs typeface="Arial" panose="020B0604020202020204" pitchFamily="34" charset="0"/>
                  </a:rPr>
                  <a:t>S</a:t>
                </a:r>
              </a:p>
            </p:txBody>
          </p:sp>
        </mc:Choice>
        <mc:Fallback xmlns="">
          <p:sp>
            <p:nvSpPr>
              <p:cNvPr id="5" name="TextBox 4">
                <a:extLst>
                  <a:ext uri="{FF2B5EF4-FFF2-40B4-BE49-F238E27FC236}">
                    <a16:creationId xmlns:a16="http://schemas.microsoft.com/office/drawing/2014/main" id="{1CDFDF15-C2A3-4278-B01E-0C2172DAEAB4}"/>
                  </a:ext>
                </a:extLst>
              </p:cNvPr>
              <p:cNvSpPr txBox="1">
                <a:spLocks noRot="1" noChangeAspect="1" noMove="1" noResize="1" noEditPoints="1" noAdjustHandles="1" noChangeArrowheads="1" noChangeShapeType="1" noTextEdit="1"/>
              </p:cNvSpPr>
              <p:nvPr/>
            </p:nvSpPr>
            <p:spPr>
              <a:xfrm>
                <a:off x="1154242" y="1975513"/>
                <a:ext cx="9473783" cy="3337580"/>
              </a:xfrm>
              <a:prstGeom prst="rect">
                <a:avLst/>
              </a:prstGeom>
              <a:blipFill>
                <a:blip r:embed="rId2"/>
                <a:stretch>
                  <a:fillRect l="-1287" t="-1825" b="-4015"/>
                </a:stretch>
              </a:blipFill>
            </p:spPr>
            <p:txBody>
              <a:bodyPr/>
              <a:lstStyle/>
              <a:p>
                <a:r>
                  <a:rPr lang="vi-VN">
                    <a:noFill/>
                  </a:rPr>
                  <a:t> </a:t>
                </a:r>
              </a:p>
            </p:txBody>
          </p:sp>
        </mc:Fallback>
      </mc:AlternateContent>
    </p:spTree>
    <p:extLst>
      <p:ext uri="{BB962C8B-B14F-4D97-AF65-F5344CB8AC3E}">
        <p14:creationId xmlns:p14="http://schemas.microsoft.com/office/powerpoint/2010/main" val="28660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74320"/>
            <a:ext cx="8096250" cy="411480"/>
          </a:xfrm>
          <a:solidFill>
            <a:srgbClr val="FFC000"/>
          </a:solidFill>
        </p:spPr>
        <p:txBody>
          <a:bodyPr/>
          <a:lstStyle/>
          <a:p>
            <a:pPr algn="ctr"/>
            <a:r>
              <a:rPr lang="en-US" b="1" dirty="0" err="1" smtClean="0">
                <a:latin typeface="Times New Roman" pitchFamily="18" charset="0"/>
                <a:cs typeface="Times New Roman" pitchFamily="18" charset="0"/>
              </a:rPr>
              <a:t>Hoạt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nhóm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trải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bàn</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4" name="Rectangle 3"/>
          <p:cNvSpPr/>
          <p:nvPr/>
        </p:nvSpPr>
        <p:spPr>
          <a:xfrm>
            <a:off x="571500" y="1017412"/>
            <a:ext cx="8191500" cy="3539430"/>
          </a:xfrm>
          <a:prstGeom prst="rect">
            <a:avLst/>
          </a:prstGeom>
        </p:spPr>
        <p:txBody>
          <a:bodyPr wrap="square">
            <a:spAutoFit/>
          </a:bodyPr>
          <a:lstStyle/>
          <a:p>
            <a:pPr lvl="0"/>
            <a:r>
              <a:rPr lang="en-US" sz="2800" b="1" dirty="0" smtClean="0">
                <a:latin typeface="Times New Roman" pitchFamily="18" charset="0"/>
                <a:cs typeface="Times New Roman" pitchFamily="18" charset="0"/>
              </a:rPr>
              <a:t>VẬN DỤNG</a:t>
            </a:r>
          </a:p>
          <a:p>
            <a:pPr lvl="0"/>
            <a:r>
              <a:rPr lang="en-US" sz="2800" b="1"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Lập </a:t>
            </a:r>
            <a:r>
              <a:rPr lang="vi-VN" sz="2800" dirty="0">
                <a:latin typeface="Times New Roman" pitchFamily="18" charset="0"/>
                <a:cs typeface="Times New Roman" pitchFamily="18" charset="0"/>
              </a:rPr>
              <a:t>nhanh CTHH của hợp chất tạo bởi:</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a.  Nguyên tố hóa học là Mg hóa trị II, O hóa trị II.</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 Nguyên tố hóa học là Fe hóa trị III, O hóa trị II.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 Nguyên tố hóa học là </a:t>
            </a:r>
            <a:r>
              <a:rPr lang="en-US" sz="2800" dirty="0">
                <a:latin typeface="Times New Roman" pitchFamily="18" charset="0"/>
                <a:cs typeface="Times New Roman" pitchFamily="18" charset="0"/>
              </a:rPr>
              <a:t>H</a:t>
            </a:r>
            <a:r>
              <a:rPr lang="vi-VN" sz="2800" dirty="0">
                <a:latin typeface="Times New Roman" pitchFamily="18" charset="0"/>
                <a:cs typeface="Times New Roman" pitchFamily="18" charset="0"/>
              </a:rPr>
              <a:t> hóa trị I,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S</a:t>
            </a:r>
            <a:r>
              <a:rPr lang="vi-VN"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4</a:t>
            </a:r>
            <a:r>
              <a:rPr lang="vi-VN" sz="2800" dirty="0">
                <a:latin typeface="Times New Roman" pitchFamily="18" charset="0"/>
                <a:cs typeface="Times New Roman" pitchFamily="18" charset="0"/>
              </a:rPr>
              <a:t> hóa trị II.</a:t>
            </a:r>
            <a:endParaRPr lang="en-US" sz="2800" dirty="0">
              <a:latin typeface="Times New Roman" pitchFamily="18" charset="0"/>
              <a:cs typeface="Times New Roman" pitchFamily="18" charset="0"/>
            </a:endParaRPr>
          </a:p>
          <a:p>
            <a:pPr lvl="0"/>
            <a:r>
              <a:rPr lang="en-US" sz="2800" b="1"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Fe</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FeCl</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I, O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II.</a:t>
            </a:r>
          </a:p>
        </p:txBody>
      </p:sp>
    </p:spTree>
    <p:extLst>
      <p:ext uri="{BB962C8B-B14F-4D97-AF65-F5344CB8AC3E}">
        <p14:creationId xmlns:p14="http://schemas.microsoft.com/office/powerpoint/2010/main" val="2992207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Đáp</a:t>
            </a:r>
            <a:r>
              <a:rPr lang="en-US" dirty="0" smtClean="0"/>
              <a:t> </a:t>
            </a:r>
            <a:r>
              <a:rPr lang="en-US" dirty="0" err="1" smtClean="0"/>
              <a:t>án</a:t>
            </a:r>
            <a:endParaRPr lang="en-US" dirty="0"/>
          </a:p>
        </p:txBody>
      </p:sp>
      <p:sp>
        <p:nvSpPr>
          <p:cNvPr id="3" name="Rectangle 2"/>
          <p:cNvSpPr/>
          <p:nvPr/>
        </p:nvSpPr>
        <p:spPr>
          <a:xfrm>
            <a:off x="628650" y="759716"/>
            <a:ext cx="7658100" cy="1384995"/>
          </a:xfrm>
          <a:prstGeom prst="rect">
            <a:avLst/>
          </a:prstGeom>
        </p:spPr>
        <p:txBody>
          <a:bodyPr wrap="square">
            <a:spAutoFit/>
          </a:bodyPr>
          <a:lstStyle/>
          <a:p>
            <a:r>
              <a:rPr lang="de-DE" sz="2800" b="1" dirty="0" smtClean="0">
                <a:latin typeface="Times New Roman" pitchFamily="18" charset="0"/>
                <a:cs typeface="Times New Roman" pitchFamily="18" charset="0"/>
              </a:rPr>
              <a:t>1.</a:t>
            </a:r>
            <a:r>
              <a:rPr lang="en-US" sz="2800" dirty="0">
                <a:latin typeface="Times New Roman" pitchFamily="18" charset="0"/>
                <a:cs typeface="Times New Roman" pitchFamily="18" charset="0"/>
              </a:rPr>
              <a:t> </a:t>
            </a:r>
            <a:r>
              <a:rPr lang="de-DE" sz="2800" b="1" dirty="0" smtClean="0">
                <a:latin typeface="Times New Roman" pitchFamily="18" charset="0"/>
                <a:cs typeface="Times New Roman" pitchFamily="18" charset="0"/>
              </a:rPr>
              <a:t>a</a:t>
            </a:r>
            <a:r>
              <a:rPr lang="de-DE" sz="2800" b="1" dirty="0">
                <a:latin typeface="Times New Roman" pitchFamily="18" charset="0"/>
                <a:cs typeface="Times New Roman" pitchFamily="18" charset="0"/>
              </a:rPr>
              <a:t>. </a:t>
            </a:r>
            <a:r>
              <a:rPr lang="de-DE" sz="2800" b="1" dirty="0" smtClean="0">
                <a:latin typeface="Times New Roman" pitchFamily="18" charset="0"/>
                <a:cs typeface="Times New Roman" pitchFamily="18" charset="0"/>
              </a:rPr>
              <a:t>MgO;             b</a:t>
            </a:r>
            <a:r>
              <a:rPr lang="de-DE" sz="2800" b="1" dirty="0">
                <a:latin typeface="Times New Roman" pitchFamily="18" charset="0"/>
                <a:cs typeface="Times New Roman" pitchFamily="18" charset="0"/>
              </a:rPr>
              <a:t>. </a:t>
            </a:r>
            <a:r>
              <a:rPr lang="de-DE" sz="2800" b="1" dirty="0" smtClean="0">
                <a:latin typeface="Times New Roman" pitchFamily="18" charset="0"/>
                <a:cs typeface="Times New Roman" pitchFamily="18" charset="0"/>
              </a:rPr>
              <a:t>Fe</a:t>
            </a:r>
            <a:r>
              <a:rPr lang="de-DE" sz="2800" b="1" baseline="-25000" dirty="0" smtClean="0">
                <a:latin typeface="Times New Roman" pitchFamily="18" charset="0"/>
                <a:cs typeface="Times New Roman" pitchFamily="18" charset="0"/>
              </a:rPr>
              <a:t>2</a:t>
            </a:r>
            <a:r>
              <a:rPr lang="de-DE" sz="2800" b="1" dirty="0" smtClean="0">
                <a:latin typeface="Times New Roman" pitchFamily="18" charset="0"/>
                <a:cs typeface="Times New Roman" pitchFamily="18" charset="0"/>
              </a:rPr>
              <a:t>O</a:t>
            </a:r>
            <a:r>
              <a:rPr lang="de-DE" sz="2800" b="1" baseline="-25000" dirty="0" smtClean="0">
                <a:latin typeface="Times New Roman" pitchFamily="18" charset="0"/>
                <a:cs typeface="Times New Roman" pitchFamily="18" charset="0"/>
              </a:rPr>
              <a:t>3</a:t>
            </a:r>
            <a:r>
              <a:rPr lang="de-DE" sz="2800" b="1" dirty="0" smtClean="0">
                <a:latin typeface="Times New Roman" pitchFamily="18" charset="0"/>
                <a:cs typeface="Times New Roman" pitchFamily="18" charset="0"/>
              </a:rPr>
              <a:t>;</a:t>
            </a:r>
            <a:r>
              <a:rPr lang="de-DE" sz="2800" b="1"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de-DE" sz="2800" b="1" dirty="0" smtClean="0">
                <a:latin typeface="Times New Roman" pitchFamily="18" charset="0"/>
                <a:cs typeface="Times New Roman" pitchFamily="18" charset="0"/>
              </a:rPr>
              <a:t>c</a:t>
            </a:r>
            <a:r>
              <a:rPr lang="de-DE" sz="2800" b="1" dirty="0">
                <a:latin typeface="Times New Roman" pitchFamily="18" charset="0"/>
                <a:cs typeface="Times New Roman" pitchFamily="18" charset="0"/>
              </a:rPr>
              <a:t>. H</a:t>
            </a:r>
            <a:r>
              <a:rPr lang="de-DE" sz="2800" b="1" baseline="-25000" dirty="0">
                <a:latin typeface="Times New Roman" pitchFamily="18" charset="0"/>
                <a:cs typeface="Times New Roman" pitchFamily="18" charset="0"/>
              </a:rPr>
              <a:t>2</a:t>
            </a:r>
            <a:r>
              <a:rPr lang="de-DE" sz="2800" b="1" dirty="0">
                <a:latin typeface="Times New Roman" pitchFamily="18" charset="0"/>
                <a:cs typeface="Times New Roman" pitchFamily="18" charset="0"/>
              </a:rPr>
              <a:t>SO</a:t>
            </a:r>
            <a:r>
              <a:rPr lang="de-DE" sz="2800" b="1" baseline="-25000" dirty="0">
                <a:latin typeface="Times New Roman" pitchFamily="18" charset="0"/>
                <a:cs typeface="Times New Roman" pitchFamily="18" charset="0"/>
              </a:rPr>
              <a:t>4</a:t>
            </a:r>
            <a:endParaRPr lang="en-US" sz="2800" dirty="0">
              <a:latin typeface="Times New Roman" pitchFamily="18" charset="0"/>
              <a:cs typeface="Times New Roman" pitchFamily="18" charset="0"/>
            </a:endParaRPr>
          </a:p>
          <a:p>
            <a:endParaRPr lang="de-DE" sz="2800" b="1"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5500919"/>
              </p:ext>
            </p:extLst>
          </p:nvPr>
        </p:nvGraphicFramePr>
        <p:xfrm>
          <a:off x="628650" y="1452213"/>
          <a:ext cx="8267700" cy="3078480"/>
        </p:xfrm>
        <a:graphic>
          <a:graphicData uri="http://schemas.openxmlformats.org/drawingml/2006/table">
            <a:tbl>
              <a:tblPr firstRow="1" bandRow="1">
                <a:tableStyleId>{5C22544A-7EE6-4342-B048-85BDC9FD1C3A}</a:tableStyleId>
              </a:tblPr>
              <a:tblGrid>
                <a:gridCol w="4133850">
                  <a:extLst>
                    <a:ext uri="{9D8B030D-6E8A-4147-A177-3AD203B41FA5}">
                      <a16:colId xmlns="" xmlns:a16="http://schemas.microsoft.com/office/drawing/2014/main" val="20000"/>
                    </a:ext>
                  </a:extLst>
                </a:gridCol>
                <a:gridCol w="4133850">
                  <a:extLst>
                    <a:ext uri="{9D8B030D-6E8A-4147-A177-3AD203B41FA5}">
                      <a16:colId xmlns="" xmlns:a16="http://schemas.microsoft.com/office/drawing/2014/main" val="20001"/>
                    </a:ext>
                  </a:extLst>
                </a:gridCol>
              </a:tblGrid>
              <a:tr h="2714625">
                <a:tc>
                  <a:txBody>
                    <a:bodyPr/>
                    <a:lstStyle/>
                    <a:p>
                      <a:r>
                        <a:rPr lang="de-DE" sz="2800" b="1" dirty="0" smtClean="0">
                          <a:latin typeface="Times New Roman" pitchFamily="18" charset="0"/>
                          <a:cs typeface="Times New Roman" pitchFamily="18" charset="0"/>
                        </a:rPr>
                        <a:t>2.</a:t>
                      </a:r>
                      <a:r>
                        <a:rPr lang="de-DE" sz="2800" dirty="0" smtClean="0">
                          <a:latin typeface="Times New Roman" pitchFamily="18" charset="0"/>
                          <a:cs typeface="Times New Roman" pitchFamily="18" charset="0"/>
                        </a:rPr>
                        <a:t> Trong công thức Fe</a:t>
                      </a:r>
                      <a:r>
                        <a:rPr lang="de-DE" sz="2800" baseline="-25000" dirty="0" smtClean="0">
                          <a:latin typeface="Times New Roman" pitchFamily="18" charset="0"/>
                          <a:cs typeface="Times New Roman" pitchFamily="18" charset="0"/>
                        </a:rPr>
                        <a:t>2</a:t>
                      </a:r>
                      <a:r>
                        <a:rPr lang="de-DE" sz="2800" dirty="0" smtClean="0">
                          <a:latin typeface="Times New Roman" pitchFamily="18" charset="0"/>
                          <a:cs typeface="Times New Roman" pitchFamily="18" charset="0"/>
                        </a:rPr>
                        <a:t>O</a:t>
                      </a:r>
                      <a:r>
                        <a:rPr lang="de-DE" sz="2800" baseline="-25000" dirty="0" smtClean="0">
                          <a:latin typeface="Times New Roman" pitchFamily="18" charset="0"/>
                          <a:cs typeface="Times New Roman" pitchFamily="18" charset="0"/>
                        </a:rPr>
                        <a:t>3</a:t>
                      </a:r>
                      <a:r>
                        <a:rPr lang="de-DE"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Theo quy tắc hóa trị ta có:</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Hóa trị Fe.2= 3.II= VI</a:t>
                      </a:r>
                      <a:endParaRPr lang="en-US" sz="2800" dirty="0" smtClean="0">
                        <a:latin typeface="Times New Roman" pitchFamily="18" charset="0"/>
                        <a:cs typeface="Times New Roman" pitchFamily="18" charset="0"/>
                      </a:endParaRPr>
                    </a:p>
                    <a:p>
                      <a:pPr lvl="0"/>
                      <a:r>
                        <a:rPr lang="de-DE" sz="2800" dirty="0" smtClean="0">
                          <a:latin typeface="Times New Roman" pitchFamily="18" charset="0"/>
                          <a:cs typeface="Times New Roman" pitchFamily="18" charset="0"/>
                        </a:rPr>
                        <a:t>Hóa trị Fe= VI:2= III.</a:t>
                      </a:r>
                      <a:endParaRPr lang="en-US" sz="2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2800" dirty="0" smtClean="0">
                          <a:latin typeface="Times New Roman" pitchFamily="18" charset="0"/>
                          <a:cs typeface="Times New Roman" pitchFamily="18" charset="0"/>
                        </a:rPr>
                        <a:t>Vậy Fe có hóa trị III</a:t>
                      </a:r>
                      <a:endParaRPr lang="en-US" sz="2800" dirty="0" smtClean="0">
                        <a:latin typeface="Times New Roman" pitchFamily="18" charset="0"/>
                        <a:cs typeface="Times New Roman" pitchFamily="18" charset="0"/>
                      </a:endParaRPr>
                    </a:p>
                    <a:p>
                      <a:endParaRPr lang="en-US" sz="2800" dirty="0"/>
                    </a:p>
                  </a:txBody>
                  <a:tcPr/>
                </a:tc>
                <a:tc>
                  <a:txBody>
                    <a:bodyPr/>
                    <a:lstStyle/>
                    <a:p>
                      <a:r>
                        <a:rPr lang="de-DE" sz="2800" dirty="0" smtClean="0">
                          <a:latin typeface="Times New Roman" pitchFamily="18" charset="0"/>
                          <a:cs typeface="Times New Roman" pitchFamily="18" charset="0"/>
                        </a:rPr>
                        <a:t>- Trong công thức FeCl</a:t>
                      </a:r>
                      <a:r>
                        <a:rPr lang="de-DE" sz="2800" baseline="-25000" dirty="0" smtClean="0">
                          <a:latin typeface="Times New Roman" pitchFamily="18" charset="0"/>
                          <a:cs typeface="Times New Roman" pitchFamily="18" charset="0"/>
                        </a:rPr>
                        <a:t>2</a:t>
                      </a:r>
                      <a:r>
                        <a:rPr lang="de-DE"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Theo quy tắc hóa trị ta có:</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Hóa trị Fe.1= 2.I= II</a:t>
                      </a:r>
                      <a:endParaRPr lang="en-US" sz="2800" dirty="0" smtClean="0">
                        <a:latin typeface="Times New Roman" pitchFamily="18" charset="0"/>
                        <a:cs typeface="Times New Roman" pitchFamily="18" charset="0"/>
                      </a:endParaRPr>
                    </a:p>
                    <a:p>
                      <a:pPr lvl="0"/>
                      <a:r>
                        <a:rPr lang="de-DE" sz="2800" dirty="0" smtClean="0">
                          <a:latin typeface="Times New Roman" pitchFamily="18" charset="0"/>
                          <a:cs typeface="Times New Roman" pitchFamily="18" charset="0"/>
                        </a:rPr>
                        <a:t>Hóa trị Fe= II: 1= II</a:t>
                      </a:r>
                      <a:endParaRPr lang="en-US" sz="2800" dirty="0" smtClean="0">
                        <a:latin typeface="Times New Roman" pitchFamily="18" charset="0"/>
                        <a:cs typeface="Times New Roman" pitchFamily="18" charset="0"/>
                      </a:endParaRPr>
                    </a:p>
                    <a:p>
                      <a:pPr lvl="0"/>
                      <a:r>
                        <a:rPr lang="de-DE" sz="2800" dirty="0" smtClean="0">
                          <a:latin typeface="Times New Roman" pitchFamily="18" charset="0"/>
                          <a:cs typeface="Times New Roman" pitchFamily="18" charset="0"/>
                        </a:rPr>
                        <a:t>Vậy Fe có hóa trị III</a:t>
                      </a:r>
                      <a:endParaRPr lang="en-US" sz="2800"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863901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3D0F4F65-A7ED-40F1-A030-A9D5BC5C8422}"/>
              </a:ext>
            </a:extLst>
          </p:cNvPr>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32" y="98039"/>
            <a:ext cx="8850209" cy="4675980"/>
          </a:xfrm>
          <a:prstGeom prst="rect">
            <a:avLst/>
          </a:prstGeom>
        </p:spPr>
      </p:pic>
      <p:sp>
        <p:nvSpPr>
          <p:cNvPr id="5" name="Rectangle 4"/>
          <p:cNvSpPr/>
          <p:nvPr/>
        </p:nvSpPr>
        <p:spPr>
          <a:xfrm>
            <a:off x="4253023" y="4242391"/>
            <a:ext cx="2073349" cy="5316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53023" y="4242391"/>
            <a:ext cx="2073349" cy="5316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Khí</a:t>
            </a:r>
            <a:r>
              <a:rPr lang="en-US" sz="2800" b="1" dirty="0" smtClean="0">
                <a:solidFill>
                  <a:schemeClr val="tx1"/>
                </a:solidFill>
                <a:latin typeface="Times New Roman" pitchFamily="18" charset="0"/>
                <a:cs typeface="Times New Roman" pitchFamily="18" charset="0"/>
              </a:rPr>
              <a:t> Oxygen</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209120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97B0B66-7A4C-4D7C-BFD4-64BF992E6F03}"/>
              </a:ext>
            </a:extLst>
          </p:cNvPr>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0" y="142508"/>
            <a:ext cx="8155172" cy="4048250"/>
          </a:xfrm>
          <a:prstGeom prst="rect">
            <a:avLst/>
          </a:prstGeom>
        </p:spPr>
      </p:pic>
      <p:sp>
        <p:nvSpPr>
          <p:cNvPr id="5" name="Rectangle 4"/>
          <p:cNvSpPr/>
          <p:nvPr/>
        </p:nvSpPr>
        <p:spPr>
          <a:xfrm>
            <a:off x="2544726" y="4190758"/>
            <a:ext cx="3519377" cy="531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Đồng</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242279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6" y="0"/>
            <a:ext cx="8885426" cy="4369981"/>
          </a:xfrm>
          <a:prstGeom prst="rect">
            <a:avLst/>
          </a:prstGeom>
        </p:spPr>
      </p:pic>
      <p:sp>
        <p:nvSpPr>
          <p:cNvPr id="4" name="Rectangle 3"/>
          <p:cNvSpPr/>
          <p:nvPr/>
        </p:nvSpPr>
        <p:spPr>
          <a:xfrm>
            <a:off x="2544725" y="4286451"/>
            <a:ext cx="3519377" cy="531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Carbon dioxide</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907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849525" y="457200"/>
            <a:ext cx="3327991" cy="32216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carbon dioxide, oxygen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hay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Rectangle 3"/>
          <p:cNvSpPr/>
          <p:nvPr/>
        </p:nvSpPr>
        <p:spPr>
          <a:xfrm>
            <a:off x="248092" y="457200"/>
            <a:ext cx="2601433" cy="531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Đơn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chất</a:t>
            </a:r>
            <a:endParaRPr lang="en-US" sz="2800" b="1" dirty="0">
              <a:solidFill>
                <a:schemeClr val="tx1"/>
              </a:solidFill>
              <a:latin typeface="Times New Roman" pitchFamily="18" charset="0"/>
              <a:cs typeface="Times New Roman" pitchFamily="18" charset="0"/>
            </a:endParaRPr>
          </a:p>
        </p:txBody>
      </p:sp>
      <p:sp>
        <p:nvSpPr>
          <p:cNvPr id="5" name="Rectangle 4"/>
          <p:cNvSpPr/>
          <p:nvPr/>
        </p:nvSpPr>
        <p:spPr>
          <a:xfrm>
            <a:off x="6177516" y="506814"/>
            <a:ext cx="2601433" cy="531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Hợp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chất</a:t>
            </a:r>
            <a:endParaRPr lang="en-US" sz="2800" b="1" dirty="0">
              <a:solidFill>
                <a:schemeClr val="tx1"/>
              </a:solidFill>
              <a:latin typeface="Times New Roman" pitchFamily="18" charset="0"/>
              <a:cs typeface="Times New Roman" pitchFamily="18" charset="0"/>
            </a:endParaRPr>
          </a:p>
        </p:txBody>
      </p:sp>
      <p:sp>
        <p:nvSpPr>
          <p:cNvPr id="6" name="Rounded Rectangle 5"/>
          <p:cNvSpPr/>
          <p:nvPr/>
        </p:nvSpPr>
        <p:spPr>
          <a:xfrm>
            <a:off x="565297" y="1539947"/>
            <a:ext cx="1605516" cy="680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7" name="Rounded Rectangle 6"/>
          <p:cNvSpPr/>
          <p:nvPr/>
        </p:nvSpPr>
        <p:spPr>
          <a:xfrm>
            <a:off x="565297" y="2560672"/>
            <a:ext cx="1605516" cy="680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Oxygen</a:t>
            </a:r>
            <a:endParaRPr lang="en-US" sz="2800" dirty="0">
              <a:latin typeface="Times New Roman" pitchFamily="18" charset="0"/>
              <a:cs typeface="Times New Roman" pitchFamily="18" charset="0"/>
            </a:endParaRPr>
          </a:p>
        </p:txBody>
      </p:sp>
      <p:sp>
        <p:nvSpPr>
          <p:cNvPr id="8" name="Rounded Rectangle 7"/>
          <p:cNvSpPr/>
          <p:nvPr/>
        </p:nvSpPr>
        <p:spPr>
          <a:xfrm>
            <a:off x="6675474" y="1880189"/>
            <a:ext cx="1851838" cy="1020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Carbon </a:t>
            </a:r>
            <a:r>
              <a:rPr lang="en-US" sz="2800" dirty="0">
                <a:latin typeface="Times New Roman" pitchFamily="18" charset="0"/>
                <a:cs typeface="Times New Roman" pitchFamily="18" charset="0"/>
              </a:rPr>
              <a:t>dioxide</a:t>
            </a:r>
          </a:p>
        </p:txBody>
      </p:sp>
    </p:spTree>
    <p:extLst>
      <p:ext uri="{BB962C8B-B14F-4D97-AF65-F5344CB8AC3E}">
        <p14:creationId xmlns:p14="http://schemas.microsoft.com/office/powerpoint/2010/main" val="41802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29340" y="329609"/>
            <a:ext cx="7262038" cy="2892056"/>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hóa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endParaRPr lang="en-US" sz="3200" b="1" dirty="0"/>
          </a:p>
        </p:txBody>
      </p:sp>
    </p:spTree>
    <p:extLst>
      <p:ext uri="{BB962C8B-B14F-4D97-AF65-F5344CB8AC3E}">
        <p14:creationId xmlns:p14="http://schemas.microsoft.com/office/powerpoint/2010/main" val="1769819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fontScale="90000"/>
          </a:bodyPr>
          <a:lstStyle/>
          <a:p>
            <a:r>
              <a:rPr lang="en-US" sz="3200" b="1" dirty="0" smtClean="0">
                <a:latin typeface="Times New Roman" pitchFamily="18" charset="0"/>
                <a:cs typeface="Times New Roman" pitchFamily="18" charset="0"/>
              </a:rPr>
              <a:t>I.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p:txBody>
      </p:sp>
      <p:sp>
        <p:nvSpPr>
          <p:cNvPr id="3" name="Cloud 2"/>
          <p:cNvSpPr/>
          <p:nvPr/>
        </p:nvSpPr>
        <p:spPr>
          <a:xfrm>
            <a:off x="116944" y="1678833"/>
            <a:ext cx="4029739" cy="2870792"/>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Times New Roman" pitchFamily="18" charset="0"/>
                <a:ea typeface="+mj-ea"/>
                <a:cs typeface="Times New Roman" pitchFamily="18" charset="0"/>
              </a:rPr>
              <a:t>Đọc thông tin SGK cho biết: Công </a:t>
            </a:r>
            <a:r>
              <a:rPr lang="de-DE" sz="2800" b="1" dirty="0">
                <a:solidFill>
                  <a:schemeClr val="tx1"/>
                </a:solidFill>
                <a:latin typeface="Times New Roman" pitchFamily="18" charset="0"/>
                <a:ea typeface="+mj-ea"/>
                <a:cs typeface="Times New Roman" pitchFamily="18" charset="0"/>
              </a:rPr>
              <a:t>thức hóa học của </a:t>
            </a:r>
            <a:r>
              <a:rPr lang="de-DE" sz="2800" b="1" dirty="0">
                <a:solidFill>
                  <a:srgbClr val="FF0000"/>
                </a:solidFill>
                <a:latin typeface="Times New Roman" pitchFamily="18" charset="0"/>
                <a:ea typeface="+mj-ea"/>
                <a:cs typeface="Times New Roman" pitchFamily="18" charset="0"/>
              </a:rPr>
              <a:t>một chất</a:t>
            </a:r>
            <a:r>
              <a:rPr lang="de-DE" sz="2800" b="1" dirty="0">
                <a:solidFill>
                  <a:schemeClr val="tx1"/>
                </a:solidFill>
                <a:latin typeface="Times New Roman" pitchFamily="18" charset="0"/>
                <a:ea typeface="+mj-ea"/>
                <a:cs typeface="Times New Roman" pitchFamily="18" charset="0"/>
              </a:rPr>
              <a:t> được biểu diễn như thế nào?</a:t>
            </a:r>
            <a:endParaRPr lang="en-US" sz="2800" b="1" dirty="0">
              <a:solidFill>
                <a:schemeClr val="tx1"/>
              </a:solidFill>
              <a:latin typeface="Times New Roman" pitchFamily="18" charset="0"/>
              <a:ea typeface="+mj-ea"/>
              <a:cs typeface="Times New Roman" pitchFamily="18" charset="0"/>
            </a:endParaRPr>
          </a:p>
        </p:txBody>
      </p:sp>
      <p:grpSp>
        <p:nvGrpSpPr>
          <p:cNvPr id="4" name="Group 3"/>
          <p:cNvGrpSpPr/>
          <p:nvPr/>
        </p:nvGrpSpPr>
        <p:grpSpPr>
          <a:xfrm>
            <a:off x="4143325" y="2259415"/>
            <a:ext cx="1119791" cy="1690577"/>
            <a:chOff x="4143325" y="2259415"/>
            <a:chExt cx="1119791" cy="1690577"/>
          </a:xfrm>
        </p:grpSpPr>
        <p:cxnSp>
          <p:nvCxnSpPr>
            <p:cNvPr id="5" name="Straight Arrow Connector 4"/>
            <p:cNvCxnSpPr>
              <a:stCxn id="3" idx="0"/>
            </p:cNvCxnSpPr>
            <p:nvPr/>
          </p:nvCxnSpPr>
          <p:spPr>
            <a:xfrm>
              <a:off x="4143325" y="3114229"/>
              <a:ext cx="566898" cy="0"/>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6" name="Left Brace 5"/>
            <p:cNvSpPr/>
            <p:nvPr/>
          </p:nvSpPr>
          <p:spPr>
            <a:xfrm>
              <a:off x="4710223" y="2259415"/>
              <a:ext cx="552893" cy="1690577"/>
            </a:xfrm>
            <a:prstGeom prst="leftBrace">
              <a:avLst/>
            </a:prstGeom>
            <a:ln w="285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7" name="Flowchart: Punched Tape 6"/>
          <p:cNvSpPr/>
          <p:nvPr/>
        </p:nvSpPr>
        <p:spPr>
          <a:xfrm>
            <a:off x="5497019" y="1531088"/>
            <a:ext cx="2721935" cy="1398179"/>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ea typeface="+mj-ea"/>
                <a:cs typeface="Times New Roman" pitchFamily="18" charset="0"/>
              </a:rPr>
              <a:t>KHHH </a:t>
            </a:r>
            <a:r>
              <a:rPr lang="en-US" sz="2800" b="1" dirty="0" err="1" smtClean="0">
                <a:solidFill>
                  <a:schemeClr val="tx1"/>
                </a:solidFill>
                <a:latin typeface="Times New Roman" pitchFamily="18" charset="0"/>
                <a:ea typeface="+mj-ea"/>
                <a:cs typeface="Times New Roman" pitchFamily="18" charset="0"/>
              </a:rPr>
              <a:t>của</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nguyên</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tố</a:t>
            </a:r>
            <a:endParaRPr lang="en-US" sz="2800" b="1" dirty="0">
              <a:solidFill>
                <a:schemeClr val="tx1"/>
              </a:solidFill>
              <a:latin typeface="Times New Roman" pitchFamily="18" charset="0"/>
              <a:ea typeface="+mj-ea"/>
              <a:cs typeface="Times New Roman" pitchFamily="18" charset="0"/>
            </a:endParaRPr>
          </a:p>
        </p:txBody>
      </p:sp>
      <p:sp>
        <p:nvSpPr>
          <p:cNvPr id="8" name="Flowchart: Punched Tape 7"/>
          <p:cNvSpPr/>
          <p:nvPr/>
        </p:nvSpPr>
        <p:spPr>
          <a:xfrm>
            <a:off x="5411959" y="3104703"/>
            <a:ext cx="2721935" cy="1648049"/>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ea typeface="+mj-ea"/>
                <a:cs typeface="Times New Roman" pitchFamily="18" charset="0"/>
              </a:rPr>
              <a:t>Chỉ</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số</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chân</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bên</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phải</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phía</a:t>
            </a:r>
            <a:r>
              <a:rPr lang="en-US" sz="2800" b="1" dirty="0" smtClean="0">
                <a:solidFill>
                  <a:schemeClr val="tx1"/>
                </a:solidFill>
                <a:latin typeface="Times New Roman" pitchFamily="18" charset="0"/>
                <a:ea typeface="+mj-ea"/>
                <a:cs typeface="Times New Roman" pitchFamily="18" charset="0"/>
              </a:rPr>
              <a:t> </a:t>
            </a:r>
            <a:r>
              <a:rPr lang="en-US" sz="2800" b="1" dirty="0" err="1" smtClean="0">
                <a:solidFill>
                  <a:schemeClr val="tx1"/>
                </a:solidFill>
                <a:latin typeface="Times New Roman" pitchFamily="18" charset="0"/>
                <a:ea typeface="+mj-ea"/>
                <a:cs typeface="Times New Roman" pitchFamily="18" charset="0"/>
              </a:rPr>
              <a:t>dưới</a:t>
            </a:r>
            <a:r>
              <a:rPr lang="en-US" sz="2800" b="1" dirty="0" smtClean="0">
                <a:solidFill>
                  <a:schemeClr val="tx1"/>
                </a:solidFill>
                <a:latin typeface="Times New Roman" pitchFamily="18" charset="0"/>
                <a:ea typeface="+mj-ea"/>
                <a:cs typeface="Times New Roman" pitchFamily="18" charset="0"/>
              </a:rPr>
              <a:t> KHHH)</a:t>
            </a:r>
            <a:endParaRPr lang="en-US" sz="2800" b="1" dirty="0">
              <a:solidFill>
                <a:schemeClr val="tx1"/>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6115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345</TotalTime>
  <Words>1952</Words>
  <Application>Microsoft Office PowerPoint</Application>
  <PresentationFormat>On-screen Show (16:9)</PresentationFormat>
  <Paragraphs>235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Angles</vt:lpstr>
      <vt:lpstr>PowerPoint Presentation</vt:lpstr>
      <vt:lpstr>CHÀO MỪNG CÁC EM HỌC SINH  HÓA HỌC</vt:lpstr>
      <vt:lpstr>CHƠI TRÒ CHƠI: NHÌN HÌNH ĐOÁN CHẤT</vt:lpstr>
      <vt:lpstr>PowerPoint Presentation</vt:lpstr>
      <vt:lpstr>PowerPoint Presentation</vt:lpstr>
      <vt:lpstr>PowerPoint Presentation</vt:lpstr>
      <vt:lpstr>PowerPoint Presentation</vt:lpstr>
      <vt:lpstr>PowerPoint Presentation</vt:lpstr>
      <vt:lpstr>I. Công thức hóa học</vt:lpstr>
      <vt:lpstr>  Ví dụ: + CTHH của oxygen: O2    </vt:lpstr>
      <vt:lpstr>PowerPoint Presentation</vt:lpstr>
      <vt:lpstr>PowerPoint Presentation</vt:lpstr>
      <vt:lpstr>PowerPoint Presentation</vt:lpstr>
      <vt:lpstr>Ví dụ: Tìm những CTHH viết sai: NaCl, O2, S2,O3, C2, 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Lập công thức hoá học của hợp chất tạo bởi carbon và hydrogen, biết phần trăm khối lượng của C và H lần lượt là 75% , 25% và khối lượng phân tử của hợp chất là 16 amu.</vt:lpstr>
      <vt:lpstr>PowerPoint Presentation</vt:lpstr>
      <vt:lpstr>PowerPoint Presentation</vt:lpstr>
      <vt:lpstr>PowerPoint Presentation</vt:lpstr>
      <vt:lpstr>PowerPoint Presentation</vt:lpstr>
      <vt:lpstr>Hoạt động theo nhóm (Khăn trải bàn)</vt:lpstr>
      <vt:lpstr>Đáp 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 Anh</dc:creator>
  <cp:lastModifiedBy>MayTinh</cp:lastModifiedBy>
  <cp:revision>209</cp:revision>
  <dcterms:created xsi:type="dcterms:W3CDTF">2021-09-18T19:41:49Z</dcterms:created>
  <dcterms:modified xsi:type="dcterms:W3CDTF">2024-11-03T09:27:56Z</dcterms:modified>
</cp:coreProperties>
</file>