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5" r:id="rId4"/>
    <p:sldId id="258" r:id="rId5"/>
    <p:sldId id="316" r:id="rId6"/>
    <p:sldId id="269" r:id="rId7"/>
    <p:sldId id="303" r:id="rId8"/>
    <p:sldId id="317" r:id="rId9"/>
    <p:sldId id="318" r:id="rId10"/>
    <p:sldId id="280" r:id="rId11"/>
    <p:sldId id="319" r:id="rId12"/>
    <p:sldId id="320" r:id="rId13"/>
    <p:sldId id="311" r:id="rId14"/>
    <p:sldId id="321"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3" d="100"/>
          <a:sy n="83" d="100"/>
        </p:scale>
        <p:origin x="52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4. VẬT LIỆU CƠ KHÍ</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19981" y="659957"/>
            <a:ext cx="11752027" cy="611455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05386"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1.Theo em, các loại sản phẩm làm từ vật liệu phi kim loại (Hình 4.4) có đặc điểm chung như thế nào?</a:t>
            </a:r>
          </a:p>
        </p:txBody>
      </p:sp>
      <p:pic>
        <p:nvPicPr>
          <p:cNvPr id="2" name="Picture 1"/>
          <p:cNvPicPr>
            <a:picLocks noChangeAspect="1"/>
          </p:cNvPicPr>
          <p:nvPr/>
        </p:nvPicPr>
        <p:blipFill>
          <a:blip r:embed="rId2"/>
          <a:stretch>
            <a:fillRect/>
          </a:stretch>
        </p:blipFill>
        <p:spPr>
          <a:xfrm>
            <a:off x="370405" y="1149707"/>
            <a:ext cx="11684746" cy="4756572"/>
          </a:xfrm>
          <a:prstGeom prst="rect">
            <a:avLst/>
          </a:prstGeom>
        </p:spPr>
      </p:pic>
      <p:sp>
        <p:nvSpPr>
          <p:cNvPr id="4" name="Rectangle 3"/>
          <p:cNvSpPr/>
          <p:nvPr/>
        </p:nvSpPr>
        <p:spPr>
          <a:xfrm>
            <a:off x="230155" y="5906279"/>
            <a:ext cx="1182499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Hãy kể tên một số sản phẩm trong gia đình được làm từ vật liệu phi kim loại.</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163" y="-1746"/>
            <a:ext cx="559647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1.Theo em, các loại sản phẩm làm từ vật liệu phi kim loại (Hình 4.4) có đặc điểm chung như thế nào?</a:t>
            </a:r>
          </a:p>
        </p:txBody>
      </p:sp>
      <p:pic>
        <p:nvPicPr>
          <p:cNvPr id="2" name="Picture 1"/>
          <p:cNvPicPr>
            <a:picLocks noChangeAspect="1"/>
          </p:cNvPicPr>
          <p:nvPr/>
        </p:nvPicPr>
        <p:blipFill>
          <a:blip r:embed="rId2"/>
          <a:stretch>
            <a:fillRect/>
          </a:stretch>
        </p:blipFill>
        <p:spPr>
          <a:xfrm>
            <a:off x="309610" y="1383249"/>
            <a:ext cx="5675832" cy="4135208"/>
          </a:xfrm>
          <a:prstGeom prst="rect">
            <a:avLst/>
          </a:prstGeom>
        </p:spPr>
      </p:pic>
      <p:sp>
        <p:nvSpPr>
          <p:cNvPr id="4" name="Rectangle 3"/>
          <p:cNvSpPr/>
          <p:nvPr/>
        </p:nvSpPr>
        <p:spPr>
          <a:xfrm>
            <a:off x="202163" y="5518457"/>
            <a:ext cx="589072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Hãy kể tên một số sản phẩm trong gia đình được làm từ vật liệu phi kim loại.</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6461303" y="1895774"/>
            <a:ext cx="4912713" cy="2677656"/>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Không bị oxy hóa, không dẫn điện, không dẫn nhiệt và ít bị mài mòn.</a:t>
            </a:r>
          </a:p>
          <a:p>
            <a:r>
              <a:rPr lang="vi-VN" sz="2800" b="1">
                <a:solidFill>
                  <a:srgbClr val="FF0000"/>
                </a:solidFill>
                <a:latin typeface="Times New Roman" panose="02020603050405020304" pitchFamily="18" charset="0"/>
                <a:cs typeface="Times New Roman" panose="02020603050405020304" pitchFamily="18" charset="0"/>
              </a:rPr>
              <a:t>2. Ống nước, lốp xe, cốc thủy tinh, ghế, bình nước, rổ, đế giày ...</a:t>
            </a:r>
          </a:p>
        </p:txBody>
      </p:sp>
    </p:spTree>
    <p:extLst>
      <p:ext uri="{BB962C8B-B14F-4D97-AF65-F5344CB8AC3E}">
        <p14:creationId xmlns:p14="http://schemas.microsoft.com/office/powerpoint/2010/main" val="192213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93976"/>
          </a:xfrm>
          <a:prstGeom prst="rect">
            <a:avLst/>
          </a:prstGeom>
        </p:spPr>
        <p:txBody>
          <a:bodyPr wrap="square">
            <a:spAutoFit/>
          </a:bodyPr>
          <a:lstStyle/>
          <a:p>
            <a:r>
              <a:rPr lang="en-US" sz="2600" b="1">
                <a:latin typeface="Times New Roman" panose="02020603050405020304" pitchFamily="18" charset="0"/>
                <a:cs typeface="Times New Roman" panose="02020603050405020304" pitchFamily="18" charset="0"/>
              </a:rPr>
              <a:t>2.Vật liệu phi kim loại</a:t>
            </a:r>
          </a:p>
          <a:p>
            <a:r>
              <a:rPr lang="en-US" sz="2600">
                <a:latin typeface="Times New Roman" panose="02020603050405020304" pitchFamily="18" charset="0"/>
                <a:cs typeface="Times New Roman" panose="02020603050405020304" pitchFamily="18" charset="0"/>
              </a:rPr>
              <a:t>Vật liệu phi kim loại có tính chất đặc trưng như không bị oxy hóa, không dẫn điện, không dẫn nhiệt, ít bị mài mòn.</a:t>
            </a:r>
          </a:p>
          <a:p>
            <a:r>
              <a:rPr lang="en-US" sz="2600">
                <a:latin typeface="Times New Roman" panose="02020603050405020304" pitchFamily="18" charset="0"/>
                <a:cs typeface="Times New Roman" panose="02020603050405020304" pitchFamily="18" charset="0"/>
              </a:rPr>
              <a:t>2.1. Chất dẻo</a:t>
            </a:r>
          </a:p>
          <a:p>
            <a:r>
              <a:rPr lang="en-US" sz="2600">
                <a:latin typeface="Times New Roman" panose="02020603050405020304" pitchFamily="18" charset="0"/>
                <a:cs typeface="Times New Roman" panose="02020603050405020304" pitchFamily="18" charset="0"/>
              </a:rPr>
              <a:t>- Nguồn gốc: Hợp chất của carbon</a:t>
            </a:r>
          </a:p>
          <a:p>
            <a:r>
              <a:rPr lang="en-US" sz="2600">
                <a:latin typeface="Times New Roman" panose="02020603050405020304" pitchFamily="18" charset="0"/>
                <a:cs typeface="Times New Roman" panose="02020603050405020304" pitchFamily="18" charset="0"/>
              </a:rPr>
              <a:t>a. Chất dẻo nhiệt</a:t>
            </a:r>
          </a:p>
          <a:p>
            <a:r>
              <a:rPr lang="en-US" sz="2600">
                <a:latin typeface="Times New Roman" panose="02020603050405020304" pitchFamily="18" charset="0"/>
                <a:cs typeface="Times New Roman" panose="02020603050405020304" pitchFamily="18" charset="0"/>
              </a:rPr>
              <a:t>- Độ nóng chảy thấp, nhẹ, dẻo và có thể tái chế được.</a:t>
            </a:r>
          </a:p>
          <a:p>
            <a:r>
              <a:rPr lang="en-US" sz="2600">
                <a:latin typeface="Times New Roman" panose="02020603050405020304" pitchFamily="18" charset="0"/>
                <a:cs typeface="Times New Roman" panose="02020603050405020304" pitchFamily="18" charset="0"/>
              </a:rPr>
              <a:t>- Rổ, cốc, can, ghế, bình nước…</a:t>
            </a:r>
          </a:p>
          <a:p>
            <a:r>
              <a:rPr lang="en-US" sz="2600">
                <a:latin typeface="Times New Roman" panose="02020603050405020304" pitchFamily="18" charset="0"/>
                <a:cs typeface="Times New Roman" panose="02020603050405020304" pitchFamily="18" charset="0"/>
              </a:rPr>
              <a:t>b. Chất dẻo rắn</a:t>
            </a:r>
          </a:p>
          <a:p>
            <a:r>
              <a:rPr lang="en-US" sz="2600">
                <a:latin typeface="Times New Roman" panose="02020603050405020304" pitchFamily="18" charset="0"/>
                <a:cs typeface="Times New Roman" panose="02020603050405020304" pitchFamily="18" charset="0"/>
              </a:rPr>
              <a:t>- Có độ bền cao, chịu được nhiệt độ cao.</a:t>
            </a:r>
          </a:p>
          <a:p>
            <a:r>
              <a:rPr lang="en-US" sz="2600">
                <a:latin typeface="Times New Roman" panose="02020603050405020304" pitchFamily="18" charset="0"/>
                <a:cs typeface="Times New Roman" panose="02020603050405020304" pitchFamily="18" charset="0"/>
              </a:rPr>
              <a:t>- Dụng cụ nấu ăn, ổ cắm điện, bánh răng…</a:t>
            </a:r>
          </a:p>
          <a:p>
            <a:r>
              <a:rPr lang="en-US" sz="2600">
                <a:latin typeface="Times New Roman" panose="02020603050405020304" pitchFamily="18" charset="0"/>
                <a:cs typeface="Times New Roman" panose="02020603050405020304" pitchFamily="18" charset="0"/>
              </a:rPr>
              <a:t>2.2. Cao su</a:t>
            </a:r>
          </a:p>
          <a:p>
            <a:r>
              <a:rPr lang="en-US" sz="2600">
                <a:latin typeface="Times New Roman" panose="02020603050405020304" pitchFamily="18" charset="0"/>
                <a:cs typeface="Times New Roman" panose="02020603050405020304" pitchFamily="18" charset="0"/>
              </a:rPr>
              <a:t>- Có độ đàn hồi cao, giảm chất tốt, cách điện và cách âm tốt.</a:t>
            </a:r>
          </a:p>
          <a:p>
            <a:r>
              <a:rPr lang="en-US" sz="2600">
                <a:latin typeface="Times New Roman" panose="02020603050405020304" pitchFamily="18" charset="0"/>
                <a:cs typeface="Times New Roman" panose="02020603050405020304" pitchFamily="18" charset="0"/>
              </a:rPr>
              <a:t>- Cao su tự nhiên và cao su nhân tạo.</a:t>
            </a:r>
          </a:p>
          <a:p>
            <a:r>
              <a:rPr lang="en-US" sz="2600">
                <a:latin typeface="Times New Roman" panose="02020603050405020304" pitchFamily="18" charset="0"/>
                <a:cs typeface="Times New Roman" panose="02020603050405020304" pitchFamily="18" charset="0"/>
              </a:rPr>
              <a:t>- Ống dẫn, đai truyền, vòng đệm, đế giày…</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4. 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3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Các sản phẩm sau thường được chế tạo từ những vật liệu nào?</a:t>
            </a:r>
          </a:p>
        </p:txBody>
      </p:sp>
      <p:graphicFrame>
        <p:nvGraphicFramePr>
          <p:cNvPr id="2" name="Table 1"/>
          <p:cNvGraphicFramePr>
            <a:graphicFrameLocks noGrp="1"/>
          </p:cNvGraphicFramePr>
          <p:nvPr>
            <p:extLst>
              <p:ext uri="{D42A27DB-BD31-4B8C-83A1-F6EECF244321}">
                <p14:modId xmlns:p14="http://schemas.microsoft.com/office/powerpoint/2010/main" val="53131939"/>
              </p:ext>
            </p:extLst>
          </p:nvPr>
        </p:nvGraphicFramePr>
        <p:xfrm>
          <a:off x="482071" y="1268965"/>
          <a:ext cx="11227836" cy="5453587"/>
        </p:xfrm>
        <a:graphic>
          <a:graphicData uri="http://schemas.openxmlformats.org/drawingml/2006/table">
            <a:tbl>
              <a:tblPr firstRow="1" firstCol="1" bandRow="1"/>
              <a:tblGrid>
                <a:gridCol w="2820955">
                  <a:extLst>
                    <a:ext uri="{9D8B030D-6E8A-4147-A177-3AD203B41FA5}">
                      <a16:colId xmlns:a16="http://schemas.microsoft.com/office/drawing/2014/main" val="2162712830"/>
                    </a:ext>
                  </a:extLst>
                </a:gridCol>
                <a:gridCol w="1380931">
                  <a:extLst>
                    <a:ext uri="{9D8B030D-6E8A-4147-A177-3AD203B41FA5}">
                      <a16:colId xmlns:a16="http://schemas.microsoft.com/office/drawing/2014/main" val="2514149961"/>
                    </a:ext>
                  </a:extLst>
                </a:gridCol>
                <a:gridCol w="1412032">
                  <a:extLst>
                    <a:ext uri="{9D8B030D-6E8A-4147-A177-3AD203B41FA5}">
                      <a16:colId xmlns:a16="http://schemas.microsoft.com/office/drawing/2014/main" val="2222503203"/>
                    </a:ext>
                  </a:extLst>
                </a:gridCol>
                <a:gridCol w="1871306">
                  <a:extLst>
                    <a:ext uri="{9D8B030D-6E8A-4147-A177-3AD203B41FA5}">
                      <a16:colId xmlns:a16="http://schemas.microsoft.com/office/drawing/2014/main" val="1253823047"/>
                    </a:ext>
                  </a:extLst>
                </a:gridCol>
                <a:gridCol w="1871306">
                  <a:extLst>
                    <a:ext uri="{9D8B030D-6E8A-4147-A177-3AD203B41FA5}">
                      <a16:colId xmlns:a16="http://schemas.microsoft.com/office/drawing/2014/main" val="1941705230"/>
                    </a:ext>
                  </a:extLst>
                </a:gridCol>
                <a:gridCol w="1871306">
                  <a:extLst>
                    <a:ext uri="{9D8B030D-6E8A-4147-A177-3AD203B41FA5}">
                      <a16:colId xmlns:a16="http://schemas.microsoft.com/office/drawing/2014/main" val="631336628"/>
                    </a:ext>
                  </a:extLst>
                </a:gridCol>
              </a:tblGrid>
              <a:tr h="443440">
                <a:tc rowSpan="3">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3587844"/>
                  </a:ext>
                </a:extLst>
              </a:tr>
              <a:tr h="443440">
                <a:tc vMerge="1">
                  <a:txBody>
                    <a:bodyPr/>
                    <a:lstStyle/>
                    <a:p>
                      <a:endParaRPr lang="en-US"/>
                    </a:p>
                  </a:txBody>
                  <a:tcPr/>
                </a:tc>
                <a:tc gridSpan="2">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379279"/>
                  </a:ext>
                </a:extLst>
              </a:tr>
              <a:tr h="837303">
                <a:tc vMerge="1">
                  <a:txBody>
                    <a:bodyPr/>
                    <a:lstStyle/>
                    <a:p>
                      <a:endParaRPr lang="en-US"/>
                    </a:p>
                  </a:txBody>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019949"/>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057130"/>
                  </a:ext>
                </a:extLst>
              </a:tr>
              <a:tr h="443440">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009292"/>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305667"/>
                  </a:ext>
                </a:extLst>
              </a:tr>
              <a:tr h="756204">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428180"/>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91088"/>
                  </a:ext>
                </a:extLst>
              </a:tr>
              <a:tr h="756204">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077103"/>
                  </a:ext>
                </a:extLst>
              </a:tr>
            </a:tbl>
          </a:graphicData>
        </a:graphic>
      </p:graphicFrame>
    </p:spTree>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Các sản phẩm sau thường được chế tạo từ những vật liệu nào?</a:t>
            </a:r>
          </a:p>
        </p:txBody>
      </p:sp>
      <p:graphicFrame>
        <p:nvGraphicFramePr>
          <p:cNvPr id="2" name="Table 1"/>
          <p:cNvGraphicFramePr>
            <a:graphicFrameLocks noGrp="1"/>
          </p:cNvGraphicFramePr>
          <p:nvPr>
            <p:extLst>
              <p:ext uri="{D42A27DB-BD31-4B8C-83A1-F6EECF244321}">
                <p14:modId xmlns:p14="http://schemas.microsoft.com/office/powerpoint/2010/main" val="478426821"/>
              </p:ext>
            </p:extLst>
          </p:nvPr>
        </p:nvGraphicFramePr>
        <p:xfrm>
          <a:off x="482071" y="1268965"/>
          <a:ext cx="5302909" cy="5464826"/>
        </p:xfrm>
        <a:graphic>
          <a:graphicData uri="http://schemas.openxmlformats.org/drawingml/2006/table">
            <a:tbl>
              <a:tblPr firstRow="1" firstCol="1" bandRow="1"/>
              <a:tblGrid>
                <a:gridCol w="1332338">
                  <a:extLst>
                    <a:ext uri="{9D8B030D-6E8A-4147-A177-3AD203B41FA5}">
                      <a16:colId xmlns:a16="http://schemas.microsoft.com/office/drawing/2014/main" val="2162712830"/>
                    </a:ext>
                  </a:extLst>
                </a:gridCol>
                <a:gridCol w="652214">
                  <a:extLst>
                    <a:ext uri="{9D8B030D-6E8A-4147-A177-3AD203B41FA5}">
                      <a16:colId xmlns:a16="http://schemas.microsoft.com/office/drawing/2014/main" val="2514149961"/>
                    </a:ext>
                  </a:extLst>
                </a:gridCol>
                <a:gridCol w="666903">
                  <a:extLst>
                    <a:ext uri="{9D8B030D-6E8A-4147-A177-3AD203B41FA5}">
                      <a16:colId xmlns:a16="http://schemas.microsoft.com/office/drawing/2014/main" val="2222503203"/>
                    </a:ext>
                  </a:extLst>
                </a:gridCol>
                <a:gridCol w="883818">
                  <a:extLst>
                    <a:ext uri="{9D8B030D-6E8A-4147-A177-3AD203B41FA5}">
                      <a16:colId xmlns:a16="http://schemas.microsoft.com/office/drawing/2014/main" val="1253823047"/>
                    </a:ext>
                  </a:extLst>
                </a:gridCol>
                <a:gridCol w="883818">
                  <a:extLst>
                    <a:ext uri="{9D8B030D-6E8A-4147-A177-3AD203B41FA5}">
                      <a16:colId xmlns:a16="http://schemas.microsoft.com/office/drawing/2014/main" val="1941705230"/>
                    </a:ext>
                  </a:extLst>
                </a:gridCol>
                <a:gridCol w="883818">
                  <a:extLst>
                    <a:ext uri="{9D8B030D-6E8A-4147-A177-3AD203B41FA5}">
                      <a16:colId xmlns:a16="http://schemas.microsoft.com/office/drawing/2014/main" val="631336628"/>
                    </a:ext>
                  </a:extLst>
                </a:gridCol>
              </a:tblGrid>
              <a:tr h="443440">
                <a:tc rowSpan="3">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3587844"/>
                  </a:ext>
                </a:extLst>
              </a:tr>
              <a:tr h="443440">
                <a:tc vMerge="1">
                  <a:txBody>
                    <a:bodyPr/>
                    <a:lstStyle/>
                    <a:p>
                      <a:endParaRPr lang="en-US"/>
                    </a:p>
                  </a:txBody>
                  <a:tcPr/>
                </a:tc>
                <a:tc gridSpan="2">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379279"/>
                  </a:ext>
                </a:extLst>
              </a:tr>
              <a:tr h="837303">
                <a:tc vMerge="1">
                  <a:txBody>
                    <a:bodyPr/>
                    <a:lstStyle/>
                    <a:p>
                      <a:endParaRPr lang="en-US"/>
                    </a:p>
                  </a:txBody>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019949"/>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057130"/>
                  </a:ext>
                </a:extLst>
              </a:tr>
              <a:tr h="443440">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009292"/>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305667"/>
                  </a:ext>
                </a:extLst>
              </a:tr>
              <a:tr h="756204">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428180"/>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91088"/>
                  </a:ext>
                </a:extLst>
              </a:tr>
              <a:tr h="756204">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0771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35005302"/>
              </p:ext>
            </p:extLst>
          </p:nvPr>
        </p:nvGraphicFramePr>
        <p:xfrm>
          <a:off x="5943602" y="1062058"/>
          <a:ext cx="6055110" cy="5671733"/>
        </p:xfrm>
        <a:graphic>
          <a:graphicData uri="http://schemas.openxmlformats.org/drawingml/2006/table">
            <a:tbl>
              <a:tblPr firstRow="1" firstCol="1" bandRow="1"/>
              <a:tblGrid>
                <a:gridCol w="1246775">
                  <a:extLst>
                    <a:ext uri="{9D8B030D-6E8A-4147-A177-3AD203B41FA5}">
                      <a16:colId xmlns:a16="http://schemas.microsoft.com/office/drawing/2014/main" val="3289448070"/>
                    </a:ext>
                  </a:extLst>
                </a:gridCol>
                <a:gridCol w="771595">
                  <a:extLst>
                    <a:ext uri="{9D8B030D-6E8A-4147-A177-3AD203B41FA5}">
                      <a16:colId xmlns:a16="http://schemas.microsoft.com/office/drawing/2014/main" val="941303466"/>
                    </a:ext>
                  </a:extLst>
                </a:gridCol>
                <a:gridCol w="1009185">
                  <a:extLst>
                    <a:ext uri="{9D8B030D-6E8A-4147-A177-3AD203B41FA5}">
                      <a16:colId xmlns:a16="http://schemas.microsoft.com/office/drawing/2014/main" val="90259179"/>
                    </a:ext>
                  </a:extLst>
                </a:gridCol>
                <a:gridCol w="1009185">
                  <a:extLst>
                    <a:ext uri="{9D8B030D-6E8A-4147-A177-3AD203B41FA5}">
                      <a16:colId xmlns:a16="http://schemas.microsoft.com/office/drawing/2014/main" val="3485369544"/>
                    </a:ext>
                  </a:extLst>
                </a:gridCol>
                <a:gridCol w="1009185">
                  <a:extLst>
                    <a:ext uri="{9D8B030D-6E8A-4147-A177-3AD203B41FA5}">
                      <a16:colId xmlns:a16="http://schemas.microsoft.com/office/drawing/2014/main" val="2674385323"/>
                    </a:ext>
                  </a:extLst>
                </a:gridCol>
                <a:gridCol w="1009185">
                  <a:extLst>
                    <a:ext uri="{9D8B030D-6E8A-4147-A177-3AD203B41FA5}">
                      <a16:colId xmlns:a16="http://schemas.microsoft.com/office/drawing/2014/main" val="3317832853"/>
                    </a:ext>
                  </a:extLst>
                </a:gridCol>
              </a:tblGrid>
              <a:tr h="349115">
                <a:tc rowSpan="3">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7471184"/>
                  </a:ext>
                </a:extLst>
              </a:tr>
              <a:tr h="349115">
                <a:tc vMerge="1">
                  <a:txBody>
                    <a:bodyPr/>
                    <a:lstStyle/>
                    <a:p>
                      <a:endParaRPr lang="en-US"/>
                    </a:p>
                  </a:txBody>
                  <a:tcPr/>
                </a:tc>
                <a:tc gridSpan="2">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0624194"/>
                  </a:ext>
                </a:extLst>
              </a:tr>
              <a:tr h="946998">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907988"/>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078493"/>
                  </a:ext>
                </a:extLst>
              </a:tr>
              <a:tr h="432865">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768549"/>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645512"/>
                  </a:ext>
                </a:extLst>
              </a:tr>
              <a:tr h="795367">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113688"/>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609972"/>
                  </a:ext>
                </a:extLst>
              </a:tr>
              <a:tr h="795367">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391103"/>
                  </a:ext>
                </a:extLst>
              </a:tr>
            </a:tbl>
          </a:graphicData>
        </a:graphic>
      </p:graphicFrame>
    </p:spTree>
    <p:extLst>
      <p:ext uri="{BB962C8B-B14F-4D97-AF65-F5344CB8AC3E}">
        <p14:creationId xmlns:p14="http://schemas.microsoft.com/office/powerpoint/2010/main" val="177882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G</a:t>
            </a:r>
            <a:r>
              <a:rPr lang="en-US" sz="2800" b="1" smtClean="0">
                <a:latin typeface="Times New Roman" panose="02020603050405020304" pitchFamily="18" charset="0"/>
                <a:cs typeface="Times New Roman" panose="02020603050405020304" pitchFamily="18" charset="0"/>
              </a:rPr>
              <a:t>hi </a:t>
            </a:r>
            <a:r>
              <a:rPr lang="en-US" sz="2800" b="1">
                <a:latin typeface="Times New Roman" panose="02020603050405020304" pitchFamily="18" charset="0"/>
                <a:cs typeface="Times New Roman" panose="02020603050405020304" pitchFamily="18" charset="0"/>
              </a:rPr>
              <a:t>tên các loại vật liệu cơ khí được sản xuất ra các đồ dùng gia đình em.</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285259" y="71562"/>
            <a:ext cx="3779520"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Vì sao nhà sản xuất sử dụng những vật liệu khác nhau cho những các chi tiết khác nhau của chiếc xe đạp địa hình như ở Hình 4.1?</a:t>
            </a:r>
          </a:p>
        </p:txBody>
      </p:sp>
      <p:pic>
        <p:nvPicPr>
          <p:cNvPr id="3" name="Picture 2"/>
          <p:cNvPicPr>
            <a:picLocks noChangeAspect="1"/>
          </p:cNvPicPr>
          <p:nvPr/>
        </p:nvPicPr>
        <p:blipFill>
          <a:blip r:embed="rId2"/>
          <a:stretch>
            <a:fillRect/>
          </a:stretch>
        </p:blipFill>
        <p:spPr>
          <a:xfrm>
            <a:off x="230588" y="71562"/>
            <a:ext cx="7839985" cy="6718851"/>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25747" y="71562"/>
            <a:ext cx="4339032" cy="6786438"/>
          </a:xfrm>
          <a:prstGeom prst="cloudCallout">
            <a:avLst>
              <a:gd name="adj1" fmla="val -56878"/>
              <a:gd name="adj2" fmla="val 4698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Vì mỗi loại vật liệu có tính chất khác nhau, có mỗi loại lại phù hợp với yêu cầu của một chi tiết nên cần sử dụng các loại vật liệu khác nhau để tạo ra chiếc xe đạp.</a:t>
            </a:r>
          </a:p>
        </p:txBody>
      </p:sp>
      <p:pic>
        <p:nvPicPr>
          <p:cNvPr id="3" name="Picture 2"/>
          <p:cNvPicPr>
            <a:picLocks noChangeAspect="1"/>
          </p:cNvPicPr>
          <p:nvPr/>
        </p:nvPicPr>
        <p:blipFill>
          <a:blip r:embed="rId2"/>
          <a:stretch>
            <a:fillRect/>
          </a:stretch>
        </p:blipFill>
        <p:spPr>
          <a:xfrm>
            <a:off x="230589" y="71562"/>
            <a:ext cx="7028628" cy="6718851"/>
          </a:xfrm>
          <a:prstGeom prst="rect">
            <a:avLst/>
          </a:prstGeom>
        </p:spPr>
      </p:pic>
    </p:spTree>
    <p:extLst>
      <p:ext uri="{BB962C8B-B14F-4D97-AF65-F5344CB8AC3E}">
        <p14:creationId xmlns:p14="http://schemas.microsoft.com/office/powerpoint/2010/main" val="256340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sản phẩm được chế tạo từ kim loại đen trong Hình 4.2 có đặc điểm như thế nào?</a:t>
            </a:r>
          </a:p>
        </p:txBody>
      </p:sp>
      <p:pic>
        <p:nvPicPr>
          <p:cNvPr id="2" name="Picture 1"/>
          <p:cNvPicPr>
            <a:picLocks noChangeAspect="1"/>
          </p:cNvPicPr>
          <p:nvPr/>
        </p:nvPicPr>
        <p:blipFill>
          <a:blip r:embed="rId2"/>
          <a:stretch>
            <a:fillRect/>
          </a:stretch>
        </p:blipFill>
        <p:spPr>
          <a:xfrm>
            <a:off x="379670" y="1060264"/>
            <a:ext cx="11386232" cy="4696724"/>
          </a:xfrm>
          <a:prstGeom prst="rect">
            <a:avLst/>
          </a:prstGeom>
        </p:spPr>
      </p:pic>
      <p:sp>
        <p:nvSpPr>
          <p:cNvPr id="5" name="Rectangle 4"/>
          <p:cNvSpPr/>
          <p:nvPr/>
        </p:nvSpPr>
        <p:spPr>
          <a:xfrm>
            <a:off x="164842" y="5903893"/>
            <a:ext cx="1183387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Nên chọn loại vật liệu nào để chế tạo những chi tiết chịu lực tốt như khung xe máy?</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465408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sản phẩm được chế tạo từ kim loại đen trong Hình 4.2 có đặc điểm như thế nào?</a:t>
            </a:r>
          </a:p>
        </p:txBody>
      </p:sp>
      <p:pic>
        <p:nvPicPr>
          <p:cNvPr id="2" name="Picture 1"/>
          <p:cNvPicPr>
            <a:picLocks noChangeAspect="1"/>
          </p:cNvPicPr>
          <p:nvPr/>
        </p:nvPicPr>
        <p:blipFill>
          <a:blip r:embed="rId2"/>
          <a:stretch>
            <a:fillRect/>
          </a:stretch>
        </p:blipFill>
        <p:spPr>
          <a:xfrm>
            <a:off x="379670" y="1491152"/>
            <a:ext cx="5069408" cy="3976587"/>
          </a:xfrm>
          <a:prstGeom prst="rect">
            <a:avLst/>
          </a:prstGeom>
        </p:spPr>
      </p:pic>
      <p:sp>
        <p:nvSpPr>
          <p:cNvPr id="5" name="Rectangle 4"/>
          <p:cNvSpPr/>
          <p:nvPr/>
        </p:nvSpPr>
        <p:spPr>
          <a:xfrm>
            <a:off x="164842" y="5539999"/>
            <a:ext cx="528423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Nên chọn loại vật liệu nào để chế tạo những chi tiết chịu lực tốt như khung xe máy?</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5884506" y="1421373"/>
            <a:ext cx="6096000" cy="3108543"/>
          </a:xfrm>
          <a:prstGeom prst="rect">
            <a:avLst/>
          </a:prstGeom>
        </p:spPr>
        <p:txBody>
          <a:bodyPr>
            <a:spAutoFit/>
          </a:bodyPr>
          <a:lstStyle/>
          <a:p>
            <a:r>
              <a:rPr lang="vi-VN" sz="2800" b="1">
                <a:solidFill>
                  <a:srgbClr val="FF0000"/>
                </a:solidFill>
                <a:latin typeface="Times New Roman" panose="02020603050405020304" pitchFamily="18" charset="0"/>
                <a:cs typeface="Times New Roman" panose="02020603050405020304" pitchFamily="18" charset="0"/>
              </a:rPr>
              <a:t>1.Các sản phẩm được chế tạo từ kim loại đen cứng, chắc có sắt trong thành phần nên các sản phẩm này có từ tính và dễ bị gỉ sét.</a:t>
            </a:r>
          </a:p>
          <a:p>
            <a:r>
              <a:rPr lang="vi-VN" sz="2800" b="1">
                <a:solidFill>
                  <a:srgbClr val="FF0000"/>
                </a:solidFill>
                <a:latin typeface="Times New Roman" panose="02020603050405020304" pitchFamily="18" charset="0"/>
                <a:cs typeface="Times New Roman" panose="02020603050405020304" pitchFamily="18" charset="0"/>
              </a:rPr>
              <a:t>2. Nên chọn kim loại đen để chế tạo những chi tiết chịu lực tốt như khung xe máy.</a:t>
            </a:r>
          </a:p>
        </p:txBody>
      </p:sp>
    </p:spTree>
    <p:extLst>
      <p:ext uri="{BB962C8B-B14F-4D97-AF65-F5344CB8AC3E}">
        <p14:creationId xmlns:p14="http://schemas.microsoft.com/office/powerpoint/2010/main" val="368085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1.Vật liệu kim loại</a:t>
            </a:r>
          </a:p>
          <a:p>
            <a:r>
              <a:rPr lang="en-US" sz="2800" b="1">
                <a:latin typeface="Times New Roman" panose="02020603050405020304" pitchFamily="18" charset="0"/>
                <a:cs typeface="Times New Roman" panose="02020603050405020304" pitchFamily="18" charset="0"/>
              </a:rPr>
              <a:t>1.1.Kim loại đen</a:t>
            </a:r>
          </a:p>
          <a:p>
            <a:r>
              <a:rPr lang="en-US" sz="2800">
                <a:latin typeface="Times New Roman" panose="02020603050405020304" pitchFamily="18" charset="0"/>
                <a:cs typeface="Times New Roman" panose="02020603050405020304" pitchFamily="18" charset="0"/>
              </a:rPr>
              <a:t>- Kim loại đen có thành phần chủ yếu là sắt, carbon cùng một số nguyên tố khác.</a:t>
            </a:r>
          </a:p>
          <a:p>
            <a:r>
              <a:rPr lang="en-US" sz="2800">
                <a:latin typeface="Times New Roman" panose="02020603050405020304" pitchFamily="18" charset="0"/>
                <a:cs typeface="Times New Roman" panose="02020603050405020304" pitchFamily="18" charset="0"/>
              </a:rPr>
              <a:t>- Dựa vào tỉ lệ carbon và các nguyên tố tham gia, chia kim loại đen thành 2 loại chính là gang và thép</a:t>
            </a:r>
          </a:p>
          <a:p>
            <a:r>
              <a:rPr lang="en-US" sz="2800">
                <a:latin typeface="Times New Roman" panose="02020603050405020304" pitchFamily="18" charset="0"/>
                <a:cs typeface="Times New Roman" panose="02020603050405020304" pitchFamily="18" charset="0"/>
              </a:rPr>
              <a:t>+ Thép có tỉ lệ carbon ≤2,14%</a:t>
            </a:r>
          </a:p>
          <a:p>
            <a:r>
              <a:rPr lang="en-US" sz="2800">
                <a:latin typeface="Times New Roman" panose="02020603050405020304" pitchFamily="18" charset="0"/>
                <a:cs typeface="Times New Roman" panose="02020603050405020304" pitchFamily="18" charset="0"/>
              </a:rPr>
              <a:t>+ Gang có tỉ lệ carbon ≥2,14%</a:t>
            </a:r>
          </a:p>
          <a:p>
            <a:r>
              <a:rPr lang="en-US" sz="2800">
                <a:latin typeface="Times New Roman" panose="02020603050405020304" pitchFamily="18" charset="0"/>
                <a:cs typeface="Times New Roman" panose="02020603050405020304" pitchFamily="18" charset="0"/>
              </a:rPr>
              <a:t>-Kim loại đen có độ cứng, chắc, có từ tính và dễ bị gỉ sét.</a:t>
            </a:r>
          </a:p>
          <a:p>
            <a:r>
              <a:rPr lang="en-US" sz="2800">
                <a:latin typeface="Times New Roman" panose="02020603050405020304" pitchFamily="18" charset="0"/>
                <a:cs typeface="Times New Roman" panose="02020603050405020304" pitchFamily="18" charset="0"/>
              </a:rPr>
              <a:t>- Kim loại đen được sử dụng trong xây dựng, chế tạo các chi tiết máy và dụng cụ gia đình</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4. 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9605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1.Theo em, nhà sản xuất dựa vào đặc tính nào của kim loại màu để sản xuất các sản phẩm trong Hình 4.3?</a:t>
            </a:r>
          </a:p>
        </p:txBody>
      </p:sp>
      <p:sp>
        <p:nvSpPr>
          <p:cNvPr id="6" name="Rectangle 5"/>
          <p:cNvSpPr/>
          <p:nvPr/>
        </p:nvSpPr>
        <p:spPr>
          <a:xfrm>
            <a:off x="276808" y="5903893"/>
            <a:ext cx="1176901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Nêu tên một số sản phẩm thông dụng trong đời sống được làm bằng kim loại màu.</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76808" y="1060263"/>
            <a:ext cx="11554408" cy="4843629"/>
          </a:xfrm>
          <a:prstGeom prst="rect">
            <a:avLst/>
          </a:prstGeom>
        </p:spPr>
      </p:pic>
    </p:spTree>
    <p:extLst>
      <p:ext uri="{BB962C8B-B14F-4D97-AF65-F5344CB8AC3E}">
        <p14:creationId xmlns:p14="http://schemas.microsoft.com/office/powerpoint/2010/main" val="41030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4859353"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1.Theo em, nhà sản xuất dựa vào đặc tính nào của kim loại màu để sản xuất các sản phẩm trong Hình 4.3?</a:t>
            </a:r>
          </a:p>
        </p:txBody>
      </p:sp>
      <p:sp>
        <p:nvSpPr>
          <p:cNvPr id="6" name="Rectangle 5"/>
          <p:cNvSpPr/>
          <p:nvPr/>
        </p:nvSpPr>
        <p:spPr>
          <a:xfrm>
            <a:off x="192832" y="5473005"/>
            <a:ext cx="5188768"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Nêu tên một số sản phẩm thông dụng trong đời sống được làm bằng kim loại màu.</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93306" y="1922039"/>
            <a:ext cx="5172270" cy="3396410"/>
          </a:xfrm>
          <a:prstGeom prst="rect">
            <a:avLst/>
          </a:prstGeom>
        </p:spPr>
      </p:pic>
      <p:sp>
        <p:nvSpPr>
          <p:cNvPr id="2" name="Rectangle 1"/>
          <p:cNvSpPr/>
          <p:nvPr/>
        </p:nvSpPr>
        <p:spPr>
          <a:xfrm>
            <a:off x="5622035" y="809933"/>
            <a:ext cx="6096000" cy="4401205"/>
          </a:xfrm>
          <a:prstGeom prst="rect">
            <a:avLst/>
          </a:prstGeom>
        </p:spPr>
        <p:txBody>
          <a:bodyPr>
            <a:spAutoFit/>
          </a:bodyPr>
          <a:lstStyle/>
          <a:p>
            <a:r>
              <a:rPr lang="en-US" sz="2800" b="1">
                <a:solidFill>
                  <a:srgbClr val="FF0000"/>
                </a:solidFill>
                <a:latin typeface="Times New Roman" panose="02020603050405020304" pitchFamily="18" charset="0"/>
                <a:cs typeface="Times New Roman" panose="02020603050405020304" pitchFamily="18" charset="0"/>
              </a:rPr>
              <a:t>1. a) Kim loại màu có tính chống ăn mòn cao, ít bị gỉ sét so với kim loại đen.</a:t>
            </a:r>
          </a:p>
          <a:p>
            <a:r>
              <a:rPr lang="en-US" sz="2800" b="1">
                <a:solidFill>
                  <a:srgbClr val="FF0000"/>
                </a:solidFill>
                <a:latin typeface="Times New Roman" panose="02020603050405020304" pitchFamily="18" charset="0"/>
                <a:cs typeface="Times New Roman" panose="02020603050405020304" pitchFamily="18" charset="0"/>
              </a:rPr>
              <a:t>b) Dẫn điện tốt.</a:t>
            </a:r>
          </a:p>
          <a:p>
            <a:r>
              <a:rPr lang="en-US" sz="2800" b="1">
                <a:solidFill>
                  <a:srgbClr val="FF0000"/>
                </a:solidFill>
                <a:latin typeface="Times New Roman" panose="02020603050405020304" pitchFamily="18" charset="0"/>
                <a:cs typeface="Times New Roman" panose="02020603050405020304" pitchFamily="18" charset="0"/>
              </a:rPr>
              <a:t>c) Kim loại màu dễ gia công (kéo dài, dát mỏng, uốn cong), </a:t>
            </a:r>
          </a:p>
          <a:p>
            <a:r>
              <a:rPr lang="en-US" sz="2800" b="1">
                <a:solidFill>
                  <a:srgbClr val="FF0000"/>
                </a:solidFill>
                <a:latin typeface="Times New Roman" panose="02020603050405020304" pitchFamily="18" charset="0"/>
                <a:cs typeface="Times New Roman" panose="02020603050405020304" pitchFamily="18" charset="0"/>
              </a:rPr>
              <a:t>d) Dẫn nhiệt tốt.</a:t>
            </a:r>
          </a:p>
          <a:p>
            <a:r>
              <a:rPr lang="en-US" sz="2800" b="1">
                <a:solidFill>
                  <a:srgbClr val="FF0000"/>
                </a:solidFill>
                <a:latin typeface="Times New Roman" panose="02020603050405020304" pitchFamily="18" charset="0"/>
                <a:cs typeface="Times New Roman" panose="02020603050405020304" pitchFamily="18" charset="0"/>
              </a:rPr>
              <a:t>2. Vòng, nhẫn vàng/ bạc; xoong, nồi, chảo; lõi dây điện; hộp đựng thực phẩm; ...</a:t>
            </a:r>
          </a:p>
        </p:txBody>
      </p:sp>
    </p:spTree>
    <p:extLst>
      <p:ext uri="{BB962C8B-B14F-4D97-AF65-F5344CB8AC3E}">
        <p14:creationId xmlns:p14="http://schemas.microsoft.com/office/powerpoint/2010/main" val="90875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1.Vật liệu kim loại</a:t>
            </a:r>
          </a:p>
          <a:p>
            <a:r>
              <a:rPr lang="en-US" sz="2800" b="1">
                <a:latin typeface="Times New Roman" panose="02020603050405020304" pitchFamily="18" charset="0"/>
                <a:cs typeface="Times New Roman" panose="02020603050405020304" pitchFamily="18" charset="0"/>
              </a:rPr>
              <a:t>1.2.Kim loại màu</a:t>
            </a:r>
          </a:p>
          <a:p>
            <a:r>
              <a:rPr lang="en-US" sz="2800">
                <a:latin typeface="Times New Roman" panose="02020603050405020304" pitchFamily="18" charset="0"/>
                <a:cs typeface="Times New Roman" panose="02020603050405020304" pitchFamily="18" charset="0"/>
              </a:rPr>
              <a:t>- Kim loại màu là hợp kim của các kim loại khác không sửa sắt như nhôm, đồng, bạc, thiếc, kẽm….</a:t>
            </a:r>
          </a:p>
          <a:p>
            <a:r>
              <a:rPr lang="en-US" sz="2800">
                <a:latin typeface="Times New Roman" panose="02020603050405020304" pitchFamily="18" charset="0"/>
                <a:cs typeface="Times New Roman" panose="02020603050405020304" pitchFamily="18" charset="0"/>
              </a:rPr>
              <a:t>- Kim loại màu có tính chống ăn mòn cao, dễ gia công, dẫn điện, dẫn nhiệt tốt, ít bị gỉ sét.</a:t>
            </a:r>
          </a:p>
          <a:p>
            <a:r>
              <a:rPr lang="en-US" sz="2800">
                <a:latin typeface="Times New Roman" panose="02020603050405020304" pitchFamily="18" charset="0"/>
                <a:cs typeface="Times New Roman" panose="02020603050405020304" pitchFamily="18" charset="0"/>
              </a:rPr>
              <a:t>- Hợp kim của kim loại màu để sản xuất nhiều sản phẩm trong đời sống như lõi dây dẫn điện, các bộ phận của xe ô tô, xe máy, nồi, chảo…</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4. 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0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468</TotalTime>
  <Words>1155</Words>
  <Application>Microsoft Office PowerPoint</Application>
  <PresentationFormat>Widescreen</PresentationFormat>
  <Paragraphs>195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52</cp:revision>
  <dcterms:created xsi:type="dcterms:W3CDTF">2023-06-21T22:05:51Z</dcterms:created>
  <dcterms:modified xsi:type="dcterms:W3CDTF">2024-11-03T09:38:51Z</dcterms:modified>
</cp:coreProperties>
</file>