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handoutMasterIdLst>
    <p:handoutMasterId r:id="rId16"/>
  </p:handoutMasterIdLst>
  <p:sldIdLst>
    <p:sldId id="257" r:id="rId2"/>
    <p:sldId id="260" r:id="rId3"/>
    <p:sldId id="261" r:id="rId4"/>
    <p:sldId id="269" r:id="rId5"/>
    <p:sldId id="262" r:id="rId6"/>
    <p:sldId id="270" r:id="rId7"/>
    <p:sldId id="271" r:id="rId8"/>
    <p:sldId id="274" r:id="rId9"/>
    <p:sldId id="272" r:id="rId10"/>
    <p:sldId id="273" r:id="rId11"/>
    <p:sldId id="279" r:id="rId12"/>
    <p:sldId id="278" r:id="rId13"/>
    <p:sldId id="280" r:id="rId14"/>
    <p:sldId id="276" r:id="rId15"/>
  </p:sldIdLst>
  <p:sldSz cx="12192000" cy="6858000"/>
  <p:notesSz cx="6858000" cy="9144000"/>
  <p:embeddedFontLst>
    <p:embeddedFont>
      <p:font typeface="Calibri Light" pitchFamily="34" charset="0"/>
      <p:regular r:id="rId17"/>
      <p:italic r:id="rId18"/>
    </p:embeddedFont>
    <p:embeddedFont>
      <p:font typeface="Calibri" pitchFamily="34" charset="0"/>
      <p:regular r:id="rId19"/>
      <p:bold r:id="rId20"/>
      <p:italic r:id="rId21"/>
      <p:boldItalic r:id="rId22"/>
    </p:embeddedFont>
    <p:embeddedFont>
      <p:font typeface="Tahoma" pitchFamily="34" charset="0"/>
      <p:regular r:id="rId23"/>
      <p:bold r:id="rId24"/>
    </p:embeddedFont>
  </p:embeddedFontLst>
  <p:custDataLst>
    <p:tags r:id="rId25"/>
  </p:custData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FF00"/>
    <a:srgbClr val="6600CC"/>
    <a:srgbClr val="FFFF00"/>
    <a:srgbClr val="FFCC00"/>
    <a:srgbClr val="FF00FF"/>
    <a:srgbClr val="00B050"/>
    <a:srgbClr val="5B9BD5"/>
    <a:srgbClr val="FFC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28" autoAdjust="0"/>
    <p:restoredTop sz="94622" autoAdjust="0"/>
  </p:normalViewPr>
  <p:slideViewPr>
    <p:cSldViewPr snapToGrid="0">
      <p:cViewPr>
        <p:scale>
          <a:sx n="120" d="100"/>
          <a:sy n="120" d="100"/>
        </p:scale>
        <p:origin x="-60" y="300"/>
      </p:cViewPr>
      <p:guideLst>
        <p:guide orient="horz" pos="2160"/>
        <p:guide pos="3840"/>
      </p:guideLst>
    </p:cSldViewPr>
  </p:slideViewPr>
  <p:notesTextViewPr>
    <p:cViewPr>
      <p:scale>
        <a:sx n="1" d="1"/>
        <a:sy n="1" d="1"/>
      </p:scale>
      <p:origin x="0" y="0"/>
    </p:cViewPr>
  </p:notesTextViewPr>
  <p:notesViewPr>
    <p:cSldViewPr snapToGrid="0">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682011-DD4B-4587-B1A3-0C784C6C3AD9}" type="datetimeFigureOut">
              <a:rPr lang="en-US" smtClean="0"/>
              <a:t>7/3/2024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CBA35E-774D-4D5D-998A-F6D0F843511F}" type="slidenum">
              <a:rPr lang="en-US" smtClean="0"/>
              <a:t>‹#›</a:t>
            </a:fld>
            <a:endParaRPr lang="en-US"/>
          </a:p>
        </p:txBody>
      </p:sp>
    </p:spTree>
    <p:extLst>
      <p:ext uri="{BB962C8B-B14F-4D97-AF65-F5344CB8AC3E}">
        <p14:creationId xmlns:p14="http://schemas.microsoft.com/office/powerpoint/2010/main" val="143563480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3497880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39060164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409005049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064152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772729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DBA32C21-FD13-4697-ADCD-F9E33DDFF06F}" type="datetimeFigureOut">
              <a:rPr lang="vi-VN" smtClean="0"/>
              <a:t>03/07/2024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7139519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DBA32C21-FD13-4697-ADCD-F9E33DDFF06F}" type="datetimeFigureOut">
              <a:rPr lang="vi-VN" smtClean="0"/>
              <a:t>03/07/2024</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071951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DBA32C21-FD13-4697-ADCD-F9E33DDFF06F}" type="datetimeFigureOut">
              <a:rPr lang="vi-VN" smtClean="0"/>
              <a:t>03/07/2024</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645997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A32C21-FD13-4697-ADCD-F9E33DDFF06F}" type="datetimeFigureOut">
              <a:rPr lang="vi-VN" smtClean="0"/>
              <a:t>03/07/2024</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3128428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BA32C21-FD13-4697-ADCD-F9E33DDFF06F}" type="datetimeFigureOut">
              <a:rPr lang="vi-VN" smtClean="0"/>
              <a:t>03/07/2024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457913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BA32C21-FD13-4697-ADCD-F9E33DDFF06F}" type="datetimeFigureOut">
              <a:rPr lang="vi-VN" smtClean="0"/>
              <a:t>03/07/2024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4191363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7893392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2812363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827764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27735182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9043120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32351160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43828632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5274261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14541908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DBA32C21-FD13-4697-ADCD-F9E33DDFF06F}" type="datetimeFigureOut">
              <a:rPr lang="vi-VN" smtClean="0"/>
              <a:t>03/07/2024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2885D699-091F-4322-9983-565B97A178FD}" type="slidenum">
              <a:rPr lang="vi-VN" smtClean="0"/>
              <a:t>‹#›</a:t>
            </a:fld>
            <a:endParaRPr lang="vi-VN"/>
          </a:p>
        </p:txBody>
      </p:sp>
    </p:spTree>
    <p:extLst>
      <p:ext uri="{BB962C8B-B14F-4D97-AF65-F5344CB8AC3E}">
        <p14:creationId xmlns:p14="http://schemas.microsoft.com/office/powerpoint/2010/main" val="23487845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alphaModFix amt="6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A32C21-FD13-4697-ADCD-F9E33DDFF06F}" type="datetimeFigureOut">
              <a:rPr lang="vi-VN" smtClean="0"/>
              <a:t>03/07/2024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85D699-091F-4322-9983-565B97A178FD}" type="slidenum">
              <a:rPr lang="vi-VN" smtClean="0"/>
              <a:t>‹#›</a:t>
            </a:fld>
            <a:endParaRPr lang="vi-VN"/>
          </a:p>
        </p:txBody>
      </p:sp>
    </p:spTree>
    <p:extLst>
      <p:ext uri="{BB962C8B-B14F-4D97-AF65-F5344CB8AC3E}">
        <p14:creationId xmlns:p14="http://schemas.microsoft.com/office/powerpoint/2010/main" val="792148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 id="2147483660" r:id="rId12"/>
    <p:sldLayoutId id="2147483651" r:id="rId13"/>
    <p:sldLayoutId id="2147483652" r:id="rId14"/>
    <p:sldLayoutId id="2147483653" r:id="rId15"/>
    <p:sldLayoutId id="2147483654" r:id="rId16"/>
    <p:sldLayoutId id="2147483655" r:id="rId17"/>
    <p:sldLayoutId id="2147483656" r:id="rId18"/>
    <p:sldLayoutId id="2147483657" r:id="rId19"/>
    <p:sldLayoutId id="2147483658" r:id="rId20"/>
    <p:sldLayoutId id="2147483659" r:id="rId2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Layout" Target="../slideLayouts/slideLayout2.xml"/><Relationship Id="rId7" Type="http://schemas.openxmlformats.org/officeDocument/2006/relationships/slide" Target="slide3.xml"/><Relationship Id="rId12"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slide" Target="slide2.xml"/><Relationship Id="rId11" Type="http://schemas.openxmlformats.org/officeDocument/2006/relationships/image" Target="../media/image6.gif"/><Relationship Id="rId5" Type="http://schemas.openxmlformats.org/officeDocument/2006/relationships/image" Target="../media/image3.png"/><Relationship Id="rId10" Type="http://schemas.openxmlformats.org/officeDocument/2006/relationships/image" Target="../media/image5.gif"/><Relationship Id="rId4" Type="http://schemas.openxmlformats.org/officeDocument/2006/relationships/image" Target="../media/image2.png"/><Relationship Id="rId9"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gi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62000"/>
            <a:lum/>
          </a:blip>
          <a:srcRect/>
          <a:stretch>
            <a:fillRect t="-6000" b="-6000"/>
          </a:stretch>
        </a:blipFill>
        <a:effectLst/>
      </p:bgPr>
    </p:bg>
    <p:spTree>
      <p:nvGrpSpPr>
        <p:cNvPr id="1" name=""/>
        <p:cNvGrpSpPr/>
        <p:nvPr/>
      </p:nvGrpSpPr>
      <p:grpSpPr>
        <a:xfrm>
          <a:off x="0" y="0"/>
          <a:ext cx="0" cy="0"/>
          <a:chOff x="0" y="0"/>
          <a:chExt cx="0" cy="0"/>
        </a:xfrm>
      </p:grpSpPr>
      <p:grpSp>
        <p:nvGrpSpPr>
          <p:cNvPr id="22" name="vong quay"/>
          <p:cNvGrpSpPr/>
          <p:nvPr/>
        </p:nvGrpSpPr>
        <p:grpSpPr>
          <a:xfrm>
            <a:off x="5799858" y="462610"/>
            <a:ext cx="5042125" cy="5036855"/>
            <a:chOff x="5425622" y="292790"/>
            <a:chExt cx="5834378" cy="582828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055604"/>
              <a:ext cx="2025648" cy="1104023"/>
            </a:xfrm>
            <a:prstGeom prst="rect">
              <a:avLst/>
            </a:prstGeom>
            <a:noFill/>
          </p:spPr>
          <p:txBody>
            <a:bodyPr wrap="square" rtlCol="0">
              <a:spAutoFit/>
            </a:bodyPr>
            <a:lstStyle/>
            <a:p>
              <a:pPr algn="ctr"/>
              <a:r>
                <a:rPr lang="vi-VN" sz="2800" b="1" dirty="0" smtClean="0">
                  <a:solidFill>
                    <a:schemeClr val="bg1"/>
                  </a:solidFill>
                  <a:effectLst>
                    <a:outerShdw blurRad="38100" dist="38100" dir="2700000" algn="tl">
                      <a:srgbClr val="000000">
                        <a:alpha val="43137"/>
                      </a:srgbClr>
                    </a:outerShdw>
                  </a:effectLst>
                  <a:latin typeface="+mj-lt"/>
                  <a:ea typeface="Tahoma" panose="020B0604030504040204" pitchFamily="34" charset="0"/>
                  <a:cs typeface="Tahoma" panose="020B0604030504040204" pitchFamily="34" charset="0"/>
                </a:rPr>
                <a:t>Một phần thưởng</a:t>
              </a:r>
              <a:endParaRPr lang="vi-VN" sz="2800" b="1" dirty="0">
                <a:solidFill>
                  <a:schemeClr val="bg1"/>
                </a:solidFill>
                <a:effectLst>
                  <a:outerShdw blurRad="38100" dist="38100" dir="2700000" algn="tl">
                    <a:srgbClr val="000000">
                      <a:alpha val="43137"/>
                    </a:srgbClr>
                  </a:outerShdw>
                </a:effectLst>
                <a:latin typeface="+mj-lt"/>
                <a:ea typeface="Tahoma" panose="020B0604030504040204" pitchFamily="34" charset="0"/>
                <a:cs typeface="Tahoma" panose="020B0604030504040204" pitchFamily="34" charset="0"/>
              </a:endParaRPr>
            </a:p>
          </p:txBody>
        </p:sp>
        <p:sp>
          <p:nvSpPr>
            <p:cNvPr id="10" name="TextBox 9"/>
            <p:cNvSpPr txBox="1"/>
            <p:nvPr/>
          </p:nvSpPr>
          <p:spPr>
            <a:xfrm rot="12232592" flipV="1">
              <a:off x="5632770" y="1572665"/>
              <a:ext cx="1886980" cy="1531387"/>
            </a:xfrm>
            <a:prstGeom prst="rect">
              <a:avLst/>
            </a:prstGeom>
            <a:noFill/>
          </p:spPr>
          <p:txBody>
            <a:bodyPr wrap="square" rtlCol="0">
              <a:spAutoFit/>
            </a:bodyPr>
            <a:lstStyle/>
            <a:p>
              <a:pPr algn="ctr"/>
              <a:r>
                <a:rPr lang="vi-VN" sz="32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vi-VN" sz="24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Một tràng </a:t>
              </a:r>
              <a:r>
                <a:rPr lang="en-US" sz="2400" b="1" dirty="0" err="1"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Pháo</a:t>
              </a:r>
              <a:r>
                <a:rPr lang="en-US" sz="24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en-US" sz="2400" b="1" dirty="0" err="1"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tay</a:t>
              </a:r>
              <a:r>
                <a:rPr lang="en-US" sz="24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endParaRPr lang="vi-VN" sz="24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19634" y="959761"/>
              <a:ext cx="2025648" cy="1246478"/>
            </a:xfrm>
            <a:prstGeom prst="rect">
              <a:avLst/>
            </a:prstGeom>
            <a:noFill/>
          </p:spPr>
          <p:txBody>
            <a:bodyPr wrap="square" rtlCol="0">
              <a:spAutoFit/>
            </a:bodyPr>
            <a:lstStyle/>
            <a:p>
              <a:pPr algn="ctr"/>
              <a:r>
                <a:rPr lang="en-US" sz="3200" b="1"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Mất lượt</a:t>
              </a:r>
              <a:endParaRPr lang="vi-VN" sz="32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782363" y="1939017"/>
              <a:ext cx="2369365" cy="961569"/>
            </a:xfrm>
            <a:prstGeom prst="rect">
              <a:avLst/>
            </a:prstGeom>
            <a:noFill/>
          </p:spPr>
          <p:txBody>
            <a:bodyPr wrap="square" rtlCol="0">
              <a:spAutoFit/>
            </a:bodyPr>
            <a:lstStyle/>
            <a:p>
              <a:pPr algn="ctr"/>
              <a:r>
                <a:rPr lang="vi-VN" sz="24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Kể một truyện cười</a:t>
              </a:r>
              <a:endParaRPr lang="vi-VN" sz="24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1" y="3524665"/>
              <a:ext cx="2025648" cy="676659"/>
            </a:xfrm>
            <a:prstGeom prst="rect">
              <a:avLst/>
            </a:prstGeom>
            <a:noFill/>
          </p:spPr>
          <p:txBody>
            <a:bodyPr wrap="square" rtlCol="0">
              <a:spAutoFit/>
            </a:bodyPr>
            <a:lstStyle/>
            <a:p>
              <a:pPr algn="ctr"/>
              <a:r>
                <a:rPr lang="en-US" sz="3200" b="1"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10</a:t>
              </a:r>
              <a:endParaRPr lang="vi-VN" sz="32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735525" y="4360974"/>
              <a:ext cx="2159539" cy="1246478"/>
            </a:xfrm>
            <a:prstGeom prst="rect">
              <a:avLst/>
            </a:prstGeom>
            <a:noFill/>
          </p:spPr>
          <p:txBody>
            <a:bodyPr wrap="square" rtlCol="0">
              <a:spAutoFit/>
            </a:bodyPr>
            <a:lstStyle/>
            <a:p>
              <a:pPr algn="ctr"/>
              <a:r>
                <a:rPr lang="en-US" sz="32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vi-VN" sz="32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Hát một bài</a:t>
              </a:r>
              <a:endParaRPr lang="vi-VN" sz="32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4" y="4500236"/>
              <a:ext cx="2025648" cy="676659"/>
            </a:xfrm>
            <a:prstGeom prst="rect">
              <a:avLst/>
            </a:prstGeom>
            <a:noFill/>
          </p:spPr>
          <p:txBody>
            <a:bodyPr wrap="square" rtlCol="0">
              <a:spAutoFit/>
            </a:bodyPr>
            <a:lstStyle/>
            <a:p>
              <a:pPr algn="ctr"/>
              <a:r>
                <a:rPr lang="en-US" sz="3200" b="1"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9</a:t>
              </a:r>
              <a:endParaRPr lang="vi-VN" sz="32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200038"/>
              <a:ext cx="2025649" cy="1388933"/>
            </a:xfrm>
            <a:prstGeom prst="rect">
              <a:avLst/>
            </a:prstGeom>
            <a:noFill/>
          </p:spPr>
          <p:txBody>
            <a:bodyPr wrap="square" rtlCol="0">
              <a:spAutoFit/>
            </a:bodyPr>
            <a:lstStyle/>
            <a:p>
              <a:pPr algn="ctr"/>
              <a:r>
                <a:rPr lang="vi-VN" sz="2400" b="1" dirty="0" smtClean="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Thể hiện múa một điệu</a:t>
              </a:r>
              <a:endParaRPr lang="vi-VN" sz="24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quay dung"/>
          <p:cNvSpPr/>
          <p:nvPr/>
        </p:nvSpPr>
        <p:spPr>
          <a:xfrm>
            <a:off x="9287691" y="5878286"/>
            <a:ext cx="2704012" cy="849085"/>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Spin</a:t>
            </a:r>
            <a:endParaRPr lang="vi-VN" sz="2400" b="1"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6" action="ppaction://hlinksldjump"/>
          </p:cNvPr>
          <p:cNvSpPr/>
          <p:nvPr/>
        </p:nvSpPr>
        <p:spPr>
          <a:xfrm>
            <a:off x="531230" y="1936010"/>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1</a:t>
            </a:r>
            <a:endParaRPr lang="vi-VN" sz="44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7" action="ppaction://hlinksldjump"/>
          </p:cNvPr>
          <p:cNvSpPr/>
          <p:nvPr/>
        </p:nvSpPr>
        <p:spPr>
          <a:xfrm>
            <a:off x="2959449" y="1917793"/>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2</a:t>
            </a:r>
            <a:endParaRPr lang="vi-VN" sz="44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8" action="ppaction://hlinksldjump"/>
          </p:cNvPr>
          <p:cNvSpPr/>
          <p:nvPr/>
        </p:nvSpPr>
        <p:spPr>
          <a:xfrm>
            <a:off x="632788" y="3454599"/>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3</a:t>
            </a:r>
            <a:endParaRPr lang="vi-VN" sz="44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2959449" y="3450756"/>
            <a:ext cx="1337688" cy="1337688"/>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smtClean="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4</a:t>
            </a:r>
            <a:endParaRPr lang="vi-VN" sz="4400" b="1" dirty="0">
              <a:solidFill>
                <a:schemeClr val="tx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48491" y="55921"/>
            <a:ext cx="7005444" cy="1015663"/>
          </a:xfrm>
          <a:prstGeom prst="rect">
            <a:avLst/>
          </a:prstGeom>
          <a:noFill/>
        </p:spPr>
        <p:txBody>
          <a:bodyPr wrap="none" lIns="91440" tIns="45720" rIns="91440" bIns="45720">
            <a:spAutoFit/>
          </a:bodyPr>
          <a:lstStyle/>
          <a:p>
            <a:pPr algn="ctr"/>
            <a:r>
              <a:rPr lang="en-US" sz="60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ahoma" panose="020B0604030504040204" pitchFamily="34" charset="0"/>
                <a:cs typeface="Times New Roman" panose="02020603050405020304" pitchFamily="18" charset="0"/>
              </a:rPr>
              <a:t>Vòng quay may mắn</a:t>
            </a:r>
            <a:endParaRPr lang="en-US" sz="6000" b="1" dirty="0"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ahoma" panose="020B0604030504040204" pitchFamily="34" charset="0"/>
              <a:cs typeface="Times New Roman" panose="02020603050405020304" pitchFamily="18" charset="0"/>
            </a:endParaRPr>
          </a:p>
        </p:txBody>
      </p:sp>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4807" y="845531"/>
            <a:ext cx="495300" cy="438150"/>
          </a:xfrm>
          <a:prstGeom prst="rect">
            <a:avLst/>
          </a:prstGeom>
        </p:spPr>
      </p:pic>
      <p:pic>
        <p:nvPicPr>
          <p:cNvPr id="45" name="Picture 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9739" y="1207472"/>
            <a:ext cx="495300" cy="438150"/>
          </a:xfrm>
          <a:prstGeom prst="rect">
            <a:avLst/>
          </a:prstGeom>
        </p:spPr>
      </p:pic>
      <p:pic>
        <p:nvPicPr>
          <p:cNvPr id="46" name="Picture 4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19150" y="680278"/>
            <a:ext cx="495300" cy="438150"/>
          </a:xfrm>
          <a:prstGeom prst="rect">
            <a:avLst/>
          </a:prstGeom>
        </p:spPr>
      </p:pic>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11830" y="478508"/>
            <a:ext cx="714375" cy="1190625"/>
          </a:xfrm>
          <a:prstGeom prst="rect">
            <a:avLst/>
          </a:prstGeom>
        </p:spPr>
      </p:pic>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46194" y="2397345"/>
            <a:ext cx="1354214" cy="1155064"/>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714152" y="-693733"/>
            <a:ext cx="609600" cy="609600"/>
          </a:xfrm>
          <a:prstGeom prst="rect">
            <a:avLst/>
          </a:prstGeom>
        </p:spPr>
      </p:pic>
      <p:sp>
        <p:nvSpPr>
          <p:cNvPr id="31" name="Isosceles Triangle 3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2" name="Isosceles Triangle 3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3" name="Isosceles Triangle 3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4" name="Isosceles Triangle 33"/>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2" name="Isosceles Triangle 4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3" name="Isosceles Triangle 4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8" name="Isosceles Triangle 47"/>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9" name="Isosceles Triangle 48"/>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0" name="Isosceles Triangle 49"/>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Isosceles Triangle 5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Isosceles Triangle 5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3" name="Isosceles Triangle 5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Isosceles Triangle 53"/>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5" name="Isosceles Triangle 54"/>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6" name="Isosceles Triangle 55"/>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Isosceles Triangle 56"/>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8" name="Isosceles Triangle 57"/>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9" name="Isosceles Triangle 58"/>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0" name="Isosceles Triangle 59"/>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1" name="Isosceles Triangle 6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4" name="Heart 23">
            <a:hlinkClick r:id="" action="ppaction://noaction"/>
          </p:cNvPr>
          <p:cNvSpPr/>
          <p:nvPr/>
        </p:nvSpPr>
        <p:spPr>
          <a:xfrm rot="5400000">
            <a:off x="11351621" y="2586449"/>
            <a:ext cx="783772" cy="783770"/>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425167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1.25E-6 -2.59259E-6 L 1.25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audio>
              <p:cMediaNode vol="80000">
                <p:cTn id="186"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ctrTitle"/>
          </p:nvPr>
        </p:nvSpPr>
        <p:spPr>
          <a:xfrm>
            <a:off x="593697" y="605300"/>
            <a:ext cx="9144000" cy="571264"/>
          </a:xfrm>
        </p:spPr>
        <p:txBody>
          <a:bodyPr anchor="t">
            <a:normAutofit fontScale="90000"/>
          </a:bodyPr>
          <a:lstStyle/>
          <a:p>
            <a:pPr algn="l"/>
            <a:r>
              <a:rPr lang="en-US" sz="20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Thảo</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luận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nhóm</a:t>
            </a:r>
            <a:r>
              <a:rPr lang="en-US" sz="2700" dirty="0" smtClean="0">
                <a:latin typeface="Times New Roman" pitchFamily="18" charset="0"/>
                <a:cs typeface="Times New Roman" pitchFamily="18" charset="0"/>
              </a:rPr>
              <a:t> ( 10 </a:t>
            </a:r>
            <a:r>
              <a:rPr lang="en-US" sz="2700" dirty="0" err="1" smtClean="0">
                <a:latin typeface="Times New Roman" pitchFamily="18" charset="0"/>
                <a:cs typeface="Times New Roman" pitchFamily="18" charset="0"/>
              </a:rPr>
              <a:t>phút</a:t>
            </a:r>
            <a:r>
              <a:rPr lang="en-US" sz="27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4" name="Title 1">
            <a:extLst>
              <a:ext uri="{FF2B5EF4-FFF2-40B4-BE49-F238E27FC236}">
                <a16:creationId xmlns:a16="http://schemas.microsoft.com/office/drawing/2014/main" xmlns="" id="{35FC0E84-8A0A-401B-B01E-7F352AAC167B}"/>
              </a:ext>
            </a:extLst>
          </p:cNvPr>
          <p:cNvSpPr txBox="1">
            <a:spLocks/>
          </p:cNvSpPr>
          <p:nvPr/>
        </p:nvSpPr>
        <p:spPr>
          <a:xfrm>
            <a:off x="151074" y="0"/>
            <a:ext cx="9202773" cy="605300"/>
          </a:xfrm>
          <a:prstGeom prst="rect">
            <a:avLst/>
          </a:prstGeom>
        </p:spPr>
        <p:txBody>
          <a:bodyPr vert="horz" lIns="91440" tIns="45720" rIns="91440" bIns="45720" rtlCol="0" anchor="b">
            <a:normAutofit fontScale="82500" lnSpcReduction="10000"/>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r>
              <a:rPr lang="en-US" sz="4000" dirty="0" smtClean="0">
                <a:solidFill>
                  <a:srgbClr val="FF0000"/>
                </a:solidFill>
                <a:latin typeface="Times New Roman" panose="02020603050405020304" pitchFamily="18" charset="0"/>
                <a:cs typeface="Times New Roman" panose="02020603050405020304" pitchFamily="18" charset="0"/>
              </a:rPr>
              <a:t>II. </a:t>
            </a:r>
            <a:r>
              <a:rPr lang="en-US" sz="4000" dirty="0" err="1" smtClean="0">
                <a:solidFill>
                  <a:srgbClr val="FF0000"/>
                </a:solidFill>
                <a:latin typeface="Times New Roman" panose="02020603050405020304" pitchFamily="18" charset="0"/>
                <a:cs typeface="Times New Roman" panose="02020603050405020304" pitchFamily="18" charset="0"/>
              </a:rPr>
              <a:t>Một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số</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hóa</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chất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cơ</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bản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trong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phòng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thí</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nghiệm</a:t>
            </a:r>
            <a:endParaRPr lang="en-US" sz="4000" dirty="0">
              <a:solidFill>
                <a:srgbClr val="FF0000"/>
              </a:solidFill>
              <a:latin typeface="Times New Roman" pitchFamily="18" charset="0"/>
              <a:cs typeface="Times New Roman" pitchFamily="18" charset="0"/>
            </a:endParaRPr>
          </a:p>
        </p:txBody>
      </p:sp>
      <p:sp>
        <p:nvSpPr>
          <p:cNvPr id="2" name="TextBox 1"/>
          <p:cNvSpPr txBox="1"/>
          <p:nvPr/>
        </p:nvSpPr>
        <p:spPr>
          <a:xfrm>
            <a:off x="715617" y="1033670"/>
            <a:ext cx="9883472"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dirty="0" smtClean="0">
                <a:latin typeface="Times New Roman" pitchFamily="18" charset="0"/>
                <a:cs typeface="Times New Roman" pitchFamily="18" charset="0"/>
              </a:rPr>
              <a:t>NHÓM : 1+3</a:t>
            </a:r>
          </a:p>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1: </a:t>
            </a:r>
            <a:r>
              <a:rPr lang="en-US" dirty="0" err="1">
                <a:latin typeface="Times New Roman" pitchFamily="18" charset="0"/>
                <a:cs typeface="Times New Roman" pitchFamily="18" charset="0"/>
              </a:rPr>
              <a:t>Hãy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xuất</a:t>
            </a:r>
            <a:r>
              <a:rPr lang="en-US" dirty="0">
                <a:latin typeface="Times New Roman" pitchFamily="18" charset="0"/>
                <a:cs typeface="Times New Roman" pitchFamily="18" charset="0"/>
              </a:rPr>
              <a:t> 2 </a:t>
            </a:r>
            <a:r>
              <a:rPr lang="en-US" dirty="0" err="1">
                <a:latin typeface="Times New Roman" pitchFamily="18" charset="0"/>
                <a:cs typeface="Times New Roman" pitchFamily="18" charset="0"/>
              </a:rPr>
              <a:t>thí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chứng</a:t>
            </a:r>
            <a:r>
              <a:rPr lang="en-US" dirty="0">
                <a:latin typeface="Times New Roman" pitchFamily="18" charset="0"/>
                <a:cs typeface="Times New Roman" pitchFamily="18" charset="0"/>
              </a:rPr>
              <a:t> minh </a:t>
            </a:r>
            <a:r>
              <a:rPr lang="en-US" dirty="0" err="1">
                <a:latin typeface="Times New Roman" pitchFamily="18" charset="0"/>
                <a:cs typeface="Times New Roman" pitchFamily="18" charset="0"/>
              </a:rPr>
              <a:t>tính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acid</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tượng</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p>
        </p:txBody>
      </p:sp>
      <p:sp>
        <p:nvSpPr>
          <p:cNvPr id="6" name="TextBox 5"/>
          <p:cNvSpPr txBox="1"/>
          <p:nvPr/>
        </p:nvSpPr>
        <p:spPr>
          <a:xfrm>
            <a:off x="715617" y="2878110"/>
            <a:ext cx="9883472"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smtClean="0">
                <a:latin typeface="Times New Roman" pitchFamily="18" charset="0"/>
                <a:cs typeface="Times New Roman" pitchFamily="18" charset="0"/>
              </a:rPr>
              <a:t>NHÓM : 2+4</a:t>
            </a:r>
          </a:p>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1: </a:t>
            </a:r>
            <a:r>
              <a:rPr lang="en-US" dirty="0" err="1">
                <a:latin typeface="Times New Roman" pitchFamily="18" charset="0"/>
                <a:cs typeface="Times New Roman" pitchFamily="18" charset="0"/>
              </a:rPr>
              <a:t>Hãy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xuất</a:t>
            </a:r>
            <a:r>
              <a:rPr lang="en-US" dirty="0">
                <a:latin typeface="Times New Roman" pitchFamily="18" charset="0"/>
                <a:cs typeface="Times New Roman" pitchFamily="18" charset="0"/>
              </a:rPr>
              <a:t> 2 </a:t>
            </a:r>
            <a:r>
              <a:rPr lang="en-US" dirty="0" err="1">
                <a:latin typeface="Times New Roman" pitchFamily="18" charset="0"/>
                <a:cs typeface="Times New Roman" pitchFamily="18" charset="0"/>
              </a:rPr>
              <a:t>thí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chứng</a:t>
            </a:r>
            <a:r>
              <a:rPr lang="en-US" dirty="0">
                <a:latin typeface="Times New Roman" pitchFamily="18" charset="0"/>
                <a:cs typeface="Times New Roman" pitchFamily="18" charset="0"/>
              </a:rPr>
              <a:t> minh </a:t>
            </a:r>
            <a:r>
              <a:rPr lang="en-US" dirty="0" err="1">
                <a:latin typeface="Times New Roman" pitchFamily="18" charset="0"/>
                <a:cs typeface="Times New Roman" pitchFamily="18" charset="0"/>
              </a:rPr>
              <a:t>tính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acid</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tượng</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p>
        </p:txBody>
      </p:sp>
      <p:sp>
        <p:nvSpPr>
          <p:cNvPr id="5" name="TextBox 4"/>
          <p:cNvSpPr txBox="1"/>
          <p:nvPr/>
        </p:nvSpPr>
        <p:spPr>
          <a:xfrm>
            <a:off x="4071067" y="4937760"/>
            <a:ext cx="6528021" cy="646331"/>
          </a:xfrm>
          <a:prstGeom prst="rect">
            <a:avLst/>
          </a:prstGeom>
          <a:noFill/>
          <a:ln>
            <a:solidFill>
              <a:srgbClr val="FF0066"/>
            </a:solidFill>
          </a:ln>
        </p:spPr>
        <p:txBody>
          <a:bodyPr wrap="square" rtlCol="0">
            <a:spAutoFit/>
          </a:bodyPr>
          <a:lstStyle/>
          <a:p>
            <a:r>
              <a:rPr lang="en-US" dirty="0" err="1" smtClean="0">
                <a:latin typeface="Times New Roman" pitchFamily="18" charset="0"/>
                <a:cs typeface="Times New Roman" pitchFamily="18" charset="0"/>
              </a:rPr>
              <a:t>Thí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minh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acid:</a:t>
            </a:r>
          </a:p>
          <a:p>
            <a:r>
              <a:rPr lang="en-US" dirty="0" smtClean="0">
                <a:latin typeface="Times New Roman" pitchFamily="18" charset="0"/>
                <a:cs typeface="Times New Roman" pitchFamily="18" charset="0"/>
              </a:rPr>
              <a:t>https</a:t>
            </a:r>
            <a:r>
              <a:rPr lang="en-US" dirty="0">
                <a:latin typeface="Times New Roman" pitchFamily="18" charset="0"/>
                <a:cs typeface="Times New Roman" pitchFamily="18" charset="0"/>
              </a:rPr>
              <a:t>://www.youtube.com/watch?v=EAUaGnTwLEY</a:t>
            </a:r>
          </a:p>
        </p:txBody>
      </p:sp>
      <p:sp>
        <p:nvSpPr>
          <p:cNvPr id="7" name="TextBox 6"/>
          <p:cNvSpPr txBox="1"/>
          <p:nvPr/>
        </p:nvSpPr>
        <p:spPr>
          <a:xfrm>
            <a:off x="4071067" y="5629523"/>
            <a:ext cx="5282780" cy="646331"/>
          </a:xfrm>
          <a:prstGeom prst="rect">
            <a:avLst/>
          </a:prstGeom>
          <a:noFill/>
          <a:ln>
            <a:solidFill>
              <a:srgbClr val="FF0066"/>
            </a:solidFill>
          </a:ln>
        </p:spPr>
        <p:txBody>
          <a:bodyPr wrap="square" rtlCol="0">
            <a:spAutoFit/>
          </a:bodyPr>
          <a:lstStyle/>
          <a:p>
            <a:r>
              <a:rPr lang="en-US" dirty="0" err="1" smtClean="0">
                <a:latin typeface="Times New Roman" pitchFamily="18" charset="0"/>
                <a:cs typeface="Times New Roman" pitchFamily="18" charset="0"/>
              </a:rPr>
              <a:t>Thí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minh </a:t>
            </a: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base</a:t>
            </a:r>
          </a:p>
          <a:p>
            <a:r>
              <a:rPr lang="en-US" dirty="0" smtClean="0">
                <a:latin typeface="Times New Roman" pitchFamily="18" charset="0"/>
                <a:cs typeface="Times New Roman" pitchFamily="18" charset="0"/>
              </a:rPr>
              <a:t>https</a:t>
            </a:r>
            <a:r>
              <a:rPr lang="en-US" dirty="0">
                <a:latin typeface="Times New Roman" pitchFamily="18" charset="0"/>
                <a:cs typeface="Times New Roman" pitchFamily="18" charset="0"/>
              </a:rPr>
              <a:t>://www.youtube.com/watch?v=otglmStt390</a:t>
            </a:r>
          </a:p>
        </p:txBody>
      </p:sp>
    </p:spTree>
    <p:extLst>
      <p:ext uri="{BB962C8B-B14F-4D97-AF65-F5344CB8AC3E}">
        <p14:creationId xmlns:p14="http://schemas.microsoft.com/office/powerpoint/2010/main" val="86527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xmlns="" id="{35FC0E84-8A0A-401B-B01E-7F352AAC167B}"/>
              </a:ext>
            </a:extLst>
          </p:cNvPr>
          <p:cNvSpPr txBox="1">
            <a:spLocks/>
          </p:cNvSpPr>
          <p:nvPr/>
        </p:nvSpPr>
        <p:spPr>
          <a:xfrm>
            <a:off x="151073" y="0"/>
            <a:ext cx="9202773" cy="605300"/>
          </a:xfrm>
          <a:prstGeom prst="rect">
            <a:avLst/>
          </a:prstGeom>
        </p:spPr>
        <p:txBody>
          <a:bodyPr vert="horz" lIns="91440" tIns="45720" rIns="91440" bIns="45720" rtlCol="0" anchor="b">
            <a:normAutofit fontScale="97500" lnSpcReduction="10000"/>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r>
              <a:rPr lang="en-US" sz="4000" dirty="0" smtClean="0">
                <a:solidFill>
                  <a:srgbClr val="FF0000"/>
                </a:solidFill>
                <a:latin typeface="Times New Roman" panose="02020603050405020304" pitchFamily="18" charset="0"/>
                <a:cs typeface="Times New Roman" panose="02020603050405020304" pitchFamily="18" charset="0"/>
              </a:rPr>
              <a:t>III. </a:t>
            </a:r>
            <a:r>
              <a:rPr lang="en-US" sz="4000" dirty="0" err="1" smtClean="0">
                <a:solidFill>
                  <a:srgbClr val="FF0000"/>
                </a:solidFill>
                <a:latin typeface="Times New Roman" panose="02020603050405020304" pitchFamily="18" charset="0"/>
                <a:cs typeface="Times New Roman" panose="02020603050405020304" pitchFamily="18" charset="0"/>
              </a:rPr>
              <a:t>Bài</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thuyết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trình</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một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vấn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đề</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khoa</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học</a:t>
            </a:r>
            <a:endParaRPr lang="en-US" sz="4000" dirty="0">
              <a:solidFill>
                <a:srgbClr val="FF0000"/>
              </a:solidFill>
              <a:latin typeface="Times New Roman" pitchFamily="18" charset="0"/>
              <a:cs typeface="Times New Roman" pitchFamily="18" charset="0"/>
            </a:endParaRPr>
          </a:p>
        </p:txBody>
      </p:sp>
      <p:sp>
        <p:nvSpPr>
          <p:cNvPr id="2" name="TextBox 1"/>
          <p:cNvSpPr txBox="1"/>
          <p:nvPr/>
        </p:nvSpPr>
        <p:spPr>
          <a:xfrm>
            <a:off x="3792772" y="799755"/>
            <a:ext cx="325208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800" dirty="0" err="1" smtClean="0">
                <a:latin typeface="Times New Roman" pitchFamily="18" charset="0"/>
                <a:cs typeface="Times New Roman" pitchFamily="18" charset="0"/>
              </a:rPr>
              <a:t>Thảo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5" name="TextBox 4"/>
          <p:cNvSpPr txBox="1"/>
          <p:nvPr/>
        </p:nvSpPr>
        <p:spPr>
          <a:xfrm>
            <a:off x="6497426" y="2023314"/>
            <a:ext cx="3337128" cy="156966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2. </a:t>
            </a:r>
            <a:r>
              <a:rPr lang="en-US" sz="2400" dirty="0" err="1" smtClean="0">
                <a:latin typeface="Times New Roman" pitchFamily="18" charset="0"/>
                <a:cs typeface="Times New Roman" pitchFamily="18" charset="0"/>
              </a:rPr>
              <a:t>Bài</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tường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lưu</a:t>
            </a:r>
            <a:r>
              <a:rPr lang="en-US" sz="2400" dirty="0">
                <a:latin typeface="Times New Roman" pitchFamily="18" charset="0"/>
                <a:cs typeface="Times New Roman" pitchFamily="18" charset="0"/>
              </a:rPr>
              <a:t> ý </a:t>
            </a:r>
            <a:r>
              <a:rPr lang="en-US" sz="2400" dirty="0" err="1">
                <a:latin typeface="Times New Roman" pitchFamily="18" charset="0"/>
                <a:cs typeface="Times New Roman" pitchFamily="18" charset="0"/>
              </a:rPr>
              <a:t>gì</a:t>
            </a:r>
            <a:r>
              <a:rPr lang="en-US" sz="2400" dirty="0">
                <a:latin typeface="Times New Roman" pitchFamily="18" charset="0"/>
                <a:cs typeface="Times New Roman" pitchFamily="18" charset="0"/>
              </a:rPr>
              <a:t>? </a:t>
            </a:r>
          </a:p>
        </p:txBody>
      </p:sp>
      <p:sp>
        <p:nvSpPr>
          <p:cNvPr id="7" name="TextBox 6"/>
          <p:cNvSpPr txBox="1"/>
          <p:nvPr/>
        </p:nvSpPr>
        <p:spPr>
          <a:xfrm>
            <a:off x="1288110" y="1946883"/>
            <a:ext cx="3337128" cy="2308324"/>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lvl="0"/>
            <a:r>
              <a:rPr lang="en-US" sz="2400" dirty="0">
                <a:latin typeface="Times New Roman" pitchFamily="18" charset="0"/>
                <a:cs typeface="Times New Roman" pitchFamily="18" charset="0"/>
              </a:rPr>
              <a:t>1. </a:t>
            </a:r>
            <a:r>
              <a:rPr lang="en-US" sz="2400" dirty="0" err="1">
                <a:latin typeface="Times New Roman" pitchFamily="18" charset="0"/>
                <a:cs typeface="Times New Roman" pitchFamily="18" charset="0"/>
              </a:rPr>
              <a:t>Bài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PowerPoint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lưu</a:t>
            </a:r>
            <a:r>
              <a:rPr lang="en-US" sz="2400" dirty="0">
                <a:latin typeface="Times New Roman" pitchFamily="18" charset="0"/>
                <a:cs typeface="Times New Roman" pitchFamily="18" charset="0"/>
              </a:rPr>
              <a:t> ý </a:t>
            </a:r>
            <a:r>
              <a:rPr lang="en-US" sz="2400" dirty="0" err="1">
                <a:latin typeface="Times New Roman" pitchFamily="18" charset="0"/>
                <a:cs typeface="Times New Roman" pitchFamily="18" charset="0"/>
              </a:rPr>
              <a:t>gì</a:t>
            </a:r>
            <a:r>
              <a:rPr lang="en-US" sz="2400" dirty="0">
                <a:latin typeface="Times New Roman" pitchFamily="18" charset="0"/>
                <a:cs typeface="Times New Roman" pitchFamily="18" charset="0"/>
              </a:rPr>
              <a:t>?</a:t>
            </a:r>
          </a:p>
          <a:p>
            <a:endParaRPr lang="en-US" sz="2400" dirty="0"/>
          </a:p>
        </p:txBody>
      </p:sp>
      <p:cxnSp>
        <p:nvCxnSpPr>
          <p:cNvPr id="9" name="Straight Arrow Connector 8"/>
          <p:cNvCxnSpPr>
            <a:stCxn id="2" idx="2"/>
          </p:cNvCxnSpPr>
          <p:nvPr/>
        </p:nvCxnSpPr>
        <p:spPr>
          <a:xfrm flipH="1">
            <a:off x="3077156" y="1322975"/>
            <a:ext cx="2341658" cy="6239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 idx="2"/>
          </p:cNvCxnSpPr>
          <p:nvPr/>
        </p:nvCxnSpPr>
        <p:spPr>
          <a:xfrm>
            <a:off x="5418814" y="1322975"/>
            <a:ext cx="2325756" cy="6239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196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26"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667124" y="3444144"/>
            <a:ext cx="9144000" cy="2387600"/>
          </a:xfrm>
        </p:spPr>
        <p:txBody>
          <a:bodyPr/>
          <a:lstStyle/>
          <a:p>
            <a:endParaRPr lang="en-US" dirty="0"/>
          </a:p>
        </p:txBody>
      </p:sp>
      <p:sp>
        <p:nvSpPr>
          <p:cNvPr id="7" name="Title 1">
            <a:extLst>
              <a:ext uri="{FF2B5EF4-FFF2-40B4-BE49-F238E27FC236}">
                <a16:creationId xmlns:a16="http://schemas.microsoft.com/office/drawing/2014/main" xmlns="" id="{35FC0E84-8A0A-401B-B01E-7F352AAC167B}"/>
              </a:ext>
            </a:extLst>
          </p:cNvPr>
          <p:cNvSpPr txBox="1">
            <a:spLocks/>
          </p:cNvSpPr>
          <p:nvPr/>
        </p:nvSpPr>
        <p:spPr>
          <a:xfrm>
            <a:off x="371061" y="421420"/>
            <a:ext cx="9144000" cy="62020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pPr marL="0" lvl="1" algn="ctr">
              <a:lnSpc>
                <a:spcPct val="90000"/>
              </a:lnSpc>
              <a:spcBef>
                <a:spcPct val="0"/>
              </a:spcBef>
            </a:pP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i="1" dirty="0" err="1"/>
              <a:t>Viết</a:t>
            </a:r>
            <a:r>
              <a:rPr lang="en-US" sz="2400" i="1" dirty="0"/>
              <a:t> </a:t>
            </a:r>
            <a:r>
              <a:rPr lang="en-US" sz="2400" i="1" dirty="0" err="1"/>
              <a:t>và</a:t>
            </a:r>
            <a:r>
              <a:rPr lang="en-US" sz="2400" i="1" dirty="0"/>
              <a:t> </a:t>
            </a:r>
            <a:r>
              <a:rPr lang="en-US" sz="2400" i="1" dirty="0" err="1"/>
              <a:t>trình</a:t>
            </a:r>
            <a:r>
              <a:rPr lang="en-US" sz="2400" i="1" dirty="0"/>
              <a:t> </a:t>
            </a:r>
            <a:r>
              <a:rPr lang="en-US" sz="2400" i="1" dirty="0" err="1"/>
              <a:t>bày</a:t>
            </a:r>
            <a:r>
              <a:rPr lang="en-US" sz="2400" i="1" dirty="0"/>
              <a:t> </a:t>
            </a:r>
            <a:r>
              <a:rPr lang="en-US" sz="2400" i="1" dirty="0" err="1"/>
              <a:t>báo</a:t>
            </a:r>
            <a:r>
              <a:rPr lang="en-US" sz="2400" i="1" dirty="0"/>
              <a:t> </a:t>
            </a:r>
            <a:r>
              <a:rPr lang="en-US" sz="2400" i="1" dirty="0" err="1"/>
              <a:t>cáo</a:t>
            </a:r>
            <a:r>
              <a:rPr lang="en-US" sz="2400" i="1" dirty="0"/>
              <a:t> </a:t>
            </a:r>
            <a:r>
              <a:rPr lang="en-US" sz="2400" i="1" dirty="0" err="1"/>
              <a:t>một</a:t>
            </a:r>
            <a:r>
              <a:rPr lang="en-US" sz="2400" i="1" dirty="0"/>
              <a:t> </a:t>
            </a:r>
            <a:r>
              <a:rPr lang="en-US" sz="2400" i="1" dirty="0" err="1"/>
              <a:t>vấn</a:t>
            </a:r>
            <a:r>
              <a:rPr lang="en-US" sz="2400" i="1" dirty="0"/>
              <a:t> </a:t>
            </a:r>
            <a:r>
              <a:rPr lang="en-US" sz="2400" i="1" dirty="0" err="1"/>
              <a:t>đề</a:t>
            </a:r>
            <a:r>
              <a:rPr lang="en-US" sz="2400" i="1" dirty="0"/>
              <a:t> </a:t>
            </a:r>
            <a:r>
              <a:rPr lang="en-US" sz="2400" i="1" dirty="0" err="1"/>
              <a:t>khoa</a:t>
            </a:r>
            <a:r>
              <a:rPr lang="en-US" sz="2400" i="1" dirty="0"/>
              <a:t> </a:t>
            </a:r>
            <a:r>
              <a:rPr lang="en-US" sz="2400" i="1" dirty="0" err="1"/>
              <a:t>học</a:t>
            </a:r>
            <a:endParaRPr lang="en-US" sz="2400" dirty="0"/>
          </a:p>
          <a:p>
            <a:endParaRPr lang="en-US" sz="4000" dirty="0">
              <a:solidFill>
                <a:srgbClr val="FF0000"/>
              </a:solidFill>
              <a:latin typeface="Times New Roman" pitchFamily="18" charset="0"/>
              <a:cs typeface="Times New Roman" pitchFamily="18" charset="0"/>
            </a:endParaRPr>
          </a:p>
        </p:txBody>
      </p:sp>
      <p:pic>
        <p:nvPicPr>
          <p:cNvPr id="8"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0"/>
            <a:ext cx="12327082" cy="72424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27082" cy="7242414"/>
          </a:xfrm>
          <a:prstGeom prst="rect">
            <a:avLst/>
          </a:prstGeom>
          <a:extLst/>
        </p:spPr>
        <p:style>
          <a:lnRef idx="1">
            <a:schemeClr val="accent6"/>
          </a:lnRef>
          <a:fillRef idx="2">
            <a:schemeClr val="accent6"/>
          </a:fillRef>
          <a:effectRef idx="1">
            <a:schemeClr val="accent6"/>
          </a:effectRef>
          <a:fontRef idx="minor">
            <a:schemeClr val="dk1"/>
          </a:fontRef>
        </p:style>
      </p:pic>
      <p:sp>
        <p:nvSpPr>
          <p:cNvPr id="10" name="Title 1">
            <a:extLst>
              <a:ext uri="{FF2B5EF4-FFF2-40B4-BE49-F238E27FC236}">
                <a16:creationId xmlns:a16="http://schemas.microsoft.com/office/drawing/2014/main" xmlns="" id="{35FC0E84-8A0A-401B-B01E-7F352AAC167B}"/>
              </a:ext>
            </a:extLst>
          </p:cNvPr>
          <p:cNvSpPr txBox="1">
            <a:spLocks/>
          </p:cNvSpPr>
          <p:nvPr/>
        </p:nvSpPr>
        <p:spPr>
          <a:xfrm>
            <a:off x="151073" y="0"/>
            <a:ext cx="9202773" cy="605300"/>
          </a:xfrm>
          <a:prstGeom prst="rect">
            <a:avLst/>
          </a:prstGeom>
        </p:spPr>
        <p:txBody>
          <a:bodyPr vert="horz" lIns="91440" tIns="45720" rIns="91440" bIns="45720" rtlCol="0" anchor="b">
            <a:normAutofit fontScale="82500" lnSpcReduction="10000"/>
          </a:bodyPr>
          <a:lstStyle>
            <a:lvl1pPr algn="ctr" defTabSz="914400" rtl="0" eaLnBrk="1" latinLnBrk="0" hangingPunct="1">
              <a:lnSpc>
                <a:spcPct val="90000"/>
              </a:lnSpc>
              <a:spcBef>
                <a:spcPct val="0"/>
              </a:spcBef>
              <a:buNone/>
              <a:defRPr sz="6000" b="0" i="0" u="none" kern="1200">
                <a:solidFill>
                  <a:schemeClr val="tx1"/>
                </a:solidFill>
                <a:latin typeface="+mj-lt"/>
                <a:ea typeface="+mj-ea"/>
                <a:cs typeface="+mj-cs"/>
              </a:defRPr>
            </a:lvl1pPr>
          </a:lstStyle>
          <a:p>
            <a:r>
              <a:rPr lang="en-US" sz="4000" dirty="0" smtClean="0">
                <a:solidFill>
                  <a:srgbClr val="FF0000"/>
                </a:solidFill>
                <a:latin typeface="Times New Roman" panose="02020603050405020304" pitchFamily="18" charset="0"/>
                <a:cs typeface="Times New Roman" panose="02020603050405020304" pitchFamily="18" charset="0"/>
              </a:rPr>
              <a:t>III. </a:t>
            </a:r>
            <a:r>
              <a:rPr lang="en-US" sz="4000" dirty="0" err="1" smtClean="0">
                <a:solidFill>
                  <a:srgbClr val="FF0000"/>
                </a:solidFill>
                <a:latin typeface="Times New Roman" panose="02020603050405020304" pitchFamily="18" charset="0"/>
                <a:cs typeface="Times New Roman" panose="02020603050405020304" pitchFamily="18" charset="0"/>
              </a:rPr>
              <a:t>Viết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và</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trình</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bày</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báo</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cáo</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một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vấn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đề</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khoa</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a:t>
            </a:r>
            <a:r>
              <a:rPr lang="en-US" sz="4000" dirty="0" err="1" smtClean="0">
                <a:solidFill>
                  <a:srgbClr val="FF0000"/>
                </a:solidFill>
                <a:latin typeface="Times New Roman" panose="02020603050405020304" pitchFamily="18" charset="0"/>
                <a:cs typeface="Times New Roman" panose="02020603050405020304" pitchFamily="18" charset="0"/>
              </a:rPr>
              <a:t>ọc</a:t>
            </a:r>
            <a:endParaRPr lang="en-US" sz="4000" dirty="0">
              <a:solidFill>
                <a:srgbClr val="FF0000"/>
              </a:solidFill>
              <a:latin typeface="Times New Roman" pitchFamily="18" charset="0"/>
              <a:cs typeface="Times New Roman" pitchFamily="18" charset="0"/>
            </a:endParaRPr>
          </a:p>
        </p:txBody>
      </p:sp>
      <p:sp>
        <p:nvSpPr>
          <p:cNvPr id="6" name="TextBox 5"/>
          <p:cNvSpPr txBox="1"/>
          <p:nvPr/>
        </p:nvSpPr>
        <p:spPr>
          <a:xfrm>
            <a:off x="919302" y="619200"/>
            <a:ext cx="9051634" cy="830997"/>
          </a:xfrm>
          <a:prstGeom prst="rect">
            <a:avLst/>
          </a:prstGeom>
          <a:noFill/>
          <a:ln>
            <a:solidFill>
              <a:srgbClr val="FF0000"/>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400" dirty="0" err="1" smtClean="0">
                <a:latin typeface="Times New Roman" pitchFamily="18" charset="0"/>
                <a:cs typeface="Times New Roman" pitchFamily="18" charset="0"/>
              </a:rPr>
              <a:t>Thỏa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cặp</a:t>
            </a:r>
            <a:r>
              <a:rPr lang="en-US" sz="2400" dirty="0" smtClean="0">
                <a:latin typeface="Times New Roman" pitchFamily="18" charset="0"/>
                <a:cs typeface="Times New Roman" pitchFamily="18" charset="0"/>
              </a:rPr>
              <a:t> (5 </a:t>
            </a:r>
            <a:r>
              <a:rPr lang="en-US" sz="2400" dirty="0" err="1" smtClean="0">
                <a:latin typeface="Times New Roman" pitchFamily="18" charset="0"/>
                <a:cs typeface="Times New Roman" pitchFamily="18" charset="0"/>
              </a:rPr>
              <a:t>phút</a:t>
            </a:r>
            <a:r>
              <a:rPr lang="en-US" sz="2400" dirty="0" smtClean="0">
                <a:latin typeface="Times New Roman" pitchFamily="18" charset="0"/>
                <a:cs typeface="Times New Roman" pitchFamily="18" charset="0"/>
              </a:rPr>
              <a:t>)</a:t>
            </a:r>
          </a:p>
          <a:p>
            <a:pPr algn="ctr"/>
            <a:r>
              <a:rPr lang="en-US" sz="2400" dirty="0" err="1" smtClean="0">
                <a:latin typeface="Times New Roman" pitchFamily="18" charset="0"/>
                <a:cs typeface="Times New Roman" pitchFamily="18" charset="0"/>
              </a:rPr>
              <a:t>Nêu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cáo</a:t>
            </a:r>
            <a:r>
              <a:rPr lang="en-US" sz="2400" dirty="0" smtClean="0">
                <a:latin typeface="Times New Roman" pitchFamily="18" charset="0"/>
                <a:cs typeface="Times New Roman" pitchFamily="18" charset="0"/>
              </a:rPr>
              <a:t> </a:t>
            </a:r>
          </a:p>
        </p:txBody>
      </p:sp>
      <p:sp>
        <p:nvSpPr>
          <p:cNvPr id="12" name="TextBox 11"/>
          <p:cNvSpPr txBox="1"/>
          <p:nvPr/>
        </p:nvSpPr>
        <p:spPr>
          <a:xfrm>
            <a:off x="5561509" y="1640199"/>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1.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endParaRPr lang="en-US" sz="2400" dirty="0">
              <a:latin typeface="Times New Roman" pitchFamily="18" charset="0"/>
              <a:cs typeface="Times New Roman" pitchFamily="18" charset="0"/>
            </a:endParaRPr>
          </a:p>
        </p:txBody>
      </p:sp>
      <p:sp>
        <p:nvSpPr>
          <p:cNvPr id="14" name="TextBox 13"/>
          <p:cNvSpPr txBox="1"/>
          <p:nvPr/>
        </p:nvSpPr>
        <p:spPr>
          <a:xfrm>
            <a:off x="5561514" y="2334169"/>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2. </a:t>
            </a:r>
            <a:r>
              <a:rPr lang="en-US" sz="2400" dirty="0" err="1" smtClean="0">
                <a:latin typeface="Times New Roman" pitchFamily="18" charset="0"/>
                <a:cs typeface="Times New Roman" pitchFamily="18" charset="0"/>
              </a:rPr>
              <a:t>Tóm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tắt</a:t>
            </a:r>
            <a:endParaRPr lang="en-US" sz="2400" dirty="0">
              <a:latin typeface="Times New Roman" pitchFamily="18" charset="0"/>
              <a:cs typeface="Times New Roman" pitchFamily="18" charset="0"/>
            </a:endParaRPr>
          </a:p>
        </p:txBody>
      </p:sp>
      <p:sp>
        <p:nvSpPr>
          <p:cNvPr id="15" name="TextBox 14"/>
          <p:cNvSpPr txBox="1"/>
          <p:nvPr/>
        </p:nvSpPr>
        <p:spPr>
          <a:xfrm>
            <a:off x="5561512" y="3085624"/>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3. </a:t>
            </a:r>
            <a:r>
              <a:rPr lang="en-US" sz="2400" dirty="0" err="1" smtClean="0">
                <a:latin typeface="Times New Roman" pitchFamily="18" charset="0"/>
                <a:cs typeface="Times New Roman" pitchFamily="18" charset="0"/>
              </a:rPr>
              <a:t>Giới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thiệu</a:t>
            </a:r>
            <a:endParaRPr lang="en-US" sz="2400" dirty="0">
              <a:latin typeface="Times New Roman" pitchFamily="18" charset="0"/>
              <a:cs typeface="Times New Roman" pitchFamily="18" charset="0"/>
            </a:endParaRPr>
          </a:p>
        </p:txBody>
      </p:sp>
      <p:sp>
        <p:nvSpPr>
          <p:cNvPr id="16" name="TextBox 15"/>
          <p:cNvSpPr txBox="1"/>
          <p:nvPr/>
        </p:nvSpPr>
        <p:spPr>
          <a:xfrm>
            <a:off x="5561508" y="3715045"/>
            <a:ext cx="263628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t>4</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endParaRPr lang="en-US" sz="2400" dirty="0">
              <a:latin typeface="Times New Roman" pitchFamily="18" charset="0"/>
              <a:cs typeface="Times New Roman" pitchFamily="18" charset="0"/>
            </a:endParaRPr>
          </a:p>
        </p:txBody>
      </p:sp>
      <p:sp>
        <p:nvSpPr>
          <p:cNvPr id="17" name="TextBox 16"/>
          <p:cNvSpPr txBox="1"/>
          <p:nvPr/>
        </p:nvSpPr>
        <p:spPr>
          <a:xfrm>
            <a:off x="5561513" y="4314908"/>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5.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endParaRPr lang="en-US" sz="2400" dirty="0">
              <a:latin typeface="Times New Roman" pitchFamily="18" charset="0"/>
              <a:cs typeface="Times New Roman" pitchFamily="18" charset="0"/>
            </a:endParaRPr>
          </a:p>
        </p:txBody>
      </p:sp>
      <p:sp>
        <p:nvSpPr>
          <p:cNvPr id="18" name="TextBox 17"/>
          <p:cNvSpPr txBox="1"/>
          <p:nvPr/>
        </p:nvSpPr>
        <p:spPr>
          <a:xfrm>
            <a:off x="5561514" y="4932055"/>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6. </a:t>
            </a:r>
            <a:r>
              <a:rPr lang="en-US" sz="2400" dirty="0" err="1" smtClean="0">
                <a:latin typeface="Times New Roman" pitchFamily="18" charset="0"/>
                <a:cs typeface="Times New Roman" pitchFamily="18" charset="0"/>
              </a:rPr>
              <a:t>Thảo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luận</a:t>
            </a:r>
            <a:endParaRPr lang="en-US" sz="2400" dirty="0">
              <a:latin typeface="Times New Roman" pitchFamily="18" charset="0"/>
              <a:cs typeface="Times New Roman" pitchFamily="18" charset="0"/>
            </a:endParaRPr>
          </a:p>
        </p:txBody>
      </p:sp>
      <p:sp>
        <p:nvSpPr>
          <p:cNvPr id="19" name="TextBox 18"/>
          <p:cNvSpPr txBox="1"/>
          <p:nvPr/>
        </p:nvSpPr>
        <p:spPr>
          <a:xfrm>
            <a:off x="5561514" y="5529727"/>
            <a:ext cx="1950297"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7.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luận</a:t>
            </a:r>
            <a:endParaRPr lang="en-US" sz="2400" dirty="0">
              <a:latin typeface="Times New Roman" pitchFamily="18" charset="0"/>
              <a:cs typeface="Times New Roman" pitchFamily="18" charset="0"/>
            </a:endParaRPr>
          </a:p>
        </p:txBody>
      </p:sp>
      <p:sp>
        <p:nvSpPr>
          <p:cNvPr id="20" name="TextBox 19"/>
          <p:cNvSpPr txBox="1"/>
          <p:nvPr/>
        </p:nvSpPr>
        <p:spPr>
          <a:xfrm>
            <a:off x="5561514" y="6211295"/>
            <a:ext cx="2914576"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8. </a:t>
            </a:r>
            <a:r>
              <a:rPr lang="en-US" sz="2400" dirty="0" err="1" smtClean="0">
                <a:latin typeface="Times New Roman" pitchFamily="18" charset="0"/>
                <a:cs typeface="Times New Roman" pitchFamily="18" charset="0"/>
              </a:rPr>
              <a:t>Tài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khảo</a:t>
            </a:r>
            <a:endParaRPr lang="en-US" sz="2400" dirty="0">
              <a:latin typeface="Times New Roman" pitchFamily="18" charset="0"/>
              <a:cs typeface="Times New Roman" pitchFamily="18" charset="0"/>
            </a:endParaRPr>
          </a:p>
        </p:txBody>
      </p:sp>
      <p:sp>
        <p:nvSpPr>
          <p:cNvPr id="13" name="TextBox 12"/>
          <p:cNvSpPr txBox="1"/>
          <p:nvPr/>
        </p:nvSpPr>
        <p:spPr>
          <a:xfrm>
            <a:off x="1685677" y="2902226"/>
            <a:ext cx="2274073" cy="52322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2800" dirty="0" smtClean="0">
                <a:latin typeface="Times New Roman" pitchFamily="18" charset="0"/>
                <a:cs typeface="Times New Roman" pitchFamily="18" charset="0"/>
              </a:rPr>
              <a:t>BÁO CÁO</a:t>
            </a:r>
            <a:endParaRPr lang="en-US" sz="2800" dirty="0">
              <a:latin typeface="Times New Roman" pitchFamily="18" charset="0"/>
              <a:cs typeface="Times New Roman" pitchFamily="18" charset="0"/>
            </a:endParaRPr>
          </a:p>
        </p:txBody>
      </p:sp>
      <p:cxnSp>
        <p:nvCxnSpPr>
          <p:cNvPr id="22" name="Straight Arrow Connector 21"/>
          <p:cNvCxnSpPr>
            <a:stCxn id="13" idx="3"/>
          </p:cNvCxnSpPr>
          <p:nvPr/>
        </p:nvCxnSpPr>
        <p:spPr>
          <a:xfrm flipV="1">
            <a:off x="3959750" y="1812897"/>
            <a:ext cx="1601758" cy="13509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3" idx="3"/>
          </p:cNvCxnSpPr>
          <p:nvPr/>
        </p:nvCxnSpPr>
        <p:spPr>
          <a:xfrm flipV="1">
            <a:off x="3959750" y="2488366"/>
            <a:ext cx="1601758" cy="6754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5" idx="1"/>
          </p:cNvCxnSpPr>
          <p:nvPr/>
        </p:nvCxnSpPr>
        <p:spPr>
          <a:xfrm>
            <a:off x="3959750" y="3163836"/>
            <a:ext cx="1601762" cy="1526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959750" y="3163836"/>
            <a:ext cx="1601758" cy="6925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959750" y="3163836"/>
            <a:ext cx="1601758" cy="13819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3" idx="3"/>
          </p:cNvCxnSpPr>
          <p:nvPr/>
        </p:nvCxnSpPr>
        <p:spPr>
          <a:xfrm>
            <a:off x="3959750" y="3163836"/>
            <a:ext cx="1601758" cy="19329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3" idx="3"/>
          </p:cNvCxnSpPr>
          <p:nvPr/>
        </p:nvCxnSpPr>
        <p:spPr>
          <a:xfrm>
            <a:off x="3959750" y="3163836"/>
            <a:ext cx="1601758" cy="25292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959750" y="3163836"/>
            <a:ext cx="1601758" cy="32782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196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randombar(horizontal)">
                                      <p:cBhvr>
                                        <p:cTn id="37" dur="500"/>
                                        <p:tgtEl>
                                          <p:spTgt spid="30"/>
                                        </p:tgtEl>
                                      </p:cBhvr>
                                    </p:animEffect>
                                  </p:childTnLst>
                                </p:cTn>
                              </p:par>
                              <p:par>
                                <p:cTn id="38" presetID="14" presetClass="entr" presetSubtype="1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randombar(horizontal)">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randombar(horizontal)">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childTnLst>
                          </p:cTn>
                        </p:par>
                      </p:childTnLst>
                    </p:cTn>
                  </p:par>
                  <p:par>
                    <p:cTn id="100" fill="hold">
                      <p:stCondLst>
                        <p:cond delay="indefinite"/>
                      </p:stCondLst>
                      <p:childTnLst>
                        <p:par>
                          <p:cTn id="101" fill="hold">
                            <p:stCondLst>
                              <p:cond delay="0"/>
                            </p:stCondLst>
                            <p:childTnLst>
                              <p:par>
                                <p:cTn id="102" presetID="45"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2000"/>
                                        <p:tgtEl>
                                          <p:spTgt spid="20"/>
                                        </p:tgtEl>
                                      </p:cBhvr>
                                    </p:animEffect>
                                    <p:anim calcmode="lin" valueType="num">
                                      <p:cBhvr>
                                        <p:cTn id="105" dur="2000" fill="hold"/>
                                        <p:tgtEl>
                                          <p:spTgt spid="20"/>
                                        </p:tgtEl>
                                        <p:attrNameLst>
                                          <p:attrName>ppt_w</p:attrName>
                                        </p:attrNameLst>
                                      </p:cBhvr>
                                      <p:tavLst>
                                        <p:tav tm="0" fmla="#ppt_w*sin(2.5*pi*$)">
                                          <p:val>
                                            <p:fltVal val="0"/>
                                          </p:val>
                                        </p:tav>
                                        <p:tav tm="100000">
                                          <p:val>
                                            <p:fltVal val="1"/>
                                          </p:val>
                                        </p:tav>
                                      </p:tavLst>
                                    </p:anim>
                                    <p:anim calcmode="lin" valueType="num">
                                      <p:cBhvr>
                                        <p:cTn id="106" dur="2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17" grpId="0" animBg="1"/>
      <p:bldP spid="18" grpId="0" animBg="1"/>
      <p:bldP spid="19" grpId="0" animBg="1"/>
      <p:bldP spid="20"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0"/>
            <a:ext cx="12327082" cy="7242414"/>
          </a:xfrm>
          <a:prstGeom prst="rect">
            <a:avLst/>
          </a:prstGeom>
          <a:noFill/>
          <a:ln>
            <a:solidFill>
              <a:schemeClr val="accent2">
                <a:lumMod val="50000"/>
              </a:schemeClr>
            </a:solidFill>
          </a:ln>
          <a:extLst>
            <a:ext uri="{909E8E84-426E-40DD-AFC4-6F175D3DCCD1}">
              <a14:hiddenFill xmlns:a14="http://schemas.microsoft.com/office/drawing/2010/main">
                <a:solidFill>
                  <a:srgbClr val="FFFFFF"/>
                </a:solidFill>
              </a14:hiddenFill>
            </a:ext>
          </a:extLst>
        </p:spPr>
      </p:pic>
      <p:sp>
        <p:nvSpPr>
          <p:cNvPr id="3" name="Title 2"/>
          <p:cNvSpPr>
            <a:spLocks noGrp="1"/>
          </p:cNvSpPr>
          <p:nvPr>
            <p:ph type="ctrTitle"/>
          </p:nvPr>
        </p:nvSpPr>
        <p:spPr>
          <a:xfrm>
            <a:off x="1311965" y="866692"/>
            <a:ext cx="9308326" cy="1423284"/>
          </a:xfrm>
          <a:ln>
            <a:solidFill>
              <a:srgbClr val="FF0000"/>
            </a:solidFill>
          </a:ln>
        </p:spPr>
        <p:txBody>
          <a:bodyPr>
            <a:normAutofit fontScale="90000"/>
          </a:bodyPr>
          <a:lstStyle/>
          <a:p>
            <a:r>
              <a:rPr lang="en-US" sz="3200" dirty="0" err="1" smtClean="0">
                <a:latin typeface="Times New Roman" pitchFamily="18" charset="0"/>
                <a:cs typeface="Times New Roman" pitchFamily="18" charset="0"/>
              </a:rPr>
              <a:t>Mỗi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hãy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thiết</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kế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treo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tường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bày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cứu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khoa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hoặc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bài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em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môn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Khoa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học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nhiên</a:t>
            </a:r>
            <a:r>
              <a:rPr lang="en-US" sz="3200" dirty="0">
                <a:latin typeface="Times New Roman" pitchFamily="18" charset="0"/>
                <a:cs typeface="Times New Roman" pitchFamily="18" charset="0"/>
              </a:rPr>
              <a:t>.</a:t>
            </a:r>
          </a:p>
        </p:txBody>
      </p:sp>
      <p:sp>
        <p:nvSpPr>
          <p:cNvPr id="2" name="TextBox 1"/>
          <p:cNvSpPr txBox="1"/>
          <p:nvPr/>
        </p:nvSpPr>
        <p:spPr>
          <a:xfrm>
            <a:off x="3641697" y="75183"/>
            <a:ext cx="4301656" cy="584775"/>
          </a:xfrm>
          <a:prstGeom prst="rect">
            <a:avLst/>
          </a:prstGeom>
          <a:noFill/>
        </p:spPr>
        <p:txBody>
          <a:bodyPr wrap="square" rtlCol="0">
            <a:spAutoFit/>
          </a:bodyPr>
          <a:lstStyle/>
          <a:p>
            <a:pPr algn="ctr"/>
            <a:r>
              <a:rPr lang="en-US" sz="3200" dirty="0" err="1">
                <a:solidFill>
                  <a:srgbClr val="FF0000"/>
                </a:solidFill>
                <a:latin typeface="Times New Roman" pitchFamily="18" charset="0"/>
                <a:cs typeface="Times New Roman" pitchFamily="18" charset="0"/>
              </a:rPr>
              <a:t>Luyện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tập</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và</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vận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dụng</a:t>
            </a:r>
            <a:endParaRPr lang="en-US" sz="32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51962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ctrTitle"/>
          </p:nvPr>
        </p:nvSpPr>
        <p:spPr/>
        <p:txBody>
          <a:bodyPr/>
          <a:lstStyle/>
          <a:p>
            <a:endParaRPr lang="en-US"/>
          </a:p>
        </p:txBody>
      </p:sp>
    </p:spTree>
    <p:extLst>
      <p:ext uri="{BB962C8B-B14F-4D97-AF65-F5344CB8AC3E}">
        <p14:creationId xmlns:p14="http://schemas.microsoft.com/office/powerpoint/2010/main" val="12562239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754742" y="418012"/>
            <a:ext cx="8921995" cy="3470176"/>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cho</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biết</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tên</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cụ</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dưới</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đây</a:t>
            </a:r>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smtClean="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6" name="Pentagon 5">
            <a:hlinkClick r:id="rId2" action="ppaction://hlinksldjump"/>
          </p:cNvPr>
          <p:cNvSpPr/>
          <p:nvPr/>
        </p:nvSpPr>
        <p:spPr>
          <a:xfrm flipH="1">
            <a:off x="8911772" y="5617029"/>
            <a:ext cx="3062514" cy="100148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rPr>
              <a:t>HOME</a:t>
            </a:r>
            <a:endParaRPr kumimoji="0" lang="vi-VN"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88035"/>
            <a:ext cx="1300529" cy="1591556"/>
          </a:xfrm>
          <a:prstGeom prst="rect">
            <a:avLst/>
          </a:prstGeom>
        </p:spPr>
      </p:pic>
      <p:sp>
        <p:nvSpPr>
          <p:cNvPr id="8" name="TextBox 7"/>
          <p:cNvSpPr txBox="1"/>
          <p:nvPr/>
        </p:nvSpPr>
        <p:spPr>
          <a:xfrm>
            <a:off x="2180492" y="6248400"/>
            <a:ext cx="184731" cy="369332"/>
          </a:xfrm>
          <a:prstGeom prst="rect">
            <a:avLst/>
          </a:prstGeom>
          <a:noFill/>
        </p:spPr>
        <p:txBody>
          <a:bodyPr wrap="none" rtlCol="0">
            <a:spAutoFit/>
          </a:bodyPr>
          <a:lstStyle/>
          <a:p>
            <a:endParaRPr lang="en-US" dirty="0"/>
          </a:p>
        </p:txBody>
      </p:sp>
      <p:pic>
        <p:nvPicPr>
          <p:cNvPr id="9" name="Shape 55"/>
          <p:cNvPicPr/>
          <p:nvPr/>
        </p:nvPicPr>
        <p:blipFill>
          <a:blip r:embed="rId4"/>
          <a:stretch/>
        </p:blipFill>
        <p:spPr>
          <a:xfrm>
            <a:off x="1967658" y="1281769"/>
            <a:ext cx="5617886" cy="2361727"/>
          </a:xfrm>
          <a:prstGeom prst="rect">
            <a:avLst/>
          </a:prstGeom>
        </p:spPr>
      </p:pic>
      <p:sp>
        <p:nvSpPr>
          <p:cNvPr id="3" name="TextBox 2"/>
          <p:cNvSpPr txBox="1"/>
          <p:nvPr/>
        </p:nvSpPr>
        <p:spPr>
          <a:xfrm>
            <a:off x="1198278" y="3786620"/>
            <a:ext cx="7070283" cy="2339102"/>
          </a:xfrm>
          <a:prstGeom prst="rect">
            <a:avLst/>
          </a:prstGeom>
          <a:noFill/>
        </p:spPr>
        <p:txBody>
          <a:bodyPr wrap="square" rtlCol="0">
            <a:spAutoFit/>
          </a:bodyPr>
          <a:lstStyle/>
          <a:p>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Lăng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kính</a:t>
            </a:r>
            <a:endPar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B.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Lăng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trụ</a:t>
            </a:r>
            <a:endPar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 </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Pipet.</a:t>
            </a:r>
            <a:endPar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Thấu</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kính</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a:t>
            </a:r>
            <a:endPar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35932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381031" y="103367"/>
            <a:ext cx="11044993" cy="4961614"/>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0" lang="en-US" sz="2800" b="1" i="0" u="none"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a:p>
            <a:r>
              <a:rPr kumimoji="0" lang="en-US" sz="2800" b="1" i="0" u="none"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rPr>
              <a:t>2.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cụ</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dưới</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đây</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dùng</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để</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làm</a:t>
            </a:r>
            <a:r>
              <a:rPr lang="en-US" sz="3200" b="1" noProof="0"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noProof="0"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gì</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endPar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1885950" lvl="3" indent="-514350">
              <a:buAutoNum type="alphaUcPeriod"/>
              <a:defRPr/>
            </a:pP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Lọc</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chất</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rắn</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ra</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khỏi</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hỗn</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hợp</a:t>
            </a:r>
            <a:endParaRPr lang="vi-VN"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a:p>
            <a:pPr marL="1885950" lvl="3" indent="-514350">
              <a:buAutoNum type="alphaUcPeriod"/>
              <a:defRPr/>
            </a:pP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Lọc</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chất</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lỏng</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ra</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khỏi</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hỗn</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hợp</a:t>
            </a:r>
            <a:endParaRPr lang="vi-VN" sz="2800" b="1" dirty="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a:p>
            <a:pPr marL="1885950" lvl="3" indent="-514350">
              <a:buAutoNum type="alphaUcPeriod"/>
              <a:defRPr/>
            </a:pP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Trộn</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2 dung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dịch</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vào</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nhau</a:t>
            </a:r>
            <a:endParaRPr lang="en-US" sz="2800" b="1" dirty="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a:p>
            <a:pPr marL="1885950" lvl="3" indent="-514350">
              <a:buAutoNum type="alphaUcPeriod"/>
              <a:defRPr/>
            </a:pP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Pha</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chế</a:t>
            </a:r>
            <a:r>
              <a:rPr lang="en-US" sz="2800" b="1" dirty="0"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dung </a:t>
            </a:r>
            <a:r>
              <a:rPr lang="en-US" sz="2800" b="1" dirty="0" err="1" smtClean="0">
                <a:solidFill>
                  <a:srgbClr val="6600CC"/>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dịch</a:t>
            </a:r>
            <a:endParaRPr kumimoji="0" lang="vi-VN" sz="3200" b="1" i="0" u="none" strike="noStrike" kern="1200" cap="none" spc="0" normalizeH="0" baseline="0" noProof="0" dirty="0" smtClean="0">
              <a:ln>
                <a:noFill/>
              </a:ln>
              <a:solidFill>
                <a:srgbClr val="6600CC"/>
              </a:solidFill>
              <a:effectLst>
                <a:outerShdw blurRad="38100" dist="38100" dir="2700000" algn="tl">
                  <a:srgbClr val="000000">
                    <a:alpha val="43137"/>
                  </a:srgb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086" y="306326"/>
            <a:ext cx="990682" cy="1212373"/>
          </a:xfrm>
          <a:prstGeom prst="rect">
            <a:avLst/>
          </a:prstGeom>
        </p:spPr>
      </p:pic>
      <p:sp>
        <p:nvSpPr>
          <p:cNvPr id="8" name="Pentagon 7">
            <a:hlinkClick r:id="rId3" action="ppaction://hlinksldjump"/>
          </p:cNvPr>
          <p:cNvSpPr/>
          <p:nvPr/>
        </p:nvSpPr>
        <p:spPr>
          <a:xfrm flipH="1">
            <a:off x="8911772" y="5617029"/>
            <a:ext cx="3062514" cy="100148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dirty="0" smtClean="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HOME</a:t>
            </a:r>
            <a:endParaRPr kumimoji="0" lang="vi-VN"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7028" y="500932"/>
            <a:ext cx="2608016" cy="3390421"/>
          </a:xfrm>
          <a:prstGeom prst="rect">
            <a:avLst/>
          </a:prstGeom>
        </p:spPr>
      </p:pic>
    </p:spTree>
    <p:extLst>
      <p:ext uri="{BB962C8B-B14F-4D97-AF65-F5344CB8AC3E}">
        <p14:creationId xmlns:p14="http://schemas.microsoft.com/office/powerpoint/2010/main" val="414552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754742" y="87463"/>
            <a:ext cx="10893919" cy="4261899"/>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hãy</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cho</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biết</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tên</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cụ</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dưới</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đây</a:t>
            </a:r>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smtClean="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6" name="Pentagon 5">
            <a:hlinkClick r:id="rId2" action="ppaction://hlinksldjump"/>
          </p:cNvPr>
          <p:cNvSpPr/>
          <p:nvPr/>
        </p:nvSpPr>
        <p:spPr>
          <a:xfrm flipH="1">
            <a:off x="8911772" y="5617029"/>
            <a:ext cx="3062514" cy="100148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rPr>
              <a:t>HOME</a:t>
            </a:r>
            <a:endParaRPr kumimoji="0" lang="vi-VN"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88035"/>
            <a:ext cx="1300529" cy="1591556"/>
          </a:xfrm>
          <a:prstGeom prst="rect">
            <a:avLst/>
          </a:prstGeom>
        </p:spPr>
      </p:pic>
      <p:sp>
        <p:nvSpPr>
          <p:cNvPr id="8" name="TextBox 7"/>
          <p:cNvSpPr txBox="1"/>
          <p:nvPr/>
        </p:nvSpPr>
        <p:spPr>
          <a:xfrm>
            <a:off x="2180492" y="6248400"/>
            <a:ext cx="184731" cy="369332"/>
          </a:xfrm>
          <a:prstGeom prst="rect">
            <a:avLst/>
          </a:prstGeom>
          <a:noFill/>
        </p:spPr>
        <p:txBody>
          <a:bodyPr wrap="none" rtlCol="0">
            <a:spAutoFit/>
          </a:bodyPr>
          <a:lstStyle/>
          <a:p>
            <a:endParaRPr lang="en-US" dirty="0"/>
          </a:p>
        </p:txBody>
      </p:sp>
      <p:sp>
        <p:nvSpPr>
          <p:cNvPr id="3" name="TextBox 2"/>
          <p:cNvSpPr txBox="1"/>
          <p:nvPr/>
        </p:nvSpPr>
        <p:spPr>
          <a:xfrm>
            <a:off x="1173308" y="1844055"/>
            <a:ext cx="7070283" cy="2339102"/>
          </a:xfrm>
          <a:prstGeom prst="rect">
            <a:avLst/>
          </a:prstGeom>
          <a:noFill/>
        </p:spPr>
        <p:txBody>
          <a:bodyPr wrap="square" rtlCol="0">
            <a:spAutoFit/>
          </a:bodyPr>
          <a:lstStyle/>
          <a:p>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Lăng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kính</a:t>
            </a:r>
            <a:endPar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B.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Lăng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rPr>
              <a:t>trụ</a:t>
            </a:r>
            <a:endPar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Arial" panose="020B0604020202020204" pitchFamily="34"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 </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Pipet.</a:t>
            </a:r>
            <a:endPar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a:defRPr/>
            </a:pPr>
            <a:r>
              <a:rPr lang="vi-VN"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Thấu</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kính</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a:t>
            </a:r>
            <a:endPar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a:p>
            <a:endParaRPr lang="en-US" dirty="0"/>
          </a:p>
        </p:txBody>
      </p:sp>
      <p:pic>
        <p:nvPicPr>
          <p:cNvPr id="10" name="Shape 69"/>
          <p:cNvPicPr/>
          <p:nvPr/>
        </p:nvPicPr>
        <p:blipFill>
          <a:blip r:embed="rId4"/>
          <a:stretch/>
        </p:blipFill>
        <p:spPr>
          <a:xfrm>
            <a:off x="6050943" y="1455087"/>
            <a:ext cx="4086969" cy="2329734"/>
          </a:xfrm>
          <a:prstGeom prst="rect">
            <a:avLst/>
          </a:prstGeom>
        </p:spPr>
      </p:pic>
    </p:spTree>
    <p:extLst>
      <p:ext uri="{BB962C8B-B14F-4D97-AF65-F5344CB8AC3E}">
        <p14:creationId xmlns:p14="http://schemas.microsoft.com/office/powerpoint/2010/main" val="66243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Diagonal Corner Rectangle 3"/>
          <p:cNvSpPr/>
          <p:nvPr/>
        </p:nvSpPr>
        <p:spPr>
          <a:xfrm>
            <a:off x="1108197" y="140308"/>
            <a:ext cx="9837058" cy="2275114"/>
          </a:xfrm>
          <a:prstGeom prst="snip2DiagRect">
            <a:avLst/>
          </a:prstGeom>
          <a:solidFill>
            <a:schemeClr val="bg1">
              <a:alpha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vi-VN" sz="3200" b="1" dirty="0">
              <a:solidFill>
                <a:srgbClr val="7030A0"/>
              </a:solidFill>
              <a:latin typeface="Times New Roman" panose="02020603050405020304" pitchFamily="18" charset="0"/>
              <a:ea typeface="Tahoma" panose="020B0604030504040204" pitchFamily="34" charset="0"/>
              <a:cs typeface="Times New Roman" panose="02020603050405020304" pitchFamily="18" charset="0"/>
            </a:endParaRPr>
          </a:p>
          <a:p>
            <a:r>
              <a:rPr lang="vi-VN"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4</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Em</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hãy</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kể</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tên</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5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hóa</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chất</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có</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trong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phòng</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thí</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nghiệm</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mà</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em</a:t>
            </a:r>
            <a:r>
              <a:rPr lang="en-US" sz="3200" b="1" dirty="0"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smtClean="0">
                <a:solidFill>
                  <a:srgbClr val="7030A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biết</a:t>
            </a:r>
            <a:endParaRPr kumimoji="0" lang="vi-VN" sz="3200" b="1" i="0" u="none"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246" y="762122"/>
            <a:ext cx="1626236" cy="1990149"/>
          </a:xfrm>
          <a:prstGeom prst="rect">
            <a:avLst/>
          </a:prstGeom>
        </p:spPr>
      </p:pic>
      <p:sp>
        <p:nvSpPr>
          <p:cNvPr id="8" name="Pentagon 7">
            <a:hlinkClick r:id="rId3" action="ppaction://hlinksldjump"/>
          </p:cNvPr>
          <p:cNvSpPr/>
          <p:nvPr/>
        </p:nvSpPr>
        <p:spPr>
          <a:xfrm flipH="1">
            <a:off x="8911772" y="5617029"/>
            <a:ext cx="3062514" cy="100148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rPr>
              <a:t>HOME</a:t>
            </a:r>
            <a:endParaRPr kumimoji="0" lang="vi-VN" sz="3200" b="1" i="0" u="none" strike="noStrike" kern="1200" cap="none" spc="0" normalizeH="0" baseline="0" noProof="0" dirty="0" smtClean="0">
              <a:ln>
                <a:noFill/>
              </a:ln>
              <a:solidFill>
                <a:srgbClr val="5B9BD5">
                  <a:lumMod val="75000"/>
                </a:srgbClr>
              </a:solidFill>
              <a:effectLst>
                <a:outerShdw blurRad="38100" dist="38100" dir="2700000" algn="tl">
                  <a:srgbClr val="000000">
                    <a:alpha val="43137"/>
                  </a:srgbClr>
                </a:outerShdw>
              </a:effectLst>
              <a:uLnTx/>
              <a:uFillTx/>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394860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ình nền powerpoint về học tập">
            <a:extLst>
              <a:ext uri="{FF2B5EF4-FFF2-40B4-BE49-F238E27FC236}">
                <a16:creationId xmlns:a16="http://schemas.microsoft.com/office/drawing/2014/main" xmlns="" id="{00DA70E2-C019-4777-8538-541454C82B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318"/>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xmlns="" id="{363C5350-A0A6-4ABF-981F-39B3D65876B8}"/>
              </a:ext>
            </a:extLst>
          </p:cNvPr>
          <p:cNvSpPr>
            <a:spLocks noGrp="1"/>
          </p:cNvSpPr>
          <p:nvPr>
            <p:ph type="ctrTitle"/>
          </p:nvPr>
        </p:nvSpPr>
        <p:spPr>
          <a:xfrm>
            <a:off x="715240" y="340534"/>
            <a:ext cx="10761519" cy="1615487"/>
          </a:xfrm>
          <a:ln>
            <a:solidFill>
              <a:schemeClr val="accent1"/>
            </a:solidFill>
          </a:ln>
        </p:spPr>
        <p:txBody>
          <a:bodyPr anchor="t">
            <a:normAutofit fontScale="90000"/>
          </a:bodyPr>
          <a:lstStyle/>
          <a:p>
            <a:pPr>
              <a:lnSpc>
                <a:spcPct val="150000"/>
              </a:lnSpc>
            </a:pPr>
            <a:r>
              <a:rPr lang="en-US" sz="3500" b="1" dirty="0" smtClean="0">
                <a:solidFill>
                  <a:srgbClr val="FF0000"/>
                </a:solidFill>
                <a:latin typeface="Times New Roman" panose="02020603050405020304" pitchFamily="18" charset="0"/>
                <a:cs typeface="Times New Roman" panose="02020603050405020304" pitchFamily="18" charset="0"/>
              </a:rPr>
              <a:t>BÀI 1: NHẬN BIẾT MỘT SỐ DỤNG CỤ, HÓA CHẤT. THUYẾT TRÌNH MỘT VẤN ĐỀ KHOA HỌC</a:t>
            </a:r>
            <a:endParaRPr lang="vi-VN" sz="3500" b="1" dirty="0">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962109" y="3188473"/>
            <a:ext cx="1781091"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sz="2400" dirty="0" smtClean="0">
                <a:latin typeface="Times New Roman" pitchFamily="18" charset="0"/>
                <a:cs typeface="Times New Roman" pitchFamily="18" charset="0"/>
              </a:rPr>
              <a:t>NỘI DUNG</a:t>
            </a:r>
            <a:endParaRPr lang="en-US" sz="2400" dirty="0">
              <a:latin typeface="Times New Roman" pitchFamily="18" charset="0"/>
              <a:cs typeface="Times New Roman" pitchFamily="18" charset="0"/>
            </a:endParaRPr>
          </a:p>
        </p:txBody>
      </p:sp>
      <p:sp>
        <p:nvSpPr>
          <p:cNvPr id="4" name="TextBox 3"/>
          <p:cNvSpPr txBox="1"/>
          <p:nvPr/>
        </p:nvSpPr>
        <p:spPr>
          <a:xfrm>
            <a:off x="4023361" y="1979876"/>
            <a:ext cx="6766560" cy="52322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endParaRPr lang="en-US" sz="2800" dirty="0">
              <a:latin typeface="Times New Roman" pitchFamily="18" charset="0"/>
              <a:cs typeface="Times New Roman" pitchFamily="18" charset="0"/>
            </a:endParaRPr>
          </a:p>
        </p:txBody>
      </p:sp>
      <p:sp>
        <p:nvSpPr>
          <p:cNvPr id="6" name="TextBox 5"/>
          <p:cNvSpPr txBox="1"/>
          <p:nvPr/>
        </p:nvSpPr>
        <p:spPr>
          <a:xfrm>
            <a:off x="4023361" y="2874521"/>
            <a:ext cx="7013050" cy="52322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phòng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endParaRPr lang="en-US" sz="2800" dirty="0">
              <a:latin typeface="Times New Roman" pitchFamily="18" charset="0"/>
              <a:cs typeface="Times New Roman" pitchFamily="18" charset="0"/>
            </a:endParaRPr>
          </a:p>
        </p:txBody>
      </p:sp>
      <p:sp>
        <p:nvSpPr>
          <p:cNvPr id="7" name="TextBox 6"/>
          <p:cNvSpPr txBox="1"/>
          <p:nvPr/>
        </p:nvSpPr>
        <p:spPr>
          <a:xfrm>
            <a:off x="4023361" y="3785906"/>
            <a:ext cx="6766560" cy="52322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800" dirty="0" err="1" smtClean="0">
                <a:latin typeface="Times New Roman" pitchFamily="18" charset="0"/>
                <a:cs typeface="Times New Roman" pitchFamily="18" charset="0"/>
              </a:rPr>
              <a:t>Viết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cáo</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endParaRPr lang="en-US" sz="2800" dirty="0">
              <a:latin typeface="Times New Roman" pitchFamily="18" charset="0"/>
              <a:cs typeface="Times New Roman" pitchFamily="18" charset="0"/>
            </a:endParaRPr>
          </a:p>
        </p:txBody>
      </p:sp>
      <p:sp>
        <p:nvSpPr>
          <p:cNvPr id="8" name="TextBox 7"/>
          <p:cNvSpPr txBox="1"/>
          <p:nvPr/>
        </p:nvSpPr>
        <p:spPr>
          <a:xfrm>
            <a:off x="3987581" y="4671151"/>
            <a:ext cx="6766560" cy="52322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2800" dirty="0" err="1" smtClean="0">
                <a:latin typeface="Times New Roman" pitchFamily="18" charset="0"/>
                <a:cs typeface="Times New Roman" pitchFamily="18" charset="0"/>
              </a:rPr>
              <a:t>Bài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trình1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endParaRPr lang="en-US" sz="2800" dirty="0">
              <a:latin typeface="Times New Roman" pitchFamily="18" charset="0"/>
              <a:cs typeface="Times New Roman" pitchFamily="18" charset="0"/>
            </a:endParaRPr>
          </a:p>
        </p:txBody>
      </p:sp>
      <p:cxnSp>
        <p:nvCxnSpPr>
          <p:cNvPr id="9" name="Straight Arrow Connector 8"/>
          <p:cNvCxnSpPr/>
          <p:nvPr/>
        </p:nvCxnSpPr>
        <p:spPr>
          <a:xfrm flipV="1">
            <a:off x="2743200" y="2241486"/>
            <a:ext cx="1244381" cy="11562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778980" y="3164863"/>
            <a:ext cx="1244381" cy="2308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778980" y="3419305"/>
            <a:ext cx="1208601" cy="6282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778980" y="3419305"/>
            <a:ext cx="1208601" cy="15134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69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randombar(horizontal)">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862"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xmlns="" id="{35FC0E84-8A0A-401B-B01E-7F352AAC167B}"/>
              </a:ext>
            </a:extLst>
          </p:cNvPr>
          <p:cNvSpPr>
            <a:spLocks noGrp="1"/>
          </p:cNvSpPr>
          <p:nvPr>
            <p:ph type="ctrTitle"/>
          </p:nvPr>
        </p:nvSpPr>
        <p:spPr>
          <a:xfrm>
            <a:off x="151074" y="0"/>
            <a:ext cx="9202773" cy="605300"/>
          </a:xfrm>
        </p:spPr>
        <p:txBody>
          <a:bodyPr>
            <a:normAutofit fontScale="90000"/>
          </a:bodyPr>
          <a:lstStyle/>
          <a:p>
            <a:r>
              <a:rPr lang="en-US" sz="4000" dirty="0" smtClean="0">
                <a:solidFill>
                  <a:srgbClr val="FF0000"/>
                </a:solidFill>
                <a:latin typeface="Times New Roman" panose="02020603050405020304" pitchFamily="18" charset="0"/>
                <a:cs typeface="Times New Roman" panose="02020603050405020304" pitchFamily="18" charset="0"/>
              </a:rPr>
              <a:t>I. </a:t>
            </a:r>
            <a:r>
              <a:rPr lang="en-US" sz="4000" dirty="0" err="1" smtClean="0">
                <a:solidFill>
                  <a:srgbClr val="FF0000"/>
                </a:solidFill>
                <a:latin typeface="Times New Roman" pitchFamily="18" charset="0"/>
                <a:cs typeface="Times New Roman" pitchFamily="18" charset="0"/>
              </a:rPr>
              <a:t>Giới</a:t>
            </a:r>
            <a:r>
              <a:rPr lang="en-US" sz="4000" dirty="0" smtClean="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thiệu</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một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số</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dụng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cụ</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và</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cách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sử</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dụng</a:t>
            </a:r>
            <a:endParaRPr lang="en-US" sz="4000" dirty="0">
              <a:solidFill>
                <a:srgbClr val="FF0000"/>
              </a:solidFill>
              <a:latin typeface="Times New Roman" pitchFamily="18" charset="0"/>
              <a:cs typeface="Times New Roman" pitchFamily="18" charset="0"/>
            </a:endParaRPr>
          </a:p>
        </p:txBody>
      </p:sp>
      <p:sp>
        <p:nvSpPr>
          <p:cNvPr id="3" name="TextBox 2"/>
          <p:cNvSpPr txBox="1"/>
          <p:nvPr/>
        </p:nvSpPr>
        <p:spPr>
          <a:xfrm>
            <a:off x="3808676" y="628153"/>
            <a:ext cx="3101008"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NHÓM CHUYÊN GIA</a:t>
            </a:r>
            <a:endParaRPr lang="en-US" sz="2400" dirty="0">
              <a:latin typeface="Times New Roman" pitchFamily="18" charset="0"/>
              <a:cs typeface="Times New Roman" pitchFamily="18" charset="0"/>
            </a:endParaRPr>
          </a:p>
        </p:txBody>
      </p:sp>
      <p:sp>
        <p:nvSpPr>
          <p:cNvPr id="4" name="TextBox 3"/>
          <p:cNvSpPr txBox="1"/>
          <p:nvPr/>
        </p:nvSpPr>
        <p:spPr>
          <a:xfrm>
            <a:off x="0" y="1319916"/>
            <a:ext cx="535918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1: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lưu</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endParaRPr lang="en-US" sz="2400" dirty="0">
              <a:latin typeface="Times New Roman" pitchFamily="18" charset="0"/>
              <a:cs typeface="Times New Roman" pitchFamily="18" charset="0"/>
            </a:endParaRPr>
          </a:p>
        </p:txBody>
      </p:sp>
      <p:sp>
        <p:nvSpPr>
          <p:cNvPr id="6" name="TextBox 5"/>
          <p:cNvSpPr txBox="1"/>
          <p:nvPr/>
        </p:nvSpPr>
        <p:spPr>
          <a:xfrm>
            <a:off x="6203343" y="1319916"/>
            <a:ext cx="5359180" cy="120032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2: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lưu</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endParaRPr lang="en-US" sz="2400" dirty="0">
              <a:latin typeface="Times New Roman" pitchFamily="18" charset="0"/>
              <a:cs typeface="Times New Roman" pitchFamily="18" charset="0"/>
            </a:endParaRPr>
          </a:p>
        </p:txBody>
      </p:sp>
      <p:sp>
        <p:nvSpPr>
          <p:cNvPr id="7" name="TextBox 6"/>
          <p:cNvSpPr txBox="1"/>
          <p:nvPr/>
        </p:nvSpPr>
        <p:spPr>
          <a:xfrm>
            <a:off x="0" y="3356775"/>
            <a:ext cx="5359180" cy="156966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3: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lưu</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endParaRPr lang="en-US" sz="2400" dirty="0">
              <a:latin typeface="Times New Roman" pitchFamily="18" charset="0"/>
              <a:cs typeface="Times New Roman" pitchFamily="18" charset="0"/>
            </a:endParaRPr>
          </a:p>
        </p:txBody>
      </p:sp>
      <p:sp>
        <p:nvSpPr>
          <p:cNvPr id="8" name="TextBox 7"/>
          <p:cNvSpPr txBox="1"/>
          <p:nvPr/>
        </p:nvSpPr>
        <p:spPr>
          <a:xfrm>
            <a:off x="6203343" y="3356775"/>
            <a:ext cx="5359180"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4: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lưu</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nhiễm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4905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862" y="0"/>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xmlns="" id="{35FC0E84-8A0A-401B-B01E-7F352AAC167B}"/>
              </a:ext>
            </a:extLst>
          </p:cNvPr>
          <p:cNvSpPr>
            <a:spLocks noGrp="1"/>
          </p:cNvSpPr>
          <p:nvPr>
            <p:ph type="ctrTitle"/>
          </p:nvPr>
        </p:nvSpPr>
        <p:spPr/>
        <p:txBody>
          <a:bodyPr/>
          <a:lstStyle/>
          <a:p>
            <a:r>
              <a:rPr lang="en-US" smtClean="0"/>
              <a:t>I. Giới thiệu một số dụng cụ và cách sử dụng</a:t>
            </a:r>
            <a:endParaRPr lang="en-US" dirty="0"/>
          </a:p>
        </p:txBody>
      </p:sp>
      <p:sp>
        <p:nvSpPr>
          <p:cNvPr id="6" name="Subtitle 5"/>
          <p:cNvSpPr>
            <a:spLocks noGrp="1"/>
          </p:cNvSpPr>
          <p:nvPr>
            <p:ph type="subTitle" idx="1"/>
          </p:nvPr>
        </p:nvSpPr>
        <p:spPr/>
        <p:txBody>
          <a:bodyPr/>
          <a:lstStyle/>
          <a:p>
            <a:endParaRPr lang="en-US"/>
          </a:p>
        </p:txBody>
      </p:sp>
      <p:sp>
        <p:nvSpPr>
          <p:cNvPr id="3" name="TextBox 2"/>
          <p:cNvSpPr txBox="1"/>
          <p:nvPr/>
        </p:nvSpPr>
        <p:spPr>
          <a:xfrm>
            <a:off x="4256175" y="890791"/>
            <a:ext cx="3101008" cy="46166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sz="2400" dirty="0" smtClean="0">
                <a:latin typeface="Times New Roman" pitchFamily="18" charset="0"/>
                <a:cs typeface="Times New Roman" pitchFamily="18" charset="0"/>
              </a:rPr>
              <a:t>NHÓM MẢNH GHÉP</a:t>
            </a:r>
            <a:endParaRPr lang="en-US" sz="2400" dirty="0">
              <a:latin typeface="Times New Roman" pitchFamily="18" charset="0"/>
              <a:cs typeface="Times New Roman" pitchFamily="18" charset="0"/>
            </a:endParaRPr>
          </a:p>
        </p:txBody>
      </p:sp>
      <p:sp>
        <p:nvSpPr>
          <p:cNvPr id="4" name="TextBox 3"/>
          <p:cNvSpPr txBox="1"/>
          <p:nvPr/>
        </p:nvSpPr>
        <p:spPr>
          <a:xfrm>
            <a:off x="-53433" y="1428018"/>
            <a:ext cx="12141642" cy="289310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457200" indent="-457200">
              <a:buAutoNum type="arabicPeriod"/>
            </a:pPr>
            <a:r>
              <a:rPr lang="en-US" sz="2600" dirty="0" err="1" smtClean="0">
                <a:latin typeface="Times New Roman" pitchFamily="18" charset="0"/>
                <a:cs typeface="Times New Roman" pitchFamily="18" charset="0"/>
              </a:rPr>
              <a:t>Đề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xuất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ra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chùm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dùng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đèn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dây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tóc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tấm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khe</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hẹp</a:t>
            </a:r>
            <a:endParaRPr lang="en-US" sz="2600" dirty="0" smtClean="0">
              <a:latin typeface="Times New Roman" pitchFamily="18" charset="0"/>
              <a:cs typeface="Times New Roman" pitchFamily="18" charset="0"/>
            </a:endParaRPr>
          </a:p>
          <a:p>
            <a:pPr lvl="0" fontAlgn="base"/>
            <a:r>
              <a:rPr lang="en-US" sz="2600" dirty="0" smtClean="0">
                <a:latin typeface="Times New Roman" pitchFamily="18" charset="0"/>
                <a:cs typeface="Times New Roman" pitchFamily="18" charset="0"/>
              </a:rPr>
              <a:t>2. </a:t>
            </a:r>
            <a:r>
              <a:rPr lang="en-US" sz="2600" dirty="0" err="1" smtClean="0">
                <a:latin typeface="Times New Roman" pitchFamily="18" charset="0"/>
                <a:cs typeface="Times New Roman" pitchFamily="18" charset="0"/>
              </a:rPr>
              <a:t>Quan</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sát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Hình</a:t>
            </a:r>
            <a:r>
              <a:rPr lang="en-US" sz="2600" dirty="0">
                <a:latin typeface="Times New Roman" pitchFamily="18" charset="0"/>
                <a:cs typeface="Times New Roman" pitchFamily="18" charset="0"/>
              </a:rPr>
              <a:t> 1.4–SGK/tr.7, </a:t>
            </a:r>
            <a:r>
              <a:rPr lang="en-US" sz="2600" dirty="0" err="1">
                <a:latin typeface="Times New Roman" pitchFamily="18" charset="0"/>
                <a:cs typeface="Times New Roman" pitchFamily="18" charset="0"/>
              </a:rPr>
              <a:t>giải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vạch</a:t>
            </a:r>
            <a:r>
              <a:rPr lang="en-US" sz="2600" dirty="0">
                <a:latin typeface="Times New Roman" pitchFamily="18" charset="0"/>
                <a:cs typeface="Times New Roman" pitchFamily="18" charset="0"/>
              </a:rPr>
              <a:t> 0 </a:t>
            </a:r>
            <a:r>
              <a:rPr lang="en-US" sz="2600" dirty="0" err="1">
                <a:latin typeface="Times New Roman" pitchFamily="18" charset="0"/>
                <a:cs typeface="Times New Roman" pitchFamily="18" charset="0"/>
              </a:rPr>
              <a:t>nằm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giữa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đo</a:t>
            </a:r>
            <a:r>
              <a:rPr lang="en-US" sz="2600" dirty="0">
                <a:latin typeface="Times New Roman" pitchFamily="18" charset="0"/>
                <a:cs typeface="Times New Roman" pitchFamily="18" charset="0"/>
              </a:rPr>
              <a:t>.</a:t>
            </a:r>
          </a:p>
          <a:p>
            <a:pPr lvl="0" fontAlgn="base"/>
            <a:r>
              <a:rPr lang="en-US" sz="2600" dirty="0" smtClean="0">
                <a:latin typeface="Times New Roman" pitchFamily="18" charset="0"/>
                <a:cs typeface="Times New Roman" pitchFamily="18" charset="0"/>
              </a:rPr>
              <a:t>3. </a:t>
            </a:r>
            <a:r>
              <a:rPr lang="en-US" sz="2600" dirty="0" err="1" smtClean="0">
                <a:latin typeface="Times New Roman" pitchFamily="18" charset="0"/>
                <a:cs typeface="Times New Roman" pitchFamily="18" charset="0"/>
              </a:rPr>
              <a:t>Trả</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lời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hỏi</a:t>
            </a:r>
            <a:r>
              <a:rPr lang="en-US" sz="2600" dirty="0">
                <a:latin typeface="Times New Roman" pitchFamily="18" charset="0"/>
                <a:cs typeface="Times New Roman" pitchFamily="18" charset="0"/>
              </a:rPr>
              <a:t>:</a:t>
            </a:r>
          </a:p>
          <a:p>
            <a:pPr lvl="0" fontAlgn="base"/>
            <a:r>
              <a:rPr lang="en-US" sz="2600" dirty="0" smtClean="0">
                <a:latin typeface="Times New Roman" pitchFamily="18" charset="0"/>
                <a:cs typeface="Times New Roman" pitchFamily="18" charset="0"/>
              </a:rPr>
              <a:t>a. </a:t>
            </a:r>
            <a:r>
              <a:rPr lang="en-US" sz="2600" dirty="0" err="1" smtClean="0">
                <a:latin typeface="Times New Roman" pitchFamily="18" charset="0"/>
                <a:cs typeface="Times New Roman" pitchFamily="18" charset="0"/>
              </a:rPr>
              <a:t>Phễu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phễu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cầu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phòng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liệu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lưu</a:t>
            </a:r>
            <a:r>
              <a:rPr lang="en-US" sz="2600" dirty="0">
                <a:latin typeface="Times New Roman" pitchFamily="18" charset="0"/>
                <a:cs typeface="Times New Roman" pitchFamily="18" charset="0"/>
              </a:rPr>
              <a:t> ý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chúng</a:t>
            </a:r>
            <a:r>
              <a:rPr lang="en-US" sz="2600" dirty="0">
                <a:latin typeface="Times New Roman" pitchFamily="18" charset="0"/>
                <a:cs typeface="Times New Roman" pitchFamily="18" charset="0"/>
              </a:rPr>
              <a:t>?</a:t>
            </a:r>
          </a:p>
          <a:p>
            <a:r>
              <a:rPr lang="en-US" sz="2600" dirty="0" smtClean="0">
                <a:latin typeface="Times New Roman" pitchFamily="18" charset="0"/>
                <a:cs typeface="Times New Roman" pitchFamily="18" charset="0"/>
              </a:rPr>
              <a:t>b. </a:t>
            </a:r>
            <a:r>
              <a:rPr lang="en-US" sz="2600" dirty="0" err="1" smtClean="0">
                <a:latin typeface="Times New Roman" pitchFamily="18" charset="0"/>
                <a:cs typeface="Times New Roman" pitchFamily="18" charset="0"/>
              </a:rPr>
              <a:t>Khi</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sử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cụ</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thuỷ</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nghiệm</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nhiệt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dùng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lưới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nhiệt</a:t>
            </a:r>
            <a:r>
              <a:rPr lang="en-US" sz="2600" dirty="0">
                <a:latin typeface="Times New Roman" pitchFamily="18" charset="0"/>
                <a:cs typeface="Times New Roman" pitchFamily="18" charset="0"/>
              </a:rPr>
              <a:t>? </a:t>
            </a:r>
          </a:p>
        </p:txBody>
      </p:sp>
    </p:spTree>
    <p:extLst>
      <p:ext uri="{BB962C8B-B14F-4D97-AF65-F5344CB8AC3E}">
        <p14:creationId xmlns:p14="http://schemas.microsoft.com/office/powerpoint/2010/main" val="228195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op 70 hình nền powerpoint dễ thương và đáng yêu nhất">
            <a:extLst>
              <a:ext uri="{FF2B5EF4-FFF2-40B4-BE49-F238E27FC236}">
                <a16:creationId xmlns:a16="http://schemas.microsoft.com/office/drawing/2014/main" xmlns="" id="{85A26199-903C-495E-88FC-8693B3AA88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0" y="-384414"/>
            <a:ext cx="12327082" cy="724241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ctrTitle"/>
          </p:nvPr>
        </p:nvSpPr>
        <p:spPr>
          <a:xfrm>
            <a:off x="224864" y="-384414"/>
            <a:ext cx="11911054" cy="4930496"/>
          </a:xfrm>
        </p:spPr>
        <p:txBody>
          <a:bodyPr>
            <a:noAutofit/>
          </a:bodyPr>
          <a:lstStyle/>
          <a:p>
            <a:pPr algn="l"/>
            <a:r>
              <a:rPr lang="en-US" sz="2000" dirty="0">
                <a:latin typeface="Times New Roman" pitchFamily="18" charset="0"/>
                <a:cs typeface="Times New Roman" pitchFamily="18" charset="0"/>
              </a:rPr>
              <a:t>(1) </a:t>
            </a:r>
            <a:r>
              <a:rPr lang="en-US" sz="2000" dirty="0" err="1">
                <a:latin typeface="Times New Roman" pitchFamily="18" charset="0"/>
                <a:cs typeface="Times New Roman" pitchFamily="18" charset="0"/>
              </a:rPr>
              <a:t>Thực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theo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bước</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Khoét</a:t>
            </a:r>
            <a:r>
              <a:rPr lang="en-US" sz="2000" dirty="0">
                <a:latin typeface="Times New Roman" pitchFamily="18" charset="0"/>
                <a:cs typeface="Times New Roman" pitchFamily="18" charset="0"/>
              </a:rPr>
              <a:t> 1 </a:t>
            </a:r>
            <a:r>
              <a:rPr lang="en-US" sz="2000" dirty="0" err="1">
                <a:latin typeface="Times New Roman" pitchFamily="18" charset="0"/>
                <a:cs typeface="Times New Roman" pitchFamily="18" charset="0"/>
              </a:rPr>
              <a:t>lỗ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nhỏ</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chắn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sáng</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1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màn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hứng</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Chiếu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ánh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đèn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tóc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khoét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nhỏ</a:t>
            </a:r>
            <a:r>
              <a:rPr lang="en-US" sz="2000" dirty="0">
                <a:latin typeface="Times New Roman" pitchFamily="18" charset="0"/>
                <a:cs typeface="Times New Roman" pitchFamily="18" charset="0"/>
              </a:rPr>
              <a:t>.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Đặt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màn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đặt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phía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vuông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góc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khoét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nhỏ</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nhỏ</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mặt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màn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hẹp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thẳng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màn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coi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sáng</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(2) </a:t>
            </a:r>
            <a:r>
              <a:rPr lang="en-US" sz="2000" dirty="0" err="1">
                <a:latin typeface="Times New Roman" pitchFamily="18" charset="0"/>
                <a:cs typeface="Times New Roman" pitchFamily="18" charset="0"/>
              </a:rPr>
              <a:t>Vạch</a:t>
            </a:r>
            <a:r>
              <a:rPr lang="en-US" sz="2000" dirty="0">
                <a:latin typeface="Times New Roman" pitchFamily="18" charset="0"/>
                <a:cs typeface="Times New Roman" pitchFamily="18" charset="0"/>
              </a:rPr>
              <a:t> 0 </a:t>
            </a:r>
            <a:r>
              <a:rPr lang="en-US" sz="2000" dirty="0" err="1">
                <a:latin typeface="Times New Roman" pitchFamily="18" charset="0"/>
                <a:cs typeface="Times New Roman" pitchFamily="18" charset="0"/>
              </a:rPr>
              <a:t>nằm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giữa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thang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vì</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dòng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dòng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này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lệch</a:t>
            </a:r>
            <a:r>
              <a:rPr lang="en-US" sz="2000" dirty="0">
                <a:latin typeface="Times New Roman" pitchFamily="18" charset="0"/>
                <a:cs typeface="Times New Roman" pitchFamily="18" charset="0"/>
              </a:rPr>
              <a:t> sang </a:t>
            </a:r>
            <a:r>
              <a:rPr lang="en-US" sz="2000" dirty="0" err="1">
                <a:latin typeface="Times New Roman" pitchFamily="18" charset="0"/>
                <a:cs typeface="Times New Roman" pitchFamily="18" charset="0"/>
              </a:rPr>
              <a:t>phải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sang </a:t>
            </a:r>
            <a:r>
              <a:rPr lang="en-US" sz="2000" dirty="0" err="1">
                <a:latin typeface="Times New Roman" pitchFamily="18" charset="0"/>
                <a:cs typeface="Times New Roman" pitchFamily="18" charset="0"/>
              </a:rPr>
              <a:t>trái</a:t>
            </a:r>
            <a:r>
              <a:rPr lang="en-US" sz="2000" dirty="0">
                <a:latin typeface="Times New Roman" pitchFamily="18" charset="0"/>
                <a:cs typeface="Times New Roman" pitchFamily="18" charset="0"/>
              </a:rPr>
              <a:t>. </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chỉ</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âm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dương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vạch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số</a:t>
            </a:r>
            <a:r>
              <a:rPr lang="en-US" sz="2000" dirty="0">
                <a:latin typeface="Times New Roman" pitchFamily="18" charset="0"/>
                <a:cs typeface="Times New Roman" pitchFamily="18" charset="0"/>
              </a:rPr>
              <a:t> 0 </a:t>
            </a:r>
            <a:r>
              <a:rPr lang="en-US" sz="2000" dirty="0" err="1">
                <a:latin typeface="Times New Roman" pitchFamily="18" charset="0"/>
                <a:cs typeface="Times New Roman" pitchFamily="18" charset="0"/>
              </a:rPr>
              <a:t>nằm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giữa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thang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thuận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lợi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việc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quan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đọc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số</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liệu</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a:latin typeface="Times New Roman" pitchFamily="18" charset="0"/>
                <a:cs typeface="Times New Roman" pitchFamily="18" charset="0"/>
              </a:rPr>
              <a:t>(3)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lời</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smtClean="0">
                <a:latin typeface="Times New Roman" pitchFamily="18" charset="0"/>
                <a:cs typeface="Times New Roman" pitchFamily="18" charset="0"/>
              </a:rPr>
              <a:t>a. + </a:t>
            </a:r>
            <a:r>
              <a:rPr lang="en-US" sz="2000" dirty="0" err="1">
                <a:latin typeface="Times New Roman" pitchFamily="18" charset="0"/>
                <a:cs typeface="Times New Roman" pitchFamily="18" charset="0"/>
              </a:rPr>
              <a:t>Phễu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rót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lỏng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lọc</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Phễu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chiết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tách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theo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phương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chiết</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lỏng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chế</a:t>
            </a:r>
            <a:r>
              <a:rPr lang="en-US" sz="2000" dirty="0">
                <a:latin typeface="Times New Roman" pitchFamily="18" charset="0"/>
                <a:cs typeface="Times New Roman" pitchFamily="18" charset="0"/>
              </a:rPr>
              <a:t> dung </a:t>
            </a:r>
            <a:r>
              <a:rPr lang="en-US" sz="2000" dirty="0" err="1">
                <a:latin typeface="Times New Roman" pitchFamily="18" charset="0"/>
                <a:cs typeface="Times New Roman" pitchFamily="18" charset="0"/>
              </a:rPr>
              <a:t>dịch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đun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nóng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chưng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cất</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r>
              <a:rPr lang="en-US" sz="2000" dirty="0" smtClean="0">
                <a:latin typeface="Times New Roman" pitchFamily="18" charset="0"/>
                <a:cs typeface="Times New Roman" pitchFamily="18" charset="0"/>
              </a:rPr>
              <a:t>b..</a:t>
            </a:r>
            <a:r>
              <a:rPr lang="en-US" sz="2000" dirty="0" err="1" smtClean="0">
                <a:latin typeface="Times New Roman" pitchFamily="18" charset="0"/>
                <a:cs typeface="Times New Roman" pitchFamily="18" charset="0"/>
              </a:rPr>
              <a:t>Dùng</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nhiệt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đốt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tránh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cụ</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thuỷ</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khác</a:t>
            </a:r>
            <a:r>
              <a:rPr lang="en-US" sz="2000" dirty="0">
                <a:latin typeface="Times New Roman" pitchFamily="18" charset="0"/>
                <a:cs typeface="Times New Roman" pitchFamily="18" charset="0"/>
              </a:rPr>
              <a:t>.</a:t>
            </a:r>
            <a:br>
              <a:rPr lang="en-US" sz="2000" dirty="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8652771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10.0&quot;&gt;&lt;object type=&quot;1&quot; unique_id=&quot;10001&quot;&gt;&lt;object type=&quot;2&quot; unique_id=&quot;11103&quot;&gt;&lt;object type=&quot;3&quot; unique_id=&quot;11104&quot;&gt;&lt;property id=&quot;20148&quot; value=&quot;5&quot;/&gt;&lt;property id=&quot;20300&quot; value=&quot;Slide 1&quot;/&gt;&lt;property id=&quot;20307&quot; value=&quot;257&quot;/&gt;&lt;/object&gt;&lt;object type=&quot;3&quot; unique_id=&quot;11105&quot;&gt;&lt;property id=&quot;20148&quot; value=&quot;5&quot;/&gt;&lt;property id=&quot;20300&quot; value=&quot;Slide 2&quot;/&gt;&lt;property id=&quot;20307&quot; value=&quot;260&quot;/&gt;&lt;/object&gt;&lt;object type=&quot;3&quot; unique_id=&quot;11106&quot;&gt;&lt;property id=&quot;20148&quot; value=&quot;5&quot;/&gt;&lt;property id=&quot;20300&quot; value=&quot;Slide 3&quot;/&gt;&lt;property id=&quot;20307&quot; value=&quot;261&quot;/&gt;&lt;/object&gt;&lt;object type=&quot;3&quot; unique_id=&quot;11107&quot;&gt;&lt;property id=&quot;20148&quot; value=&quot;5&quot;/&gt;&lt;property id=&quot;20300&quot; value=&quot;Slide 4&quot;/&gt;&lt;property id=&quot;20307&quot; value=&quot;262&quot;/&gt;&lt;/object&gt;&lt;object type=&quot;3&quot; unique_id=&quot;11108&quot;&gt;&lt;property id=&quot;20148&quot; value=&quot;5&quot;/&gt;&lt;property id=&quot;20300&quot; value=&quot;Slide 5&quot;/&gt;&lt;property id=&quot;20307&quot; value=&quot;263&quot;/&gt;&lt;/object&gt;&lt;object type=&quot;3&quot; unique_id=&quot;11109&quot;&gt;&lt;property id=&quot;20148&quot; value=&quot;5&quot;/&gt;&lt;property id=&quot;20300&quot; value=&quot;Slide 6&quot;/&gt;&lt;property id=&quot;20307&quot; value=&quot;264&quot;/&gt;&lt;/object&gt;&lt;object type=&quot;3&quot; unique_id=&quot;11110&quot;&gt;&lt;property id=&quot;20148&quot; value=&quot;5&quot;/&gt;&lt;property id=&quot;20300&quot; value=&quot;Slide 7&quot;/&gt;&lt;property id=&quot;20307&quot; value=&quot;265&quot;/&gt;&lt;/object&gt;&lt;object type=&quot;3&quot; unique_id=&quot;11111&quot;&gt;&lt;property id=&quot;20148&quot; value=&quot;5&quot;/&gt;&lt;property id=&quot;20300&quot; value=&quot;Slide 8&quot;/&gt;&lt;property id=&quot;20307&quot; value=&quot;266&quot;/&gt;&lt;/object&gt;&lt;object type=&quot;3&quot; unique_id=&quot;11112&quot;&gt;&lt;property id=&quot;20148&quot; value=&quot;5&quot;/&gt;&lt;property id=&quot;20300&quot; value=&quot;Slide 9&quot;/&gt;&lt;property id=&quot;20307&quot; value=&quot;267&quot;/&gt;&lt;/object&gt;&lt;object type=&quot;3&quot; unique_id=&quot;11113&quot;&gt;&lt;property id=&quot;20148&quot; value=&quot;5&quot;/&gt;&lt;property id=&quot;20300&quot; value=&quot;Slide 10&quot;/&gt;&lt;property id=&quot;20307&quot; value=&quot;268&quot;/&gt;&lt;/object&gt;&lt;/object&gt;&lt;object type=&quot;8&quot; unique_id=&quot;11127&quot;&gt;&lt;/object&gt;&lt;/object&gt;&lt;/database&gt;"/>
  <p:tag name="SECTOMILLISECCONVERTED" val="1"/>
  <p:tag name="INKNOELEADERBOARD" val="-11069348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1201</TotalTime>
  <Words>761</Words>
  <Application>Microsoft Office PowerPoint</Application>
  <PresentationFormat>Custom</PresentationFormat>
  <Paragraphs>90</Paragraphs>
  <Slides>14</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Times New Roman</vt:lpstr>
      <vt:lpstr>Calibri Light</vt:lpstr>
      <vt:lpstr>Calibri</vt:lpstr>
      <vt:lpstr>Tahoma</vt:lpstr>
      <vt:lpstr>Office Theme</vt:lpstr>
      <vt:lpstr>PowerPoint Presentation</vt:lpstr>
      <vt:lpstr>PowerPoint Presentation</vt:lpstr>
      <vt:lpstr>PowerPoint Presentation</vt:lpstr>
      <vt:lpstr>PowerPoint Presentation</vt:lpstr>
      <vt:lpstr>PowerPoint Presentation</vt:lpstr>
      <vt:lpstr>BÀI 1: NHẬN BIẾT MỘT SỐ DỤNG CỤ, HÓA CHẤT. THUYẾT TRÌNH MỘT VẤN ĐỀ KHOA HỌC</vt:lpstr>
      <vt:lpstr>I. Giới thiệu một số dụng cụ và cách sử dụng</vt:lpstr>
      <vt:lpstr>I. Giới thiệu một số dụng cụ và cách sử dụng</vt:lpstr>
      <vt:lpstr>(1) Thực hiện theo các bước: + Khoét 1 lỗ nhỏ trên tấm bìa để tạo tấm chắn sáng. + Dùng 1 tấm bìa để làm màn hứng. + Chiếu ánh sáng từ đèn dây tóc vào tấm bìa có khoét một lỗ nhỏ.  + Đặt màn hứng đặt phía sau và vuông góc với tấm bìa có khoét lỗ nhỏ sao cho vệt sáng đi ra từ lỗ nhỏ đi là là mặt màn hứng. Vệt sáng hẹp, thẳng trên màn hứng được coi là tia sáng. (2) Vạch 0 nằm giữa thang đo vì: + Điện kế có thể phát hiện dòng điện cảm ứng, dòng điện này có thể làm cho kim điện kế lệch sang phải hoặc sang trái.  + Giá trị điện kế chỉ có thể là âm hoặc dương nên vạch số 0 nằm giữa thang đo thuận lợi cho việc quan sát, đọc số liệu. (3) Các câu trả lời: a. + Phễu dùng để rót chất lỏng hoặc dùng để lọc;  + Phễu chiết dùng để tách chất theo phương pháp chiết. + Bình cầu dùng để đựng chất lỏng, pha chế dung dịch, đun nóng, chưng cất. b..Dùng để phân tán nhiệt khi đốt, tránh làm vỡ các dụng cụ thuỷ tinh khác. </vt:lpstr>
      <vt:lpstr>                                                   Thảo luận nhóm ( 10 phút)  </vt:lpstr>
      <vt:lpstr>PowerPoint Presentation</vt:lpstr>
      <vt:lpstr>PowerPoint Presentation</vt:lpstr>
      <vt:lpstr>Mỗi nhóm hãy thiết kế một báo cáo treo tường để trình bày kết quả của một nghiên cứu khoa học hoặc một bài thực hành mà em đã thực hiện trong môn Khoa học tự nhiên.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 Van Xin Em</dc:creator>
  <cp:lastModifiedBy>TAN PHUONG</cp:lastModifiedBy>
  <cp:revision>81</cp:revision>
  <dcterms:created xsi:type="dcterms:W3CDTF">2018-07-11T14:54:56Z</dcterms:created>
  <dcterms:modified xsi:type="dcterms:W3CDTF">2024-07-03T15:32:53Z</dcterms:modified>
</cp:coreProperties>
</file>