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319" r:id="rId3"/>
    <p:sldId id="320" r:id="rId4"/>
    <p:sldId id="259" r:id="rId5"/>
    <p:sldId id="321" r:id="rId6"/>
    <p:sldId id="322" r:id="rId7"/>
    <p:sldId id="323" r:id="rId8"/>
    <p:sldId id="324" r:id="rId9"/>
    <p:sldId id="325" r:id="rId10"/>
    <p:sldId id="326" r:id="rId11"/>
    <p:sldId id="311" r:id="rId12"/>
    <p:sldId id="327" r:id="rId13"/>
    <p:sldId id="279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271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1" autoAdjust="0"/>
    <p:restoredTop sz="94660"/>
  </p:normalViewPr>
  <p:slideViewPr>
    <p:cSldViewPr snapToGrid="0">
      <p:cViewPr varScale="1">
        <p:scale>
          <a:sx n="47" d="100"/>
          <a:sy n="47" d="100"/>
        </p:scale>
        <p:origin x="53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5BC5A-9DC4-459E-94AA-8E08B157F96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AA035-2190-436C-BA88-FCE882D69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7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1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2C91-E10C-475A-8E72-5E270B8C0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C110A-6C23-4E32-820C-9CF011B23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23B80-DA90-41FE-A3D6-A5BA4295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5EA26-32A1-4DB9-BABD-406D4520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221F6-F532-4748-BC86-F05ECECE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4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6960-ED65-49E8-BC74-CEA690AD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01C71-D123-4A1D-85FE-F976A4BAA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041D2-36D8-4090-8558-1D71E1A5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249A-6B96-45A0-8771-17F797A2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12B2-646C-461F-88F1-8E8051F6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1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80617-CC95-44F2-A20E-1EB3A21C6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84D4B-390C-4824-B841-869554646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253F3-9648-405F-940E-A2391322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1AFD-E4AE-4B27-BAB2-7DB50725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CC2FF-FFBA-4D86-97B4-001A7BB3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21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39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503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4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03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2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8EA3-0F20-4357-AF02-CFC7B524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3E7C6-0B33-4E70-B596-8F3E50259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4C5C-9762-42C8-B96B-2007240FC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5EC39-D48A-4573-B747-2880DA21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30092-9397-4D2A-8D08-A2D2DA57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09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2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78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7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433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165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B692-4AB2-486B-9C62-26EE03AF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E8766-92CD-4257-8472-D37D91A96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2770B-A3D2-4BDD-BA81-C07E837DB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EA293-44B9-427A-BDC5-95155B74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18717-911A-4F88-A1FE-4F601037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8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CE7B-7C18-4E73-9D1E-C52831D4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D9C53-2BA8-465E-BFA6-CA3EFB8E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B3167-E997-4D4D-99F5-25C9CED1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5408D-2540-4541-B7D4-05300A33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BDF80-4B61-419F-A00C-A18200DA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106AD-B827-42D2-952F-C6F89E52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A588E-B785-443C-B377-7092BAC4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7EA3C-0A96-4746-AB3D-DF33E2DBB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DF91-080A-48FD-B868-0552C82E7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85A58-6255-42A9-AD76-AEE0E674A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C7BE9-AC81-4F3F-8B47-3E7480A93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3EEC8D-BF6E-4297-8D9C-EA351722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D18B9-132B-46E9-AF57-967730D5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5574E-50B9-4EE2-9DF8-6122FE93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E8EF-7F5F-428E-B116-185BC58E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E0C9B-B640-4877-9371-C227B4CD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01F3D-7957-443F-9A15-7C6CEC7B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AF0D6-BB4C-4F67-AC4F-2738FEF0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DF638-2C94-42AD-9757-F7BF622F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28F05-B4F0-420A-8466-19D4B377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689C-E370-47FF-8CD0-147D89C4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9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2FA3-E5A9-4BBC-AC4C-5AB46BD8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FE9C-1D43-49C5-A7D6-E0456D33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2773D-47AB-4FD4-B519-9AEEA853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F9F01-4E54-48F8-BA7A-5439096A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5F9E8-C9A6-4611-9BC3-2EEE051C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AB578-562E-4966-9CA6-66F5CAA0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5B82-45AA-415E-9069-8FD470BD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CA528-6FEB-4599-99A6-556ED96EB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1EF6-0823-423D-B356-7AB6A40BA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32024-F90B-441D-93A3-2080ECC3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973E1-48EF-4D30-AD5A-8787FE7A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DC158-092E-4E3F-99C9-AA886CF0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2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3296E-8793-416F-AF5B-E2469EA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2F2D-4A74-4254-8B24-5F8B9103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7BBC-1FEF-4BA2-949D-E5E47A913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24222-0CD6-43E7-B47C-21ED1BC4C6A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8936-0F9B-4656-8EED-32973B186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6521E-3300-4139-90B1-5EA131C5E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C9A03-3DF0-4B6F-905C-80EAC2418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4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5.wmf"/><Relationship Id="rId3" Type="http://schemas.openxmlformats.org/officeDocument/2006/relationships/image" Target="../media/image61.png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2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64.w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CEADFF8-6E49-DFED-3C81-E49A80C4C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77" y="2931457"/>
            <a:ext cx="6332717" cy="476025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B1A27FD3-63B0-F0F9-FDE4-775B365A3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  <p:grpSp>
        <p:nvGrpSpPr>
          <p:cNvPr id="5" name="组 9">
            <a:extLst>
              <a:ext uri="{FF2B5EF4-FFF2-40B4-BE49-F238E27FC236}">
                <a16:creationId xmlns:a16="http://schemas.microsoft.com/office/drawing/2014/main" id="{E8D876C5-2865-423E-E2CE-78E2DF36A670}"/>
              </a:ext>
            </a:extLst>
          </p:cNvPr>
          <p:cNvGrpSpPr/>
          <p:nvPr/>
        </p:nvGrpSpPr>
        <p:grpSpPr>
          <a:xfrm>
            <a:off x="4059513" y="1883828"/>
            <a:ext cx="7268664" cy="2354036"/>
            <a:chOff x="1200479" y="1272676"/>
            <a:chExt cx="7268664" cy="2354036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9A2A859-AB43-5648-BABA-BE46F7CC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479" y="1272676"/>
              <a:ext cx="2354036" cy="2354036"/>
            </a:xfrm>
            <a:prstGeom prst="rect">
              <a:avLst/>
            </a:prstGeom>
          </p:spPr>
        </p:pic>
        <p:sp>
          <p:nvSpPr>
            <p:cNvPr id="7" name="文本框 11">
              <a:extLst>
                <a:ext uri="{FF2B5EF4-FFF2-40B4-BE49-F238E27FC236}">
                  <a16:creationId xmlns:a16="http://schemas.microsoft.com/office/drawing/2014/main" id="{496BC5A5-8B37-26AB-6EC9-294DBD558D5E}"/>
                </a:ext>
              </a:extLst>
            </p:cNvPr>
            <p:cNvSpPr txBox="1"/>
            <p:nvPr/>
          </p:nvSpPr>
          <p:spPr>
            <a:xfrm>
              <a:off x="3651799" y="2095751"/>
              <a:ext cx="48173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4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Hoạt động khởi động</a:t>
              </a:r>
              <a:endParaRPr kumimoji="1" lang="zh-CN" altLang="en-US" sz="4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4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72294" y="-56806"/>
            <a:ext cx="6796834" cy="1174215"/>
            <a:chOff x="1750266" y="2093420"/>
            <a:chExt cx="6796834" cy="117421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131835" y="2449694"/>
              <a:ext cx="54152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 vi và diện tích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7A06D6-8D26-4025-8B68-D7B837D95B12}"/>
              </a:ext>
            </a:extLst>
          </p:cNvPr>
          <p:cNvSpPr/>
          <p:nvPr/>
        </p:nvSpPr>
        <p:spPr>
          <a:xfrm>
            <a:off x="700169" y="1159789"/>
            <a:ext cx="8991736" cy="4457056"/>
          </a:xfrm>
          <a:prstGeom prst="roundRect">
            <a:avLst/>
          </a:prstGeom>
          <a:solidFill>
            <a:srgbClr val="FFD347"/>
          </a:solidFill>
          <a:ln>
            <a:solidFill>
              <a:srgbClr val="FFD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F676D00-3CE2-4E6C-BDED-B9FF80CE78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3288" y="3351213"/>
          <a:ext cx="229711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53800" progId="Equation.DSMT4">
                  <p:embed/>
                </p:oleObj>
              </mc:Choice>
              <mc:Fallback>
                <p:oleObj name="Equation" r:id="rId4" imgW="672840" imgH="253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F676D00-3CE2-4E6C-BDED-B9FF80CE7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3288" y="3351213"/>
                        <a:ext cx="2297112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548233C-A3F5-4550-BEF5-9496CF0916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2213" y="4508500"/>
          <a:ext cx="14255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480" imgH="177480" progId="Equation.DSMT4">
                  <p:embed/>
                </p:oleObj>
              </mc:Choice>
              <mc:Fallback>
                <p:oleObj name="Equation" r:id="rId6" imgW="39348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548233C-A3F5-4550-BEF5-9496CF091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32213" y="4508500"/>
                        <a:ext cx="1425575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person in a costume&#10;&#10;Description automatically generated with low confidence">
            <a:extLst>
              <a:ext uri="{FF2B5EF4-FFF2-40B4-BE49-F238E27FC236}">
                <a16:creationId xmlns:a16="http://schemas.microsoft.com/office/drawing/2014/main" id="{7382E933-2B4C-4579-91C2-691EF7C6A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2844" y="2907939"/>
            <a:ext cx="3266989" cy="32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55A0A2-2575-EBE4-42D7-EB7111CF0C7C}"/>
                  </a:ext>
                </a:extLst>
              </p:cNvPr>
              <p:cNvSpPr txBox="1"/>
              <p:nvPr/>
            </p:nvSpPr>
            <p:spPr>
              <a:xfrm>
                <a:off x="1747837" y="574192"/>
                <a:ext cx="8696325" cy="5184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bổ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sung 1: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3cm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4cm 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2(3 + 4) =14 (cm)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3.4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14cm;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55A0A2-2575-EBE4-42D7-EB7111CF0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837" y="574192"/>
                <a:ext cx="8696325" cy="5184946"/>
              </a:xfrm>
              <a:prstGeom prst="rect">
                <a:avLst/>
              </a:prstGeom>
              <a:blipFill>
                <a:blip r:embed="rId2"/>
                <a:stretch>
                  <a:fillRect l="-1473" b="-2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3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093045" y="1936283"/>
            <a:ext cx="998221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Ghi nhớ các đặc điểm nhận biết hình chữ nhật; cách vẽ hình chữ nhật bằng ê ke khi biết độ dài hai cạnh; công thức tính chu vi, diện tích của hình chữ nhật; ôn lại các bài tập đã làm trên lớp.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Làm bài tập sau: Vẽ hình chữ nhật có độ dài hai cạnh là   và   rồi tính chu vi, diện tích hình chữ nhật 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Chuẩn bị bài mới: đọc trước toàn bộ nội dung mục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II. Hình thoi 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15">
            <a:extLst>
              <a:ext uri="{FF2B5EF4-FFF2-40B4-BE49-F238E27FC236}">
                <a16:creationId xmlns:a16="http://schemas.microsoft.com/office/drawing/2014/main" id="{40A361E6-F48A-02C8-E8BE-E8CAEFC9FBC3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Nhận biết hình thoi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60;p15">
            <a:extLst>
              <a:ext uri="{FF2B5EF4-FFF2-40B4-BE49-F238E27FC236}">
                <a16:creationId xmlns:a16="http://schemas.microsoft.com/office/drawing/2014/main" id="{91B406B5-90E6-169A-B915-6DD04F3A2B24}"/>
              </a:ext>
            </a:extLst>
          </p:cNvPr>
          <p:cNvSpPr txBox="1"/>
          <p:nvPr/>
        </p:nvSpPr>
        <p:spPr>
          <a:xfrm>
            <a:off x="2369335" y="1214911"/>
            <a:ext cx="851139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1F4E79"/>
              </a:buClr>
              <a:buSzPts val="3200"/>
            </a:pP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3: SGK – Tr99</a:t>
            </a:r>
          </a:p>
          <a:p>
            <a:pPr marL="514350" indent="-514350" algn="just">
              <a:buClr>
                <a:srgbClr val="1F4E79"/>
              </a:buClr>
              <a:buSzPts val="3200"/>
              <a:buFont typeface="Arial"/>
              <a:buAutoNum type="alphaLcParenR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(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đơn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dài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ABCD</a:t>
            </a:r>
            <a:endParaRPr sz="3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14350" indent="-514350" algn="just">
              <a:buClr>
                <a:srgbClr val="1F4E79"/>
              </a:buClr>
              <a:buSzPts val="3200"/>
              <a:buFont typeface="Arial"/>
              <a:buAutoNum type="alphaLcParenR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sát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xem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đối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;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BC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ABCD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song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14350" indent="-514350" algn="just">
              <a:buClr>
                <a:srgbClr val="1F4E79"/>
              </a:buClr>
              <a:buSzPts val="3200"/>
              <a:buFont typeface="Arial"/>
              <a:buAutoNum type="alphaLcParenR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đỉnh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O.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" name="Google Shape;161;p15">
            <a:extLst>
              <a:ext uri="{FF2B5EF4-FFF2-40B4-BE49-F238E27FC236}">
                <a16:creationId xmlns:a16="http://schemas.microsoft.com/office/drawing/2014/main" id="{28CC1282-8696-B49C-F156-7DB19CD8BE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799" y="2326854"/>
            <a:ext cx="1746392" cy="1746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7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;p16">
            <a:extLst>
              <a:ext uri="{FF2B5EF4-FFF2-40B4-BE49-F238E27FC236}">
                <a16:creationId xmlns:a16="http://schemas.microsoft.com/office/drawing/2014/main" id="{BFD99444-E22A-09DA-744A-118536E3E0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111608"/>
            <a:ext cx="1746392" cy="174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6;p16">
            <a:extLst>
              <a:ext uri="{FF2B5EF4-FFF2-40B4-BE49-F238E27FC236}">
                <a16:creationId xmlns:a16="http://schemas.microsoft.com/office/drawing/2014/main" id="{B67E49DD-C9C2-5E2A-BB82-BBE7F31647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619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7;p16">
            <a:extLst>
              <a:ext uri="{FF2B5EF4-FFF2-40B4-BE49-F238E27FC236}">
                <a16:creationId xmlns:a16="http://schemas.microsoft.com/office/drawing/2014/main" id="{375321CC-5C25-F578-E387-693C9B9B7894}"/>
              </a:ext>
            </a:extLst>
          </p:cNvPr>
          <p:cNvSpPr txBox="1"/>
          <p:nvPr/>
        </p:nvSpPr>
        <p:spPr>
          <a:xfrm>
            <a:off x="5167933" y="1626075"/>
            <a:ext cx="6350611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indent="-514350" algn="just">
              <a:buClr>
                <a:srgbClr val="1F4E79"/>
              </a:buClr>
              <a:buSzPts val="3000"/>
              <a:buFont typeface="Arial"/>
              <a:buAutoNum type="alphaLcParenR"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chia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đơn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ABCD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14350" indent="-514350" algn="just">
              <a:buClr>
                <a:srgbClr val="1F4E79"/>
              </a:buClr>
              <a:buSzPts val="3000"/>
              <a:buFont typeface="Arial"/>
              <a:buAutoNum type="alphaLcParenR"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CD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;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AD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BC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ABCD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song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514350" indent="-514350" algn="just">
              <a:buClr>
                <a:srgbClr val="1F4E79"/>
              </a:buClr>
              <a:buSzPts val="3000"/>
              <a:buFont typeface="Arial"/>
              <a:buAutoNum type="alphaLcParenR"/>
            </a:pP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đặc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đỉnh</a:t>
            </a:r>
            <a:r>
              <a:rPr lang="en-US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O</a:t>
            </a:r>
            <a:r>
              <a:rPr lang="en-US" sz="3000" kern="0" dirty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oogle Shape;179;p16">
            <a:extLst>
              <a:ext uri="{FF2B5EF4-FFF2-40B4-BE49-F238E27FC236}">
                <a16:creationId xmlns:a16="http://schemas.microsoft.com/office/drawing/2014/main" id="{1C5AFC0F-4209-4A88-884D-D0AA20141ECD}"/>
              </a:ext>
            </a:extLst>
          </p:cNvPr>
          <p:cNvGrpSpPr/>
          <p:nvPr/>
        </p:nvGrpSpPr>
        <p:grpSpPr>
          <a:xfrm>
            <a:off x="5167933" y="1540641"/>
            <a:ext cx="6087932" cy="591846"/>
            <a:chOff x="-755904" y="-120620"/>
            <a:chExt cx="6087932" cy="591846"/>
          </a:xfrm>
        </p:grpSpPr>
        <p:sp>
          <p:nvSpPr>
            <p:cNvPr id="7" name="Google Shape;180;p16">
              <a:extLst>
                <a:ext uri="{FF2B5EF4-FFF2-40B4-BE49-F238E27FC236}">
                  <a16:creationId xmlns:a16="http://schemas.microsoft.com/office/drawing/2014/main" id="{8FC50A26-1E5C-3151-AE1B-CD22D2423799}"/>
                </a:ext>
              </a:extLst>
            </p:cNvPr>
            <p:cNvSpPr txBox="1"/>
            <p:nvPr/>
          </p:nvSpPr>
          <p:spPr>
            <a:xfrm>
              <a:off x="-755904" y="-120620"/>
              <a:ext cx="60879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a) </a:t>
              </a:r>
              <a:endParaRPr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8" name="Google Shape;181;p16">
              <a:extLst>
                <a:ext uri="{FF2B5EF4-FFF2-40B4-BE49-F238E27FC236}">
                  <a16:creationId xmlns:a16="http://schemas.microsoft.com/office/drawing/2014/main" id="{0C837B15-736C-4B7D-621A-3C6815EFFD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20965" y="-35186"/>
              <a:ext cx="5019675" cy="5064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82;p16">
            <a:extLst>
              <a:ext uri="{FF2B5EF4-FFF2-40B4-BE49-F238E27FC236}">
                <a16:creationId xmlns:a16="http://schemas.microsoft.com/office/drawing/2014/main" id="{A67D8BF2-F388-8CA1-E489-B66F2DF8E972}"/>
              </a:ext>
            </a:extLst>
          </p:cNvPr>
          <p:cNvSpPr txBox="1"/>
          <p:nvPr/>
        </p:nvSpPr>
        <p:spPr>
          <a:xfrm>
            <a:off x="5167933" y="2792233"/>
            <a:ext cx="608793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song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CD;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AD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song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BC</a:t>
            </a:r>
            <a:endParaRPr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Google Shape;183;p16">
            <a:extLst>
              <a:ext uri="{FF2B5EF4-FFF2-40B4-BE49-F238E27FC236}">
                <a16:creationId xmlns:a16="http://schemas.microsoft.com/office/drawing/2014/main" id="{9C76CB5C-D82A-4C7D-090C-9B117B65E58F}"/>
              </a:ext>
            </a:extLst>
          </p:cNvPr>
          <p:cNvSpPr txBox="1"/>
          <p:nvPr/>
        </p:nvSpPr>
        <p:spPr>
          <a:xfrm>
            <a:off x="5167933" y="4357155"/>
            <a:ext cx="64424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c)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O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vuông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7;p17">
            <a:extLst>
              <a:ext uri="{FF2B5EF4-FFF2-40B4-BE49-F238E27FC236}">
                <a16:creationId xmlns:a16="http://schemas.microsoft.com/office/drawing/2014/main" id="{D000D668-57AE-333A-637D-B5CDCF8E10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8;p17">
            <a:extLst>
              <a:ext uri="{FF2B5EF4-FFF2-40B4-BE49-F238E27FC236}">
                <a16:creationId xmlns:a16="http://schemas.microsoft.com/office/drawing/2014/main" id="{6FBDD886-F3F4-6AB1-BE0A-4FB3B2BBB2F5}"/>
              </a:ext>
            </a:extLst>
          </p:cNvPr>
          <p:cNvSpPr txBox="1"/>
          <p:nvPr/>
        </p:nvSpPr>
        <p:spPr>
          <a:xfrm>
            <a:off x="519540" y="1659284"/>
            <a:ext cx="608793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ABCD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indent="-457200" algn="just">
              <a:buClr>
                <a:srgbClr val="1F4E79"/>
              </a:buClr>
              <a:buSzPts val="3200"/>
              <a:buFont typeface="Arial"/>
              <a:buChar char="•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Bốn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just">
              <a:buClr>
                <a:srgbClr val="1F4E79"/>
              </a:buClr>
              <a:buSzPts val="3200"/>
              <a:buFont typeface="Arial"/>
              <a:buNone/>
            </a:pP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 = BC = CD = DA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indent="-457200" algn="just">
              <a:buClr>
                <a:srgbClr val="1F4E79"/>
              </a:buClr>
              <a:buSzPts val="3200"/>
              <a:buFont typeface="Arial"/>
              <a:buChar char="•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đối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AB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CD; BC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song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16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indent="-457200" algn="just">
              <a:buClr>
                <a:srgbClr val="1F4E79"/>
              </a:buClr>
              <a:buSzPts val="3200"/>
              <a:buFont typeface="Arial"/>
              <a:buChar char="•"/>
            </a:pP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chéo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BD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vuông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36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Google Shape;199;p17">
            <a:extLst>
              <a:ext uri="{FF2B5EF4-FFF2-40B4-BE49-F238E27FC236}">
                <a16:creationId xmlns:a16="http://schemas.microsoft.com/office/drawing/2014/main" id="{35116421-1567-EB50-B016-48F0E8FE31AC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Nhận biết hình thoi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00;p17">
            <a:extLst>
              <a:ext uri="{FF2B5EF4-FFF2-40B4-BE49-F238E27FC236}">
                <a16:creationId xmlns:a16="http://schemas.microsoft.com/office/drawing/2014/main" id="{768CF735-EAC5-4BBD-AE59-73C14722BC76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400" b="1" i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lang="en-US" sz="3400" b="1" i="1" kern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400" b="1" i="1" kern="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xét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2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714144-3860-39D6-8D64-A78A8EFEC687}"/>
              </a:ext>
            </a:extLst>
          </p:cNvPr>
          <p:cNvSpPr txBox="1"/>
          <p:nvPr/>
        </p:nvSpPr>
        <p:spPr>
          <a:xfrm>
            <a:off x="2745788" y="2133260"/>
            <a:ext cx="6700423" cy="2591479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6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4;p23">
            <a:extLst>
              <a:ext uri="{FF2B5EF4-FFF2-40B4-BE49-F238E27FC236}">
                <a16:creationId xmlns:a16="http://schemas.microsoft.com/office/drawing/2014/main" id="{389BD8CF-E393-17C2-5223-BB8B718F9E77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Vẽ hình thoi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15;p23">
            <a:extLst>
              <a:ext uri="{FF2B5EF4-FFF2-40B4-BE49-F238E27FC236}">
                <a16:creationId xmlns:a16="http://schemas.microsoft.com/office/drawing/2014/main" id="{D1D71D1E-EAE9-2F9A-58D2-47A5587B9DE9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compa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thoi</a:t>
            </a:r>
            <a:r>
              <a:rPr lang="en-US" sz="3800" i="1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ABCD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i="1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AB = 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</a:t>
            </a:r>
            <a:r>
              <a:rPr lang="en-US" sz="3800" i="1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cm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i="1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 = 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8</a:t>
            </a:r>
            <a:r>
              <a:rPr lang="en-US" sz="3800" i="1" dirty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cm.</a:t>
            </a:r>
            <a:endParaRPr sz="3800" dirty="0">
              <a:solidFill>
                <a:srgbClr val="1B1B9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316;p23">
            <a:extLst>
              <a:ext uri="{FF2B5EF4-FFF2-40B4-BE49-F238E27FC236}">
                <a16:creationId xmlns:a16="http://schemas.microsoft.com/office/drawing/2014/main" id="{F1858DCA-C0EB-8029-BEAC-DDB44AB1AB8A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>
              <a:gd name="adj" fmla="val 16667"/>
            </a:avLst>
          </a:prstGeom>
          <a:solidFill>
            <a:srgbClr val="FFD34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 CỤ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17;p2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A870B22-954F-869A-C8C2-958D619174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67353" y="2525172"/>
            <a:ext cx="2163025" cy="21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18;p23" descr="Pencil Vector Resource [Free] | Pencil, Pencil png, Picture icon">
            <a:extLst>
              <a:ext uri="{FF2B5EF4-FFF2-40B4-BE49-F238E27FC236}">
                <a16:creationId xmlns:a16="http://schemas.microsoft.com/office/drawing/2014/main" id="{75B98478-74C5-64C4-7EE9-B2420BA809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9761" y="4580391"/>
            <a:ext cx="1318877" cy="1317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9;p23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2B3DF441-DE92-4606-97E3-E6DF5A424492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320;p23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4E1C77A-B05C-F36A-D2AB-3F2B770B79CD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9" name="Google Shape;321;p23" descr="Compa Thiên Long C-11 - Khác - Shop VnExpress">
            <a:extLst>
              <a:ext uri="{FF2B5EF4-FFF2-40B4-BE49-F238E27FC236}">
                <a16:creationId xmlns:a16="http://schemas.microsoft.com/office/drawing/2014/main" id="{ACBA4CEC-247A-F1C6-CAC8-482DCC1FBC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5764" y="3429000"/>
            <a:ext cx="1991245" cy="1991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22;p23">
            <a:extLst>
              <a:ext uri="{FF2B5EF4-FFF2-40B4-BE49-F238E27FC236}">
                <a16:creationId xmlns:a16="http://schemas.microsoft.com/office/drawing/2014/main" id="{95FBCAAC-B3EC-592E-1926-0EA1D48BCB5D}"/>
              </a:ext>
            </a:extLst>
          </p:cNvPr>
          <p:cNvSpPr txBox="1"/>
          <p:nvPr/>
        </p:nvSpPr>
        <p:spPr>
          <a:xfrm>
            <a:off x="4950393" y="3059781"/>
            <a:ext cx="2616596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Thước thẳng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23;p23">
            <a:extLst>
              <a:ext uri="{FF2B5EF4-FFF2-40B4-BE49-F238E27FC236}">
                <a16:creationId xmlns:a16="http://schemas.microsoft.com/office/drawing/2014/main" id="{ED94B826-9C41-73ED-C8DC-008EB769F5F0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 chì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24;p23">
            <a:extLst>
              <a:ext uri="{FF2B5EF4-FFF2-40B4-BE49-F238E27FC236}">
                <a16:creationId xmlns:a16="http://schemas.microsoft.com/office/drawing/2014/main" id="{38A989F5-4542-A074-E062-8A134EAC5EA3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Compa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4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9;p24">
            <a:extLst>
              <a:ext uri="{FF2B5EF4-FFF2-40B4-BE49-F238E27FC236}">
                <a16:creationId xmlns:a16="http://schemas.microsoft.com/office/drawing/2014/main" id="{3DE13CBD-79C6-93EB-125C-7F557B8F6441}"/>
              </a:ext>
            </a:extLst>
          </p:cNvPr>
          <p:cNvGrpSpPr/>
          <p:nvPr/>
        </p:nvGrpSpPr>
        <p:grpSpPr>
          <a:xfrm rot="-54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3" name="Google Shape;330;p24" descr="Compa High Res Stock Images | Shutterstock">
              <a:extLst>
                <a:ext uri="{FF2B5EF4-FFF2-40B4-BE49-F238E27FC236}">
                  <a16:creationId xmlns:a16="http://schemas.microsoft.com/office/drawing/2014/main" id="{CF0D1B1C-86E5-FBD7-BFBB-717242E028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3515" t="9396" r="23247" b="10744"/>
            <a:stretch/>
          </p:blipFill>
          <p:spPr>
            <a:xfrm>
              <a:off x="1980339" y="223861"/>
              <a:ext cx="1988156" cy="26665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31;p24">
              <a:extLst>
                <a:ext uri="{FF2B5EF4-FFF2-40B4-BE49-F238E27FC236}">
                  <a16:creationId xmlns:a16="http://schemas.microsoft.com/office/drawing/2014/main" id="{4E062220-7E88-9E66-C0CB-C422C4765FD9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5" name="Google Shape;332;p24">
            <a:extLst>
              <a:ext uri="{FF2B5EF4-FFF2-40B4-BE49-F238E27FC236}">
                <a16:creationId xmlns:a16="http://schemas.microsoft.com/office/drawing/2014/main" id="{EF0F09ED-6870-699A-599E-216CEF95CB6C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6" name="Google Shape;333;p24">
              <a:extLst>
                <a:ext uri="{FF2B5EF4-FFF2-40B4-BE49-F238E27FC236}">
                  <a16:creationId xmlns:a16="http://schemas.microsoft.com/office/drawing/2014/main" id="{8CD283A7-9B59-A338-6A2D-2A5BD21E3B10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" name="Google Shape;334;p24">
              <a:extLst>
                <a:ext uri="{FF2B5EF4-FFF2-40B4-BE49-F238E27FC236}">
                  <a16:creationId xmlns:a16="http://schemas.microsoft.com/office/drawing/2014/main" id="{44367352-7F0B-A5F9-5BFB-BDAB246AF9D3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8" name="Google Shape;335;p24">
            <a:extLst>
              <a:ext uri="{FF2B5EF4-FFF2-40B4-BE49-F238E27FC236}">
                <a16:creationId xmlns:a16="http://schemas.microsoft.com/office/drawing/2014/main" id="{C193ECD5-DC71-6A09-1E37-A84190B72513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9" name="Google Shape;336;p24">
              <a:extLst>
                <a:ext uri="{FF2B5EF4-FFF2-40B4-BE49-F238E27FC236}">
                  <a16:creationId xmlns:a16="http://schemas.microsoft.com/office/drawing/2014/main" id="{EF260544-D465-0881-548F-76A48E9F3E59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" name="Google Shape;337;p24">
              <a:extLst>
                <a:ext uri="{FF2B5EF4-FFF2-40B4-BE49-F238E27FC236}">
                  <a16:creationId xmlns:a16="http://schemas.microsoft.com/office/drawing/2014/main" id="{E6DF30A2-4498-09A1-66E9-09A7E5878F58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1" name="Google Shape;347;p24">
            <a:extLst>
              <a:ext uri="{FF2B5EF4-FFF2-40B4-BE49-F238E27FC236}">
                <a16:creationId xmlns:a16="http://schemas.microsoft.com/office/drawing/2014/main" id="{87F47D2F-95BA-BC1C-33E3-7A58A2E32E0D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Vẽ hình thoi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348;p24">
            <a:extLst>
              <a:ext uri="{FF2B5EF4-FFF2-40B4-BE49-F238E27FC236}">
                <a16:creationId xmlns:a16="http://schemas.microsoft.com/office/drawing/2014/main" id="{16D8BF8F-A773-57FF-7F22-F27B7748F9B3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800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 dụ 2: Dùng thước và compa vẽ hình thoi</a:t>
            </a:r>
            <a:r>
              <a:rPr lang="en-US" sz="3800" i="1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ABCD</a:t>
            </a:r>
            <a:r>
              <a:rPr lang="en-US" sz="3800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biết </a:t>
            </a:r>
            <a:r>
              <a:rPr lang="en-US" sz="3800" i="1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AB = </a:t>
            </a:r>
            <a:r>
              <a:rPr lang="en-US" sz="3800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</a:t>
            </a:r>
            <a:r>
              <a:rPr lang="en-US" sz="3800" i="1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cm</a:t>
            </a:r>
            <a:r>
              <a:rPr lang="en-US" sz="3800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và </a:t>
            </a:r>
            <a:r>
              <a:rPr lang="en-US" sz="3800" i="1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 = </a:t>
            </a:r>
            <a:r>
              <a:rPr lang="en-US" sz="3800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8</a:t>
            </a:r>
            <a:r>
              <a:rPr lang="en-US" sz="3800" i="1" kern="0">
                <a:solidFill>
                  <a:srgbClr val="1B1B9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cm.</a:t>
            </a:r>
            <a:endParaRPr sz="3800" kern="0">
              <a:solidFill>
                <a:srgbClr val="1B1B9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349;p24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8D386CE5-E58C-13CE-E6F2-F411E896064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Google Shape;350;p24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8120AE0D-2B1D-42C9-70A5-1721E9863304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Google Shape;351;p24">
            <a:extLst>
              <a:ext uri="{FF2B5EF4-FFF2-40B4-BE49-F238E27FC236}">
                <a16:creationId xmlns:a16="http://schemas.microsoft.com/office/drawing/2014/main" id="{C5A7DFE5-5BD8-60DA-A712-42225EC734A6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i="1" kern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Bước 1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352;p24">
            <a:extLst>
              <a:ext uri="{FF2B5EF4-FFF2-40B4-BE49-F238E27FC236}">
                <a16:creationId xmlns:a16="http://schemas.microsoft.com/office/drawing/2014/main" id="{7FF7195C-7C0A-5A56-9A6F-42B4927C3E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774" y="4040774"/>
            <a:ext cx="3358684" cy="5658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3;p24">
            <a:extLst>
              <a:ext uri="{FF2B5EF4-FFF2-40B4-BE49-F238E27FC236}">
                <a16:creationId xmlns:a16="http://schemas.microsoft.com/office/drawing/2014/main" id="{CF087184-F6B5-D75B-8595-584E043CEB96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2800" b="1" i="1" kern="0" dirty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Google Shape;354;p2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F9357D4-DDD6-4DBD-F0FB-BEABCF632F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91" t="18762" r="5596" b="18803"/>
          <a:stretch/>
        </p:blipFill>
        <p:spPr>
          <a:xfrm rot="-4144881">
            <a:off x="6446167" y="1369694"/>
            <a:ext cx="5437448" cy="380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5;p2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09E4489-9544-A256-0AFE-313F0C3268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224" t="17429" b="16798"/>
          <a:stretch/>
        </p:blipFill>
        <p:spPr>
          <a:xfrm rot="-2052810">
            <a:off x="6790583" y="2600026"/>
            <a:ext cx="5477859" cy="40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56;p24">
            <a:extLst>
              <a:ext uri="{FF2B5EF4-FFF2-40B4-BE49-F238E27FC236}">
                <a16:creationId xmlns:a16="http://schemas.microsoft.com/office/drawing/2014/main" id="{731378EE-5AD4-9883-6572-203D57233769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i="1" kern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Bước 3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357;p24">
            <a:extLst>
              <a:ext uri="{FF2B5EF4-FFF2-40B4-BE49-F238E27FC236}">
                <a16:creationId xmlns:a16="http://schemas.microsoft.com/office/drawing/2014/main" id="{E894DA35-E84E-0178-4AFB-EA98402F83B9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i="1" kern="0">
                <a:solidFill>
                  <a:srgbClr val="1F4E79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Bước 4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358;p24">
            <a:extLst>
              <a:ext uri="{FF2B5EF4-FFF2-40B4-BE49-F238E27FC236}">
                <a16:creationId xmlns:a16="http://schemas.microsoft.com/office/drawing/2014/main" id="{79F77983-F932-5288-B4C8-926A9970789A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23" name="Google Shape;359;p24">
            <a:extLst>
              <a:ext uri="{FF2B5EF4-FFF2-40B4-BE49-F238E27FC236}">
                <a16:creationId xmlns:a16="http://schemas.microsoft.com/office/drawing/2014/main" id="{AF6878B1-2E40-4EE4-A7FA-84A8AEB564FF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24" name="Google Shape;360;p24" descr="Compa High Res Stock Images | Shutterstock">
              <a:extLst>
                <a:ext uri="{FF2B5EF4-FFF2-40B4-BE49-F238E27FC236}">
                  <a16:creationId xmlns:a16="http://schemas.microsoft.com/office/drawing/2014/main" id="{741083EC-7B0F-A7A0-8AD2-18D3019DB29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3515" t="9396" r="23247" b="10744"/>
            <a:stretch/>
          </p:blipFill>
          <p:spPr>
            <a:xfrm>
              <a:off x="1980339" y="223861"/>
              <a:ext cx="1988156" cy="26665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61;p24">
              <a:extLst>
                <a:ext uri="{FF2B5EF4-FFF2-40B4-BE49-F238E27FC236}">
                  <a16:creationId xmlns:a16="http://schemas.microsoft.com/office/drawing/2014/main" id="{B1043BC1-4368-889C-9F2F-44DBBFE6A855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pic>
        <p:nvPicPr>
          <p:cNvPr id="26" name="Google Shape;362;p24">
            <a:extLst>
              <a:ext uri="{FF2B5EF4-FFF2-40B4-BE49-F238E27FC236}">
                <a16:creationId xmlns:a16="http://schemas.microsoft.com/office/drawing/2014/main" id="{5BE868A5-2941-30C8-90FF-7261041DF7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8274" t="4104" r="-26332" b="47161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3;p24">
            <a:extLst>
              <a:ext uri="{FF2B5EF4-FFF2-40B4-BE49-F238E27FC236}">
                <a16:creationId xmlns:a16="http://schemas.microsoft.com/office/drawing/2014/main" id="{0EF795A5-F0B2-2009-91AD-691451E5D7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86843">
            <a:off x="5690848" y="2472382"/>
            <a:ext cx="149542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64;p2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EC83494-1837-061E-A9F1-AAAD261490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91" t="18762" r="5596" b="18803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65;p24">
            <a:extLst>
              <a:ext uri="{FF2B5EF4-FFF2-40B4-BE49-F238E27FC236}">
                <a16:creationId xmlns:a16="http://schemas.microsoft.com/office/drawing/2014/main" id="{8035774A-D4A0-25B5-05A8-EDC25E629D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8274" t="4104" r="-26332" b="47161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66;p24">
            <a:extLst>
              <a:ext uri="{FF2B5EF4-FFF2-40B4-BE49-F238E27FC236}">
                <a16:creationId xmlns:a16="http://schemas.microsoft.com/office/drawing/2014/main" id="{3C1E3526-C3F8-96EF-9513-B22DDFF8B7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891" t="11991" r="-26332" b="47161"/>
          <a:stretch/>
        </p:blipFill>
        <p:spPr>
          <a:xfrm rot="-7491568">
            <a:off x="8589349" y="3707672"/>
            <a:ext cx="400577" cy="157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67;p24">
            <a:extLst>
              <a:ext uri="{FF2B5EF4-FFF2-40B4-BE49-F238E27FC236}">
                <a16:creationId xmlns:a16="http://schemas.microsoft.com/office/drawing/2014/main" id="{09261D79-CD6E-F95A-88EB-D550B9ADE1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117215">
            <a:off x="8247458" y="1881945"/>
            <a:ext cx="149542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68;p24">
            <a:extLst>
              <a:ext uri="{FF2B5EF4-FFF2-40B4-BE49-F238E27FC236}">
                <a16:creationId xmlns:a16="http://schemas.microsoft.com/office/drawing/2014/main" id="{0B7CED73-A4BA-9133-BD2F-525F99A26D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8273" t="4105" r="-28905" b="88257"/>
          <a:stretch/>
        </p:blipFill>
        <p:spPr>
          <a:xfrm rot="-7485985">
            <a:off x="7882755" y="4802670"/>
            <a:ext cx="380078" cy="29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69;p24">
            <a:extLst>
              <a:ext uri="{FF2B5EF4-FFF2-40B4-BE49-F238E27FC236}">
                <a16:creationId xmlns:a16="http://schemas.microsoft.com/office/drawing/2014/main" id="{D78E1E33-49BA-41EF-5930-617D10E2D4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8273" t="4105" r="-28905" b="88257"/>
          <a:stretch/>
        </p:blipFill>
        <p:spPr>
          <a:xfrm rot="-7485985">
            <a:off x="7894111" y="3006468"/>
            <a:ext cx="380078" cy="29368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70;p24">
            <a:extLst>
              <a:ext uri="{FF2B5EF4-FFF2-40B4-BE49-F238E27FC236}">
                <a16:creationId xmlns:a16="http://schemas.microsoft.com/office/drawing/2014/main" id="{5E25C423-B505-5207-A20A-AE7E962FE126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i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Google Shape;371;p24">
            <a:extLst>
              <a:ext uri="{FF2B5EF4-FFF2-40B4-BE49-F238E27FC236}">
                <a16:creationId xmlns:a16="http://schemas.microsoft.com/office/drawing/2014/main" id="{A9B5F173-AC57-8890-8959-A201A11EE8A1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b="1" i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</a:t>
            </a:r>
            <a:endParaRPr sz="14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" name="Google Shape;372;p24">
            <a:extLst>
              <a:ext uri="{FF2B5EF4-FFF2-40B4-BE49-F238E27FC236}">
                <a16:creationId xmlns:a16="http://schemas.microsoft.com/office/drawing/2014/main" id="{4E131246-EE92-4350-071F-5748B845499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891" t="11991" r="-26332" b="47161"/>
          <a:stretch/>
        </p:blipFill>
        <p:spPr>
          <a:xfrm rot="-3457409">
            <a:off x="7335008" y="3713355"/>
            <a:ext cx="400577" cy="157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3;p24">
            <a:extLst>
              <a:ext uri="{FF2B5EF4-FFF2-40B4-BE49-F238E27FC236}">
                <a16:creationId xmlns:a16="http://schemas.microsoft.com/office/drawing/2014/main" id="{BFA9698C-958D-9675-F3AE-030273D4D1F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78838" y="3795084"/>
            <a:ext cx="173355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43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1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2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2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2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2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3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3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2;p25">
            <a:extLst>
              <a:ext uri="{FF2B5EF4-FFF2-40B4-BE49-F238E27FC236}">
                <a16:creationId xmlns:a16="http://schemas.microsoft.com/office/drawing/2014/main" id="{2F0A1127-DF60-C3F7-4CD2-3F6980ABD8DF}"/>
              </a:ext>
            </a:extLst>
          </p:cNvPr>
          <p:cNvSpPr txBox="1"/>
          <p:nvPr/>
        </p:nvSpPr>
        <p:spPr>
          <a:xfrm>
            <a:off x="1836013" y="844879"/>
            <a:ext cx="10006799" cy="290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1: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AC =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8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cm</a:t>
            </a:r>
            <a:endParaRPr sz="14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compa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5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cm.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3: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compa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phàn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5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4: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AB, BC, CD, DA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Google Shape;383;p25" descr="Icon&#10;&#10;Description automatically generated with low confidence">
            <a:extLst>
              <a:ext uri="{FF2B5EF4-FFF2-40B4-BE49-F238E27FC236}">
                <a16:creationId xmlns:a16="http://schemas.microsoft.com/office/drawing/2014/main" id="{2E8AAC95-C262-E850-18FB-8AE11CA017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41" y="554305"/>
            <a:ext cx="1896125" cy="18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4;p25">
            <a:extLst>
              <a:ext uri="{FF2B5EF4-FFF2-40B4-BE49-F238E27FC236}">
                <a16:creationId xmlns:a16="http://schemas.microsoft.com/office/drawing/2014/main" id="{CE3ADDD8-ED4E-C4CF-CE47-D0D4FD956544}"/>
              </a:ext>
            </a:extLst>
          </p:cNvPr>
          <p:cNvSpPr/>
          <p:nvPr/>
        </p:nvSpPr>
        <p:spPr>
          <a:xfrm>
            <a:off x="166671" y="46483"/>
            <a:ext cx="3654343" cy="622254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Vẽ hình thoi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85;p25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F9C0216A-4D11-572D-7F9D-1865AEFD63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656" y="4412677"/>
            <a:ext cx="1216164" cy="12733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6;p25">
            <a:extLst>
              <a:ext uri="{FF2B5EF4-FFF2-40B4-BE49-F238E27FC236}">
                <a16:creationId xmlns:a16="http://schemas.microsoft.com/office/drawing/2014/main" id="{6FEF2C50-10AD-7A95-42C2-BB8B6D8029AD}"/>
              </a:ext>
            </a:extLst>
          </p:cNvPr>
          <p:cNvSpPr/>
          <p:nvPr/>
        </p:nvSpPr>
        <p:spPr>
          <a:xfrm>
            <a:off x="1798012" y="4493936"/>
            <a:ext cx="4297988" cy="11920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compa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MNPQ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MN =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6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cm, MP =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10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cm</a:t>
            </a: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27275-7D72-B309-E463-CA45492BD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700" y="3710720"/>
            <a:ext cx="3249689" cy="251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E42DFA7-AAB0-3B12-CD6A-AECBC215A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5631543"/>
            <a:ext cx="1807448" cy="135864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88323DD-A02D-2855-09CF-80C177FD3BA4}"/>
              </a:ext>
            </a:extLst>
          </p:cNvPr>
          <p:cNvSpPr/>
          <p:nvPr/>
        </p:nvSpPr>
        <p:spPr>
          <a:xfrm flipH="1">
            <a:off x="2905367" y="386823"/>
            <a:ext cx="8849262" cy="1051359"/>
          </a:xfrm>
          <a:prstGeom prst="wedgeEllipseCallout">
            <a:avLst>
              <a:gd name="adj1" fmla="val 50550"/>
              <a:gd name="adj2" fmla="val 780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kệ gỗ treo tường trong tranh 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hình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D4648-F6A8-2131-4425-18146D04C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40" b="7702"/>
          <a:stretch/>
        </p:blipFill>
        <p:spPr>
          <a:xfrm>
            <a:off x="1361352" y="1775489"/>
            <a:ext cx="4583727" cy="4278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DE29D-6D86-7926-6219-4A91704D761C}"/>
              </a:ext>
            </a:extLst>
          </p:cNvPr>
          <p:cNvSpPr txBox="1"/>
          <p:nvPr/>
        </p:nvSpPr>
        <p:spPr>
          <a:xfrm>
            <a:off x="6246922" y="2407182"/>
            <a:ext cx="4583725" cy="204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Tam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/>
          <p:nvPr/>
        </p:nvSpPr>
        <p:spPr>
          <a:xfrm>
            <a:off x="166671" y="99749"/>
            <a:ext cx="6726665" cy="590062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Chu vi và diện tích hình thoi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96" name="Google Shape;396;p26" descr="A picture containing toy, do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82" y="1082557"/>
            <a:ext cx="1665407" cy="166540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6"/>
          <p:cNvSpPr/>
          <p:nvPr/>
        </p:nvSpPr>
        <p:spPr>
          <a:xfrm>
            <a:off x="2284207" y="1552835"/>
            <a:ext cx="7907045" cy="1021451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6"/>
          <p:cNvSpPr txBox="1"/>
          <p:nvPr/>
        </p:nvSpPr>
        <p:spPr>
          <a:xfrm>
            <a:off x="2756675" y="1748110"/>
            <a:ext cx="6962110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tabLst/>
              <a:defRPr/>
            </a:pPr>
            <a:r>
              <a:rPr kumimoji="0" lang="en-US" sz="35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kumimoji="0" lang="en-US" sz="35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5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35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 – SGK </a:t>
            </a:r>
            <a:r>
              <a:rPr kumimoji="0" lang="en-US" sz="35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kumimoji="0" lang="en-US" sz="35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100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99" name="Google Shape;39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6496" y="3140710"/>
            <a:ext cx="2857951" cy="262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4630" y="3140710"/>
            <a:ext cx="2690657" cy="250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7534" y="3710906"/>
            <a:ext cx="2690657" cy="1980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1;p27">
            <a:extLst>
              <a:ext uri="{FF2B5EF4-FFF2-40B4-BE49-F238E27FC236}">
                <a16:creationId xmlns:a16="http://schemas.microsoft.com/office/drawing/2014/main" id="{0FF1F6AE-2C1D-2CF7-50D1-3405074FB7F5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>
              <a:gd name="adj" fmla="val 16667"/>
            </a:avLst>
          </a:prstGeom>
          <a:solidFill>
            <a:srgbClr val="1F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Chu vi và diện tích hình thoi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Google Shape;412;p27">
            <a:extLst>
              <a:ext uri="{FF2B5EF4-FFF2-40B4-BE49-F238E27FC236}">
                <a16:creationId xmlns:a16="http://schemas.microsoft.com/office/drawing/2014/main" id="{6CA7A477-1811-2B43-331B-80CCD7DA1B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6468" y="1924964"/>
            <a:ext cx="4870882" cy="3605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13;p27">
            <a:extLst>
              <a:ext uri="{FF2B5EF4-FFF2-40B4-BE49-F238E27FC236}">
                <a16:creationId xmlns:a16="http://schemas.microsoft.com/office/drawing/2014/main" id="{CE5E7301-FD90-0F87-A0C8-C191686F165A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chéo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indent="-285750">
              <a:buClr>
                <a:srgbClr val="1F4E79"/>
              </a:buClr>
              <a:buSzPts val="32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 vi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indent="-82550">
              <a:buClr>
                <a:srgbClr val="000000"/>
              </a:buClr>
              <a:buSzPts val="3200"/>
              <a:buFont typeface="Arial"/>
              <a:buNone/>
            </a:pPr>
            <a:endParaRPr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indent="-82550">
              <a:buClr>
                <a:srgbClr val="000000"/>
              </a:buClr>
              <a:buSzPts val="3200"/>
              <a:buFont typeface="Arial"/>
              <a:buNone/>
            </a:pPr>
            <a:endParaRPr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indent="-285750">
              <a:buClr>
                <a:srgbClr val="1F4E79"/>
              </a:buClr>
              <a:buSzPts val="3200"/>
              <a:buFont typeface="Arial"/>
              <a:buChar char="•"/>
            </a:pP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Diện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endParaRPr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Google Shape;414;p27">
            <a:extLst>
              <a:ext uri="{FF2B5EF4-FFF2-40B4-BE49-F238E27FC236}">
                <a16:creationId xmlns:a16="http://schemas.microsoft.com/office/drawing/2014/main" id="{352EE908-7F44-7BD7-6A3F-76AE9410DD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020" y="3059425"/>
            <a:ext cx="1559447" cy="59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5;p27">
            <a:extLst>
              <a:ext uri="{FF2B5EF4-FFF2-40B4-BE49-F238E27FC236}">
                <a16:creationId xmlns:a16="http://schemas.microsoft.com/office/drawing/2014/main" id="{4068AA86-6835-8350-F49E-0DD70BCA85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7520" y="4584198"/>
            <a:ext cx="2219325" cy="1249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1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EE8BC-07A3-F854-5F4C-6CFA3CDD3505}"/>
                  </a:ext>
                </a:extLst>
              </p:cNvPr>
              <p:cNvSpPr txBox="1"/>
              <p:nvPr/>
            </p:nvSpPr>
            <p:spPr>
              <a:xfrm>
                <a:off x="1756114" y="498619"/>
                <a:ext cx="8679772" cy="4728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bổ</a:t>
                </a:r>
                <a:r>
                  <a:rPr lang="en-US" sz="3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sung: </a:t>
                </a:r>
                <a:r>
                  <a:rPr lang="vi-VN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diện tích hình thoi có độ dài </a:t>
                </a:r>
                <a:endParaRPr lang="en-US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đường chéo là 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7cm</a:t>
                </a:r>
                <a:r>
                  <a:rPr lang="vi-VN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12cm</a:t>
                </a:r>
                <a:r>
                  <a:rPr lang="vi-VN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thoi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endParaRPr lang="en-US" sz="32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endParaRPr lang="en-US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32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0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42</m:t>
                        </m:r>
                        <m:r>
                          <m:rPr>
                            <m:sty m:val="p"/>
                          </m:rPr>
                          <a:rPr lang="en-US" sz="3200" b="0" i="0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EE8BC-07A3-F854-5F4C-6CFA3CDD3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14" y="498619"/>
                <a:ext cx="8679772" cy="4728410"/>
              </a:xfrm>
              <a:prstGeom prst="rect">
                <a:avLst/>
              </a:prstGeom>
              <a:blipFill>
                <a:blip r:embed="rId2"/>
                <a:stretch>
                  <a:fillRect l="-1756" t="-1161" r="-1475" b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7">
            <a:extLst>
              <a:ext uri="{FF2B5EF4-FFF2-40B4-BE49-F238E27FC236}">
                <a16:creationId xmlns:a16="http://schemas.microsoft.com/office/drawing/2014/main" id="{456FC80C-93D1-6880-3B42-B9173FD6C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A5BD72-CE89-CD4F-9490-919C3B54BF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175003"/>
              </p:ext>
            </p:extLst>
          </p:nvPr>
        </p:nvGraphicFramePr>
        <p:xfrm>
          <a:off x="3373514" y="3429000"/>
          <a:ext cx="3049467" cy="98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4" imgH="444307" progId="Equation.DSMT4">
                  <p:embed/>
                </p:oleObj>
              </mc:Choice>
              <mc:Fallback>
                <p:oleObj name="Equation" r:id="rId3" imgW="1396394" imgH="44430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514" y="3429000"/>
                        <a:ext cx="3049467" cy="9829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5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E4927-F39B-D9F4-C01F-070CFDC67B1A}"/>
                  </a:ext>
                </a:extLst>
              </p:cNvPr>
              <p:cNvSpPr txBox="1"/>
              <p:nvPr/>
            </p:nvSpPr>
            <p:spPr>
              <a:xfrm>
                <a:off x="1252817" y="733550"/>
                <a:ext cx="9686366" cy="5390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SGK </a:t>
                </a:r>
                <a:r>
                  <a:rPr lang="en-US" sz="2800" b="1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101: </a:t>
                </a:r>
                <a:r>
                  <a:rPr lang="vi-VN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 Hưng uốn một dây thép thành móc treo đồ có dạng hình thoi với độ dài cạnh bằng 30 cm. Bác Hưng cần bao nhiêu xăng-ti-mét dây thép để làm móc treo đó?</a:t>
                </a:r>
                <a:endParaRPr lang="en-US" sz="28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28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8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xét: độ dài của dây thép cần để làm móc treo bằng chu vi của hình thoi .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 Hưng cần số xăng–ti–mét dây thép là: </a:t>
                </a:r>
                <a:endParaRPr lang="en-US" sz="28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42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28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E4927-F39B-D9F4-C01F-070CFDC67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17" y="733550"/>
                <a:ext cx="9686366" cy="5390899"/>
              </a:xfrm>
              <a:prstGeom prst="rect">
                <a:avLst/>
              </a:prstGeom>
              <a:blipFill>
                <a:blip r:embed="rId2"/>
                <a:stretch>
                  <a:fillRect l="-1322" t="-678" r="-126" b="-2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ABF726-B642-56D5-8130-6B6E200DAA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239302"/>
              </p:ext>
            </p:extLst>
          </p:nvPr>
        </p:nvGraphicFramePr>
        <p:xfrm>
          <a:off x="2671481" y="4823010"/>
          <a:ext cx="2862841" cy="663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3000" imgH="266700" progId="Equation.DSMT4">
                  <p:embed/>
                </p:oleObj>
              </mc:Choice>
              <mc:Fallback>
                <p:oleObj name="Equation" r:id="rId3" imgW="11430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481" y="4823010"/>
                        <a:ext cx="2862841" cy="663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599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CCB20A-B8CD-43E2-79C6-72FC3B18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46" y="2273516"/>
            <a:ext cx="9773308" cy="23109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6FD002-5057-1926-F1B3-74B74268FD5D}"/>
              </a:ext>
            </a:extLst>
          </p:cNvPr>
          <p:cNvSpPr txBox="1"/>
          <p:nvPr/>
        </p:nvSpPr>
        <p:spPr>
          <a:xfrm>
            <a:off x="4486835" y="1192306"/>
            <a:ext cx="321832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84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8BF92-23BC-F3A7-1DBD-1A065D5D8371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8FDBC-6824-F3D0-DA1A-8AF1362B6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27" y="1673162"/>
            <a:ext cx="2849639" cy="1069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99730-6604-6990-84AE-7A170E4E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621" y="1030512"/>
            <a:ext cx="2235513" cy="235527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5BAEFF2-D521-7C9A-FC65-C9369C337A6D}"/>
              </a:ext>
            </a:extLst>
          </p:cNvPr>
          <p:cNvGrpSpPr/>
          <p:nvPr/>
        </p:nvGrpSpPr>
        <p:grpSpPr>
          <a:xfrm>
            <a:off x="358672" y="1567510"/>
            <a:ext cx="2758161" cy="2428740"/>
            <a:chOff x="358672" y="1567510"/>
            <a:chExt cx="2758161" cy="24287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EB5845-AD59-9046-96D9-F42C3527C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672" y="1567510"/>
              <a:ext cx="2758161" cy="15328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A8A2A-6C03-C03A-4A7E-BBC6968C0701}"/>
                </a:ext>
              </a:extLst>
            </p:cNvPr>
            <p:cNvSpPr txBox="1"/>
            <p:nvPr/>
          </p:nvSpPr>
          <p:spPr>
            <a:xfrm>
              <a:off x="1111182" y="3411475"/>
              <a:ext cx="1251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7FD8A5-9A98-D6DF-E62E-69B881B1EA55}"/>
              </a:ext>
            </a:extLst>
          </p:cNvPr>
          <p:cNvGrpSpPr/>
          <p:nvPr/>
        </p:nvGrpSpPr>
        <p:grpSpPr>
          <a:xfrm>
            <a:off x="3115443" y="1404411"/>
            <a:ext cx="2851029" cy="2591839"/>
            <a:chOff x="3115443" y="1404411"/>
            <a:chExt cx="2851029" cy="25918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821AC2-498B-05BF-F7B7-101043FA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5443" y="1404411"/>
              <a:ext cx="2851029" cy="1859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8551EC-EC0F-198D-9530-4010CC14922D}"/>
                </a:ext>
              </a:extLst>
            </p:cNvPr>
            <p:cNvSpPr txBox="1"/>
            <p:nvPr/>
          </p:nvSpPr>
          <p:spPr>
            <a:xfrm>
              <a:off x="3915777" y="3411475"/>
              <a:ext cx="1251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EE11538-9296-F3CE-8ACC-C62A59E5F2C1}"/>
              </a:ext>
            </a:extLst>
          </p:cNvPr>
          <p:cNvSpPr txBox="1"/>
          <p:nvPr/>
        </p:nvSpPr>
        <p:spPr>
          <a:xfrm>
            <a:off x="6776154" y="3413694"/>
            <a:ext cx="125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CE6F-7D3F-CC18-B64F-D177DF968B99}"/>
              </a:ext>
            </a:extLst>
          </p:cNvPr>
          <p:cNvSpPr txBox="1"/>
          <p:nvPr/>
        </p:nvSpPr>
        <p:spPr>
          <a:xfrm>
            <a:off x="9697408" y="3411475"/>
            <a:ext cx="125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801E46-2B62-716A-BF48-501BDFAE12A6}"/>
              </a:ext>
            </a:extLst>
          </p:cNvPr>
          <p:cNvSpPr txBox="1"/>
          <p:nvPr/>
        </p:nvSpPr>
        <p:spPr>
          <a:xfrm>
            <a:off x="2062859" y="57580"/>
            <a:ext cx="8717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E0847F-4283-1D6D-5746-EF9292EC5DD6}"/>
              </a:ext>
            </a:extLst>
          </p:cNvPr>
          <p:cNvSpPr txBox="1"/>
          <p:nvPr/>
        </p:nvSpPr>
        <p:spPr>
          <a:xfrm>
            <a:off x="166671" y="4796117"/>
            <a:ext cx="25349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5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6A666-28EF-48C4-AE3A-C2D8C0F0A610}"/>
              </a:ext>
            </a:extLst>
          </p:cNvPr>
          <p:cNvSpPr txBox="1"/>
          <p:nvPr/>
        </p:nvSpPr>
        <p:spPr>
          <a:xfrm>
            <a:off x="5167528" y="4789733"/>
            <a:ext cx="33764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5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5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091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5834 0.3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66758 0.4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C73E4-191B-8506-0588-D0E6B78BB323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D57F314-D9F7-A42E-F2AA-FBB4B513CA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29329"/>
              </p:ext>
            </p:extLst>
          </p:nvPr>
        </p:nvGraphicFramePr>
        <p:xfrm>
          <a:off x="205965" y="2128121"/>
          <a:ext cx="4749640" cy="347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561905" imgH="2591162" progId="Paint.Picture">
                  <p:embed/>
                </p:oleObj>
              </mc:Choice>
              <mc:Fallback>
                <p:oleObj name="Bitmap Image" r:id="rId2" imgW="3561905" imgH="2591162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28B96D8-E24E-4548-88DB-F5AE00056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965" y="2128121"/>
                        <a:ext cx="4749640" cy="34742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A980E4-0C37-905C-F1E3-37CD07A42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591641"/>
            <a:ext cx="1434968" cy="1434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726E0-239C-48FA-6B59-E9B600162D75}"/>
              </a:ext>
            </a:extLst>
          </p:cNvPr>
          <p:cNvSpPr txBox="1"/>
          <p:nvPr/>
        </p:nvSpPr>
        <p:spPr>
          <a:xfrm>
            <a:off x="2068521" y="53032"/>
            <a:ext cx="847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95CF5-EF10-1A77-7800-B8C46F5FD8F9}"/>
              </a:ext>
            </a:extLst>
          </p:cNvPr>
          <p:cNvSpPr txBox="1"/>
          <p:nvPr/>
        </p:nvSpPr>
        <p:spPr>
          <a:xfrm>
            <a:off x="4862285" y="1206301"/>
            <a:ext cx="6081204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B0F9EFA-12B7-6E2B-FC37-5B5C75200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203187"/>
              </p:ext>
            </p:extLst>
          </p:nvPr>
        </p:nvGraphicFramePr>
        <p:xfrm>
          <a:off x="6348072" y="2051031"/>
          <a:ext cx="2270512" cy="70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279360" progId="Equation.DSMT4">
                  <p:embed/>
                </p:oleObj>
              </mc:Choice>
              <mc:Fallback>
                <p:oleObj name="Equation" r:id="rId5" imgW="901440" imgH="279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0E086A7-9EA7-4C95-93DF-453AE77E06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8072" y="2051031"/>
                        <a:ext cx="2270512" cy="703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DA6B6D7-3F79-3FE0-4C86-321290641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543502"/>
              </p:ext>
            </p:extLst>
          </p:nvPr>
        </p:nvGraphicFramePr>
        <p:xfrm>
          <a:off x="4114800" y="2336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14E69A0-F491-453D-B3DC-C621B383DE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336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93BCEDC-2575-47F9-D1F5-4D9DD26431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007692"/>
              </p:ext>
            </p:extLst>
          </p:nvPr>
        </p:nvGraphicFramePr>
        <p:xfrm>
          <a:off x="5338068" y="3311783"/>
          <a:ext cx="4379912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39880" imgH="393480" progId="Equation.DSMT4">
                  <p:embed/>
                </p:oleObj>
              </mc:Choice>
              <mc:Fallback>
                <p:oleObj name="Equation" r:id="rId9" imgW="1739880" imgH="393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39C24A86-59EC-4F2D-A84A-1B823ABF7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8068" y="3311783"/>
                        <a:ext cx="4379912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39DA46B-91FE-D6CA-296E-FF0C68A9F4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408407"/>
              </p:ext>
            </p:extLst>
          </p:nvPr>
        </p:nvGraphicFramePr>
        <p:xfrm>
          <a:off x="4159204" y="374178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22F935F-5524-43BD-84FC-6D58B15F1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9204" y="374178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34BCCDC-7400-6311-1333-65FF6712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66427"/>
              </p:ext>
            </p:extLst>
          </p:nvPr>
        </p:nvGraphicFramePr>
        <p:xfrm>
          <a:off x="5971480" y="4989770"/>
          <a:ext cx="3195638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9720" imgH="279360" progId="Equation.DSMT4">
                  <p:embed/>
                </p:oleObj>
              </mc:Choice>
              <mc:Fallback>
                <p:oleObj name="Equation" r:id="rId12" imgW="1269720" imgH="27936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FC579B86-B357-4B39-9F0B-DCC13AB2C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71480" y="4989770"/>
                        <a:ext cx="3195638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96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C49D4E-997D-26DB-F92E-DC007D75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140"/>
          <a:stretch/>
        </p:blipFill>
        <p:spPr>
          <a:xfrm>
            <a:off x="1104370" y="258450"/>
            <a:ext cx="9983260" cy="1639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5BC94-8E9B-97CA-ED52-C899918A7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2" b="39276"/>
          <a:stretch/>
        </p:blipFill>
        <p:spPr>
          <a:xfrm>
            <a:off x="1104370" y="1817224"/>
            <a:ext cx="9983260" cy="2291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CF5C-506F-FCCE-F002-DD85C2653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24"/>
          <a:stretch/>
        </p:blipFill>
        <p:spPr>
          <a:xfrm>
            <a:off x="1104370" y="4109012"/>
            <a:ext cx="9983260" cy="24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46FD002-5057-1926-F1B3-74B74268FD5D}"/>
              </a:ext>
            </a:extLst>
          </p:cNvPr>
          <p:cNvSpPr txBox="1"/>
          <p:nvPr/>
        </p:nvSpPr>
        <p:spPr>
          <a:xfrm>
            <a:off x="4160955" y="1215455"/>
            <a:ext cx="38700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CC380-F63B-9E39-A57E-79688C58A158}"/>
              </a:ext>
            </a:extLst>
          </p:cNvPr>
          <p:cNvSpPr txBox="1"/>
          <p:nvPr/>
        </p:nvSpPr>
        <p:spPr>
          <a:xfrm>
            <a:off x="1523517" y="2108406"/>
            <a:ext cx="9144964" cy="333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Xem lại các bài tập đã làm trong tiết học.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 vi,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12,14,17 - SBT tr108,109; 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77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2213838" y="1836629"/>
            <a:ext cx="8335639" cy="1274756"/>
            <a:chOff x="1886212" y="2164123"/>
            <a:chExt cx="8335639" cy="1274756"/>
          </a:xfrm>
        </p:grpSpPr>
        <p:sp>
          <p:nvSpPr>
            <p:cNvPr id="4" name="文本框 3"/>
            <p:cNvSpPr txBox="1"/>
            <p:nvPr/>
          </p:nvSpPr>
          <p:spPr>
            <a:xfrm>
              <a:off x="1886212" y="2792548"/>
              <a:ext cx="8335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HappyZcool-2016" charset="-122"/>
                </a:rPr>
                <a:t>Bài 2. HÌNH CHỮ NHẬT – HÌNH THOI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66528" y="2164123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4000" b="1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>
            <a:extLst>
              <a:ext uri="{FF2B5EF4-FFF2-40B4-BE49-F238E27FC236}">
                <a16:creationId xmlns:a16="http://schemas.microsoft.com/office/drawing/2014/main" id="{8335AC2B-D2C4-F89A-D2D1-67BA300BEB87}"/>
              </a:ext>
            </a:extLst>
          </p:cNvPr>
          <p:cNvGrpSpPr/>
          <p:nvPr/>
        </p:nvGrpSpPr>
        <p:grpSpPr>
          <a:xfrm>
            <a:off x="83662" y="10198"/>
            <a:ext cx="6154029" cy="929836"/>
            <a:chOff x="1750266" y="2093420"/>
            <a:chExt cx="6154029" cy="11742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812E94E-A25A-924A-529B-4528BC87A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612BBDD-BAB4-3E72-4CA6-5A76B951DE13}"/>
                </a:ext>
              </a:extLst>
            </p:cNvPr>
            <p:cNvSpPr txBox="1"/>
            <p:nvPr/>
          </p:nvSpPr>
          <p:spPr>
            <a:xfrm>
              <a:off x="3131835" y="2449694"/>
              <a:ext cx="47724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Nhận biết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E41500D4-E9E7-D548-BC79-8A77A0E1C4FD}"/>
              </a:ext>
            </a:extLst>
          </p:cNvPr>
          <p:cNvSpPr/>
          <p:nvPr/>
        </p:nvSpPr>
        <p:spPr>
          <a:xfrm>
            <a:off x="292237" y="1002805"/>
            <a:ext cx="1174215" cy="58516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HĐ2: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23F4C1-0354-7CDF-8F66-841E3877AFC0}"/>
              </a:ext>
            </a:extLst>
          </p:cNvPr>
          <p:cNvSpPr txBox="1"/>
          <p:nvPr/>
        </p:nvSpPr>
        <p:spPr>
          <a:xfrm>
            <a:off x="1326416" y="1022330"/>
            <a:ext cx="10865584" cy="51090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Cho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13 (SGK – 98)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0138A-CF3F-7DCA-8E89-7DDA9DFE4A32}"/>
              </a:ext>
            </a:extLst>
          </p:cNvPr>
          <p:cNvSpPr txBox="1"/>
          <p:nvPr/>
        </p:nvSpPr>
        <p:spPr>
          <a:xfrm>
            <a:off x="670769" y="1761767"/>
            <a:ext cx="5866759" cy="40934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Quan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CD; AD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C2B36-E65F-DC08-5C4F-1A46C3DDF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208" y="2504714"/>
            <a:ext cx="5268551" cy="3376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AAA817-10E0-4CF0-783E-74AFB952B6B0}"/>
              </a:ext>
            </a:extLst>
          </p:cNvPr>
          <p:cNvSpPr txBox="1"/>
          <p:nvPr/>
        </p:nvSpPr>
        <p:spPr>
          <a:xfrm>
            <a:off x="8853715" y="5946566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13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5B3F5-3836-AF28-AEF6-39017A33FC4F}"/>
              </a:ext>
            </a:extLst>
          </p:cNvPr>
          <p:cNvSpPr txBox="1"/>
          <p:nvPr/>
        </p:nvSpPr>
        <p:spPr>
          <a:xfrm>
            <a:off x="670768" y="1761767"/>
            <a:ext cx="5866760" cy="40934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AB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AD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AC =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 cm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BD =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 cm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>
            <a:extLst>
              <a:ext uri="{FF2B5EF4-FFF2-40B4-BE49-F238E27FC236}">
                <a16:creationId xmlns:a16="http://schemas.microsoft.com/office/drawing/2014/main" id="{5ECF7B3F-74EF-CB97-1963-EB9D06F90340}"/>
              </a:ext>
            </a:extLst>
          </p:cNvPr>
          <p:cNvGrpSpPr/>
          <p:nvPr/>
        </p:nvGrpSpPr>
        <p:grpSpPr>
          <a:xfrm>
            <a:off x="47086" y="-42157"/>
            <a:ext cx="6154029" cy="1174215"/>
            <a:chOff x="1750266" y="2093420"/>
            <a:chExt cx="6154029" cy="11742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F64C906-C75C-604B-599E-CF0E10A4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1898E05-D35C-B09A-3AEB-E3EC14FF3258}"/>
                </a:ext>
              </a:extLst>
            </p:cNvPr>
            <p:cNvSpPr txBox="1"/>
            <p:nvPr/>
          </p:nvSpPr>
          <p:spPr>
            <a:xfrm>
              <a:off x="3131835" y="2449694"/>
              <a:ext cx="47724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Nhận biết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0139CC6-7D3E-79BD-7734-D79816C882C0}"/>
              </a:ext>
            </a:extLst>
          </p:cNvPr>
          <p:cNvSpPr/>
          <p:nvPr/>
        </p:nvSpPr>
        <p:spPr>
          <a:xfrm>
            <a:off x="634193" y="1000653"/>
            <a:ext cx="2174738" cy="58516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A74FC-D27A-6358-8A72-A3325F7F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221" y="1756158"/>
            <a:ext cx="5140507" cy="3738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985CEB-A801-C5E3-3EB1-697E399532EC}"/>
              </a:ext>
            </a:extLst>
          </p:cNvPr>
          <p:cNvSpPr txBox="1"/>
          <p:nvPr/>
        </p:nvSpPr>
        <p:spPr>
          <a:xfrm>
            <a:off x="1426882" y="1756158"/>
            <a:ext cx="5579069" cy="18209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3A3D7-235A-1BF4-A65D-D999FA91DAFF}"/>
              </a:ext>
            </a:extLst>
          </p:cNvPr>
          <p:cNvSpPr txBox="1"/>
          <p:nvPr/>
        </p:nvSpPr>
        <p:spPr>
          <a:xfrm>
            <a:off x="1426882" y="1734335"/>
            <a:ext cx="5579069" cy="40934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= PQ ; MQ = NP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 song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 song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 = NQ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 N, P, Q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>
            <a:extLst>
              <a:ext uri="{FF2B5EF4-FFF2-40B4-BE49-F238E27FC236}">
                <a16:creationId xmlns:a16="http://schemas.microsoft.com/office/drawing/2014/main" id="{561D5579-843D-7565-41D1-300D43325504}"/>
              </a:ext>
            </a:extLst>
          </p:cNvPr>
          <p:cNvGrpSpPr/>
          <p:nvPr/>
        </p:nvGrpSpPr>
        <p:grpSpPr>
          <a:xfrm>
            <a:off x="1366" y="-69589"/>
            <a:ext cx="6154029" cy="1174215"/>
            <a:chOff x="1750266" y="2093420"/>
            <a:chExt cx="6154029" cy="11742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F41B060-BC38-18E4-5819-01F6F933B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01BE23A-9CD5-79CC-3C1A-D20D24FD6ED2}"/>
                </a:ext>
              </a:extLst>
            </p:cNvPr>
            <p:cNvSpPr txBox="1"/>
            <p:nvPr/>
          </p:nvSpPr>
          <p:spPr>
            <a:xfrm>
              <a:off x="3131835" y="2449694"/>
              <a:ext cx="47724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Nhận biết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96AE9-1A35-4B9A-C892-57391F859036}"/>
              </a:ext>
            </a:extLst>
          </p:cNvPr>
          <p:cNvSpPr/>
          <p:nvPr/>
        </p:nvSpPr>
        <p:spPr>
          <a:xfrm>
            <a:off x="881081" y="1552682"/>
            <a:ext cx="3654343" cy="62225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320A49-BF18-7038-5A39-C5FA2027E4B3}"/>
              </a:ext>
            </a:extLst>
          </p:cNvPr>
          <p:cNvSpPr/>
          <p:nvPr/>
        </p:nvSpPr>
        <p:spPr>
          <a:xfrm>
            <a:off x="881081" y="2497810"/>
            <a:ext cx="9579630" cy="386747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vi-VN" sz="36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có:</a:t>
            </a:r>
          </a:p>
          <a:p>
            <a:pPr>
              <a:spcAft>
                <a:spcPts val="1800"/>
              </a:spcAft>
            </a:pPr>
            <a:r>
              <a:rPr lang="vi-VN" sz="36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bằng nhau;</a:t>
            </a:r>
          </a:p>
          <a:p>
            <a:pPr>
              <a:spcAft>
                <a:spcPts val="1800"/>
              </a:spcAft>
            </a:pPr>
            <a:r>
              <a:rPr lang="vi-VN" sz="36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song song với nhau; </a:t>
            </a:r>
          </a:p>
          <a:p>
            <a:pPr>
              <a:spcAft>
                <a:spcPts val="1800"/>
              </a:spcAft>
            </a:pPr>
            <a:r>
              <a:rPr lang="vi-VN" sz="36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đường chéo bằng nhau;</a:t>
            </a:r>
          </a:p>
          <a:p>
            <a:pPr>
              <a:spcAft>
                <a:spcPts val="1800"/>
              </a:spcAft>
            </a:pPr>
            <a:r>
              <a:rPr lang="vi-VN" sz="36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Bốn góc ở các đỉnh đều là góc vuông.</a:t>
            </a:r>
          </a:p>
        </p:txBody>
      </p:sp>
    </p:spTree>
    <p:extLst>
      <p:ext uri="{BB962C8B-B14F-4D97-AF65-F5344CB8AC3E}">
        <p14:creationId xmlns:p14="http://schemas.microsoft.com/office/powerpoint/2010/main" val="37472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1">
            <a:extLst>
              <a:ext uri="{FF2B5EF4-FFF2-40B4-BE49-F238E27FC236}">
                <a16:creationId xmlns:a16="http://schemas.microsoft.com/office/drawing/2014/main" id="{0E653C41-9D39-EF2F-9A3D-C1170E62F134}"/>
              </a:ext>
            </a:extLst>
          </p:cNvPr>
          <p:cNvGrpSpPr/>
          <p:nvPr/>
        </p:nvGrpSpPr>
        <p:grpSpPr>
          <a:xfrm>
            <a:off x="80910" y="0"/>
            <a:ext cx="4990249" cy="1174215"/>
            <a:chOff x="1750266" y="2093420"/>
            <a:chExt cx="4990249" cy="1174215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5121742D-D8ED-65D7-455A-1FA14667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EBF5F708-386F-DD29-1BAD-CB9C4AC7A611}"/>
                </a:ext>
              </a:extLst>
            </p:cNvPr>
            <p:cNvSpPr txBox="1"/>
            <p:nvPr/>
          </p:nvSpPr>
          <p:spPr>
            <a:xfrm>
              <a:off x="3131835" y="2449694"/>
              <a:ext cx="360868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Vẽ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84E8CD6-AAC6-A098-F75F-0F8949A22C33}"/>
              </a:ext>
            </a:extLst>
          </p:cNvPr>
          <p:cNvSpPr txBox="1"/>
          <p:nvPr/>
        </p:nvSpPr>
        <p:spPr>
          <a:xfrm>
            <a:off x="539051" y="1422942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</a:t>
            </a:r>
            <a:r>
              <a:rPr lang="vi-VN" sz="3800" dirty="0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    </a:t>
            </a:r>
            <a:r>
              <a:rPr lang="en-US" sz="3800" dirty="0" err="1">
                <a:solidFill>
                  <a:srgbClr val="1B1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800" dirty="0">
              <a:solidFill>
                <a:srgbClr val="1B1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EF26D9-F965-E367-A505-086A001927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2088" y="2096404"/>
          <a:ext cx="204946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177480" progId="Equation.DSMT4">
                  <p:embed/>
                </p:oleObj>
              </mc:Choice>
              <mc:Fallback>
                <p:oleObj name="Equation" r:id="rId3" imgW="68580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F3FCABB-B7B7-441C-8A39-39B8A93BC4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2088" y="2096404"/>
                        <a:ext cx="2049462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583B49B-8A22-999A-4EF4-83296B1D24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8905" y="2096404"/>
          <a:ext cx="208915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177480" progId="Equation.DSMT4">
                  <p:embed/>
                </p:oleObj>
              </mc:Choice>
              <mc:Fallback>
                <p:oleObj name="Equation" r:id="rId5" imgW="698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F6E3CD5-66F7-4F5A-9CF6-52E52DBF4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48905" y="2096404"/>
                        <a:ext cx="2089150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05FBD3-8925-8A26-2400-7AAE1945D948}"/>
              </a:ext>
            </a:extLst>
          </p:cNvPr>
          <p:cNvSpPr/>
          <p:nvPr/>
        </p:nvSpPr>
        <p:spPr>
          <a:xfrm>
            <a:off x="673130" y="3219435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</a:p>
        </p:txBody>
      </p:sp>
      <p:pic>
        <p:nvPicPr>
          <p:cNvPr id="10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18BE2078-3B3C-FB25-1619-53B22FA4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68" y="3228914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device, measuring stick&#10;&#10;Description automatically generated">
            <a:extLst>
              <a:ext uri="{FF2B5EF4-FFF2-40B4-BE49-F238E27FC236}">
                <a16:creationId xmlns:a16="http://schemas.microsoft.com/office/drawing/2014/main" id="{3AE75934-2B21-BEA0-B10D-CE7D8AA343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62" b="19327"/>
          <a:stretch/>
        </p:blipFill>
        <p:spPr>
          <a:xfrm>
            <a:off x="3816868" y="4751877"/>
            <a:ext cx="2709680" cy="1710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14E29D-5D38-A360-957A-F3A604634E0A}"/>
              </a:ext>
            </a:extLst>
          </p:cNvPr>
          <p:cNvSpPr txBox="1"/>
          <p:nvPr/>
        </p:nvSpPr>
        <p:spPr>
          <a:xfrm>
            <a:off x="6533563" y="3595202"/>
            <a:ext cx="262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3200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CEA60-B694-EC6F-34DF-1A3BA6FC3604}"/>
              </a:ext>
            </a:extLst>
          </p:cNvPr>
          <p:cNvSpPr txBox="1"/>
          <p:nvPr/>
        </p:nvSpPr>
        <p:spPr>
          <a:xfrm>
            <a:off x="6532255" y="5314539"/>
            <a:ext cx="262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sz="3200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US" sz="3200" dirty="0">
              <a:solidFill>
                <a:srgbClr val="1F4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>
            <a:extLst>
              <a:ext uri="{FF2B5EF4-FFF2-40B4-BE49-F238E27FC236}">
                <a16:creationId xmlns:a16="http://schemas.microsoft.com/office/drawing/2014/main" id="{7FA41910-4CF4-A3D9-A9DB-7E9E6FF1A377}"/>
              </a:ext>
            </a:extLst>
          </p:cNvPr>
          <p:cNvGrpSpPr/>
          <p:nvPr/>
        </p:nvGrpSpPr>
        <p:grpSpPr>
          <a:xfrm>
            <a:off x="37942" y="-106165"/>
            <a:ext cx="4990249" cy="1174215"/>
            <a:chOff x="1750266" y="2093420"/>
            <a:chExt cx="4990249" cy="11742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9952088-F157-6B19-C056-BD904452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E694FFF-2D89-582B-A47C-E5BAF43B85C2}"/>
                </a:ext>
              </a:extLst>
            </p:cNvPr>
            <p:cNvSpPr txBox="1"/>
            <p:nvPr/>
          </p:nvSpPr>
          <p:spPr>
            <a:xfrm>
              <a:off x="3131835" y="2449694"/>
              <a:ext cx="360868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Vẽ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20957BC-2E11-4EE3-577A-F4B9559CB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30"/>
          <a:stretch/>
        </p:blipFill>
        <p:spPr>
          <a:xfrm>
            <a:off x="3107417" y="1584998"/>
            <a:ext cx="7726689" cy="4895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2EF79-C388-ED49-4AC1-E1ADEC0C5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154" y="1702255"/>
            <a:ext cx="533980" cy="4136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AC940-4A21-2DDC-BC2F-F2F70A387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921" y="1641972"/>
            <a:ext cx="533981" cy="413660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A2410F-4092-0EEC-2D88-3251ECF3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13" y="116586"/>
            <a:ext cx="3355851" cy="56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72989-C1FC-DCCE-969D-8991C35A6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2971" y="2001099"/>
            <a:ext cx="2614940" cy="215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819606-F289-AF89-B2DD-EF4980E05BAE}"/>
              </a:ext>
            </a:extLst>
          </p:cNvPr>
          <p:cNvSpPr txBox="1"/>
          <p:nvPr/>
        </p:nvSpPr>
        <p:spPr>
          <a:xfrm>
            <a:off x="775133" y="246054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1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99D30EA-BF03-B318-C86F-704D86F7E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47397" y="2018217"/>
            <a:ext cx="3395464" cy="563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D61875B-0F0C-E4BF-2131-A5E76E2FE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30" y="98474"/>
            <a:ext cx="3392742" cy="56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5B3EA2-BDF7-F95E-9A28-CC43A33202C6}"/>
              </a:ext>
            </a:extLst>
          </p:cNvPr>
          <p:cNvSpPr txBox="1"/>
          <p:nvPr/>
        </p:nvSpPr>
        <p:spPr>
          <a:xfrm>
            <a:off x="775133" y="298376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9C6E3-3A06-02B0-6FF6-574D116135FC}"/>
              </a:ext>
            </a:extLst>
          </p:cNvPr>
          <p:cNvSpPr txBox="1"/>
          <p:nvPr/>
        </p:nvSpPr>
        <p:spPr>
          <a:xfrm>
            <a:off x="753207" y="350698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37134-B1B0-D573-F378-D82892647981}"/>
              </a:ext>
            </a:extLst>
          </p:cNvPr>
          <p:cNvSpPr txBox="1"/>
          <p:nvPr/>
        </p:nvSpPr>
        <p:spPr>
          <a:xfrm>
            <a:off x="775134" y="4030209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i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4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5086A1EA-0DB2-4A9D-55F9-1C8CEF29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90" y="541270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450696-C6EE-D7B1-708A-7021296A2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2020" y="5554982"/>
            <a:ext cx="3059403" cy="56586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FAA6DF-DEE4-4F6D-13BB-18FC7CA7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96" y="4146524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F1961168-5DEC-328F-C4C7-4305A73B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856" y="3103039"/>
            <a:ext cx="17716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0105 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0.02083 L 0.0237 -0.498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008 0.17246 L -0.12565 -0.3437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2786 -0.34375 L -0.13489 -0.3437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>
            <a:extLst>
              <a:ext uri="{FF2B5EF4-FFF2-40B4-BE49-F238E27FC236}">
                <a16:creationId xmlns:a16="http://schemas.microsoft.com/office/drawing/2014/main" id="{3047C0C0-B481-95F5-D900-BC28652E390B}"/>
              </a:ext>
            </a:extLst>
          </p:cNvPr>
          <p:cNvGrpSpPr/>
          <p:nvPr/>
        </p:nvGrpSpPr>
        <p:grpSpPr>
          <a:xfrm>
            <a:off x="1366" y="-124453"/>
            <a:ext cx="4990249" cy="1174215"/>
            <a:chOff x="1750266" y="2093420"/>
            <a:chExt cx="4990249" cy="11742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CD92319-3B47-CE91-7B6F-834BAF8CB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66" y="2093420"/>
              <a:ext cx="1174215" cy="117421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1AAB3F6-2E45-2D51-BD0E-6D81D7131AB9}"/>
                </a:ext>
              </a:extLst>
            </p:cNvPr>
            <p:cNvSpPr txBox="1"/>
            <p:nvPr/>
          </p:nvSpPr>
          <p:spPr>
            <a:xfrm>
              <a:off x="3131835" y="2449694"/>
              <a:ext cx="360868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</a:t>
              </a:r>
              <a:r>
                <a:rPr kumimoji="1" lang="vi-VN" altLang="zh-CN" sz="3000" b="1" dirty="0">
                  <a:solidFill>
                    <a:srgbClr val="A185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Vẽ hình chữ nhật</a:t>
              </a:r>
              <a:endParaRPr kumimoji="1" lang="zh-CN" altLang="en-US" sz="3000" b="1" dirty="0">
                <a:solidFill>
                  <a:srgbClr val="A185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651F167-1BD0-A546-90F1-974E69603271}"/>
              </a:ext>
            </a:extLst>
          </p:cNvPr>
          <p:cNvSpPr txBox="1"/>
          <p:nvPr/>
        </p:nvSpPr>
        <p:spPr>
          <a:xfrm>
            <a:off x="703062" y="785819"/>
            <a:ext cx="1078587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6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</a:t>
            </a:r>
          </a:p>
          <a:p>
            <a:pPr algn="just">
              <a:spcAft>
                <a:spcPts val="600"/>
              </a:spcAft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9cm</a:t>
            </a:r>
          </a:p>
          <a:p>
            <a:pPr algn="just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8E62E-3943-1062-4848-3B153171ACE4}"/>
              </a:ext>
            </a:extLst>
          </p:cNvPr>
          <p:cNvSpPr/>
          <p:nvPr/>
        </p:nvSpPr>
        <p:spPr>
          <a:xfrm>
            <a:off x="588473" y="4760263"/>
            <a:ext cx="7291633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cm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C8BE8-C855-FF85-FA32-7D195AC62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334" y="3841756"/>
            <a:ext cx="2980603" cy="230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184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1475</Words>
  <Application>Microsoft Office PowerPoint</Application>
  <PresentationFormat>Widescreen</PresentationFormat>
  <Paragraphs>165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 Math</vt:lpstr>
      <vt:lpstr>Franklin Gothic Book</vt:lpstr>
      <vt:lpstr>Franklin Gothic Medium</vt:lpstr>
      <vt:lpstr>Times New Roman</vt:lpstr>
      <vt:lpstr>Wingdings</vt:lpstr>
      <vt:lpstr>Office Theme</vt:lpstr>
      <vt:lpstr>Angles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hong hanh</cp:lastModifiedBy>
  <cp:revision>8</cp:revision>
  <dcterms:created xsi:type="dcterms:W3CDTF">2021-08-27T12:00:24Z</dcterms:created>
  <dcterms:modified xsi:type="dcterms:W3CDTF">2024-10-30T02:50:08Z</dcterms:modified>
</cp:coreProperties>
</file>