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85" r:id="rId5"/>
    <p:sldId id="257" r:id="rId6"/>
    <p:sldId id="258" r:id="rId7"/>
    <p:sldId id="264" r:id="rId8"/>
    <p:sldId id="265" r:id="rId9"/>
    <p:sldId id="281" r:id="rId10"/>
    <p:sldId id="282" r:id="rId11"/>
    <p:sldId id="283" r:id="rId12"/>
    <p:sldId id="266" r:id="rId13"/>
    <p:sldId id="267" r:id="rId14"/>
    <p:sldId id="284" r:id="rId15"/>
    <p:sldId id="279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CDFE6"/>
    <a:srgbClr val="ED7D31"/>
    <a:srgbClr val="15142A"/>
    <a:srgbClr val="FAED3B"/>
    <a:srgbClr val="70AD47"/>
    <a:srgbClr val="A7FDFF"/>
    <a:srgbClr val="0C0D0E"/>
    <a:srgbClr val="1F4E79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>
        <p:scale>
          <a:sx n="40" d="100"/>
          <a:sy n="40" d="100"/>
        </p:scale>
        <p:origin x="1032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sv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dauhieu.gsp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ím Hồng Hợp xu hướng Y2K Bản thuyết trình Sáng t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267327" y="581309"/>
            <a:ext cx="8229600" cy="318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1/ Chọn câu trả lời đúng và khoanh tròn: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Khi chia hai lũy thừa cùng cơ số khác 0, ta thực hiện: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a. Ta giữ nguyên cơ số và cộng các số mũ.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b. Ta giữ nguyên cơ số và trừ các số mũ.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c. Chia các cơ số và trừ các số mũ.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d.Các câu trên đều sai.</a:t>
            </a:r>
          </a:p>
        </p:txBody>
      </p:sp>
      <p:grpSp>
        <p:nvGrpSpPr>
          <p:cNvPr id="15" name="Group 25"/>
          <p:cNvGrpSpPr>
            <a:grpSpLocks/>
          </p:cNvGrpSpPr>
          <p:nvPr/>
        </p:nvGrpSpPr>
        <p:grpSpPr bwMode="auto">
          <a:xfrm>
            <a:off x="5901240" y="4035709"/>
            <a:ext cx="481012" cy="2565400"/>
            <a:chOff x="3111" y="2560"/>
            <a:chExt cx="303" cy="1616"/>
          </a:xfrm>
        </p:grpSpPr>
        <p:sp>
          <p:nvSpPr>
            <p:cNvPr id="17" name="Rectangle 4"/>
            <p:cNvSpPr>
              <a:spLocks noChangeArrowheads="1"/>
            </p:cNvSpPr>
            <p:nvPr/>
          </p:nvSpPr>
          <p:spPr bwMode="auto">
            <a:xfrm>
              <a:off x="3111" y="2560"/>
              <a:ext cx="288" cy="2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3126" y="3018"/>
              <a:ext cx="288" cy="2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3120" y="3492"/>
              <a:ext cx="288" cy="2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3121" y="3888"/>
              <a:ext cx="288" cy="2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1" name="Oval 20"/>
          <p:cNvSpPr/>
          <p:nvPr/>
        </p:nvSpPr>
        <p:spPr>
          <a:xfrm>
            <a:off x="1278440" y="2214847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800727" y="4010309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a. 7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: 7 = 7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b. x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: x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= x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 (x 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≠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0)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c. a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: a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= a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8    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(a 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≠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 0)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d. x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: x</a:t>
            </a:r>
            <a:r>
              <a:rPr lang="en-US" sz="2800" baseline="30000">
                <a:latin typeface="Cambria Math" panose="02040503050406030204" pitchFamily="18" charset="0"/>
                <a:ea typeface="Cambria Math" panose="02040503050406030204" pitchFamily="18" charset="0"/>
              </a:rPr>
              <a:t>5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= 1    (x  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≠</a:t>
            </a:r>
            <a:r>
              <a:rPr lang="en-US" sz="2800">
                <a:latin typeface="Cambria Math" panose="02040503050406030204" pitchFamily="18" charset="0"/>
                <a:ea typeface="Cambria Math" panose="02040503050406030204" pitchFamily="18" charset="0"/>
              </a:rPr>
              <a:t> 0)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defRPr/>
            </a:pPr>
            <a:endParaRPr lang="en-US" sz="28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91727" y="4772309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mbria Math" panose="02040503050406030204" pitchFamily="18" charset="0"/>
                <a:ea typeface="Cambria Math" panose="02040503050406030204" pitchFamily="18" charset="0"/>
              </a:rPr>
              <a:t>Đ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967915" y="4038884"/>
            <a:ext cx="336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1345115" y="3546759"/>
            <a:ext cx="8534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b="1">
                <a:latin typeface="Cambria Math" panose="02040503050406030204" pitchFamily="18" charset="0"/>
                <a:ea typeface="Cambria Math" panose="02040503050406030204" pitchFamily="18" charset="0"/>
              </a:rPr>
              <a:t>2/ Điền chữ Đ (đúng) hoặc S (sai ) vào ô vuông:</a:t>
            </a:r>
          </a:p>
          <a:p>
            <a:pPr>
              <a:spcBef>
                <a:spcPct val="50000"/>
              </a:spcBef>
            </a:pPr>
            <a:endParaRPr lang="en-US" sz="280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5991727" y="5534309"/>
            <a:ext cx="3369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5967915" y="6143909"/>
            <a:ext cx="3898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mbria Math" panose="02040503050406030204" pitchFamily="18" charset="0"/>
                <a:ea typeface="Cambria Math" panose="02040503050406030204" pitchFamily="18" charset="0"/>
              </a:rPr>
              <a:t>Đ</a:t>
            </a:r>
          </a:p>
        </p:txBody>
      </p:sp>
      <p:pic>
        <p:nvPicPr>
          <p:cNvPr id="2" name="y2mate.com - ĐÊM NGƯƠC 3 PHUT  BONG SÔ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8913" y="1867936"/>
            <a:ext cx="3132438" cy="17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4" grpId="0" build="p"/>
      <p:bldP spid="21" grpId="0" animBg="1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032" y="-191509"/>
            <a:ext cx="10668000" cy="1214165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406271" y="4713532"/>
            <a:ext cx="2288680" cy="2288680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226585-E115-4FD3-BED2-9911F2F047D9}"/>
              </a:ext>
            </a:extLst>
          </p:cNvPr>
          <p:cNvSpPr txBox="1"/>
          <p:nvPr/>
        </p:nvSpPr>
        <p:spPr>
          <a:xfrm>
            <a:off x="119814" y="1238379"/>
            <a:ext cx="935699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Vi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khuẩn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E.coli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trong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điều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kiện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nuôi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cấy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thích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hợp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cứ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20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phút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lại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phân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đôi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một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n-US" sz="3733" i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lần</a:t>
            </a:r>
            <a:r>
              <a:rPr lang="en-US" sz="3733" i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Cloud Callout 19">
            <a:extLst>
              <a:ext uri="{FF2B5EF4-FFF2-40B4-BE49-F238E27FC236}">
                <a16:creationId xmlns:a16="http://schemas.microsoft.com/office/drawing/2014/main" id="{8C26B8CA-DF1B-4B62-9953-465D6721E6A4}"/>
              </a:ext>
            </a:extLst>
          </p:cNvPr>
          <p:cNvSpPr/>
          <p:nvPr/>
        </p:nvSpPr>
        <p:spPr>
          <a:xfrm>
            <a:off x="-70036" y="2652153"/>
            <a:ext cx="7909599" cy="2421443"/>
          </a:xfrm>
          <a:prstGeom prst="cloudCallout">
            <a:avLst>
              <a:gd name="adj1" fmla="val 51961"/>
              <a:gd name="adj2" fmla="val 3929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306B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ban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đầu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có 1 vi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khuẩn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 Sau 3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khuẩn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chemeClr val="accent6">
                  <a:lumMod val="1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8BCA71-ED40-4E30-89E9-B51E08757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7124" y="2745631"/>
            <a:ext cx="3907267" cy="394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18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318494" y="1211611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058975" y="2673519"/>
            <a:ext cx="8229600" cy="1572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cs typeface="Arial" pitchFamily="34" charset="0"/>
              </a:rPr>
              <a:t>Học thuộc dạng tổng quát phép nhân, chia hai lũy thừa cùng cơ số.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cs typeface="Arial" pitchFamily="34" charset="0"/>
              </a:rPr>
              <a:t>Làm bài tập: 5, 6,7  (SGK trang  25)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cs typeface="Arial" pitchFamily="34" charset="0"/>
              </a:rPr>
              <a:t>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pic>
        <p:nvPicPr>
          <p:cNvPr id="4" name="Blue Animated Thanks for Watching Youtube Ou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54"/>
          <p:cNvSpPr txBox="1">
            <a:spLocks noChangeArrowheads="1"/>
          </p:cNvSpPr>
          <p:nvPr/>
        </p:nvSpPr>
        <p:spPr bwMode="auto">
          <a:xfrm>
            <a:off x="1698625" y="2601913"/>
            <a:ext cx="8675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So sánh: 2</a:t>
            </a:r>
            <a:r>
              <a:rPr 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và  2</a:t>
            </a:r>
            <a:r>
              <a:rPr 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1"/>
          <p:cNvSpPr txBox="1">
            <a:spLocks noChangeArrowheads="1"/>
          </p:cNvSpPr>
          <p:nvPr/>
        </p:nvSpPr>
        <p:spPr bwMode="auto">
          <a:xfrm>
            <a:off x="7394575" y="3624263"/>
            <a:ext cx="3030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= 2</a:t>
            </a:r>
            <a:r>
              <a:rPr 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3+4 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" name="Text Box 66"/>
          <p:cNvSpPr txBox="1">
            <a:spLocks noChangeArrowheads="1"/>
          </p:cNvSpPr>
          <p:nvPr/>
        </p:nvSpPr>
        <p:spPr bwMode="auto">
          <a:xfrm>
            <a:off x="2731217" y="3623936"/>
            <a:ext cx="76311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 2</a:t>
            </a:r>
            <a:r>
              <a:rPr 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</a:t>
            </a:r>
            <a:r>
              <a:rPr 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2.2.2.2.2.2.2 = 2</a:t>
            </a:r>
            <a:r>
              <a:rPr 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32"/>
          <p:cNvGrpSpPr>
            <a:grpSpLocks/>
          </p:cNvGrpSpPr>
          <p:nvPr/>
        </p:nvGrpSpPr>
        <p:grpSpPr bwMode="auto">
          <a:xfrm>
            <a:off x="7901688" y="1371913"/>
            <a:ext cx="1679575" cy="1185862"/>
            <a:chOff x="2112" y="2496"/>
            <a:chExt cx="1776" cy="1824"/>
          </a:xfrm>
        </p:grpSpPr>
        <p:pic>
          <p:nvPicPr>
            <p:cNvPr id="32" name="Picture 33" descr="1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51" y="2646"/>
              <a:ext cx="1245" cy="1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AutoShape 34">
              <a:hlinkClick r:id="rId3"/>
            </p:cNvPr>
            <p:cNvSpPr>
              <a:spLocks noChangeArrowheads="1"/>
            </p:cNvSpPr>
            <p:nvPr/>
          </p:nvSpPr>
          <p:spPr bwMode="auto">
            <a:xfrm>
              <a:off x="2112" y="2496"/>
              <a:ext cx="1776" cy="1824"/>
            </a:xfrm>
            <a:prstGeom prst="flowChartConnector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70000" y="850900"/>
            <a:ext cx="9829800" cy="4635500"/>
          </a:xfrm>
          <a:prstGeom prst="rect">
            <a:avLst/>
          </a:prstGeom>
          <a:noFill/>
          <a:ln w="117475" cap="rnd" cmpd="dbl">
            <a:solidFill>
              <a:srgbClr val="ED7D31"/>
            </a:solidFill>
            <a:prstDash val="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26" y="4390339"/>
            <a:ext cx="6179679" cy="23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67" y="3617189"/>
            <a:ext cx="2707878" cy="32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109538" y="365125"/>
            <a:ext cx="8916987" cy="2917825"/>
          </a:xfrm>
          <a:prstGeom prst="cloudCallout">
            <a:avLst>
              <a:gd name="adj1" fmla="val -31954"/>
              <a:gd name="adj2" fmla="val 950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latin typeface="Arial Rounded MT Bold" panose="020F0704030504030204" pitchFamily="34" charset="0"/>
                <a:cs typeface="Times New Roman" panose="02020603050405020304" pitchFamily="18" charset="0"/>
              </a:rPr>
              <a:t>Khi nhân hai lũy thừa cùng cơ số, ta làm như thế nào?</a:t>
            </a:r>
          </a:p>
        </p:txBody>
      </p:sp>
      <p:pic>
        <p:nvPicPr>
          <p:cNvPr id="14" name="Picture 21" descr="j02321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13" y="3792538"/>
            <a:ext cx="26924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54863" y="1315569"/>
            <a:ext cx="10916780" cy="1570038"/>
          </a:xfrm>
          <a:prstGeom prst="roundRect">
            <a:avLst/>
          </a:prstGeom>
          <a:noFill/>
          <a:ln w="155575" cap="rnd" cmpd="dbl">
            <a:solidFill>
              <a:srgbClr val="00B05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095805" y="3166166"/>
            <a:ext cx="97567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u="sng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Ví dụ 5: </a:t>
            </a:r>
            <a:r>
              <a:rPr lang="en-US" sz="2800" i="1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Viết kết quả mỗi phép tính sau dưới dạng một lũy thừa: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a) 3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2</a:t>
            </a: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. 3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6                                                            </a:t>
            </a: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b) 5. 5 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6</a:t>
            </a:r>
            <a:r>
              <a:rPr lang="en-US" sz="2800" i="1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 </a:t>
            </a: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452685" y="562801"/>
            <a:ext cx="62880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15142A"/>
                </a:solidFill>
                <a:latin typeface="Arial" pitchFamily="34" charset="0"/>
                <a:cs typeface="Arial" pitchFamily="34" charset="0"/>
              </a:rPr>
              <a:t>II. Nhân hai lũy thừa cùng cơ số.</a:t>
            </a:r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622300" y="1425107"/>
            <a:ext cx="10515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Khi nhân hai lũy thừa cùng cơ số, ta giữ nguyên cơ số và cộng các số mũ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3631450" y="2252396"/>
            <a:ext cx="2790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en-US" sz="2800" baseline="30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a</a:t>
            </a:r>
            <a:r>
              <a:rPr lang="en-US" sz="2800" baseline="30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a</a:t>
            </a:r>
            <a:r>
              <a:rPr lang="en-US" sz="2800" baseline="30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m+n</a:t>
            </a:r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1179458" y="4848728"/>
            <a:ext cx="97567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1" u="sng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Giải:</a:t>
            </a:r>
            <a:endParaRPr lang="en-US" sz="2800" i="1">
              <a:solidFill>
                <a:srgbClr val="0000CC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a) 3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2</a:t>
            </a: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. 3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6  </a:t>
            </a: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  = 3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2+6 </a:t>
            </a: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 = 3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8                    </a:t>
            </a: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b) 5. 5 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6</a:t>
            </a: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   = 5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1+6 </a:t>
            </a:r>
            <a:r>
              <a:rPr lang="en-US" sz="28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  = 5</a:t>
            </a:r>
            <a:r>
              <a:rPr lang="en-US" sz="2800" baseline="30000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7</a:t>
            </a:r>
            <a:r>
              <a:rPr lang="en-US" sz="2800" i="1">
                <a:solidFill>
                  <a:srgbClr val="0000CC"/>
                </a:solidFill>
                <a:latin typeface="Arial Narrow" panose="020B0606020202030204" pitchFamily="34" charset="0"/>
                <a:cs typeface="Arial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05573" y="947907"/>
            <a:ext cx="10896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u="sng">
                <a:latin typeface="Arial Narrow" panose="020B0606020202030204" pitchFamily="34" charset="0"/>
                <a:cs typeface="Arial" pitchFamily="34" charset="0"/>
              </a:rPr>
              <a:t>Luyện tập 3</a:t>
            </a:r>
            <a:r>
              <a:rPr lang="en-US" sz="3200" b="1">
                <a:latin typeface="Arial Narrow" panose="020B0606020202030204" pitchFamily="34" charset="0"/>
                <a:cs typeface="Arial" pitchFamily="34" charset="0"/>
              </a:rPr>
              <a:t>: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Viết  kết quả mỗi phép tính sau dưới dạng một lũy thừa: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2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5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 . 64                     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b) 20.5 . 10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3</a:t>
            </a:r>
            <a:endParaRPr lang="en-US" sz="3200">
              <a:latin typeface="Arial Narrow" panose="020B0606020202030204" pitchFamily="34" charset="0"/>
              <a:cs typeface="Arial" pitchFamily="34" charset="0"/>
            </a:endParaRPr>
          </a:p>
          <a:p>
            <a:pPr marL="342900" indent="-342900">
              <a:spcBef>
                <a:spcPct val="50000"/>
              </a:spcBef>
            </a:pPr>
            <a:endParaRPr lang="en-US" sz="320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554799" y="3237371"/>
            <a:ext cx="5813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a) 2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5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 .64 = 2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5 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. 2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6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=2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5+6 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 =2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11</a:t>
            </a:r>
            <a:endParaRPr lang="en-US" sz="3200"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54799" y="3894596"/>
            <a:ext cx="91805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b) 20.5 . 10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3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= 100. 10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3 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= 10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2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 .10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3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=10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2+3 </a:t>
            </a:r>
            <a:r>
              <a:rPr lang="en-US" sz="3200">
                <a:latin typeface="Arial Narrow" panose="020B0606020202030204" pitchFamily="34" charset="0"/>
                <a:cs typeface="Arial" pitchFamily="34" charset="0"/>
              </a:rPr>
              <a:t>  =10</a:t>
            </a:r>
            <a:r>
              <a:rPr lang="en-US" sz="3200" baseline="30000">
                <a:latin typeface="Arial Narrow" panose="020B0606020202030204" pitchFamily="34" charset="0"/>
                <a:cs typeface="Arial" pitchFamily="34" charset="0"/>
              </a:rPr>
              <a:t>5</a:t>
            </a:r>
            <a:endParaRPr lang="en-US" sz="3200"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100" y="3352800"/>
            <a:ext cx="3683000" cy="3683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1746119" y="6375400"/>
            <a:ext cx="8172581" cy="0"/>
          </a:xfrm>
          <a:prstGeom prst="line">
            <a:avLst/>
          </a:prstGeom>
          <a:ln w="8890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05573" y="5765800"/>
            <a:ext cx="8172581" cy="0"/>
          </a:xfrm>
          <a:prstGeom prst="line">
            <a:avLst/>
          </a:prstGeom>
          <a:ln w="8890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FC466A2-A377-4024-BBD1-C156DB1DFFE2}"/>
              </a:ext>
            </a:extLst>
          </p:cNvPr>
          <p:cNvSpPr/>
          <p:nvPr/>
        </p:nvSpPr>
        <p:spPr>
          <a:xfrm>
            <a:off x="3441375" y="1048075"/>
            <a:ext cx="5674929" cy="864548"/>
          </a:xfrm>
          <a:prstGeom prst="rect">
            <a:avLst/>
          </a:prstGeom>
          <a:noFill/>
          <a:ln w="38100" cap="flat" cmpd="sng" algn="ctr">
            <a:solidFill>
              <a:srgbClr val="1306BA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3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ECA5A6-C929-4A8F-9482-CFCAB3A506FD}"/>
              </a:ext>
            </a:extLst>
          </p:cNvPr>
          <p:cNvSpPr txBox="1"/>
          <p:nvPr/>
        </p:nvSpPr>
        <p:spPr>
          <a:xfrm>
            <a:off x="-1735382" y="215855"/>
            <a:ext cx="113355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II. Chia </a:t>
            </a:r>
            <a:r>
              <a:rPr lang="en-US" sz="4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lũy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số</a:t>
            </a:r>
            <a:endParaRPr lang="en-US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57558F-3BE5-470B-8EAC-405CD981C3B4}"/>
              </a:ext>
            </a:extLst>
          </p:cNvPr>
          <p:cNvCxnSpPr/>
          <p:nvPr/>
        </p:nvCxnSpPr>
        <p:spPr>
          <a:xfrm>
            <a:off x="5893473" y="2112796"/>
            <a:ext cx="0" cy="384234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2B0A06-0071-4AF3-8308-CCBE20C24469}"/>
                  </a:ext>
                </a:extLst>
              </p:cNvPr>
              <p:cNvSpPr txBox="1"/>
              <p:nvPr/>
            </p:nvSpPr>
            <p:spPr>
              <a:xfrm>
                <a:off x="1500579" y="2186603"/>
                <a:ext cx="4900500" cy="369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Cách 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Ta có: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32</m:t>
                    </m:r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Nên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Ta có: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Suyra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02B0A06-0071-4AF3-8308-CCBE20C24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579" y="2186603"/>
                <a:ext cx="4900500" cy="3694729"/>
              </a:xfrm>
              <a:prstGeom prst="rect">
                <a:avLst/>
              </a:prstGeom>
              <a:blipFill>
                <a:blip r:embed="rId2"/>
                <a:stretch>
                  <a:fillRect l="-2488" t="-1815" b="-3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B532FB0-E17E-4DCF-B451-C5201235D33C}"/>
                  </a:ext>
                </a:extLst>
              </p:cNvPr>
              <p:cNvSpPr/>
              <p:nvPr/>
            </p:nvSpPr>
            <p:spPr>
              <a:xfrm>
                <a:off x="6282921" y="2401091"/>
                <a:ext cx="4511052" cy="3554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Cách</a:t>
                </a:r>
                <a:r>
                  <a:rPr 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2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là </a:t>
                </a:r>
                <a:r>
                  <a:rPr lang="en-US" sz="280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tích của năm thừa số 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là </a:t>
                </a:r>
                <a:r>
                  <a:rPr lang="en-US" sz="280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tích của ba thừa số 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2.</a:t>
                </a:r>
              </a:p>
              <a:p>
                <a:r>
                  <a:rPr lang="en-US" sz="28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Kết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quả </a:t>
                </a:r>
                <a:r>
                  <a:rPr lang="en-US" sz="28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của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là </a:t>
                </a:r>
                <a:r>
                  <a:rPr lang="en-US" sz="280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tích của hai thừa số 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2,</a:t>
                </a:r>
              </a:p>
              <a:p>
                <a:r>
                  <a:rPr lang="en-US" sz="28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tức</a:t>
                </a:r>
                <a:r>
                  <a:rPr lang="en-US" sz="28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là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B532FB0-E17E-4DCF-B451-C5201235D3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921" y="2401091"/>
                <a:ext cx="4511052" cy="3554050"/>
              </a:xfrm>
              <a:prstGeom prst="rect">
                <a:avLst/>
              </a:prstGeom>
              <a:blipFill>
                <a:blip r:embed="rId3"/>
                <a:stretch>
                  <a:fillRect l="-2838" t="-1887" r="-2432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1CC262-BFDF-4A77-AD82-741C09D47AFC}"/>
                  </a:ext>
                </a:extLst>
              </p:cNvPr>
              <p:cNvSpPr txBox="1"/>
              <p:nvPr/>
            </p:nvSpPr>
            <p:spPr>
              <a:xfrm>
                <a:off x="3932369" y="1185140"/>
                <a:ext cx="4372523" cy="590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So </a:t>
                </a:r>
                <a:r>
                  <a:rPr lang="en-US" sz="3200" dirty="0" err="1">
                    <a:solidFill>
                      <a:schemeClr val="accent6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sánh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</m:t>
                        </m:r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3200" i="1">
                        <a:solidFill>
                          <a:schemeClr val="accent6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6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và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i="1">
                            <a:solidFill>
                              <a:schemeClr val="accent6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accent6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21CC262-BFDF-4A77-AD82-741C09D47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369" y="1185140"/>
                <a:ext cx="4372523" cy="590418"/>
              </a:xfrm>
              <a:prstGeom prst="rect">
                <a:avLst/>
              </a:prstGeom>
              <a:blipFill>
                <a:blip r:embed="rId4"/>
                <a:stretch>
                  <a:fillRect l="-3487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loud Callout 11">
            <a:extLst>
              <a:ext uri="{FF2B5EF4-FFF2-40B4-BE49-F238E27FC236}">
                <a16:creationId xmlns:a16="http://schemas.microsoft.com/office/drawing/2014/main" id="{F0130659-4051-4E49-9CF5-F889A317EC09}"/>
              </a:ext>
            </a:extLst>
          </p:cNvPr>
          <p:cNvSpPr/>
          <p:nvPr/>
        </p:nvSpPr>
        <p:spPr>
          <a:xfrm>
            <a:off x="1558843" y="6086530"/>
            <a:ext cx="9233899" cy="594106"/>
          </a:xfrm>
          <a:prstGeom prst="rect">
            <a:avLst/>
          </a:prstGeom>
          <a:solidFill>
            <a:schemeClr val="bg1"/>
          </a:solidFill>
          <a:ln>
            <a:solidFill>
              <a:srgbClr val="1306BA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dự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đoán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tắc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lũy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thừa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cùng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sô</a:t>
            </a:r>
            <a:r>
              <a:rPr lang="en-US" sz="2800" dirty="0">
                <a:solidFill>
                  <a:schemeClr val="accent6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́?</a:t>
            </a:r>
          </a:p>
        </p:txBody>
      </p:sp>
    </p:spTree>
    <p:extLst>
      <p:ext uri="{BB962C8B-B14F-4D97-AF65-F5344CB8AC3E}">
        <p14:creationId xmlns:p14="http://schemas.microsoft.com/office/powerpoint/2010/main" val="8011784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88514" y="2915321"/>
            <a:ext cx="9288343" cy="2320892"/>
          </a:xfrm>
          <a:prstGeom prst="rect">
            <a:avLst/>
          </a:prstGeom>
          <a:blipFill>
            <a:blip r:embed="rId2"/>
            <a:stretch>
              <a:fillRect l="-1969" t="-3937" r="-1575" b="-8924"/>
            </a:stretch>
          </a:blipFill>
        </p:spPr>
        <p:txBody>
          <a:bodyPr/>
          <a:lstStyle/>
          <a:p>
            <a:r>
              <a:rPr lang="en-US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8514" y="2915321"/>
            <a:ext cx="9416716" cy="2438400"/>
          </a:xfrm>
          <a:prstGeom prst="rect">
            <a:avLst/>
          </a:prstGeom>
          <a:noFill/>
          <a:ln w="76200">
            <a:solidFill>
              <a:srgbClr val="3CD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71" y="-315088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26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-258763" y="-99207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400">
              <a:solidFill>
                <a:schemeClr val="accent6">
                  <a:lumMod val="1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796E6D-4242-42C1-811D-FD7D320233E6}"/>
              </a:ext>
            </a:extLst>
          </p:cNvPr>
          <p:cNvSpPr txBox="1"/>
          <p:nvPr/>
        </p:nvSpPr>
        <p:spPr>
          <a:xfrm>
            <a:off x="1166579" y="299712"/>
            <a:ext cx="1791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Ví dụ 6:</a:t>
            </a:r>
            <a:r>
              <a:rPr lang="en-US" sz="32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C14BD5-79DF-49CC-A2DB-D34EE5BA5A5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7671" y="1055038"/>
            <a:ext cx="11818188" cy="1478290"/>
          </a:xfrm>
          <a:prstGeom prst="rect">
            <a:avLst/>
          </a:prstGeom>
          <a:blipFill>
            <a:blip r:embed="rId2"/>
            <a:stretch>
              <a:fillRect l="-1289" b="-12346"/>
            </a:stretch>
          </a:blip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>
                <a:solidFill>
                  <a:srgbClr val="0000CC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C348BF9-F13C-43D9-926B-A2251E56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21278"/>
            <a:ext cx="1036520" cy="10874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ounded Rectangle 91">
                <a:extLst>
                  <a:ext uri="{FF2B5EF4-FFF2-40B4-BE49-F238E27FC236}">
                    <a16:creationId xmlns:a16="http://schemas.microsoft.com/office/drawing/2014/main" id="{A641A643-9AC9-4775-94E4-7B7404DE56F1}"/>
                  </a:ext>
                </a:extLst>
              </p:cNvPr>
              <p:cNvSpPr/>
              <p:nvPr/>
            </p:nvSpPr>
            <p:spPr>
              <a:xfrm>
                <a:off x="1613000" y="2782045"/>
                <a:ext cx="6969525" cy="2788085"/>
              </a:xfrm>
              <a:prstGeom prst="round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200" i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Giải: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7338" indent="-287338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125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Rounded Rectangle 91">
                <a:extLst>
                  <a:ext uri="{FF2B5EF4-FFF2-40B4-BE49-F238E27FC236}">
                    <a16:creationId xmlns:a16="http://schemas.microsoft.com/office/drawing/2014/main" id="{A641A643-9AC9-4775-94E4-7B7404DE56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000" y="2782045"/>
                <a:ext cx="6969525" cy="2788085"/>
              </a:xfrm>
              <a:prstGeom prst="roundRect">
                <a:avLst/>
              </a:prstGeom>
              <a:blipFill>
                <a:blip r:embed="rId4"/>
                <a:stretch>
                  <a:fillRect l="-174"/>
                </a:stretch>
              </a:blip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469" y="2703879"/>
            <a:ext cx="5334342" cy="476039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1080914" y="1794183"/>
            <a:ext cx="0" cy="2823411"/>
          </a:xfrm>
          <a:prstGeom prst="line">
            <a:avLst/>
          </a:prstGeom>
          <a:ln w="76200">
            <a:solidFill>
              <a:srgbClr val="FFFF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733377" y="2703879"/>
            <a:ext cx="0" cy="2032771"/>
          </a:xfrm>
          <a:prstGeom prst="line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08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871891" y="1042724"/>
            <a:ext cx="8316913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u="sng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Luyện tập 4</a:t>
            </a:r>
            <a:r>
              <a:rPr lang="en-US" sz="3200" b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: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Viết  kết quả mỗi phép tính sau dưới dạng một lũy thừa:</a:t>
            </a:r>
          </a:p>
          <a:p>
            <a:pPr marL="342900" indent="-342900">
              <a:spcBef>
                <a:spcPct val="50000"/>
              </a:spcBef>
              <a:buFontTx/>
              <a:buAutoNum type="alphaLcParenR"/>
            </a:pP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6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5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: 6                     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b) 128 : 2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3</a:t>
            </a:r>
            <a:endParaRPr lang="en-US" sz="320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342900" indent="-342900">
              <a:spcBef>
                <a:spcPct val="50000"/>
              </a:spcBef>
            </a:pPr>
            <a:endParaRPr lang="en-US" sz="320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71891" y="3921052"/>
            <a:ext cx="58134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a) 6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5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: 6 = 6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5-1 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 =6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4</a:t>
            </a:r>
            <a:endParaRPr lang="en-US" sz="320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71891" y="4578277"/>
            <a:ext cx="91805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b) 128: 2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3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= 2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7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: 2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3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=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2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7-3 </a:t>
            </a:r>
            <a:r>
              <a:rPr lang="en-US" sz="32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=2</a:t>
            </a:r>
            <a:r>
              <a:rPr lang="en-US" sz="3200" baseline="3000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4</a:t>
            </a:r>
            <a:endParaRPr lang="en-US" sz="320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3" name="Snip Same Side Corner Rectangle 2"/>
          <p:cNvSpPr/>
          <p:nvPr/>
        </p:nvSpPr>
        <p:spPr>
          <a:xfrm>
            <a:off x="786063" y="753979"/>
            <a:ext cx="10138611" cy="5662863"/>
          </a:xfrm>
          <a:prstGeom prst="snip2SameRect">
            <a:avLst/>
          </a:prstGeom>
          <a:noFill/>
          <a:ln w="7620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947" y="2880070"/>
            <a:ext cx="4263189" cy="426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www.w3.org/XML/1998/namespac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498</TotalTime>
  <Words>524</Words>
  <Application>Microsoft Office PowerPoint</Application>
  <PresentationFormat>Widescreen</PresentationFormat>
  <Paragraphs>73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Arial Narrow</vt:lpstr>
      <vt:lpstr>Arial Rounded MT Bold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lai nhi</cp:lastModifiedBy>
  <cp:revision>47</cp:revision>
  <dcterms:created xsi:type="dcterms:W3CDTF">2021-06-07T13:44:30Z</dcterms:created>
  <dcterms:modified xsi:type="dcterms:W3CDTF">2023-09-27T02:14:44Z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