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300" r:id="rId5"/>
    <p:sldId id="257" r:id="rId6"/>
    <p:sldId id="264" r:id="rId7"/>
    <p:sldId id="284" r:id="rId8"/>
    <p:sldId id="285" r:id="rId9"/>
    <p:sldId id="286" r:id="rId10"/>
    <p:sldId id="287" r:id="rId11"/>
    <p:sldId id="288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D3B"/>
    <a:srgbClr val="0000CC"/>
    <a:srgbClr val="C55A11"/>
    <a:srgbClr val="15142A"/>
    <a:srgbClr val="70AD47"/>
    <a:srgbClr val="A7FDFF"/>
    <a:srgbClr val="3CDFE6"/>
    <a:srgbClr val="0C0D0E"/>
    <a:srgbClr val="1F4E79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>
        <p:scale>
          <a:sx n="50" d="100"/>
          <a:sy n="50" d="100"/>
        </p:scale>
        <p:origin x="724" y="-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0228D-5E4D-4AE9-A975-89EA8091A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2C6B80-1F92-48B9-810B-A7CDD533B212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46951E-2A70-4DA4-98C5-A2CDBDF4C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8.xml"/><Relationship Id="rId3" Type="http://schemas.openxmlformats.org/officeDocument/2006/relationships/control" Target="../activeX/activeX2.xml"/><Relationship Id="rId7" Type="http://schemas.openxmlformats.org/officeDocument/2006/relationships/audio" Target="../media/audio1.wav"/><Relationship Id="rId12" Type="http://schemas.openxmlformats.org/officeDocument/2006/relationships/slide" Target="slide1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" Target="slide13.xml"/><Relationship Id="rId11" Type="http://schemas.openxmlformats.org/officeDocument/2006/relationships/slide" Target="slide17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2.wmf"/><Relationship Id="rId10" Type="http://schemas.openxmlformats.org/officeDocument/2006/relationships/slide" Target="slide15.xml"/><Relationship Id="rId4" Type="http://schemas.openxmlformats.org/officeDocument/2006/relationships/slideLayout" Target="../slideLayouts/slideLayout2.xml"/><Relationship Id="rId9" Type="http://schemas.openxmlformats.org/officeDocument/2006/relationships/slide" Target="slide16.xml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3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dauhieu.gsp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ím Hồng Hợp xu hướng Y2K Bản thuyết trình Sáng tạ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2640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65151" y="647700"/>
            <a:ext cx="11089216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Ví dụ 4: 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Viết 16 dưới dạng lũy thừa của 2: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Viết 100000 dưới dạng lũy thừa của 10: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1" y="4206440"/>
            <a:ext cx="1108921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số sau dưới dạng lũy thừa với cơ số cho trước.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25, cơ số 5                     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64, cơ số 4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28801" y="2363570"/>
            <a:ext cx="1108921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Giải: 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 16 = 2.2.2.2  = 2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100000 = 10.10.10.10.10 =  10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109759" y="4106210"/>
            <a:ext cx="7010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 25 = 5.5  = 5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64= 8.8 =  8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59" y="59890"/>
            <a:ext cx="2031504" cy="3175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595100" y="895107"/>
            <a:ext cx="0" cy="4518604"/>
          </a:xfrm>
          <a:prstGeom prst="line">
            <a:avLst/>
          </a:prstGeom>
          <a:ln w="76200" cap="sq" cmpd="dbl">
            <a:solidFill>
              <a:schemeClr val="accent2">
                <a:lumMod val="75000"/>
              </a:schemeClr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137900" y="1947138"/>
            <a:ext cx="0" cy="4518604"/>
          </a:xfrm>
          <a:prstGeom prst="line">
            <a:avLst/>
          </a:prstGeom>
          <a:ln w="76200" cap="sq" cmpd="dbl">
            <a:solidFill>
              <a:schemeClr val="accent2">
                <a:lumMod val="75000"/>
              </a:schemeClr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28700" y="546100"/>
            <a:ext cx="8946689" cy="0"/>
          </a:xfrm>
          <a:prstGeom prst="line">
            <a:avLst/>
          </a:prstGeom>
          <a:ln w="76200" cap="sq" cmpd="dbl">
            <a:solidFill>
              <a:schemeClr val="accent2">
                <a:lumMod val="75000"/>
              </a:schemeClr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993900" y="6465742"/>
            <a:ext cx="7841790" cy="0"/>
          </a:xfrm>
          <a:prstGeom prst="line">
            <a:avLst/>
          </a:prstGeom>
          <a:ln w="76200" cap="sq" cmpd="dbl">
            <a:solidFill>
              <a:schemeClr val="accent2">
                <a:lumMod val="75000"/>
              </a:schemeClr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9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2976070" y="773302"/>
            <a:ext cx="690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7221" y="1996565"/>
            <a:ext cx="1094726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2 đội chơi.</a:t>
            </a:r>
          </a:p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6 ô số  trong  đó có 2 ô may mắn, 4 ô còn lại mỗi ô tương ứng với 1 câu hỏi. Chọn vào ô may mắn được 20 điểm, mỗi ô còn lại trả lời  đúng được  10 điểm</a:t>
            </a:r>
          </a:p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Mỗi lần chơi mỗi đội chỉ chọn được một ô số. Mỗi câu hỏi có 5 giây để suy nghĩ. Nếu đội chọn ô mà trả lời sai hoặc sau 5 giây không có câu trả lời thì đội còn lại có quyền trả lời và đúng được 10 điểm.</a:t>
            </a:r>
          </a:p>
        </p:txBody>
      </p:sp>
      <p:pic>
        <p:nvPicPr>
          <p:cNvPr id="4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442" cy="115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2590800" y="361951"/>
            <a:ext cx="690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0000"/>
                </a:solidFill>
                <a:latin typeface="+mj-lt"/>
              </a:rPr>
              <a:t> TRÒ CHƠI Ô CHỮ</a:t>
            </a:r>
          </a:p>
        </p:txBody>
      </p:sp>
      <p:sp>
        <p:nvSpPr>
          <p:cNvPr id="179204" name="AutoShape 4">
            <a:hlinkClick r:id="rId6" action="ppaction://hlinksldjump" highlightClick="1">
              <a:snd r:embed="rId7" name="click.wav"/>
            </a:hlinkClick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1526263" y="1347789"/>
            <a:ext cx="2743200" cy="2528887"/>
          </a:xfrm>
          <a:prstGeom prst="actionButtonBlank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7200" b="1">
                <a:solidFill>
                  <a:srgbClr val="FF3300"/>
                </a:solidFill>
                <a:latin typeface="VNI-Times" pitchFamily="2" charset="0"/>
              </a:rPr>
              <a:t>    1</a:t>
            </a:r>
          </a:p>
        </p:txBody>
      </p:sp>
      <p:sp>
        <p:nvSpPr>
          <p:cNvPr id="179205" name="AutoShape 5">
            <a:hlinkClick r:id="rId9" action="ppaction://hlinksldjump" highlightClick="1">
              <a:snd r:embed="rId7" name="click.wav"/>
            </a:hlinkClick>
          </p:cNvPr>
          <p:cNvSpPr>
            <a:spLocks noChangeArrowheads="1"/>
          </p:cNvSpPr>
          <p:nvPr/>
        </p:nvSpPr>
        <p:spPr bwMode="auto">
          <a:xfrm>
            <a:off x="7010400" y="1295400"/>
            <a:ext cx="2540000" cy="2566988"/>
          </a:xfrm>
          <a:prstGeom prst="actionButtonBlank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7200" b="1">
                <a:solidFill>
                  <a:srgbClr val="FF3300"/>
                </a:solidFill>
                <a:latin typeface="VNI-Times" pitchFamily="2" charset="0"/>
              </a:rPr>
              <a:t>  3</a:t>
            </a:r>
          </a:p>
        </p:txBody>
      </p:sp>
      <p:sp>
        <p:nvSpPr>
          <p:cNvPr id="179206" name="AutoShape 6">
            <a:hlinkClick r:id="rId10" action="ppaction://hlinksldjump" highlightClick="1">
              <a:snd r:embed="rId7" name="click.wav"/>
            </a:hlinkClick>
          </p:cNvPr>
          <p:cNvSpPr>
            <a:spLocks noChangeArrowheads="1"/>
          </p:cNvSpPr>
          <p:nvPr/>
        </p:nvSpPr>
        <p:spPr bwMode="auto">
          <a:xfrm>
            <a:off x="1524000" y="3873500"/>
            <a:ext cx="2709333" cy="2222500"/>
          </a:xfrm>
          <a:prstGeom prst="actionButtonBlank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7200" b="1">
                <a:solidFill>
                  <a:srgbClr val="FF3300"/>
                </a:solidFill>
                <a:latin typeface="VNI-Times" pitchFamily="2" charset="0"/>
              </a:rPr>
              <a:t>   4</a:t>
            </a:r>
          </a:p>
        </p:txBody>
      </p:sp>
      <p:sp>
        <p:nvSpPr>
          <p:cNvPr id="179207" name="AutoShape 7">
            <a:hlinkClick r:id="rId10" action="ppaction://hlinksldjump" highlightClick="1">
              <a:snd r:embed="rId7" name="click.wav"/>
            </a:hlinkClick>
          </p:cNvPr>
          <p:cNvSpPr>
            <a:spLocks noChangeArrowheads="1"/>
          </p:cNvSpPr>
          <p:nvPr/>
        </p:nvSpPr>
        <p:spPr bwMode="auto">
          <a:xfrm>
            <a:off x="7010400" y="3886200"/>
            <a:ext cx="2540000" cy="2209800"/>
          </a:xfrm>
          <a:prstGeom prst="actionButtonBlank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7200" b="1">
                <a:solidFill>
                  <a:srgbClr val="FF3300"/>
                </a:solidFill>
                <a:latin typeface="VNI-Times" pitchFamily="2" charset="0"/>
              </a:rPr>
              <a:t>  6</a:t>
            </a:r>
          </a:p>
        </p:txBody>
      </p:sp>
      <p:sp>
        <p:nvSpPr>
          <p:cNvPr id="179208" name="AutoShape 8">
            <a:hlinkClick r:id="rId11" action="ppaction://hlinksldjump" highlightClick="1">
              <a:snd r:embed="rId7" name="click.wav"/>
            </a:hlinkClick>
          </p:cNvPr>
          <p:cNvSpPr>
            <a:spLocks noChangeArrowheads="1"/>
          </p:cNvSpPr>
          <p:nvPr/>
        </p:nvSpPr>
        <p:spPr bwMode="auto">
          <a:xfrm>
            <a:off x="4267200" y="3886200"/>
            <a:ext cx="2641600" cy="2209800"/>
          </a:xfrm>
          <a:prstGeom prst="actionButtonBlank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7200" b="1">
                <a:solidFill>
                  <a:srgbClr val="FF3300"/>
                </a:solidFill>
                <a:latin typeface="VNI-Times" pitchFamily="2" charset="0"/>
              </a:rPr>
              <a:t>   5</a:t>
            </a:r>
          </a:p>
        </p:txBody>
      </p:sp>
      <p:sp>
        <p:nvSpPr>
          <p:cNvPr id="179209" name="AutoShape 9">
            <a:hlinkClick r:id="rId12" action="ppaction://hlinksldjump" highlightClick="1">
              <a:snd r:embed="rId7" name="click.wav"/>
            </a:hlinkClick>
          </p:cNvPr>
          <p:cNvSpPr>
            <a:spLocks noChangeArrowheads="1"/>
          </p:cNvSpPr>
          <p:nvPr/>
        </p:nvSpPr>
        <p:spPr bwMode="auto">
          <a:xfrm>
            <a:off x="4368801" y="1295400"/>
            <a:ext cx="2620433" cy="2560638"/>
          </a:xfrm>
          <a:prstGeom prst="actionButtonBlank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7200" b="1">
                <a:solidFill>
                  <a:srgbClr val="FF3300"/>
                </a:solidFill>
                <a:latin typeface="VNI-Times" pitchFamily="2" charset="0"/>
              </a:rPr>
              <a:t>   2</a:t>
            </a:r>
          </a:p>
        </p:txBody>
      </p:sp>
      <p:sp>
        <p:nvSpPr>
          <p:cNvPr id="1035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567584" y="6597650"/>
            <a:ext cx="624416" cy="26035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261600" y="1630364"/>
            <a:ext cx="1930400" cy="3932237"/>
            <a:chOff x="4848" y="1027"/>
            <a:chExt cx="912" cy="2477"/>
          </a:xfrm>
        </p:grpSpPr>
        <p:sp>
          <p:nvSpPr>
            <p:cNvPr id="1038" name="Text Box 12"/>
            <p:cNvSpPr txBox="1">
              <a:spLocks noChangeArrowheads="1"/>
            </p:cNvSpPr>
            <p:nvPr/>
          </p:nvSpPr>
          <p:spPr bwMode="auto">
            <a:xfrm>
              <a:off x="4848" y="2427"/>
              <a:ext cx="912" cy="365"/>
            </a:xfrm>
            <a:prstGeom prst="rect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2D002D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</a:rPr>
                <a:t>ĐỘI 2</a:t>
              </a:r>
            </a:p>
          </p:txBody>
        </p:sp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4848" y="1363"/>
              <a:ext cx="912" cy="365"/>
            </a:xfrm>
            <a:prstGeom prst="rect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2D002D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</a:rPr>
                <a:t>ĐỘI 1</a:t>
              </a:r>
            </a:p>
          </p:txBody>
        </p:sp>
        <p:sp>
          <p:nvSpPr>
            <p:cNvPr id="1040" name="Text Box 16"/>
            <p:cNvSpPr txBox="1">
              <a:spLocks noChangeArrowheads="1"/>
            </p:cNvSpPr>
            <p:nvPr/>
          </p:nvSpPr>
          <p:spPr bwMode="auto">
            <a:xfrm>
              <a:off x="4848" y="1027"/>
              <a:ext cx="912" cy="365"/>
            </a:xfrm>
            <a:prstGeom prst="rect">
              <a:avLst/>
            </a:prstGeom>
            <a:gradFill rotWithShape="1">
              <a:gsLst>
                <a:gs pos="0">
                  <a:srgbClr val="800080"/>
                </a:gs>
                <a:gs pos="100000">
                  <a:srgbClr val="2D002D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A50021"/>
                  </a:solidFill>
                </a:rPr>
                <a:t>ĐIỂM</a:t>
              </a:r>
            </a:p>
          </p:txBody>
        </p:sp>
      </p:grpSp>
      <p:sp>
        <p:nvSpPr>
          <p:cNvPr id="1037" name="AutoShape 17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95701" y="6524626"/>
            <a:ext cx="876300" cy="333375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94442" cy="11544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6" name="TextBox1" r:id="rId2" imgW="1447920" imgH="1143000"/>
        </mc:Choice>
        <mc:Fallback>
          <p:control name="TextBox1" r:id="rId2" imgW="1447920" imgH="1143000">
            <p:pic>
              <p:nvPicPr>
                <p:cNvPr id="3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0261600" y="2744788"/>
                  <a:ext cx="1930400" cy="1143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2" r:id="rId3" imgW="1447920" imgH="1143000"/>
        </mc:Choice>
        <mc:Fallback>
          <p:control name="TextBox2" r:id="rId3" imgW="1447920" imgH="1143000">
            <p:pic>
              <p:nvPicPr>
                <p:cNvPr id="4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0261600" y="4419600"/>
                  <a:ext cx="1930400" cy="1143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96000" y="6324600"/>
            <a:ext cx="914400" cy="533400"/>
          </a:xfrm>
          <a:prstGeom prst="actionButtonBackPrevious">
            <a:avLst/>
          </a:prstGeom>
          <a:gradFill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251" name="Oval 14"/>
          <p:cNvSpPr>
            <a:spLocks noChangeArrowheads="1"/>
          </p:cNvSpPr>
          <p:nvPr/>
        </p:nvSpPr>
        <p:spPr bwMode="auto">
          <a:xfrm rot="-933412">
            <a:off x="9323918" y="4267201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Oval 15"/>
          <p:cNvSpPr>
            <a:spLocks noChangeArrowheads="1"/>
          </p:cNvSpPr>
          <p:nvPr/>
        </p:nvSpPr>
        <p:spPr bwMode="auto">
          <a:xfrm>
            <a:off x="9260417" y="6376988"/>
            <a:ext cx="22352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253" name="Oval 16"/>
          <p:cNvSpPr>
            <a:spLocks noChangeArrowheads="1"/>
          </p:cNvSpPr>
          <p:nvPr/>
        </p:nvSpPr>
        <p:spPr bwMode="auto">
          <a:xfrm rot="546664">
            <a:off x="10792884" y="4267201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4" name="Oval 17"/>
          <p:cNvSpPr>
            <a:spLocks noChangeArrowheads="1"/>
          </p:cNvSpPr>
          <p:nvPr/>
        </p:nvSpPr>
        <p:spPr bwMode="gray">
          <a:xfrm>
            <a:off x="8940800" y="4319758"/>
            <a:ext cx="259766" cy="6491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Oval 19"/>
          <p:cNvSpPr>
            <a:spLocks noChangeArrowheads="1"/>
          </p:cNvSpPr>
          <p:nvPr/>
        </p:nvSpPr>
        <p:spPr bwMode="gray">
          <a:xfrm>
            <a:off x="9124951" y="4454696"/>
            <a:ext cx="2476500" cy="649188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Oval 20"/>
          <p:cNvSpPr>
            <a:spLocks noChangeArrowheads="1"/>
          </p:cNvSpPr>
          <p:nvPr/>
        </p:nvSpPr>
        <p:spPr bwMode="gray">
          <a:xfrm>
            <a:off x="9129184" y="4454696"/>
            <a:ext cx="2472267" cy="649188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Oval 21"/>
          <p:cNvSpPr>
            <a:spLocks noChangeArrowheads="1"/>
          </p:cNvSpPr>
          <p:nvPr/>
        </p:nvSpPr>
        <p:spPr bwMode="gray">
          <a:xfrm>
            <a:off x="9260417" y="4548358"/>
            <a:ext cx="2224616" cy="649188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8" name="Oval 22"/>
          <p:cNvSpPr>
            <a:spLocks noChangeArrowheads="1"/>
          </p:cNvSpPr>
          <p:nvPr/>
        </p:nvSpPr>
        <p:spPr bwMode="gray">
          <a:xfrm>
            <a:off x="9296401" y="4640263"/>
            <a:ext cx="2156884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9" name="Oval 23"/>
          <p:cNvSpPr>
            <a:spLocks noChangeArrowheads="1"/>
          </p:cNvSpPr>
          <p:nvPr/>
        </p:nvSpPr>
        <p:spPr bwMode="gray">
          <a:xfrm>
            <a:off x="9323918" y="4648201"/>
            <a:ext cx="2101849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0" name="Oval 24"/>
          <p:cNvSpPr>
            <a:spLocks noChangeArrowheads="1"/>
          </p:cNvSpPr>
          <p:nvPr/>
        </p:nvSpPr>
        <p:spPr bwMode="gray">
          <a:xfrm>
            <a:off x="9347200" y="4664076"/>
            <a:ext cx="2000251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1" name="Oval 25"/>
          <p:cNvSpPr>
            <a:spLocks noChangeArrowheads="1"/>
          </p:cNvSpPr>
          <p:nvPr/>
        </p:nvSpPr>
        <p:spPr bwMode="gray">
          <a:xfrm>
            <a:off x="9461500" y="4705351"/>
            <a:ext cx="1780117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9281585" y="46355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HÕt</a:t>
            </a:r>
          </a:p>
          <a:p>
            <a:pPr algn="ctr"/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</a:p>
        </p:txBody>
      </p:sp>
      <p:sp>
        <p:nvSpPr>
          <p:cNvPr id="62491" name="Oval 27"/>
          <p:cNvSpPr>
            <a:spLocks noChangeArrowheads="1"/>
          </p:cNvSpPr>
          <p:nvPr/>
        </p:nvSpPr>
        <p:spPr bwMode="auto">
          <a:xfrm>
            <a:off x="9313334" y="461645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492" name="Oval 28"/>
          <p:cNvSpPr>
            <a:spLocks noChangeArrowheads="1"/>
          </p:cNvSpPr>
          <p:nvPr/>
        </p:nvSpPr>
        <p:spPr bwMode="auto">
          <a:xfrm>
            <a:off x="9408585" y="4689476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493" name="Oval 29"/>
          <p:cNvSpPr>
            <a:spLocks noChangeArrowheads="1"/>
          </p:cNvSpPr>
          <p:nvPr/>
        </p:nvSpPr>
        <p:spPr bwMode="auto">
          <a:xfrm>
            <a:off x="9457267" y="47244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9264651" y="4652963"/>
            <a:ext cx="2171700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495" name="Oval 31"/>
          <p:cNvSpPr>
            <a:spLocks noChangeArrowheads="1"/>
          </p:cNvSpPr>
          <p:nvPr/>
        </p:nvSpPr>
        <p:spPr bwMode="auto">
          <a:xfrm>
            <a:off x="9390824" y="4699457"/>
            <a:ext cx="2171700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428" name="Rectangle 31"/>
          <p:cNvSpPr>
            <a:spLocks noChangeArrowheads="1"/>
          </p:cNvSpPr>
          <p:nvPr/>
        </p:nvSpPr>
        <p:spPr bwMode="auto">
          <a:xfrm>
            <a:off x="0" y="-46166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288" name="Text Box 40"/>
          <p:cNvSpPr txBox="1">
            <a:spLocks noChangeArrowheads="1"/>
          </p:cNvSpPr>
          <p:nvPr/>
        </p:nvSpPr>
        <p:spPr bwMode="auto">
          <a:xfrm>
            <a:off x="932392" y="505489"/>
            <a:ext cx="1111038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5.5.5.5</a:t>
            </a:r>
          </a:p>
          <a:p>
            <a:pPr>
              <a:defRPr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81289" name="Text Box 41"/>
          <p:cNvSpPr txBox="1">
            <a:spLocks noChangeArrowheads="1"/>
          </p:cNvSpPr>
          <p:nvPr/>
        </p:nvSpPr>
        <p:spPr bwMode="auto">
          <a:xfrm>
            <a:off x="1625600" y="3429001"/>
            <a:ext cx="355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 5</a:t>
            </a:r>
            <a:r>
              <a:rPr lang="en-US" sz="36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290" name="Text Box 42"/>
          <p:cNvSpPr txBox="1">
            <a:spLocks noChangeArrowheads="1"/>
          </p:cNvSpPr>
          <p:nvPr/>
        </p:nvSpPr>
        <p:spPr bwMode="auto">
          <a:xfrm>
            <a:off x="4099984" y="3429001"/>
            <a:ext cx="477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  25.25</a:t>
            </a:r>
          </a:p>
        </p:txBody>
      </p:sp>
      <p:sp>
        <p:nvSpPr>
          <p:cNvPr id="181291" name="Text Box 43"/>
          <p:cNvSpPr txBox="1">
            <a:spLocks noChangeArrowheads="1"/>
          </p:cNvSpPr>
          <p:nvPr/>
        </p:nvSpPr>
        <p:spPr bwMode="auto">
          <a:xfrm>
            <a:off x="7416800" y="3457575"/>
            <a:ext cx="477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 4</a:t>
            </a:r>
            <a:r>
              <a:rPr lang="en-US" sz="36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295" name="Oval 47"/>
          <p:cNvSpPr>
            <a:spLocks noChangeArrowheads="1"/>
          </p:cNvSpPr>
          <p:nvPr/>
        </p:nvSpPr>
        <p:spPr bwMode="auto">
          <a:xfrm>
            <a:off x="1509184" y="3523566"/>
            <a:ext cx="711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0" grpId="0" animBg="1"/>
      <p:bldP spid="62491" grpId="0" animBg="1"/>
      <p:bldP spid="62492" grpId="0" animBg="1"/>
      <p:bldP spid="62493" grpId="0" animBg="1"/>
      <p:bldP spid="62494" grpId="0" animBg="1"/>
      <p:bldP spid="62495" grpId="0" animBg="1"/>
      <p:bldP spid="1812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99200" y="6324600"/>
            <a:ext cx="914400" cy="533400"/>
          </a:xfrm>
          <a:prstGeom prst="actionButtonBackPrevious">
            <a:avLst/>
          </a:prstGeom>
          <a:gradFill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299" name="Oval 14"/>
          <p:cNvSpPr>
            <a:spLocks noChangeArrowheads="1"/>
          </p:cNvSpPr>
          <p:nvPr/>
        </p:nvSpPr>
        <p:spPr bwMode="auto">
          <a:xfrm rot="-933412">
            <a:off x="9533467" y="4191001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Oval 15"/>
          <p:cNvSpPr>
            <a:spLocks noChangeArrowheads="1"/>
          </p:cNvSpPr>
          <p:nvPr/>
        </p:nvSpPr>
        <p:spPr bwMode="auto">
          <a:xfrm>
            <a:off x="9260417" y="6376988"/>
            <a:ext cx="22352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301" name="Oval 16"/>
          <p:cNvSpPr>
            <a:spLocks noChangeArrowheads="1"/>
          </p:cNvSpPr>
          <p:nvPr/>
        </p:nvSpPr>
        <p:spPr bwMode="auto">
          <a:xfrm rot="546664">
            <a:off x="10792884" y="4267201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Oval 17"/>
          <p:cNvSpPr>
            <a:spLocks noChangeArrowheads="1"/>
          </p:cNvSpPr>
          <p:nvPr/>
        </p:nvSpPr>
        <p:spPr bwMode="gray">
          <a:xfrm>
            <a:off x="10865211" y="4142703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Oval 18"/>
          <p:cNvSpPr>
            <a:spLocks noChangeArrowheads="1"/>
          </p:cNvSpPr>
          <p:nvPr/>
        </p:nvSpPr>
        <p:spPr bwMode="gray">
          <a:xfrm>
            <a:off x="10865211" y="4217315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Oval 19"/>
          <p:cNvSpPr>
            <a:spLocks noChangeArrowheads="1"/>
          </p:cNvSpPr>
          <p:nvPr/>
        </p:nvSpPr>
        <p:spPr bwMode="gray">
          <a:xfrm>
            <a:off x="9124951" y="4519614"/>
            <a:ext cx="2476500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1" name="Oval 20"/>
          <p:cNvSpPr>
            <a:spLocks noChangeArrowheads="1"/>
          </p:cNvSpPr>
          <p:nvPr/>
        </p:nvSpPr>
        <p:spPr bwMode="gray">
          <a:xfrm>
            <a:off x="9129184" y="4519614"/>
            <a:ext cx="2472267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Oval 21"/>
          <p:cNvSpPr>
            <a:spLocks noChangeArrowheads="1"/>
          </p:cNvSpPr>
          <p:nvPr/>
        </p:nvSpPr>
        <p:spPr bwMode="gray">
          <a:xfrm>
            <a:off x="9260417" y="4613276"/>
            <a:ext cx="2224616" cy="519351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Oval 22"/>
          <p:cNvSpPr>
            <a:spLocks noChangeArrowheads="1"/>
          </p:cNvSpPr>
          <p:nvPr/>
        </p:nvSpPr>
        <p:spPr bwMode="gray">
          <a:xfrm>
            <a:off x="9296401" y="4640263"/>
            <a:ext cx="2156884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4" name="Oval 23"/>
          <p:cNvSpPr>
            <a:spLocks noChangeArrowheads="1"/>
          </p:cNvSpPr>
          <p:nvPr/>
        </p:nvSpPr>
        <p:spPr bwMode="gray">
          <a:xfrm>
            <a:off x="9323918" y="4648201"/>
            <a:ext cx="2101849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5" name="Oval 24"/>
          <p:cNvSpPr>
            <a:spLocks noChangeArrowheads="1"/>
          </p:cNvSpPr>
          <p:nvPr/>
        </p:nvSpPr>
        <p:spPr bwMode="gray">
          <a:xfrm>
            <a:off x="9347200" y="4664076"/>
            <a:ext cx="2000251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6" name="Oval 25"/>
          <p:cNvSpPr>
            <a:spLocks noChangeArrowheads="1"/>
          </p:cNvSpPr>
          <p:nvPr/>
        </p:nvSpPr>
        <p:spPr bwMode="gray">
          <a:xfrm>
            <a:off x="9461500" y="4705351"/>
            <a:ext cx="1780117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9281585" y="46355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HÕt</a:t>
            </a:r>
          </a:p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</a:p>
        </p:txBody>
      </p:sp>
      <p:sp>
        <p:nvSpPr>
          <p:cNvPr id="62491" name="Oval 27"/>
          <p:cNvSpPr>
            <a:spLocks noChangeArrowheads="1"/>
          </p:cNvSpPr>
          <p:nvPr/>
        </p:nvSpPr>
        <p:spPr bwMode="auto">
          <a:xfrm>
            <a:off x="9290051" y="46482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492" name="Oval 28"/>
          <p:cNvSpPr>
            <a:spLocks noChangeArrowheads="1"/>
          </p:cNvSpPr>
          <p:nvPr/>
        </p:nvSpPr>
        <p:spPr bwMode="auto">
          <a:xfrm>
            <a:off x="9290051" y="4651376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493" name="Oval 29"/>
          <p:cNvSpPr>
            <a:spLocks noChangeArrowheads="1"/>
          </p:cNvSpPr>
          <p:nvPr/>
        </p:nvSpPr>
        <p:spPr bwMode="auto">
          <a:xfrm>
            <a:off x="9283701" y="46482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9302751" y="4643438"/>
            <a:ext cx="2171700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495" name="Oval 31"/>
          <p:cNvSpPr>
            <a:spLocks noChangeArrowheads="1"/>
          </p:cNvSpPr>
          <p:nvPr/>
        </p:nvSpPr>
        <p:spPr bwMode="auto">
          <a:xfrm>
            <a:off x="9283701" y="4638676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3322" name="Oval 26"/>
          <p:cNvSpPr>
            <a:spLocks noChangeArrowheads="1"/>
          </p:cNvSpPr>
          <p:nvPr/>
        </p:nvSpPr>
        <p:spPr bwMode="auto">
          <a:xfrm>
            <a:off x="2064111" y="3422423"/>
            <a:ext cx="965200" cy="4746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4" name="Text Box 27"/>
          <p:cNvSpPr txBox="1">
            <a:spLocks noChangeArrowheads="1"/>
          </p:cNvSpPr>
          <p:nvPr/>
        </p:nvSpPr>
        <p:spPr bwMode="auto">
          <a:xfrm>
            <a:off x="1320800" y="381001"/>
            <a:ext cx="97895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2 :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Tính lũy thừa sau:    10</a:t>
            </a:r>
            <a:r>
              <a:rPr lang="en-US" sz="4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 ;   6</a:t>
            </a:r>
            <a:r>
              <a:rPr lang="en-US" sz="4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55" name="Rectangle 28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7" name="Rectangle 3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8" name="Rectangle 3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332" name="Text Box 36"/>
          <p:cNvSpPr txBox="1">
            <a:spLocks noChangeArrowheads="1"/>
          </p:cNvSpPr>
          <p:nvPr/>
        </p:nvSpPr>
        <p:spPr bwMode="auto">
          <a:xfrm>
            <a:off x="2227096" y="3296566"/>
            <a:ext cx="7886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 /    10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; 6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= 36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2275778" y="4209378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 / 10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= 400; 6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= 12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258844" y="2278978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 /10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; 6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= 12</a:t>
            </a:r>
            <a:r>
              <a:rPr lang="en-US" sz="3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0" grpId="0" animBg="1"/>
      <p:bldP spid="62491" grpId="0" animBg="1"/>
      <p:bldP spid="62492" grpId="0" animBg="1"/>
      <p:bldP spid="62493" grpId="0" animBg="1"/>
      <p:bldP spid="62494" grpId="0" animBg="1"/>
      <p:bldP spid="62495" grpId="0" animBg="1"/>
      <p:bldP spid="1833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4368800" y="2438401"/>
            <a:ext cx="5283200" cy="3878263"/>
            <a:chOff x="1008" y="1200"/>
            <a:chExt cx="2496" cy="2443"/>
          </a:xfrm>
        </p:grpSpPr>
        <p:pic>
          <p:nvPicPr>
            <p:cNvPr id="19468" name="Picture 3" descr="1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2" y="2832"/>
              <a:ext cx="960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4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08" y="1728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5" descr="1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84" y="2208"/>
              <a:ext cx="960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Picture 6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80" y="1200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2" name="Picture 7" descr="1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6" y="2256"/>
              <a:ext cx="960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8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1776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4" name="Picture 9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36" y="2112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Picture 10" descr="1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76" y="2688"/>
              <a:ext cx="960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6" name="Picture 11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88" y="1680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7" name="Picture 12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6" y="1440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8" name="Picture 13" descr="1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8" y="2352"/>
              <a:ext cx="960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9" name="Picture 14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4" y="2112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0" name="Picture 15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2" y="2304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1" name="Picture 16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8" y="2448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2" name="Picture 17" descr="1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4" y="2592"/>
              <a:ext cx="960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3" name="Picture 18" descr="1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44" y="2160"/>
              <a:ext cx="765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5363" name="WordArt 19"/>
          <p:cNvSpPr>
            <a:spLocks noChangeArrowheads="1" noChangeShapeType="1" noTextEdit="1"/>
          </p:cNvSpPr>
          <p:nvPr/>
        </p:nvSpPr>
        <p:spPr bwMode="auto">
          <a:xfrm>
            <a:off x="406400" y="1295400"/>
            <a:ext cx="10261600" cy="2438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Ô MAY MẮN, XIN CHÚC MỪNG</a:t>
            </a:r>
          </a:p>
        </p:txBody>
      </p:sp>
      <p:sp>
        <p:nvSpPr>
          <p:cNvPr id="19460" name="AutoShape 2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400800" y="6324600"/>
            <a:ext cx="1016000" cy="533400"/>
          </a:xfrm>
          <a:prstGeom prst="actionButtonBackPrevious">
            <a:avLst/>
          </a:prstGeom>
          <a:gradFill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9652000" y="4495800"/>
            <a:ext cx="914400" cy="9906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4775200" y="3200400"/>
            <a:ext cx="1117600" cy="6096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133600" y="1219200"/>
            <a:ext cx="1117600" cy="6858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9956800" y="2971800"/>
            <a:ext cx="1016000" cy="3810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759200" y="5486400"/>
            <a:ext cx="406400" cy="1524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336800" y="4114800"/>
            <a:ext cx="812800" cy="10668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689600" y="1219200"/>
            <a:ext cx="609600" cy="7620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53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63" grpId="0" animBg="1"/>
      <p:bldP spid="59398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92800" y="6324600"/>
            <a:ext cx="1016000" cy="533400"/>
          </a:xfrm>
          <a:prstGeom prst="actionButtonBackPrevious">
            <a:avLst/>
          </a:prstGeom>
          <a:gradFill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Oval 14"/>
          <p:cNvSpPr>
            <a:spLocks noChangeArrowheads="1"/>
          </p:cNvSpPr>
          <p:nvPr/>
        </p:nvSpPr>
        <p:spPr bwMode="auto">
          <a:xfrm rot="-933412">
            <a:off x="9245600" y="4295776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484" name="Oval 15"/>
          <p:cNvSpPr>
            <a:spLocks noChangeArrowheads="1"/>
          </p:cNvSpPr>
          <p:nvPr/>
        </p:nvSpPr>
        <p:spPr bwMode="auto">
          <a:xfrm>
            <a:off x="9260417" y="6376988"/>
            <a:ext cx="22352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485" name="Oval 16"/>
          <p:cNvSpPr>
            <a:spLocks noChangeArrowheads="1"/>
          </p:cNvSpPr>
          <p:nvPr/>
        </p:nvSpPr>
        <p:spPr bwMode="auto">
          <a:xfrm rot="546664">
            <a:off x="10792884" y="4267201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486" name="Oval 17"/>
          <p:cNvSpPr>
            <a:spLocks noChangeArrowheads="1"/>
          </p:cNvSpPr>
          <p:nvPr/>
        </p:nvSpPr>
        <p:spPr bwMode="gray">
          <a:xfrm>
            <a:off x="8940800" y="4384676"/>
            <a:ext cx="259766" cy="73574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Oval 19"/>
          <p:cNvSpPr>
            <a:spLocks noChangeArrowheads="1"/>
          </p:cNvSpPr>
          <p:nvPr/>
        </p:nvSpPr>
        <p:spPr bwMode="gray">
          <a:xfrm>
            <a:off x="9124951" y="4519614"/>
            <a:ext cx="2476500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488" name="Oval 20"/>
          <p:cNvSpPr>
            <a:spLocks noChangeArrowheads="1"/>
          </p:cNvSpPr>
          <p:nvPr/>
        </p:nvSpPr>
        <p:spPr bwMode="gray">
          <a:xfrm>
            <a:off x="9129184" y="4519614"/>
            <a:ext cx="2472267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489" name="Oval 21"/>
          <p:cNvSpPr>
            <a:spLocks noChangeArrowheads="1"/>
          </p:cNvSpPr>
          <p:nvPr/>
        </p:nvSpPr>
        <p:spPr bwMode="gray">
          <a:xfrm>
            <a:off x="9260417" y="4613276"/>
            <a:ext cx="2224616" cy="519351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0490" name="Oval 22"/>
          <p:cNvSpPr>
            <a:spLocks noChangeArrowheads="1"/>
          </p:cNvSpPr>
          <p:nvPr/>
        </p:nvSpPr>
        <p:spPr bwMode="gray">
          <a:xfrm>
            <a:off x="9296401" y="4640263"/>
            <a:ext cx="2156884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20491" name="Oval 23"/>
          <p:cNvSpPr>
            <a:spLocks noChangeArrowheads="1"/>
          </p:cNvSpPr>
          <p:nvPr/>
        </p:nvSpPr>
        <p:spPr bwMode="gray">
          <a:xfrm>
            <a:off x="9323918" y="4648201"/>
            <a:ext cx="2101849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20492" name="Oval 24"/>
          <p:cNvSpPr>
            <a:spLocks noChangeArrowheads="1"/>
          </p:cNvSpPr>
          <p:nvPr/>
        </p:nvSpPr>
        <p:spPr bwMode="gray">
          <a:xfrm>
            <a:off x="9347200" y="4664076"/>
            <a:ext cx="2000251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20493" name="Oval 25"/>
          <p:cNvSpPr>
            <a:spLocks noChangeArrowheads="1"/>
          </p:cNvSpPr>
          <p:nvPr/>
        </p:nvSpPr>
        <p:spPr bwMode="gray">
          <a:xfrm>
            <a:off x="9461500" y="4705351"/>
            <a:ext cx="1780117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9281585" y="46355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>
                <a:latin typeface=".VnVogue" pitchFamily="34" charset="0"/>
              </a:rPr>
              <a:t>HÕt</a:t>
            </a:r>
          </a:p>
          <a:p>
            <a:pPr algn="ctr"/>
            <a:r>
              <a:rPr lang="en-US" sz="4800">
                <a:latin typeface=".VnVogue" pitchFamily="34" charset="0"/>
              </a:rPr>
              <a:t>giê</a:t>
            </a:r>
          </a:p>
        </p:txBody>
      </p:sp>
      <p:sp>
        <p:nvSpPr>
          <p:cNvPr id="62491" name="Oval 27"/>
          <p:cNvSpPr>
            <a:spLocks noChangeArrowheads="1"/>
          </p:cNvSpPr>
          <p:nvPr/>
        </p:nvSpPr>
        <p:spPr bwMode="auto">
          <a:xfrm>
            <a:off x="9290051" y="46482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.VnVogue" pitchFamily="34" charset="0"/>
              </a:rPr>
              <a:t>1</a:t>
            </a:r>
          </a:p>
        </p:txBody>
      </p:sp>
      <p:sp>
        <p:nvSpPr>
          <p:cNvPr id="62492" name="Oval 28"/>
          <p:cNvSpPr>
            <a:spLocks noChangeArrowheads="1"/>
          </p:cNvSpPr>
          <p:nvPr/>
        </p:nvSpPr>
        <p:spPr bwMode="auto">
          <a:xfrm>
            <a:off x="9290051" y="4651376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.VnVogue" pitchFamily="34" charset="0"/>
              </a:rPr>
              <a:t>2</a:t>
            </a:r>
          </a:p>
        </p:txBody>
      </p:sp>
      <p:sp>
        <p:nvSpPr>
          <p:cNvPr id="62493" name="Oval 29"/>
          <p:cNvSpPr>
            <a:spLocks noChangeArrowheads="1"/>
          </p:cNvSpPr>
          <p:nvPr/>
        </p:nvSpPr>
        <p:spPr bwMode="auto">
          <a:xfrm>
            <a:off x="9283701" y="46482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.VnVogue" pitchFamily="34" charset="0"/>
              </a:rPr>
              <a:t>3</a:t>
            </a: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9302751" y="4643438"/>
            <a:ext cx="2171700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.VnVogue" pitchFamily="34" charset="0"/>
              </a:rPr>
              <a:t>4</a:t>
            </a:r>
          </a:p>
        </p:txBody>
      </p:sp>
      <p:sp>
        <p:nvSpPr>
          <p:cNvPr id="62495" name="Oval 31"/>
          <p:cNvSpPr>
            <a:spLocks noChangeArrowheads="1"/>
          </p:cNvSpPr>
          <p:nvPr/>
        </p:nvSpPr>
        <p:spPr bwMode="auto">
          <a:xfrm>
            <a:off x="9283701" y="4638676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0">
                <a:latin typeface=".VnVogue" pitchFamily="34" charset="0"/>
              </a:rPr>
              <a:t>5</a:t>
            </a:r>
          </a:p>
        </p:txBody>
      </p:sp>
      <p:sp>
        <p:nvSpPr>
          <p:cNvPr id="187418" name="Oval 26"/>
          <p:cNvSpPr>
            <a:spLocks noChangeArrowheads="1"/>
          </p:cNvSpPr>
          <p:nvPr/>
        </p:nvSpPr>
        <p:spPr bwMode="auto">
          <a:xfrm>
            <a:off x="9103784" y="3157667"/>
            <a:ext cx="711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1" name="Text Box 27"/>
          <p:cNvSpPr txBox="1">
            <a:spLocks noChangeArrowheads="1"/>
          </p:cNvSpPr>
          <p:nvPr/>
        </p:nvSpPr>
        <p:spPr bwMode="auto">
          <a:xfrm>
            <a:off x="789517" y="932459"/>
            <a:ext cx="11023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3 :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Viết  số sau dưới dạng lũy thừa với cơ số cho trước : 81, cơ số 3</a:t>
            </a:r>
          </a:p>
        </p:txBody>
      </p:sp>
      <p:sp>
        <p:nvSpPr>
          <p:cNvPr id="20502" name="Rectangle 28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04" name="Text Box 31"/>
          <p:cNvSpPr txBox="1">
            <a:spLocks noChangeArrowheads="1"/>
          </p:cNvSpPr>
          <p:nvPr/>
        </p:nvSpPr>
        <p:spPr bwMode="auto">
          <a:xfrm>
            <a:off x="924983" y="2944703"/>
            <a:ext cx="294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a/  3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32"/>
          <p:cNvSpPr txBox="1">
            <a:spLocks noChangeArrowheads="1"/>
          </p:cNvSpPr>
          <p:nvPr/>
        </p:nvSpPr>
        <p:spPr bwMode="auto">
          <a:xfrm>
            <a:off x="5695950" y="3054241"/>
            <a:ext cx="294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b/  4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33"/>
          <p:cNvSpPr txBox="1">
            <a:spLocks noChangeArrowheads="1"/>
          </p:cNvSpPr>
          <p:nvPr/>
        </p:nvSpPr>
        <p:spPr bwMode="auto">
          <a:xfrm>
            <a:off x="9260417" y="3079086"/>
            <a:ext cx="294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</a:t>
            </a:r>
            <a:r>
              <a:rPr lang="en-US" sz="3600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0" grpId="0" animBg="1"/>
      <p:bldP spid="62491" grpId="0" animBg="1"/>
      <p:bldP spid="62492" grpId="0" animBg="1"/>
      <p:bldP spid="62493" grpId="0" animBg="1"/>
      <p:bldP spid="62494" grpId="0" animBg="1"/>
      <p:bldP spid="62495" grpId="0" animBg="1"/>
      <p:bldP spid="1874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92800" y="6324600"/>
            <a:ext cx="1016000" cy="533400"/>
          </a:xfrm>
          <a:prstGeom prst="actionButtonBackPrevious">
            <a:avLst/>
          </a:prstGeom>
          <a:gradFill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Oval 14"/>
          <p:cNvSpPr>
            <a:spLocks noChangeArrowheads="1"/>
          </p:cNvSpPr>
          <p:nvPr/>
        </p:nvSpPr>
        <p:spPr bwMode="auto">
          <a:xfrm rot="-933412">
            <a:off x="9323918" y="4267201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Oval 15"/>
          <p:cNvSpPr>
            <a:spLocks noChangeArrowheads="1"/>
          </p:cNvSpPr>
          <p:nvPr/>
        </p:nvSpPr>
        <p:spPr bwMode="auto">
          <a:xfrm>
            <a:off x="9260417" y="6376988"/>
            <a:ext cx="22352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Oval 16"/>
          <p:cNvSpPr>
            <a:spLocks noChangeArrowheads="1"/>
          </p:cNvSpPr>
          <p:nvPr/>
        </p:nvSpPr>
        <p:spPr bwMode="auto">
          <a:xfrm rot="546664">
            <a:off x="10792884" y="4267201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Oval 17"/>
          <p:cNvSpPr>
            <a:spLocks noChangeArrowheads="1"/>
          </p:cNvSpPr>
          <p:nvPr/>
        </p:nvSpPr>
        <p:spPr bwMode="gray">
          <a:xfrm>
            <a:off x="8940800" y="438467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11" name="Oval 19"/>
          <p:cNvSpPr>
            <a:spLocks noChangeArrowheads="1"/>
          </p:cNvSpPr>
          <p:nvPr/>
        </p:nvSpPr>
        <p:spPr bwMode="gray">
          <a:xfrm>
            <a:off x="9124951" y="4519614"/>
            <a:ext cx="2476500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512" name="Oval 20"/>
          <p:cNvSpPr>
            <a:spLocks noChangeArrowheads="1"/>
          </p:cNvSpPr>
          <p:nvPr/>
        </p:nvSpPr>
        <p:spPr bwMode="gray">
          <a:xfrm>
            <a:off x="9129184" y="4519614"/>
            <a:ext cx="2472267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513" name="Oval 21"/>
          <p:cNvSpPr>
            <a:spLocks noChangeArrowheads="1"/>
          </p:cNvSpPr>
          <p:nvPr/>
        </p:nvSpPr>
        <p:spPr bwMode="gray">
          <a:xfrm>
            <a:off x="9260417" y="4613276"/>
            <a:ext cx="2224616" cy="519351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514" name="Oval 22"/>
          <p:cNvSpPr>
            <a:spLocks noChangeArrowheads="1"/>
          </p:cNvSpPr>
          <p:nvPr/>
        </p:nvSpPr>
        <p:spPr bwMode="gray">
          <a:xfrm>
            <a:off x="9296401" y="4640263"/>
            <a:ext cx="2156884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515" name="Oval 23"/>
          <p:cNvSpPr>
            <a:spLocks noChangeArrowheads="1"/>
          </p:cNvSpPr>
          <p:nvPr/>
        </p:nvSpPr>
        <p:spPr bwMode="gray">
          <a:xfrm>
            <a:off x="9323918" y="4648201"/>
            <a:ext cx="2101849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516" name="Oval 24"/>
          <p:cNvSpPr>
            <a:spLocks noChangeArrowheads="1"/>
          </p:cNvSpPr>
          <p:nvPr/>
        </p:nvSpPr>
        <p:spPr bwMode="gray">
          <a:xfrm>
            <a:off x="9347200" y="4664076"/>
            <a:ext cx="2000251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517" name="Oval 25"/>
          <p:cNvSpPr>
            <a:spLocks noChangeArrowheads="1"/>
          </p:cNvSpPr>
          <p:nvPr/>
        </p:nvSpPr>
        <p:spPr bwMode="gray">
          <a:xfrm>
            <a:off x="9461500" y="4705351"/>
            <a:ext cx="1780117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9281585" y="46355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4800">
                <a:latin typeface=".VnVogue" pitchFamily="34" charset="0"/>
              </a:rPr>
              <a:t>HÕt</a:t>
            </a:r>
          </a:p>
          <a:p>
            <a:r>
              <a:rPr lang="en-US" sz="4800">
                <a:latin typeface=".VnVogue" pitchFamily="34" charset="0"/>
              </a:rPr>
              <a:t>giê</a:t>
            </a:r>
          </a:p>
        </p:txBody>
      </p:sp>
      <p:sp>
        <p:nvSpPr>
          <p:cNvPr id="62491" name="Oval 27"/>
          <p:cNvSpPr>
            <a:spLocks noChangeArrowheads="1"/>
          </p:cNvSpPr>
          <p:nvPr/>
        </p:nvSpPr>
        <p:spPr bwMode="auto">
          <a:xfrm>
            <a:off x="9290051" y="46482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0000">
                <a:latin typeface=".VnVogue" pitchFamily="34" charset="0"/>
              </a:rPr>
              <a:t>1</a:t>
            </a:r>
          </a:p>
        </p:txBody>
      </p:sp>
      <p:sp>
        <p:nvSpPr>
          <p:cNvPr id="62492" name="Oval 28"/>
          <p:cNvSpPr>
            <a:spLocks noChangeArrowheads="1"/>
          </p:cNvSpPr>
          <p:nvPr/>
        </p:nvSpPr>
        <p:spPr bwMode="auto">
          <a:xfrm>
            <a:off x="9290051" y="4651376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0000">
                <a:latin typeface=".VnVogue" pitchFamily="34" charset="0"/>
              </a:rPr>
              <a:t>2</a:t>
            </a:r>
          </a:p>
        </p:txBody>
      </p:sp>
      <p:sp>
        <p:nvSpPr>
          <p:cNvPr id="62493" name="Oval 29"/>
          <p:cNvSpPr>
            <a:spLocks noChangeArrowheads="1"/>
          </p:cNvSpPr>
          <p:nvPr/>
        </p:nvSpPr>
        <p:spPr bwMode="auto">
          <a:xfrm>
            <a:off x="9283701" y="4648201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0000">
                <a:latin typeface=".VnVogue" pitchFamily="34" charset="0"/>
              </a:rPr>
              <a:t>3</a:t>
            </a: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9302751" y="4643438"/>
            <a:ext cx="2171700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0000">
                <a:latin typeface=".VnVogue" pitchFamily="34" charset="0"/>
              </a:rPr>
              <a:t>4</a:t>
            </a:r>
          </a:p>
        </p:txBody>
      </p:sp>
      <p:sp>
        <p:nvSpPr>
          <p:cNvPr id="62495" name="Oval 31"/>
          <p:cNvSpPr>
            <a:spLocks noChangeArrowheads="1"/>
          </p:cNvSpPr>
          <p:nvPr/>
        </p:nvSpPr>
        <p:spPr bwMode="auto">
          <a:xfrm>
            <a:off x="9283701" y="4638676"/>
            <a:ext cx="2171700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0000">
                <a:latin typeface=".VnVogue" pitchFamily="34" charset="0"/>
              </a:rPr>
              <a:t>5</a:t>
            </a:r>
          </a:p>
        </p:txBody>
      </p:sp>
      <p:sp>
        <p:nvSpPr>
          <p:cNvPr id="21524" name="Rectangle 28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25" name="Rectangle 3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26" name="AutoShape 3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186585" y="6451600"/>
            <a:ext cx="721783" cy="368300"/>
          </a:xfrm>
          <a:prstGeom prst="rightArrow">
            <a:avLst>
              <a:gd name="adj1" fmla="val 50000"/>
              <a:gd name="adj2" fmla="val 36746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21527" name="Oval 14"/>
          <p:cNvSpPr>
            <a:spLocks noChangeArrowheads="1"/>
          </p:cNvSpPr>
          <p:nvPr/>
        </p:nvSpPr>
        <p:spPr bwMode="auto">
          <a:xfrm rot="-933412">
            <a:off x="9245600" y="4295776"/>
            <a:ext cx="575733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26"/>
          <p:cNvSpPr>
            <a:spLocks noChangeArrowheads="1"/>
          </p:cNvSpPr>
          <p:nvPr/>
        </p:nvSpPr>
        <p:spPr bwMode="auto">
          <a:xfrm>
            <a:off x="1078581" y="3359834"/>
            <a:ext cx="711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7"/>
          <p:cNvSpPr txBox="1">
            <a:spLocks noChangeArrowheads="1"/>
          </p:cNvSpPr>
          <p:nvPr/>
        </p:nvSpPr>
        <p:spPr bwMode="auto">
          <a:xfrm>
            <a:off x="857035" y="959041"/>
            <a:ext cx="107444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Đọc lũy thừa sau và nêu cơ số, số mũ của nó: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31" name="Text Box 31"/>
          <p:cNvSpPr txBox="1">
            <a:spLocks noChangeArrowheads="1"/>
          </p:cNvSpPr>
          <p:nvPr/>
        </p:nvSpPr>
        <p:spPr bwMode="auto">
          <a:xfrm>
            <a:off x="1224632" y="2300973"/>
            <a:ext cx="72651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 mũ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cơ số 3, số mũ 4.</a:t>
            </a:r>
          </a:p>
        </p:txBody>
      </p:sp>
      <p:sp>
        <p:nvSpPr>
          <p:cNvPr id="21532" name="Text Box 31"/>
          <p:cNvSpPr txBox="1">
            <a:spLocks noChangeArrowheads="1"/>
          </p:cNvSpPr>
          <p:nvPr/>
        </p:nvSpPr>
        <p:spPr bwMode="auto">
          <a:xfrm>
            <a:off x="1175948" y="3347135"/>
            <a:ext cx="72651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  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lập phương, cơ số 4, số mũ 3.</a:t>
            </a:r>
          </a:p>
        </p:txBody>
      </p:sp>
      <p:sp>
        <p:nvSpPr>
          <p:cNvPr id="21533" name="Text Box 31"/>
          <p:cNvSpPr txBox="1">
            <a:spLocks noChangeArrowheads="1"/>
          </p:cNvSpPr>
          <p:nvPr/>
        </p:nvSpPr>
        <p:spPr bwMode="auto">
          <a:xfrm>
            <a:off x="1321999" y="4382185"/>
            <a:ext cx="72651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c/  4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 3,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cơ số 3, số mũ 4.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0" grpId="0" animBg="1"/>
      <p:bldP spid="62491" grpId="0" animBg="1"/>
      <p:bldP spid="62492" grpId="0" animBg="1"/>
      <p:bldP spid="62493" grpId="0" animBg="1"/>
      <p:bldP spid="62494" grpId="0" animBg="1"/>
      <p:bldP spid="62495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706967" y="1905000"/>
            <a:ext cx="10972800" cy="3116451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100000">
                <a:srgbClr val="FFFF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5400000">
            <a:off x="10547350" y="-6350"/>
            <a:ext cx="1409700" cy="1879600"/>
            <a:chOff x="144" y="1296"/>
            <a:chExt cx="888" cy="888"/>
          </a:xfrm>
        </p:grpSpPr>
        <p:pic>
          <p:nvPicPr>
            <p:cNvPr id="22535" name="Picture 5" descr="1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296"/>
              <a:ext cx="504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6" descr="1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1392"/>
              <a:ext cx="504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7" descr="1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680"/>
              <a:ext cx="504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8" descr="h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1219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984251" y="2005014"/>
            <a:ext cx="104648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lũy thừa, biết cách đọc lũy thừa, phân biệt cơ số, số và số mũ; biết cách viết lũy thừa, biết viết gọn một tích của nhiều số giống nhau bằng lũy thừa.Tính được lũy thừa của một số tự nhiên;biết đọc viết, tính được bình phương, lập phương của một số tự nhiên.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Làm bài tập 1,2,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SGK trang 25.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Đọc nội dung phần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còn lại của bài, tiết sau học tiếp.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4" name="Blue Animated Thanks for Watching Youtube Ou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1" y="653685"/>
            <a:ext cx="8378529" cy="750532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Thực hiện theo các yêu cầu sau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54"/>
          <p:cNvSpPr txBox="1">
            <a:spLocks noChangeArrowheads="1"/>
          </p:cNvSpPr>
          <p:nvPr/>
        </p:nvSpPr>
        <p:spPr bwMode="auto">
          <a:xfrm>
            <a:off x="190500" y="2041525"/>
            <a:ext cx="867568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biểu thức sau dưới dạng biểu thức thu gọn ( không tính kết quả)?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2 + 2 + 2 + 2 + 2 + 2   = 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b) x + x + x + x + x = 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c) 2+ 2 + 2 + 3 + 3 + 3  = </a:t>
            </a: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4180303" y="3965074"/>
            <a:ext cx="16911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5</a:t>
            </a: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572000" y="4779963"/>
            <a:ext cx="30305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3 + 3.3 = 3.5</a:t>
            </a:r>
          </a:p>
        </p:txBody>
      </p:sp>
      <p:sp>
        <p:nvSpPr>
          <p:cNvPr id="36" name="Text Box 66"/>
          <p:cNvSpPr txBox="1">
            <a:spLocks noChangeArrowheads="1"/>
          </p:cNvSpPr>
          <p:nvPr/>
        </p:nvSpPr>
        <p:spPr bwMode="auto">
          <a:xfrm>
            <a:off x="5008478" y="3239253"/>
            <a:ext cx="2146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2. 6</a:t>
            </a:r>
          </a:p>
        </p:txBody>
      </p:sp>
      <p:grpSp>
        <p:nvGrpSpPr>
          <p:cNvPr id="37" name="Group 32"/>
          <p:cNvGrpSpPr>
            <a:grpSpLocks/>
          </p:cNvGrpSpPr>
          <p:nvPr/>
        </p:nvGrpSpPr>
        <p:grpSpPr bwMode="auto">
          <a:xfrm>
            <a:off x="6373060" y="599825"/>
            <a:ext cx="1679575" cy="1185862"/>
            <a:chOff x="2112" y="2496"/>
            <a:chExt cx="1776" cy="1824"/>
          </a:xfrm>
        </p:grpSpPr>
        <p:pic>
          <p:nvPicPr>
            <p:cNvPr id="38" name="Picture 33" descr="1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51" y="2646"/>
              <a:ext cx="1245" cy="1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AutoShape 34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2112" y="2496"/>
              <a:ext cx="1776" cy="1824"/>
            </a:xfrm>
            <a:prstGeom prst="flowChartConnector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00" y="3933191"/>
            <a:ext cx="3397140" cy="28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utoUpdateAnimBg="0"/>
      <p:bldP spid="33" grpId="0" autoUpdateAnimBg="0"/>
      <p:bldP spid="34" grpId="0" autoUpdateAnimBg="0"/>
      <p:bldP spid="3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589218" y="365125"/>
            <a:ext cx="8916987" cy="2917825"/>
          </a:xfrm>
          <a:prstGeom prst="cloudCallout">
            <a:avLst>
              <a:gd name="adj1" fmla="val -31954"/>
              <a:gd name="adj2" fmla="val 950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US" sz="360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+ 2 + 2 + 2 +2 +2 = 2.6</a:t>
            </a:r>
          </a:p>
          <a:p>
            <a:pPr algn="ctr">
              <a:defRPr/>
            </a:pPr>
            <a:r>
              <a:rPr lang="en-US" sz="3600" b="1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2.2.2.2.2.2 =  ?</a:t>
            </a:r>
          </a:p>
        </p:txBody>
      </p:sp>
      <p:pic>
        <p:nvPicPr>
          <p:cNvPr id="14" name="Picture 21" descr="j02321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7793" y="3792538"/>
            <a:ext cx="26924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83" y="3292896"/>
            <a:ext cx="3390846" cy="33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096685" y="549275"/>
            <a:ext cx="508211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2.2.2.2.2.2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076019" y="563561"/>
            <a:ext cx="84243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1007533" y="1654175"/>
            <a:ext cx="1441451" cy="10810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2461684" y="1665288"/>
            <a:ext cx="1488016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4032251" y="1365250"/>
            <a:ext cx="268816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 mũ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495551" y="1914525"/>
            <a:ext cx="6769100" cy="579438"/>
            <a:chOff x="1179" y="918"/>
            <a:chExt cx="3198" cy="365"/>
          </a:xfrm>
        </p:grpSpPr>
        <p:sp>
          <p:nvSpPr>
            <p:cNvPr id="8214" name="Line 11"/>
            <p:cNvSpPr>
              <a:spLocks noChangeShapeType="1"/>
            </p:cNvSpPr>
            <p:nvPr/>
          </p:nvSpPr>
          <p:spPr bwMode="auto">
            <a:xfrm>
              <a:off x="1179" y="1094"/>
              <a:ext cx="70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5" name="Text Box 12"/>
            <p:cNvSpPr txBox="1">
              <a:spLocks noChangeArrowheads="1"/>
            </p:cNvSpPr>
            <p:nvPr/>
          </p:nvSpPr>
          <p:spPr bwMode="auto">
            <a:xfrm>
              <a:off x="1950" y="918"/>
              <a:ext cx="242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 2 luỹ thừa </a:t>
              </a:r>
              <a:r>
                <a:rPr 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2444751" y="2203450"/>
            <a:ext cx="1657349" cy="738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4078818" y="2662239"/>
            <a:ext cx="681778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hoặc luỹ thừa bậc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của 2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6233585" y="3541713"/>
            <a:ext cx="110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309410" y="3522665"/>
            <a:ext cx="9573684" cy="1268413"/>
            <a:chOff x="158" y="2120"/>
            <a:chExt cx="4523" cy="7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21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36" y="2120"/>
                  <a:ext cx="4445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20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a. a. … . a  </a:t>
                  </a:r>
                  <a:r>
                    <a:rPr lang="en-US" sz="320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=</a:t>
                  </a:r>
                  <a:r>
                    <a:rPr lang="en-US" sz="3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320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(</a:t>
                  </a:r>
                  <a:r>
                    <a:rPr lang="en-US" sz="3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 </a:t>
                  </a:r>
                  <a14:m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>
                              <a:latin typeface="Cambria Math" panose="02040503050406030204" pitchFamily="18" charset="0"/>
                              <a:sym typeface="Symbol" pitchFamily="18" charset="2"/>
                            </a:rPr>
                            <m:t>ℕ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sz="320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itchFamily="18" charset="2"/>
                    </a:rPr>
                    <a:t>) </a:t>
                  </a:r>
                  <a:endPara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211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6" y="2120"/>
                  <a:ext cx="4445" cy="368"/>
                </a:xfrm>
                <a:prstGeom prst="rect">
                  <a:avLst/>
                </a:prstGeom>
                <a:blipFill>
                  <a:blip r:embed="rId2"/>
                  <a:stretch>
                    <a:fillRect l="-1685" t="-14583" b="-32292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12" name="AutoShape 18"/>
            <p:cNvSpPr>
              <a:spLocks/>
            </p:cNvSpPr>
            <p:nvPr/>
          </p:nvSpPr>
          <p:spPr bwMode="auto">
            <a:xfrm rot="-5400000">
              <a:off x="601" y="2035"/>
              <a:ext cx="158" cy="1043"/>
            </a:xfrm>
            <a:prstGeom prst="leftBrace">
              <a:avLst>
                <a:gd name="adj1" fmla="val 55011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3" name="Text Box 19"/>
            <p:cNvSpPr txBox="1">
              <a:spLocks noChangeArrowheads="1"/>
            </p:cNvSpPr>
            <p:nvPr/>
          </p:nvSpPr>
          <p:spPr bwMode="auto">
            <a:xfrm>
              <a:off x="204" y="2554"/>
              <a:ext cx="117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 </a:t>
              </a:r>
              <a:r>
                <a:rPr lang="en-US" sz="32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a</a:t>
              </a:r>
              <a:endParaRPr lang="en-US" sz="32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078" name="Oval 22"/>
          <p:cNvSpPr>
            <a:spLocks noChangeArrowheads="1"/>
          </p:cNvSpPr>
          <p:nvPr/>
        </p:nvSpPr>
        <p:spPr bwMode="auto">
          <a:xfrm>
            <a:off x="1007533" y="5114925"/>
            <a:ext cx="1441451" cy="10810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9" name="Line 23"/>
          <p:cNvSpPr>
            <a:spLocks noChangeShapeType="1"/>
          </p:cNvSpPr>
          <p:nvPr/>
        </p:nvSpPr>
        <p:spPr bwMode="auto">
          <a:xfrm flipV="1">
            <a:off x="2400300" y="5095875"/>
            <a:ext cx="1439333" cy="395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3983566" y="4754564"/>
            <a:ext cx="230293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mũ n</a:t>
            </a:r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>
            <a:off x="2451099" y="5691188"/>
            <a:ext cx="144145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4017433" y="5335589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luỹ thừa n</a:t>
            </a:r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>
            <a:off x="2419351" y="5895975"/>
            <a:ext cx="1390649" cy="395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4011084" y="6015039"/>
            <a:ext cx="561551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luỹ thừa bậc n của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71" y="1527829"/>
            <a:ext cx="4485725" cy="562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482" y="-2643514"/>
            <a:ext cx="3905970" cy="69650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2" grpId="0"/>
      <p:bldP spid="45063" grpId="0" animBg="1"/>
      <p:bldP spid="45064" grpId="0" animBg="1"/>
      <p:bldP spid="45065" grpId="0"/>
      <p:bldP spid="45069" grpId="0" animBg="1"/>
      <p:bldP spid="45070" grpId="0"/>
      <p:bldP spid="45073" grpId="0"/>
      <p:bldP spid="45078" grpId="0" animBg="1"/>
      <p:bldP spid="45079" grpId="0" animBg="1"/>
      <p:bldP spid="45080" grpId="0"/>
      <p:bldP spid="45081" grpId="0" animBg="1"/>
      <p:bldP spid="45082" grpId="0"/>
      <p:bldP spid="45083" grpId="0" animBg="1"/>
      <p:bldP spid="45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55649" y="1665043"/>
            <a:ext cx="11664951" cy="2830514"/>
            <a:chOff x="90" y="139"/>
            <a:chExt cx="5511" cy="1783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817" y="1334"/>
              <a:ext cx="2907" cy="588"/>
              <a:chOff x="239" y="1114"/>
              <a:chExt cx="2637" cy="588"/>
            </a:xfrm>
          </p:grpSpPr>
          <p:sp>
            <p:nvSpPr>
              <p:cNvPr id="9234" name="AutoShape 4"/>
              <p:cNvSpPr>
                <a:spLocks/>
              </p:cNvSpPr>
              <p:nvPr/>
            </p:nvSpPr>
            <p:spPr bwMode="auto">
              <a:xfrm rot="-5400000">
                <a:off x="2321" y="717"/>
                <a:ext cx="158" cy="952"/>
              </a:xfrm>
              <a:prstGeom prst="leftBrace">
                <a:avLst>
                  <a:gd name="adj1" fmla="val 50211"/>
                  <a:gd name="adj2" fmla="val 50000"/>
                </a:avLst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35" name="Text Box 5"/>
              <p:cNvSpPr txBox="1">
                <a:spLocks noChangeArrowheads="1"/>
              </p:cNvSpPr>
              <p:nvPr/>
            </p:nvSpPr>
            <p:spPr bwMode="auto">
              <a:xfrm>
                <a:off x="239" y="1334"/>
                <a:ext cx="1270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thừa </a:t>
                </a:r>
                <a:r>
                  <a:rPr lang="en-US" sz="32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a</a:t>
                </a:r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3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90" y="139"/>
                  <a:ext cx="5511" cy="12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1/ Định nghĩa: </a:t>
                  </a:r>
                  <a:r>
                    <a:rPr lang="en-US" sz="36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Luỹ thừa bậc n của a là tích của n thừa số bằng nhau, mỗi thừa số bằng a</a:t>
                  </a:r>
                  <a:r>
                    <a:rPr lang="en-US" sz="360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36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50000"/>
                    </a:spcBef>
                  </a:pPr>
                  <a:r>
                    <a:rPr lang="en-US" sz="3600" b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:r>
                    <a:rPr lang="en-US" sz="36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a. a. …. a   (n </a:t>
                  </a:r>
                  <a:r>
                    <a:rPr lang="en-US" sz="36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itchFamily="18" charset="2"/>
                    </a:rPr>
                    <a:t> </a:t>
                  </a:r>
                  <a14:m>
                    <m:oMath xmlns:m="http://schemas.openxmlformats.org/officeDocument/2006/math">
                      <m:r>
                        <a:rPr lang="en-US" sz="3600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itchFamily="18" charset="2"/>
                        </a:rPr>
                        <m:t>ℕ</m:t>
                      </m:r>
                    </m:oMath>
                  </a14:m>
                  <a:r>
                    <a:rPr lang="en-US" sz="3600" baseline="30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itchFamily="18" charset="2"/>
                    </a:rPr>
                    <a:t>*</a:t>
                  </a:r>
                  <a:r>
                    <a:rPr lang="en-US" sz="36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itchFamily="18" charset="2"/>
                    </a:rPr>
                    <a:t>)</a:t>
                  </a:r>
                  <a:endParaRPr lang="en-US" sz="3600" baseline="30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9233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" y="139"/>
                  <a:ext cx="5511" cy="1280"/>
                </a:xfrm>
                <a:prstGeom prst="rect">
                  <a:avLst/>
                </a:prstGeom>
                <a:blipFill>
                  <a:blip r:embed="rId2"/>
                  <a:stretch>
                    <a:fillRect l="-1620" t="-4805" b="-10511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031" name="Line 23"/>
          <p:cNvSpPr>
            <a:spLocks noChangeShapeType="1"/>
          </p:cNvSpPr>
          <p:nvPr/>
        </p:nvSpPr>
        <p:spPr bwMode="auto">
          <a:xfrm>
            <a:off x="3806384" y="2244725"/>
            <a:ext cx="5039783" cy="0"/>
          </a:xfrm>
          <a:prstGeom prst="line">
            <a:avLst/>
          </a:prstGeom>
          <a:noFill/>
          <a:ln w="19050">
            <a:solidFill>
              <a:srgbClr val="F82F0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>
            <a:off x="9774767" y="2257425"/>
            <a:ext cx="1591733" cy="0"/>
          </a:xfrm>
          <a:prstGeom prst="line">
            <a:avLst/>
          </a:prstGeom>
          <a:noFill/>
          <a:ln w="19050">
            <a:solidFill>
              <a:srgbClr val="F82F0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>
            <a:off x="2920191" y="2771775"/>
            <a:ext cx="3376249" cy="0"/>
          </a:xfrm>
          <a:prstGeom prst="line">
            <a:avLst/>
          </a:prstGeom>
          <a:noFill/>
          <a:ln w="19050">
            <a:solidFill>
              <a:srgbClr val="F82F0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Text Box 40"/>
          <p:cNvSpPr txBox="1">
            <a:spLocks noChangeArrowheads="1"/>
          </p:cNvSpPr>
          <p:nvPr/>
        </p:nvSpPr>
        <p:spPr bwMode="auto">
          <a:xfrm>
            <a:off x="622399" y="807691"/>
            <a:ext cx="68643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thừa:</a:t>
            </a:r>
          </a:p>
        </p:txBody>
      </p:sp>
      <p:sp>
        <p:nvSpPr>
          <p:cNvPr id="21" name="Text Box 54"/>
          <p:cNvSpPr txBox="1">
            <a:spLocks noChangeArrowheads="1"/>
          </p:cNvSpPr>
          <p:nvPr/>
        </p:nvSpPr>
        <p:spPr bwMode="auto">
          <a:xfrm>
            <a:off x="1517651" y="4951930"/>
            <a:ext cx="82571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Quy ước: a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3181515" y="2671561"/>
            <a:ext cx="199705" cy="1837396"/>
          </a:xfrm>
          <a:prstGeom prst="rightBrace">
            <a:avLst>
              <a:gd name="adj1" fmla="val 31968"/>
              <a:gd name="adj2" fmla="val 4694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9810"/>
          <a:stretch/>
        </p:blipFill>
        <p:spPr>
          <a:xfrm>
            <a:off x="6794455" y="2919865"/>
            <a:ext cx="2370039" cy="2650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38" y="3997058"/>
            <a:ext cx="2774045" cy="277404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739900" y="5549900"/>
            <a:ext cx="7569200" cy="1155700"/>
          </a:xfrm>
          <a:custGeom>
            <a:avLst/>
            <a:gdLst>
              <a:gd name="connsiteX0" fmla="*/ 7569200 w 7569200"/>
              <a:gd name="connsiteY0" fmla="*/ 279400 h 1155700"/>
              <a:gd name="connsiteX1" fmla="*/ 7340600 w 7569200"/>
              <a:gd name="connsiteY1" fmla="*/ 342900 h 1155700"/>
              <a:gd name="connsiteX2" fmla="*/ 7251700 w 7569200"/>
              <a:gd name="connsiteY2" fmla="*/ 393700 h 1155700"/>
              <a:gd name="connsiteX3" fmla="*/ 7213600 w 7569200"/>
              <a:gd name="connsiteY3" fmla="*/ 406400 h 1155700"/>
              <a:gd name="connsiteX4" fmla="*/ 7073900 w 7569200"/>
              <a:gd name="connsiteY4" fmla="*/ 482600 h 1155700"/>
              <a:gd name="connsiteX5" fmla="*/ 6985000 w 7569200"/>
              <a:gd name="connsiteY5" fmla="*/ 508000 h 1155700"/>
              <a:gd name="connsiteX6" fmla="*/ 6946900 w 7569200"/>
              <a:gd name="connsiteY6" fmla="*/ 533400 h 1155700"/>
              <a:gd name="connsiteX7" fmla="*/ 6908800 w 7569200"/>
              <a:gd name="connsiteY7" fmla="*/ 546100 h 1155700"/>
              <a:gd name="connsiteX8" fmla="*/ 6870700 w 7569200"/>
              <a:gd name="connsiteY8" fmla="*/ 571500 h 1155700"/>
              <a:gd name="connsiteX9" fmla="*/ 6807200 w 7569200"/>
              <a:gd name="connsiteY9" fmla="*/ 596900 h 1155700"/>
              <a:gd name="connsiteX10" fmla="*/ 6756400 w 7569200"/>
              <a:gd name="connsiteY10" fmla="*/ 622300 h 1155700"/>
              <a:gd name="connsiteX11" fmla="*/ 6667500 w 7569200"/>
              <a:gd name="connsiteY11" fmla="*/ 635000 h 1155700"/>
              <a:gd name="connsiteX12" fmla="*/ 6629400 w 7569200"/>
              <a:gd name="connsiteY12" fmla="*/ 647700 h 1155700"/>
              <a:gd name="connsiteX13" fmla="*/ 6464300 w 7569200"/>
              <a:gd name="connsiteY13" fmla="*/ 673100 h 1155700"/>
              <a:gd name="connsiteX14" fmla="*/ 6375400 w 7569200"/>
              <a:gd name="connsiteY14" fmla="*/ 685800 h 1155700"/>
              <a:gd name="connsiteX15" fmla="*/ 6172200 w 7569200"/>
              <a:gd name="connsiteY15" fmla="*/ 711200 h 1155700"/>
              <a:gd name="connsiteX16" fmla="*/ 5969000 w 7569200"/>
              <a:gd name="connsiteY16" fmla="*/ 736600 h 1155700"/>
              <a:gd name="connsiteX17" fmla="*/ 5867400 w 7569200"/>
              <a:gd name="connsiteY17" fmla="*/ 762000 h 1155700"/>
              <a:gd name="connsiteX18" fmla="*/ 5676900 w 7569200"/>
              <a:gd name="connsiteY18" fmla="*/ 787400 h 1155700"/>
              <a:gd name="connsiteX19" fmla="*/ 5524500 w 7569200"/>
              <a:gd name="connsiteY19" fmla="*/ 800100 h 1155700"/>
              <a:gd name="connsiteX20" fmla="*/ 5003800 w 7569200"/>
              <a:gd name="connsiteY20" fmla="*/ 787400 h 1155700"/>
              <a:gd name="connsiteX21" fmla="*/ 4965700 w 7569200"/>
              <a:gd name="connsiteY21" fmla="*/ 774700 h 1155700"/>
              <a:gd name="connsiteX22" fmla="*/ 4889500 w 7569200"/>
              <a:gd name="connsiteY22" fmla="*/ 762000 h 1155700"/>
              <a:gd name="connsiteX23" fmla="*/ 4851400 w 7569200"/>
              <a:gd name="connsiteY23" fmla="*/ 736600 h 1155700"/>
              <a:gd name="connsiteX24" fmla="*/ 4762500 w 7569200"/>
              <a:gd name="connsiteY24" fmla="*/ 685800 h 1155700"/>
              <a:gd name="connsiteX25" fmla="*/ 4660900 w 7569200"/>
              <a:gd name="connsiteY25" fmla="*/ 571500 h 1155700"/>
              <a:gd name="connsiteX26" fmla="*/ 4635500 w 7569200"/>
              <a:gd name="connsiteY26" fmla="*/ 533400 h 1155700"/>
              <a:gd name="connsiteX27" fmla="*/ 4610100 w 7569200"/>
              <a:gd name="connsiteY27" fmla="*/ 457200 h 1155700"/>
              <a:gd name="connsiteX28" fmla="*/ 4622800 w 7569200"/>
              <a:gd name="connsiteY28" fmla="*/ 215900 h 1155700"/>
              <a:gd name="connsiteX29" fmla="*/ 4686300 w 7569200"/>
              <a:gd name="connsiteY29" fmla="*/ 139700 h 1155700"/>
              <a:gd name="connsiteX30" fmla="*/ 4737100 w 7569200"/>
              <a:gd name="connsiteY30" fmla="*/ 88900 h 1155700"/>
              <a:gd name="connsiteX31" fmla="*/ 4775200 w 7569200"/>
              <a:gd name="connsiteY31" fmla="*/ 63500 h 1155700"/>
              <a:gd name="connsiteX32" fmla="*/ 4914900 w 7569200"/>
              <a:gd name="connsiteY32" fmla="*/ 0 h 1155700"/>
              <a:gd name="connsiteX33" fmla="*/ 5092700 w 7569200"/>
              <a:gd name="connsiteY33" fmla="*/ 25400 h 1155700"/>
              <a:gd name="connsiteX34" fmla="*/ 5130800 w 7569200"/>
              <a:gd name="connsiteY34" fmla="*/ 50800 h 1155700"/>
              <a:gd name="connsiteX35" fmla="*/ 5194300 w 7569200"/>
              <a:gd name="connsiteY35" fmla="*/ 76200 h 1155700"/>
              <a:gd name="connsiteX36" fmla="*/ 5270500 w 7569200"/>
              <a:gd name="connsiteY36" fmla="*/ 165100 h 1155700"/>
              <a:gd name="connsiteX37" fmla="*/ 5295900 w 7569200"/>
              <a:gd name="connsiteY37" fmla="*/ 241300 h 1155700"/>
              <a:gd name="connsiteX38" fmla="*/ 5283200 w 7569200"/>
              <a:gd name="connsiteY38" fmla="*/ 355600 h 1155700"/>
              <a:gd name="connsiteX39" fmla="*/ 5245100 w 7569200"/>
              <a:gd name="connsiteY39" fmla="*/ 457200 h 1155700"/>
              <a:gd name="connsiteX40" fmla="*/ 5232400 w 7569200"/>
              <a:gd name="connsiteY40" fmla="*/ 495300 h 1155700"/>
              <a:gd name="connsiteX41" fmla="*/ 5080000 w 7569200"/>
              <a:gd name="connsiteY41" fmla="*/ 635000 h 1155700"/>
              <a:gd name="connsiteX42" fmla="*/ 4978400 w 7569200"/>
              <a:gd name="connsiteY42" fmla="*/ 711200 h 1155700"/>
              <a:gd name="connsiteX43" fmla="*/ 4826000 w 7569200"/>
              <a:gd name="connsiteY43" fmla="*/ 787400 h 1155700"/>
              <a:gd name="connsiteX44" fmla="*/ 4762500 w 7569200"/>
              <a:gd name="connsiteY44" fmla="*/ 812800 h 1155700"/>
              <a:gd name="connsiteX45" fmla="*/ 4711700 w 7569200"/>
              <a:gd name="connsiteY45" fmla="*/ 838200 h 1155700"/>
              <a:gd name="connsiteX46" fmla="*/ 4648200 w 7569200"/>
              <a:gd name="connsiteY46" fmla="*/ 850900 h 1155700"/>
              <a:gd name="connsiteX47" fmla="*/ 4584700 w 7569200"/>
              <a:gd name="connsiteY47" fmla="*/ 876300 h 1155700"/>
              <a:gd name="connsiteX48" fmla="*/ 4508500 w 7569200"/>
              <a:gd name="connsiteY48" fmla="*/ 901700 h 1155700"/>
              <a:gd name="connsiteX49" fmla="*/ 4445000 w 7569200"/>
              <a:gd name="connsiteY49" fmla="*/ 927100 h 1155700"/>
              <a:gd name="connsiteX50" fmla="*/ 4381500 w 7569200"/>
              <a:gd name="connsiteY50" fmla="*/ 939800 h 1155700"/>
              <a:gd name="connsiteX51" fmla="*/ 4318000 w 7569200"/>
              <a:gd name="connsiteY51" fmla="*/ 965200 h 1155700"/>
              <a:gd name="connsiteX52" fmla="*/ 4254500 w 7569200"/>
              <a:gd name="connsiteY52" fmla="*/ 977900 h 1155700"/>
              <a:gd name="connsiteX53" fmla="*/ 4114800 w 7569200"/>
              <a:gd name="connsiteY53" fmla="*/ 1016000 h 1155700"/>
              <a:gd name="connsiteX54" fmla="*/ 4038600 w 7569200"/>
              <a:gd name="connsiteY54" fmla="*/ 1028700 h 1155700"/>
              <a:gd name="connsiteX55" fmla="*/ 3987800 w 7569200"/>
              <a:gd name="connsiteY55" fmla="*/ 1041400 h 1155700"/>
              <a:gd name="connsiteX56" fmla="*/ 3898900 w 7569200"/>
              <a:gd name="connsiteY56" fmla="*/ 1054100 h 1155700"/>
              <a:gd name="connsiteX57" fmla="*/ 3835400 w 7569200"/>
              <a:gd name="connsiteY57" fmla="*/ 1066800 h 1155700"/>
              <a:gd name="connsiteX58" fmla="*/ 3670300 w 7569200"/>
              <a:gd name="connsiteY58" fmla="*/ 1092200 h 1155700"/>
              <a:gd name="connsiteX59" fmla="*/ 3530600 w 7569200"/>
              <a:gd name="connsiteY59" fmla="*/ 1104900 h 1155700"/>
              <a:gd name="connsiteX60" fmla="*/ 3390900 w 7569200"/>
              <a:gd name="connsiteY60" fmla="*/ 1092200 h 1155700"/>
              <a:gd name="connsiteX61" fmla="*/ 3086100 w 7569200"/>
              <a:gd name="connsiteY61" fmla="*/ 1079500 h 1155700"/>
              <a:gd name="connsiteX62" fmla="*/ 3022600 w 7569200"/>
              <a:gd name="connsiteY62" fmla="*/ 1066800 h 1155700"/>
              <a:gd name="connsiteX63" fmla="*/ 2946400 w 7569200"/>
              <a:gd name="connsiteY63" fmla="*/ 1054100 h 1155700"/>
              <a:gd name="connsiteX64" fmla="*/ 2819400 w 7569200"/>
              <a:gd name="connsiteY64" fmla="*/ 1041400 h 1155700"/>
              <a:gd name="connsiteX65" fmla="*/ 2705100 w 7569200"/>
              <a:gd name="connsiteY65" fmla="*/ 1028700 h 1155700"/>
              <a:gd name="connsiteX66" fmla="*/ 2565400 w 7569200"/>
              <a:gd name="connsiteY66" fmla="*/ 1003300 h 1155700"/>
              <a:gd name="connsiteX67" fmla="*/ 2476500 w 7569200"/>
              <a:gd name="connsiteY67" fmla="*/ 990600 h 1155700"/>
              <a:gd name="connsiteX68" fmla="*/ 2425700 w 7569200"/>
              <a:gd name="connsiteY68" fmla="*/ 977900 h 1155700"/>
              <a:gd name="connsiteX69" fmla="*/ 2209800 w 7569200"/>
              <a:gd name="connsiteY69" fmla="*/ 889000 h 1155700"/>
              <a:gd name="connsiteX70" fmla="*/ 2171700 w 7569200"/>
              <a:gd name="connsiteY70" fmla="*/ 863600 h 1155700"/>
              <a:gd name="connsiteX71" fmla="*/ 2095500 w 7569200"/>
              <a:gd name="connsiteY71" fmla="*/ 787400 h 1155700"/>
              <a:gd name="connsiteX72" fmla="*/ 2070100 w 7569200"/>
              <a:gd name="connsiteY72" fmla="*/ 698500 h 1155700"/>
              <a:gd name="connsiteX73" fmla="*/ 2095500 w 7569200"/>
              <a:gd name="connsiteY73" fmla="*/ 558800 h 1155700"/>
              <a:gd name="connsiteX74" fmla="*/ 2120900 w 7569200"/>
              <a:gd name="connsiteY74" fmla="*/ 508000 h 1155700"/>
              <a:gd name="connsiteX75" fmla="*/ 2146300 w 7569200"/>
              <a:gd name="connsiteY75" fmla="*/ 469900 h 1155700"/>
              <a:gd name="connsiteX76" fmla="*/ 2298700 w 7569200"/>
              <a:gd name="connsiteY76" fmla="*/ 368300 h 1155700"/>
              <a:gd name="connsiteX77" fmla="*/ 2374900 w 7569200"/>
              <a:gd name="connsiteY77" fmla="*/ 342900 h 1155700"/>
              <a:gd name="connsiteX78" fmla="*/ 2413000 w 7569200"/>
              <a:gd name="connsiteY78" fmla="*/ 330200 h 1155700"/>
              <a:gd name="connsiteX79" fmla="*/ 2489200 w 7569200"/>
              <a:gd name="connsiteY79" fmla="*/ 317500 h 1155700"/>
              <a:gd name="connsiteX80" fmla="*/ 2527300 w 7569200"/>
              <a:gd name="connsiteY80" fmla="*/ 330200 h 1155700"/>
              <a:gd name="connsiteX81" fmla="*/ 2628900 w 7569200"/>
              <a:gd name="connsiteY81" fmla="*/ 355600 h 1155700"/>
              <a:gd name="connsiteX82" fmla="*/ 2692400 w 7569200"/>
              <a:gd name="connsiteY82" fmla="*/ 431800 h 1155700"/>
              <a:gd name="connsiteX83" fmla="*/ 2717800 w 7569200"/>
              <a:gd name="connsiteY83" fmla="*/ 508000 h 1155700"/>
              <a:gd name="connsiteX84" fmla="*/ 2692400 w 7569200"/>
              <a:gd name="connsiteY84" fmla="*/ 660400 h 1155700"/>
              <a:gd name="connsiteX85" fmla="*/ 2628900 w 7569200"/>
              <a:gd name="connsiteY85" fmla="*/ 723900 h 1155700"/>
              <a:gd name="connsiteX86" fmla="*/ 2578100 w 7569200"/>
              <a:gd name="connsiteY86" fmla="*/ 762000 h 1155700"/>
              <a:gd name="connsiteX87" fmla="*/ 2514600 w 7569200"/>
              <a:gd name="connsiteY87" fmla="*/ 787400 h 1155700"/>
              <a:gd name="connsiteX88" fmla="*/ 2463800 w 7569200"/>
              <a:gd name="connsiteY88" fmla="*/ 812800 h 1155700"/>
              <a:gd name="connsiteX89" fmla="*/ 2425700 w 7569200"/>
              <a:gd name="connsiteY89" fmla="*/ 825500 h 1155700"/>
              <a:gd name="connsiteX90" fmla="*/ 2222500 w 7569200"/>
              <a:gd name="connsiteY90" fmla="*/ 876300 h 1155700"/>
              <a:gd name="connsiteX91" fmla="*/ 2171700 w 7569200"/>
              <a:gd name="connsiteY91" fmla="*/ 889000 h 1155700"/>
              <a:gd name="connsiteX92" fmla="*/ 2108200 w 7569200"/>
              <a:gd name="connsiteY92" fmla="*/ 901700 h 1155700"/>
              <a:gd name="connsiteX93" fmla="*/ 2019300 w 7569200"/>
              <a:gd name="connsiteY93" fmla="*/ 914400 h 1155700"/>
              <a:gd name="connsiteX94" fmla="*/ 1917700 w 7569200"/>
              <a:gd name="connsiteY94" fmla="*/ 939800 h 1155700"/>
              <a:gd name="connsiteX95" fmla="*/ 1828800 w 7569200"/>
              <a:gd name="connsiteY95" fmla="*/ 952500 h 1155700"/>
              <a:gd name="connsiteX96" fmla="*/ 1524000 w 7569200"/>
              <a:gd name="connsiteY96" fmla="*/ 1028700 h 1155700"/>
              <a:gd name="connsiteX97" fmla="*/ 1409700 w 7569200"/>
              <a:gd name="connsiteY97" fmla="*/ 1041400 h 1155700"/>
              <a:gd name="connsiteX98" fmla="*/ 1206500 w 7569200"/>
              <a:gd name="connsiteY98" fmla="*/ 1079500 h 1155700"/>
              <a:gd name="connsiteX99" fmla="*/ 1104900 w 7569200"/>
              <a:gd name="connsiteY99" fmla="*/ 1104900 h 1155700"/>
              <a:gd name="connsiteX100" fmla="*/ 977900 w 7569200"/>
              <a:gd name="connsiteY100" fmla="*/ 1117600 h 1155700"/>
              <a:gd name="connsiteX101" fmla="*/ 508000 w 7569200"/>
              <a:gd name="connsiteY101" fmla="*/ 1143000 h 1155700"/>
              <a:gd name="connsiteX102" fmla="*/ 431800 w 7569200"/>
              <a:gd name="connsiteY102" fmla="*/ 1130300 h 1155700"/>
              <a:gd name="connsiteX103" fmla="*/ 393700 w 7569200"/>
              <a:gd name="connsiteY103" fmla="*/ 1143000 h 1155700"/>
              <a:gd name="connsiteX104" fmla="*/ 330200 w 7569200"/>
              <a:gd name="connsiteY104" fmla="*/ 1155700 h 1155700"/>
              <a:gd name="connsiteX105" fmla="*/ 88900 w 7569200"/>
              <a:gd name="connsiteY105" fmla="*/ 1143000 h 1155700"/>
              <a:gd name="connsiteX106" fmla="*/ 0 w 7569200"/>
              <a:gd name="connsiteY106" fmla="*/ 11303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7569200" h="1155700">
                <a:moveTo>
                  <a:pt x="7569200" y="279400"/>
                </a:moveTo>
                <a:cubicBezTo>
                  <a:pt x="7493000" y="300567"/>
                  <a:pt x="7415962" y="318921"/>
                  <a:pt x="7340600" y="342900"/>
                </a:cubicBezTo>
                <a:cubicBezTo>
                  <a:pt x="7279371" y="362382"/>
                  <a:pt x="7302954" y="368073"/>
                  <a:pt x="7251700" y="393700"/>
                </a:cubicBezTo>
                <a:cubicBezTo>
                  <a:pt x="7239726" y="399687"/>
                  <a:pt x="7225574" y="400413"/>
                  <a:pt x="7213600" y="406400"/>
                </a:cubicBezTo>
                <a:cubicBezTo>
                  <a:pt x="7123324" y="451538"/>
                  <a:pt x="7174968" y="442173"/>
                  <a:pt x="7073900" y="482600"/>
                </a:cubicBezTo>
                <a:cubicBezTo>
                  <a:pt x="7033209" y="498876"/>
                  <a:pt x="7021945" y="489528"/>
                  <a:pt x="6985000" y="508000"/>
                </a:cubicBezTo>
                <a:cubicBezTo>
                  <a:pt x="6971348" y="514826"/>
                  <a:pt x="6960552" y="526574"/>
                  <a:pt x="6946900" y="533400"/>
                </a:cubicBezTo>
                <a:cubicBezTo>
                  <a:pt x="6934926" y="539387"/>
                  <a:pt x="6920774" y="540113"/>
                  <a:pt x="6908800" y="546100"/>
                </a:cubicBezTo>
                <a:cubicBezTo>
                  <a:pt x="6895148" y="552926"/>
                  <a:pt x="6884352" y="564674"/>
                  <a:pt x="6870700" y="571500"/>
                </a:cubicBezTo>
                <a:cubicBezTo>
                  <a:pt x="6850310" y="581695"/>
                  <a:pt x="6828032" y="587641"/>
                  <a:pt x="6807200" y="596900"/>
                </a:cubicBezTo>
                <a:cubicBezTo>
                  <a:pt x="6789900" y="604589"/>
                  <a:pt x="6774665" y="617319"/>
                  <a:pt x="6756400" y="622300"/>
                </a:cubicBezTo>
                <a:cubicBezTo>
                  <a:pt x="6727521" y="630176"/>
                  <a:pt x="6697133" y="630767"/>
                  <a:pt x="6667500" y="635000"/>
                </a:cubicBezTo>
                <a:cubicBezTo>
                  <a:pt x="6654800" y="639233"/>
                  <a:pt x="6642387" y="644453"/>
                  <a:pt x="6629400" y="647700"/>
                </a:cubicBezTo>
                <a:cubicBezTo>
                  <a:pt x="6568433" y="662942"/>
                  <a:pt x="6530398" y="664287"/>
                  <a:pt x="6464300" y="673100"/>
                </a:cubicBezTo>
                <a:lnTo>
                  <a:pt x="6375400" y="685800"/>
                </a:lnTo>
                <a:lnTo>
                  <a:pt x="6172200" y="711200"/>
                </a:lnTo>
                <a:cubicBezTo>
                  <a:pt x="6045351" y="729321"/>
                  <a:pt x="6113051" y="720594"/>
                  <a:pt x="5969000" y="736600"/>
                </a:cubicBezTo>
                <a:cubicBezTo>
                  <a:pt x="5935133" y="745067"/>
                  <a:pt x="5901534" y="754686"/>
                  <a:pt x="5867400" y="762000"/>
                </a:cubicBezTo>
                <a:cubicBezTo>
                  <a:pt x="5811522" y="773974"/>
                  <a:pt x="5730248" y="782319"/>
                  <a:pt x="5676900" y="787400"/>
                </a:cubicBezTo>
                <a:cubicBezTo>
                  <a:pt x="5626154" y="792233"/>
                  <a:pt x="5575300" y="795867"/>
                  <a:pt x="5524500" y="800100"/>
                </a:cubicBezTo>
                <a:cubicBezTo>
                  <a:pt x="5350933" y="795867"/>
                  <a:pt x="5177239" y="795284"/>
                  <a:pt x="5003800" y="787400"/>
                </a:cubicBezTo>
                <a:cubicBezTo>
                  <a:pt x="4990427" y="786792"/>
                  <a:pt x="4978768" y="777604"/>
                  <a:pt x="4965700" y="774700"/>
                </a:cubicBezTo>
                <a:cubicBezTo>
                  <a:pt x="4940563" y="769114"/>
                  <a:pt x="4914900" y="766233"/>
                  <a:pt x="4889500" y="762000"/>
                </a:cubicBezTo>
                <a:cubicBezTo>
                  <a:pt x="4876800" y="753533"/>
                  <a:pt x="4864652" y="744173"/>
                  <a:pt x="4851400" y="736600"/>
                </a:cubicBezTo>
                <a:cubicBezTo>
                  <a:pt x="4817623" y="717299"/>
                  <a:pt x="4791621" y="711281"/>
                  <a:pt x="4762500" y="685800"/>
                </a:cubicBezTo>
                <a:cubicBezTo>
                  <a:pt x="4712783" y="642298"/>
                  <a:pt x="4696631" y="621524"/>
                  <a:pt x="4660900" y="571500"/>
                </a:cubicBezTo>
                <a:cubicBezTo>
                  <a:pt x="4652028" y="559080"/>
                  <a:pt x="4641699" y="547348"/>
                  <a:pt x="4635500" y="533400"/>
                </a:cubicBezTo>
                <a:cubicBezTo>
                  <a:pt x="4624626" y="508934"/>
                  <a:pt x="4610100" y="457200"/>
                  <a:pt x="4610100" y="457200"/>
                </a:cubicBezTo>
                <a:cubicBezTo>
                  <a:pt x="4614333" y="376767"/>
                  <a:pt x="4604003" y="294221"/>
                  <a:pt x="4622800" y="215900"/>
                </a:cubicBezTo>
                <a:cubicBezTo>
                  <a:pt x="4630516" y="183750"/>
                  <a:pt x="4664182" y="164276"/>
                  <a:pt x="4686300" y="139700"/>
                </a:cubicBezTo>
                <a:cubicBezTo>
                  <a:pt x="4702320" y="121900"/>
                  <a:pt x="4718918" y="104485"/>
                  <a:pt x="4737100" y="88900"/>
                </a:cubicBezTo>
                <a:cubicBezTo>
                  <a:pt x="4748689" y="78967"/>
                  <a:pt x="4761800" y="70809"/>
                  <a:pt x="4775200" y="63500"/>
                </a:cubicBezTo>
                <a:cubicBezTo>
                  <a:pt x="4864436" y="14826"/>
                  <a:pt x="4849483" y="21806"/>
                  <a:pt x="4914900" y="0"/>
                </a:cubicBezTo>
                <a:cubicBezTo>
                  <a:pt x="4931599" y="1855"/>
                  <a:pt x="5058649" y="12631"/>
                  <a:pt x="5092700" y="25400"/>
                </a:cubicBezTo>
                <a:cubicBezTo>
                  <a:pt x="5106992" y="30759"/>
                  <a:pt x="5117148" y="43974"/>
                  <a:pt x="5130800" y="50800"/>
                </a:cubicBezTo>
                <a:cubicBezTo>
                  <a:pt x="5151190" y="60995"/>
                  <a:pt x="5173133" y="67733"/>
                  <a:pt x="5194300" y="76200"/>
                </a:cubicBezTo>
                <a:cubicBezTo>
                  <a:pt x="5219478" y="101378"/>
                  <a:pt x="5255027" y="130285"/>
                  <a:pt x="5270500" y="165100"/>
                </a:cubicBezTo>
                <a:cubicBezTo>
                  <a:pt x="5281374" y="189566"/>
                  <a:pt x="5295900" y="241300"/>
                  <a:pt x="5295900" y="241300"/>
                </a:cubicBezTo>
                <a:cubicBezTo>
                  <a:pt x="5291667" y="279400"/>
                  <a:pt x="5289502" y="317787"/>
                  <a:pt x="5283200" y="355600"/>
                </a:cubicBezTo>
                <a:cubicBezTo>
                  <a:pt x="5280317" y="372896"/>
                  <a:pt x="5246477" y="453529"/>
                  <a:pt x="5245100" y="457200"/>
                </a:cubicBezTo>
                <a:cubicBezTo>
                  <a:pt x="5240400" y="469735"/>
                  <a:pt x="5240970" y="485016"/>
                  <a:pt x="5232400" y="495300"/>
                </a:cubicBezTo>
                <a:cubicBezTo>
                  <a:pt x="5122698" y="626942"/>
                  <a:pt x="5158572" y="577857"/>
                  <a:pt x="5080000" y="635000"/>
                </a:cubicBezTo>
                <a:cubicBezTo>
                  <a:pt x="5045764" y="659899"/>
                  <a:pt x="5016264" y="692268"/>
                  <a:pt x="4978400" y="711200"/>
                </a:cubicBezTo>
                <a:cubicBezTo>
                  <a:pt x="4927600" y="736600"/>
                  <a:pt x="4878734" y="766306"/>
                  <a:pt x="4826000" y="787400"/>
                </a:cubicBezTo>
                <a:cubicBezTo>
                  <a:pt x="4804833" y="795867"/>
                  <a:pt x="4783332" y="803541"/>
                  <a:pt x="4762500" y="812800"/>
                </a:cubicBezTo>
                <a:cubicBezTo>
                  <a:pt x="4745200" y="820489"/>
                  <a:pt x="4729661" y="832213"/>
                  <a:pt x="4711700" y="838200"/>
                </a:cubicBezTo>
                <a:cubicBezTo>
                  <a:pt x="4691222" y="845026"/>
                  <a:pt x="4668875" y="844697"/>
                  <a:pt x="4648200" y="850900"/>
                </a:cubicBezTo>
                <a:cubicBezTo>
                  <a:pt x="4626364" y="857451"/>
                  <a:pt x="4606125" y="868509"/>
                  <a:pt x="4584700" y="876300"/>
                </a:cubicBezTo>
                <a:cubicBezTo>
                  <a:pt x="4559538" y="885450"/>
                  <a:pt x="4533359" y="891756"/>
                  <a:pt x="4508500" y="901700"/>
                </a:cubicBezTo>
                <a:cubicBezTo>
                  <a:pt x="4487333" y="910167"/>
                  <a:pt x="4466836" y="920549"/>
                  <a:pt x="4445000" y="927100"/>
                </a:cubicBezTo>
                <a:cubicBezTo>
                  <a:pt x="4424325" y="933303"/>
                  <a:pt x="4402175" y="933597"/>
                  <a:pt x="4381500" y="939800"/>
                </a:cubicBezTo>
                <a:cubicBezTo>
                  <a:pt x="4359664" y="946351"/>
                  <a:pt x="4339836" y="958649"/>
                  <a:pt x="4318000" y="965200"/>
                </a:cubicBezTo>
                <a:cubicBezTo>
                  <a:pt x="4297325" y="971403"/>
                  <a:pt x="4275441" y="972665"/>
                  <a:pt x="4254500" y="977900"/>
                </a:cubicBezTo>
                <a:cubicBezTo>
                  <a:pt x="4207674" y="989607"/>
                  <a:pt x="4161784" y="1004945"/>
                  <a:pt x="4114800" y="1016000"/>
                </a:cubicBezTo>
                <a:cubicBezTo>
                  <a:pt x="4089734" y="1021898"/>
                  <a:pt x="4063850" y="1023650"/>
                  <a:pt x="4038600" y="1028700"/>
                </a:cubicBezTo>
                <a:cubicBezTo>
                  <a:pt x="4021484" y="1032123"/>
                  <a:pt x="4004973" y="1038278"/>
                  <a:pt x="3987800" y="1041400"/>
                </a:cubicBezTo>
                <a:cubicBezTo>
                  <a:pt x="3958349" y="1046755"/>
                  <a:pt x="3928427" y="1049179"/>
                  <a:pt x="3898900" y="1054100"/>
                </a:cubicBezTo>
                <a:cubicBezTo>
                  <a:pt x="3877608" y="1057649"/>
                  <a:pt x="3856638" y="1062939"/>
                  <a:pt x="3835400" y="1066800"/>
                </a:cubicBezTo>
                <a:cubicBezTo>
                  <a:pt x="3796510" y="1073871"/>
                  <a:pt x="3706995" y="1088123"/>
                  <a:pt x="3670300" y="1092200"/>
                </a:cubicBezTo>
                <a:cubicBezTo>
                  <a:pt x="3623827" y="1097364"/>
                  <a:pt x="3577167" y="1100667"/>
                  <a:pt x="3530600" y="1104900"/>
                </a:cubicBezTo>
                <a:cubicBezTo>
                  <a:pt x="3484033" y="1100667"/>
                  <a:pt x="3437583" y="1094868"/>
                  <a:pt x="3390900" y="1092200"/>
                </a:cubicBezTo>
                <a:cubicBezTo>
                  <a:pt x="3289377" y="1086399"/>
                  <a:pt x="3187547" y="1086496"/>
                  <a:pt x="3086100" y="1079500"/>
                </a:cubicBezTo>
                <a:cubicBezTo>
                  <a:pt x="3064565" y="1078015"/>
                  <a:pt x="3043838" y="1070661"/>
                  <a:pt x="3022600" y="1066800"/>
                </a:cubicBezTo>
                <a:cubicBezTo>
                  <a:pt x="2997265" y="1062194"/>
                  <a:pt x="2971952" y="1057294"/>
                  <a:pt x="2946400" y="1054100"/>
                </a:cubicBezTo>
                <a:cubicBezTo>
                  <a:pt x="2904184" y="1048823"/>
                  <a:pt x="2861711" y="1045854"/>
                  <a:pt x="2819400" y="1041400"/>
                </a:cubicBezTo>
                <a:lnTo>
                  <a:pt x="2705100" y="1028700"/>
                </a:lnTo>
                <a:cubicBezTo>
                  <a:pt x="2467981" y="999060"/>
                  <a:pt x="2721591" y="1031698"/>
                  <a:pt x="2565400" y="1003300"/>
                </a:cubicBezTo>
                <a:cubicBezTo>
                  <a:pt x="2535949" y="997945"/>
                  <a:pt x="2505951" y="995955"/>
                  <a:pt x="2476500" y="990600"/>
                </a:cubicBezTo>
                <a:cubicBezTo>
                  <a:pt x="2459327" y="987478"/>
                  <a:pt x="2442539" y="982493"/>
                  <a:pt x="2425700" y="977900"/>
                </a:cubicBezTo>
                <a:cubicBezTo>
                  <a:pt x="2338303" y="954064"/>
                  <a:pt x="2292167" y="943912"/>
                  <a:pt x="2209800" y="889000"/>
                </a:cubicBezTo>
                <a:cubicBezTo>
                  <a:pt x="2197100" y="880533"/>
                  <a:pt x="2183108" y="873741"/>
                  <a:pt x="2171700" y="863600"/>
                </a:cubicBezTo>
                <a:cubicBezTo>
                  <a:pt x="2144852" y="839735"/>
                  <a:pt x="2095500" y="787400"/>
                  <a:pt x="2095500" y="787400"/>
                </a:cubicBezTo>
                <a:cubicBezTo>
                  <a:pt x="2089511" y="769433"/>
                  <a:pt x="2070100" y="714447"/>
                  <a:pt x="2070100" y="698500"/>
                </a:cubicBezTo>
                <a:cubicBezTo>
                  <a:pt x="2070100" y="657054"/>
                  <a:pt x="2077640" y="600474"/>
                  <a:pt x="2095500" y="558800"/>
                </a:cubicBezTo>
                <a:cubicBezTo>
                  <a:pt x="2102958" y="541399"/>
                  <a:pt x="2111507" y="524438"/>
                  <a:pt x="2120900" y="508000"/>
                </a:cubicBezTo>
                <a:cubicBezTo>
                  <a:pt x="2128473" y="494748"/>
                  <a:pt x="2134298" y="479330"/>
                  <a:pt x="2146300" y="469900"/>
                </a:cubicBezTo>
                <a:cubicBezTo>
                  <a:pt x="2194308" y="432180"/>
                  <a:pt x="2240779" y="387607"/>
                  <a:pt x="2298700" y="368300"/>
                </a:cubicBezTo>
                <a:lnTo>
                  <a:pt x="2374900" y="342900"/>
                </a:lnTo>
                <a:cubicBezTo>
                  <a:pt x="2387600" y="338667"/>
                  <a:pt x="2399795" y="332401"/>
                  <a:pt x="2413000" y="330200"/>
                </a:cubicBezTo>
                <a:lnTo>
                  <a:pt x="2489200" y="317500"/>
                </a:lnTo>
                <a:cubicBezTo>
                  <a:pt x="2501900" y="321733"/>
                  <a:pt x="2514313" y="326953"/>
                  <a:pt x="2527300" y="330200"/>
                </a:cubicBezTo>
                <a:lnTo>
                  <a:pt x="2628900" y="355600"/>
                </a:lnTo>
                <a:cubicBezTo>
                  <a:pt x="2652826" y="379526"/>
                  <a:pt x="2678255" y="399974"/>
                  <a:pt x="2692400" y="431800"/>
                </a:cubicBezTo>
                <a:cubicBezTo>
                  <a:pt x="2703274" y="456266"/>
                  <a:pt x="2717800" y="508000"/>
                  <a:pt x="2717800" y="508000"/>
                </a:cubicBezTo>
                <a:cubicBezTo>
                  <a:pt x="2715000" y="530403"/>
                  <a:pt x="2707208" y="625848"/>
                  <a:pt x="2692400" y="660400"/>
                </a:cubicBezTo>
                <a:cubicBezTo>
                  <a:pt x="2674471" y="702235"/>
                  <a:pt x="2663763" y="698998"/>
                  <a:pt x="2628900" y="723900"/>
                </a:cubicBezTo>
                <a:cubicBezTo>
                  <a:pt x="2611676" y="736203"/>
                  <a:pt x="2596603" y="751721"/>
                  <a:pt x="2578100" y="762000"/>
                </a:cubicBezTo>
                <a:cubicBezTo>
                  <a:pt x="2558172" y="773071"/>
                  <a:pt x="2535432" y="778141"/>
                  <a:pt x="2514600" y="787400"/>
                </a:cubicBezTo>
                <a:cubicBezTo>
                  <a:pt x="2497300" y="795089"/>
                  <a:pt x="2481201" y="805342"/>
                  <a:pt x="2463800" y="812800"/>
                </a:cubicBezTo>
                <a:cubicBezTo>
                  <a:pt x="2451495" y="818073"/>
                  <a:pt x="2438646" y="822093"/>
                  <a:pt x="2425700" y="825500"/>
                </a:cubicBezTo>
                <a:cubicBezTo>
                  <a:pt x="2358181" y="843268"/>
                  <a:pt x="2290233" y="859367"/>
                  <a:pt x="2222500" y="876300"/>
                </a:cubicBezTo>
                <a:cubicBezTo>
                  <a:pt x="2205567" y="880533"/>
                  <a:pt x="2188816" y="885577"/>
                  <a:pt x="2171700" y="889000"/>
                </a:cubicBezTo>
                <a:cubicBezTo>
                  <a:pt x="2150533" y="893233"/>
                  <a:pt x="2129492" y="898151"/>
                  <a:pt x="2108200" y="901700"/>
                </a:cubicBezTo>
                <a:cubicBezTo>
                  <a:pt x="2078673" y="906621"/>
                  <a:pt x="2048653" y="908529"/>
                  <a:pt x="2019300" y="914400"/>
                </a:cubicBezTo>
                <a:cubicBezTo>
                  <a:pt x="1985069" y="921246"/>
                  <a:pt x="1952258" y="934863"/>
                  <a:pt x="1917700" y="939800"/>
                </a:cubicBezTo>
                <a:cubicBezTo>
                  <a:pt x="1888067" y="944033"/>
                  <a:pt x="1857999" y="945907"/>
                  <a:pt x="1828800" y="952500"/>
                </a:cubicBezTo>
                <a:cubicBezTo>
                  <a:pt x="1726645" y="975567"/>
                  <a:pt x="1628086" y="1017135"/>
                  <a:pt x="1524000" y="1028700"/>
                </a:cubicBezTo>
                <a:cubicBezTo>
                  <a:pt x="1485900" y="1032933"/>
                  <a:pt x="1447553" y="1035344"/>
                  <a:pt x="1409700" y="1041400"/>
                </a:cubicBezTo>
                <a:cubicBezTo>
                  <a:pt x="1341652" y="1052288"/>
                  <a:pt x="1273935" y="1065303"/>
                  <a:pt x="1206500" y="1079500"/>
                </a:cubicBezTo>
                <a:cubicBezTo>
                  <a:pt x="1095771" y="1102811"/>
                  <a:pt x="1265618" y="1083471"/>
                  <a:pt x="1104900" y="1104900"/>
                </a:cubicBezTo>
                <a:cubicBezTo>
                  <a:pt x="1062729" y="1110523"/>
                  <a:pt x="1020298" y="1114067"/>
                  <a:pt x="977900" y="1117600"/>
                </a:cubicBezTo>
                <a:cubicBezTo>
                  <a:pt x="785035" y="1133672"/>
                  <a:pt x="724723" y="1133577"/>
                  <a:pt x="508000" y="1143000"/>
                </a:cubicBezTo>
                <a:cubicBezTo>
                  <a:pt x="482600" y="1138767"/>
                  <a:pt x="457550" y="1130300"/>
                  <a:pt x="431800" y="1130300"/>
                </a:cubicBezTo>
                <a:cubicBezTo>
                  <a:pt x="418413" y="1130300"/>
                  <a:pt x="406687" y="1139753"/>
                  <a:pt x="393700" y="1143000"/>
                </a:cubicBezTo>
                <a:cubicBezTo>
                  <a:pt x="372759" y="1148235"/>
                  <a:pt x="351367" y="1151467"/>
                  <a:pt x="330200" y="1155700"/>
                </a:cubicBezTo>
                <a:cubicBezTo>
                  <a:pt x="249767" y="1151467"/>
                  <a:pt x="169142" y="1149978"/>
                  <a:pt x="88900" y="1143000"/>
                </a:cubicBezTo>
                <a:cubicBezTo>
                  <a:pt x="-92572" y="1127220"/>
                  <a:pt x="141668" y="1130300"/>
                  <a:pt x="0" y="1130300"/>
                </a:cubicBezTo>
              </a:path>
            </a:pathLst>
          </a:custGeom>
          <a:ln w="28575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511782" y="443400"/>
            <a:ext cx="3632200" cy="3877619"/>
          </a:xfrm>
          <a:custGeom>
            <a:avLst/>
            <a:gdLst>
              <a:gd name="connsiteX0" fmla="*/ 2451100 w 3632200"/>
              <a:gd name="connsiteY0" fmla="*/ 3877619 h 3877619"/>
              <a:gd name="connsiteX1" fmla="*/ 2641600 w 3632200"/>
              <a:gd name="connsiteY1" fmla="*/ 3788719 h 3877619"/>
              <a:gd name="connsiteX2" fmla="*/ 2781300 w 3632200"/>
              <a:gd name="connsiteY2" fmla="*/ 3737919 h 3877619"/>
              <a:gd name="connsiteX3" fmla="*/ 3086100 w 3632200"/>
              <a:gd name="connsiteY3" fmla="*/ 3585519 h 3877619"/>
              <a:gd name="connsiteX4" fmla="*/ 3136900 w 3632200"/>
              <a:gd name="connsiteY4" fmla="*/ 3547419 h 3877619"/>
              <a:gd name="connsiteX5" fmla="*/ 3187700 w 3632200"/>
              <a:gd name="connsiteY5" fmla="*/ 3522019 h 3877619"/>
              <a:gd name="connsiteX6" fmla="*/ 3263900 w 3632200"/>
              <a:gd name="connsiteY6" fmla="*/ 3445819 h 3877619"/>
              <a:gd name="connsiteX7" fmla="*/ 3340100 w 3632200"/>
              <a:gd name="connsiteY7" fmla="*/ 3382319 h 3877619"/>
              <a:gd name="connsiteX8" fmla="*/ 3454400 w 3632200"/>
              <a:gd name="connsiteY8" fmla="*/ 3217219 h 3877619"/>
              <a:gd name="connsiteX9" fmla="*/ 3479800 w 3632200"/>
              <a:gd name="connsiteY9" fmla="*/ 3166419 h 3877619"/>
              <a:gd name="connsiteX10" fmla="*/ 3530600 w 3632200"/>
              <a:gd name="connsiteY10" fmla="*/ 3039419 h 3877619"/>
              <a:gd name="connsiteX11" fmla="*/ 3543300 w 3632200"/>
              <a:gd name="connsiteY11" fmla="*/ 3001319 h 3877619"/>
              <a:gd name="connsiteX12" fmla="*/ 3556000 w 3632200"/>
              <a:gd name="connsiteY12" fmla="*/ 2950519 h 3877619"/>
              <a:gd name="connsiteX13" fmla="*/ 3581400 w 3632200"/>
              <a:gd name="connsiteY13" fmla="*/ 2899719 h 3877619"/>
              <a:gd name="connsiteX14" fmla="*/ 3606800 w 3632200"/>
              <a:gd name="connsiteY14" fmla="*/ 2747319 h 3877619"/>
              <a:gd name="connsiteX15" fmla="*/ 3619500 w 3632200"/>
              <a:gd name="connsiteY15" fmla="*/ 2696519 h 3877619"/>
              <a:gd name="connsiteX16" fmla="*/ 3632200 w 3632200"/>
              <a:gd name="connsiteY16" fmla="*/ 2607619 h 3877619"/>
              <a:gd name="connsiteX17" fmla="*/ 3606800 w 3632200"/>
              <a:gd name="connsiteY17" fmla="*/ 2252019 h 3877619"/>
              <a:gd name="connsiteX18" fmla="*/ 3581400 w 3632200"/>
              <a:gd name="connsiteY18" fmla="*/ 2048819 h 3877619"/>
              <a:gd name="connsiteX19" fmla="*/ 3568700 w 3632200"/>
              <a:gd name="connsiteY19" fmla="*/ 1947219 h 3877619"/>
              <a:gd name="connsiteX20" fmla="*/ 3556000 w 3632200"/>
              <a:gd name="connsiteY20" fmla="*/ 1832919 h 3877619"/>
              <a:gd name="connsiteX21" fmla="*/ 3530600 w 3632200"/>
              <a:gd name="connsiteY21" fmla="*/ 1515419 h 3877619"/>
              <a:gd name="connsiteX22" fmla="*/ 3505200 w 3632200"/>
              <a:gd name="connsiteY22" fmla="*/ 1363019 h 3877619"/>
              <a:gd name="connsiteX23" fmla="*/ 3492500 w 3632200"/>
              <a:gd name="connsiteY23" fmla="*/ 1274119 h 3877619"/>
              <a:gd name="connsiteX24" fmla="*/ 3479800 w 3632200"/>
              <a:gd name="connsiteY24" fmla="*/ 1236019 h 3877619"/>
              <a:gd name="connsiteX25" fmla="*/ 3467100 w 3632200"/>
              <a:gd name="connsiteY25" fmla="*/ 1172519 h 3877619"/>
              <a:gd name="connsiteX26" fmla="*/ 3454400 w 3632200"/>
              <a:gd name="connsiteY26" fmla="*/ 1134419 h 3877619"/>
              <a:gd name="connsiteX27" fmla="*/ 3429000 w 3632200"/>
              <a:gd name="connsiteY27" fmla="*/ 1032819 h 3877619"/>
              <a:gd name="connsiteX28" fmla="*/ 3378200 w 3632200"/>
              <a:gd name="connsiteY28" fmla="*/ 943919 h 3877619"/>
              <a:gd name="connsiteX29" fmla="*/ 3365500 w 3632200"/>
              <a:gd name="connsiteY29" fmla="*/ 905819 h 3877619"/>
              <a:gd name="connsiteX30" fmla="*/ 3276600 w 3632200"/>
              <a:gd name="connsiteY30" fmla="*/ 791519 h 3877619"/>
              <a:gd name="connsiteX31" fmla="*/ 3238500 w 3632200"/>
              <a:gd name="connsiteY31" fmla="*/ 728019 h 3877619"/>
              <a:gd name="connsiteX32" fmla="*/ 3200400 w 3632200"/>
              <a:gd name="connsiteY32" fmla="*/ 677219 h 3877619"/>
              <a:gd name="connsiteX33" fmla="*/ 3175000 w 3632200"/>
              <a:gd name="connsiteY33" fmla="*/ 639119 h 3877619"/>
              <a:gd name="connsiteX34" fmla="*/ 3035300 w 3632200"/>
              <a:gd name="connsiteY34" fmla="*/ 512119 h 3877619"/>
              <a:gd name="connsiteX35" fmla="*/ 2984500 w 3632200"/>
              <a:gd name="connsiteY35" fmla="*/ 461319 h 3877619"/>
              <a:gd name="connsiteX36" fmla="*/ 2908300 w 3632200"/>
              <a:gd name="connsiteY36" fmla="*/ 397819 h 3877619"/>
              <a:gd name="connsiteX37" fmla="*/ 2717800 w 3632200"/>
              <a:gd name="connsiteY37" fmla="*/ 258119 h 3877619"/>
              <a:gd name="connsiteX38" fmla="*/ 2667000 w 3632200"/>
              <a:gd name="connsiteY38" fmla="*/ 232719 h 3877619"/>
              <a:gd name="connsiteX39" fmla="*/ 2628900 w 3632200"/>
              <a:gd name="connsiteY39" fmla="*/ 207319 h 3877619"/>
              <a:gd name="connsiteX40" fmla="*/ 2590800 w 3632200"/>
              <a:gd name="connsiteY40" fmla="*/ 194619 h 3877619"/>
              <a:gd name="connsiteX41" fmla="*/ 2540000 w 3632200"/>
              <a:gd name="connsiteY41" fmla="*/ 169219 h 3877619"/>
              <a:gd name="connsiteX42" fmla="*/ 2413000 w 3632200"/>
              <a:gd name="connsiteY42" fmla="*/ 118419 h 3877619"/>
              <a:gd name="connsiteX43" fmla="*/ 2336800 w 3632200"/>
              <a:gd name="connsiteY43" fmla="*/ 80319 h 3877619"/>
              <a:gd name="connsiteX44" fmla="*/ 2286000 w 3632200"/>
              <a:gd name="connsiteY44" fmla="*/ 67619 h 3877619"/>
              <a:gd name="connsiteX45" fmla="*/ 2120900 w 3632200"/>
              <a:gd name="connsiteY45" fmla="*/ 29519 h 3877619"/>
              <a:gd name="connsiteX46" fmla="*/ 2082800 w 3632200"/>
              <a:gd name="connsiteY46" fmla="*/ 16819 h 3877619"/>
              <a:gd name="connsiteX47" fmla="*/ 1473200 w 3632200"/>
              <a:gd name="connsiteY47" fmla="*/ 16819 h 3877619"/>
              <a:gd name="connsiteX48" fmla="*/ 1320800 w 3632200"/>
              <a:gd name="connsiteY48" fmla="*/ 42219 h 3877619"/>
              <a:gd name="connsiteX49" fmla="*/ 1244600 w 3632200"/>
              <a:gd name="connsiteY49" fmla="*/ 54919 h 3877619"/>
              <a:gd name="connsiteX50" fmla="*/ 1206500 w 3632200"/>
              <a:gd name="connsiteY50" fmla="*/ 67619 h 3877619"/>
              <a:gd name="connsiteX51" fmla="*/ 1092200 w 3632200"/>
              <a:gd name="connsiteY51" fmla="*/ 93019 h 3877619"/>
              <a:gd name="connsiteX52" fmla="*/ 1041400 w 3632200"/>
              <a:gd name="connsiteY52" fmla="*/ 118419 h 3877619"/>
              <a:gd name="connsiteX53" fmla="*/ 939800 w 3632200"/>
              <a:gd name="connsiteY53" fmla="*/ 143819 h 3877619"/>
              <a:gd name="connsiteX54" fmla="*/ 863600 w 3632200"/>
              <a:gd name="connsiteY54" fmla="*/ 194619 h 3877619"/>
              <a:gd name="connsiteX55" fmla="*/ 800100 w 3632200"/>
              <a:gd name="connsiteY55" fmla="*/ 220019 h 3877619"/>
              <a:gd name="connsiteX56" fmla="*/ 736600 w 3632200"/>
              <a:gd name="connsiteY56" fmla="*/ 258119 h 3877619"/>
              <a:gd name="connsiteX57" fmla="*/ 685800 w 3632200"/>
              <a:gd name="connsiteY57" fmla="*/ 283519 h 3877619"/>
              <a:gd name="connsiteX58" fmla="*/ 622300 w 3632200"/>
              <a:gd name="connsiteY58" fmla="*/ 321619 h 3877619"/>
              <a:gd name="connsiteX59" fmla="*/ 584200 w 3632200"/>
              <a:gd name="connsiteY59" fmla="*/ 347019 h 3877619"/>
              <a:gd name="connsiteX60" fmla="*/ 546100 w 3632200"/>
              <a:gd name="connsiteY60" fmla="*/ 359719 h 3877619"/>
              <a:gd name="connsiteX61" fmla="*/ 406400 w 3632200"/>
              <a:gd name="connsiteY61" fmla="*/ 410519 h 3877619"/>
              <a:gd name="connsiteX62" fmla="*/ 152400 w 3632200"/>
              <a:gd name="connsiteY62" fmla="*/ 385119 h 3877619"/>
              <a:gd name="connsiteX63" fmla="*/ 101600 w 3632200"/>
              <a:gd name="connsiteY63" fmla="*/ 359719 h 3877619"/>
              <a:gd name="connsiteX64" fmla="*/ 63500 w 3632200"/>
              <a:gd name="connsiteY64" fmla="*/ 334319 h 3877619"/>
              <a:gd name="connsiteX65" fmla="*/ 0 w 3632200"/>
              <a:gd name="connsiteY65" fmla="*/ 232719 h 3877619"/>
              <a:gd name="connsiteX66" fmla="*/ 12700 w 3632200"/>
              <a:gd name="connsiteY66" fmla="*/ 156519 h 3877619"/>
              <a:gd name="connsiteX67" fmla="*/ 76200 w 3632200"/>
              <a:gd name="connsiteY67" fmla="*/ 80319 h 3877619"/>
              <a:gd name="connsiteX68" fmla="*/ 215900 w 3632200"/>
              <a:gd name="connsiteY68" fmla="*/ 29519 h 3877619"/>
              <a:gd name="connsiteX69" fmla="*/ 330200 w 3632200"/>
              <a:gd name="connsiteY69" fmla="*/ 4119 h 3877619"/>
              <a:gd name="connsiteX70" fmla="*/ 927100 w 3632200"/>
              <a:gd name="connsiteY70" fmla="*/ 54919 h 3877619"/>
              <a:gd name="connsiteX71" fmla="*/ 965200 w 3632200"/>
              <a:gd name="connsiteY71" fmla="*/ 67619 h 3877619"/>
              <a:gd name="connsiteX72" fmla="*/ 1066800 w 3632200"/>
              <a:gd name="connsiteY72" fmla="*/ 118419 h 3877619"/>
              <a:gd name="connsiteX73" fmla="*/ 1104900 w 3632200"/>
              <a:gd name="connsiteY73" fmla="*/ 131119 h 3877619"/>
              <a:gd name="connsiteX74" fmla="*/ 1143000 w 3632200"/>
              <a:gd name="connsiteY74" fmla="*/ 156519 h 3877619"/>
              <a:gd name="connsiteX75" fmla="*/ 1270000 w 3632200"/>
              <a:gd name="connsiteY75" fmla="*/ 194619 h 3877619"/>
              <a:gd name="connsiteX76" fmla="*/ 1333500 w 3632200"/>
              <a:gd name="connsiteY76" fmla="*/ 207319 h 3877619"/>
              <a:gd name="connsiteX77" fmla="*/ 1384300 w 3632200"/>
              <a:gd name="connsiteY77" fmla="*/ 220019 h 3877619"/>
              <a:gd name="connsiteX78" fmla="*/ 1511300 w 3632200"/>
              <a:gd name="connsiteY78" fmla="*/ 232719 h 3877619"/>
              <a:gd name="connsiteX79" fmla="*/ 1562100 w 3632200"/>
              <a:gd name="connsiteY79" fmla="*/ 245419 h 3877619"/>
              <a:gd name="connsiteX80" fmla="*/ 1727200 w 3632200"/>
              <a:gd name="connsiteY80" fmla="*/ 270819 h 3877619"/>
              <a:gd name="connsiteX81" fmla="*/ 1778000 w 3632200"/>
              <a:gd name="connsiteY81" fmla="*/ 283519 h 3877619"/>
              <a:gd name="connsiteX82" fmla="*/ 2590800 w 3632200"/>
              <a:gd name="connsiteY82" fmla="*/ 258119 h 3877619"/>
              <a:gd name="connsiteX83" fmla="*/ 2679700 w 3632200"/>
              <a:gd name="connsiteY83" fmla="*/ 245419 h 3877619"/>
              <a:gd name="connsiteX84" fmla="*/ 2844800 w 3632200"/>
              <a:gd name="connsiteY84" fmla="*/ 232719 h 3877619"/>
              <a:gd name="connsiteX85" fmla="*/ 3467100 w 3632200"/>
              <a:gd name="connsiteY85" fmla="*/ 207319 h 387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632200" h="3877619">
                <a:moveTo>
                  <a:pt x="2451100" y="3877619"/>
                </a:moveTo>
                <a:cubicBezTo>
                  <a:pt x="2514600" y="3847986"/>
                  <a:pt x="2577192" y="3816323"/>
                  <a:pt x="2641600" y="3788719"/>
                </a:cubicBezTo>
                <a:cubicBezTo>
                  <a:pt x="2752878" y="3741029"/>
                  <a:pt x="2681489" y="3786104"/>
                  <a:pt x="2781300" y="3737919"/>
                </a:cubicBezTo>
                <a:cubicBezTo>
                  <a:pt x="2883596" y="3688535"/>
                  <a:pt x="2985971" y="3639160"/>
                  <a:pt x="3086100" y="3585519"/>
                </a:cubicBezTo>
                <a:cubicBezTo>
                  <a:pt x="3104758" y="3575524"/>
                  <a:pt x="3118951" y="3558637"/>
                  <a:pt x="3136900" y="3547419"/>
                </a:cubicBezTo>
                <a:cubicBezTo>
                  <a:pt x="3152954" y="3537385"/>
                  <a:pt x="3172917" y="3533846"/>
                  <a:pt x="3187700" y="3522019"/>
                </a:cubicBezTo>
                <a:cubicBezTo>
                  <a:pt x="3215750" y="3499579"/>
                  <a:pt x="3234012" y="3465744"/>
                  <a:pt x="3263900" y="3445819"/>
                </a:cubicBezTo>
                <a:cubicBezTo>
                  <a:pt x="3300324" y="3421537"/>
                  <a:pt x="3310764" y="3418174"/>
                  <a:pt x="3340100" y="3382319"/>
                </a:cubicBezTo>
                <a:cubicBezTo>
                  <a:pt x="3389910" y="3321440"/>
                  <a:pt x="3418544" y="3281761"/>
                  <a:pt x="3454400" y="3217219"/>
                </a:cubicBezTo>
                <a:cubicBezTo>
                  <a:pt x="3463594" y="3200669"/>
                  <a:pt x="3472342" y="3183820"/>
                  <a:pt x="3479800" y="3166419"/>
                </a:cubicBezTo>
                <a:cubicBezTo>
                  <a:pt x="3497761" y="3124511"/>
                  <a:pt x="3516182" y="3082674"/>
                  <a:pt x="3530600" y="3039419"/>
                </a:cubicBezTo>
                <a:cubicBezTo>
                  <a:pt x="3534833" y="3026719"/>
                  <a:pt x="3539622" y="3014191"/>
                  <a:pt x="3543300" y="3001319"/>
                </a:cubicBezTo>
                <a:cubicBezTo>
                  <a:pt x="3548095" y="2984536"/>
                  <a:pt x="3549871" y="2966862"/>
                  <a:pt x="3556000" y="2950519"/>
                </a:cubicBezTo>
                <a:cubicBezTo>
                  <a:pt x="3562647" y="2932792"/>
                  <a:pt x="3572933" y="2916652"/>
                  <a:pt x="3581400" y="2899719"/>
                </a:cubicBezTo>
                <a:cubicBezTo>
                  <a:pt x="3592002" y="2825504"/>
                  <a:pt x="3591944" y="2814173"/>
                  <a:pt x="3606800" y="2747319"/>
                </a:cubicBezTo>
                <a:cubicBezTo>
                  <a:pt x="3610586" y="2730280"/>
                  <a:pt x="3616378" y="2713692"/>
                  <a:pt x="3619500" y="2696519"/>
                </a:cubicBezTo>
                <a:cubicBezTo>
                  <a:pt x="3624855" y="2667068"/>
                  <a:pt x="3627967" y="2637252"/>
                  <a:pt x="3632200" y="2607619"/>
                </a:cubicBezTo>
                <a:cubicBezTo>
                  <a:pt x="3622341" y="2430150"/>
                  <a:pt x="3624195" y="2402774"/>
                  <a:pt x="3606800" y="2252019"/>
                </a:cubicBezTo>
                <a:cubicBezTo>
                  <a:pt x="3598976" y="2184208"/>
                  <a:pt x="3589867" y="2116552"/>
                  <a:pt x="3581400" y="2048819"/>
                </a:cubicBezTo>
                <a:cubicBezTo>
                  <a:pt x="3577167" y="2014952"/>
                  <a:pt x="3572469" y="1981140"/>
                  <a:pt x="3568700" y="1947219"/>
                </a:cubicBezTo>
                <a:cubicBezTo>
                  <a:pt x="3564467" y="1909119"/>
                  <a:pt x="3559057" y="1871131"/>
                  <a:pt x="3556000" y="1832919"/>
                </a:cubicBezTo>
                <a:cubicBezTo>
                  <a:pt x="3544306" y="1686741"/>
                  <a:pt x="3548876" y="1643349"/>
                  <a:pt x="3530600" y="1515419"/>
                </a:cubicBezTo>
                <a:cubicBezTo>
                  <a:pt x="3523317" y="1464436"/>
                  <a:pt x="3512483" y="1414002"/>
                  <a:pt x="3505200" y="1363019"/>
                </a:cubicBezTo>
                <a:cubicBezTo>
                  <a:pt x="3500967" y="1333386"/>
                  <a:pt x="3498371" y="1303472"/>
                  <a:pt x="3492500" y="1274119"/>
                </a:cubicBezTo>
                <a:cubicBezTo>
                  <a:pt x="3489875" y="1260992"/>
                  <a:pt x="3483047" y="1249006"/>
                  <a:pt x="3479800" y="1236019"/>
                </a:cubicBezTo>
                <a:cubicBezTo>
                  <a:pt x="3474565" y="1215078"/>
                  <a:pt x="3472335" y="1193460"/>
                  <a:pt x="3467100" y="1172519"/>
                </a:cubicBezTo>
                <a:cubicBezTo>
                  <a:pt x="3463853" y="1159532"/>
                  <a:pt x="3457922" y="1147334"/>
                  <a:pt x="3454400" y="1134419"/>
                </a:cubicBezTo>
                <a:cubicBezTo>
                  <a:pt x="3445215" y="1100740"/>
                  <a:pt x="3448364" y="1061865"/>
                  <a:pt x="3429000" y="1032819"/>
                </a:cubicBezTo>
                <a:cubicBezTo>
                  <a:pt x="3403491" y="994555"/>
                  <a:pt x="3397536" y="989035"/>
                  <a:pt x="3378200" y="943919"/>
                </a:cubicBezTo>
                <a:cubicBezTo>
                  <a:pt x="3372927" y="931614"/>
                  <a:pt x="3372001" y="917521"/>
                  <a:pt x="3365500" y="905819"/>
                </a:cubicBezTo>
                <a:cubicBezTo>
                  <a:pt x="3271337" y="736326"/>
                  <a:pt x="3355937" y="897301"/>
                  <a:pt x="3276600" y="791519"/>
                </a:cubicBezTo>
                <a:cubicBezTo>
                  <a:pt x="3261789" y="771772"/>
                  <a:pt x="3252192" y="748558"/>
                  <a:pt x="3238500" y="728019"/>
                </a:cubicBezTo>
                <a:cubicBezTo>
                  <a:pt x="3226759" y="710407"/>
                  <a:pt x="3212703" y="694443"/>
                  <a:pt x="3200400" y="677219"/>
                </a:cubicBezTo>
                <a:cubicBezTo>
                  <a:pt x="3191528" y="664799"/>
                  <a:pt x="3185211" y="650464"/>
                  <a:pt x="3175000" y="639119"/>
                </a:cubicBezTo>
                <a:cubicBezTo>
                  <a:pt x="3031622" y="479810"/>
                  <a:pt x="3139582" y="603366"/>
                  <a:pt x="3035300" y="512119"/>
                </a:cubicBezTo>
                <a:cubicBezTo>
                  <a:pt x="3017278" y="496350"/>
                  <a:pt x="3002300" y="477339"/>
                  <a:pt x="2984500" y="461319"/>
                </a:cubicBezTo>
                <a:cubicBezTo>
                  <a:pt x="2959924" y="439201"/>
                  <a:pt x="2934118" y="418474"/>
                  <a:pt x="2908300" y="397819"/>
                </a:cubicBezTo>
                <a:cubicBezTo>
                  <a:pt x="2846608" y="348466"/>
                  <a:pt x="2785648" y="298828"/>
                  <a:pt x="2717800" y="258119"/>
                </a:cubicBezTo>
                <a:cubicBezTo>
                  <a:pt x="2701566" y="248379"/>
                  <a:pt x="2683438" y="242112"/>
                  <a:pt x="2667000" y="232719"/>
                </a:cubicBezTo>
                <a:cubicBezTo>
                  <a:pt x="2653748" y="225146"/>
                  <a:pt x="2642552" y="214145"/>
                  <a:pt x="2628900" y="207319"/>
                </a:cubicBezTo>
                <a:cubicBezTo>
                  <a:pt x="2616926" y="201332"/>
                  <a:pt x="2603105" y="199892"/>
                  <a:pt x="2590800" y="194619"/>
                </a:cubicBezTo>
                <a:cubicBezTo>
                  <a:pt x="2573399" y="187161"/>
                  <a:pt x="2557401" y="176677"/>
                  <a:pt x="2540000" y="169219"/>
                </a:cubicBezTo>
                <a:cubicBezTo>
                  <a:pt x="2498092" y="151258"/>
                  <a:pt x="2453781" y="138809"/>
                  <a:pt x="2413000" y="118419"/>
                </a:cubicBezTo>
                <a:cubicBezTo>
                  <a:pt x="2387600" y="105719"/>
                  <a:pt x="2363167" y="90866"/>
                  <a:pt x="2336800" y="80319"/>
                </a:cubicBezTo>
                <a:cubicBezTo>
                  <a:pt x="2320594" y="73837"/>
                  <a:pt x="2302718" y="72635"/>
                  <a:pt x="2286000" y="67619"/>
                </a:cubicBezTo>
                <a:cubicBezTo>
                  <a:pt x="2159214" y="29583"/>
                  <a:pt x="2261111" y="49549"/>
                  <a:pt x="2120900" y="29519"/>
                </a:cubicBezTo>
                <a:cubicBezTo>
                  <a:pt x="2108200" y="25286"/>
                  <a:pt x="2095971" y="19214"/>
                  <a:pt x="2082800" y="16819"/>
                </a:cubicBezTo>
                <a:cubicBezTo>
                  <a:pt x="1887209" y="-18743"/>
                  <a:pt x="1647628" y="12458"/>
                  <a:pt x="1473200" y="16819"/>
                </a:cubicBezTo>
                <a:cubicBezTo>
                  <a:pt x="1302841" y="41156"/>
                  <a:pt x="1456984" y="17458"/>
                  <a:pt x="1320800" y="42219"/>
                </a:cubicBezTo>
                <a:cubicBezTo>
                  <a:pt x="1295465" y="46825"/>
                  <a:pt x="1269737" y="49333"/>
                  <a:pt x="1244600" y="54919"/>
                </a:cubicBezTo>
                <a:cubicBezTo>
                  <a:pt x="1231532" y="57823"/>
                  <a:pt x="1219372" y="63941"/>
                  <a:pt x="1206500" y="67619"/>
                </a:cubicBezTo>
                <a:cubicBezTo>
                  <a:pt x="1164651" y="79576"/>
                  <a:pt x="1135848" y="84289"/>
                  <a:pt x="1092200" y="93019"/>
                </a:cubicBezTo>
                <a:cubicBezTo>
                  <a:pt x="1075267" y="101486"/>
                  <a:pt x="1059361" y="112432"/>
                  <a:pt x="1041400" y="118419"/>
                </a:cubicBezTo>
                <a:cubicBezTo>
                  <a:pt x="1013251" y="127802"/>
                  <a:pt x="968313" y="127978"/>
                  <a:pt x="939800" y="143819"/>
                </a:cubicBezTo>
                <a:cubicBezTo>
                  <a:pt x="913115" y="158644"/>
                  <a:pt x="891944" y="183282"/>
                  <a:pt x="863600" y="194619"/>
                </a:cubicBezTo>
                <a:cubicBezTo>
                  <a:pt x="842433" y="203086"/>
                  <a:pt x="820490" y="209824"/>
                  <a:pt x="800100" y="220019"/>
                </a:cubicBezTo>
                <a:cubicBezTo>
                  <a:pt x="778022" y="231058"/>
                  <a:pt x="758178" y="246131"/>
                  <a:pt x="736600" y="258119"/>
                </a:cubicBezTo>
                <a:cubicBezTo>
                  <a:pt x="720050" y="267313"/>
                  <a:pt x="702350" y="274325"/>
                  <a:pt x="685800" y="283519"/>
                </a:cubicBezTo>
                <a:cubicBezTo>
                  <a:pt x="664222" y="295507"/>
                  <a:pt x="643232" y="308536"/>
                  <a:pt x="622300" y="321619"/>
                </a:cubicBezTo>
                <a:cubicBezTo>
                  <a:pt x="609357" y="329709"/>
                  <a:pt x="597852" y="340193"/>
                  <a:pt x="584200" y="347019"/>
                </a:cubicBezTo>
                <a:cubicBezTo>
                  <a:pt x="572226" y="353006"/>
                  <a:pt x="558681" y="355144"/>
                  <a:pt x="546100" y="359719"/>
                </a:cubicBezTo>
                <a:cubicBezTo>
                  <a:pt x="389165" y="416786"/>
                  <a:pt x="494655" y="381101"/>
                  <a:pt x="406400" y="410519"/>
                </a:cubicBezTo>
                <a:cubicBezTo>
                  <a:pt x="384370" y="408945"/>
                  <a:pt x="208571" y="401970"/>
                  <a:pt x="152400" y="385119"/>
                </a:cubicBezTo>
                <a:cubicBezTo>
                  <a:pt x="134266" y="379679"/>
                  <a:pt x="118038" y="369112"/>
                  <a:pt x="101600" y="359719"/>
                </a:cubicBezTo>
                <a:cubicBezTo>
                  <a:pt x="88348" y="352146"/>
                  <a:pt x="74293" y="345112"/>
                  <a:pt x="63500" y="334319"/>
                </a:cubicBezTo>
                <a:cubicBezTo>
                  <a:pt x="30527" y="301346"/>
                  <a:pt x="20120" y="272959"/>
                  <a:pt x="0" y="232719"/>
                </a:cubicBezTo>
                <a:cubicBezTo>
                  <a:pt x="4233" y="207319"/>
                  <a:pt x="4557" y="180948"/>
                  <a:pt x="12700" y="156519"/>
                </a:cubicBezTo>
                <a:cubicBezTo>
                  <a:pt x="20385" y="133465"/>
                  <a:pt x="59876" y="93922"/>
                  <a:pt x="76200" y="80319"/>
                </a:cubicBezTo>
                <a:cubicBezTo>
                  <a:pt x="124161" y="40351"/>
                  <a:pt x="143369" y="47652"/>
                  <a:pt x="215900" y="29519"/>
                </a:cubicBezTo>
                <a:cubicBezTo>
                  <a:pt x="287641" y="11584"/>
                  <a:pt x="249584" y="20242"/>
                  <a:pt x="330200" y="4119"/>
                </a:cubicBezTo>
                <a:cubicBezTo>
                  <a:pt x="527597" y="10699"/>
                  <a:pt x="734034" y="-243"/>
                  <a:pt x="927100" y="54919"/>
                </a:cubicBezTo>
                <a:cubicBezTo>
                  <a:pt x="939972" y="58597"/>
                  <a:pt x="953013" y="62079"/>
                  <a:pt x="965200" y="67619"/>
                </a:cubicBezTo>
                <a:cubicBezTo>
                  <a:pt x="999670" y="83287"/>
                  <a:pt x="1030879" y="106445"/>
                  <a:pt x="1066800" y="118419"/>
                </a:cubicBezTo>
                <a:cubicBezTo>
                  <a:pt x="1079500" y="122652"/>
                  <a:pt x="1092926" y="125132"/>
                  <a:pt x="1104900" y="131119"/>
                </a:cubicBezTo>
                <a:cubicBezTo>
                  <a:pt x="1118552" y="137945"/>
                  <a:pt x="1129052" y="150320"/>
                  <a:pt x="1143000" y="156519"/>
                </a:cubicBezTo>
                <a:cubicBezTo>
                  <a:pt x="1174659" y="170589"/>
                  <a:pt x="1233058" y="186410"/>
                  <a:pt x="1270000" y="194619"/>
                </a:cubicBezTo>
                <a:cubicBezTo>
                  <a:pt x="1291072" y="199302"/>
                  <a:pt x="1312428" y="202636"/>
                  <a:pt x="1333500" y="207319"/>
                </a:cubicBezTo>
                <a:cubicBezTo>
                  <a:pt x="1350539" y="211105"/>
                  <a:pt x="1367021" y="217551"/>
                  <a:pt x="1384300" y="220019"/>
                </a:cubicBezTo>
                <a:cubicBezTo>
                  <a:pt x="1426417" y="226036"/>
                  <a:pt x="1468967" y="228486"/>
                  <a:pt x="1511300" y="232719"/>
                </a:cubicBezTo>
                <a:cubicBezTo>
                  <a:pt x="1528233" y="236952"/>
                  <a:pt x="1544984" y="241996"/>
                  <a:pt x="1562100" y="245419"/>
                </a:cubicBezTo>
                <a:cubicBezTo>
                  <a:pt x="1684859" y="269971"/>
                  <a:pt x="1593010" y="246421"/>
                  <a:pt x="1727200" y="270819"/>
                </a:cubicBezTo>
                <a:cubicBezTo>
                  <a:pt x="1744373" y="273941"/>
                  <a:pt x="1761067" y="279286"/>
                  <a:pt x="1778000" y="283519"/>
                </a:cubicBezTo>
                <a:cubicBezTo>
                  <a:pt x="1931069" y="279692"/>
                  <a:pt x="2390865" y="271018"/>
                  <a:pt x="2590800" y="258119"/>
                </a:cubicBezTo>
                <a:cubicBezTo>
                  <a:pt x="2620672" y="256192"/>
                  <a:pt x="2649914" y="248398"/>
                  <a:pt x="2679700" y="245419"/>
                </a:cubicBezTo>
                <a:cubicBezTo>
                  <a:pt x="2734622" y="239927"/>
                  <a:pt x="2789716" y="236235"/>
                  <a:pt x="2844800" y="232719"/>
                </a:cubicBezTo>
                <a:cubicBezTo>
                  <a:pt x="3301152" y="203590"/>
                  <a:pt x="3149523" y="207319"/>
                  <a:pt x="3467100" y="207319"/>
                </a:cubicBezTo>
              </a:path>
            </a:pathLst>
          </a:custGeom>
          <a:ln w="28575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39" y="-110307"/>
            <a:ext cx="1669521" cy="1711609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1" grpId="0" animBg="1"/>
      <p:bldP spid="43032" grpId="0" animBg="1"/>
      <p:bldP spid="43033" grpId="0" animBg="1"/>
      <p:bldP spid="21" grpId="0" autoUpdateAnimBg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23" name="Text Box 91"/>
          <p:cNvSpPr txBox="1">
            <a:spLocks noChangeArrowheads="1"/>
          </p:cNvSpPr>
          <p:nvPr/>
        </p:nvSpPr>
        <p:spPr bwMode="auto">
          <a:xfrm>
            <a:off x="791633" y="2435225"/>
            <a:ext cx="262466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Arial" pitchFamily="34" charset="0"/>
                <a:cs typeface="Arial" pitchFamily="34" charset="0"/>
              </a:rPr>
              <a:t>* Chú ý:</a:t>
            </a:r>
          </a:p>
        </p:txBody>
      </p:sp>
      <p:sp>
        <p:nvSpPr>
          <p:cNvPr id="44124" name="Text Box 92"/>
          <p:cNvSpPr txBox="1">
            <a:spLocks noChangeArrowheads="1"/>
          </p:cNvSpPr>
          <p:nvPr/>
        </p:nvSpPr>
        <p:spPr bwMode="auto">
          <a:xfrm>
            <a:off x="2976034" y="2471739"/>
            <a:ext cx="825711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b="1" baseline="3000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>
                <a:latin typeface="Arial" pitchFamily="34" charset="0"/>
                <a:cs typeface="Arial" pitchFamily="34" charset="0"/>
              </a:rPr>
              <a:t> còn được gọi là a bình phương</a:t>
            </a:r>
          </a:p>
        </p:txBody>
      </p:sp>
      <p:sp>
        <p:nvSpPr>
          <p:cNvPr id="44125" name="Text Box 93"/>
          <p:cNvSpPr txBox="1">
            <a:spLocks noChangeArrowheads="1"/>
          </p:cNvSpPr>
          <p:nvPr/>
        </p:nvSpPr>
        <p:spPr bwMode="auto">
          <a:xfrm>
            <a:off x="2855385" y="3025775"/>
            <a:ext cx="82571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b="1" baseline="3000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>
                <a:latin typeface="Arial" pitchFamily="34" charset="0"/>
                <a:cs typeface="Arial" pitchFamily="34" charset="0"/>
              </a:rPr>
              <a:t> còn được gọi là a lập phương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68400" y="1828800"/>
            <a:ext cx="9944101" cy="2425700"/>
          </a:xfrm>
          <a:prstGeom prst="roundRect">
            <a:avLst/>
          </a:prstGeom>
          <a:noFill/>
          <a:ln w="171450" cap="rnd" cmpd="dbl">
            <a:solidFill>
              <a:srgbClr val="FFFF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3860800"/>
            <a:ext cx="5407025" cy="332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33" y="-842490"/>
            <a:ext cx="3810000" cy="3707027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23" grpId="0" autoUpdateAnimBg="0"/>
      <p:bldP spid="44124" grpId="0" autoUpdateAnimBg="0"/>
      <p:bldP spid="4412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079501" y="968375"/>
            <a:ext cx="1179194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/>
              <a:t>Ví dụ 1</a:t>
            </a:r>
            <a:r>
              <a:rPr lang="en-US" sz="3200" b="1"/>
              <a:t>: </a:t>
            </a:r>
            <a:r>
              <a:rPr lang="en-US" sz="3200"/>
              <a:t>Đọc các lũy thừa sau và nêu cơ số, số mũ của chúng:</a:t>
            </a:r>
          </a:p>
          <a:p>
            <a:pPr>
              <a:spcBef>
                <a:spcPct val="50000"/>
              </a:spcBef>
            </a:pPr>
            <a:r>
              <a:rPr lang="en-US" sz="3200"/>
              <a:t>a) 3</a:t>
            </a:r>
            <a:r>
              <a:rPr lang="en-US" sz="3200" baseline="30000"/>
              <a:t>7 </a:t>
            </a:r>
            <a:r>
              <a:rPr lang="en-US" sz="3200"/>
              <a:t>                             b) 5</a:t>
            </a:r>
            <a:r>
              <a:rPr lang="en-US" sz="3200" baseline="30000"/>
              <a:t>3</a:t>
            </a:r>
            <a:endParaRPr lang="en-US" sz="3200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756833" y="2955925"/>
            <a:ext cx="1441451" cy="10810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r>
              <a:rPr lang="en-US" sz="3200" baseline="30000">
                <a:latin typeface="Arial" pitchFamily="34" charset="0"/>
                <a:cs typeface="Arial" pitchFamily="34" charset="0"/>
              </a:rPr>
              <a:t>7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3210984" y="2967039"/>
            <a:ext cx="1488016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781551" y="2667000"/>
            <a:ext cx="268816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Arial" pitchFamily="34" charset="0"/>
                <a:cs typeface="Arial" pitchFamily="34" charset="0"/>
              </a:rPr>
              <a:t>3 mũ bảy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244851" y="3216275"/>
            <a:ext cx="6769100" cy="579438"/>
            <a:chOff x="1179" y="918"/>
            <a:chExt cx="3198" cy="365"/>
          </a:xfrm>
          <a:noFill/>
        </p:grpSpPr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>
              <a:off x="1179" y="1094"/>
              <a:ext cx="703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76" name="Text Box 12"/>
            <p:cNvSpPr txBox="1">
              <a:spLocks noChangeArrowheads="1"/>
            </p:cNvSpPr>
            <p:nvPr/>
          </p:nvSpPr>
          <p:spPr bwMode="auto">
            <a:xfrm>
              <a:off x="1950" y="918"/>
              <a:ext cx="2427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hoặc 3 luỹ thừa bảy</a:t>
              </a:r>
            </a:p>
          </p:txBody>
        </p:sp>
      </p:grp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3073400" y="3805238"/>
            <a:ext cx="1917700" cy="15922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828118" y="3963989"/>
            <a:ext cx="681778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hoặc luỹ thừa bậc bảy của 3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897967" y="4876801"/>
            <a:ext cx="4381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Arial" pitchFamily="34" charset="0"/>
                <a:cs typeface="Arial" pitchFamily="34" charset="0"/>
              </a:rPr>
              <a:t>3: cơ số. </a:t>
            </a:r>
          </a:p>
          <a:p>
            <a:pPr>
              <a:spcBef>
                <a:spcPct val="50000"/>
              </a:spcBef>
            </a:pPr>
            <a:r>
              <a:rPr lang="en-US" sz="3200">
                <a:latin typeface="Arial" pitchFamily="34" charset="0"/>
                <a:cs typeface="Arial" pitchFamily="34" charset="0"/>
              </a:rPr>
              <a:t>7 : số mũ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8300" y="520700"/>
            <a:ext cx="11620500" cy="60452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75" y="4438650"/>
            <a:ext cx="2865575" cy="3138487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utoUpdateAnimBg="0"/>
      <p:bldP spid="7" grpId="0" animBg="1"/>
      <p:bldP spid="8" grpId="0" animBg="1"/>
      <p:bldP spid="9" grpId="0"/>
      <p:bldP spid="13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812801" y="612805"/>
            <a:ext cx="1108921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tích sau dưới dạng luỹ thừa: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2. 2. 2. 2. 2.                     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3. 3. 3.3. 3. 3                       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123268" y="1354139"/>
            <a:ext cx="148801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144434" y="1922463"/>
            <a:ext cx="1968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5801" y="2746316"/>
            <a:ext cx="1108921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Viết và tính các lũy thừa sau: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Năm mũ hai                     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Hai lũy thừa bảy;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c) Lũy thừa bậc ba của sáu.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11285" y="3546316"/>
            <a:ext cx="530648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a) 5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= 5.5 =25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659506" y="4185681"/>
            <a:ext cx="748876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itchFamily="18" charset="0"/>
              </a:rPr>
              <a:t> b) 2</a:t>
            </a:r>
            <a:r>
              <a:rPr lang="en-US" sz="3200" baseline="3000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= 2.2.2.2.2.2.2.2 =128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692228" y="4829511"/>
            <a:ext cx="748876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itchFamily="18" charset="0"/>
              </a:rPr>
              <a:t> c) 6</a:t>
            </a:r>
            <a:r>
              <a:rPr lang="en-US" sz="32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= 6.6.6 = 216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4125197"/>
            <a:ext cx="3614768" cy="361476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595100" y="895107"/>
            <a:ext cx="0" cy="4518604"/>
          </a:xfrm>
          <a:prstGeom prst="line">
            <a:avLst/>
          </a:prstGeom>
          <a:ln w="76200" cap="sq" cmpd="dbl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214100" y="310907"/>
            <a:ext cx="0" cy="4518604"/>
          </a:xfrm>
          <a:prstGeom prst="line">
            <a:avLst/>
          </a:prstGeom>
          <a:ln w="76200" cap="sq" cmpd="dbl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57200" y="6057900"/>
            <a:ext cx="8946689" cy="0"/>
          </a:xfrm>
          <a:prstGeom prst="line">
            <a:avLst/>
          </a:prstGeom>
          <a:ln w="76200" cap="sq" cmpd="dbl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562100" y="6438900"/>
            <a:ext cx="7841790" cy="0"/>
          </a:xfrm>
          <a:prstGeom prst="line">
            <a:avLst/>
          </a:prstGeom>
          <a:ln w="76200" cap="sq" cmpd="dbl"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  <p:bldP spid="47111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352735" y="946692"/>
            <a:ext cx="110892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 3: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Tính các luỹ thừa sau: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 b)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74901" y="3218266"/>
            <a:ext cx="1108921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Lưu ý : Với n là số tự nhiên khác 0, ta có :</a:t>
            </a:r>
          </a:p>
          <a:p>
            <a:pPr marL="342900" indent="-342900">
              <a:spcBef>
                <a:spcPct val="500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AutoShape 4"/>
          <p:cNvSpPr>
            <a:spLocks/>
          </p:cNvSpPr>
          <p:nvPr/>
        </p:nvSpPr>
        <p:spPr bwMode="auto">
          <a:xfrm rot="-5400000">
            <a:off x="6382885" y="3838500"/>
            <a:ext cx="376616" cy="1132416"/>
          </a:xfrm>
          <a:prstGeom prst="leftBrace">
            <a:avLst>
              <a:gd name="adj1" fmla="val 50182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668147" y="4539565"/>
            <a:ext cx="24583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chữ số 0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4552952" y="3802063"/>
            <a:ext cx="92498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= 10 … 0  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6234" y="2926385"/>
            <a:ext cx="8712200" cy="2580029"/>
          </a:xfrm>
          <a:prstGeom prst="rect">
            <a:avLst/>
          </a:prstGeom>
          <a:noFill/>
          <a:ln w="57150" cmpd="dbl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68" y="4404708"/>
            <a:ext cx="2657856" cy="2322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8767" y="-181036"/>
            <a:ext cx="4473185" cy="2965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9" grpId="0"/>
      <p:bldP spid="14340" grpId="0" animBg="1"/>
      <p:bldP spid="14341" grpId="0"/>
      <p:bldP spid="143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http://schemas.microsoft.com/office/infopath/2007/PartnerControls"/>
    <ds:schemaRef ds:uri="http://purl.org/dc/terms/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774</TotalTime>
  <Words>926</Words>
  <Application>Microsoft Office PowerPoint</Application>
  <PresentationFormat>Widescreen</PresentationFormat>
  <Paragraphs>139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.VnVogue</vt:lpstr>
      <vt:lpstr>Arial</vt:lpstr>
      <vt:lpstr>Calibri</vt:lpstr>
      <vt:lpstr>Calibri Light</vt:lpstr>
      <vt:lpstr>Cambria Math</vt:lpstr>
      <vt:lpstr>Rockwell</vt:lpstr>
      <vt:lpstr>Symbol</vt:lpstr>
      <vt:lpstr>Tahoma</vt:lpstr>
      <vt:lpstr>Times New Roman</vt:lpstr>
      <vt:lpstr>VNI-Times</vt:lpstr>
      <vt:lpstr>Office Theme</vt:lpstr>
      <vt:lpstr>PowerPoint Presentation</vt:lpstr>
      <vt:lpstr>Thực hiện theo các yêu cầu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lai nhi</cp:lastModifiedBy>
  <cp:revision>117</cp:revision>
  <dcterms:created xsi:type="dcterms:W3CDTF">2021-06-07T13:44:30Z</dcterms:created>
  <dcterms:modified xsi:type="dcterms:W3CDTF">2023-09-26T03:56:30Z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