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701" r:id="rId5"/>
    <p:sldMasterId id="2147483713" r:id="rId6"/>
    <p:sldMasterId id="2147483725" r:id="rId7"/>
    <p:sldMasterId id="2147483737" r:id="rId8"/>
  </p:sldMasterIdLst>
  <p:notesMasterIdLst>
    <p:notesMasterId r:id="rId30"/>
  </p:notesMasterIdLst>
  <p:sldIdLst>
    <p:sldId id="256" r:id="rId9"/>
    <p:sldId id="275" r:id="rId10"/>
    <p:sldId id="276" r:id="rId11"/>
    <p:sldId id="272" r:id="rId12"/>
    <p:sldId id="273" r:id="rId13"/>
    <p:sldId id="259" r:id="rId14"/>
    <p:sldId id="271" r:id="rId15"/>
    <p:sldId id="277" r:id="rId16"/>
    <p:sldId id="261" r:id="rId17"/>
    <p:sldId id="263" r:id="rId18"/>
    <p:sldId id="278" r:id="rId19"/>
    <p:sldId id="279" r:id="rId20"/>
    <p:sldId id="264" r:id="rId21"/>
    <p:sldId id="266" r:id="rId22"/>
    <p:sldId id="280" r:id="rId23"/>
    <p:sldId id="281" r:id="rId24"/>
    <p:sldId id="282" r:id="rId25"/>
    <p:sldId id="283" r:id="rId26"/>
    <p:sldId id="268" r:id="rId27"/>
    <p:sldId id="269" r:id="rId28"/>
    <p:sldId id="270"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8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FEE93-C1BD-4229-9281-3033A5644ADF}"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632B-324A-4C9B-B4C8-0D9C292BEE41}" type="slidenum">
              <a:rPr lang="en-US" smtClean="0"/>
              <a:t>‹#›</a:t>
            </a:fld>
            <a:endParaRPr lang="en-US"/>
          </a:p>
        </p:txBody>
      </p:sp>
    </p:spTree>
    <p:extLst>
      <p:ext uri="{BB962C8B-B14F-4D97-AF65-F5344CB8AC3E}">
        <p14:creationId xmlns:p14="http://schemas.microsoft.com/office/powerpoint/2010/main" val="101400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68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82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80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43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46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36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27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21226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16802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28875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7181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6612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70227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3360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6FCE01-84E2-40D1-A8F4-F00746A725A2}" type="datetimeFigureOut">
              <a:rPr lang="vi-VN" smtClean="0"/>
              <a:t>05/10/2024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1625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6FCE01-84E2-40D1-A8F4-F00746A725A2}" type="datetimeFigureOut">
              <a:rPr lang="vi-VN" smtClean="0"/>
              <a:t>05/10/2024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047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FCE01-84E2-40D1-A8F4-F00746A725A2}" type="datetimeFigureOut">
              <a:rPr lang="vi-VN" smtClean="0"/>
              <a:t>05/10/2024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270183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86667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00099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213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33552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86367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09952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8229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1083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04689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0439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600" y="2109984"/>
            <a:ext cx="6020800" cy="2128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09600" y="4126417"/>
            <a:ext cx="6020800" cy="62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56631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8565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9894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5" name="Google Shape;15;p4"/>
          <p:cNvSpPr txBox="1">
            <a:spLocks noGrp="1"/>
          </p:cNvSpPr>
          <p:nvPr>
            <p:ph type="body" idx="1"/>
          </p:nvPr>
        </p:nvSpPr>
        <p:spPr>
          <a:xfrm>
            <a:off x="609600" y="1491900"/>
            <a:ext cx="10972800" cy="48176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66875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412781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Tree>
    <p:extLst>
      <p:ext uri="{BB962C8B-B14F-4D97-AF65-F5344CB8AC3E}">
        <p14:creationId xmlns:p14="http://schemas.microsoft.com/office/powerpoint/2010/main" val="67080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84833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50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2400" kern="0">
              <a:solidFill>
                <a:srgbClr val="000000"/>
              </a:solidFill>
              <a:cs typeface="Arial"/>
              <a:sym typeface="Arial"/>
            </a:endParaRPr>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271196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463411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176946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570550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408957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45064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6159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187022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3637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3555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12304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63971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14506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739676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801659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00805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26FCE01-84E2-40D1-A8F4-F00746A725A2}" type="datetimeFigureOut">
              <a:rPr lang="vi-VN" smtClean="0"/>
              <a:t>05/10/2024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866365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119684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68360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25686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57542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36853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64952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80736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61039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66074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4410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26FCE01-84E2-40D1-A8F4-F00746A725A2}" type="datetimeFigureOut">
              <a:rPr lang="vi-VN" smtClean="0"/>
              <a:t>05/10/2024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662651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4197430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2617691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59997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4268144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43155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7139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1153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4444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8883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2865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FCE01-84E2-40D1-A8F4-F00746A725A2}" type="datetimeFigureOut">
              <a:rPr lang="vi-VN" smtClean="0"/>
              <a:t>05/10/2024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442485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540392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950313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2498978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991940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828036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5844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1553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96964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4152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5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772758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39058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5117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4268737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4196400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83164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736184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49658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26485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56481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2940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081683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65447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75289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02512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06194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CE01-84E2-40D1-A8F4-F00746A725A2}" type="datetimeFigureOut">
              <a:rPr lang="vi-VN" smtClean="0"/>
              <a:t>05/10/2024</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B6BE-9B39-402C-8B2E-171576FCB904}" type="slidenum">
              <a:rPr lang="vi-VN" smtClean="0"/>
              <a:t>‹#›</a:t>
            </a:fld>
            <a:endParaRPr lang="vi-VN"/>
          </a:p>
        </p:txBody>
      </p:sp>
    </p:spTree>
    <p:extLst>
      <p:ext uri="{BB962C8B-B14F-4D97-AF65-F5344CB8AC3E}">
        <p14:creationId xmlns:p14="http://schemas.microsoft.com/office/powerpoint/2010/main" val="140566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6FCE01-84E2-40D1-A8F4-F00746A725A2}" type="datetimeFigureOut">
              <a:rPr lang="vi-VN" smtClean="0"/>
              <a:t>05/10/2024</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73B6BE-9B39-402C-8B2E-171576FCB904}" type="slidenum">
              <a:rPr lang="vi-VN" smtClean="0"/>
              <a:t>‹#›</a:t>
            </a:fld>
            <a:endParaRPr lang="vi-VN"/>
          </a:p>
        </p:txBody>
      </p:sp>
    </p:spTree>
    <p:extLst>
      <p:ext uri="{BB962C8B-B14F-4D97-AF65-F5344CB8AC3E}">
        <p14:creationId xmlns:p14="http://schemas.microsoft.com/office/powerpoint/2010/main" val="155177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548633"/>
            <a:ext cx="10972800" cy="608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609600" y="1491900"/>
            <a:ext cx="10972800" cy="48176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extLst>
      <p:ext uri="{BB962C8B-B14F-4D97-AF65-F5344CB8AC3E}">
        <p14:creationId xmlns:p14="http://schemas.microsoft.com/office/powerpoint/2010/main" val="73702755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92870458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27160283"/>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47837904"/>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2793043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851028431"/>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logtailieu.com/tag/gdpt-20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logtailieu.com/tag/gdpt-20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1196752"/>
            <a:ext cx="7772400" cy="3960440"/>
          </a:xfrm>
        </p:spPr>
        <p:txBody>
          <a:bodyPr>
            <a:normAutofit/>
          </a:bodyPr>
          <a:lstStyle/>
          <a:p>
            <a:pPr algn="ctr">
              <a:lnSpc>
                <a:spcPct val="107000"/>
              </a:lnSpc>
              <a:tabLst>
                <a:tab pos="3255645" algn="ctr"/>
              </a:tabLst>
            </a:pPr>
            <a:r>
              <a:rPr lang="fr-FR" b="1" dirty="0" smtClean="0">
                <a:solidFill>
                  <a:srgbClr val="FF0000"/>
                </a:solidFill>
                <a:effectLst/>
                <a:latin typeface="Times New Roman"/>
                <a:ea typeface="Calibri"/>
                <a:cs typeface="Times New Roman"/>
              </a:rPr>
              <a:t>BÀI</a:t>
            </a:r>
            <a:r>
              <a:rPr lang="vi-VN" b="1" dirty="0" smtClean="0">
                <a:solidFill>
                  <a:srgbClr val="FF0000"/>
                </a:solidFill>
                <a:ea typeface="Calibri"/>
                <a:cs typeface="Times New Roman"/>
              </a:rPr>
              <a:t> </a:t>
            </a:r>
            <a:r>
              <a:rPr lang="vi-VN" b="1" dirty="0">
                <a:solidFill>
                  <a:srgbClr val="FF0000"/>
                </a:solidFill>
                <a:ea typeface="Calibri"/>
                <a:cs typeface="Times New Roman"/>
              </a:rPr>
              <a:t>2. </a:t>
            </a:r>
            <a:r>
              <a:rPr lang="vi-VN" b="1" dirty="0">
                <a:ea typeface="Calibri"/>
                <a:cs typeface="Times New Roman"/>
              </a:rPr>
              <a:t/>
            </a:r>
            <a:br>
              <a:rPr lang="vi-VN" b="1" dirty="0">
                <a:ea typeface="Calibri"/>
                <a:cs typeface="Times New Roman"/>
              </a:rPr>
            </a:br>
            <a:r>
              <a:rPr lang="vi-VN" b="1" dirty="0">
                <a:solidFill>
                  <a:schemeClr val="accent2">
                    <a:lumMod val="50000"/>
                  </a:schemeClr>
                </a:solidFill>
                <a:ea typeface="Calibri"/>
                <a:cs typeface="Times New Roman"/>
              </a:rPr>
              <a:t>CƠ CẤU HỆ THỐNG GIÁO DỤC QUỐC DÂN</a:t>
            </a:r>
            <a:r>
              <a:rPr lang="vi-VN" sz="3600" dirty="0">
                <a:solidFill>
                  <a:schemeClr val="accent2">
                    <a:lumMod val="50000"/>
                  </a:schemeClr>
                </a:solidFill>
                <a:latin typeface="Calibri"/>
                <a:ea typeface="Calibri"/>
                <a:cs typeface="Times New Roman"/>
              </a:rPr>
              <a:t/>
            </a:r>
            <a:br>
              <a:rPr lang="vi-VN" sz="3600" dirty="0">
                <a:solidFill>
                  <a:schemeClr val="accent2">
                    <a:lumMod val="50000"/>
                  </a:schemeClr>
                </a:solidFill>
                <a:latin typeface="Calibri"/>
                <a:ea typeface="Calibri"/>
                <a:cs typeface="Times New Roman"/>
              </a:rPr>
            </a:br>
            <a:endParaRPr lang="vi-VN" dirty="0">
              <a:solidFill>
                <a:schemeClr val="accent2">
                  <a:lumMod val="50000"/>
                </a:schemeClr>
              </a:solidFill>
            </a:endParaRPr>
          </a:p>
        </p:txBody>
      </p:sp>
    </p:spTree>
    <p:extLst>
      <p:ext uri="{BB962C8B-B14F-4D97-AF65-F5344CB8AC3E}">
        <p14:creationId xmlns:p14="http://schemas.microsoft.com/office/powerpoint/2010/main" val="80102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Giáo dục phổ thông có hai thời điểm phân luồng: </a:t>
            </a:r>
            <a:br>
              <a:rPr lang="vi-VN" dirty="0"/>
            </a:br>
            <a:endParaRPr lang="vi-VN" dirty="0"/>
          </a:p>
        </p:txBody>
      </p:sp>
      <p:sp>
        <p:nvSpPr>
          <p:cNvPr id="3" name="Content Placeholder 2"/>
          <p:cNvSpPr>
            <a:spLocks noGrp="1"/>
          </p:cNvSpPr>
          <p:nvPr>
            <p:ph idx="1"/>
          </p:nvPr>
        </p:nvSpPr>
        <p:spPr/>
        <p:txBody>
          <a:bodyPr/>
          <a:lstStyle/>
          <a:p>
            <a:pPr marL="0" indent="0">
              <a:buNone/>
            </a:pPr>
            <a:r>
              <a:rPr lang="en-US" dirty="0"/>
              <a:t>- </a:t>
            </a:r>
            <a:r>
              <a:rPr lang="vi-VN" dirty="0"/>
              <a:t>Sau khi tốt nghiệp trung học cơ sở, học sinh có 3 hướng đi để lựa chọn: </a:t>
            </a:r>
          </a:p>
          <a:p>
            <a:pPr marL="0" indent="0">
              <a:buNone/>
            </a:pPr>
            <a:r>
              <a:rPr lang="vi-VN" dirty="0"/>
              <a:t>- Sau khi tốt nghiệp chương trình giáo dục trung học phổ thông, học sinh có thể tiếp</a:t>
            </a:r>
            <a:br>
              <a:rPr lang="vi-VN" dirty="0"/>
            </a:br>
            <a:r>
              <a:rPr lang="vi-VN" dirty="0"/>
              <a:t>tục học các nghề nghiệp trình độ cao đẳng tại các cơ sở giáo dục nghề nghiệp, hoặc vào học trình độ đại học tại các cơ sở giáo dục đại học.</a:t>
            </a:r>
          </a:p>
        </p:txBody>
      </p:sp>
      <p:sp>
        <p:nvSpPr>
          <p:cNvPr id="4" name="Rectangle: Rounded Corners 17">
            <a:extLst>
              <a:ext uri="{FF2B5EF4-FFF2-40B4-BE49-F238E27FC236}">
                <a16:creationId xmlns:a16="http://schemas.microsoft.com/office/drawing/2014/main" id="{16235603-8FE3-EA16-B50D-3CE449602485}"/>
              </a:ext>
            </a:extLst>
          </p:cNvPr>
          <p:cNvSpPr/>
          <p:nvPr/>
        </p:nvSpPr>
        <p:spPr>
          <a:xfrm>
            <a:off x="407368" y="1443023"/>
            <a:ext cx="11051480" cy="4172854"/>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549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551384" y="548680"/>
            <a:ext cx="11354300" cy="5976664"/>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a:solidFill>
                <a:srgbClr val="FFFFFF"/>
              </a:solidFill>
              <a:sym typeface="Arial"/>
            </a:endParaRPr>
          </a:p>
        </p:txBody>
      </p:sp>
      <p:sp>
        <p:nvSpPr>
          <p:cNvPr id="7" name="Rectangle: Rounded Corners 6">
            <a:extLst>
              <a:ext uri="{FF2B5EF4-FFF2-40B4-BE49-F238E27FC236}">
                <a16:creationId xmlns:a16="http://schemas.microsoft.com/office/drawing/2014/main" id="{AFB793FE-F65B-C9D2-C666-2996CB2A3CA4}"/>
              </a:ext>
            </a:extLst>
          </p:cNvPr>
          <p:cNvSpPr/>
          <p:nvPr/>
        </p:nvSpPr>
        <p:spPr>
          <a:xfrm>
            <a:off x="4678445" y="165174"/>
            <a:ext cx="3100175" cy="75115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r>
              <a:rPr lang="vi-VN" sz="3200" kern="0" dirty="0" smtClean="0">
                <a:solidFill>
                  <a:srgbClr val="FFFFFF"/>
                </a:solidFill>
                <a:sym typeface="Arial"/>
              </a:rPr>
              <a:t>LUYỆN TẬP</a:t>
            </a:r>
            <a:endParaRPr lang="en-US" sz="3200" kern="0" dirty="0">
              <a:solidFill>
                <a:srgbClr val="FFFFFF"/>
              </a:solidFill>
              <a:sym typeface="Arial"/>
            </a:endParaRPr>
          </a:p>
        </p:txBody>
      </p:sp>
      <p:sp>
        <p:nvSpPr>
          <p:cNvPr id="10" name="Rectangle 9"/>
          <p:cNvSpPr/>
          <p:nvPr/>
        </p:nvSpPr>
        <p:spPr>
          <a:xfrm>
            <a:off x="683916" y="970591"/>
            <a:ext cx="11089232" cy="1200329"/>
          </a:xfrm>
          <a:prstGeom prst="rect">
            <a:avLst/>
          </a:prstGeom>
        </p:spPr>
        <p:txBody>
          <a:bodyPr wrap="square">
            <a:spAutoFit/>
          </a:bodyPr>
          <a:lstStyle/>
          <a:p>
            <a:r>
              <a:rPr lang="vi-VN" sz="2400" i="1" dirty="0">
                <a:solidFill>
                  <a:srgbClr val="FF0000"/>
                </a:solidFill>
              </a:rPr>
              <a:t>Bạn em muốn theo học nghề sửa chữa, lắp ráp máy tính sau khi tốt nghiệp trung học cơ sở. Em hãy lựa chọn phương án được cho là khả thi đối với mong muốn của bạn đó.</a:t>
            </a:r>
            <a:endParaRPr lang="vi-VN" sz="2400" dirty="0">
              <a:solidFill>
                <a:srgbClr val="FF0000"/>
              </a:solidFill>
            </a:endParaRPr>
          </a:p>
        </p:txBody>
      </p:sp>
      <p:sp>
        <p:nvSpPr>
          <p:cNvPr id="11" name="Content Placeholder 2"/>
          <p:cNvSpPr txBox="1">
            <a:spLocks/>
          </p:cNvSpPr>
          <p:nvPr/>
        </p:nvSpPr>
        <p:spPr>
          <a:xfrm>
            <a:off x="816452" y="2375316"/>
            <a:ext cx="11089232" cy="44826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800" i="1" kern="0" dirty="0" smtClean="0">
                <a:solidFill>
                  <a:schemeClr val="accent4">
                    <a:lumMod val="25000"/>
                  </a:schemeClr>
                </a:solidFill>
              </a:rPr>
              <a:t>A. Học ngành kĩ thuật sủa chữa, lắp ráp máy tỉnh trong các trường trung học phổ thông.</a:t>
            </a:r>
            <a:endParaRPr lang="vi-VN" sz="2800" kern="0" dirty="0" smtClean="0">
              <a:solidFill>
                <a:schemeClr val="accent4">
                  <a:lumMod val="25000"/>
                </a:schemeClr>
              </a:solidFill>
            </a:endParaRPr>
          </a:p>
          <a:p>
            <a:r>
              <a:rPr lang="vi-VN" sz="2800" i="1" kern="0" dirty="0" smtClean="0">
                <a:solidFill>
                  <a:schemeClr val="accent4">
                    <a:lumMod val="25000"/>
                  </a:schemeClr>
                </a:solidFill>
              </a:rPr>
              <a:t>B. Học ngành kĩ thuật sủa chữa, lắp ráp máy tỉnh tại các cơ sờ giáo dục nghề nghiệp có đào tạo trình độ sơ cấp và trung cấp.</a:t>
            </a:r>
            <a:endParaRPr lang="vi-VN" sz="2800" kern="0" dirty="0" smtClean="0">
              <a:solidFill>
                <a:schemeClr val="accent4">
                  <a:lumMod val="25000"/>
                </a:schemeClr>
              </a:solidFill>
            </a:endParaRPr>
          </a:p>
          <a:p>
            <a:r>
              <a:rPr lang="vi-VN" sz="2800" i="1" kern="0" dirty="0" smtClean="0">
                <a:solidFill>
                  <a:schemeClr val="accent4">
                    <a:lumMod val="25000"/>
                  </a:schemeClr>
                </a:solidFill>
              </a:rPr>
              <a:t>C. Học ngành kĩ thuật sủa chữa, lắp ráp máy tính tại các trường cao đẳng có đào tạo ngành nghề này sau khi hoàn thành chương trình giáo dục trung học phổ thông.</a:t>
            </a:r>
            <a:endParaRPr lang="vi-VN" sz="2800" kern="0" dirty="0" smtClean="0">
              <a:solidFill>
                <a:schemeClr val="accent4">
                  <a:lumMod val="25000"/>
                </a:schemeClr>
              </a:solidFill>
            </a:endParaRPr>
          </a:p>
          <a:p>
            <a:r>
              <a:rPr lang="vi-VN" sz="2800" i="1" kern="0" dirty="0" smtClean="0">
                <a:solidFill>
                  <a:schemeClr val="accent4">
                    <a:lumMod val="25000"/>
                  </a:schemeClr>
                </a:solidFill>
              </a:rPr>
              <a:t>D. Học ngành kĩ thuật sủa chữa, lắp ráp máy tính tại các cơ sở giáo dục nghề nghiệp đào tạo trình độ cao đẳng.</a:t>
            </a:r>
            <a:endParaRPr lang="vi-VN" sz="2800" kern="0" dirty="0" smtClean="0">
              <a:solidFill>
                <a:schemeClr val="accent4">
                  <a:lumMod val="25000"/>
                </a:schemeClr>
              </a:solidFill>
            </a:endParaRPr>
          </a:p>
          <a:p>
            <a:endParaRPr lang="vi-VN" sz="2800" kern="0" dirty="0">
              <a:solidFill>
                <a:schemeClr val="accent4">
                  <a:lumMod val="25000"/>
                </a:schemeClr>
              </a:solidFill>
            </a:endParaRPr>
          </a:p>
        </p:txBody>
      </p:sp>
      <p:sp>
        <p:nvSpPr>
          <p:cNvPr id="2" name="Oval 1"/>
          <p:cNvSpPr/>
          <p:nvPr/>
        </p:nvSpPr>
        <p:spPr>
          <a:xfrm>
            <a:off x="703555" y="3212976"/>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97647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3665249" y="5167525"/>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2" name="Google Shape;52;p17"/>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3" name="Google Shape;53;p17"/>
          <p:cNvSpPr/>
          <p:nvPr/>
        </p:nvSpPr>
        <p:spPr>
          <a:xfrm>
            <a:off x="6167633" y="-3693415"/>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nvGrpSpPr>
          <p:cNvPr id="56" name="Google Shape;56;p17"/>
          <p:cNvGrpSpPr/>
          <p:nvPr/>
        </p:nvGrpSpPr>
        <p:grpSpPr>
          <a:xfrm>
            <a:off x="6711608" y="-2420232"/>
            <a:ext cx="5300945" cy="6513067"/>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2316795" y="-2532905"/>
            <a:ext cx="4565053" cy="464686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id="{199E3FCD-4F99-E0C7-60C4-BF95658C2085}"/>
              </a:ext>
            </a:extLst>
          </p:cNvPr>
          <p:cNvGrpSpPr/>
          <p:nvPr/>
        </p:nvGrpSpPr>
        <p:grpSpPr>
          <a:xfrm>
            <a:off x="134849" y="4205926"/>
            <a:ext cx="2566600" cy="2557703"/>
            <a:chOff x="2930556" y="1231691"/>
            <a:chExt cx="3282881" cy="3271500"/>
          </a:xfrm>
        </p:grpSpPr>
        <p:sp>
          <p:nvSpPr>
            <p:cNvPr id="3" name="Google Shape;1257;p30">
              <a:extLst>
                <a:ext uri="{FF2B5EF4-FFF2-40B4-BE49-F238E27FC236}">
                  <a16:creationId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nvGrpSpPr>
            <p:cNvPr id="4" name="Google Shape;1258;p30">
              <a:extLst>
                <a:ext uri="{FF2B5EF4-FFF2-40B4-BE49-F238E27FC236}">
                  <a16:creationId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41" name="Google Shape;1265;p30">
                <a:extLst>
                  <a:ext uri="{FF2B5EF4-FFF2-40B4-BE49-F238E27FC236}">
                    <a16:creationId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42" name="Google Shape;1266;p30">
                <a:extLst>
                  <a:ext uri="{FF2B5EF4-FFF2-40B4-BE49-F238E27FC236}">
                    <a16:creationId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8" name="Google Shape;1267;p30">
              <a:extLst>
                <a:ext uri="{FF2B5EF4-FFF2-40B4-BE49-F238E27FC236}">
                  <a16:creationId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8" name="Google Shape;1269;p30">
                <a:extLst>
                  <a:ext uri="{FF2B5EF4-FFF2-40B4-BE49-F238E27FC236}">
                    <a16:creationId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9" name="Google Shape;1270;p30">
                <a:extLst>
                  <a:ext uri="{FF2B5EF4-FFF2-40B4-BE49-F238E27FC236}">
                    <a16:creationId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9" name="Google Shape;1271;p30">
              <a:extLst>
                <a:ext uri="{FF2B5EF4-FFF2-40B4-BE49-F238E27FC236}">
                  <a16:creationId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5" name="Google Shape;1273;p30">
                <a:extLst>
                  <a:ext uri="{FF2B5EF4-FFF2-40B4-BE49-F238E27FC236}">
                    <a16:creationId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6" name="Google Shape;1274;p30">
                <a:extLst>
                  <a:ext uri="{FF2B5EF4-FFF2-40B4-BE49-F238E27FC236}">
                    <a16:creationId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0" name="Google Shape;1275;p30">
              <a:extLst>
                <a:ext uri="{FF2B5EF4-FFF2-40B4-BE49-F238E27FC236}">
                  <a16:creationId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2" name="Google Shape;1277;p30">
                <a:extLst>
                  <a:ext uri="{FF2B5EF4-FFF2-40B4-BE49-F238E27FC236}">
                    <a16:creationId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3" name="Google Shape;1278;p30">
                <a:extLst>
                  <a:ext uri="{FF2B5EF4-FFF2-40B4-BE49-F238E27FC236}">
                    <a16:creationId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cxnSp>
          <p:nvCxnSpPr>
            <p:cNvPr id="11" name="Google Shape;1279;p30">
              <a:extLst>
                <a:ext uri="{FF2B5EF4-FFF2-40B4-BE49-F238E27FC236}">
                  <a16:creationId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id="{01A23526-76EF-4EF3-0AE8-218AFF26D4BD}"/>
              </a:ext>
            </a:extLst>
          </p:cNvPr>
          <p:cNvGrpSpPr/>
          <p:nvPr/>
        </p:nvGrpSpPr>
        <p:grpSpPr>
          <a:xfrm>
            <a:off x="6167633" y="5806596"/>
            <a:ext cx="6361072" cy="969899"/>
            <a:chOff x="4625725" y="4354947"/>
            <a:chExt cx="4770804" cy="727424"/>
          </a:xfrm>
        </p:grpSpPr>
        <p:grpSp>
          <p:nvGrpSpPr>
            <p:cNvPr id="155" name="Google Shape;257;p21">
              <a:extLst>
                <a:ext uri="{FF2B5EF4-FFF2-40B4-BE49-F238E27FC236}">
                  <a16:creationId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4" name="Google Shape;260;p21">
                  <a:extLst>
                    <a:ext uri="{FF2B5EF4-FFF2-40B4-BE49-F238E27FC236}">
                      <a16:creationId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5" name="Google Shape;261;p21">
                  <a:extLst>
                    <a:ext uri="{FF2B5EF4-FFF2-40B4-BE49-F238E27FC236}">
                      <a16:creationId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sp>
            <p:nvSpPr>
              <p:cNvPr id="157" name="Google Shape;262;p21">
                <a:extLst>
                  <a:ext uri="{FF2B5EF4-FFF2-40B4-BE49-F238E27FC236}">
                    <a16:creationId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58" name="Google Shape;263;p21">
                <a:extLst>
                  <a:ext uri="{FF2B5EF4-FFF2-40B4-BE49-F238E27FC236}">
                    <a16:creationId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59" name="Google Shape;264;p21">
                <a:extLst>
                  <a:ext uri="{FF2B5EF4-FFF2-40B4-BE49-F238E27FC236}">
                    <a16:creationId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0" name="Google Shape;265;p21">
                <a:extLst>
                  <a:ext uri="{FF2B5EF4-FFF2-40B4-BE49-F238E27FC236}">
                    <a16:creationId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1" name="Google Shape;266;p21">
                <a:extLst>
                  <a:ext uri="{FF2B5EF4-FFF2-40B4-BE49-F238E27FC236}">
                    <a16:creationId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2" name="Google Shape;267;p21">
                <a:extLst>
                  <a:ext uri="{FF2B5EF4-FFF2-40B4-BE49-F238E27FC236}">
                    <a16:creationId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66" name="Google Shape;268;p21">
              <a:extLst>
                <a:ext uri="{FF2B5EF4-FFF2-40B4-BE49-F238E27FC236}">
                  <a16:creationId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8" name="Google Shape;271;p21">
                  <a:extLst>
                    <a:ext uri="{FF2B5EF4-FFF2-40B4-BE49-F238E27FC236}">
                      <a16:creationId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9" name="Google Shape;272;p21">
                  <a:extLst>
                    <a:ext uri="{FF2B5EF4-FFF2-40B4-BE49-F238E27FC236}">
                      <a16:creationId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68" name="Google Shape;273;p21">
                <a:extLst>
                  <a:ext uri="{FF2B5EF4-FFF2-40B4-BE49-F238E27FC236}">
                    <a16:creationId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5" name="Google Shape;275;p21">
                  <a:extLst>
                    <a:ext uri="{FF2B5EF4-FFF2-40B4-BE49-F238E27FC236}">
                      <a16:creationId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7" name="Google Shape;285;p21">
                  <a:extLst>
                    <a:ext uri="{FF2B5EF4-FFF2-40B4-BE49-F238E27FC236}">
                      <a16:creationId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8" name="Google Shape;286;p21">
                  <a:extLst>
                    <a:ext uri="{FF2B5EF4-FFF2-40B4-BE49-F238E27FC236}">
                      <a16:creationId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9" name="Google Shape;287;p21">
                  <a:extLst>
                    <a:ext uri="{FF2B5EF4-FFF2-40B4-BE49-F238E27FC236}">
                      <a16:creationId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200" name="Google Shape;288;p21">
                  <a:extLst>
                    <a:ext uri="{FF2B5EF4-FFF2-40B4-BE49-F238E27FC236}">
                      <a16:creationId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201" name="Google Shape;289;p21">
                  <a:extLst>
                    <a:ext uri="{FF2B5EF4-FFF2-40B4-BE49-F238E27FC236}">
                      <a16:creationId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82" name="Google Shape;290;p21">
                <a:extLst>
                  <a:ext uri="{FF2B5EF4-FFF2-40B4-BE49-F238E27FC236}">
                    <a16:creationId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4" name="Google Shape;292;p21">
                  <a:extLst>
                    <a:ext uri="{FF2B5EF4-FFF2-40B4-BE49-F238E27FC236}">
                      <a16:creationId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5" name="Google Shape;293;p21">
                  <a:extLst>
                    <a:ext uri="{FF2B5EF4-FFF2-40B4-BE49-F238E27FC236}">
                      <a16:creationId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cxnSp>
            <p:nvCxnSpPr>
              <p:cNvPr id="183" name="Google Shape;294;p21">
                <a:extLst>
                  <a:ext uri="{FF2B5EF4-FFF2-40B4-BE49-F238E27FC236}">
                    <a16:creationId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45" name="Rectangle 44"/>
          <p:cNvSpPr/>
          <p:nvPr/>
        </p:nvSpPr>
        <p:spPr>
          <a:xfrm>
            <a:off x="1756189" y="1912654"/>
            <a:ext cx="8040560" cy="2123658"/>
          </a:xfrm>
          <a:prstGeom prst="rect">
            <a:avLst/>
          </a:prstGeom>
        </p:spPr>
        <p:txBody>
          <a:bodyPr wrap="square">
            <a:spAutoFit/>
          </a:bodyPr>
          <a:lstStyle/>
          <a:p>
            <a:pPr defTabSz="1219140">
              <a:buClr>
                <a:srgbClr val="000000"/>
              </a:buClr>
              <a:defRPr/>
            </a:pPr>
            <a:r>
              <a:rPr lang="vi-VN" sz="4400" b="1" kern="0" dirty="0" smtClean="0">
                <a:solidFill>
                  <a:schemeClr val="accent4">
                    <a:lumMod val="25000"/>
                  </a:schemeClr>
                </a:solidFill>
                <a:latin typeface="Fira Sans Condensed Medium" panose="020B0603050000020004" pitchFamily="34" charset="0"/>
                <a:cs typeface="Arial"/>
                <a:sym typeface="Arial"/>
              </a:rPr>
              <a:t>III. Cơ </a:t>
            </a:r>
            <a:r>
              <a:rPr lang="vi-VN" sz="4400" b="1" kern="0" dirty="0">
                <a:solidFill>
                  <a:schemeClr val="accent4">
                    <a:lumMod val="25000"/>
                  </a:schemeClr>
                </a:solidFill>
                <a:latin typeface="Fira Sans Condensed Medium" panose="020B0603050000020004" pitchFamily="34" charset="0"/>
                <a:cs typeface="Arial"/>
                <a:sym typeface="Arial"/>
              </a:rPr>
              <a:t>hội lựa chọn nghề nghiệp kĩ thuật, công nghệ trong hệ thống giáo dục</a:t>
            </a:r>
            <a:endParaRPr lang="vi-VN" sz="4400" b="1" kern="0" dirty="0">
              <a:solidFill>
                <a:schemeClr val="accent4">
                  <a:lumMod val="25000"/>
                </a:schemeClr>
              </a:solidFill>
              <a:latin typeface="Fira Sans Condensed Medium" panose="020B0603050000020004" pitchFamily="34" charset="0"/>
              <a:cs typeface="Arial"/>
              <a:sym typeface="Fira Sans Extra Condensed Medium"/>
            </a:endParaRPr>
          </a:p>
        </p:txBody>
      </p:sp>
      <p:sp>
        <p:nvSpPr>
          <p:cNvPr id="129" name="Rectangle 128"/>
          <p:cNvSpPr/>
          <p:nvPr/>
        </p:nvSpPr>
        <p:spPr>
          <a:xfrm>
            <a:off x="2249363" y="723277"/>
            <a:ext cx="9217024" cy="523220"/>
          </a:xfrm>
          <a:prstGeom prst="rect">
            <a:avLst/>
          </a:prstGeom>
        </p:spPr>
        <p:txBody>
          <a:bodyPr wrap="square">
            <a:spAutoFit/>
          </a:bodyPr>
          <a:lstStyle/>
          <a:p>
            <a:pPr defTabSz="1219140">
              <a:buClr>
                <a:srgbClr val="000000"/>
              </a:buClr>
            </a:pPr>
            <a:r>
              <a:rPr lang="en-US" sz="2800" b="1" kern="0" dirty="0" err="1" smtClean="0">
                <a:solidFill>
                  <a:srgbClr val="E36414"/>
                </a:solidFill>
                <a:latin typeface="Fira Sans Condensed Medium" panose="020B0603050000020004" pitchFamily="34" charset="0"/>
                <a:cs typeface="Arial"/>
                <a:sym typeface="Arial"/>
              </a:rPr>
              <a:t>Tiết</a:t>
            </a:r>
            <a:r>
              <a:rPr lang="en-US" sz="2800" b="1" kern="0" dirty="0" smtClean="0">
                <a:solidFill>
                  <a:srgbClr val="E36414"/>
                </a:solidFill>
                <a:latin typeface="Fira Sans Condensed Medium" panose="020B0603050000020004" pitchFamily="34" charset="0"/>
                <a:cs typeface="Arial"/>
                <a:sym typeface="Arial"/>
              </a:rPr>
              <a:t> 5 </a:t>
            </a:r>
            <a:r>
              <a:rPr lang="vi-VN" sz="2800" b="1" dirty="0">
                <a:solidFill>
                  <a:srgbClr val="54A021">
                    <a:lumMod val="50000"/>
                  </a:srgbClr>
                </a:solidFill>
                <a:latin typeface="Tahoma" panose="020B0604030504040204" pitchFamily="34" charset="0"/>
                <a:ea typeface="Calibri"/>
                <a:cs typeface="Times New Roman"/>
              </a:rPr>
              <a:t>CƠ CẤU HỆ THỐNG GIÁO DỤC QUỐC DÂN</a:t>
            </a:r>
            <a:endParaRPr lang="en-US" sz="2800" b="1" kern="0" dirty="0">
              <a:solidFill>
                <a:srgbClr val="E36414"/>
              </a:solidFill>
              <a:latin typeface="Fira Sans Condensed Medium" panose="020B0603050000020004" pitchFamily="34" charset="0"/>
              <a:cs typeface="Arial"/>
              <a:sym typeface="Arial"/>
            </a:endParaRPr>
          </a:p>
        </p:txBody>
      </p:sp>
    </p:spTree>
    <p:extLst>
      <p:ext uri="{BB962C8B-B14F-4D97-AF65-F5344CB8AC3E}">
        <p14:creationId xmlns:p14="http://schemas.microsoft.com/office/powerpoint/2010/main" val="38306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79524" y="2132856"/>
            <a:ext cx="6696744" cy="3477875"/>
          </a:xfrm>
          <a:prstGeom prst="rect">
            <a:avLst/>
          </a:prstGeom>
        </p:spPr>
        <p:txBody>
          <a:bodyPr wrap="square">
            <a:spAutoFit/>
          </a:bodyPr>
          <a:lstStyle/>
          <a:p>
            <a:r>
              <a:rPr lang="vi-VN" sz="4400" i="1" dirty="0">
                <a:solidFill>
                  <a:schemeClr val="accent4">
                    <a:lumMod val="25000"/>
                  </a:schemeClr>
                </a:solidFill>
              </a:rPr>
              <a:t>Em hãy cho biết các cơ hội lựa chọn nghề nghiệp trong </a:t>
            </a:r>
            <a:r>
              <a:rPr lang="vi-VN" sz="4400" i="1" dirty="0" smtClean="0">
                <a:solidFill>
                  <a:schemeClr val="accent4">
                    <a:lumMod val="25000"/>
                  </a:schemeClr>
                </a:solidFill>
              </a:rPr>
              <a:t>lĩnh </a:t>
            </a:r>
            <a:r>
              <a:rPr lang="vi-VN" sz="4400" i="1" dirty="0">
                <a:solidFill>
                  <a:schemeClr val="accent4">
                    <a:lumMod val="25000"/>
                  </a:schemeClr>
                </a:solidFill>
              </a:rPr>
              <a:t>vực kĩ thuật, công nghệ trong hệ thống giáo </a:t>
            </a:r>
            <a:r>
              <a:rPr lang="vi-VN" sz="4400" i="1" dirty="0" smtClean="0">
                <a:solidFill>
                  <a:schemeClr val="accent4">
                    <a:lumMod val="25000"/>
                  </a:schemeClr>
                </a:solidFill>
              </a:rPr>
              <a:t>dục?</a:t>
            </a:r>
            <a:endParaRPr lang="vi-VN" sz="4400" dirty="0">
              <a:solidFill>
                <a:schemeClr val="accent4">
                  <a:lumMod val="25000"/>
                </a:schemeClr>
              </a:solidFill>
            </a:endParaRPr>
          </a:p>
        </p:txBody>
      </p:sp>
      <p:pic>
        <p:nvPicPr>
          <p:cNvPr id="6" name="Picture 5">
            <a:extLst>
              <a:ext uri="{FF2B5EF4-FFF2-40B4-BE49-F238E27FC236}">
                <a16:creationId xmlns:a16="http://schemas.microsoft.com/office/drawing/2014/main" id="{D17316BD-9D37-D2D6-F3CB-9A306948CB7A}"/>
              </a:ext>
            </a:extLst>
          </p:cNvPr>
          <p:cNvPicPr>
            <a:picLocks noChangeAspect="1"/>
          </p:cNvPicPr>
          <p:nvPr/>
        </p:nvPicPr>
        <p:blipFill>
          <a:blip r:embed="rId2"/>
          <a:stretch>
            <a:fillRect/>
          </a:stretch>
        </p:blipFill>
        <p:spPr>
          <a:xfrm>
            <a:off x="-168696" y="1124744"/>
            <a:ext cx="5688632" cy="5688632"/>
          </a:xfrm>
          <a:prstGeom prst="rect">
            <a:avLst/>
          </a:prstGeom>
        </p:spPr>
      </p:pic>
    </p:spTree>
    <p:extLst>
      <p:ext uri="{BB962C8B-B14F-4D97-AF65-F5344CB8AC3E}">
        <p14:creationId xmlns:p14="http://schemas.microsoft.com/office/powerpoint/2010/main" val="337105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2" y="73458"/>
            <a:ext cx="11737304" cy="1431032"/>
          </a:xfrm>
        </p:spPr>
        <p:txBody>
          <a:bodyPr>
            <a:normAutofit/>
          </a:bodyPr>
          <a:lstStyle/>
          <a:p>
            <a:r>
              <a:rPr lang="vi-VN" sz="3600" dirty="0">
                <a:solidFill>
                  <a:srgbClr val="0000CC"/>
                </a:solidFill>
              </a:rPr>
              <a:t>Cơ hội lựa chọn nghề nghiệp kĩ thuật, công nghệ của học sinh có thể thực hiện </a:t>
            </a:r>
            <a:r>
              <a:rPr lang="vi-VN" sz="3600" dirty="0" smtClean="0">
                <a:solidFill>
                  <a:srgbClr val="0000CC"/>
                </a:solidFill>
              </a:rPr>
              <a:t>ở cả </a:t>
            </a:r>
            <a:r>
              <a:rPr lang="vi-VN" sz="3600" dirty="0">
                <a:solidFill>
                  <a:srgbClr val="0000CC"/>
                </a:solidFill>
              </a:rPr>
              <a:t>hai thời điểm phân luồng</a:t>
            </a:r>
            <a:r>
              <a:rPr lang="vi-VN" sz="3600" dirty="0" smtClean="0">
                <a:solidFill>
                  <a:srgbClr val="0000CC"/>
                </a:solidFill>
              </a:rPr>
              <a:t>.</a:t>
            </a:r>
            <a:endParaRPr lang="vi-VN" sz="3600" dirty="0">
              <a:solidFill>
                <a:srgbClr val="0000CC"/>
              </a:solidFill>
            </a:endParaRPr>
          </a:p>
        </p:txBody>
      </p:sp>
      <p:sp>
        <p:nvSpPr>
          <p:cNvPr id="5" name="Rectangle: Rounded Corners 17">
            <a:extLst>
              <a:ext uri="{FF2B5EF4-FFF2-40B4-BE49-F238E27FC236}">
                <a16:creationId xmlns:a16="http://schemas.microsoft.com/office/drawing/2014/main" id="{16235603-8FE3-EA16-B50D-3CE449602485}"/>
              </a:ext>
            </a:extLst>
          </p:cNvPr>
          <p:cNvSpPr/>
          <p:nvPr/>
        </p:nvSpPr>
        <p:spPr>
          <a:xfrm>
            <a:off x="237692" y="1504490"/>
            <a:ext cx="11737304" cy="5211187"/>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3"/>
          <p:cNvSpPr txBox="1">
            <a:spLocks/>
          </p:cNvSpPr>
          <p:nvPr/>
        </p:nvSpPr>
        <p:spPr>
          <a:xfrm>
            <a:off x="0" y="1504490"/>
            <a:ext cx="1207266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800" dirty="0" smtClean="0"/>
              <a:t>Sau khi tốt nghiệp trung học cơ sở, học sinh có thể lựa chọn các cơ sở giáo dục nghề nghiệp có đào tạo các nghề nghiệp trong lĩnh vực kĩ thuật, công nghệ trình độ sơ cấp và trung cấp như trung tâm giáo dục nghề nghiệp, trường trung cấp, trường cao đẳng. Học sinh cũng có thể lựa chọn vào học tại các cơ sở giáo dục thường xuyên để vừa học chương trình giáo dục trung học phổ thông, vừa học các nghề trong lĩnh vực kĩ thuật, công nghệ trình độ sơ cấp</a:t>
            </a:r>
          </a:p>
          <a:p>
            <a:r>
              <a:rPr lang="vi-VN" sz="2800" dirty="0" smtClean="0"/>
              <a:t>Đối với học sinh tốt nghiệp trung học phổ thông, các em có thể lựa chọn học các nghề nghiệp trong lĩnh vực kĩ thuật, công nghệ ở các cơ sở giáo dục nghề nghiệp đào tạo trình độ sơ cấp, trung cấp, cao đẳng, chương trình đào tạo nghề nghiệp khác đáp ứng nhu cầu nhân lục trực tiếp trong sản xuất và dịch vụ, trình độ đại học tại các cơ sở giáo dục đại học.</a:t>
            </a:r>
            <a:endParaRPr lang="vi-VN" sz="2800" dirty="0"/>
          </a:p>
        </p:txBody>
      </p:sp>
    </p:spTree>
    <p:extLst>
      <p:ext uri="{BB962C8B-B14F-4D97-AF65-F5344CB8AC3E}">
        <p14:creationId xmlns:p14="http://schemas.microsoft.com/office/powerpoint/2010/main" val="28144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1207915" y="801601"/>
            <a:ext cx="10728960" cy="51420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dirty="0">
              <a:solidFill>
                <a:srgbClr val="FFFFFF"/>
              </a:solidFill>
              <a:sym typeface="Arial"/>
            </a:endParaRPr>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400137" y="226160"/>
            <a:ext cx="1934071" cy="49396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600" kern="0">
              <a:solidFill>
                <a:srgbClr val="FFFFFF"/>
              </a:solidFill>
              <a:sym typeface="Arial"/>
            </a:endParaRP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93409" y="202867"/>
            <a:ext cx="521159" cy="52115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Font typeface="Arial"/>
                <a:buNone/>
                <a:defRPr/>
              </a:pPr>
              <a:endParaRPr sz="2667" kern="0">
                <a:solidFill>
                  <a:srgbClr val="FFFFFF"/>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222943" y="3032566"/>
            <a:ext cx="3884165" cy="3884165"/>
          </a:xfrm>
          <a:prstGeom prst="rect">
            <a:avLst/>
          </a:prstGeom>
        </p:spPr>
      </p:pic>
      <p:sp>
        <p:nvSpPr>
          <p:cNvPr id="15" name="Rectangle 14"/>
          <p:cNvSpPr/>
          <p:nvPr/>
        </p:nvSpPr>
        <p:spPr>
          <a:xfrm>
            <a:off x="3503712" y="1124744"/>
            <a:ext cx="8217139" cy="3170099"/>
          </a:xfrm>
          <a:prstGeom prst="rect">
            <a:avLst/>
          </a:prstGeom>
        </p:spPr>
        <p:txBody>
          <a:bodyPr wrap="square">
            <a:spAutoFit/>
          </a:bodyPr>
          <a:lstStyle/>
          <a:p>
            <a:r>
              <a:rPr lang="vi-VN" sz="4000" i="1" dirty="0"/>
              <a:t>Em hãy cho biết các trình độ đào tạo tương ứng với cơ hội lựa chọn nghề </a:t>
            </a:r>
            <a:r>
              <a:rPr lang="vi-VN" sz="4000" i="1" dirty="0" smtClean="0"/>
              <a:t>nghiệp trong lĩnh </a:t>
            </a:r>
            <a:r>
              <a:rPr lang="vi-VN" sz="4000" i="1" dirty="0"/>
              <a:t>vực kĩ thuật, công nghệ sau tốt nghiệp trung học cơ </a:t>
            </a:r>
            <a:r>
              <a:rPr lang="vi-VN" sz="4000" i="1" dirty="0" smtClean="0"/>
              <a:t>sở?</a:t>
            </a:r>
            <a:endParaRPr lang="vi-VN" sz="4000" dirty="0"/>
          </a:p>
        </p:txBody>
      </p:sp>
    </p:spTree>
    <p:extLst>
      <p:ext uri="{BB962C8B-B14F-4D97-AF65-F5344CB8AC3E}">
        <p14:creationId xmlns:p14="http://schemas.microsoft.com/office/powerpoint/2010/main" val="1802810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id="{5D31AEA1-C62D-4D9F-EE32-BE7D61BBF23D}"/>
              </a:ext>
            </a:extLst>
          </p:cNvPr>
          <p:cNvPicPr>
            <a:picLocks noChangeAspect="1"/>
          </p:cNvPicPr>
          <p:nvPr/>
        </p:nvPicPr>
        <p:blipFill>
          <a:blip r:embed="rId3"/>
          <a:stretch>
            <a:fillRect/>
          </a:stretch>
        </p:blipFill>
        <p:spPr>
          <a:xfrm>
            <a:off x="2468622" y="2287295"/>
            <a:ext cx="7254757" cy="4475059"/>
          </a:xfrm>
          <a:prstGeom prst="rect">
            <a:avLst/>
          </a:prstGeom>
        </p:spPr>
      </p:pic>
      <p:sp>
        <p:nvSpPr>
          <p:cNvPr id="3" name="Rectangle 2"/>
          <p:cNvSpPr/>
          <p:nvPr/>
        </p:nvSpPr>
        <p:spPr>
          <a:xfrm>
            <a:off x="767408" y="476672"/>
            <a:ext cx="10153128" cy="1938992"/>
          </a:xfrm>
          <a:prstGeom prst="rect">
            <a:avLst/>
          </a:prstGeom>
        </p:spPr>
        <p:txBody>
          <a:bodyPr wrap="square">
            <a:spAutoFit/>
          </a:bodyPr>
          <a:lstStyle/>
          <a:p>
            <a:pPr defTabSz="1219140">
              <a:buClr>
                <a:srgbClr val="000000"/>
              </a:buClr>
              <a:defRPr/>
            </a:pPr>
            <a:r>
              <a:rPr lang="vi-VN" sz="4000" b="1" kern="0" dirty="0" smtClean="0">
                <a:solidFill>
                  <a:schemeClr val="accent4">
                    <a:lumMod val="25000"/>
                  </a:schemeClr>
                </a:solidFill>
                <a:latin typeface="Fira Sans Condensed Medium" panose="020B0603050000020004" pitchFamily="34" charset="0"/>
                <a:cs typeface="Arial"/>
                <a:sym typeface="Arial"/>
              </a:rPr>
              <a:t>IV. Những </a:t>
            </a:r>
            <a:r>
              <a:rPr lang="vi-VN" sz="4000" b="1" kern="0" dirty="0">
                <a:solidFill>
                  <a:schemeClr val="accent4">
                    <a:lumMod val="25000"/>
                  </a:schemeClr>
                </a:solidFill>
                <a:latin typeface="Fira Sans Condensed Medium" panose="020B0603050000020004" pitchFamily="34" charset="0"/>
                <a:cs typeface="Arial"/>
                <a:sym typeface="Arial"/>
              </a:rPr>
              <a:t>hướng đi liên quan tới nghề nghiệp trong lĩnh vực kĩ thuật, công nghệ sau tốt nghiệp THCS</a:t>
            </a:r>
            <a:endParaRPr lang="vi-VN" sz="4000" b="1" kern="0" dirty="0">
              <a:solidFill>
                <a:schemeClr val="accent4">
                  <a:lumMod val="25000"/>
                </a:schemeClr>
              </a:solidFill>
              <a:latin typeface="Fira Sans Condensed Medium" panose="020B0603050000020004" pitchFamily="34" charset="0"/>
              <a:cs typeface="Arial"/>
              <a:sym typeface="Fira Sans Extra Condensed Medium"/>
            </a:endParaRPr>
          </a:p>
        </p:txBody>
      </p:sp>
    </p:spTree>
    <p:extLst>
      <p:ext uri="{BB962C8B-B14F-4D97-AF65-F5344CB8AC3E}">
        <p14:creationId xmlns:p14="http://schemas.microsoft.com/office/powerpoint/2010/main" val="1835155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D277BCE-9391-F29E-C264-EA514C5A9A82}"/>
              </a:ext>
            </a:extLst>
          </p:cNvPr>
          <p:cNvSpPr/>
          <p:nvPr/>
        </p:nvSpPr>
        <p:spPr>
          <a:xfrm>
            <a:off x="755207" y="1061173"/>
            <a:ext cx="9654477" cy="4929489"/>
          </a:xfrm>
          <a:prstGeom prst="roundRect">
            <a:avLst/>
          </a:prstGeom>
          <a:solidFill>
            <a:srgbClr val="F8FCFC"/>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vi-VN" sz="1867" kern="0" dirty="0" smtClean="0">
                <a:solidFill>
                  <a:srgbClr val="FDF2E9"/>
                </a:solidFill>
                <a:sym typeface="Arial"/>
              </a:rPr>
              <a:t>     </a:t>
            </a:r>
            <a:endParaRPr lang="en-US" sz="1867" kern="0" dirty="0">
              <a:solidFill>
                <a:srgbClr val="FDF2E9"/>
              </a:solidFill>
              <a:sym typeface="Arial"/>
            </a:endParaRPr>
          </a:p>
        </p:txBody>
      </p:sp>
      <p:pic>
        <p:nvPicPr>
          <p:cNvPr id="12" name="Picture 11">
            <a:extLst>
              <a:ext uri="{FF2B5EF4-FFF2-40B4-BE49-F238E27FC236}">
                <a16:creationId xmlns:a16="http://schemas.microsoft.com/office/drawing/2014/main" id="{5C090939-8463-DFA9-D718-3A374D526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345" y="1918173"/>
            <a:ext cx="2048435" cy="4663844"/>
          </a:xfrm>
          <a:prstGeom prst="rect">
            <a:avLst/>
          </a:prstGeom>
        </p:spPr>
      </p:pic>
      <p:grpSp>
        <p:nvGrpSpPr>
          <p:cNvPr id="15" name="Group 14">
            <a:extLst>
              <a:ext uri="{FF2B5EF4-FFF2-40B4-BE49-F238E27FC236}">
                <a16:creationId xmlns:a16="http://schemas.microsoft.com/office/drawing/2014/main" id="{366430A2-9876-C726-7B99-4D3921578C94}"/>
              </a:ext>
            </a:extLst>
          </p:cNvPr>
          <p:cNvGrpSpPr/>
          <p:nvPr/>
        </p:nvGrpSpPr>
        <p:grpSpPr>
          <a:xfrm>
            <a:off x="855977" y="767540"/>
            <a:ext cx="663135" cy="702281"/>
            <a:chOff x="6438706" y="1755675"/>
            <a:chExt cx="1787885" cy="1704830"/>
          </a:xfrm>
        </p:grpSpPr>
        <p:sp>
          <p:nvSpPr>
            <p:cNvPr id="16" name="Google Shape;3016;p59">
              <a:extLst>
                <a:ext uri="{FF2B5EF4-FFF2-40B4-BE49-F238E27FC236}">
                  <a16:creationId xmlns:a16="http://schemas.microsoft.com/office/drawing/2014/main" id="{1DDD9900-5C9C-BFFF-CCBF-A77688F55737}"/>
                </a:ext>
              </a:extLst>
            </p:cNvPr>
            <p:cNvSpPr/>
            <p:nvPr/>
          </p:nvSpPr>
          <p:spPr>
            <a:xfrm rot="7214107">
              <a:off x="6480234" y="1714147"/>
              <a:ext cx="1704830" cy="178788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DBD55"/>
            </a:solidFill>
            <a:ln>
              <a:noFill/>
            </a:ln>
          </p:spPr>
          <p:txBody>
            <a:bodyPr spcFirstLastPara="1" wrap="square" lIns="91425" tIns="91425" rIns="91425" bIns="91425" anchor="ctr" anchorCtr="0">
              <a:noAutofit/>
            </a:bodyPr>
            <a:lstStyle/>
            <a:p>
              <a:pPr defTabSz="914377">
                <a:defRPr/>
              </a:pPr>
              <a:endParaRPr>
                <a:solidFill>
                  <a:prstClr val="black"/>
                </a:solidFill>
                <a:latin typeface="Calibri" panose="020F0502020204030204"/>
                <a:cs typeface="Arial"/>
                <a:sym typeface="Arial"/>
              </a:endParaRPr>
            </a:p>
          </p:txBody>
        </p:sp>
        <p:grpSp>
          <p:nvGrpSpPr>
            <p:cNvPr id="17" name="Google Shape;2739;p44">
              <a:extLst>
                <a:ext uri="{FF2B5EF4-FFF2-40B4-BE49-F238E27FC236}">
                  <a16:creationId xmlns:a16="http://schemas.microsoft.com/office/drawing/2014/main" id="{700D7DE7-B387-1EF1-DD2A-D112D400DB5C}"/>
                </a:ext>
              </a:extLst>
            </p:cNvPr>
            <p:cNvGrpSpPr/>
            <p:nvPr/>
          </p:nvGrpSpPr>
          <p:grpSpPr>
            <a:xfrm>
              <a:off x="6732514" y="2309389"/>
              <a:ext cx="1086484" cy="873217"/>
              <a:chOff x="4344045" y="1564221"/>
              <a:chExt cx="3906157" cy="3139413"/>
            </a:xfrm>
          </p:grpSpPr>
          <p:grpSp>
            <p:nvGrpSpPr>
              <p:cNvPr id="19" name="Google Shape;2740;p44">
                <a:extLst>
                  <a:ext uri="{FF2B5EF4-FFF2-40B4-BE49-F238E27FC236}">
                    <a16:creationId xmlns:a16="http://schemas.microsoft.com/office/drawing/2014/main" id="{DA16539E-78CB-4594-B0B2-1B0FC6024FD6}"/>
                  </a:ext>
                </a:extLst>
              </p:cNvPr>
              <p:cNvGrpSpPr/>
              <p:nvPr/>
            </p:nvGrpSpPr>
            <p:grpSpPr>
              <a:xfrm flipH="1">
                <a:off x="4344045" y="2238434"/>
                <a:ext cx="3906157" cy="2465200"/>
                <a:chOff x="1086175" y="1622125"/>
                <a:chExt cx="4882696" cy="3081500"/>
              </a:xfrm>
            </p:grpSpPr>
            <p:sp>
              <p:nvSpPr>
                <p:cNvPr id="33" name="Google Shape;2741;p44">
                  <a:extLst>
                    <a:ext uri="{FF2B5EF4-FFF2-40B4-BE49-F238E27FC236}">
                      <a16:creationId xmlns:a16="http://schemas.microsoft.com/office/drawing/2014/main" id="{61D5DC01-2872-795B-4A67-EAA576F5E3B7}"/>
                    </a:ext>
                  </a:extLst>
                </p:cNvPr>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2742;p44">
                  <a:extLst>
                    <a:ext uri="{FF2B5EF4-FFF2-40B4-BE49-F238E27FC236}">
                      <a16:creationId xmlns:a16="http://schemas.microsoft.com/office/drawing/2014/main" id="{F7C6F805-3FC1-0426-89F1-74F9AF019A94}"/>
                    </a:ext>
                  </a:extLst>
                </p:cNvPr>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2743;p44">
                  <a:extLst>
                    <a:ext uri="{FF2B5EF4-FFF2-40B4-BE49-F238E27FC236}">
                      <a16:creationId xmlns:a16="http://schemas.microsoft.com/office/drawing/2014/main" id="{B4D8AF01-AD9C-8FA6-E8A7-DAED6B271DB7}"/>
                    </a:ext>
                  </a:extLst>
                </p:cNvPr>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2744;p44">
                  <a:extLst>
                    <a:ext uri="{FF2B5EF4-FFF2-40B4-BE49-F238E27FC236}">
                      <a16:creationId xmlns:a16="http://schemas.microsoft.com/office/drawing/2014/main" id="{354F0A98-911C-940F-6C20-FFDAD536516D}"/>
                    </a:ext>
                  </a:extLst>
                </p:cNvPr>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2745;p44">
                  <a:extLst>
                    <a:ext uri="{FF2B5EF4-FFF2-40B4-BE49-F238E27FC236}">
                      <a16:creationId xmlns:a16="http://schemas.microsoft.com/office/drawing/2014/main" id="{E037525B-AD95-5B37-16B6-B4495C3DC344}"/>
                    </a:ext>
                  </a:extLst>
                </p:cNvPr>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2746;p44">
                  <a:extLst>
                    <a:ext uri="{FF2B5EF4-FFF2-40B4-BE49-F238E27FC236}">
                      <a16:creationId xmlns:a16="http://schemas.microsoft.com/office/drawing/2014/main" id="{37A51837-FD99-8994-5F2F-ACB3A49D2AFB}"/>
                    </a:ext>
                  </a:extLst>
                </p:cNvPr>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2747;p44">
                  <a:extLst>
                    <a:ext uri="{FF2B5EF4-FFF2-40B4-BE49-F238E27FC236}">
                      <a16:creationId xmlns:a16="http://schemas.microsoft.com/office/drawing/2014/main" id="{D5A0962C-EA0D-723D-C4C8-92C999F197E3}"/>
                    </a:ext>
                  </a:extLst>
                </p:cNvPr>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2748;p44">
                  <a:extLst>
                    <a:ext uri="{FF2B5EF4-FFF2-40B4-BE49-F238E27FC236}">
                      <a16:creationId xmlns:a16="http://schemas.microsoft.com/office/drawing/2014/main" id="{3C5C55CF-D6AC-D8EE-6255-7402A7DBF146}"/>
                    </a:ext>
                  </a:extLst>
                </p:cNvPr>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2749;p44">
                  <a:extLst>
                    <a:ext uri="{FF2B5EF4-FFF2-40B4-BE49-F238E27FC236}">
                      <a16:creationId xmlns:a16="http://schemas.microsoft.com/office/drawing/2014/main" id="{3BE6D5AE-F668-72F9-7D46-2CC6B40AD7A0}"/>
                    </a:ext>
                  </a:extLst>
                </p:cNvPr>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2750;p44">
                  <a:extLst>
                    <a:ext uri="{FF2B5EF4-FFF2-40B4-BE49-F238E27FC236}">
                      <a16:creationId xmlns:a16="http://schemas.microsoft.com/office/drawing/2014/main" id="{7532AD6A-38A9-1C34-4C51-0172DF5D4D48}"/>
                    </a:ext>
                  </a:extLst>
                </p:cNvPr>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2751;p44">
                  <a:extLst>
                    <a:ext uri="{FF2B5EF4-FFF2-40B4-BE49-F238E27FC236}">
                      <a16:creationId xmlns:a16="http://schemas.microsoft.com/office/drawing/2014/main" id="{C30C6502-92E0-4CF1-C7BD-518F5AE5C117}"/>
                    </a:ext>
                  </a:extLst>
                </p:cNvPr>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2752;p44">
                  <a:extLst>
                    <a:ext uri="{FF2B5EF4-FFF2-40B4-BE49-F238E27FC236}">
                      <a16:creationId xmlns:a16="http://schemas.microsoft.com/office/drawing/2014/main" id="{B97803C9-6519-2BF7-AB62-6A74DC1D5F34}"/>
                    </a:ext>
                  </a:extLst>
                </p:cNvPr>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2753;p44">
                  <a:extLst>
                    <a:ext uri="{FF2B5EF4-FFF2-40B4-BE49-F238E27FC236}">
                      <a16:creationId xmlns:a16="http://schemas.microsoft.com/office/drawing/2014/main" id="{F4E5D77C-C389-36D0-F41A-9414D6F52CED}"/>
                    </a:ext>
                  </a:extLst>
                </p:cNvPr>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2754;p44">
                  <a:extLst>
                    <a:ext uri="{FF2B5EF4-FFF2-40B4-BE49-F238E27FC236}">
                      <a16:creationId xmlns:a16="http://schemas.microsoft.com/office/drawing/2014/main" id="{ADDFA2B6-58D9-BA23-60E2-7EE00DB0E2F4}"/>
                    </a:ext>
                  </a:extLst>
                </p:cNvPr>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2755;p44">
                  <a:extLst>
                    <a:ext uri="{FF2B5EF4-FFF2-40B4-BE49-F238E27FC236}">
                      <a16:creationId xmlns:a16="http://schemas.microsoft.com/office/drawing/2014/main" id="{8AE23787-9B58-9AED-41A6-896FC5DFDBEC}"/>
                    </a:ext>
                  </a:extLst>
                </p:cNvPr>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2756;p44">
                  <a:extLst>
                    <a:ext uri="{FF2B5EF4-FFF2-40B4-BE49-F238E27FC236}">
                      <a16:creationId xmlns:a16="http://schemas.microsoft.com/office/drawing/2014/main" id="{D0909F49-3D3A-14B8-C3ED-6A06D26889ED}"/>
                    </a:ext>
                  </a:extLst>
                </p:cNvPr>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2757;p44">
                  <a:extLst>
                    <a:ext uri="{FF2B5EF4-FFF2-40B4-BE49-F238E27FC236}">
                      <a16:creationId xmlns:a16="http://schemas.microsoft.com/office/drawing/2014/main" id="{62769EFC-39DD-2CB8-4A38-13DB201B901A}"/>
                    </a:ext>
                  </a:extLst>
                </p:cNvPr>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2758;p44">
                  <a:extLst>
                    <a:ext uri="{FF2B5EF4-FFF2-40B4-BE49-F238E27FC236}">
                      <a16:creationId xmlns:a16="http://schemas.microsoft.com/office/drawing/2014/main" id="{A19B7190-F43A-AFF9-23EF-85160B3836C3}"/>
                    </a:ext>
                  </a:extLst>
                </p:cNvPr>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2759;p44">
                  <a:extLst>
                    <a:ext uri="{FF2B5EF4-FFF2-40B4-BE49-F238E27FC236}">
                      <a16:creationId xmlns:a16="http://schemas.microsoft.com/office/drawing/2014/main" id="{79F88EB1-8B74-0F27-4912-45F85C40A0E7}"/>
                    </a:ext>
                  </a:extLst>
                </p:cNvPr>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2760;p44">
                  <a:extLst>
                    <a:ext uri="{FF2B5EF4-FFF2-40B4-BE49-F238E27FC236}">
                      <a16:creationId xmlns:a16="http://schemas.microsoft.com/office/drawing/2014/main" id="{E44B6927-DFDB-BC9A-F9A3-CEAEC641BE95}"/>
                    </a:ext>
                  </a:extLst>
                </p:cNvPr>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2761;p44">
                  <a:extLst>
                    <a:ext uri="{FF2B5EF4-FFF2-40B4-BE49-F238E27FC236}">
                      <a16:creationId xmlns:a16="http://schemas.microsoft.com/office/drawing/2014/main" id="{D50A4886-D112-DB59-8993-8823D0644622}"/>
                    </a:ext>
                  </a:extLst>
                </p:cNvPr>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2762;p44">
                  <a:extLst>
                    <a:ext uri="{FF2B5EF4-FFF2-40B4-BE49-F238E27FC236}">
                      <a16:creationId xmlns:a16="http://schemas.microsoft.com/office/drawing/2014/main" id="{797714FF-673A-5DF4-CFE1-4828BDBCBE84}"/>
                    </a:ext>
                  </a:extLst>
                </p:cNvPr>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2763;p44">
                  <a:extLst>
                    <a:ext uri="{FF2B5EF4-FFF2-40B4-BE49-F238E27FC236}">
                      <a16:creationId xmlns:a16="http://schemas.microsoft.com/office/drawing/2014/main" id="{CAE03E77-C8CE-3FC8-562B-6ADF5BBCBA76}"/>
                    </a:ext>
                  </a:extLst>
                </p:cNvPr>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rgbClr val="A7C0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2764;p44">
                  <a:extLst>
                    <a:ext uri="{FF2B5EF4-FFF2-40B4-BE49-F238E27FC236}">
                      <a16:creationId xmlns:a16="http://schemas.microsoft.com/office/drawing/2014/main" id="{E1FF123A-513A-382F-4F41-D9F5C0D9EB99}"/>
                    </a:ext>
                  </a:extLst>
                </p:cNvPr>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2765;p44">
                  <a:extLst>
                    <a:ext uri="{FF2B5EF4-FFF2-40B4-BE49-F238E27FC236}">
                      <a16:creationId xmlns:a16="http://schemas.microsoft.com/office/drawing/2014/main" id="{FA4095F8-6163-E9DB-B79F-AD1401CEF444}"/>
                    </a:ext>
                  </a:extLst>
                </p:cNvPr>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2766;p44">
                  <a:extLst>
                    <a:ext uri="{FF2B5EF4-FFF2-40B4-BE49-F238E27FC236}">
                      <a16:creationId xmlns:a16="http://schemas.microsoft.com/office/drawing/2014/main" id="{41C06632-BC62-B560-4525-C3F7C2D92CFB}"/>
                    </a:ext>
                  </a:extLst>
                </p:cNvPr>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2767;p44">
                  <a:extLst>
                    <a:ext uri="{FF2B5EF4-FFF2-40B4-BE49-F238E27FC236}">
                      <a16:creationId xmlns:a16="http://schemas.microsoft.com/office/drawing/2014/main" id="{D661B347-31E7-22BE-C638-3C4F02479A0F}"/>
                    </a:ext>
                  </a:extLst>
                </p:cNvPr>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2768;p44">
                  <a:extLst>
                    <a:ext uri="{FF2B5EF4-FFF2-40B4-BE49-F238E27FC236}">
                      <a16:creationId xmlns:a16="http://schemas.microsoft.com/office/drawing/2014/main" id="{79D0E0D6-7102-5E7C-976A-7B1734509340}"/>
                    </a:ext>
                  </a:extLst>
                </p:cNvPr>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2769;p44">
                  <a:extLst>
                    <a:ext uri="{FF2B5EF4-FFF2-40B4-BE49-F238E27FC236}">
                      <a16:creationId xmlns:a16="http://schemas.microsoft.com/office/drawing/2014/main" id="{B60F2966-F4C6-E574-ABA9-CE1AE9159A9D}"/>
                    </a:ext>
                  </a:extLst>
                </p:cNvPr>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2770;p44">
                  <a:extLst>
                    <a:ext uri="{FF2B5EF4-FFF2-40B4-BE49-F238E27FC236}">
                      <a16:creationId xmlns:a16="http://schemas.microsoft.com/office/drawing/2014/main" id="{9FAB24EC-5AF1-8DF3-3300-16FB62B976C7}"/>
                    </a:ext>
                  </a:extLst>
                </p:cNvPr>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rgbClr val="5BCC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2" name="Google Shape;2771;p44">
                  <a:extLst>
                    <a:ext uri="{FF2B5EF4-FFF2-40B4-BE49-F238E27FC236}">
                      <a16:creationId xmlns:a16="http://schemas.microsoft.com/office/drawing/2014/main" id="{0E2AA64E-9022-0A03-9294-6562A32D9328}"/>
                    </a:ext>
                  </a:extLst>
                </p:cNvPr>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3" name="Google Shape;2772;p44">
                  <a:extLst>
                    <a:ext uri="{FF2B5EF4-FFF2-40B4-BE49-F238E27FC236}">
                      <a16:creationId xmlns:a16="http://schemas.microsoft.com/office/drawing/2014/main" id="{B1FAEA6A-6CDF-8AC8-71DA-E97961960F1B}"/>
                    </a:ext>
                  </a:extLst>
                </p:cNvPr>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4" name="Google Shape;2773;p44">
                  <a:extLst>
                    <a:ext uri="{FF2B5EF4-FFF2-40B4-BE49-F238E27FC236}">
                      <a16:creationId xmlns:a16="http://schemas.microsoft.com/office/drawing/2014/main" id="{84BBD87E-6D62-6D0F-9B55-A9DABDA99D56}"/>
                    </a:ext>
                  </a:extLst>
                </p:cNvPr>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5" name="Google Shape;2774;p44">
                  <a:extLst>
                    <a:ext uri="{FF2B5EF4-FFF2-40B4-BE49-F238E27FC236}">
                      <a16:creationId xmlns:a16="http://schemas.microsoft.com/office/drawing/2014/main" id="{85196530-D489-B245-5975-79754EE6DB35}"/>
                    </a:ext>
                  </a:extLst>
                </p:cNvPr>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7" name="Google Shape;2775;p44">
                  <a:extLst>
                    <a:ext uri="{FF2B5EF4-FFF2-40B4-BE49-F238E27FC236}">
                      <a16:creationId xmlns:a16="http://schemas.microsoft.com/office/drawing/2014/main" id="{D0FFBFD7-05CB-20AD-0814-5E3216C34A14}"/>
                    </a:ext>
                  </a:extLst>
                </p:cNvPr>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8" name="Google Shape;2776;p44">
                  <a:extLst>
                    <a:ext uri="{FF2B5EF4-FFF2-40B4-BE49-F238E27FC236}">
                      <a16:creationId xmlns:a16="http://schemas.microsoft.com/office/drawing/2014/main" id="{C9A9826E-BF1D-3FA3-F2E6-8AC293B270DE}"/>
                    </a:ext>
                  </a:extLst>
                </p:cNvPr>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9" name="Google Shape;2777;p44">
                  <a:extLst>
                    <a:ext uri="{FF2B5EF4-FFF2-40B4-BE49-F238E27FC236}">
                      <a16:creationId xmlns:a16="http://schemas.microsoft.com/office/drawing/2014/main" id="{912B3947-3D07-DE83-A730-A08F15118556}"/>
                    </a:ext>
                  </a:extLst>
                </p:cNvPr>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0" name="Google Shape;2778;p44">
                  <a:extLst>
                    <a:ext uri="{FF2B5EF4-FFF2-40B4-BE49-F238E27FC236}">
                      <a16:creationId xmlns:a16="http://schemas.microsoft.com/office/drawing/2014/main" id="{13357F1A-19CE-C886-3E92-5EC20A6EEBD3}"/>
                    </a:ext>
                  </a:extLst>
                </p:cNvPr>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1" name="Google Shape;2779;p44">
                  <a:extLst>
                    <a:ext uri="{FF2B5EF4-FFF2-40B4-BE49-F238E27FC236}">
                      <a16:creationId xmlns:a16="http://schemas.microsoft.com/office/drawing/2014/main" id="{F0615136-B6E2-5961-BDFE-A2F75E2D303B}"/>
                    </a:ext>
                  </a:extLst>
                </p:cNvPr>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2" name="Google Shape;2780;p44">
                  <a:extLst>
                    <a:ext uri="{FF2B5EF4-FFF2-40B4-BE49-F238E27FC236}">
                      <a16:creationId xmlns:a16="http://schemas.microsoft.com/office/drawing/2014/main" id="{C7A2180C-2F14-BBBD-31BD-B1A75E5B3EBE}"/>
                    </a:ext>
                  </a:extLst>
                </p:cNvPr>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3" name="Google Shape;2781;p44">
                  <a:extLst>
                    <a:ext uri="{FF2B5EF4-FFF2-40B4-BE49-F238E27FC236}">
                      <a16:creationId xmlns:a16="http://schemas.microsoft.com/office/drawing/2014/main" id="{51DDA595-F6E9-34C7-49F1-B87E61B56C8C}"/>
                    </a:ext>
                  </a:extLst>
                </p:cNvPr>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4" name="Google Shape;2782;p44">
                  <a:extLst>
                    <a:ext uri="{FF2B5EF4-FFF2-40B4-BE49-F238E27FC236}">
                      <a16:creationId xmlns:a16="http://schemas.microsoft.com/office/drawing/2014/main" id="{5E83C4D4-58F8-95C1-AD72-67495E0D3F56}"/>
                    </a:ext>
                  </a:extLst>
                </p:cNvPr>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5" name="Google Shape;2783;p44">
                  <a:extLst>
                    <a:ext uri="{FF2B5EF4-FFF2-40B4-BE49-F238E27FC236}">
                      <a16:creationId xmlns:a16="http://schemas.microsoft.com/office/drawing/2014/main" id="{E8BF216C-7954-C1B8-676B-8688AEE08068}"/>
                    </a:ext>
                  </a:extLst>
                </p:cNvPr>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6" name="Google Shape;2784;p44">
                  <a:extLst>
                    <a:ext uri="{FF2B5EF4-FFF2-40B4-BE49-F238E27FC236}">
                      <a16:creationId xmlns:a16="http://schemas.microsoft.com/office/drawing/2014/main" id="{6FC7091F-6594-3275-231D-42BB2828C8BD}"/>
                    </a:ext>
                  </a:extLst>
                </p:cNvPr>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7" name="Google Shape;2785;p44">
                  <a:extLst>
                    <a:ext uri="{FF2B5EF4-FFF2-40B4-BE49-F238E27FC236}">
                      <a16:creationId xmlns:a16="http://schemas.microsoft.com/office/drawing/2014/main" id="{219C2EC1-752C-C2D3-1F94-0BA1824DC1E9}"/>
                    </a:ext>
                  </a:extLst>
                </p:cNvPr>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8" name="Google Shape;2786;p44">
                  <a:extLst>
                    <a:ext uri="{FF2B5EF4-FFF2-40B4-BE49-F238E27FC236}">
                      <a16:creationId xmlns:a16="http://schemas.microsoft.com/office/drawing/2014/main" id="{64419099-3EA3-2AB9-1752-B20BF3A2FEB2}"/>
                    </a:ext>
                  </a:extLst>
                </p:cNvPr>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9" name="Google Shape;2787;p44">
                  <a:extLst>
                    <a:ext uri="{FF2B5EF4-FFF2-40B4-BE49-F238E27FC236}">
                      <a16:creationId xmlns:a16="http://schemas.microsoft.com/office/drawing/2014/main" id="{AF9FDF8E-7C05-D9F9-6BCA-1C6E4B16082C}"/>
                    </a:ext>
                  </a:extLst>
                </p:cNvPr>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0" name="Google Shape;2788;p44">
                  <a:extLst>
                    <a:ext uri="{FF2B5EF4-FFF2-40B4-BE49-F238E27FC236}">
                      <a16:creationId xmlns:a16="http://schemas.microsoft.com/office/drawing/2014/main" id="{16DCD0F3-DA8E-CE58-4896-E5E455EC63FF}"/>
                    </a:ext>
                  </a:extLst>
                </p:cNvPr>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1" name="Google Shape;2789;p44">
                  <a:extLst>
                    <a:ext uri="{FF2B5EF4-FFF2-40B4-BE49-F238E27FC236}">
                      <a16:creationId xmlns:a16="http://schemas.microsoft.com/office/drawing/2014/main" id="{B167D597-64CE-42B5-2517-C7C6625CFF31}"/>
                    </a:ext>
                  </a:extLst>
                </p:cNvPr>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2" name="Google Shape;2790;p44">
                  <a:extLst>
                    <a:ext uri="{FF2B5EF4-FFF2-40B4-BE49-F238E27FC236}">
                      <a16:creationId xmlns:a16="http://schemas.microsoft.com/office/drawing/2014/main" id="{C8CF7948-6EC7-A6C9-F230-DC970062CD4C}"/>
                    </a:ext>
                  </a:extLst>
                </p:cNvPr>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3" name="Google Shape;2791;p44">
                  <a:extLst>
                    <a:ext uri="{FF2B5EF4-FFF2-40B4-BE49-F238E27FC236}">
                      <a16:creationId xmlns:a16="http://schemas.microsoft.com/office/drawing/2014/main" id="{07FB186B-3CE3-AB4D-D6C9-D6DE4DF2D166}"/>
                    </a:ext>
                  </a:extLst>
                </p:cNvPr>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4" name="Google Shape;2792;p44">
                  <a:extLst>
                    <a:ext uri="{FF2B5EF4-FFF2-40B4-BE49-F238E27FC236}">
                      <a16:creationId xmlns:a16="http://schemas.microsoft.com/office/drawing/2014/main" id="{552670D5-E6AD-F4D2-6E99-27B1D1AC5D9B}"/>
                    </a:ext>
                  </a:extLst>
                </p:cNvPr>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5" name="Google Shape;2793;p44">
                  <a:extLst>
                    <a:ext uri="{FF2B5EF4-FFF2-40B4-BE49-F238E27FC236}">
                      <a16:creationId xmlns:a16="http://schemas.microsoft.com/office/drawing/2014/main" id="{F5FBFA50-C1DF-606D-A7B0-7066E46739D2}"/>
                    </a:ext>
                  </a:extLst>
                </p:cNvPr>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6" name="Google Shape;2794;p44">
                  <a:extLst>
                    <a:ext uri="{FF2B5EF4-FFF2-40B4-BE49-F238E27FC236}">
                      <a16:creationId xmlns:a16="http://schemas.microsoft.com/office/drawing/2014/main" id="{12B775C9-C0B4-5087-C414-2E19AAE78DC3}"/>
                    </a:ext>
                  </a:extLst>
                </p:cNvPr>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7" name="Google Shape;2795;p44">
                  <a:extLst>
                    <a:ext uri="{FF2B5EF4-FFF2-40B4-BE49-F238E27FC236}">
                      <a16:creationId xmlns:a16="http://schemas.microsoft.com/office/drawing/2014/main" id="{D33859D1-5E8B-DBA5-CDFE-75758EAD9C39}"/>
                    </a:ext>
                  </a:extLst>
                </p:cNvPr>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8" name="Google Shape;2796;p44">
                  <a:extLst>
                    <a:ext uri="{FF2B5EF4-FFF2-40B4-BE49-F238E27FC236}">
                      <a16:creationId xmlns:a16="http://schemas.microsoft.com/office/drawing/2014/main" id="{C95401EA-5E6B-51E4-AEE6-7F69713090DF}"/>
                    </a:ext>
                  </a:extLst>
                </p:cNvPr>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9" name="Google Shape;2797;p44">
                  <a:extLst>
                    <a:ext uri="{FF2B5EF4-FFF2-40B4-BE49-F238E27FC236}">
                      <a16:creationId xmlns:a16="http://schemas.microsoft.com/office/drawing/2014/main" id="{89EE6CC3-1B4D-1AAF-3C10-03B740E58970}"/>
                    </a:ext>
                  </a:extLst>
                </p:cNvPr>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rgbClr val="FF9C6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0" name="Google Shape;2798;p44">
                  <a:extLst>
                    <a:ext uri="{FF2B5EF4-FFF2-40B4-BE49-F238E27FC236}">
                      <a16:creationId xmlns:a16="http://schemas.microsoft.com/office/drawing/2014/main" id="{FDB66866-2761-3FE2-CF53-FED9F7D195D2}"/>
                    </a:ext>
                  </a:extLst>
                </p:cNvPr>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1" name="Google Shape;2799;p44">
                  <a:extLst>
                    <a:ext uri="{FF2B5EF4-FFF2-40B4-BE49-F238E27FC236}">
                      <a16:creationId xmlns:a16="http://schemas.microsoft.com/office/drawing/2014/main" id="{E4C5229B-9F51-266E-2AC8-C658D600EE17}"/>
                    </a:ext>
                  </a:extLst>
                </p:cNvPr>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2" name="Google Shape;2800;p44">
                  <a:extLst>
                    <a:ext uri="{FF2B5EF4-FFF2-40B4-BE49-F238E27FC236}">
                      <a16:creationId xmlns:a16="http://schemas.microsoft.com/office/drawing/2014/main" id="{137A88ED-0789-9466-EDDF-3F564765D52C}"/>
                    </a:ext>
                  </a:extLst>
                </p:cNvPr>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3" name="Google Shape;2801;p44">
                  <a:extLst>
                    <a:ext uri="{FF2B5EF4-FFF2-40B4-BE49-F238E27FC236}">
                      <a16:creationId xmlns:a16="http://schemas.microsoft.com/office/drawing/2014/main" id="{383FDB81-3580-0194-2F03-FA706B18E406}"/>
                    </a:ext>
                  </a:extLst>
                </p:cNvPr>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rgbClr val="FF9C6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4" name="Google Shape;2802;p44">
                  <a:extLst>
                    <a:ext uri="{FF2B5EF4-FFF2-40B4-BE49-F238E27FC236}">
                      <a16:creationId xmlns:a16="http://schemas.microsoft.com/office/drawing/2014/main" id="{87978D8E-8FD8-79B2-D59A-CE7215EEFC26}"/>
                    </a:ext>
                  </a:extLst>
                </p:cNvPr>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5" name="Google Shape;2803;p44">
                  <a:extLst>
                    <a:ext uri="{FF2B5EF4-FFF2-40B4-BE49-F238E27FC236}">
                      <a16:creationId xmlns:a16="http://schemas.microsoft.com/office/drawing/2014/main" id="{CEB4B9AA-A09E-79DC-7F3B-11EC7B3D8B29}"/>
                    </a:ext>
                  </a:extLst>
                </p:cNvPr>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6" name="Google Shape;2804;p44">
                  <a:extLst>
                    <a:ext uri="{FF2B5EF4-FFF2-40B4-BE49-F238E27FC236}">
                      <a16:creationId xmlns:a16="http://schemas.microsoft.com/office/drawing/2014/main" id="{B877FE3C-BD89-62E0-6BCB-E59C5DFE8A49}"/>
                    </a:ext>
                  </a:extLst>
                </p:cNvPr>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7" name="Google Shape;2805;p44">
                  <a:extLst>
                    <a:ext uri="{FF2B5EF4-FFF2-40B4-BE49-F238E27FC236}">
                      <a16:creationId xmlns:a16="http://schemas.microsoft.com/office/drawing/2014/main" id="{6C540DCD-D12A-5915-6DB4-642234951691}"/>
                    </a:ext>
                  </a:extLst>
                </p:cNvPr>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
            <p:nvSpPr>
              <p:cNvPr id="21" name="Google Shape;2806;p44">
                <a:extLst>
                  <a:ext uri="{FF2B5EF4-FFF2-40B4-BE49-F238E27FC236}">
                    <a16:creationId xmlns:a16="http://schemas.microsoft.com/office/drawing/2014/main" id="{4CAF8C21-D2D3-12CE-2121-B284A408EE0D}"/>
                  </a:ext>
                </a:extLst>
              </p:cNvPr>
              <p:cNvSpPr/>
              <p:nvPr/>
            </p:nvSpPr>
            <p:spPr>
              <a:xfrm rot="5400000">
                <a:off x="4969326" y="1700571"/>
                <a:ext cx="573300" cy="300600"/>
              </a:xfrm>
              <a:prstGeom prst="rightArrow">
                <a:avLst>
                  <a:gd name="adj1" fmla="val 50000"/>
                  <a:gd name="adj2" fmla="val 50000"/>
                </a:avLst>
              </a:pr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2807;p44">
                <a:extLst>
                  <a:ext uri="{FF2B5EF4-FFF2-40B4-BE49-F238E27FC236}">
                    <a16:creationId xmlns:a16="http://schemas.microsoft.com/office/drawing/2014/main" id="{AC02D8C5-1FDF-A0C9-2254-6D7B523BB614}"/>
                  </a:ext>
                </a:extLst>
              </p:cNvPr>
              <p:cNvSpPr/>
              <p:nvPr/>
            </p:nvSpPr>
            <p:spPr>
              <a:xfrm rot="5400000">
                <a:off x="5321626" y="1801471"/>
                <a:ext cx="573300" cy="300600"/>
              </a:xfrm>
              <a:prstGeom prst="rightArrow">
                <a:avLst>
                  <a:gd name="adj1" fmla="val 50000"/>
                  <a:gd name="adj2" fmla="val 50000"/>
                </a:avLst>
              </a:pr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2808;p44">
                <a:extLst>
                  <a:ext uri="{FF2B5EF4-FFF2-40B4-BE49-F238E27FC236}">
                    <a16:creationId xmlns:a16="http://schemas.microsoft.com/office/drawing/2014/main" id="{BEE4FC33-C2CE-7752-55B5-BA8CAFD873C9}"/>
                  </a:ext>
                </a:extLst>
              </p:cNvPr>
              <p:cNvSpPr/>
              <p:nvPr/>
            </p:nvSpPr>
            <p:spPr>
              <a:xfrm rot="5400000">
                <a:off x="5673926" y="1982396"/>
                <a:ext cx="573300" cy="300600"/>
              </a:xfrm>
              <a:prstGeom prst="rightArrow">
                <a:avLst>
                  <a:gd name="adj1" fmla="val 50000"/>
                  <a:gd name="adj2" fmla="val 50000"/>
                </a:avLst>
              </a:pr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2809;p44">
                <a:extLst>
                  <a:ext uri="{FF2B5EF4-FFF2-40B4-BE49-F238E27FC236}">
                    <a16:creationId xmlns:a16="http://schemas.microsoft.com/office/drawing/2014/main" id="{96786D3F-0AF5-A299-A0DF-4DA70D102169}"/>
                  </a:ext>
                </a:extLst>
              </p:cNvPr>
              <p:cNvSpPr/>
              <p:nvPr/>
            </p:nvSpPr>
            <p:spPr>
              <a:xfrm rot="5400000">
                <a:off x="6791201" y="2134796"/>
                <a:ext cx="573300" cy="300600"/>
              </a:xfrm>
              <a:prstGeom prst="rightArrow">
                <a:avLst>
                  <a:gd name="adj1" fmla="val 50000"/>
                  <a:gd name="adj2" fmla="val 50000"/>
                </a:avLst>
              </a:pr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2810;p44">
                <a:extLst>
                  <a:ext uri="{FF2B5EF4-FFF2-40B4-BE49-F238E27FC236}">
                    <a16:creationId xmlns:a16="http://schemas.microsoft.com/office/drawing/2014/main" id="{AD5EBCF4-33AC-3F66-AB18-9386C12ECAF1}"/>
                  </a:ext>
                </a:extLst>
              </p:cNvPr>
              <p:cNvSpPr/>
              <p:nvPr/>
            </p:nvSpPr>
            <p:spPr>
              <a:xfrm rot="5400000" flipH="1">
                <a:off x="7143501" y="2134796"/>
                <a:ext cx="573300" cy="300600"/>
              </a:xfrm>
              <a:prstGeom prst="rightArrow">
                <a:avLst>
                  <a:gd name="adj1" fmla="val 50000"/>
                  <a:gd name="adj2" fmla="val 50000"/>
                </a:avLst>
              </a:pr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2811;p44">
                <a:extLst>
                  <a:ext uri="{FF2B5EF4-FFF2-40B4-BE49-F238E27FC236}">
                    <a16:creationId xmlns:a16="http://schemas.microsoft.com/office/drawing/2014/main" id="{F4C72B9D-43C9-6006-9E4A-F565368AD0B4}"/>
                  </a:ext>
                </a:extLst>
              </p:cNvPr>
              <p:cNvSpPr/>
              <p:nvPr/>
            </p:nvSpPr>
            <p:spPr>
              <a:xfrm rot="5400000">
                <a:off x="7495801" y="2134796"/>
                <a:ext cx="573300" cy="300600"/>
              </a:xfrm>
              <a:prstGeom prst="rightArrow">
                <a:avLst>
                  <a:gd name="adj1" fmla="val 50000"/>
                  <a:gd name="adj2" fmla="val 50000"/>
                </a:avLst>
              </a:pr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sp>
        <p:nvSpPr>
          <p:cNvPr id="3" name="Rectangle 2"/>
          <p:cNvSpPr/>
          <p:nvPr/>
        </p:nvSpPr>
        <p:spPr>
          <a:xfrm>
            <a:off x="1125578" y="1416729"/>
            <a:ext cx="8926989" cy="1815882"/>
          </a:xfrm>
          <a:prstGeom prst="rect">
            <a:avLst/>
          </a:prstGeom>
        </p:spPr>
        <p:txBody>
          <a:bodyPr wrap="square">
            <a:spAutoFit/>
          </a:bodyPr>
          <a:lstStyle/>
          <a:p>
            <a:r>
              <a:rPr lang="vi-VN" sz="2800" i="1" dirty="0"/>
              <a:t>Sau tốt nghiệp trung học cơ sở, lựa chọn học theo trình độ nào trong cơ cấu hệ thống giáo dục quốc dàn để </a:t>
            </a:r>
            <a:r>
              <a:rPr lang="vi-VN" sz="2800" i="1" dirty="0" smtClean="0"/>
              <a:t>trở </a:t>
            </a:r>
            <a:r>
              <a:rPr lang="vi-VN" sz="2800" i="1" dirty="0"/>
              <a:t>thành công nhân hoặc kĩ sư?</a:t>
            </a:r>
            <a:br>
              <a:rPr lang="vi-VN" sz="2800" i="1" dirty="0"/>
            </a:br>
            <a:endParaRPr lang="vi-VN" sz="2800" dirty="0"/>
          </a:p>
        </p:txBody>
      </p:sp>
      <p:pic>
        <p:nvPicPr>
          <p:cNvPr id="85" name="Shape 99"/>
          <p:cNvPicPr/>
          <p:nvPr/>
        </p:nvPicPr>
        <p:blipFill>
          <a:blip r:embed="rId4"/>
          <a:stretch/>
        </p:blipFill>
        <p:spPr>
          <a:xfrm>
            <a:off x="1027686" y="3588167"/>
            <a:ext cx="3307296" cy="2031413"/>
          </a:xfrm>
          <a:prstGeom prst="rect">
            <a:avLst/>
          </a:prstGeom>
        </p:spPr>
      </p:pic>
      <p:pic>
        <p:nvPicPr>
          <p:cNvPr id="86" name="Shape 101"/>
          <p:cNvPicPr/>
          <p:nvPr/>
        </p:nvPicPr>
        <p:blipFill>
          <a:blip r:embed="rId5"/>
          <a:stretch/>
        </p:blipFill>
        <p:spPr>
          <a:xfrm>
            <a:off x="5073281" y="2894318"/>
            <a:ext cx="2016224" cy="3096344"/>
          </a:xfrm>
          <a:prstGeom prst="rect">
            <a:avLst/>
          </a:prstGeom>
        </p:spPr>
      </p:pic>
      <p:pic>
        <p:nvPicPr>
          <p:cNvPr id="87" name="Shape 103"/>
          <p:cNvPicPr/>
          <p:nvPr/>
        </p:nvPicPr>
        <p:blipFill>
          <a:blip r:embed="rId6"/>
          <a:stretch/>
        </p:blipFill>
        <p:spPr>
          <a:xfrm>
            <a:off x="7672010" y="2881829"/>
            <a:ext cx="1971286" cy="2952328"/>
          </a:xfrm>
          <a:prstGeom prst="rect">
            <a:avLst/>
          </a:prstGeom>
        </p:spPr>
      </p:pic>
    </p:spTree>
    <p:extLst>
      <p:ext uri="{BB962C8B-B14F-4D97-AF65-F5344CB8AC3E}">
        <p14:creationId xmlns:p14="http://schemas.microsoft.com/office/powerpoint/2010/main" val="302563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1207915" y="801601"/>
            <a:ext cx="10728960" cy="51420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dirty="0">
              <a:solidFill>
                <a:srgbClr val="FFFFFF"/>
              </a:solidFill>
              <a:sym typeface="Arial"/>
            </a:endParaRPr>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400137" y="226160"/>
            <a:ext cx="1934071" cy="49396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600" kern="0">
              <a:solidFill>
                <a:srgbClr val="FFFFFF"/>
              </a:solidFill>
              <a:sym typeface="Arial"/>
            </a:endParaRP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93409" y="202867"/>
            <a:ext cx="521159" cy="52115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Font typeface="Arial"/>
                <a:buNone/>
                <a:defRPr/>
              </a:pPr>
              <a:endParaRPr sz="2667" kern="0">
                <a:solidFill>
                  <a:srgbClr val="FFFFFF"/>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222943" y="3032566"/>
            <a:ext cx="3884165" cy="3884165"/>
          </a:xfrm>
          <a:prstGeom prst="rect">
            <a:avLst/>
          </a:prstGeom>
        </p:spPr>
      </p:pic>
      <p:sp>
        <p:nvSpPr>
          <p:cNvPr id="15" name="Rectangle 14"/>
          <p:cNvSpPr/>
          <p:nvPr/>
        </p:nvSpPr>
        <p:spPr>
          <a:xfrm>
            <a:off x="1991544" y="1124744"/>
            <a:ext cx="9729307" cy="2308324"/>
          </a:xfrm>
          <a:prstGeom prst="rect">
            <a:avLst/>
          </a:prstGeom>
        </p:spPr>
        <p:txBody>
          <a:bodyPr wrap="square">
            <a:spAutoFit/>
          </a:bodyPr>
          <a:lstStyle/>
          <a:p>
            <a:r>
              <a:rPr lang="vi-VN" sz="3600" i="1" dirty="0">
                <a:solidFill>
                  <a:srgbClr val="FF0000"/>
                </a:solidFill>
              </a:rPr>
              <a:t>Em hãy cho biết: Sau khi tốt nghiệp trung học cơ sở, có những hướng đi nào có </a:t>
            </a:r>
            <a:r>
              <a:rPr lang="vi-VN" sz="3600" i="1" dirty="0" smtClean="0">
                <a:solidFill>
                  <a:srgbClr val="FF0000"/>
                </a:solidFill>
              </a:rPr>
              <a:t>thể lựa </a:t>
            </a:r>
            <a:r>
              <a:rPr lang="vi-VN" sz="3600" i="1" dirty="0">
                <a:solidFill>
                  <a:srgbClr val="FF0000"/>
                </a:solidFill>
              </a:rPr>
              <a:t>chọn để theo đuổi nghề nghiệp trong lĩnh vực kĩ thuật, công nghệ?</a:t>
            </a:r>
            <a:endParaRPr lang="vi-VN" sz="3600" dirty="0">
              <a:solidFill>
                <a:srgbClr val="FF0000"/>
              </a:solidFill>
            </a:endParaRPr>
          </a:p>
        </p:txBody>
      </p:sp>
    </p:spTree>
    <p:extLst>
      <p:ext uri="{BB962C8B-B14F-4D97-AF65-F5344CB8AC3E}">
        <p14:creationId xmlns:p14="http://schemas.microsoft.com/office/powerpoint/2010/main" val="3354061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15528"/>
            <a:ext cx="11809312" cy="6297108"/>
          </a:xfrm>
          <a:prstGeom prst="rect">
            <a:avLst/>
          </a:prstGeom>
        </p:spPr>
        <p:txBody>
          <a:bodyPr wrap="square">
            <a:spAutoFit/>
          </a:bodyPr>
          <a:lstStyle/>
          <a:p>
            <a:pPr marL="342900" indent="-342900" algn="just">
              <a:lnSpc>
                <a:spcPct val="120000"/>
              </a:lnSpc>
              <a:buAutoNum type="arabicParenBoth"/>
            </a:pPr>
            <a:r>
              <a:rPr lang="en-US" sz="2800" b="1" dirty="0">
                <a:solidFill>
                  <a:srgbClr val="3C3C3C"/>
                </a:solidFill>
                <a:latin typeface="Times New Roman"/>
                <a:ea typeface="Cambria"/>
                <a:cs typeface="Cambria"/>
              </a:rPr>
              <a:t>Theo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ngành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thuộc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nghệ</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độ</a:t>
            </a:r>
            <a:r>
              <a:rPr lang="en-US" sz="2800" b="1" dirty="0">
                <a:solidFill>
                  <a:srgbClr val="3C3C3C"/>
                </a:solidFill>
                <a:latin typeface="Times New Roman"/>
                <a:ea typeface="Cambria"/>
                <a:cs typeface="Cambria"/>
              </a:rPr>
              <a:t/>
            </a:r>
            <a:br>
              <a:rPr lang="en-US" sz="2800" b="1" dirty="0">
                <a:solidFill>
                  <a:srgbClr val="3C3C3C"/>
                </a:solidFill>
                <a:latin typeface="Times New Roman"/>
                <a:ea typeface="Cambria"/>
                <a:cs typeface="Cambria"/>
              </a:rPr>
            </a:br>
            <a:r>
              <a:rPr lang="en-US" sz="2800" b="1" dirty="0" err="1">
                <a:solidFill>
                  <a:srgbClr val="3C3C3C"/>
                </a:solidFill>
                <a:latin typeface="Times New Roman"/>
                <a:ea typeface="Cambria"/>
                <a:cs typeface="Cambria"/>
              </a:rPr>
              <a:t>sơ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cấp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cấp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sở</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nghê</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đào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tạo</a:t>
            </a:r>
            <a:r>
              <a:rPr lang="en-US" sz="2800" b="1" dirty="0" smtClean="0">
                <a:solidFill>
                  <a:srgbClr val="3C3C3C"/>
                </a:solidFill>
                <a:latin typeface="Times New Roman"/>
                <a:ea typeface="Cambria"/>
                <a:cs typeface="Cambria"/>
              </a:rPr>
              <a:t>;</a:t>
            </a:r>
            <a:endParaRPr lang="vi-VN" sz="2800" b="1" dirty="0" smtClean="0">
              <a:solidFill>
                <a:srgbClr val="3C3C3C"/>
              </a:solidFill>
              <a:latin typeface="Times New Roman"/>
              <a:ea typeface="Cambria"/>
              <a:cs typeface="Cambria"/>
            </a:endParaRPr>
          </a:p>
          <a:p>
            <a:pPr algn="just">
              <a:lnSpc>
                <a:spcPct val="120000"/>
              </a:lnSpc>
            </a:pPr>
            <a:endParaRPr lang="en-US" sz="2800" b="1" dirty="0">
              <a:solidFill>
                <a:srgbClr val="3C3C3C"/>
              </a:solidFill>
              <a:latin typeface="Times New Roman"/>
              <a:ea typeface="Cambria"/>
              <a:cs typeface="Cambria"/>
            </a:endParaRPr>
          </a:p>
          <a:p>
            <a:pPr algn="just">
              <a:lnSpc>
                <a:spcPct val="120000"/>
              </a:lnSpc>
            </a:pPr>
            <a:r>
              <a:rPr lang="en-US" sz="2800" b="1" dirty="0">
                <a:solidFill>
                  <a:srgbClr val="3C3C3C"/>
                </a:solidFill>
                <a:latin typeface="Times New Roman"/>
                <a:ea typeface="Cambria"/>
                <a:cs typeface="Cambria"/>
              </a:rPr>
              <a:t> (2) Theo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tâm</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thường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xuyên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để</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vừa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chương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kết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hợp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với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một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trong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nghệ</a:t>
            </a:r>
            <a:r>
              <a:rPr lang="en-US" sz="2800" b="1" dirty="0">
                <a:solidFill>
                  <a:srgbClr val="3C3C3C"/>
                </a:solidFill>
                <a:latin typeface="Times New Roman"/>
                <a:ea typeface="Cambria"/>
                <a:cs typeface="Cambria"/>
              </a:rPr>
              <a:t>; </a:t>
            </a:r>
            <a:endParaRPr lang="vi-VN" sz="2800" b="1" dirty="0" smtClean="0">
              <a:solidFill>
                <a:srgbClr val="3C3C3C"/>
              </a:solidFill>
              <a:latin typeface="Times New Roman"/>
              <a:ea typeface="Cambria"/>
              <a:cs typeface="Cambria"/>
            </a:endParaRPr>
          </a:p>
          <a:p>
            <a:pPr algn="just">
              <a:lnSpc>
                <a:spcPct val="120000"/>
              </a:lnSpc>
            </a:pPr>
            <a:endParaRPr lang="en-US" sz="2800" b="1" dirty="0">
              <a:solidFill>
                <a:srgbClr val="3C3C3C"/>
              </a:solidFill>
              <a:latin typeface="Times New Roman"/>
              <a:ea typeface="Cambria"/>
              <a:cs typeface="Cambria"/>
            </a:endParaRPr>
          </a:p>
          <a:p>
            <a:pPr algn="just">
              <a:lnSpc>
                <a:spcPct val="120000"/>
              </a:lnSpc>
            </a:pPr>
            <a:r>
              <a:rPr lang="en-US" sz="2800" b="1" dirty="0">
                <a:solidFill>
                  <a:srgbClr val="3C3C3C"/>
                </a:solidFill>
                <a:latin typeface="Times New Roman"/>
                <a:ea typeface="Cambria"/>
                <a:cs typeface="Cambria"/>
              </a:rPr>
              <a:t>(3)</a:t>
            </a:r>
            <a:r>
              <a:rPr lang="en-US" sz="2800" b="1" dirty="0" err="1">
                <a:solidFill>
                  <a:srgbClr val="3C3C3C"/>
                </a:solidFill>
                <a:latin typeface="Times New Roman"/>
                <a:ea typeface="Cambria"/>
                <a:cs typeface="Cambria"/>
              </a:rPr>
              <a:t>Tiếp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và</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định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hướng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lựa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chọn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môn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liên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quan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đến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côngnghệ</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sau</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tốt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thể</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lựa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chọn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theo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độ</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cao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đẳng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hoặc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sở</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hoặc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đào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ngành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liên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quan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đến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này</a:t>
            </a:r>
            <a:r>
              <a:rPr lang="en-US" sz="2800" b="1" dirty="0">
                <a:solidFill>
                  <a:srgbClr val="3C3C3C"/>
                </a:solidFill>
                <a:latin typeface="Times New Roman"/>
                <a:ea typeface="Cambria"/>
                <a:cs typeface="Cambria"/>
              </a:rPr>
              <a:t>.</a:t>
            </a:r>
            <a:endParaRPr lang="vi-VN" sz="2800" b="1" dirty="0">
              <a:solidFill>
                <a:srgbClr val="3C3C3C"/>
              </a:solidFill>
              <a:latin typeface="Cambria"/>
              <a:ea typeface="Cambria"/>
              <a:cs typeface="Cambria"/>
            </a:endParaRPr>
          </a:p>
        </p:txBody>
      </p:sp>
    </p:spTree>
    <p:extLst>
      <p:ext uri="{BB962C8B-B14F-4D97-AF65-F5344CB8AC3E}">
        <p14:creationId xmlns:p14="http://schemas.microsoft.com/office/powerpoint/2010/main" val="37589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1" name="Google Shape;91;p16"/>
          <p:cNvGrpSpPr/>
          <p:nvPr/>
        </p:nvGrpSpPr>
        <p:grpSpPr>
          <a:xfrm>
            <a:off x="400159" y="1840207"/>
            <a:ext cx="3261919" cy="4400991"/>
            <a:chOff x="891486" y="1070976"/>
            <a:chExt cx="2806205" cy="3661043"/>
          </a:xfrm>
        </p:grpSpPr>
        <p:sp>
          <p:nvSpPr>
            <p:cNvPr id="92" name="Google Shape;92;p16"/>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3" name="Google Shape;93;p16"/>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4" name="Google Shape;94;p16"/>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5" name="Google Shape;95;p16"/>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6" name="Google Shape;96;p16"/>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7" name="Google Shape;97;p16"/>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8" name="Google Shape;98;p16"/>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9" name="Google Shape;99;p16"/>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0" name="Google Shape;100;p16"/>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1" name="Google Shape;101;p16"/>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2" name="Google Shape;102;p16"/>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3" name="Google Shape;103;p16"/>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4" name="Google Shape;104;p16"/>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5" name="Google Shape;105;p16"/>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6" name="Google Shape;106;p16"/>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7" name="Google Shape;107;p16"/>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8" name="Google Shape;108;p16"/>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9" name="Google Shape;109;p16"/>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0" name="Google Shape;110;p16"/>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1" name="Google Shape;111;p16"/>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2" name="Google Shape;112;p16"/>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3" name="Google Shape;113;p16"/>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4" name="Google Shape;114;p16"/>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5" name="Google Shape;115;p16"/>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6" name="Google Shape;116;p16"/>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7" name="Google Shape;117;p16"/>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8" name="Google Shape;118;p16"/>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9" name="Google Shape;119;p16"/>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0" name="Google Shape;120;p16"/>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1" name="Google Shape;121;p16"/>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2" name="Google Shape;122;p16"/>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3" name="Google Shape;123;p16"/>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4" name="Google Shape;124;p16"/>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5" name="Google Shape;125;p16"/>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6" name="Google Shape;126;p16"/>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7" name="Google Shape;127;p16"/>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8" name="Google Shape;128;p16"/>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9" name="Google Shape;129;p16"/>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0" name="Google Shape;130;p16"/>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1" name="Google Shape;131;p16"/>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2" name="Google Shape;132;p16"/>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3" name="Google Shape;133;p16"/>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4" name="Google Shape;134;p16"/>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5" name="Google Shape;135;p16"/>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grpSp>
      <p:sp>
        <p:nvSpPr>
          <p:cNvPr id="4" name="TextBox 3">
            <a:extLst>
              <a:ext uri="{FF2B5EF4-FFF2-40B4-BE49-F238E27FC236}">
                <a16:creationId xmlns:a16="http://schemas.microsoft.com/office/drawing/2014/main" id="{67B74324-2D85-0521-E51D-AF4D7D99B00D}"/>
              </a:ext>
            </a:extLst>
          </p:cNvPr>
          <p:cNvSpPr txBox="1"/>
          <p:nvPr/>
        </p:nvSpPr>
        <p:spPr>
          <a:xfrm>
            <a:off x="3618032" y="173018"/>
            <a:ext cx="4771715" cy="1015663"/>
          </a:xfrm>
          <a:prstGeom prst="rect">
            <a:avLst/>
          </a:prstGeom>
          <a:noFill/>
        </p:spPr>
        <p:txBody>
          <a:bodyPr wrap="square" rtlCol="0">
            <a:spAutoFit/>
          </a:bodyPr>
          <a:lstStyle/>
          <a:p>
            <a:pPr algn="ctr" defTabSz="914377">
              <a:defRPr/>
            </a:pPr>
            <a:r>
              <a:rPr lang="vi-VN" sz="6000" b="1" spc="-151" dirty="0" smtClean="0">
                <a:solidFill>
                  <a:srgbClr val="001331"/>
                </a:solidFill>
                <a:latin typeface="Fira Sans Black" panose="020B0A03050000020004" pitchFamily="34" charset="0"/>
                <a:cs typeface="Arial"/>
                <a:sym typeface="Arial"/>
              </a:rPr>
              <a:t>NỘI DUNG</a:t>
            </a:r>
            <a:endParaRPr lang="en-US" sz="6000" b="1" spc="-151" dirty="0">
              <a:solidFill>
                <a:srgbClr val="001331"/>
              </a:solidFill>
              <a:latin typeface="Fira Sans Black" panose="020B0A03050000020004" pitchFamily="34" charset="0"/>
              <a:cs typeface="Arial"/>
              <a:sym typeface="Arial"/>
            </a:endParaRPr>
          </a:p>
        </p:txBody>
      </p:sp>
      <p:sp>
        <p:nvSpPr>
          <p:cNvPr id="2" name="Google Shape;149;p16">
            <a:extLst>
              <a:ext uri="{FF2B5EF4-FFF2-40B4-BE49-F238E27FC236}">
                <a16:creationId xmlns:a16="http://schemas.microsoft.com/office/drawing/2014/main" id="{B46EE1A3-DED7-AAF3-6280-DD572452941D}"/>
              </a:ext>
            </a:extLst>
          </p:cNvPr>
          <p:cNvSpPr txBox="1"/>
          <p:nvPr/>
        </p:nvSpPr>
        <p:spPr>
          <a:xfrm>
            <a:off x="5191777" y="1717316"/>
            <a:ext cx="6977470" cy="608800"/>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2400" b="1" kern="0" dirty="0" smtClean="0">
                <a:solidFill>
                  <a:srgbClr val="E36414"/>
                </a:solidFill>
                <a:latin typeface="Fira Sans Condensed Medium" panose="020B0603050000020004" pitchFamily="34" charset="0"/>
                <a:cs typeface="Arial"/>
                <a:sym typeface="Arial"/>
              </a:rPr>
              <a:t>Cơ cấu hệ thống giáo dục quốc dân Việt Nam</a:t>
            </a:r>
            <a:endParaRPr lang="en-US" sz="2400" b="1" kern="0" dirty="0">
              <a:solidFill>
                <a:srgbClr val="E36414"/>
              </a:solidFill>
              <a:latin typeface="Fira Sans Condensed Medium" panose="020B0603050000020004" pitchFamily="34" charset="0"/>
              <a:cs typeface="Arial"/>
              <a:sym typeface="Arial"/>
            </a:endParaRPr>
          </a:p>
        </p:txBody>
      </p:sp>
      <p:sp>
        <p:nvSpPr>
          <p:cNvPr id="3" name="Google Shape;152;p16">
            <a:extLst>
              <a:ext uri="{FF2B5EF4-FFF2-40B4-BE49-F238E27FC236}">
                <a16:creationId xmlns:a16="http://schemas.microsoft.com/office/drawing/2014/main" id="{FF64DCE5-C10E-0866-C527-8429660E61D4}"/>
              </a:ext>
            </a:extLst>
          </p:cNvPr>
          <p:cNvSpPr/>
          <p:nvPr/>
        </p:nvSpPr>
        <p:spPr>
          <a:xfrm>
            <a:off x="4217135" y="1556792"/>
            <a:ext cx="959600" cy="959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rPr>
              <a:t>01</a:t>
            </a:r>
            <a:endParaRPr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 name="Google Shape;153;p16">
            <a:extLst>
              <a:ext uri="{FF2B5EF4-FFF2-40B4-BE49-F238E27FC236}">
                <a16:creationId xmlns:a16="http://schemas.microsoft.com/office/drawing/2014/main" id="{57D3A1BA-ECA5-723A-62FF-9382E416BDFD}"/>
              </a:ext>
            </a:extLst>
          </p:cNvPr>
          <p:cNvCxnSpPr>
            <a:cxnSpLocks/>
          </p:cNvCxnSpPr>
          <p:nvPr/>
        </p:nvCxnSpPr>
        <p:spPr>
          <a:xfrm>
            <a:off x="5275124" y="2318595"/>
            <a:ext cx="6365492" cy="0"/>
          </a:xfrm>
          <a:prstGeom prst="straightConnector1">
            <a:avLst/>
          </a:prstGeom>
          <a:noFill/>
          <a:ln w="19050" cap="flat" cmpd="sng">
            <a:solidFill>
              <a:schemeClr val="accent1"/>
            </a:solidFill>
            <a:prstDash val="solid"/>
            <a:round/>
            <a:headEnd type="none" w="med" len="med"/>
            <a:tailEnd type="none" w="med" len="med"/>
          </a:ln>
        </p:spPr>
      </p:cxnSp>
      <p:sp>
        <p:nvSpPr>
          <p:cNvPr id="6" name="Google Shape;155;p16">
            <a:extLst>
              <a:ext uri="{FF2B5EF4-FFF2-40B4-BE49-F238E27FC236}">
                <a16:creationId xmlns:a16="http://schemas.microsoft.com/office/drawing/2014/main" id="{A0D7E9D0-61C1-13BE-9C47-6177F6970535}"/>
              </a:ext>
            </a:extLst>
          </p:cNvPr>
          <p:cNvSpPr txBox="1"/>
          <p:nvPr/>
        </p:nvSpPr>
        <p:spPr>
          <a:xfrm>
            <a:off x="5247797" y="4607964"/>
            <a:ext cx="6921449" cy="608800"/>
          </a:xfrm>
          <a:prstGeom prst="rect">
            <a:avLst/>
          </a:prstGeom>
          <a:noFill/>
          <a:ln>
            <a:noFill/>
          </a:ln>
        </p:spPr>
        <p:txBody>
          <a:bodyPr spcFirstLastPara="1" wrap="square" lIns="121900" tIns="121900" rIns="121900" bIns="121900" anchor="b" anchorCtr="0">
            <a:noAutofit/>
          </a:bodyPr>
          <a:lstStyle/>
          <a:p>
            <a:pPr defTabSz="1219140">
              <a:buClr>
                <a:srgbClr val="000000"/>
              </a:buClr>
              <a:defRPr/>
            </a:pPr>
            <a:r>
              <a:rPr lang="vi-VN" sz="2400" b="1" kern="0" dirty="0" smtClean="0">
                <a:solidFill>
                  <a:srgbClr val="27C2A4"/>
                </a:solidFill>
                <a:latin typeface="Fira Sans Condensed Medium" panose="020B0603050000020004" pitchFamily="34" charset="0"/>
                <a:cs typeface="Arial"/>
                <a:sym typeface="Arial"/>
              </a:rPr>
              <a:t>Cơ hội lựa chọn nghề nghiệp kĩ thuật, công nghệ trong hệ thống giáo dục</a:t>
            </a:r>
            <a:endParaRPr sz="2400" b="1" kern="0" dirty="0">
              <a:solidFill>
                <a:srgbClr val="27C2A4"/>
              </a:solidFill>
              <a:latin typeface="Fira Sans Condensed Medium" panose="020B0603050000020004" pitchFamily="34" charset="0"/>
              <a:cs typeface="Arial"/>
              <a:sym typeface="Fira Sans Extra Condensed Medium"/>
            </a:endParaRPr>
          </a:p>
        </p:txBody>
      </p:sp>
      <p:sp>
        <p:nvSpPr>
          <p:cNvPr id="7" name="Google Shape;158;p16">
            <a:extLst>
              <a:ext uri="{FF2B5EF4-FFF2-40B4-BE49-F238E27FC236}">
                <a16:creationId xmlns:a16="http://schemas.microsoft.com/office/drawing/2014/main" id="{D43DFF44-8983-22CE-4827-024F5B2C4845}"/>
              </a:ext>
            </a:extLst>
          </p:cNvPr>
          <p:cNvSpPr/>
          <p:nvPr/>
        </p:nvSpPr>
        <p:spPr>
          <a:xfrm>
            <a:off x="4202707" y="4358591"/>
            <a:ext cx="959600" cy="959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rgbClr val="FFFFFF"/>
                </a:solidFill>
                <a:latin typeface="Fira Sans Black" panose="020B0A03050000020004" pitchFamily="34" charset="0"/>
                <a:ea typeface="Fira Sans Extra Condensed Medium"/>
                <a:cs typeface="Fira Sans Extra Condensed Medium"/>
                <a:sym typeface="Fira Sans Extra Condensed Medium"/>
              </a:rPr>
              <a:t>03</a:t>
            </a:r>
            <a:endParaRPr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8" name="Google Shape;159;p16">
            <a:extLst>
              <a:ext uri="{FF2B5EF4-FFF2-40B4-BE49-F238E27FC236}">
                <a16:creationId xmlns:a16="http://schemas.microsoft.com/office/drawing/2014/main" id="{EFE482A4-8CA3-B981-56AC-F11C56045398}"/>
              </a:ext>
            </a:extLst>
          </p:cNvPr>
          <p:cNvCxnSpPr>
            <a:cxnSpLocks/>
          </p:cNvCxnSpPr>
          <p:nvPr/>
        </p:nvCxnSpPr>
        <p:spPr>
          <a:xfrm flipV="1">
            <a:off x="5247799" y="5102107"/>
            <a:ext cx="6248801" cy="31137"/>
          </a:xfrm>
          <a:prstGeom prst="straightConnector1">
            <a:avLst/>
          </a:prstGeom>
          <a:noFill/>
          <a:ln w="19050" cap="flat" cmpd="sng">
            <a:solidFill>
              <a:schemeClr val="accent2"/>
            </a:solidFill>
            <a:prstDash val="solid"/>
            <a:round/>
            <a:headEnd type="none" w="med" len="med"/>
            <a:tailEnd type="none" w="med" len="med"/>
          </a:ln>
        </p:spPr>
      </p:cxnSp>
      <p:sp>
        <p:nvSpPr>
          <p:cNvPr id="54" name="Google Shape;149;p16">
            <a:extLst>
              <a:ext uri="{FF2B5EF4-FFF2-40B4-BE49-F238E27FC236}">
                <a16:creationId xmlns:a16="http://schemas.microsoft.com/office/drawing/2014/main" id="{B46EE1A3-DED7-AAF3-6280-DD572452941D}"/>
              </a:ext>
            </a:extLst>
          </p:cNvPr>
          <p:cNvSpPr txBox="1"/>
          <p:nvPr/>
        </p:nvSpPr>
        <p:spPr>
          <a:xfrm>
            <a:off x="5275124" y="3148393"/>
            <a:ext cx="7125188" cy="608800"/>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2400" b="1" kern="0" dirty="0" smtClean="0">
                <a:solidFill>
                  <a:schemeClr val="accent2">
                    <a:lumMod val="50000"/>
                  </a:schemeClr>
                </a:solidFill>
                <a:latin typeface="Fira Sans Condensed Medium" panose="020B0603050000020004" pitchFamily="34" charset="0"/>
                <a:cs typeface="Arial"/>
                <a:sym typeface="Arial"/>
              </a:rPr>
              <a:t>Phân luồng trong hệ thống giáo dục quốc dân</a:t>
            </a:r>
            <a:endParaRPr lang="en-US" sz="2400" b="1" kern="0" dirty="0">
              <a:solidFill>
                <a:schemeClr val="accent2">
                  <a:lumMod val="50000"/>
                </a:schemeClr>
              </a:solidFill>
              <a:latin typeface="Fira Sans Condensed Medium" panose="020B0603050000020004" pitchFamily="34" charset="0"/>
              <a:cs typeface="Arial"/>
              <a:sym typeface="Arial"/>
            </a:endParaRPr>
          </a:p>
        </p:txBody>
      </p:sp>
      <p:sp>
        <p:nvSpPr>
          <p:cNvPr id="55" name="Google Shape;152;p16">
            <a:extLst>
              <a:ext uri="{FF2B5EF4-FFF2-40B4-BE49-F238E27FC236}">
                <a16:creationId xmlns:a16="http://schemas.microsoft.com/office/drawing/2014/main" id="{FF64DCE5-C10E-0866-C527-8429660E61D4}"/>
              </a:ext>
            </a:extLst>
          </p:cNvPr>
          <p:cNvSpPr/>
          <p:nvPr/>
        </p:nvSpPr>
        <p:spPr>
          <a:xfrm>
            <a:off x="4217135" y="3006776"/>
            <a:ext cx="959600" cy="959600"/>
          </a:xfrm>
          <a:prstGeom prst="roundRect">
            <a:avLst>
              <a:gd name="adj" fmla="val 16667"/>
            </a:avLst>
          </a:prstGeom>
          <a:solidFill>
            <a:schemeClr val="accent1">
              <a:lumMod val="40000"/>
              <a:lumOff val="60000"/>
            </a:schemeClr>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chemeClr val="accent2">
                    <a:lumMod val="50000"/>
                  </a:schemeClr>
                </a:solidFill>
                <a:latin typeface="Fira Sans Black" panose="020B0A03050000020004" pitchFamily="34" charset="0"/>
                <a:ea typeface="Fira Sans Extra Condensed Medium"/>
                <a:cs typeface="Fira Sans Extra Condensed Medium"/>
                <a:sym typeface="Fira Sans Extra Condensed Medium"/>
              </a:rPr>
              <a:t>02</a:t>
            </a:r>
            <a:endParaRPr sz="4000" kern="0" dirty="0">
              <a:solidFill>
                <a:schemeClr val="accent2">
                  <a:lumMod val="50000"/>
                </a:schemeClr>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6" name="Google Shape;153;p16">
            <a:extLst>
              <a:ext uri="{FF2B5EF4-FFF2-40B4-BE49-F238E27FC236}">
                <a16:creationId xmlns:a16="http://schemas.microsoft.com/office/drawing/2014/main" id="{57D3A1BA-ECA5-723A-62FF-9382E416BDFD}"/>
              </a:ext>
            </a:extLst>
          </p:cNvPr>
          <p:cNvCxnSpPr>
            <a:cxnSpLocks/>
          </p:cNvCxnSpPr>
          <p:nvPr/>
        </p:nvCxnSpPr>
        <p:spPr>
          <a:xfrm flipV="1">
            <a:off x="5275124" y="3722871"/>
            <a:ext cx="6365492" cy="45708"/>
          </a:xfrm>
          <a:prstGeom prst="straightConnector1">
            <a:avLst/>
          </a:prstGeom>
          <a:noFill/>
          <a:ln w="19050" cap="flat" cmpd="sng">
            <a:solidFill>
              <a:schemeClr val="accent1"/>
            </a:solidFill>
            <a:prstDash val="solid"/>
            <a:round/>
            <a:headEnd type="none" w="med" len="med"/>
            <a:tailEnd type="none" w="med" len="med"/>
          </a:ln>
        </p:spPr>
      </p:cxnSp>
      <p:sp>
        <p:nvSpPr>
          <p:cNvPr id="57" name="Google Shape;155;p16">
            <a:extLst>
              <a:ext uri="{FF2B5EF4-FFF2-40B4-BE49-F238E27FC236}">
                <a16:creationId xmlns:a16="http://schemas.microsoft.com/office/drawing/2014/main" id="{A0D7E9D0-61C1-13BE-9C47-6177F6970535}"/>
              </a:ext>
            </a:extLst>
          </p:cNvPr>
          <p:cNvSpPr txBox="1"/>
          <p:nvPr/>
        </p:nvSpPr>
        <p:spPr>
          <a:xfrm>
            <a:off x="5247798" y="6084546"/>
            <a:ext cx="6680850" cy="608800"/>
          </a:xfrm>
          <a:prstGeom prst="rect">
            <a:avLst/>
          </a:prstGeom>
          <a:noFill/>
          <a:ln>
            <a:noFill/>
          </a:ln>
        </p:spPr>
        <p:txBody>
          <a:bodyPr spcFirstLastPara="1" wrap="square" lIns="121900" tIns="121900" rIns="121900" bIns="121900" anchor="b" anchorCtr="0">
            <a:noAutofit/>
          </a:bodyPr>
          <a:lstStyle/>
          <a:p>
            <a:pPr defTabSz="1219140">
              <a:buClr>
                <a:srgbClr val="000000"/>
              </a:buClr>
              <a:defRPr/>
            </a:pPr>
            <a:r>
              <a:rPr lang="vi-VN" sz="2400" b="1" kern="0" dirty="0" smtClean="0">
                <a:solidFill>
                  <a:schemeClr val="accent4">
                    <a:lumMod val="75000"/>
                  </a:schemeClr>
                </a:solidFill>
                <a:latin typeface="Fira Sans Condensed Medium" panose="020B0603050000020004" pitchFamily="34" charset="0"/>
                <a:cs typeface="Arial"/>
                <a:sym typeface="Arial"/>
              </a:rPr>
              <a:t>Những hướng đi liên quan tới nghề nghiệp trong lĩnh vực kĩ thuật, công nghệ sau tốt nghiệp THCS</a:t>
            </a:r>
            <a:endParaRPr sz="2400" b="1" kern="0" dirty="0">
              <a:solidFill>
                <a:schemeClr val="accent4">
                  <a:lumMod val="75000"/>
                </a:schemeClr>
              </a:solidFill>
              <a:latin typeface="Fira Sans Condensed Medium" panose="020B0603050000020004" pitchFamily="34" charset="0"/>
              <a:cs typeface="Arial"/>
              <a:sym typeface="Fira Sans Extra Condensed Medium"/>
            </a:endParaRPr>
          </a:p>
        </p:txBody>
      </p:sp>
      <p:sp>
        <p:nvSpPr>
          <p:cNvPr id="58" name="Google Shape;158;p16">
            <a:extLst>
              <a:ext uri="{FF2B5EF4-FFF2-40B4-BE49-F238E27FC236}">
                <a16:creationId xmlns:a16="http://schemas.microsoft.com/office/drawing/2014/main" id="{D43DFF44-8983-22CE-4827-024F5B2C4845}"/>
              </a:ext>
            </a:extLst>
          </p:cNvPr>
          <p:cNvSpPr/>
          <p:nvPr/>
        </p:nvSpPr>
        <p:spPr>
          <a:xfrm>
            <a:off x="4202707" y="5733256"/>
            <a:ext cx="959600" cy="959600"/>
          </a:xfrm>
          <a:prstGeom prst="roundRect">
            <a:avLst>
              <a:gd name="adj" fmla="val 16667"/>
            </a:avLst>
          </a:prstGeom>
          <a:solidFill>
            <a:schemeClr val="accent3">
              <a:lumMod val="60000"/>
              <a:lumOff val="40000"/>
            </a:schemeClr>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chemeClr val="accent4">
                    <a:lumMod val="75000"/>
                  </a:schemeClr>
                </a:solidFill>
                <a:latin typeface="Fira Sans Black" panose="020B0A03050000020004" pitchFamily="34" charset="0"/>
                <a:ea typeface="Fira Sans Extra Condensed Medium"/>
                <a:cs typeface="Fira Sans Extra Condensed Medium"/>
                <a:sym typeface="Fira Sans Extra Condensed Medium"/>
              </a:rPr>
              <a:t>04</a:t>
            </a:r>
            <a:endParaRPr sz="4000" kern="0" dirty="0">
              <a:solidFill>
                <a:schemeClr val="accent4">
                  <a:lumMod val="75000"/>
                </a:schemeClr>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9" name="Google Shape;159;p16">
            <a:extLst>
              <a:ext uri="{FF2B5EF4-FFF2-40B4-BE49-F238E27FC236}">
                <a16:creationId xmlns:a16="http://schemas.microsoft.com/office/drawing/2014/main" id="{EFE482A4-8CA3-B981-56AC-F11C56045398}"/>
              </a:ext>
            </a:extLst>
          </p:cNvPr>
          <p:cNvCxnSpPr>
            <a:cxnSpLocks/>
          </p:cNvCxnSpPr>
          <p:nvPr/>
        </p:nvCxnSpPr>
        <p:spPr>
          <a:xfrm>
            <a:off x="5275124" y="6597352"/>
            <a:ext cx="4471200" cy="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16279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4" presetClass="entr" presetSubtype="10" fill="hold" grpId="0" nodeType="withEffect">
                                  <p:stCondLst>
                                    <p:cond delay="25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54"/>
                                        </p:tgtEl>
                                        <p:attrNameLst>
                                          <p:attrName>style.visibility</p:attrName>
                                        </p:attrNameLst>
                                      </p:cBhvr>
                                      <p:to>
                                        <p:strVal val="visible"/>
                                      </p:to>
                                    </p:set>
                                    <p:animEffect transition="in" filter="randombar(horizont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14" presetClass="entr" presetSubtype="10" fill="hold" grpId="0" nodeType="withEffect">
                                  <p:stCondLst>
                                    <p:cond delay="25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57"/>
                                        </p:tgtEl>
                                        <p:attrNameLst>
                                          <p:attrName>style.visibility</p:attrName>
                                        </p:attrNameLst>
                                      </p:cBhvr>
                                      <p:to>
                                        <p:strVal val="visible"/>
                                      </p:to>
                                    </p:set>
                                    <p:animEffect transition="in" filter="randombar(horizontal)">
                                      <p:cBhvr>
                                        <p:cTn id="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P spid="6" grpId="0"/>
      <p:bldP spid="7" grpId="0" animBg="1"/>
      <p:bldP spid="54" grpId="0"/>
      <p:bldP spid="55" grpId="0" animBg="1"/>
      <p:bldP spid="57" grpId="0"/>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a typeface="Calibri"/>
              </a:rPr>
              <a:t>LUYỆN TẬP, THỰC HÀNH</a:t>
            </a:r>
            <a:endParaRPr lang="vi-VN" dirty="0"/>
          </a:p>
        </p:txBody>
      </p:sp>
      <p:sp>
        <p:nvSpPr>
          <p:cNvPr id="3" name="Content Placeholder 2"/>
          <p:cNvSpPr>
            <a:spLocks noGrp="1"/>
          </p:cNvSpPr>
          <p:nvPr>
            <p:ph idx="1"/>
          </p:nvPr>
        </p:nvSpPr>
        <p:spPr/>
        <p:txBody>
          <a:bodyPr>
            <a:normAutofit fontScale="85000" lnSpcReduction="10000"/>
          </a:bodyPr>
          <a:lstStyle/>
          <a:p>
            <a:r>
              <a:rPr lang="vi-VN" dirty="0"/>
              <a:t>Câu 1. Em hãy trình bày cơ cấu hệ thống giáo dục tại Việt Nam.</a:t>
            </a:r>
          </a:p>
          <a:p>
            <a:r>
              <a:rPr lang="vi-VN" dirty="0"/>
              <a:t>Câu 2. Em hãy cho biết các thời điểm phân luồng trong giáo dục phổ thông của Việt Nam</a:t>
            </a:r>
            <a:br>
              <a:rPr lang="vi-VN" dirty="0"/>
            </a:br>
            <a:r>
              <a:rPr lang="vi-VN" dirty="0"/>
              <a:t>và các cơ hội lựa chọn nghê' nghiệp kĩ thuật, công nghệ trong hệ thống giáo dục tương ứng với</a:t>
            </a:r>
            <a:br>
              <a:rPr lang="vi-VN" dirty="0"/>
            </a:br>
            <a:r>
              <a:rPr lang="vi-VN" dirty="0"/>
              <a:t>mỗi thời điểm phân luồng đó.</a:t>
            </a:r>
          </a:p>
          <a:p>
            <a:r>
              <a:rPr lang="fr-FR" dirty="0" err="1"/>
              <a:t>Câu</a:t>
            </a:r>
            <a:r>
              <a:rPr lang="fr-FR" dirty="0"/>
              <a:t> 3. </a:t>
            </a:r>
            <a:r>
              <a:rPr lang="fr-FR" dirty="0" err="1"/>
              <a:t>Em</a:t>
            </a:r>
            <a:r>
              <a:rPr lang="fr-FR" dirty="0"/>
              <a:t> </a:t>
            </a:r>
            <a:r>
              <a:rPr lang="fr-FR" dirty="0" err="1"/>
              <a:t>hãy</a:t>
            </a:r>
            <a:r>
              <a:rPr lang="fr-FR" dirty="0"/>
              <a:t> </a:t>
            </a:r>
            <a:r>
              <a:rPr lang="fr-FR" dirty="0" err="1"/>
              <a:t>trình</a:t>
            </a:r>
            <a:r>
              <a:rPr lang="fr-FR" dirty="0"/>
              <a:t> </a:t>
            </a:r>
            <a:r>
              <a:rPr lang="fr-FR" dirty="0" err="1"/>
              <a:t>bày</a:t>
            </a:r>
            <a:r>
              <a:rPr lang="fr-FR" dirty="0"/>
              <a:t> </a:t>
            </a:r>
            <a:r>
              <a:rPr lang="fr-FR" dirty="0" err="1"/>
              <a:t>các</a:t>
            </a:r>
            <a:r>
              <a:rPr lang="fr-FR" dirty="0"/>
              <a:t> </a:t>
            </a:r>
            <a:r>
              <a:rPr lang="fr-FR" dirty="0" err="1"/>
              <a:t>hướng</a:t>
            </a:r>
            <a:r>
              <a:rPr lang="fr-FR" dirty="0"/>
              <a:t> </a:t>
            </a:r>
            <a:r>
              <a:rPr lang="fr-FR" dirty="0" err="1"/>
              <a:t>đi</a:t>
            </a:r>
            <a:r>
              <a:rPr lang="fr-FR" dirty="0"/>
              <a:t> </a:t>
            </a:r>
            <a:r>
              <a:rPr lang="fr-FR" dirty="0" err="1"/>
              <a:t>hên</a:t>
            </a:r>
            <a:r>
              <a:rPr lang="fr-FR" dirty="0"/>
              <a:t> </a:t>
            </a:r>
            <a:r>
              <a:rPr lang="fr-FR" dirty="0" err="1"/>
              <a:t>quan</a:t>
            </a:r>
            <a:r>
              <a:rPr lang="fr-FR" dirty="0"/>
              <a:t> </a:t>
            </a:r>
            <a:r>
              <a:rPr lang="fr-FR" dirty="0" err="1"/>
              <a:t>tới</a:t>
            </a:r>
            <a:r>
              <a:rPr lang="fr-FR" dirty="0"/>
              <a:t> </a:t>
            </a:r>
            <a:r>
              <a:rPr lang="fr-FR" dirty="0" err="1"/>
              <a:t>nghê</a:t>
            </a:r>
            <a:r>
              <a:rPr lang="fr-FR" dirty="0"/>
              <a:t>' </a:t>
            </a:r>
            <a:r>
              <a:rPr lang="fr-FR" dirty="0" err="1"/>
              <a:t>nghiệp</a:t>
            </a:r>
            <a:r>
              <a:rPr lang="fr-FR" dirty="0"/>
              <a:t> </a:t>
            </a:r>
            <a:r>
              <a:rPr lang="fr-FR" dirty="0" err="1"/>
              <a:t>trong</a:t>
            </a:r>
            <a:r>
              <a:rPr lang="fr-FR" dirty="0"/>
              <a:t> </a:t>
            </a:r>
            <a:r>
              <a:rPr lang="fr-FR" dirty="0" err="1"/>
              <a:t>lĩnh</a:t>
            </a:r>
            <a:r>
              <a:rPr lang="fr-FR" dirty="0"/>
              <a:t> </a:t>
            </a:r>
            <a:r>
              <a:rPr lang="fr-FR" dirty="0" err="1"/>
              <a:t>vực</a:t>
            </a:r>
            <a:r>
              <a:rPr lang="fr-FR" dirty="0"/>
              <a:t> </a:t>
            </a:r>
            <a:r>
              <a:rPr lang="fr-FR" dirty="0" err="1"/>
              <a:t>kĩ</a:t>
            </a:r>
            <a:r>
              <a:rPr lang="fr-FR" dirty="0"/>
              <a:t> </a:t>
            </a:r>
            <a:r>
              <a:rPr lang="fr-FR" dirty="0" err="1"/>
              <a:t>thuật</a:t>
            </a:r>
            <a:r>
              <a:rPr lang="fr-FR" dirty="0"/>
              <a:t>,</a:t>
            </a:r>
            <a:br>
              <a:rPr lang="fr-FR" dirty="0"/>
            </a:br>
            <a:r>
              <a:rPr lang="fr-FR" dirty="0" err="1"/>
              <a:t>công</a:t>
            </a:r>
            <a:r>
              <a:rPr lang="fr-FR" dirty="0"/>
              <a:t> </a:t>
            </a:r>
            <a:r>
              <a:rPr lang="fr-FR" dirty="0" err="1"/>
              <a:t>nghệ</a:t>
            </a:r>
            <a:r>
              <a:rPr lang="fr-FR" dirty="0"/>
              <a:t> </a:t>
            </a:r>
            <a:r>
              <a:rPr lang="fr-FR" dirty="0" err="1"/>
              <a:t>sau</a:t>
            </a:r>
            <a:r>
              <a:rPr lang="fr-FR" dirty="0"/>
              <a:t> khi </a:t>
            </a:r>
            <a:r>
              <a:rPr lang="fr-FR" dirty="0" err="1"/>
              <a:t>tốt</a:t>
            </a:r>
            <a:r>
              <a:rPr lang="fr-FR" dirty="0"/>
              <a:t> </a:t>
            </a:r>
            <a:r>
              <a:rPr lang="fr-FR" dirty="0" err="1"/>
              <a:t>nghiệp</a:t>
            </a:r>
            <a:r>
              <a:rPr lang="fr-FR" dirty="0"/>
              <a:t> </a:t>
            </a:r>
            <a:r>
              <a:rPr lang="fr-FR" dirty="0" err="1"/>
              <a:t>trung</a:t>
            </a:r>
            <a:r>
              <a:rPr lang="fr-FR" dirty="0"/>
              <a:t> </a:t>
            </a:r>
            <a:r>
              <a:rPr lang="fr-FR" dirty="0" err="1"/>
              <a:t>học</a:t>
            </a:r>
            <a:r>
              <a:rPr lang="fr-FR" dirty="0"/>
              <a:t> </a:t>
            </a:r>
            <a:r>
              <a:rPr lang="fr-FR" dirty="0" err="1"/>
              <a:t>cơ</a:t>
            </a:r>
            <a:r>
              <a:rPr lang="fr-FR" dirty="0"/>
              <a:t> </a:t>
            </a:r>
            <a:r>
              <a:rPr lang="fr-FR" dirty="0" err="1"/>
              <a:t>sở</a:t>
            </a:r>
            <a:r>
              <a:rPr lang="fr-FR" dirty="0"/>
              <a:t> </a:t>
            </a:r>
            <a:r>
              <a:rPr lang="fr-FR" dirty="0" err="1"/>
              <a:t>và</a:t>
            </a:r>
            <a:r>
              <a:rPr lang="fr-FR" dirty="0"/>
              <a:t> </a:t>
            </a:r>
            <a:r>
              <a:rPr lang="fr-FR" dirty="0" err="1"/>
              <a:t>kể</a:t>
            </a:r>
            <a:r>
              <a:rPr lang="fr-FR" dirty="0"/>
              <a:t> </a:t>
            </a:r>
            <a:r>
              <a:rPr lang="fr-FR" dirty="0" err="1"/>
              <a:t>tên</a:t>
            </a:r>
            <a:r>
              <a:rPr lang="fr-FR" dirty="0"/>
              <a:t> </a:t>
            </a:r>
            <a:r>
              <a:rPr lang="fr-FR" dirty="0" err="1"/>
              <a:t>các</a:t>
            </a:r>
            <a:r>
              <a:rPr lang="fr-FR" dirty="0"/>
              <a:t> </a:t>
            </a:r>
            <a:r>
              <a:rPr lang="fr-FR" dirty="0" err="1"/>
              <a:t>trình</a:t>
            </a:r>
            <a:r>
              <a:rPr lang="fr-FR" dirty="0"/>
              <a:t> </a:t>
            </a:r>
            <a:r>
              <a:rPr lang="fr-FR" dirty="0" err="1"/>
              <a:t>độ</a:t>
            </a:r>
            <a:r>
              <a:rPr lang="fr-FR" dirty="0"/>
              <a:t> </a:t>
            </a:r>
            <a:r>
              <a:rPr lang="fr-FR" dirty="0" err="1"/>
              <a:t>đào</a:t>
            </a:r>
            <a:r>
              <a:rPr lang="fr-FR" dirty="0"/>
              <a:t> </a:t>
            </a:r>
            <a:r>
              <a:rPr lang="fr-FR" dirty="0" err="1"/>
              <a:t>tạo</a:t>
            </a:r>
            <a:r>
              <a:rPr lang="fr-FR" dirty="0"/>
              <a:t> </a:t>
            </a:r>
            <a:r>
              <a:rPr lang="fr-FR" dirty="0" err="1"/>
              <a:t>trong</a:t>
            </a:r>
            <a:r>
              <a:rPr lang="fr-FR" dirty="0"/>
              <a:t> </a:t>
            </a:r>
            <a:r>
              <a:rPr lang="fr-FR" dirty="0" err="1"/>
              <a:t>hệ</a:t>
            </a:r>
            <a:r>
              <a:rPr lang="fr-FR" dirty="0"/>
              <a:t> </a:t>
            </a:r>
            <a:r>
              <a:rPr lang="fr-FR" dirty="0" err="1"/>
              <a:t>thống</a:t>
            </a:r>
            <a:r>
              <a:rPr lang="vi-VN" dirty="0"/>
              <a:t> </a:t>
            </a:r>
            <a:r>
              <a:rPr lang="fr-FR" dirty="0" err="1"/>
              <a:t>giáo</a:t>
            </a:r>
            <a:r>
              <a:rPr lang="fr-FR" dirty="0"/>
              <a:t> </a:t>
            </a:r>
            <a:r>
              <a:rPr lang="fr-FR" dirty="0" err="1"/>
              <a:t>dục</a:t>
            </a:r>
            <a:r>
              <a:rPr lang="fr-FR" dirty="0"/>
              <a:t> </a:t>
            </a:r>
            <a:r>
              <a:rPr lang="fr-FR" dirty="0" err="1"/>
              <a:t>quốc</a:t>
            </a:r>
            <a:r>
              <a:rPr lang="fr-FR" dirty="0"/>
              <a:t> </a:t>
            </a:r>
            <a:r>
              <a:rPr lang="fr-FR" dirty="0" err="1"/>
              <a:t>dân</a:t>
            </a:r>
            <a:r>
              <a:rPr lang="fr-FR" dirty="0"/>
              <a:t> </a:t>
            </a:r>
            <a:r>
              <a:rPr lang="fr-FR" dirty="0" err="1"/>
              <a:t>Việt</a:t>
            </a:r>
            <a:r>
              <a:rPr lang="fr-FR" dirty="0"/>
              <a:t> Nam </a:t>
            </a:r>
            <a:r>
              <a:rPr lang="fr-FR" dirty="0" err="1"/>
              <a:t>tương</a:t>
            </a:r>
            <a:r>
              <a:rPr lang="fr-FR" dirty="0"/>
              <a:t> </a:t>
            </a:r>
            <a:r>
              <a:rPr lang="fr-FR" dirty="0" err="1"/>
              <a:t>ứng</a:t>
            </a:r>
            <a:r>
              <a:rPr lang="fr-FR" dirty="0"/>
              <a:t> </a:t>
            </a:r>
            <a:r>
              <a:rPr lang="fr-FR" dirty="0" err="1"/>
              <a:t>với</a:t>
            </a:r>
            <a:r>
              <a:rPr lang="fr-FR" dirty="0"/>
              <a:t> </a:t>
            </a:r>
            <a:r>
              <a:rPr lang="fr-FR" dirty="0" err="1"/>
              <a:t>mỗi</a:t>
            </a:r>
            <a:r>
              <a:rPr lang="fr-FR" dirty="0"/>
              <a:t> </a:t>
            </a:r>
            <a:r>
              <a:rPr lang="fr-FR" dirty="0" err="1"/>
              <a:t>hướng</a:t>
            </a:r>
            <a:r>
              <a:rPr lang="fr-FR" dirty="0"/>
              <a:t> </a:t>
            </a:r>
            <a:r>
              <a:rPr lang="fr-FR" dirty="0" err="1"/>
              <a:t>đi</a:t>
            </a:r>
            <a:r>
              <a:rPr lang="fr-FR" dirty="0"/>
              <a:t> </a:t>
            </a:r>
            <a:r>
              <a:rPr lang="fr-FR" dirty="0" err="1"/>
              <a:t>đó</a:t>
            </a:r>
            <a:r>
              <a:rPr lang="fr-FR" dirty="0"/>
              <a:t>.</a:t>
            </a:r>
            <a:endParaRPr lang="vi-VN" dirty="0"/>
          </a:p>
          <a:p>
            <a:endParaRPr lang="vi-VN" dirty="0"/>
          </a:p>
        </p:txBody>
      </p:sp>
    </p:spTree>
    <p:extLst>
      <p:ext uri="{BB962C8B-B14F-4D97-AF65-F5344CB8AC3E}">
        <p14:creationId xmlns:p14="http://schemas.microsoft.com/office/powerpoint/2010/main" val="284201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1162"/>
            <a:ext cx="8229600" cy="887558"/>
          </a:xfrm>
        </p:spPr>
        <p:txBody>
          <a:bodyPr/>
          <a:lstStyle/>
          <a:p>
            <a:r>
              <a:rPr lang="vi-VN" b="1" dirty="0"/>
              <a:t>VẬN DỤNG</a:t>
            </a:r>
            <a:endParaRPr lang="vi-VN" dirty="0"/>
          </a:p>
        </p:txBody>
      </p:sp>
      <p:sp>
        <p:nvSpPr>
          <p:cNvPr id="3" name="Content Placeholder 2"/>
          <p:cNvSpPr>
            <a:spLocks noGrp="1"/>
          </p:cNvSpPr>
          <p:nvPr>
            <p:ph idx="1"/>
          </p:nvPr>
        </p:nvSpPr>
        <p:spPr/>
        <p:txBody>
          <a:bodyPr>
            <a:normAutofit/>
          </a:bodyPr>
          <a:lstStyle/>
          <a:p>
            <a:pPr marL="292100" indent="254000" algn="just">
              <a:lnSpc>
                <a:spcPct val="120000"/>
              </a:lnSpc>
              <a:tabLst>
                <a:tab pos="454660" algn="l"/>
              </a:tabLst>
            </a:pPr>
            <a:r>
              <a:rPr lang="vi-VN" dirty="0">
                <a:solidFill>
                  <a:srgbClr val="3C3C3C"/>
                </a:solidFill>
                <a:effectLst/>
                <a:latin typeface="Times New Roman"/>
                <a:ea typeface="Cambria"/>
                <a:cs typeface="Cambria"/>
              </a:rPr>
              <a:t>(1)Bằng kiến thức đã học và sử dụng internet, em hãy tìm hiểu nghê' nghiệp quản trị dữ liệu và mạng máy tính có những hướng đi nào trong hệ thống giáo dục quốc dân nước ta; </a:t>
            </a:r>
            <a:endParaRPr lang="vi-VN" sz="2400" dirty="0">
              <a:solidFill>
                <a:srgbClr val="3C3C3C"/>
              </a:solidFill>
              <a:latin typeface="Cambria"/>
              <a:ea typeface="Cambria"/>
              <a:cs typeface="Cambria"/>
            </a:endParaRPr>
          </a:p>
          <a:p>
            <a:pPr marL="292100" indent="254000" algn="just">
              <a:lnSpc>
                <a:spcPct val="120000"/>
              </a:lnSpc>
              <a:tabLst>
                <a:tab pos="454660" algn="l"/>
              </a:tabLst>
            </a:pPr>
            <a:r>
              <a:rPr lang="vi-VN" dirty="0">
                <a:solidFill>
                  <a:srgbClr val="3C3C3C"/>
                </a:solidFill>
                <a:effectLst/>
                <a:latin typeface="Times New Roman"/>
                <a:ea typeface="Cambria"/>
                <a:cs typeface="Cambria"/>
              </a:rPr>
              <a:t>(2) Nghề nghiệp đó có những trình độ đào tạo nào theo Danh mục ngành, nghề đào tạo cấp IV trình độ trung cấp, cao đẳng và Danh mục thống kê ngành đào tạo của giáo dục đại học.</a:t>
            </a:r>
            <a:endParaRPr lang="vi-VN" sz="2400" dirty="0">
              <a:solidFill>
                <a:srgbClr val="3C3C3C"/>
              </a:solidFill>
              <a:latin typeface="Cambria"/>
              <a:ea typeface="Cambria"/>
              <a:cs typeface="Cambria"/>
            </a:endParaRPr>
          </a:p>
          <a:p>
            <a:endParaRPr lang="vi-VN" dirty="0"/>
          </a:p>
        </p:txBody>
      </p:sp>
    </p:spTree>
    <p:extLst>
      <p:ext uri="{BB962C8B-B14F-4D97-AF65-F5344CB8AC3E}">
        <p14:creationId xmlns:p14="http://schemas.microsoft.com/office/powerpoint/2010/main" val="212953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id="{5D31AEA1-C62D-4D9F-EE32-BE7D61BBF23D}"/>
              </a:ext>
            </a:extLst>
          </p:cNvPr>
          <p:cNvPicPr>
            <a:picLocks noChangeAspect="1"/>
          </p:cNvPicPr>
          <p:nvPr/>
        </p:nvPicPr>
        <p:blipFill>
          <a:blip r:embed="rId3"/>
          <a:stretch>
            <a:fillRect/>
          </a:stretch>
        </p:blipFill>
        <p:spPr>
          <a:xfrm>
            <a:off x="2468623" y="3717032"/>
            <a:ext cx="5571594" cy="3045322"/>
          </a:xfrm>
          <a:prstGeom prst="rect">
            <a:avLst/>
          </a:prstGeom>
        </p:spPr>
      </p:pic>
      <p:sp>
        <p:nvSpPr>
          <p:cNvPr id="3" name="Rectangle 2"/>
          <p:cNvSpPr/>
          <p:nvPr/>
        </p:nvSpPr>
        <p:spPr>
          <a:xfrm>
            <a:off x="1546008" y="2204864"/>
            <a:ext cx="7416824" cy="1323439"/>
          </a:xfrm>
          <a:prstGeom prst="rect">
            <a:avLst/>
          </a:prstGeom>
        </p:spPr>
        <p:txBody>
          <a:bodyPr wrap="square">
            <a:spAutoFit/>
          </a:bodyPr>
          <a:lstStyle/>
          <a:p>
            <a:pPr defTabSz="1219140">
              <a:buClr>
                <a:srgbClr val="000000"/>
              </a:buClr>
            </a:pPr>
            <a:r>
              <a:rPr lang="vi-VN" sz="4000" b="1" kern="0" dirty="0" smtClean="0">
                <a:solidFill>
                  <a:srgbClr val="E36414"/>
                </a:solidFill>
                <a:latin typeface="Fira Sans Condensed Medium" panose="020B0603050000020004" pitchFamily="34" charset="0"/>
                <a:cs typeface="Arial"/>
                <a:sym typeface="Arial"/>
              </a:rPr>
              <a:t>I. Cơ </a:t>
            </a:r>
            <a:r>
              <a:rPr lang="vi-VN" sz="4000" b="1" kern="0" dirty="0">
                <a:solidFill>
                  <a:srgbClr val="E36414"/>
                </a:solidFill>
                <a:latin typeface="Fira Sans Condensed Medium" panose="020B0603050000020004" pitchFamily="34" charset="0"/>
                <a:cs typeface="Arial"/>
                <a:sym typeface="Arial"/>
              </a:rPr>
              <a:t>cấu hệ thống giáo dục quốc dân Việt Nam</a:t>
            </a:r>
            <a:endParaRPr lang="en-US" sz="4000" b="1" kern="0" dirty="0">
              <a:solidFill>
                <a:srgbClr val="E36414"/>
              </a:solidFill>
              <a:latin typeface="Fira Sans Condensed Medium" panose="020B0603050000020004" pitchFamily="34" charset="0"/>
              <a:cs typeface="Arial"/>
              <a:sym typeface="Arial"/>
            </a:endParaRPr>
          </a:p>
        </p:txBody>
      </p:sp>
      <p:sp>
        <p:nvSpPr>
          <p:cNvPr id="6" name="Rectangle 5"/>
          <p:cNvSpPr/>
          <p:nvPr/>
        </p:nvSpPr>
        <p:spPr>
          <a:xfrm>
            <a:off x="1546008" y="692696"/>
            <a:ext cx="9217024" cy="523220"/>
          </a:xfrm>
          <a:prstGeom prst="rect">
            <a:avLst/>
          </a:prstGeom>
        </p:spPr>
        <p:txBody>
          <a:bodyPr wrap="square">
            <a:spAutoFit/>
          </a:bodyPr>
          <a:lstStyle/>
          <a:p>
            <a:pPr defTabSz="1219140">
              <a:buClr>
                <a:srgbClr val="000000"/>
              </a:buClr>
            </a:pPr>
            <a:r>
              <a:rPr lang="en-US" sz="2800" b="1" kern="0" dirty="0" err="1" smtClean="0">
                <a:solidFill>
                  <a:srgbClr val="E36414"/>
                </a:solidFill>
                <a:latin typeface="Fira Sans Condensed Medium" panose="020B0603050000020004" pitchFamily="34" charset="0"/>
                <a:cs typeface="Arial"/>
                <a:sym typeface="Arial"/>
              </a:rPr>
              <a:t>Tiết</a:t>
            </a:r>
            <a:r>
              <a:rPr lang="en-US" sz="2800" b="1" kern="0" dirty="0" smtClean="0">
                <a:solidFill>
                  <a:srgbClr val="E36414"/>
                </a:solidFill>
                <a:latin typeface="Fira Sans Condensed Medium" panose="020B0603050000020004" pitchFamily="34" charset="0"/>
                <a:cs typeface="Arial"/>
                <a:sym typeface="Arial"/>
              </a:rPr>
              <a:t> 4 </a:t>
            </a:r>
            <a:r>
              <a:rPr lang="vi-VN" sz="2800" b="1" dirty="0">
                <a:solidFill>
                  <a:srgbClr val="54A021">
                    <a:lumMod val="50000"/>
                  </a:srgbClr>
                </a:solidFill>
                <a:latin typeface="Tahoma" panose="020B0604030504040204" pitchFamily="34" charset="0"/>
                <a:ea typeface="Calibri"/>
                <a:cs typeface="Times New Roman"/>
              </a:rPr>
              <a:t>CƠ CẤU HỆ THỐNG GIÁO DỤC QUỐC DÂN</a:t>
            </a:r>
            <a:endParaRPr lang="en-US" sz="2800" b="1" kern="0" dirty="0">
              <a:solidFill>
                <a:srgbClr val="E36414"/>
              </a:solidFill>
              <a:latin typeface="Fira Sans Condensed Medium" panose="020B0603050000020004" pitchFamily="34" charset="0"/>
              <a:cs typeface="Arial"/>
              <a:sym typeface="Arial"/>
            </a:endParaRPr>
          </a:p>
        </p:txBody>
      </p:sp>
    </p:spTree>
    <p:extLst>
      <p:ext uri="{BB962C8B-B14F-4D97-AF65-F5344CB8AC3E}">
        <p14:creationId xmlns:p14="http://schemas.microsoft.com/office/powerpoint/2010/main" val="151018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4" y="404664"/>
            <a:ext cx="10657184" cy="1077218"/>
          </a:xfrm>
          <a:prstGeom prst="rect">
            <a:avLst/>
          </a:prstGeom>
        </p:spPr>
        <p:txBody>
          <a:bodyPr wrap="square">
            <a:spAutoFit/>
          </a:bodyPr>
          <a:lstStyle/>
          <a:p>
            <a:r>
              <a:rPr lang="vi-VN" sz="3200" dirty="0"/>
              <a:t>Đ</a:t>
            </a:r>
            <a:r>
              <a:rPr lang="vi-VN" sz="3200" dirty="0" smtClean="0"/>
              <a:t>ể </a:t>
            </a:r>
            <a:r>
              <a:rPr lang="vi-VN" sz="3200" dirty="0"/>
              <a:t>nhận được tấm bằng tốt nghiệp đại học, các sinh viên trong ảnh cần phải trải qua những cấp học </a:t>
            </a:r>
            <a:r>
              <a:rPr lang="vi-VN" sz="3200" dirty="0" smtClean="0"/>
              <a:t>nào?</a:t>
            </a:r>
            <a:endParaRPr lang="vi-VN"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480" y="1481882"/>
            <a:ext cx="9289031" cy="513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7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5360" y="1124744"/>
            <a:ext cx="11260832" cy="4525963"/>
          </a:xfrm>
        </p:spPr>
        <p:txBody>
          <a:bodyPr>
            <a:noAutofit/>
          </a:bodyPr>
          <a:lstStyle/>
          <a:p>
            <a:pPr lvl="0"/>
            <a:r>
              <a:rPr lang="vi-VN" sz="2800" dirty="0"/>
              <a:t>Để có thể nhận được tấm bằng tốt nghiệp đại học như các anh,chị sinh viên trong hình cần phải lần lượt đi qua những cấp học sau:</a:t>
            </a:r>
          </a:p>
          <a:p>
            <a:pPr lvl="0"/>
            <a:r>
              <a:rPr lang="vi-VN" sz="2800" dirty="0"/>
              <a:t> (1) Giáo dục mầm non;</a:t>
            </a:r>
            <a:br>
              <a:rPr lang="vi-VN" sz="2800" dirty="0"/>
            </a:br>
            <a:r>
              <a:rPr lang="vi-VN" sz="2800" dirty="0"/>
              <a:t>(2) Giáo dục tiểu học; </a:t>
            </a:r>
          </a:p>
          <a:p>
            <a:pPr lvl="0"/>
            <a:r>
              <a:rPr lang="vi-VN" sz="2800" dirty="0"/>
              <a:t>(3) Giáo dục trung học cơ sở; </a:t>
            </a:r>
          </a:p>
          <a:p>
            <a:pPr lvl="0"/>
            <a:r>
              <a:rPr lang="vi-VN" sz="2800" dirty="0"/>
              <a:t>(4) Giáo dục trung học phổ thông; </a:t>
            </a:r>
          </a:p>
          <a:p>
            <a:pPr lvl="0"/>
            <a:r>
              <a:rPr lang="vi-VN" sz="2800" dirty="0"/>
              <a:t>(5)Giáo dục nghê' nghiệp với trình độ trung cấp hoặc cao đẳng; </a:t>
            </a:r>
          </a:p>
          <a:p>
            <a:pPr lvl="0"/>
            <a:r>
              <a:rPr lang="vi-VN" sz="2800" dirty="0"/>
              <a:t>(6) Giáo dục đại học với </a:t>
            </a:r>
            <a:r>
              <a:rPr lang="vi-VN" sz="2800" dirty="0" smtClean="0"/>
              <a:t>trình độ </a:t>
            </a:r>
            <a:r>
              <a:rPr lang="vi-VN" sz="2800" dirty="0"/>
              <a:t>đại học.</a:t>
            </a:r>
          </a:p>
          <a:p>
            <a:endParaRPr lang="vi-VN" sz="2800" dirty="0"/>
          </a:p>
        </p:txBody>
      </p:sp>
      <p:sp>
        <p:nvSpPr>
          <p:cNvPr id="5"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7"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8"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9"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6" name="Picture 15">
            <a:extLst>
              <a:ext uri="{FF2B5EF4-FFF2-40B4-BE49-F238E27FC236}">
                <a16:creationId xmlns:a16="http://schemas.microsoft.com/office/drawing/2014/main" id="{7388F044-56CF-CFF2-18EE-FE54479ACDBB}"/>
              </a:ext>
            </a:extLst>
          </p:cNvPr>
          <p:cNvPicPr>
            <a:picLocks noChangeAspect="1"/>
          </p:cNvPicPr>
          <p:nvPr/>
        </p:nvPicPr>
        <p:blipFill>
          <a:blip r:embed="rId2"/>
          <a:stretch>
            <a:fillRect/>
          </a:stretch>
        </p:blipFill>
        <p:spPr>
          <a:xfrm>
            <a:off x="9959340" y="4625340"/>
            <a:ext cx="2232660" cy="2232660"/>
          </a:xfrm>
          <a:prstGeom prst="rect">
            <a:avLst/>
          </a:prstGeom>
        </p:spPr>
      </p:pic>
    </p:spTree>
    <p:extLst>
      <p:ext uri="{BB962C8B-B14F-4D97-AF65-F5344CB8AC3E}">
        <p14:creationId xmlns:p14="http://schemas.microsoft.com/office/powerpoint/2010/main" val="8484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472" y="116632"/>
            <a:ext cx="986509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2272" y="5733256"/>
            <a:ext cx="11766376" cy="954107"/>
          </a:xfrm>
          <a:prstGeom prst="rect">
            <a:avLst/>
          </a:prstGeom>
        </p:spPr>
        <p:txBody>
          <a:bodyPr wrap="square">
            <a:spAutoFit/>
          </a:bodyPr>
          <a:lstStyle/>
          <a:p>
            <a:r>
              <a:rPr lang="vi-VN" sz="2800" i="1" dirty="0"/>
              <a:t>Em đang học ờ cấp học nào? cấp học đó nằm trước và sau những cấp </a:t>
            </a:r>
            <a:r>
              <a:rPr lang="vi-VN" sz="2800" i="1" dirty="0" smtClean="0"/>
              <a:t>học nào </a:t>
            </a:r>
            <a:r>
              <a:rPr lang="vi-VN" sz="2800" i="1" dirty="0"/>
              <a:t>trong cơ cấu hệ thống giáo dục quốc dân của Việt Nam?</a:t>
            </a:r>
            <a:endParaRPr lang="vi-VN" sz="2800" b="1" dirty="0">
              <a:solidFill>
                <a:srgbClr val="FF0000"/>
              </a:solidFill>
            </a:endParaRPr>
          </a:p>
        </p:txBody>
      </p:sp>
    </p:spTree>
    <p:extLst>
      <p:ext uri="{BB962C8B-B14F-4D97-AF65-F5344CB8AC3E}">
        <p14:creationId xmlns:p14="http://schemas.microsoft.com/office/powerpoint/2010/main" val="22317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4527392"/>
              </p:ext>
            </p:extLst>
          </p:nvPr>
        </p:nvGraphicFramePr>
        <p:xfrm>
          <a:off x="119336" y="954107"/>
          <a:ext cx="10873208" cy="5733255"/>
        </p:xfrm>
        <a:graphic>
          <a:graphicData uri="http://schemas.openxmlformats.org/drawingml/2006/table">
            <a:tbl>
              <a:tblPr/>
              <a:tblGrid>
                <a:gridCol w="2085273">
                  <a:extLst>
                    <a:ext uri="{9D8B030D-6E8A-4147-A177-3AD203B41FA5}">
                      <a16:colId xmlns:a16="http://schemas.microsoft.com/office/drawing/2014/main" val="20000"/>
                    </a:ext>
                  </a:extLst>
                </a:gridCol>
                <a:gridCol w="8787935">
                  <a:extLst>
                    <a:ext uri="{9D8B030D-6E8A-4147-A177-3AD203B41FA5}">
                      <a16:colId xmlns:a16="http://schemas.microsoft.com/office/drawing/2014/main" val="20001"/>
                    </a:ext>
                  </a:extLst>
                </a:gridCol>
              </a:tblGrid>
              <a:tr h="382523">
                <a:tc>
                  <a:txBody>
                    <a:bodyPr/>
                    <a:lstStyle/>
                    <a:p>
                      <a:pPr algn="ctr">
                        <a:lnSpc>
                          <a:spcPct val="120000"/>
                        </a:lnSpc>
                        <a:spcAft>
                          <a:spcPts val="0"/>
                        </a:spcAft>
                      </a:pPr>
                      <a:r>
                        <a:rPr lang="vi-VN" sz="1800" b="1" dirty="0">
                          <a:solidFill>
                            <a:srgbClr val="202121"/>
                          </a:solidFill>
                          <a:effectLst/>
                          <a:latin typeface="Arial"/>
                          <a:ea typeface="Arial"/>
                        </a:rPr>
                        <a:t>Cột A</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6EE"/>
                    </a:solidFill>
                  </a:tcPr>
                </a:tc>
                <a:tc>
                  <a:txBody>
                    <a:bodyPr/>
                    <a:lstStyle/>
                    <a:p>
                      <a:pPr algn="ctr">
                        <a:lnSpc>
                          <a:spcPct val="120000"/>
                        </a:lnSpc>
                        <a:spcAft>
                          <a:spcPts val="0"/>
                        </a:spcAft>
                      </a:pPr>
                      <a:r>
                        <a:rPr lang="vi-VN" sz="1800" b="1">
                          <a:solidFill>
                            <a:srgbClr val="202121"/>
                          </a:solidFill>
                          <a:effectLst/>
                          <a:latin typeface="Arial"/>
                          <a:ea typeface="Arial"/>
                        </a:rPr>
                        <a:t>Cột B</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6EE"/>
                    </a:solidFill>
                  </a:tcPr>
                </a:tc>
                <a:extLst>
                  <a:ext uri="{0D108BD9-81ED-4DB2-BD59-A6C34878D82A}">
                    <a16:rowId xmlns:a16="http://schemas.microsoft.com/office/drawing/2014/main" val="10000"/>
                  </a:ext>
                </a:extLst>
              </a:tr>
              <a:tr h="1506629">
                <a:tc>
                  <a:txBody>
                    <a:bodyPr/>
                    <a:lstStyle/>
                    <a:p>
                      <a:pPr marL="203200" indent="-203200">
                        <a:lnSpc>
                          <a:spcPct val="110000"/>
                        </a:lnSpc>
                        <a:spcAft>
                          <a:spcPts val="0"/>
                        </a:spcAft>
                      </a:pPr>
                      <a:r>
                        <a:rPr lang="vi-VN" sz="1800" dirty="0">
                          <a:solidFill>
                            <a:srgbClr val="202121"/>
                          </a:solidFill>
                          <a:effectLst/>
                          <a:latin typeface="Arial"/>
                          <a:ea typeface="Arial"/>
                        </a:rPr>
                        <a:t>a. Khung cơ cấu hệ </a:t>
                      </a:r>
                      <a:r>
                        <a:rPr lang="vi-VN" sz="1800" dirty="0" smtClean="0">
                          <a:solidFill>
                            <a:srgbClr val="202121"/>
                          </a:solidFill>
                          <a:effectLst/>
                          <a:latin typeface="Arial"/>
                          <a:ea typeface="Arial"/>
                        </a:rPr>
                        <a:t>thống</a:t>
                      </a:r>
                      <a:r>
                        <a:rPr lang="vi-VN" sz="1800" baseline="0" dirty="0" smtClean="0">
                          <a:solidFill>
                            <a:srgbClr val="202121"/>
                          </a:solidFill>
                          <a:effectLst/>
                          <a:latin typeface="Arial"/>
                          <a:ea typeface="Arial"/>
                        </a:rPr>
                        <a:t> </a:t>
                      </a:r>
                      <a:r>
                        <a:rPr lang="vi-VN" sz="1800" dirty="0" smtClean="0">
                          <a:solidFill>
                            <a:srgbClr val="202121"/>
                          </a:solidFill>
                          <a:effectLst/>
                          <a:latin typeface="Arial"/>
                          <a:ea typeface="Arial"/>
                        </a:rPr>
                        <a:t>giáo </a:t>
                      </a:r>
                      <a:r>
                        <a:rPr lang="vi-VN" sz="1800" dirty="0">
                          <a:solidFill>
                            <a:srgbClr val="202121"/>
                          </a:solidFill>
                          <a:effectLst/>
                          <a:latin typeface="Arial"/>
                          <a:ea typeface="Arial"/>
                        </a:rPr>
                        <a:t>dục Việt Nam</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dirty="0">
                          <a:solidFill>
                            <a:srgbClr val="202121"/>
                          </a:solidFill>
                          <a:effectLst/>
                          <a:latin typeface="Arial"/>
                          <a:ea typeface="Arial"/>
                        </a:rPr>
                        <a:t>1. </a:t>
                      </a:r>
                      <a:r>
                        <a:rPr lang="vi-VN" sz="1800" dirty="0">
                          <a:solidFill>
                            <a:srgbClr val="202121"/>
                          </a:solidFill>
                          <a:effectLst/>
                          <a:latin typeface="Arial"/>
                          <a:ea typeface="Arial"/>
                        </a:rPr>
                        <a:t>Dành cho người học tốt nghiệp trung học phổ thông, hoặc tốt</a:t>
                      </a:r>
                      <a:br>
                        <a:rPr lang="vi-VN" sz="1800" dirty="0">
                          <a:solidFill>
                            <a:srgbClr val="202121"/>
                          </a:solidFill>
                          <a:effectLst/>
                          <a:latin typeface="Arial"/>
                          <a:ea typeface="Arial"/>
                        </a:rPr>
                      </a:br>
                      <a:r>
                        <a:rPr lang="vi-VN" sz="1800" dirty="0">
                          <a:solidFill>
                            <a:srgbClr val="202121"/>
                          </a:solidFill>
                          <a:effectLst/>
                          <a:latin typeface="Arial"/>
                          <a:ea typeface="Arial"/>
                        </a:rPr>
                        <a:t>nghiệp trình độ trung cấp mà đã học và thi đạt yêu cầu đủ khối</a:t>
                      </a:r>
                      <a:br>
                        <a:rPr lang="vi-VN" sz="1800" dirty="0">
                          <a:solidFill>
                            <a:srgbClr val="202121"/>
                          </a:solidFill>
                          <a:effectLst/>
                          <a:latin typeface="Arial"/>
                          <a:ea typeface="Arial"/>
                        </a:rPr>
                      </a:br>
                      <a:r>
                        <a:rPr lang="vi-VN" sz="1800" dirty="0">
                          <a:solidFill>
                            <a:srgbClr val="202121"/>
                          </a:solidFill>
                          <a:effectLst/>
                          <a:latin typeface="Arial"/>
                          <a:ea typeface="Arial"/>
                        </a:rPr>
                        <a:t>lượng kiến thức văn hoá trung học phổ thông theo quy định của</a:t>
                      </a:r>
                      <a:br>
                        <a:rPr lang="vi-VN" sz="1800" dirty="0">
                          <a:solidFill>
                            <a:srgbClr val="202121"/>
                          </a:solidFill>
                          <a:effectLst/>
                          <a:latin typeface="Arial"/>
                          <a:ea typeface="Arial"/>
                        </a:rPr>
                      </a:br>
                      <a:r>
                        <a:rPr lang="vi-VN" sz="1800" dirty="0">
                          <a:solidFill>
                            <a:srgbClr val="202121"/>
                          </a:solidFill>
                          <a:effectLst/>
                          <a:latin typeface="Arial"/>
                          <a:ea typeface="Arial"/>
                        </a:rPr>
                        <a:t>Bộ Giáo dục và Đào tạo, hoặc tốt nghiệp trình độ cao đẳng (đào</a:t>
                      </a:r>
                      <a:br>
                        <a:rPr lang="vi-VN" sz="1800" dirty="0">
                          <a:solidFill>
                            <a:srgbClr val="202121"/>
                          </a:solidFill>
                          <a:effectLst/>
                          <a:latin typeface="Arial"/>
                          <a:ea typeface="Arial"/>
                        </a:rPr>
                      </a:br>
                      <a:r>
                        <a:rPr lang="vi-VN" sz="1800" dirty="0">
                          <a:solidFill>
                            <a:srgbClr val="444646"/>
                          </a:solidFill>
                          <a:effectLst/>
                          <a:latin typeface="Arial"/>
                          <a:ea typeface="Arial"/>
                        </a:rPr>
                        <a:t>tạo từ 3 đến 5 năm).</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4470">
                <a:tc>
                  <a:txBody>
                    <a:bodyPr/>
                    <a:lstStyle/>
                    <a:p>
                      <a:pPr>
                        <a:lnSpc>
                          <a:spcPct val="120000"/>
                        </a:lnSpc>
                        <a:spcAft>
                          <a:spcPts val="0"/>
                        </a:spcAft>
                      </a:pPr>
                      <a:r>
                        <a:rPr lang="vi-VN" sz="1800" b="1" dirty="0">
                          <a:solidFill>
                            <a:srgbClr val="202121"/>
                          </a:solidFill>
                          <a:effectLst/>
                          <a:latin typeface="Arial"/>
                          <a:ea typeface="Arial"/>
                        </a:rPr>
                        <a:t>b. </a:t>
                      </a:r>
                      <a:r>
                        <a:rPr lang="vi-VN" sz="1800" dirty="0">
                          <a:solidFill>
                            <a:srgbClr val="202121"/>
                          </a:solidFill>
                          <a:effectLst/>
                          <a:latin typeface="Arial"/>
                          <a:ea typeface="Arial"/>
                        </a:rPr>
                        <a:t>Giáo dục thường </a:t>
                      </a:r>
                      <a:r>
                        <a:rPr lang="vi-VN" sz="1800" dirty="0">
                          <a:solidFill>
                            <a:srgbClr val="444646"/>
                          </a:solidFill>
                          <a:effectLst/>
                          <a:latin typeface="Arial"/>
                          <a:ea typeface="Arial"/>
                        </a:rPr>
                        <a:t>xuyên</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dirty="0">
                          <a:solidFill>
                            <a:srgbClr val="444646"/>
                          </a:solidFill>
                          <a:effectLst/>
                          <a:latin typeface="Arial"/>
                          <a:ea typeface="Arial"/>
                        </a:rPr>
                        <a:t>2. Dành cho người học tốt nghiệp trung học phổ </a:t>
                      </a:r>
                      <a:r>
                        <a:rPr lang="vi-VN" sz="1800" dirty="0">
                          <a:solidFill>
                            <a:srgbClr val="202121"/>
                          </a:solidFill>
                          <a:effectLst/>
                          <a:latin typeface="Arial"/>
                          <a:ea typeface="Arial"/>
                        </a:rPr>
                        <a:t>thông (từ 2 đến 3</a:t>
                      </a:r>
                      <a:br>
                        <a:rPr lang="vi-VN" sz="1800" dirty="0">
                          <a:solidFill>
                            <a:srgbClr val="202121"/>
                          </a:solidFill>
                          <a:effectLst/>
                          <a:latin typeface="Arial"/>
                          <a:ea typeface="Arial"/>
                        </a:rPr>
                      </a:br>
                      <a:r>
                        <a:rPr lang="vi-VN" sz="1800" dirty="0">
                          <a:solidFill>
                            <a:srgbClr val="444646"/>
                          </a:solidFill>
                          <a:effectLst/>
                          <a:latin typeface="Arial"/>
                          <a:ea typeface="Arial"/>
                        </a:rPr>
                        <a:t>năm) hoặc tốt nghiệp trình độ trung cấp và </a:t>
                      </a:r>
                      <a:r>
                        <a:rPr lang="vi-VN" sz="1800" dirty="0">
                          <a:solidFill>
                            <a:srgbClr val="202121"/>
                          </a:solidFill>
                          <a:effectLst/>
                          <a:latin typeface="Arial"/>
                          <a:ea typeface="Arial"/>
                        </a:rPr>
                        <a:t>có bằng tốt nghiệp</a:t>
                      </a:r>
                      <a:br>
                        <a:rPr lang="vi-VN" sz="1800" dirty="0">
                          <a:solidFill>
                            <a:srgbClr val="202121"/>
                          </a:solidFill>
                          <a:effectLst/>
                          <a:latin typeface="Arial"/>
                          <a:ea typeface="Arial"/>
                        </a:rPr>
                      </a:br>
                      <a:r>
                        <a:rPr lang="vi-VN" sz="1800" dirty="0">
                          <a:solidFill>
                            <a:srgbClr val="444646"/>
                          </a:solidFill>
                          <a:effectLst/>
                          <a:latin typeface="Arial"/>
                          <a:ea typeface="Arial"/>
                        </a:rPr>
                        <a:t>trung học phổ thông (từ 1 đến 2 năm).</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0929">
                <a:tc>
                  <a:txBody>
                    <a:bodyPr/>
                    <a:lstStyle/>
                    <a:p>
                      <a:pPr>
                        <a:lnSpc>
                          <a:spcPct val="120000"/>
                        </a:lnSpc>
                        <a:spcAft>
                          <a:spcPts val="0"/>
                        </a:spcAft>
                      </a:pPr>
                      <a:r>
                        <a:rPr lang="vi-VN" sz="1800" b="1" dirty="0">
                          <a:solidFill>
                            <a:srgbClr val="202121"/>
                          </a:solidFill>
                          <a:effectLst/>
                          <a:latin typeface="Arial"/>
                          <a:ea typeface="Arial"/>
                        </a:rPr>
                        <a:t>c. </a:t>
                      </a:r>
                      <a:r>
                        <a:rPr lang="vi-VN" sz="1800" b="1" dirty="0" smtClean="0">
                          <a:solidFill>
                            <a:srgbClr val="202121"/>
                          </a:solidFill>
                          <a:effectLst/>
                          <a:latin typeface="Arial"/>
                          <a:ea typeface="Arial"/>
                        </a:rPr>
                        <a:t>GD</a:t>
                      </a:r>
                      <a:r>
                        <a:rPr lang="vi-VN" sz="1800" dirty="0" smtClean="0">
                          <a:solidFill>
                            <a:srgbClr val="202121"/>
                          </a:solidFill>
                          <a:effectLst/>
                          <a:latin typeface="Arial"/>
                          <a:ea typeface="Arial"/>
                        </a:rPr>
                        <a:t> </a:t>
                      </a:r>
                      <a:r>
                        <a:rPr lang="vi-VN" sz="1800" dirty="0">
                          <a:solidFill>
                            <a:srgbClr val="202121"/>
                          </a:solidFill>
                          <a:effectLst/>
                          <a:latin typeface="Arial"/>
                          <a:ea typeface="Arial"/>
                        </a:rPr>
                        <a:t>mầm </a:t>
                      </a:r>
                      <a:r>
                        <a:rPr lang="vi-VN" sz="1800" dirty="0">
                          <a:solidFill>
                            <a:srgbClr val="444646"/>
                          </a:solidFill>
                          <a:effectLst/>
                          <a:latin typeface="Arial"/>
                          <a:ea typeface="Arial"/>
                        </a:rPr>
                        <a:t>non</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vi-VN" sz="1800" b="1" dirty="0">
                          <a:solidFill>
                            <a:srgbClr val="444646"/>
                          </a:solidFill>
                          <a:effectLst/>
                          <a:latin typeface="Arial"/>
                          <a:ea typeface="Arial"/>
                        </a:rPr>
                        <a:t>3. </a:t>
                      </a:r>
                      <a:r>
                        <a:rPr lang="vi-VN" sz="1800" dirty="0">
                          <a:solidFill>
                            <a:srgbClr val="444646"/>
                          </a:solidFill>
                          <a:effectLst/>
                          <a:latin typeface="Arial"/>
                          <a:ea typeface="Arial"/>
                        </a:rPr>
                        <a:t>Bao gồm giáo dục chính quy và giáo dục thường </a:t>
                      </a:r>
                      <a:r>
                        <a:rPr lang="vi-VN" sz="1800" dirty="0">
                          <a:solidFill>
                            <a:srgbClr val="202121"/>
                          </a:solidFill>
                          <a:effectLst/>
                          <a:latin typeface="Arial"/>
                          <a:ea typeface="Arial"/>
                        </a:rPr>
                        <a:t>xuyên.</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4470">
                <a:tc>
                  <a:txBody>
                    <a:bodyPr/>
                    <a:lstStyle/>
                    <a:p>
                      <a:pPr>
                        <a:lnSpc>
                          <a:spcPct val="120000"/>
                        </a:lnSpc>
                        <a:spcAft>
                          <a:spcPts val="0"/>
                        </a:spcAft>
                      </a:pPr>
                      <a:r>
                        <a:rPr lang="vi-VN" sz="1800" b="1" dirty="0">
                          <a:solidFill>
                            <a:srgbClr val="202121"/>
                          </a:solidFill>
                          <a:effectLst/>
                          <a:latin typeface="Arial"/>
                          <a:ea typeface="Arial"/>
                        </a:rPr>
                        <a:t>d. </a:t>
                      </a:r>
                      <a:r>
                        <a:rPr lang="vi-VN" sz="1800" dirty="0">
                          <a:solidFill>
                            <a:srgbClr val="202121"/>
                          </a:solidFill>
                          <a:effectLst/>
                          <a:latin typeface="Arial"/>
                          <a:ea typeface="Arial"/>
                        </a:rPr>
                        <a:t>Giáo dục phổ </a:t>
                      </a:r>
                      <a:r>
                        <a:rPr lang="vi-VN" sz="1800" dirty="0">
                          <a:solidFill>
                            <a:srgbClr val="444646"/>
                          </a:solidFill>
                          <a:effectLst/>
                          <a:latin typeface="Arial"/>
                          <a:ea typeface="Arial"/>
                        </a:rPr>
                        <a:t>thông</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a:solidFill>
                            <a:srgbClr val="444646"/>
                          </a:solidFill>
                          <a:effectLst/>
                          <a:latin typeface="Arial"/>
                          <a:ea typeface="Arial"/>
                        </a:rPr>
                        <a:t>4. </a:t>
                      </a:r>
                      <a:r>
                        <a:rPr lang="vi-VN" sz="1800">
                          <a:solidFill>
                            <a:srgbClr val="444646"/>
                          </a:solidFill>
                          <a:effectLst/>
                          <a:latin typeface="Arial"/>
                          <a:ea typeface="Arial"/>
                        </a:rPr>
                        <a:t>Dành cho người ở các lứa tuổi và trình độ, có thể </a:t>
                      </a:r>
                      <a:r>
                        <a:rPr lang="vi-VN" sz="1800">
                          <a:solidFill>
                            <a:srgbClr val="202121"/>
                          </a:solidFill>
                          <a:effectLst/>
                          <a:latin typeface="Arial"/>
                          <a:ea typeface="Arial"/>
                        </a:rPr>
                        <a:t>học tập, phát triển</a:t>
                      </a:r>
                      <a:br>
                        <a:rPr lang="vi-VN" sz="1800">
                          <a:solidFill>
                            <a:srgbClr val="202121"/>
                          </a:solidFill>
                          <a:effectLst/>
                          <a:latin typeface="Arial"/>
                          <a:ea typeface="Arial"/>
                        </a:rPr>
                      </a:br>
                      <a:r>
                        <a:rPr lang="vi-VN" sz="1800">
                          <a:solidFill>
                            <a:srgbClr val="444646"/>
                          </a:solidFill>
                          <a:effectLst/>
                          <a:latin typeface="Arial"/>
                          <a:ea typeface="Arial"/>
                        </a:rPr>
                        <a:t>năng lực chuyên môn, tự tạo việc làm hoặc chuyển </a:t>
                      </a:r>
                      <a:r>
                        <a:rPr lang="vi-VN" sz="1800">
                          <a:solidFill>
                            <a:srgbClr val="202121"/>
                          </a:solidFill>
                          <a:effectLst/>
                          <a:latin typeface="Arial"/>
                          <a:ea typeface="Arial"/>
                        </a:rPr>
                        <a:t>đổi ngành, nghề</a:t>
                      </a:r>
                      <a:br>
                        <a:rPr lang="vi-VN" sz="1800">
                          <a:solidFill>
                            <a:srgbClr val="202121"/>
                          </a:solidFill>
                          <a:effectLst/>
                          <a:latin typeface="Arial"/>
                          <a:ea typeface="Arial"/>
                        </a:rPr>
                      </a:br>
                      <a:r>
                        <a:rPr lang="vi-VN" sz="1800">
                          <a:solidFill>
                            <a:srgbClr val="444646"/>
                          </a:solidFill>
                          <a:effectLst/>
                          <a:latin typeface="Arial"/>
                          <a:ea typeface="Arial"/>
                        </a:rPr>
                        <a:t>phù hợp.</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5663">
                <a:tc>
                  <a:txBody>
                    <a:bodyPr/>
                    <a:lstStyle/>
                    <a:p>
                      <a:pPr>
                        <a:lnSpc>
                          <a:spcPct val="120000"/>
                        </a:lnSpc>
                        <a:spcAft>
                          <a:spcPts val="0"/>
                        </a:spcAft>
                      </a:pPr>
                      <a:r>
                        <a:rPr lang="vi-VN" sz="1800" b="1">
                          <a:solidFill>
                            <a:srgbClr val="202121"/>
                          </a:solidFill>
                          <a:effectLst/>
                          <a:latin typeface="Arial"/>
                          <a:ea typeface="Arial"/>
                        </a:rPr>
                        <a:t>e. </a:t>
                      </a:r>
                      <a:r>
                        <a:rPr lang="vi-VN" sz="1800">
                          <a:solidFill>
                            <a:srgbClr val="202121"/>
                          </a:solidFill>
                          <a:effectLst/>
                          <a:latin typeface="Arial"/>
                          <a:ea typeface="Arial"/>
                        </a:rPr>
                        <a:t>Trình độ cao </a:t>
                      </a:r>
                      <a:r>
                        <a:rPr lang="vi-VN" sz="1800">
                          <a:solidFill>
                            <a:srgbClr val="444646"/>
                          </a:solidFill>
                          <a:effectLst/>
                          <a:latin typeface="Arial"/>
                          <a:ea typeface="Arial"/>
                        </a:rPr>
                        <a:t>đẳng</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dirty="0">
                          <a:solidFill>
                            <a:srgbClr val="444646"/>
                          </a:solidFill>
                          <a:effectLst/>
                          <a:latin typeface="Arial"/>
                          <a:ea typeface="Arial"/>
                        </a:rPr>
                        <a:t>5. Bao gồm giáo dục tiểu học, giáo dục trung học </a:t>
                      </a:r>
                      <a:r>
                        <a:rPr lang="vi-VN" sz="1800" dirty="0">
                          <a:solidFill>
                            <a:srgbClr val="202121"/>
                          </a:solidFill>
                          <a:effectLst/>
                          <a:latin typeface="Arial"/>
                          <a:ea typeface="Arial"/>
                        </a:rPr>
                        <a:t>cơ sở và giáo dục</a:t>
                      </a:r>
                      <a:br>
                        <a:rPr lang="vi-VN" sz="1800" dirty="0">
                          <a:solidFill>
                            <a:srgbClr val="202121"/>
                          </a:solidFill>
                          <a:effectLst/>
                          <a:latin typeface="Arial"/>
                          <a:ea typeface="Arial"/>
                        </a:rPr>
                      </a:br>
                      <a:r>
                        <a:rPr lang="vi-VN" sz="1800" dirty="0">
                          <a:solidFill>
                            <a:srgbClr val="444646"/>
                          </a:solidFill>
                          <a:effectLst/>
                          <a:latin typeface="Arial"/>
                          <a:ea typeface="Arial"/>
                        </a:rPr>
                        <a:t>trung học phổ thông.</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8571">
                <a:tc>
                  <a:txBody>
                    <a:bodyPr/>
                    <a:lstStyle/>
                    <a:p>
                      <a:pPr>
                        <a:lnSpc>
                          <a:spcPct val="120000"/>
                        </a:lnSpc>
                        <a:spcAft>
                          <a:spcPts val="0"/>
                        </a:spcAft>
                      </a:pPr>
                      <a:r>
                        <a:rPr lang="vi-VN" sz="1800" b="1">
                          <a:solidFill>
                            <a:srgbClr val="202121"/>
                          </a:solidFill>
                          <a:effectLst/>
                          <a:latin typeface="Arial"/>
                          <a:ea typeface="Arial"/>
                        </a:rPr>
                        <a:t>g. </a:t>
                      </a:r>
                      <a:r>
                        <a:rPr lang="vi-VN" sz="1800">
                          <a:solidFill>
                            <a:srgbClr val="202121"/>
                          </a:solidFill>
                          <a:effectLst/>
                          <a:latin typeface="Arial"/>
                          <a:ea typeface="Arial"/>
                        </a:rPr>
                        <a:t>Trình độ đại học</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dirty="0">
                          <a:solidFill>
                            <a:srgbClr val="444646"/>
                          </a:solidFill>
                          <a:effectLst/>
                          <a:latin typeface="Arial"/>
                          <a:ea typeface="Arial"/>
                        </a:rPr>
                        <a:t>6. </a:t>
                      </a:r>
                      <a:r>
                        <a:rPr lang="vi-VN" sz="1800" dirty="0">
                          <a:solidFill>
                            <a:srgbClr val="444646"/>
                          </a:solidFill>
                          <a:effectLst/>
                          <a:latin typeface="Arial"/>
                          <a:ea typeface="Arial"/>
                        </a:rPr>
                        <a:t>Bao gồm nhà trẻ và mẫu giáo mà trẻ em từ 03 </a:t>
                      </a:r>
                      <a:r>
                        <a:rPr lang="vi-VN" sz="1800" dirty="0">
                          <a:solidFill>
                            <a:srgbClr val="202121"/>
                          </a:solidFill>
                          <a:effectLst/>
                          <a:latin typeface="Arial"/>
                          <a:ea typeface="Arial"/>
                        </a:rPr>
                        <a:t>tháng đến 05 tuổi</a:t>
                      </a:r>
                      <a:br>
                        <a:rPr lang="vi-VN" sz="1800" dirty="0">
                          <a:solidFill>
                            <a:srgbClr val="202121"/>
                          </a:solidFill>
                          <a:effectLst/>
                          <a:latin typeface="Arial"/>
                          <a:ea typeface="Arial"/>
                        </a:rPr>
                      </a:br>
                      <a:r>
                        <a:rPr lang="vi-VN" sz="1800" dirty="0">
                          <a:solidFill>
                            <a:srgbClr val="202121"/>
                          </a:solidFill>
                          <a:effectLst/>
                          <a:latin typeface="Arial"/>
                          <a:ea typeface="Arial"/>
                        </a:rPr>
                        <a:t>được chăm sóc và học tập.</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Rectangle 5"/>
          <p:cNvSpPr/>
          <p:nvPr/>
        </p:nvSpPr>
        <p:spPr>
          <a:xfrm>
            <a:off x="17941" y="0"/>
            <a:ext cx="11118620" cy="954107"/>
          </a:xfrm>
          <a:prstGeom prst="rect">
            <a:avLst/>
          </a:prstGeom>
        </p:spPr>
        <p:txBody>
          <a:bodyPr wrap="square">
            <a:spAutoFit/>
          </a:bodyPr>
          <a:lstStyle/>
          <a:p>
            <a:r>
              <a:rPr lang="vi-VN" sz="2800" i="1" dirty="0">
                <a:latin typeface="+mj-lt"/>
                <a:hlinkClick r:id="rId2"/>
              </a:rPr>
              <a:t>Với mỗi thông tin ở cột A, em hãy xác định nội dung mô tả tương ứng về các thành</a:t>
            </a:r>
            <a:r>
              <a:rPr lang="vi-VN" sz="2800" i="1" dirty="0">
                <a:latin typeface="+mj-lt"/>
              </a:rPr>
              <a:t> phần của hệ thống giáo dục Việt Nam ở cột B trong Bảng 2.1</a:t>
            </a:r>
            <a:endParaRPr lang="vi-VN"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693523229"/>
              </p:ext>
            </p:extLst>
          </p:nvPr>
        </p:nvGraphicFramePr>
        <p:xfrm>
          <a:off x="11042716" y="2204864"/>
          <a:ext cx="1152129" cy="3072384"/>
        </p:xfrm>
        <a:graphic>
          <a:graphicData uri="http://schemas.openxmlformats.org/drawingml/2006/table">
            <a:tbl>
              <a:tblPr firstRow="1" firstCol="1" bandRow="1"/>
              <a:tblGrid>
                <a:gridCol w="1152129">
                  <a:extLst>
                    <a:ext uri="{9D8B030D-6E8A-4147-A177-3AD203B41FA5}">
                      <a16:colId xmlns:a16="http://schemas.microsoft.com/office/drawing/2014/main" val="20000"/>
                    </a:ext>
                  </a:extLst>
                </a:gridCol>
              </a:tblGrid>
              <a:tr h="267970">
                <a:tc>
                  <a:txBody>
                    <a:bodyPr/>
                    <a:lstStyle/>
                    <a:p>
                      <a:pPr indent="355600">
                        <a:lnSpc>
                          <a:spcPct val="120000"/>
                        </a:lnSpc>
                        <a:spcAft>
                          <a:spcPts val="0"/>
                        </a:spcAft>
                      </a:pPr>
                      <a:r>
                        <a:rPr lang="vi-VN" sz="2800" dirty="0">
                          <a:solidFill>
                            <a:srgbClr val="FF0000"/>
                          </a:solidFill>
                          <a:effectLst/>
                          <a:latin typeface="Times New Roman"/>
                          <a:ea typeface="Cambria"/>
                          <a:cs typeface="Cambria"/>
                        </a:rPr>
                        <a:t>a - 3</a:t>
                      </a:r>
                      <a:endParaRPr lang="vi-VN" sz="2800" dirty="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b - 4</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c - 6</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d - 5</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e- 2</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g-1</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674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1" t="6573" r="5963" b="13415"/>
          <a:stretch/>
        </p:blipFill>
        <p:spPr bwMode="auto">
          <a:xfrm>
            <a:off x="6802972" y="2132856"/>
            <a:ext cx="4779428" cy="438764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9;p16">
            <a:extLst>
              <a:ext uri="{FF2B5EF4-FFF2-40B4-BE49-F238E27FC236}">
                <a16:creationId xmlns:a16="http://schemas.microsoft.com/office/drawing/2014/main" id="{B46EE1A3-DED7-AAF3-6280-DD572452941D}"/>
              </a:ext>
            </a:extLst>
          </p:cNvPr>
          <p:cNvSpPr txBox="1"/>
          <p:nvPr/>
        </p:nvSpPr>
        <p:spPr>
          <a:xfrm>
            <a:off x="407368" y="1052736"/>
            <a:ext cx="8352928" cy="1872208"/>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4400" b="1" kern="0" dirty="0" smtClean="0">
                <a:solidFill>
                  <a:schemeClr val="accent2">
                    <a:lumMod val="50000"/>
                  </a:schemeClr>
                </a:solidFill>
                <a:latin typeface="Fira Sans Condensed Medium" panose="020B0603050000020004" pitchFamily="34" charset="0"/>
                <a:cs typeface="Arial"/>
                <a:sym typeface="Arial"/>
              </a:rPr>
              <a:t>II. Phân luồng trong hệ thống giáo dục quốc dân</a:t>
            </a:r>
            <a:endParaRPr lang="en-US" sz="4400" b="1" kern="0" dirty="0">
              <a:solidFill>
                <a:schemeClr val="accent2">
                  <a:lumMod val="50000"/>
                </a:schemeClr>
              </a:solidFill>
              <a:latin typeface="Fira Sans Condensed Medium" panose="020B0603050000020004" pitchFamily="34" charset="0"/>
              <a:cs typeface="Arial"/>
              <a:sym typeface="Arial"/>
            </a:endParaRPr>
          </a:p>
        </p:txBody>
      </p:sp>
    </p:spTree>
    <p:extLst>
      <p:ext uri="{BB962C8B-B14F-4D97-AF65-F5344CB8AC3E}">
        <p14:creationId xmlns:p14="http://schemas.microsoft.com/office/powerpoint/2010/main" val="16826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6211669"/>
            <a:ext cx="6624736" cy="646331"/>
          </a:xfrm>
          <a:prstGeom prst="rect">
            <a:avLst/>
          </a:prstGeom>
        </p:spPr>
        <p:txBody>
          <a:bodyPr wrap="square">
            <a:spAutoFit/>
          </a:bodyPr>
          <a:lstStyle/>
          <a:p>
            <a:pPr algn="ctr"/>
            <a:r>
              <a:rPr lang="en-US" sz="3600" b="1" dirty="0" smtClean="0"/>
              <a:t>1 </a:t>
            </a:r>
            <a:r>
              <a:rPr lang="en-US" sz="3600" b="1" dirty="0"/>
              <a:t>– D, 2- A, 3-E, 4-B</a:t>
            </a:r>
            <a:r>
              <a:rPr lang="en-US" sz="3600" b="1" dirty="0" smtClean="0"/>
              <a:t>,</a:t>
            </a:r>
            <a:r>
              <a:rPr lang="vi-VN" sz="3600" b="1" dirty="0" smtClean="0"/>
              <a:t> </a:t>
            </a:r>
            <a:r>
              <a:rPr lang="en-US" sz="3600" b="1" dirty="0" smtClean="0"/>
              <a:t>5 </a:t>
            </a:r>
            <a:r>
              <a:rPr lang="en-US" sz="3600" b="1" dirty="0"/>
              <a:t>- C	</a:t>
            </a:r>
            <a:endParaRPr lang="vi-VN" sz="3600" b="1" dirty="0"/>
          </a:p>
        </p:txBody>
      </p:sp>
      <p:sp>
        <p:nvSpPr>
          <p:cNvPr id="5" name="Rectangle 4"/>
          <p:cNvSpPr/>
          <p:nvPr/>
        </p:nvSpPr>
        <p:spPr>
          <a:xfrm>
            <a:off x="119336" y="188640"/>
            <a:ext cx="11809312" cy="1815882"/>
          </a:xfrm>
          <a:prstGeom prst="rect">
            <a:avLst/>
          </a:prstGeom>
        </p:spPr>
        <p:txBody>
          <a:bodyPr wrap="square">
            <a:spAutoFit/>
          </a:bodyPr>
          <a:lstStyle/>
          <a:p>
            <a:r>
              <a:rPr lang="vi-VN" sz="2800" i="1" dirty="0"/>
              <a:t>Chọn các đáp án</a:t>
            </a:r>
            <a:r>
              <a:rPr lang="vi-VN" sz="2800" dirty="0"/>
              <a:t> </a:t>
            </a:r>
            <a:r>
              <a:rPr lang="vi-VN" sz="2800" dirty="0" smtClean="0"/>
              <a:t>A, B, C</a:t>
            </a:r>
            <a:r>
              <a:rPr lang="vi-VN" sz="2800" i="1" dirty="0" smtClean="0"/>
              <a:t>, </a:t>
            </a:r>
            <a:r>
              <a:rPr lang="vi-VN" sz="2800" i="1" dirty="0"/>
              <a:t>D. E phù </a:t>
            </a:r>
            <a:r>
              <a:rPr lang="vi-VN" sz="2800" i="1" dirty="0" smtClean="0"/>
              <a:t>hợp </a:t>
            </a:r>
            <a:r>
              <a:rPr lang="vi-VN" sz="2800" i="1" dirty="0"/>
              <a:t>với các ô đánh số 1, 2, 3, 4, 5 trong Hình 2.3.</a:t>
            </a:r>
            <a:br>
              <a:rPr lang="vi-VN" sz="2800" i="1" dirty="0"/>
            </a:br>
            <a:r>
              <a:rPr lang="vi-VN" sz="2800" i="1" dirty="0">
                <a:hlinkClick r:id="rId2"/>
              </a:rPr>
              <a:t>Hãy cho biết: Có những hướng </a:t>
            </a:r>
            <a:r>
              <a:rPr lang="vi-VN" sz="2800" i="1" dirty="0" smtClean="0">
                <a:hlinkClick r:id="rId2"/>
              </a:rPr>
              <a:t>đí </a:t>
            </a:r>
            <a:r>
              <a:rPr lang="vi-VN" sz="2800" i="1" dirty="0">
                <a:hlinkClick r:id="rId2"/>
              </a:rPr>
              <a:t>nào trong hệ thống giáo dục quốc </a:t>
            </a:r>
            <a:r>
              <a:rPr lang="vi-VN" sz="2800" i="1" dirty="0" smtClean="0">
                <a:hlinkClick r:id="rId2"/>
              </a:rPr>
              <a:t>dân </a:t>
            </a:r>
            <a:r>
              <a:rPr lang="vi-VN" sz="2800" i="1" dirty="0">
                <a:hlinkClick r:id="rId2"/>
              </a:rPr>
              <a:t>sau khi tốt </a:t>
            </a:r>
            <a:r>
              <a:rPr lang="vi-VN" sz="2800" i="1" dirty="0" smtClean="0">
                <a:hlinkClick r:id="rId2"/>
              </a:rPr>
              <a:t>nghiệp</a:t>
            </a:r>
            <a:r>
              <a:rPr lang="vi-VN" sz="2800" i="1" dirty="0"/>
              <a:t> </a:t>
            </a:r>
            <a:r>
              <a:rPr lang="vi-VN" sz="2800" i="1" dirty="0" smtClean="0"/>
              <a:t>trung </a:t>
            </a:r>
            <a:r>
              <a:rPr lang="vi-VN" sz="2800" i="1" dirty="0"/>
              <a:t>học cơ sỏ?</a:t>
            </a:r>
            <a:endParaRPr lang="vi-VN" sz="2800" dirty="0"/>
          </a:p>
        </p:txBody>
      </p:sp>
      <p:pic>
        <p:nvPicPr>
          <p:cNvPr id="7" name="Picutre 90"/>
          <p:cNvPicPr/>
          <p:nvPr/>
        </p:nvPicPr>
        <p:blipFill>
          <a:blip r:embed="rId3"/>
          <a:stretch/>
        </p:blipFill>
        <p:spPr>
          <a:xfrm>
            <a:off x="88402" y="2050500"/>
            <a:ext cx="7200800" cy="4033902"/>
          </a:xfrm>
          <a:prstGeom prst="rect">
            <a:avLst/>
          </a:prstGeom>
        </p:spPr>
      </p:pic>
      <p:sp>
        <p:nvSpPr>
          <p:cNvPr id="8" name="Rectangle 7"/>
          <p:cNvSpPr/>
          <p:nvPr/>
        </p:nvSpPr>
        <p:spPr>
          <a:xfrm>
            <a:off x="7528609" y="1805293"/>
            <a:ext cx="4572000" cy="4524315"/>
          </a:xfrm>
          <a:prstGeom prst="rect">
            <a:avLst/>
          </a:prstGeom>
        </p:spPr>
        <p:txBody>
          <a:bodyPr>
            <a:spAutoFit/>
          </a:bodyPr>
          <a:lstStyle/>
          <a:p>
            <a:pPr lvl="0"/>
            <a:r>
              <a:rPr lang="vi-VN" sz="2400" i="1" dirty="0"/>
              <a:t>A. Học nghề trình độ sơ cấp và trung cấp tại các cơ sờ giáo dục nghề nghiệp.</a:t>
            </a:r>
            <a:endParaRPr lang="vi-VN" sz="2400" dirty="0"/>
          </a:p>
          <a:p>
            <a:pPr lvl="0"/>
            <a:r>
              <a:rPr lang="vi-VN" sz="2400" i="1" dirty="0"/>
              <a:t>B. Học nghề trình độ cao đẳng tại các cơ sờ giáo dục nghề nghiệp.</a:t>
            </a:r>
            <a:endParaRPr lang="vi-VN" sz="2400" dirty="0"/>
          </a:p>
          <a:p>
            <a:r>
              <a:rPr lang="vi-VN" sz="2400" i="1" dirty="0"/>
              <a:t>C. Học trình độ đại học tại các cơ sờ giáo dục đại học.</a:t>
            </a:r>
            <a:endParaRPr lang="vi-VN" sz="2400" dirty="0"/>
          </a:p>
          <a:p>
            <a:pPr lvl="0"/>
            <a:r>
              <a:rPr lang="vi-VN" sz="2400" i="1" dirty="0"/>
              <a:t>D. Học trung học phổ thông.</a:t>
            </a:r>
            <a:endParaRPr lang="vi-VN" sz="2400" dirty="0"/>
          </a:p>
          <a:p>
            <a:pPr lvl="0"/>
            <a:r>
              <a:rPr lang="vi-VN" sz="2400" i="1" dirty="0"/>
              <a:t>E. Vừa học tại cốc cơ sờ giáo dục thường xuyên, vừa tham gia lao động.</a:t>
            </a:r>
            <a:endParaRPr lang="vi-VN" sz="2400" dirty="0"/>
          </a:p>
        </p:txBody>
      </p:sp>
    </p:spTree>
    <p:extLst>
      <p:ext uri="{BB962C8B-B14F-4D97-AF65-F5344CB8AC3E}">
        <p14:creationId xmlns:p14="http://schemas.microsoft.com/office/powerpoint/2010/main" val="216287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Books Infographics by Slidesgo">
  <a:themeElements>
    <a:clrScheme name="Simple Light">
      <a:dk1>
        <a:srgbClr val="000000"/>
      </a:dk1>
      <a:lt1>
        <a:srgbClr val="FFFFFF"/>
      </a:lt1>
      <a:dk2>
        <a:srgbClr val="5F0F40"/>
      </a:dk2>
      <a:lt2>
        <a:srgbClr val="9A031E"/>
      </a:lt2>
      <a:accent1>
        <a:srgbClr val="E36414"/>
      </a:accent1>
      <a:accent2>
        <a:srgbClr val="27C2A4"/>
      </a:accent2>
      <a:accent3>
        <a:srgbClr val="0F4C5C"/>
      </a:accent3>
      <a:accent4>
        <a:srgbClr val="32399D"/>
      </a:accent4>
      <a:accent5>
        <a:srgbClr val="04040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TotalTime>
  <Words>1264</Words>
  <Application>Microsoft Office PowerPoint</Application>
  <PresentationFormat>Widescreen</PresentationFormat>
  <Paragraphs>81</Paragraphs>
  <Slides>21</Slides>
  <Notes>8</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21</vt:i4>
      </vt:variant>
    </vt:vector>
  </HeadingPairs>
  <TitlesOfParts>
    <vt:vector size="42" baseType="lpstr">
      <vt:lpstr>Arial</vt:lpstr>
      <vt:lpstr>Calibri</vt:lpstr>
      <vt:lpstr>Cambria</vt:lpstr>
      <vt:lpstr>Fira Sans Black</vt:lpstr>
      <vt:lpstr>Fira Sans Condensed Medium</vt:lpstr>
      <vt:lpstr>Fira Sans Extra Condensed Medium</vt:lpstr>
      <vt:lpstr>Fira Sans Extra Condensed SemiBold</vt:lpstr>
      <vt:lpstr>Roboto</vt:lpstr>
      <vt:lpstr>Roboto Condensed Light</vt:lpstr>
      <vt:lpstr>Tahoma</vt:lpstr>
      <vt:lpstr>Times New Roman</vt:lpstr>
      <vt:lpstr>Trebuchet MS</vt:lpstr>
      <vt:lpstr>Wingdings 3</vt:lpstr>
      <vt:lpstr>Office Theme</vt:lpstr>
      <vt:lpstr>Facet</vt:lpstr>
      <vt:lpstr>Books Infographics by Slidesgo</vt:lpstr>
      <vt:lpstr>Newton's Laws Infographics by Slidesgo</vt:lpstr>
      <vt:lpstr>1_Newton's Laws Infographics by Slidesgo</vt:lpstr>
      <vt:lpstr>2_Newton's Laws Infographics by Slidesgo</vt:lpstr>
      <vt:lpstr>3_Newton's Laws Infographics by Slidesgo</vt:lpstr>
      <vt:lpstr>4_Newton's Laws Infographics by Slidesgo</vt:lpstr>
      <vt:lpstr>BÀI 2.  CƠ CẤU HỆ THỐNG GIÁO DỤC QUỐC DÂN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Giáo dục phổ thông có hai thời điểm phân luồng:  </vt:lpstr>
      <vt:lpstr>PowerPoint Presentation</vt:lpstr>
      <vt:lpstr>PowerPoint Presentation</vt:lpstr>
      <vt:lpstr>PowerPoint Presentation</vt:lpstr>
      <vt:lpstr>Cơ hội lựa chọn nghề nghiệp kĩ thuật, công nghệ của học sinh có thể thực hiện ở cả hai thời điểm phân luồng.</vt:lpstr>
      <vt:lpstr>PowerPoint Presentation</vt:lpstr>
      <vt:lpstr>PowerPoint Presentation</vt:lpstr>
      <vt:lpstr>PowerPoint Presentation</vt:lpstr>
      <vt:lpstr>PowerPoint Presentation</vt:lpstr>
      <vt:lpstr>PowerPoint Presentation</vt:lpstr>
      <vt:lpstr>LUYỆN TẬP, THỰC HÀNH</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Tiết….BÀI 2.  CƠ CẤU HỆ THỐNG GIÁO DỤC QUỐC DÂN Thời gian thực hiện: ( tiết)</dc:title>
  <dc:creator>VnTeach.Com</dc:creator>
  <cp:keywords>VnTeach.Com</cp:keywords>
  <cp:lastModifiedBy>Admin</cp:lastModifiedBy>
  <cp:revision>9</cp:revision>
  <dcterms:created xsi:type="dcterms:W3CDTF">2024-07-22T15:17:13Z</dcterms:created>
  <dcterms:modified xsi:type="dcterms:W3CDTF">2024-10-05T03:15:53Z</dcterms:modified>
</cp:coreProperties>
</file>