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92" r:id="rId2"/>
    <p:sldId id="261" r:id="rId3"/>
    <p:sldId id="262" r:id="rId4"/>
    <p:sldId id="263" r:id="rId5"/>
    <p:sldId id="264" r:id="rId6"/>
    <p:sldId id="291" r:id="rId7"/>
    <p:sldId id="266" r:id="rId8"/>
    <p:sldId id="281" r:id="rId9"/>
    <p:sldId id="282" r:id="rId10"/>
    <p:sldId id="288" r:id="rId11"/>
    <p:sldId id="289" r:id="rId12"/>
    <p:sldId id="283" r:id="rId13"/>
    <p:sldId id="290" r:id="rId14"/>
    <p:sldId id="285" r:id="rId15"/>
    <p:sldId id="286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E69A"/>
    <a:srgbClr val="7D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4B0AA-C01C-4A7E-993F-B512BBB64FC6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878D4-3402-400A-BA39-CAFF1391D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6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1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4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6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7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682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362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8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8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84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5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06C00-233E-4022-ACCC-C527C875CF05}" type="datetimeFigureOut">
              <a:rPr lang="en-US" smtClean="0"/>
              <a:t>8/3/2021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9CC3-1430-48BF-905E-2E1449B8F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32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786856" y="5029201"/>
            <a:ext cx="5943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GV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5827" y="1083182"/>
            <a:ext cx="5755028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60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5: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 CHIỀU DÀI</a:t>
            </a:r>
            <a:endParaRPr lang="en-US" sz="6000" b="1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50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line_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38" y="1414720"/>
            <a:ext cx="2628642" cy="2613088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04671" y="2462379"/>
            <a:ext cx="1831975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 smtClean="0">
                <a:latin typeface="Arial" panose="020B0604020202020204" pitchFamily="34" charset="0"/>
                <a:cs typeface="Arial" panose="020B0604020202020204" pitchFamily="34" charset="0"/>
              </a:rPr>
              <a:t>Tổng kết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2466872" y="321528"/>
            <a:ext cx="8048728" cy="1455704"/>
            <a:chOff x="2466872" y="321528"/>
            <a:chExt cx="8048728" cy="1455704"/>
          </a:xfrm>
        </p:grpSpPr>
        <p:sp>
          <p:nvSpPr>
            <p:cNvPr id="35" name="Line 2"/>
            <p:cNvSpPr>
              <a:spLocks noChangeShapeType="1"/>
            </p:cNvSpPr>
            <p:nvPr/>
          </p:nvSpPr>
          <p:spPr bwMode="auto">
            <a:xfrm flipV="1">
              <a:off x="2466872" y="710433"/>
              <a:ext cx="342900" cy="1066799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"/>
            <p:cNvSpPr>
              <a:spLocks noChangeShapeType="1"/>
            </p:cNvSpPr>
            <p:nvPr/>
          </p:nvSpPr>
          <p:spPr bwMode="auto">
            <a:xfrm>
              <a:off x="2835172" y="715095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AutoShape 20"/>
            <p:cNvSpPr>
              <a:spLocks noChangeArrowheads="1"/>
            </p:cNvSpPr>
            <p:nvPr/>
          </p:nvSpPr>
          <p:spPr bwMode="gray">
            <a:xfrm>
              <a:off x="3444772" y="321528"/>
              <a:ext cx="7070828" cy="8731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gray">
            <a:xfrm>
              <a:off x="3349522" y="603970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717821" y="387970"/>
              <a:ext cx="659252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Đơn vị cơ bản trong đo độ dài trong Hệ h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iệu </a:t>
              </a:r>
              <a:r>
                <a:rPr lang="en-GB" sz="2200">
                  <a:latin typeface="Arial" panose="020B0604020202020204" pitchFamily="34" charset="0"/>
                  <a:cs typeface="Arial" panose="020B0604020202020204" pitchFamily="34" charset="0"/>
                </a:rPr>
                <a:t>vị đo lường hợp pháp của </a:t>
              </a:r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nước ta là mét, kí hiệu là m</a:t>
              </a:r>
              <a:endParaRPr lang="en-GB" sz="220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2817018" y="1437508"/>
            <a:ext cx="7698581" cy="869999"/>
            <a:chOff x="2817018" y="1437508"/>
            <a:chExt cx="7698581" cy="869999"/>
          </a:xfrm>
        </p:grpSpPr>
        <p:sp>
          <p:nvSpPr>
            <p:cNvPr id="39" name="Line 6"/>
            <p:cNvSpPr>
              <a:spLocks noChangeShapeType="1"/>
            </p:cNvSpPr>
            <p:nvPr/>
          </p:nvSpPr>
          <p:spPr bwMode="auto">
            <a:xfrm flipV="1">
              <a:off x="2817018" y="1940189"/>
              <a:ext cx="557904" cy="20021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AutoShape 22"/>
            <p:cNvSpPr>
              <a:spLocks noChangeArrowheads="1"/>
            </p:cNvSpPr>
            <p:nvPr/>
          </p:nvSpPr>
          <p:spPr bwMode="gray">
            <a:xfrm>
              <a:off x="3457186" y="1437508"/>
              <a:ext cx="7058413" cy="86999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gray">
            <a:xfrm>
              <a:off x="3315495" y="1795045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741071" y="1495966"/>
              <a:ext cx="659252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Để đo chiều dài có thể sử dụng thước thẳng, thước cuộn, thước dây.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847872" y="2601415"/>
            <a:ext cx="7667726" cy="837467"/>
            <a:chOff x="2847872" y="2601415"/>
            <a:chExt cx="7667726" cy="837467"/>
          </a:xfrm>
        </p:grpSpPr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2847872" y="2964531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24"/>
            <p:cNvSpPr>
              <a:spLocks noChangeArrowheads="1"/>
            </p:cNvSpPr>
            <p:nvPr/>
          </p:nvSpPr>
          <p:spPr bwMode="gray">
            <a:xfrm>
              <a:off x="3447946" y="2601415"/>
              <a:ext cx="7067652" cy="83746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28"/>
            <p:cNvSpPr>
              <a:spLocks noChangeArrowheads="1"/>
            </p:cNvSpPr>
            <p:nvPr/>
          </p:nvSpPr>
          <p:spPr bwMode="gray">
            <a:xfrm>
              <a:off x="3356358" y="2865552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6667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741070" y="2760621"/>
              <a:ext cx="65329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GHĐ của thước là độ dài lớn nhất ghi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700990" y="3461046"/>
            <a:ext cx="7814608" cy="1144862"/>
            <a:chOff x="2700990" y="3461046"/>
            <a:chExt cx="7814608" cy="1144862"/>
          </a:xfrm>
        </p:grpSpPr>
        <p:sp>
          <p:nvSpPr>
            <p:cNvPr id="41" name="Line 8"/>
            <p:cNvSpPr>
              <a:spLocks noChangeShapeType="1"/>
            </p:cNvSpPr>
            <p:nvPr/>
          </p:nvSpPr>
          <p:spPr bwMode="auto">
            <a:xfrm>
              <a:off x="2700990" y="3461046"/>
              <a:ext cx="714926" cy="784282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utoShape 29"/>
            <p:cNvSpPr>
              <a:spLocks noChangeArrowheads="1"/>
            </p:cNvSpPr>
            <p:nvPr/>
          </p:nvSpPr>
          <p:spPr bwMode="gray">
            <a:xfrm>
              <a:off x="3415915" y="3729016"/>
              <a:ext cx="7099683" cy="86871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31"/>
            <p:cNvSpPr>
              <a:spLocks noChangeArrowheads="1"/>
            </p:cNvSpPr>
            <p:nvPr/>
          </p:nvSpPr>
          <p:spPr bwMode="gray">
            <a:xfrm>
              <a:off x="3301615" y="40922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E96E29"/>
                </a:gs>
                <a:gs pos="100000">
                  <a:srgbClr val="E96E29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692484" y="3836466"/>
              <a:ext cx="6741332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ĐCNN của thước là độ dài giữa hai vạch liên tiếp trên thước.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2064774" y="3836466"/>
            <a:ext cx="8450824" cy="1874093"/>
            <a:chOff x="2064774" y="3836466"/>
            <a:chExt cx="8450824" cy="1874093"/>
          </a:xfrm>
        </p:grpSpPr>
        <p:sp>
          <p:nvSpPr>
            <p:cNvPr id="36" name="Line 3"/>
            <p:cNvSpPr>
              <a:spLocks noChangeShapeType="1"/>
            </p:cNvSpPr>
            <p:nvPr/>
          </p:nvSpPr>
          <p:spPr bwMode="auto">
            <a:xfrm>
              <a:off x="2064774" y="3836466"/>
              <a:ext cx="646534" cy="1452054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5"/>
            <p:cNvSpPr>
              <a:spLocks noChangeShapeType="1"/>
            </p:cNvSpPr>
            <p:nvPr/>
          </p:nvSpPr>
          <p:spPr bwMode="auto">
            <a:xfrm>
              <a:off x="2720872" y="5288520"/>
              <a:ext cx="609600" cy="0"/>
            </a:xfrm>
            <a:prstGeom prst="line">
              <a:avLst/>
            </a:prstGeom>
            <a:noFill/>
            <a:ln w="12700" cap="rnd">
              <a:solidFill>
                <a:srgbClr val="003366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AutoShape 32"/>
            <p:cNvSpPr>
              <a:spLocks noChangeArrowheads="1"/>
            </p:cNvSpPr>
            <p:nvPr/>
          </p:nvSpPr>
          <p:spPr bwMode="gray">
            <a:xfrm>
              <a:off x="3457186" y="4865704"/>
              <a:ext cx="7058412" cy="81974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F8F8F8">
                    <a:gamma/>
                    <a:shade val="76471"/>
                    <a:invGamma/>
                  </a:srgbClr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34"/>
            <p:cNvSpPr>
              <a:spLocks noChangeArrowheads="1"/>
            </p:cNvSpPr>
            <p:nvPr/>
          </p:nvSpPr>
          <p:spPr bwMode="gray">
            <a:xfrm>
              <a:off x="3374922" y="5191667"/>
              <a:ext cx="228600" cy="228600"/>
            </a:xfrm>
            <a:prstGeom prst="ellipse">
              <a:avLst/>
            </a:prstGeom>
            <a:gradFill rotWithShape="1">
              <a:gsLst>
                <a:gs pos="0">
                  <a:srgbClr val="DCDC48"/>
                </a:gs>
                <a:gs pos="100000">
                  <a:srgbClr val="DCDC48">
                    <a:gamma/>
                    <a:shade val="66667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9050">
              <a:solidFill>
                <a:srgbClr val="FFFFFF"/>
              </a:solidFill>
              <a:round/>
              <a:headEnd/>
              <a:tailEnd/>
            </a:ln>
            <a:effectLst>
              <a:outerShdw dist="635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814186" y="4941118"/>
              <a:ext cx="63319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GB" sz="2200" smtClean="0">
                  <a:latin typeface="Arial" panose="020B0604020202020204" pitchFamily="34" charset="0"/>
                  <a:cs typeface="Arial" panose="020B0604020202020204" pitchFamily="34" charset="0"/>
                </a:rPr>
                <a:t>Khi cần đo ta thực hiện đúng các quy tắc đo (5 bước).</a:t>
              </a:r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2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35EBA4F-7786-4A9D-A422-05ED289B7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2294" y="4183396"/>
            <a:ext cx="2036571" cy="59093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lnSpc>
                <a:spcPct val="135000"/>
              </a:lnSpc>
              <a:defRPr/>
            </a:pPr>
            <a:r>
              <a:rPr lang="en-US" altLang="vi-VN" sz="2400" b="1" smtClean="0">
                <a:ea typeface="Calibri" panose="020F0502020204030204" pitchFamily="34" charset="0"/>
              </a:rPr>
              <a:t>C</a:t>
            </a:r>
            <a:r>
              <a:rPr lang="en-US" altLang="vi-VN" sz="2400" b="1">
                <a:ea typeface="Calibri" panose="020F0502020204030204" pitchFamily="34" charset="0"/>
              </a:rPr>
              <a:t>. sợi dây. </a:t>
            </a:r>
            <a:r>
              <a:rPr lang="en-US" altLang="vi-VN" sz="2400" b="1" smtClean="0">
                <a:ea typeface="Calibri" panose="020F0502020204030204" pitchFamily="34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3391180" y="16441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b="1">
                <a:solidFill>
                  <a:srgbClr val="0000FF"/>
                </a:solidFill>
              </a:rPr>
              <a:t> </a:t>
            </a:r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4748981" y="189006"/>
            <a:ext cx="3160122" cy="1093196"/>
          </a:xfrm>
          <a:prstGeom prst="horizontalScroll">
            <a:avLst>
              <a:gd name="adj" fmla="val 12500"/>
            </a:avLst>
          </a:prstGeom>
          <a:solidFill>
            <a:srgbClr val="9AE69A"/>
          </a:soli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06551" tIns="53275" rIns="106551" bIns="53275" anchor="ctr"/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LUYỆN TẬP</a:t>
            </a:r>
            <a:endParaRPr lang="vi-VN" altLang="vi-VN" sz="2800" b="1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1262" y="1991655"/>
            <a:ext cx="7155679" cy="5363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Để đo độ dài của một vật, ta nên dùng</a:t>
            </a:r>
            <a:endParaRPr lang="vi-VN" altLang="vi-VN" sz="2400" b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2294" y="3373322"/>
            <a:ext cx="2111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thước đo.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9102" y="3308688"/>
            <a:ext cx="3895234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gang bàn tay.  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9588" y="4312662"/>
            <a:ext cx="1927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bàn </a:t>
            </a:r>
            <a:r>
              <a:rPr lang="en-US" altLang="vi-VN" sz="2400" b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chân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82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4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61641" y="777660"/>
            <a:ext cx="5235793" cy="5909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2. Giới hạn đo của thước là </a:t>
            </a:r>
            <a:endParaRPr lang="vi-VN" altLang="vi-VN" sz="24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18921" y="2125756"/>
            <a:ext cx="7321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A. độ dài giữa hai vạch chia liên tiếp trên thước. </a:t>
            </a:r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2218921" y="3007412"/>
            <a:ext cx="5234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độ dài nhỏ nhất ghi trên thước. 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2218921" y="3850047"/>
            <a:ext cx="5163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C. độ dài lớn nhất ghi trên thước. </a:t>
            </a:r>
            <a:endParaRPr lang="en-US" sz="2400"/>
          </a:p>
        </p:txBody>
      </p:sp>
      <p:sp>
        <p:nvSpPr>
          <p:cNvPr id="12" name="Rectangle 11"/>
          <p:cNvSpPr/>
          <p:nvPr/>
        </p:nvSpPr>
        <p:spPr>
          <a:xfrm>
            <a:off x="2218921" y="4692682"/>
            <a:ext cx="751038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fr-FR" altLang="vi-VN" sz="2400" b="1">
                <a:latin typeface="Arial" panose="020B0604020202020204" pitchFamily="34" charset="0"/>
                <a:cs typeface="Arial" panose="020B0604020202020204" pitchFamily="34" charset="0"/>
              </a:rPr>
              <a:t>D. độ dài giữa hai vạch chia bất kỳ ghi trên </a:t>
            </a:r>
            <a:r>
              <a:rPr lang="fr-FR" altLang="vi-VN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thước.</a:t>
            </a:r>
            <a:endParaRPr lang="vi-VN" altLang="vi-VN" sz="2400" b="1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94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build="allAtOnce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2711" y="456889"/>
            <a:ext cx="75987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 smtClean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dùng để đo chiều dài của một vật là</a:t>
            </a:r>
            <a:endParaRPr lang="vi-VN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38044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A. m</a:t>
            </a:r>
            <a:r>
              <a:rPr lang="en-US" sz="24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8608" y="13019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m 	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19821" y="1301950"/>
            <a:ext cx="102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C. kg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5172" y="1316387"/>
            <a:ext cx="982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2400" b="1" i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16691" y="2043267"/>
            <a:ext cx="9530747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4. </a:t>
            </a:r>
            <a:r>
              <a:rPr lang="fr-FR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 định giới hạn đo (GHĐ) và độ chia nhỏ nhất (ĐCNN) của thước trong hình</a:t>
            </a:r>
            <a:endParaRPr lang="fr-FR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16692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 cm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4815" y="4302617"/>
            <a:ext cx="40831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1cm.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6691" y="4920438"/>
            <a:ext cx="4799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0,5cm</a:t>
            </a:r>
            <a:r>
              <a:rPr lang="fr-FR" sz="24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892" y="4894463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fr-FR" sz="2400">
                <a:latin typeface="Arial" panose="020B0604020202020204" pitchFamily="34" charset="0"/>
                <a:cs typeface="Arial" panose="020B0604020202020204" pitchFamily="34" charset="0"/>
              </a:rPr>
              <a:t>GHĐ 10cm ; ĐCNN 1mm.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81" y="2983323"/>
            <a:ext cx="7171765" cy="1210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36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allAtOnce"/>
      <p:bldP spid="6" grpId="0"/>
      <p:bldP spid="7" grpId="0" animBg="1"/>
      <p:bldP spid="8" grpId="0"/>
      <p:bldP spid="9" grpId="0"/>
      <p:bldP spid="9" grpId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74839" y="304810"/>
            <a:ext cx="889327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vi-VN" sz="2400" b="1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5. </a:t>
            </a:r>
            <a:r>
              <a:rPr lang="en-US" sz="24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các bước đo độ dài gồm:</a:t>
            </a:r>
            <a:endParaRPr lang="vi-VN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1) Đặt thước đo và mắt nhìn đúng cách.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2) Ước lượng độ dài cần đo để chọn thước đo thích hợp.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50000"/>
              </a:lnSpc>
              <a:defRPr/>
            </a:pP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3) Đọc, ghi kết quả đo đúng quy định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Thứ tự đúng các bước thực hiện để đo độ dài là</a:t>
            </a:r>
            <a:endParaRPr 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2989" y="400893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A. (2), (1),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8966" y="4000260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(3), (2), (1).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4113" y="4885559"/>
            <a:ext cx="22172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C. (1), (2), (3). 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18966" y="4622670"/>
            <a:ext cx="2132315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2400" b="1">
                <a:latin typeface="Arial" panose="020B0604020202020204" pitchFamily="34" charset="0"/>
                <a:cs typeface="Arial" panose="020B0604020202020204" pitchFamily="34" charset="0"/>
              </a:rPr>
              <a:t>D. (2), (3), (1).</a:t>
            </a:r>
            <a:endParaRPr lang="vi-VN" altLang="vi-V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95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3923071" y="158091"/>
            <a:ext cx="4763729" cy="1575450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4336235" y="262744"/>
            <a:ext cx="4655076" cy="1414431"/>
          </a:xfrm>
        </p:spPr>
        <p:txBody>
          <a:bodyPr>
            <a:normAutofit/>
          </a:bodyPr>
          <a:lstStyle/>
          <a:p>
            <a:pPr>
              <a:lnSpc>
                <a:spcPct val="135000"/>
              </a:lnSpc>
              <a:spcBef>
                <a:spcPts val="941"/>
              </a:spcBef>
              <a:spcAft>
                <a:spcPts val="941"/>
              </a:spcAft>
            </a:pPr>
            <a:r>
              <a:rPr lang="en-US" altLang="vi-VN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trải nghiệm</a:t>
            </a:r>
            <a:r>
              <a:rPr lang="en-US" altLang="vi-VN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vi-VN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vi-VN" sz="2800">
                <a:latin typeface="Arial" panose="020B0604020202020204" pitchFamily="34" charset="0"/>
                <a:cs typeface="Arial" panose="020B0604020202020204" pitchFamily="34" charset="0"/>
              </a:rPr>
              <a:t>Đo đường kính nắp chai</a:t>
            </a:r>
            <a:endParaRPr lang="vi-VN" altLang="vi-VN" sz="28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22C39-1D9A-4A79-9A78-7E377AEE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007" y="2350271"/>
            <a:ext cx="4242121" cy="281237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Thước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kẻ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Bút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Giấy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A4</a:t>
            </a:r>
          </a:p>
          <a:p>
            <a:pPr marL="0" indent="0">
              <a:buNone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40" name="Picture 2" descr="Nắp chai nước tinh khiết phi 28 - NAP CHAI NHUA | CONG TY SAN XUAT NAP CHAI  NHUA TRUC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38" y="2598519"/>
            <a:ext cx="3480049" cy="23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93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20293" y="768927"/>
            <a:ext cx="5915025" cy="5262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6" name="Flowchart: Punched Tape 5"/>
          <p:cNvSpPr/>
          <p:nvPr/>
        </p:nvSpPr>
        <p:spPr>
          <a:xfrm>
            <a:off x="2618076" y="1824061"/>
            <a:ext cx="7356764" cy="3606920"/>
          </a:xfrm>
          <a:prstGeom prst="flowChartPunchedTap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756622" y="2797276"/>
            <a:ext cx="7079672" cy="189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1. Ôn lại các kiến thức đã </a:t>
            </a:r>
            <a:r>
              <a:rPr lang="en-GB" sz="2400" smtClean="0">
                <a:latin typeface="Arial" panose="020B0604020202020204" pitchFamily="34" charset="0"/>
                <a:cs typeface="Arial" panose="020B0604020202020204" pitchFamily="34" charset="0"/>
              </a:rPr>
              <a:t>học, học thuộc ghi nhớ</a:t>
            </a:r>
            <a:endParaRPr lang="en-GB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2. Làm bài tập và trả lời các câu hỏi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40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Chuẩn bị bài mới: </a:t>
            </a:r>
            <a:r>
              <a:rPr lang="en-US" sz="240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Bài 6 – Đo khối lượng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0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29546" y="2207233"/>
            <a:ext cx="565177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THANKS YOU</a:t>
            </a:r>
            <a:endParaRPr lang="en-US" sz="6000" b="1" cap="all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78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2278283" y="537699"/>
            <a:ext cx="7493039" cy="1041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en-US" altLang="vi-VN" sz="2800" b="1">
                <a:solidFill>
                  <a:srgbClr val="0070C0"/>
                </a:solidFill>
              </a:rPr>
              <a:t>Quan sát hình vẽ và cho biết đoạn thẳng AB hay CD dài hơn? </a:t>
            </a:r>
            <a:endParaRPr lang="vi-VN" altLang="vi-VN" sz="2800" b="1">
              <a:solidFill>
                <a:srgbClr val="0070C0"/>
              </a:solidFill>
            </a:endParaRPr>
          </a:p>
        </p:txBody>
      </p:sp>
      <p:grpSp>
        <p:nvGrpSpPr>
          <p:cNvPr id="38" name="Group 25"/>
          <p:cNvGrpSpPr>
            <a:grpSpLocks/>
          </p:cNvGrpSpPr>
          <p:nvPr/>
        </p:nvGrpSpPr>
        <p:grpSpPr bwMode="auto">
          <a:xfrm>
            <a:off x="690173" y="2504845"/>
            <a:ext cx="4219957" cy="3187998"/>
            <a:chOff x="1296709" y="2601914"/>
            <a:chExt cx="5330144" cy="4167434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D6EAEAC-9A7F-4E9F-945A-36B3B3D5E891}"/>
                </a:ext>
              </a:extLst>
            </p:cNvPr>
            <p:cNvSpPr/>
            <p:nvPr/>
          </p:nvSpPr>
          <p:spPr>
            <a:xfrm>
              <a:off x="2084387" y="2601914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5B1955F-0E08-4718-B7CA-A1F8D8A27610}"/>
                </a:ext>
              </a:extLst>
            </p:cNvPr>
            <p:cNvSpPr/>
            <p:nvPr/>
          </p:nvSpPr>
          <p:spPr>
            <a:xfrm>
              <a:off x="4964112" y="2601914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6C6861-3EED-4949-AB1A-5ECB9F70F4F7}"/>
                </a:ext>
              </a:extLst>
            </p:cNvPr>
            <p:cNvCxnSpPr>
              <a:stCxn id="39" idx="2"/>
              <a:endCxn id="40" idx="6"/>
            </p:cNvCxnSpPr>
            <p:nvPr/>
          </p:nvCxnSpPr>
          <p:spPr>
            <a:xfrm>
              <a:off x="2084387" y="2974595"/>
              <a:ext cx="362668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6"/>
            <p:cNvSpPr txBox="1">
              <a:spLocks noChangeArrowheads="1"/>
            </p:cNvSpPr>
            <p:nvPr/>
          </p:nvSpPr>
          <p:spPr bwMode="auto">
            <a:xfrm>
              <a:off x="1523049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8"/>
            <p:cNvSpPr txBox="1">
              <a:spLocks noChangeArrowheads="1"/>
            </p:cNvSpPr>
            <p:nvPr/>
          </p:nvSpPr>
          <p:spPr bwMode="auto">
            <a:xfrm>
              <a:off x="5940425" y="269185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1518F95-0E3E-4D35-9798-23617DAD481F}"/>
                </a:ext>
              </a:extLst>
            </p:cNvPr>
            <p:cNvSpPr/>
            <p:nvPr/>
          </p:nvSpPr>
          <p:spPr>
            <a:xfrm>
              <a:off x="1296709" y="4937937"/>
              <a:ext cx="746957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4742705-D665-460C-A477-95745A83D750}"/>
                </a:ext>
              </a:extLst>
            </p:cNvPr>
            <p:cNvSpPr/>
            <p:nvPr/>
          </p:nvSpPr>
          <p:spPr>
            <a:xfrm>
              <a:off x="5881162" y="4891089"/>
              <a:ext cx="745691" cy="74536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4C21819-41E6-4412-8E04-CB1A144B07D0}"/>
                </a:ext>
              </a:extLst>
            </p:cNvPr>
            <p:cNvCxnSpPr>
              <a:cxnSpLocks/>
            </p:cNvCxnSpPr>
            <p:nvPr/>
          </p:nvCxnSpPr>
          <p:spPr>
            <a:xfrm>
              <a:off x="2064812" y="5359400"/>
              <a:ext cx="381635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12"/>
            <p:cNvSpPr txBox="1">
              <a:spLocks noChangeArrowheads="1"/>
            </p:cNvSpPr>
            <p:nvPr/>
          </p:nvSpPr>
          <p:spPr bwMode="auto">
            <a:xfrm>
              <a:off x="1855349" y="4524749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13"/>
            <p:cNvSpPr txBox="1">
              <a:spLocks noChangeArrowheads="1"/>
            </p:cNvSpPr>
            <p:nvPr/>
          </p:nvSpPr>
          <p:spPr bwMode="auto">
            <a:xfrm>
              <a:off x="5484190" y="4438081"/>
              <a:ext cx="647700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vi-VN" sz="2800">
                  <a:latin typeface="Arial" panose="020B0604020202020204" pitchFamily="34" charset="0"/>
                  <a:cs typeface="Arial" panose="020B0604020202020204" pitchFamily="34" charset="0"/>
                </a:rPr>
                <a:t>D</a:t>
              </a:r>
              <a:endParaRPr lang="vi-VN" altLang="vi-VN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17"/>
            <p:cNvSpPr txBox="1">
              <a:spLocks noChangeArrowheads="1"/>
            </p:cNvSpPr>
            <p:nvPr/>
          </p:nvSpPr>
          <p:spPr bwMode="auto">
            <a:xfrm>
              <a:off x="3620671" y="6085381"/>
              <a:ext cx="1716919" cy="68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a)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26"/>
          <p:cNvGrpSpPr>
            <a:grpSpLocks/>
          </p:cNvGrpSpPr>
          <p:nvPr/>
        </p:nvGrpSpPr>
        <p:grpSpPr bwMode="auto">
          <a:xfrm>
            <a:off x="5847820" y="2377252"/>
            <a:ext cx="5187533" cy="3431863"/>
            <a:chOff x="7972926" y="2024425"/>
            <a:chExt cx="6768752" cy="4442506"/>
          </a:xfrm>
        </p:grpSpPr>
        <p:sp>
          <p:nvSpPr>
            <p:cNvPr id="51" name="TextBox 18"/>
            <p:cNvSpPr txBox="1">
              <a:spLocks noChangeArrowheads="1"/>
            </p:cNvSpPr>
            <p:nvPr/>
          </p:nvSpPr>
          <p:spPr bwMode="auto">
            <a:xfrm>
              <a:off x="11182643" y="5789629"/>
              <a:ext cx="2081149" cy="677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vi-VN" sz="2800" i="1">
                  <a:latin typeface="Arial" panose="020B0604020202020204" pitchFamily="34" charset="0"/>
                  <a:cs typeface="Arial" panose="020B0604020202020204" pitchFamily="34" charset="0"/>
                </a:rPr>
                <a:t>b)</a:t>
              </a:r>
              <a:endParaRPr lang="vi-VN" altLang="vi-VN" sz="2800" i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2" name="Group 24"/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53" name="Group 21"/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A71BEF95-24EC-4380-87DC-AF53F4B515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>
                  <a:extLst>
                    <a:ext uri="{FF2B5EF4-FFF2-40B4-BE49-F238E27FC236}">
                      <a16:creationId xmlns:a16="http://schemas.microsoft.com/office/drawing/2014/main" id="{3DAEB8BA-8F16-41D2-BBC7-361AB1931C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ABF1DFC-8500-4898-97A1-2DFD293A0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F12D9EE8-DFFA-4875-A95D-49CC7362FA3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E7D9B275-CCBE-4917-B205-E511961832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246E5053-7F6B-4976-A811-B1246F3165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4" name="TextBox 6"/>
              <p:cNvSpPr txBox="1">
                <a:spLocks noChangeArrowheads="1"/>
              </p:cNvSpPr>
              <p:nvPr/>
            </p:nvSpPr>
            <p:spPr bwMode="auto">
              <a:xfrm>
                <a:off x="10113541" y="2306947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TextBox 8"/>
              <p:cNvSpPr txBox="1">
                <a:spLocks noChangeArrowheads="1"/>
              </p:cNvSpPr>
              <p:nvPr/>
            </p:nvSpPr>
            <p:spPr bwMode="auto">
              <a:xfrm>
                <a:off x="12255219" y="2391824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xtBox 12"/>
              <p:cNvSpPr txBox="1">
                <a:spLocks noChangeArrowheads="1"/>
              </p:cNvSpPr>
              <p:nvPr/>
            </p:nvSpPr>
            <p:spPr bwMode="auto">
              <a:xfrm>
                <a:off x="9647610" y="4253005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3"/>
              <p:cNvSpPr txBox="1">
                <a:spLocks noChangeArrowheads="1"/>
              </p:cNvSpPr>
              <p:nvPr/>
            </p:nvSpPr>
            <p:spPr bwMode="auto">
              <a:xfrm>
                <a:off x="12747982" y="4269040"/>
                <a:ext cx="647701" cy="677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vi-VN" sz="2800"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vi-VN" altLang="vi-VN" sz="28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855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GB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 VỊ ĐO ĐỘ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781723"/>
            <a:ext cx="619493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- Đ</a:t>
            </a:r>
            <a:r>
              <a:rPr lang="vi-VN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(m)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86B60C9-B9AF-4322-AC5A-8CB69DDA4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1711" y="2481758"/>
            <a:ext cx="9900397" cy="337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kern="0" smtClean="0">
                <a:latin typeface="Arial" panose="020B0604020202020204" pitchFamily="34" charset="0"/>
                <a:cs typeface="Arial" panose="020B0604020202020204" pitchFamily="34" charset="0"/>
              </a:rPr>
              <a:t>Từ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1960,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lường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SI (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kern="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altLang="vi-VN" sz="2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Système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 International d</a:t>
            </a:r>
            <a:r>
              <a:rPr lang="en-US" altLang="vi-VN" sz="2400" b="1" i="1" kern="0" baseline="30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vi-VN" sz="2400" b="1" i="1" kern="0" dirty="0">
                <a:latin typeface="Arial" panose="020B0604020202020204" pitchFamily="34" charset="0"/>
                <a:cs typeface="Arial" panose="020B0604020202020204" pitchFamily="34" charset="0"/>
              </a:rPr>
              <a:t>unites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in (inch) = 2,54cm</a:t>
            </a:r>
          </a:p>
          <a:p>
            <a:pPr marL="342900" indent="-34290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vi-VN" sz="2400" i="1" kern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altLang="vi-VN" sz="2400" i="1" kern="0" dirty="0" err="1">
                <a:latin typeface="Arial" panose="020B0604020202020204" pitchFamily="34" charset="0"/>
                <a:cs typeface="Arial" panose="020B0604020202020204" pitchFamily="34" charset="0"/>
              </a:rPr>
              <a:t>dặm</a:t>
            </a:r>
            <a:r>
              <a:rPr lang="en-US" altLang="vi-VN" sz="2400" i="1" kern="0" dirty="0">
                <a:latin typeface="Arial" panose="020B0604020202020204" pitchFamily="34" charset="0"/>
                <a:cs typeface="Arial" panose="020B0604020202020204" pitchFamily="34" charset="0"/>
              </a:rPr>
              <a:t> (mile) = 1609m (</a:t>
            </a:r>
            <a:r>
              <a:rPr lang="en-US" altLang="vi-VN" sz="2400" i="1" kern="0" dirty="0">
                <a:latin typeface="Arial" panose="020B0604020202020204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≈ 1,6km)</a:t>
            </a:r>
            <a:endParaRPr lang="vi-VN" altLang="vi-VN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3" y="1463982"/>
            <a:ext cx="1263668" cy="9804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1257" y="1743094"/>
            <a:ext cx="25833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vi-VN" sz="2400" b="1" ker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biết: </a:t>
            </a:r>
          </a:p>
          <a:p>
            <a:pPr>
              <a:defRPr/>
            </a:pPr>
            <a:endParaRPr lang="en-US" altLang="vi-VN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8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716" y="3711523"/>
            <a:ext cx="4046588" cy="136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599" y="1413863"/>
            <a:ext cx="2076125" cy="163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31695" y="2840258"/>
            <a:ext cx="210026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a </a:t>
            </a:r>
            <a:endParaRPr lang="en-US" altLang="vi-VN" sz="2400" b="1" i="1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87450" y="5216414"/>
            <a:ext cx="210026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c </a:t>
            </a:r>
            <a:endParaRPr lang="en-US" altLang="vi-VN" sz="2400" b="1" i="1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191928" y="3180521"/>
            <a:ext cx="250825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b </a:t>
            </a:r>
            <a:endParaRPr lang="en-US" altLang="vi-VN" sz="2400" b="1" i="1"/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7284449" y="5156178"/>
            <a:ext cx="2540000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Hình d </a:t>
            </a:r>
            <a:endParaRPr lang="en-US" altLang="vi-VN" sz="2400" b="1" i="1"/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71" y="1746147"/>
            <a:ext cx="4758081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0" y="3387368"/>
            <a:ext cx="3401399" cy="181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8080" y="5620654"/>
            <a:ext cx="2540000" cy="568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0000"/>
                </a:solidFill>
              </a:rPr>
              <a:t>  </a:t>
            </a:r>
            <a:r>
              <a:rPr lang="en-US" altLang="vi-VN" sz="2800" b="1"/>
              <a:t>Hình 5.1 </a:t>
            </a:r>
            <a:endParaRPr lang="en-US" altLang="vi-VN" sz="2800" b="1" i="1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2701758" y="2839463"/>
            <a:ext cx="3059112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kẻ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8835808" y="3168493"/>
            <a:ext cx="3059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dây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2272031" y="5196109"/>
            <a:ext cx="3813175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cuộn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27" name="Rectangle 5"/>
          <p:cNvSpPr>
            <a:spLocks noChangeArrowheads="1"/>
          </p:cNvSpPr>
          <p:nvPr/>
        </p:nvSpPr>
        <p:spPr bwMode="auto">
          <a:xfrm>
            <a:off x="8791563" y="5162738"/>
            <a:ext cx="381158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Thước kẹp</a:t>
            </a:r>
            <a:endParaRPr lang="en-US" altLang="vi-VN" sz="2400" b="1" i="1">
              <a:solidFill>
                <a:srgbClr val="FF0000"/>
              </a:solidFill>
            </a:endParaRPr>
          </a:p>
        </p:txBody>
      </p:sp>
      <p:sp>
        <p:nvSpPr>
          <p:cNvPr id="41" name="Rectangle 5"/>
          <p:cNvSpPr>
            <a:spLocks noChangeArrowheads="1"/>
          </p:cNvSpPr>
          <p:nvPr/>
        </p:nvSpPr>
        <p:spPr bwMode="auto">
          <a:xfrm>
            <a:off x="0" y="740388"/>
            <a:ext cx="11187113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400" b="1"/>
              <a:t>  </a:t>
            </a:r>
            <a:r>
              <a:rPr lang="en-US" altLang="vi-VN" sz="2400" b="1" smtClean="0">
                <a:solidFill>
                  <a:srgbClr val="002060"/>
                </a:solidFill>
              </a:rPr>
              <a:t>Kể tên các loại th</a:t>
            </a:r>
            <a:r>
              <a:rPr lang="vi-VN" altLang="vi-VN" sz="2400" b="1" smtClean="0">
                <a:solidFill>
                  <a:srgbClr val="002060"/>
                </a:solidFill>
              </a:rPr>
              <a:t>ư</a:t>
            </a:r>
            <a:r>
              <a:rPr lang="en-US" altLang="vi-VN" sz="2400" b="1" smtClean="0">
                <a:solidFill>
                  <a:srgbClr val="002060"/>
                </a:solidFill>
              </a:rPr>
              <a:t>ớc ở hình 5.1 a, b, c, d </a:t>
            </a:r>
            <a:endParaRPr lang="en-US" altLang="vi-VN" sz="2400" b="1" i="1">
              <a:solidFill>
                <a:srgbClr val="002060"/>
              </a:solidFill>
            </a:endParaRPr>
          </a:p>
        </p:txBody>
      </p:sp>
      <p:sp>
        <p:nvSpPr>
          <p:cNvPr id="42" name="Title 1"/>
          <p:cNvSpPr>
            <a:spLocks noGrp="1"/>
          </p:cNvSpPr>
          <p:nvPr>
            <p:ph type="ctrTitle"/>
          </p:nvPr>
        </p:nvSpPr>
        <p:spPr>
          <a:xfrm>
            <a:off x="325004" y="186432"/>
            <a:ext cx="4218709" cy="498765"/>
          </a:xfrm>
        </p:spPr>
        <p:txBody>
          <a:bodyPr>
            <a:noAutofit/>
          </a:bodyPr>
          <a:lstStyle/>
          <a:p>
            <a:pPr algn="just"/>
            <a:r>
              <a:rPr lang="en-GB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Dụng cụ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3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20" grpId="0"/>
      <p:bldP spid="23" grpId="0"/>
      <p:bldP spid="24" grpId="0"/>
      <p:bldP spid="26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951717" y="367785"/>
            <a:ext cx="7574757" cy="5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600" b="1">
                <a:solidFill>
                  <a:srgbClr val="FF0000"/>
                </a:solidFill>
              </a:rPr>
              <a:t>  </a:t>
            </a:r>
            <a:r>
              <a:rPr lang="en-US" altLang="vi-VN" sz="2600" b="1">
                <a:solidFill>
                  <a:srgbClr val="002060"/>
                </a:solidFill>
              </a:rPr>
              <a:t>Xác định GHĐ và ĐCNN của các th</a:t>
            </a:r>
            <a:r>
              <a:rPr lang="vi-VN" altLang="vi-VN" sz="2600" b="1">
                <a:solidFill>
                  <a:srgbClr val="002060"/>
                </a:solidFill>
              </a:rPr>
              <a:t>ư</a:t>
            </a:r>
            <a:r>
              <a:rPr lang="en-US" altLang="vi-VN" sz="2600" b="1">
                <a:solidFill>
                  <a:srgbClr val="002060"/>
                </a:solidFill>
              </a:rPr>
              <a:t>ớc </a:t>
            </a:r>
            <a:r>
              <a:rPr lang="en-US" altLang="vi-VN" sz="2600" b="1" smtClean="0">
                <a:solidFill>
                  <a:srgbClr val="002060"/>
                </a:solidFill>
              </a:rPr>
              <a:t>sau:</a:t>
            </a:r>
            <a:endParaRPr lang="en-US" altLang="vi-VN" sz="2600" b="1" i="1">
              <a:solidFill>
                <a:srgbClr val="002060"/>
              </a:solidFill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788" y="4265272"/>
            <a:ext cx="5641657" cy="8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657227" y="1661643"/>
            <a:ext cx="3359816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GHĐ</a:t>
            </a:r>
            <a:r>
              <a:rPr lang="en-US" altLang="vi-VN" sz="2400" b="1" smtClean="0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</a:t>
            </a:r>
            <a:r>
              <a:rPr lang="en-US" altLang="vi-VN" sz="2400" b="1"/>
              <a:t> 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ĐCNN</a:t>
            </a:r>
            <a:r>
              <a:rPr lang="vi-VN" altLang="vi-VN" sz="2400" b="1"/>
              <a:t>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0,5cm</a:t>
            </a:r>
            <a:r>
              <a:rPr lang="en-US" altLang="vi-VN" sz="2400" b="1"/>
              <a:t> </a:t>
            </a:r>
            <a:endParaRPr lang="vi-VN" altLang="vi-VN" sz="2400" b="1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57228" y="2952703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GHĐ</a:t>
            </a:r>
            <a:r>
              <a:rPr lang="en-US" altLang="vi-VN" sz="2400" b="1" smtClean="0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10cm </a:t>
            </a:r>
            <a:r>
              <a:rPr lang="en-US" altLang="vi-VN" sz="2400" b="1"/>
              <a:t> 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ĐCNN</a:t>
            </a:r>
            <a:r>
              <a:rPr lang="vi-VN" altLang="vi-VN" sz="2400" b="1"/>
              <a:t>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0,1cm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7657229" y="4243764"/>
            <a:ext cx="3359815" cy="102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GHĐ</a:t>
            </a:r>
            <a:r>
              <a:rPr lang="en-US" altLang="vi-VN" sz="2400" b="1" smtClean="0"/>
              <a:t>  </a:t>
            </a:r>
            <a:r>
              <a:rPr lang="vi-VN" altLang="vi-VN" sz="2400" b="1"/>
              <a:t>: </a:t>
            </a:r>
            <a:r>
              <a:rPr lang="en-US" altLang="vi-VN" sz="2400" b="1">
                <a:solidFill>
                  <a:srgbClr val="FF0000"/>
                </a:solidFill>
              </a:rPr>
              <a:t>15cm  </a:t>
            </a:r>
            <a:r>
              <a:rPr lang="en-US" altLang="vi-VN" sz="2400" b="1"/>
              <a:t>  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vi-VN" altLang="vi-VN" sz="2400" b="1" smtClean="0"/>
              <a:t>ĐCNN</a:t>
            </a:r>
            <a:r>
              <a:rPr lang="vi-VN" altLang="vi-VN" sz="2400" b="1"/>
              <a:t>:</a:t>
            </a:r>
            <a:r>
              <a:rPr lang="en-US" altLang="vi-VN" sz="2400" b="1"/>
              <a:t> </a:t>
            </a:r>
            <a:r>
              <a:rPr lang="en-US" altLang="vi-VN" sz="2400" b="1">
                <a:solidFill>
                  <a:srgbClr val="FF0000"/>
                </a:solidFill>
              </a:rPr>
              <a:t>1cm </a:t>
            </a:r>
            <a:endParaRPr lang="vi-VN" altLang="vi-VN" sz="2400" b="1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1782" y="1545307"/>
            <a:ext cx="5855017" cy="2506840"/>
          </a:xfrm>
          <a:prstGeom prst="rect">
            <a:avLst/>
          </a:prstGeom>
        </p:spPr>
      </p:pic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91604" y="2033049"/>
            <a:ext cx="3359816" cy="2722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vi-VN" sz="2400" b="1"/>
              <a:t>a</a:t>
            </a:r>
            <a:r>
              <a:rPr lang="vi-VN" altLang="vi-VN" sz="2400" b="1" smtClean="0"/>
              <a:t>)</a:t>
            </a: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 smtClean="0"/>
              <a:t>b)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vi-VN" sz="2400" b="1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vi-VN" sz="2400" b="1" smtClean="0"/>
              <a:t>c) </a:t>
            </a:r>
            <a:endParaRPr lang="vi-VN" altLang="vi-VN" sz="2400" b="1"/>
          </a:p>
        </p:txBody>
      </p:sp>
    </p:spTree>
    <p:extLst>
      <p:ext uri="{BB962C8B-B14F-4D97-AF65-F5344CB8AC3E}">
        <p14:creationId xmlns:p14="http://schemas.microsoft.com/office/powerpoint/2010/main" val="655844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25004" y="186432"/>
            <a:ext cx="42187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GB" sz="2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Cách đo chiều dài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49084" y="831111"/>
            <a:ext cx="9985829" cy="4847771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01485" y="1046700"/>
            <a:ext cx="9681029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 thu được kết quả đo chính xác, ta cần thực hiện các bước như sau:</a:t>
            </a:r>
            <a:endParaRPr lang="en-US" sz="2200" b="1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1: Ước lượng chiều dài cần đo để chọn thước đo thích hợp.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2: Đặt thước dọc theo chiều dài cần đo, vạch số 0 của thước ngang với một đầu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3: Mắt nhìn theo hướng vuông góc với cạnh thước ở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4: Đọc kết quả đo theo vạch chia gần nhất với đầu kia của vật.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Bước 5: Ghi kết quả đo theo ĐCNN của thước.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-331073" y="146787"/>
            <a:ext cx="10960417" cy="50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vi-VN" sz="2400" b="1">
                <a:solidFill>
                  <a:srgbClr val="FF0000"/>
                </a:solidFill>
              </a:rPr>
              <a:t>  Thực hành đo chiều dài, độ dày cuốn sách </a:t>
            </a:r>
            <a:r>
              <a:rPr lang="en-US" altLang="vi-VN" sz="2400" b="1" smtClean="0">
                <a:solidFill>
                  <a:srgbClr val="FF0000"/>
                </a:solidFill>
              </a:rPr>
              <a:t>Khoa học tự nhiên</a:t>
            </a:r>
            <a:endParaRPr lang="en-US" altLang="vi-VN" sz="2400" b="1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7068" y="1256989"/>
            <a:ext cx="11195844" cy="464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altLang="vi-VN" sz="22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 : ...................................................... Lớp: ................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KẾT QUẢ ĐO CHIỀU DÀI</a:t>
            </a:r>
            <a:endParaRPr lang="vi-VN" altLang="vi-VN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Ước lượng chiều dài, độ dày của sách:</a:t>
            </a:r>
          </a:p>
          <a:p>
            <a:r>
              <a:rPr lang="en-US" altLang="vi-VN" sz="22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Chọn dụng cụ đo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Tên dụng cụ đo: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GHĐ: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+ ĐCNN: </a:t>
            </a:r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vi-VN" sz="2200" b="1">
                <a:latin typeface="Arial" panose="020B0604020202020204" pitchFamily="34" charset="0"/>
                <a:cs typeface="Arial" panose="020B0604020202020204" pitchFamily="34" charset="0"/>
              </a:rPr>
              <a:t>3. Kết quả </a:t>
            </a:r>
            <a:r>
              <a:rPr lang="en-US" altLang="vi-VN" sz="2200" b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</a:p>
          <a:p>
            <a:endParaRPr lang="en-GB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vi-VN" sz="22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altLang="vi-VN" sz="2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vi-VN" sz="2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970994C-FD3A-4AF2-A7B3-D67C159A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54586"/>
              </p:ext>
            </p:extLst>
          </p:nvPr>
        </p:nvGraphicFramePr>
        <p:xfrm>
          <a:off x="497068" y="4400994"/>
          <a:ext cx="10166667" cy="157289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47017">
                  <a:extLst>
                    <a:ext uri="{9D8B030D-6E8A-4147-A177-3AD203B41FA5}">
                      <a16:colId xmlns:a16="http://schemas.microsoft.com/office/drawing/2014/main" val="262791674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492744414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2850649195"/>
                    </a:ext>
                  </a:extLst>
                </a:gridCol>
                <a:gridCol w="1824317">
                  <a:extLst>
                    <a:ext uri="{9D8B030D-6E8A-4147-A177-3AD203B41FA5}">
                      <a16:colId xmlns:a16="http://schemas.microsoft.com/office/drawing/2014/main" val="1243277745"/>
                    </a:ext>
                  </a:extLst>
                </a:gridCol>
                <a:gridCol w="2746699">
                  <a:extLst>
                    <a:ext uri="{9D8B030D-6E8A-4147-A177-3AD203B41FA5}">
                      <a16:colId xmlns:a16="http://schemas.microsoft.com/office/drawing/2014/main" val="3091210274"/>
                    </a:ext>
                  </a:extLst>
                </a:gridCol>
              </a:tblGrid>
              <a:tr h="5361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đo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3 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trị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trung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bình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1151246"/>
                  </a:ext>
                </a:extLst>
              </a:tr>
              <a:tr h="459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Chiều dài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i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343902"/>
                  </a:ext>
                </a:extLst>
              </a:tr>
              <a:tr h="577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dày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en-US" sz="2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en-US" sz="2200" baseline="-25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</a:t>
                      </a:r>
                      <a:r>
                        <a:rPr lang="en-US" sz="2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endParaRPr lang="vi-VN" sz="22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0568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344240" y="724311"/>
            <a:ext cx="3958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vi-VN" sz="2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thành phiếu học tập</a:t>
            </a:r>
          </a:p>
        </p:txBody>
      </p:sp>
      <p:pic>
        <p:nvPicPr>
          <p:cNvPr id="6" name="3 phu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88056" y="239193"/>
            <a:ext cx="1683169" cy="9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096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8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4542512" y="1314221"/>
            <a:ext cx="3982064" cy="1725562"/>
          </a:xfrm>
          <a:prstGeom prst="wedgeRoundRectCallout">
            <a:avLst>
              <a:gd name="adj1" fmla="val -43884"/>
              <a:gd name="adj2" fmla="val 6726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877" y="1719615"/>
            <a:ext cx="3731334" cy="91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vi-VN" sz="2400" b="1" kern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</a:t>
            </a:r>
            <a:r>
              <a:rPr lang="en-US" altLang="vi-VN" sz="2400" b="1" kern="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2400" b="1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lít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vi-VN" sz="2400" b="1" i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vi-VN" sz="2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altLang="vi-VN" sz="2400" b="1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004" y="496148"/>
            <a:ext cx="7786609" cy="498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altLang="vi-VN" sz="2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IV. Vận dụng cách đo chiều dài vào đo thể tích</a:t>
            </a:r>
            <a:endParaRPr lang="en-US" sz="2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CFC51-64C9-4A7E-BA53-C81311C02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08" y="3255852"/>
            <a:ext cx="2686104" cy="266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71530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a) Vật rắn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769952" y="4970167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vi-VN" sz="2400">
                <a:latin typeface="Arial" panose="020B0604020202020204" pitchFamily="34" charset="0"/>
                <a:cs typeface="Arial" panose="020B0604020202020204" pitchFamily="34" charset="0"/>
              </a:rPr>
              <a:t>b) Vật rắn không bỏ lọt bình chia độ</a:t>
            </a:r>
            <a:endParaRPr lang="vi-VN" alt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3311011" y="5636783"/>
            <a:ext cx="50824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vi-VN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5.4</a:t>
            </a:r>
            <a:endParaRPr lang="vi-VN" altLang="vi-VN" sz="24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471" y="1130285"/>
            <a:ext cx="2823882" cy="3404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6" name="Group 12"/>
          <p:cNvGrpSpPr>
            <a:grpSpLocks/>
          </p:cNvGrpSpPr>
          <p:nvPr/>
        </p:nvGrpSpPr>
        <p:grpSpPr bwMode="auto">
          <a:xfrm>
            <a:off x="7184569" y="1249814"/>
            <a:ext cx="3387912" cy="3519892"/>
            <a:chOff x="8708504" y="1675349"/>
            <a:chExt cx="4320480" cy="4487941"/>
          </a:xfrm>
        </p:grpSpPr>
        <p:pic>
          <p:nvPicPr>
            <p:cNvPr id="10247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8504" y="1675349"/>
              <a:ext cx="4320480" cy="448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1D6CF-C475-4085-80D4-AB88016B3A7A}"/>
                </a:ext>
              </a:extLst>
            </p:cNvPr>
            <p:cNvSpPr txBox="1"/>
            <p:nvPr/>
          </p:nvSpPr>
          <p:spPr>
            <a:xfrm>
              <a:off x="10204237" y="3442267"/>
              <a:ext cx="1135297" cy="9794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2196" b="1" dirty="0" err="1">
                  <a:solidFill>
                    <a:srgbClr val="FF0000"/>
                  </a:solidFill>
                </a:rPr>
                <a:t>Bình</a:t>
              </a:r>
              <a:r>
                <a:rPr lang="en-US" sz="2196" b="1" dirty="0">
                  <a:solidFill>
                    <a:srgbClr val="FF0000"/>
                  </a:solidFill>
                </a:rPr>
                <a:t> </a:t>
              </a:r>
              <a:r>
                <a:rPr lang="en-US" sz="2196" b="1" dirty="0" err="1">
                  <a:solidFill>
                    <a:srgbClr val="FF0000"/>
                  </a:solidFill>
                </a:rPr>
                <a:t>tràn</a:t>
              </a:r>
              <a:endParaRPr lang="vi-VN" sz="2196" b="1" dirty="0">
                <a:solidFill>
                  <a:srgbClr val="FF0000"/>
                </a:solidFill>
              </a:endParaRPr>
            </a:p>
          </p:txBody>
        </p:sp>
        <p:sp>
          <p:nvSpPr>
            <p:cNvPr id="10249" name="TextBox 14"/>
            <p:cNvSpPr txBox="1">
              <a:spLocks noChangeArrowheads="1"/>
            </p:cNvSpPr>
            <p:nvPr/>
          </p:nvSpPr>
          <p:spPr bwMode="auto">
            <a:xfrm>
              <a:off x="11679882" y="3923709"/>
              <a:ext cx="864095" cy="794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vi-VN" sz="1412" b="1">
                  <a:solidFill>
                    <a:srgbClr val="FF0000"/>
                  </a:solidFill>
                </a:rPr>
                <a:t>Bình chứa</a:t>
              </a:r>
            </a:p>
            <a:p>
              <a:pPr algn="ctr"/>
              <a:endParaRPr lang="vi-VN" altLang="vi-VN" sz="627" b="1">
                <a:solidFill>
                  <a:srgbClr val="FF0000"/>
                </a:solidFill>
              </a:endParaRPr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B5B7690-E215-482B-8D50-6BBE9AB71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81" y="169559"/>
            <a:ext cx="7304990" cy="5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GB" altLang="vi-VN" sz="2510" b="1" kern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Dựa vào hình 5.4, để mô tả cách đo thể tích</a:t>
            </a:r>
            <a:endParaRPr lang="vi-VN" altLang="vi-VN" sz="251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73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887</Words>
  <PresentationFormat>Widescreen</PresentationFormat>
  <Paragraphs>138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Segoe UI Symbol</vt:lpstr>
      <vt:lpstr>Times New Roman</vt:lpstr>
      <vt:lpstr>Office Theme</vt:lpstr>
      <vt:lpstr>PowerPoint Presentation</vt:lpstr>
      <vt:lpstr>PowerPoint Presentation</vt:lpstr>
      <vt:lpstr>I. ĐƠN VỊ ĐO ĐỘ DÀI</vt:lpstr>
      <vt:lpstr>II. Dụng cụ đo chiều dài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trải nghiệm Đo đường kính nắp chai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2021-07-20T02:08:51Z</dcterms:created>
  <dcterms:modified xsi:type="dcterms:W3CDTF">2021-08-03T10:12:17Z</dcterms:modified>
</cp:coreProperties>
</file>