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57" r:id="rId5"/>
    <p:sldId id="262" r:id="rId6"/>
    <p:sldId id="261"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72" d="100"/>
          <a:sy n="72" d="100"/>
        </p:scale>
        <p:origin x="63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6818A-41E9-24F9-EE12-853E008217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C9C2981-6626-65C2-1B95-E5056BAD8F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BB2C8B-1BC7-73C6-FBBF-29FCB0307D01}"/>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C9290FED-DB2F-6F00-EE99-3C76479762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A2156C-4D94-C666-E6BD-FE00701B629B}"/>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696275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433FF-1B63-6AD5-18D4-802C6B23B0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3DA2A8-4FA4-6F97-D058-E835746283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6D9448-1375-2398-5595-5B277183DC48}"/>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916947A4-1863-73D6-0290-4420DC5FF7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67AB1A-4DAD-8A78-2A7A-0BA86EDBD522}"/>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87755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ED7ACDE-9BC9-A8BE-3F59-F3A587BF879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66859F-A65D-733A-BF31-C5BE29DB15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D502D2-A627-625E-DFA9-0F9EEBFE9C9E}"/>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3CE29C10-AC0D-85F4-9B12-222C947F63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2EF74D-6325-A251-1E02-60A94BFCBBFD}"/>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394283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E66880-663B-D396-0E5B-B35076EBF6D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CA1496-E3B7-CEAD-BE00-C14AB3977D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CABC00-B883-F59A-A3EE-A6B915690758}"/>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AF576F4D-EE00-10C1-C11C-70C31E82EA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F3BED6-4064-F15E-F692-BBFE6E639B19}"/>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62981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6B4C4-DFCF-3817-BE98-A2DDC2D1ED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F3CB629-3D1C-C89C-D932-EB0C8AF936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549675-AF9F-1415-8CA8-28DA85677B8A}"/>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00C7DB0A-529B-FBCC-4887-A0F4AA013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8E9492-8A18-2EF8-8B95-6BB959CED3A4}"/>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100007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D018CA-2F42-CBDA-B346-1B3525375ED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FE0414-C517-D477-CD23-6FE135E64D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75A398-9489-7C41-8A02-41CE2CA130D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5B4211-68DE-924F-E208-9951578566C9}"/>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6" name="Footer Placeholder 5">
            <a:extLst>
              <a:ext uri="{FF2B5EF4-FFF2-40B4-BE49-F238E27FC236}">
                <a16:creationId xmlns:a16="http://schemas.microsoft.com/office/drawing/2014/main" id="{0AD38120-3ED9-3CB9-6B7B-980D9250AE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E2C117-EB75-6D1F-BCBE-6553FF56916C}"/>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23268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4942D5-0611-B52D-E920-0F0AE5C2ED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5BE8C10-F9FE-F6C4-95A7-E0B3E9EB808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5ADE50B-5041-04FA-7FF6-A8DFC62FB25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0FE6FD-B9D7-A83C-D8E1-6E83395BA2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838342-CAB3-DEF0-4D53-AF9BA256E0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1F8D62-A693-A4B8-0102-8D8BA83525F9}"/>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8" name="Footer Placeholder 7">
            <a:extLst>
              <a:ext uri="{FF2B5EF4-FFF2-40B4-BE49-F238E27FC236}">
                <a16:creationId xmlns:a16="http://schemas.microsoft.com/office/drawing/2014/main" id="{3B09EC86-1F78-D498-E6D7-37F712AC91D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DB621B-EF1D-BACC-A610-17C8E0EC7DCC}"/>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131549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6030B6-8B88-D232-47AA-125F2C8DF49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C3B22A-9302-2EF7-62E1-ABC9422B37DF}"/>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4" name="Footer Placeholder 3">
            <a:extLst>
              <a:ext uri="{FF2B5EF4-FFF2-40B4-BE49-F238E27FC236}">
                <a16:creationId xmlns:a16="http://schemas.microsoft.com/office/drawing/2014/main" id="{8013598A-5B5B-FCE6-06EB-72CB8E9208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E7ADEDA-F9C0-8C4B-7EBE-D160E233E6E6}"/>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2412592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C3D2CA-18F5-AFD2-D3AC-538BB471E373}"/>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3" name="Footer Placeholder 2">
            <a:extLst>
              <a:ext uri="{FF2B5EF4-FFF2-40B4-BE49-F238E27FC236}">
                <a16:creationId xmlns:a16="http://schemas.microsoft.com/office/drawing/2014/main" id="{5D305F86-E383-F363-B1EA-B10C360E53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9CA0CA1-6BB0-03F8-1194-DD53CB4E396E}"/>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3210363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22F86-32AB-38F4-DB53-54D55A4A60A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0C56CAB-CC25-D0E3-7662-ADCC59E8FD4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3701B14-A76B-156E-BB1C-F82AAAAAEA1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077ADB-06C4-7322-E2F7-C5C440BE4391}"/>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6" name="Footer Placeholder 5">
            <a:extLst>
              <a:ext uri="{FF2B5EF4-FFF2-40B4-BE49-F238E27FC236}">
                <a16:creationId xmlns:a16="http://schemas.microsoft.com/office/drawing/2014/main" id="{1A41F2CC-339B-67FF-31F9-F8ABAA225F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0BBABD-C01D-F3FB-03F7-B76D204C0FDE}"/>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053446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AD64-D848-3D84-CFA2-FE49213F4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C0E7BBA-AC23-4DDB-6DC3-CD834B6166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6D0C8D7-2AE3-7367-33B9-AD75FB6FB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606A5F-355E-0CCF-76F7-6B2BC7460530}"/>
              </a:ext>
            </a:extLst>
          </p:cNvPr>
          <p:cNvSpPr>
            <a:spLocks noGrp="1"/>
          </p:cNvSpPr>
          <p:nvPr>
            <p:ph type="dt" sz="half" idx="10"/>
          </p:nvPr>
        </p:nvSpPr>
        <p:spPr/>
        <p:txBody>
          <a:bodyPr/>
          <a:lstStyle/>
          <a:p>
            <a:fld id="{A9120414-DFD1-45EF-B903-2002B7F5E85C}" type="datetimeFigureOut">
              <a:rPr lang="en-US" smtClean="0"/>
              <a:t>6/24/2024</a:t>
            </a:fld>
            <a:endParaRPr lang="en-US"/>
          </a:p>
        </p:txBody>
      </p:sp>
      <p:sp>
        <p:nvSpPr>
          <p:cNvPr id="6" name="Footer Placeholder 5">
            <a:extLst>
              <a:ext uri="{FF2B5EF4-FFF2-40B4-BE49-F238E27FC236}">
                <a16:creationId xmlns:a16="http://schemas.microsoft.com/office/drawing/2014/main" id="{64E4F1C8-3B0C-271B-E949-C5ED408D66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1CEEC7-B0A9-9D06-2E1F-6F139649577A}"/>
              </a:ext>
            </a:extLst>
          </p:cNvPr>
          <p:cNvSpPr>
            <a:spLocks noGrp="1"/>
          </p:cNvSpPr>
          <p:nvPr>
            <p:ph type="sldNum" sz="quarter" idx="12"/>
          </p:nvPr>
        </p:nvSpPr>
        <p:spPr/>
        <p:txBody>
          <a:bodyPr/>
          <a:lstStyle/>
          <a:p>
            <a:fld id="{85FCCA57-D4AA-402B-84F6-717940B7E52E}" type="slidenum">
              <a:rPr lang="en-US" smtClean="0"/>
              <a:t>‹#›</a:t>
            </a:fld>
            <a:endParaRPr lang="en-US"/>
          </a:p>
        </p:txBody>
      </p:sp>
    </p:spTree>
    <p:extLst>
      <p:ext uri="{BB962C8B-B14F-4D97-AF65-F5344CB8AC3E}">
        <p14:creationId xmlns:p14="http://schemas.microsoft.com/office/powerpoint/2010/main" val="1570538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302821-BD20-408A-610F-15CD0DA19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48E26E8-4B8E-059E-C4FD-3729731948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12B03F-11A3-D6C5-5567-757582CC06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120414-DFD1-45EF-B903-2002B7F5E85C}" type="datetimeFigureOut">
              <a:rPr lang="en-US" smtClean="0"/>
              <a:t>6/24/2024</a:t>
            </a:fld>
            <a:endParaRPr lang="en-US"/>
          </a:p>
        </p:txBody>
      </p:sp>
      <p:sp>
        <p:nvSpPr>
          <p:cNvPr id="5" name="Footer Placeholder 4">
            <a:extLst>
              <a:ext uri="{FF2B5EF4-FFF2-40B4-BE49-F238E27FC236}">
                <a16:creationId xmlns:a16="http://schemas.microsoft.com/office/drawing/2014/main" id="{46E52CED-FBB9-258B-61D0-C89BCC9ADF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9168C92-7034-735A-3BFD-9543B39E0F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FCCA57-D4AA-402B-84F6-717940B7E52E}" type="slidenum">
              <a:rPr lang="en-US" smtClean="0"/>
              <a:t>‹#›</a:t>
            </a:fld>
            <a:endParaRPr lang="en-US"/>
          </a:p>
        </p:txBody>
      </p:sp>
    </p:spTree>
    <p:extLst>
      <p:ext uri="{BB962C8B-B14F-4D97-AF65-F5344CB8AC3E}">
        <p14:creationId xmlns:p14="http://schemas.microsoft.com/office/powerpoint/2010/main" val="28090740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4.wmf"/><Relationship Id="rId5" Type="http://schemas.openxmlformats.org/officeDocument/2006/relationships/oleObject" Target="../embeddings/oleObject2.bin"/><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3B77CA5-D094-D28A-FECE-7EB0656A27F9}"/>
              </a:ext>
            </a:extLst>
          </p:cNvPr>
          <p:cNvSpPr txBox="1"/>
          <p:nvPr/>
        </p:nvSpPr>
        <p:spPr>
          <a:xfrm>
            <a:off x="1636643" y="684832"/>
            <a:ext cx="8918713" cy="646331"/>
          </a:xfrm>
          <a:prstGeom prst="rect">
            <a:avLst/>
          </a:prstGeom>
          <a:noFill/>
        </p:spPr>
        <p:txBody>
          <a:bodyPr wrap="square" rtlCol="0">
            <a:spAutoFit/>
          </a:bodyPr>
          <a:lstStyle/>
          <a:p>
            <a:pPr algn="ctr"/>
            <a:r>
              <a:rPr lang="en-US" sz="3600" dirty="0">
                <a:solidFill>
                  <a:srgbClr val="FF0000"/>
                </a:solidFill>
                <a:latin typeface="Arrus-Black" panose="02020500000000000000" pitchFamily="18" charset="0"/>
                <a:ea typeface="Arrus-Black" panose="02020500000000000000" pitchFamily="18" charset="0"/>
                <a:cs typeface="Arrus-Black" panose="02020500000000000000" pitchFamily="18" charset="0"/>
              </a:rPr>
              <a:t>BÀI 2: ĐỘNG NĂNG – THẾ NĂNG</a:t>
            </a:r>
          </a:p>
        </p:txBody>
      </p:sp>
      <p:pic>
        <p:nvPicPr>
          <p:cNvPr id="1026" name="Picture 2">
            <a:extLst>
              <a:ext uri="{FF2B5EF4-FFF2-40B4-BE49-F238E27FC236}">
                <a16:creationId xmlns:a16="http://schemas.microsoft.com/office/drawing/2014/main" id="{7BA4007F-DB35-2021-0D08-2D62048745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58504" y="1583014"/>
            <a:ext cx="3409950" cy="401002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411B46BE-26FC-B495-A975-2F64E7F7855A}"/>
              </a:ext>
            </a:extLst>
          </p:cNvPr>
          <p:cNvSpPr/>
          <p:nvPr/>
        </p:nvSpPr>
        <p:spPr>
          <a:xfrm>
            <a:off x="4258504" y="4757530"/>
            <a:ext cx="3409950" cy="980661"/>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hought Bubble: Cloud 4">
            <a:extLst>
              <a:ext uri="{FF2B5EF4-FFF2-40B4-BE49-F238E27FC236}">
                <a16:creationId xmlns:a16="http://schemas.microsoft.com/office/drawing/2014/main" id="{808971C3-985B-CF07-390F-8E0B4E461198}"/>
              </a:ext>
            </a:extLst>
          </p:cNvPr>
          <p:cNvSpPr/>
          <p:nvPr/>
        </p:nvSpPr>
        <p:spPr>
          <a:xfrm>
            <a:off x="7818783" y="1696278"/>
            <a:ext cx="4479234" cy="2491409"/>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indent="342900">
              <a:spcBef>
                <a:spcPts val="0"/>
              </a:spcBef>
              <a:spcAft>
                <a:spcPts val="0"/>
              </a:spcAft>
            </a:pPr>
            <a:r>
              <a:rPr lang="en-US" sz="2400" b="1" dirty="0">
                <a:solidFill>
                  <a:srgbClr val="000000"/>
                </a:solidFill>
                <a:latin typeface="Times New Roman" panose="02020603050405020304" pitchFamily="18" charset="0"/>
                <a:ea typeface="Calibri" panose="020F0502020204030204" pitchFamily="34" charset="0"/>
              </a:rPr>
              <a:t>K</a:t>
            </a:r>
            <a:r>
              <a:rPr lang="en-US" sz="2400" b="1" dirty="0">
                <a:solidFill>
                  <a:srgbClr val="000000"/>
                </a:solidFill>
                <a:effectLst/>
                <a:latin typeface="Times New Roman" panose="02020603050405020304" pitchFamily="18" charset="0"/>
                <a:ea typeface="Calibri" panose="020F0502020204030204" pitchFamily="34" charset="0"/>
              </a:rPr>
              <a:t>hi </a:t>
            </a:r>
            <a:r>
              <a:rPr lang="en-US" sz="2400" b="1" dirty="0" err="1">
                <a:solidFill>
                  <a:srgbClr val="000000"/>
                </a:solidFill>
                <a:effectLst/>
                <a:latin typeface="Times New Roman" panose="02020603050405020304" pitchFamily="18" charset="0"/>
                <a:ea typeface="Calibri" panose="020F0502020204030204" pitchFamily="34" charset="0"/>
              </a:rPr>
              <a:t>vật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đi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từ</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vị</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trí</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cao</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nhất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tới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vị</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trí</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thấp</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nhất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thì</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tốc</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độ</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của</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vật</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thay</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đổi</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như</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thế</a:t>
            </a:r>
            <a:r>
              <a:rPr lang="en-US" sz="2400" b="1" dirty="0">
                <a:solidFill>
                  <a:srgbClr val="000000"/>
                </a:solidFill>
                <a:effectLst/>
                <a:latin typeface="Times New Roman" panose="02020603050405020304" pitchFamily="18" charset="0"/>
                <a:ea typeface="Calibri" panose="020F0502020204030204" pitchFamily="34" charset="0"/>
              </a:rPr>
              <a:t> </a:t>
            </a:r>
            <a:r>
              <a:rPr lang="en-US" sz="2400" b="1" dirty="0" err="1">
                <a:solidFill>
                  <a:srgbClr val="000000"/>
                </a:solidFill>
                <a:effectLst/>
                <a:latin typeface="Times New Roman" panose="02020603050405020304" pitchFamily="18" charset="0"/>
                <a:ea typeface="Calibri" panose="020F0502020204030204" pitchFamily="34" charset="0"/>
              </a:rPr>
              <a:t>nào</a:t>
            </a:r>
            <a:r>
              <a:rPr lang="en-US" sz="2400" b="1"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3359955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0D06EB9-75FA-16B6-98BA-0ECB7570B080}"/>
              </a:ext>
            </a:extLst>
          </p:cNvPr>
          <p:cNvSpPr txBox="1"/>
          <p:nvPr/>
        </p:nvSpPr>
        <p:spPr>
          <a:xfrm>
            <a:off x="437322" y="397565"/>
            <a:ext cx="2994991" cy="584775"/>
          </a:xfrm>
          <a:prstGeom prst="rect">
            <a:avLst/>
          </a:prstGeom>
          <a:noFill/>
        </p:spPr>
        <p:txBody>
          <a:bodyPr wrap="square" rtlCol="0">
            <a:spAutoFit/>
          </a:bodyPr>
          <a:lstStyle/>
          <a:p>
            <a:r>
              <a:rPr lang="en-US" sz="3200" b="1" dirty="0">
                <a:latin typeface="Times New Roman" panose="02020603050405020304" pitchFamily="18" charset="0"/>
                <a:cs typeface="Times New Roman" panose="02020603050405020304" pitchFamily="18" charset="0"/>
              </a:rPr>
              <a:t>I. </a:t>
            </a:r>
            <a:r>
              <a:rPr lang="en-US" sz="3200" b="1" dirty="0" err="1">
                <a:latin typeface="Times New Roman" panose="02020603050405020304" pitchFamily="18" charset="0"/>
                <a:cs typeface="Times New Roman" panose="02020603050405020304" pitchFamily="18" charset="0"/>
              </a:rPr>
              <a:t>Động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năng</a:t>
            </a:r>
            <a:endParaRPr lang="en-US" sz="3200" b="1" dirty="0">
              <a:latin typeface="Times New Roman" panose="02020603050405020304" pitchFamily="18" charset="0"/>
              <a:cs typeface="Times New Roman" panose="02020603050405020304" pitchFamily="18" charset="0"/>
            </a:endParaRPr>
          </a:p>
        </p:txBody>
      </p:sp>
      <p:sp>
        <p:nvSpPr>
          <p:cNvPr id="6" name="TextBox 5">
            <a:extLst>
              <a:ext uri="{FF2B5EF4-FFF2-40B4-BE49-F238E27FC236}">
                <a16:creationId xmlns:a16="http://schemas.microsoft.com/office/drawing/2014/main" id="{0B690BE0-2D11-79D8-5CCA-138588ACCBEA}"/>
              </a:ext>
            </a:extLst>
          </p:cNvPr>
          <p:cNvSpPr txBox="1"/>
          <p:nvPr/>
        </p:nvSpPr>
        <p:spPr>
          <a:xfrm>
            <a:off x="768626" y="1365839"/>
            <a:ext cx="6096000" cy="369332"/>
          </a:xfrm>
          <a:prstGeom prst="rect">
            <a:avLst/>
          </a:prstGeom>
          <a:noFill/>
        </p:spPr>
        <p:txBody>
          <a:bodyPr wrap="square">
            <a:spAutoFit/>
          </a:bodyPr>
          <a:lstStyle/>
          <a:p>
            <a:r>
              <a:rPr lang="en-US" dirty="0"/>
              <a:t>https://www.youtube.com/watch?v=c2NtBdC8TIc</a:t>
            </a:r>
          </a:p>
        </p:txBody>
      </p:sp>
      <p:sp>
        <p:nvSpPr>
          <p:cNvPr id="8" name="TextBox 7">
            <a:extLst>
              <a:ext uri="{FF2B5EF4-FFF2-40B4-BE49-F238E27FC236}">
                <a16:creationId xmlns:a16="http://schemas.microsoft.com/office/drawing/2014/main" id="{59FD7E93-A3EB-DD63-B3A9-793F60BDDD8C}"/>
              </a:ext>
            </a:extLst>
          </p:cNvPr>
          <p:cNvSpPr txBox="1"/>
          <p:nvPr/>
        </p:nvSpPr>
        <p:spPr>
          <a:xfrm>
            <a:off x="649356" y="2685294"/>
            <a:ext cx="6096000" cy="369332"/>
          </a:xfrm>
          <a:prstGeom prst="rect">
            <a:avLst/>
          </a:prstGeom>
          <a:noFill/>
        </p:spPr>
        <p:txBody>
          <a:bodyPr wrap="square">
            <a:spAutoFit/>
          </a:bodyPr>
          <a:lstStyle/>
          <a:p>
            <a:r>
              <a:rPr lang="en-US" dirty="0"/>
              <a:t>https://www.youtube.com/watch?v=PMaMxBfM3BA</a:t>
            </a:r>
          </a:p>
        </p:txBody>
      </p:sp>
      <p:sp>
        <p:nvSpPr>
          <p:cNvPr id="10" name="TextBox 9">
            <a:extLst>
              <a:ext uri="{FF2B5EF4-FFF2-40B4-BE49-F238E27FC236}">
                <a16:creationId xmlns:a16="http://schemas.microsoft.com/office/drawing/2014/main" id="{C49AF517-BA0E-8650-A336-6836EB8538EE}"/>
              </a:ext>
            </a:extLst>
          </p:cNvPr>
          <p:cNvSpPr txBox="1"/>
          <p:nvPr/>
        </p:nvSpPr>
        <p:spPr>
          <a:xfrm>
            <a:off x="649356" y="4201804"/>
            <a:ext cx="6096000" cy="369332"/>
          </a:xfrm>
          <a:prstGeom prst="rect">
            <a:avLst/>
          </a:prstGeom>
          <a:noFill/>
        </p:spPr>
        <p:txBody>
          <a:bodyPr wrap="square">
            <a:spAutoFit/>
          </a:bodyPr>
          <a:lstStyle/>
          <a:p>
            <a:r>
              <a:rPr lang="en-US" dirty="0"/>
              <a:t>https://www.youtube.com/watch?v=7cXoycKmdeA</a:t>
            </a:r>
          </a:p>
        </p:txBody>
      </p:sp>
    </p:spTree>
    <p:extLst>
      <p:ext uri="{BB962C8B-B14F-4D97-AF65-F5344CB8AC3E}">
        <p14:creationId xmlns:p14="http://schemas.microsoft.com/office/powerpoint/2010/main" val="2718262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8D150D5-4DA2-74B1-0080-93A796B96C22}"/>
              </a:ext>
            </a:extLst>
          </p:cNvPr>
          <p:cNvSpPr txBox="1"/>
          <p:nvPr/>
        </p:nvSpPr>
        <p:spPr>
          <a:xfrm>
            <a:off x="1219199" y="849510"/>
            <a:ext cx="9488557" cy="5262979"/>
          </a:xfrm>
          <a:prstGeom prst="rect">
            <a:avLst/>
          </a:prstGeom>
          <a:noFill/>
        </p:spPr>
        <p:txBody>
          <a:bodyPr wrap="square">
            <a:spAutoFit/>
          </a:bodyPr>
          <a:lstStyle/>
          <a:p>
            <a:pPr marL="0" marR="0" indent="342265" algn="ctr">
              <a:spcBef>
                <a:spcPts val="0"/>
              </a:spcBef>
              <a:spcAft>
                <a:spcPts val="0"/>
              </a:spcAft>
            </a:pPr>
            <a:r>
              <a:rPr lang="en-US" sz="2800" b="1" dirty="0">
                <a:solidFill>
                  <a:srgbClr val="000000"/>
                </a:solidFill>
                <a:effectLst/>
                <a:latin typeface="Times New Roman" panose="02020603050405020304" pitchFamily="18" charset="0"/>
                <a:ea typeface="Calibri" panose="020F0502020204030204" pitchFamily="34" charset="0"/>
              </a:rPr>
              <a:t>PHIẾU HỌC TẬP SỐ 1</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là</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gì</a:t>
            </a:r>
            <a:r>
              <a:rPr lang="en-US" sz="2800" dirty="0">
                <a:solidFill>
                  <a:srgbClr val="000000"/>
                </a:solidFill>
                <a:effectLst/>
                <a:latin typeface="Times New Roman" panose="02020603050405020304" pitchFamily="18" charset="0"/>
                <a:ea typeface="Calibri" panose="020F0502020204030204" pitchFamily="34" charset="0"/>
              </a:rPr>
              <a:t>?</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Mô</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hiện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tượng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xảy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ra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chuyển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xuống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đập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hộp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gỗ</a:t>
            </a:r>
            <a:r>
              <a:rPr lang="en-US" sz="2800" dirty="0">
                <a:solidFill>
                  <a:srgbClr val="000000"/>
                </a:solidFill>
                <a:effectLst/>
                <a:latin typeface="Times New Roman" panose="02020603050405020304" pitchFamily="18" charset="0"/>
                <a:ea typeface="Calibri" panose="020F0502020204030204" pitchFamily="34" charset="0"/>
              </a:rPr>
              <a:t> (b) </a:t>
            </a:r>
            <a:r>
              <a:rPr lang="en-US" sz="2800" dirty="0" err="1">
                <a:solidFill>
                  <a:srgbClr val="000000"/>
                </a:solidFill>
                <a:effectLst/>
                <a:latin typeface="Times New Roman" panose="02020603050405020304" pitchFamily="18" charset="0"/>
                <a:ea typeface="Calibri" panose="020F0502020204030204" pitchFamily="34" charset="0"/>
              </a:rPr>
              <a:t>Trả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lời</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câu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hỏi</a:t>
            </a:r>
            <a:r>
              <a:rPr lang="en-US" sz="2800" dirty="0">
                <a:solidFill>
                  <a:srgbClr val="000000"/>
                </a:solidFill>
                <a:effectLst/>
                <a:latin typeface="Times New Roman" panose="02020603050405020304" pitchFamily="18" charset="0"/>
                <a:ea typeface="Calibri" panose="020F0502020204030204" pitchFamily="34" charset="0"/>
              </a:rPr>
              <a:t>: </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Ban </a:t>
            </a:r>
            <a:r>
              <a:rPr lang="en-US" sz="2800" dirty="0" err="1">
                <a:solidFill>
                  <a:srgbClr val="000000"/>
                </a:solidFill>
                <a:effectLst/>
                <a:latin typeface="Times New Roman" panose="02020603050405020304" pitchFamily="18" charset="0"/>
                <a:ea typeface="Calibri" panose="020F0502020204030204" pitchFamily="34" charset="0"/>
              </a:rPr>
              <a:t>đầu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cùng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đặt</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vị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trí</a:t>
            </a:r>
            <a:r>
              <a:rPr lang="en-US" sz="2800" dirty="0">
                <a:solidFill>
                  <a:srgbClr val="000000"/>
                </a:solidFill>
                <a:effectLst/>
                <a:latin typeface="Times New Roman" panose="02020603050405020304" pitchFamily="18" charset="0"/>
                <a:ea typeface="Calibri" panose="020F0502020204030204" pitchFamily="34" charset="0"/>
              </a:rPr>
              <a:t> (1),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bi–a hay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golf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hộp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gỗ</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lớn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hơn</a:t>
            </a:r>
            <a:r>
              <a:rPr lang="en-US" sz="2800" dirty="0">
                <a:solidFill>
                  <a:srgbClr val="000000"/>
                </a:solidFill>
                <a:effectLst/>
                <a:latin typeface="Times New Roman" panose="02020603050405020304" pitchFamily="18" charset="0"/>
                <a:ea typeface="Calibri" panose="020F0502020204030204" pitchFamily="34" charset="0"/>
              </a:rPr>
              <a:t>? </a:t>
            </a:r>
          </a:p>
          <a:p>
            <a:pPr marL="0" marR="0">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do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bóng</a:t>
            </a:r>
            <a:r>
              <a:rPr lang="en-US" sz="2800" dirty="0">
                <a:solidFill>
                  <a:srgbClr val="000000"/>
                </a:solidFill>
                <a:effectLst/>
                <a:latin typeface="Times New Roman" panose="02020603050405020304" pitchFamily="18" charset="0"/>
                <a:ea typeface="Calibri" panose="020F0502020204030204" pitchFamily="34" charset="0"/>
              </a:rPr>
              <a:t> bi–a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lên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hộp</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gỗ</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khi</a:t>
            </a:r>
            <a:r>
              <a:rPr lang="en-US" sz="2800" dirty="0">
                <a:solidFill>
                  <a:srgbClr val="000000"/>
                </a:solidFill>
                <a:effectLst/>
                <a:latin typeface="Times New Roman" panose="02020603050405020304" pitchFamily="18" charset="0"/>
                <a:ea typeface="Calibri" panose="020F0502020204030204" pitchFamily="34" charset="0"/>
              </a:rPr>
              <a:t> ban </a:t>
            </a:r>
            <a:r>
              <a:rPr lang="en-US" sz="2800" dirty="0" err="1">
                <a:solidFill>
                  <a:srgbClr val="000000"/>
                </a:solidFill>
                <a:effectLst/>
                <a:latin typeface="Times New Roman" panose="02020603050405020304" pitchFamily="18" charset="0"/>
                <a:ea typeface="Calibri" panose="020F0502020204030204" pitchFamily="34" charset="0"/>
              </a:rPr>
              <a:t>đầu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nó</a:t>
            </a:r>
            <a:r>
              <a:rPr lang="en-US" sz="2800" dirty="0">
                <a:solidFill>
                  <a:srgbClr val="000000"/>
                </a:solidFill>
                <a:effectLst/>
                <a:latin typeface="Times New Roman" panose="02020603050405020304" pitchFamily="18" charset="0"/>
                <a:ea typeface="Calibri" panose="020F0502020204030204" pitchFamily="34" charset="0"/>
              </a:rPr>
              <a:t> ở </a:t>
            </a:r>
            <a:r>
              <a:rPr lang="en-US" sz="2800" dirty="0" err="1">
                <a:solidFill>
                  <a:srgbClr val="000000"/>
                </a:solidFill>
                <a:effectLst/>
                <a:latin typeface="Times New Roman" panose="02020603050405020304" pitchFamily="18" charset="0"/>
                <a:ea typeface="Calibri" panose="020F0502020204030204" pitchFamily="34" charset="0"/>
              </a:rPr>
              <a:t>vị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trí</a:t>
            </a:r>
            <a:r>
              <a:rPr lang="en-US" sz="2800" dirty="0">
                <a:solidFill>
                  <a:srgbClr val="000000"/>
                </a:solidFill>
                <a:effectLst/>
                <a:latin typeface="Times New Roman" panose="02020603050405020304" pitchFamily="18" charset="0"/>
                <a:ea typeface="Calibri" panose="020F0502020204030204" pitchFamily="34" charset="0"/>
              </a:rPr>
              <a:t> (1) hay </a:t>
            </a:r>
            <a:r>
              <a:rPr lang="en-US" sz="2800" dirty="0" err="1">
                <a:solidFill>
                  <a:srgbClr val="000000"/>
                </a:solidFill>
                <a:effectLst/>
                <a:latin typeface="Times New Roman" panose="02020603050405020304" pitchFamily="18" charset="0"/>
                <a:ea typeface="Calibri" panose="020F0502020204030204" pitchFamily="34" charset="0"/>
              </a:rPr>
              <a:t>vị</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trí</a:t>
            </a:r>
            <a:r>
              <a:rPr lang="en-US" sz="2800" dirty="0">
                <a:solidFill>
                  <a:srgbClr val="000000"/>
                </a:solidFill>
                <a:effectLst/>
                <a:latin typeface="Times New Roman" panose="02020603050405020304" pitchFamily="18" charset="0"/>
                <a:ea typeface="Calibri" panose="020F0502020204030204" pitchFamily="34" charset="0"/>
              </a:rPr>
              <a:t> (2) </a:t>
            </a:r>
            <a:r>
              <a:rPr lang="en-US" sz="2800" dirty="0" err="1">
                <a:solidFill>
                  <a:srgbClr val="000000"/>
                </a:solidFill>
                <a:effectLst/>
                <a:latin typeface="Times New Roman" panose="02020603050405020304" pitchFamily="18" charset="0"/>
                <a:ea typeface="Calibri" panose="020F0502020204030204" pitchFamily="34" charset="0"/>
              </a:rPr>
              <a:t>lớn</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hơn</a:t>
            </a:r>
            <a:r>
              <a:rPr lang="en-US" sz="2800" dirty="0">
                <a:solidFill>
                  <a:srgbClr val="000000"/>
                </a:solidFill>
                <a:effectLst/>
                <a:latin typeface="Times New Roman" panose="02020603050405020304" pitchFamily="18" charset="0"/>
                <a:ea typeface="Calibri" panose="020F0502020204030204" pitchFamily="34" charset="0"/>
              </a:rPr>
              <a:t>? </a:t>
            </a:r>
          </a:p>
          <a:p>
            <a:pPr marL="0" marR="0" algn="just">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lượng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đặc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trưng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khả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tác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dụng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lực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Từ</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kết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quả</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thí</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nghiệm</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hãy</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cho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biết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của</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một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vật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phụ</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thuộc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vào</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yếu</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tố</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nào</a:t>
            </a:r>
            <a:r>
              <a:rPr lang="en-US" sz="2800" dirty="0">
                <a:solidFill>
                  <a:srgbClr val="000000"/>
                </a:solidFill>
                <a:effectLst/>
                <a:latin typeface="Times New Roman" panose="02020603050405020304" pitchFamily="18" charset="0"/>
                <a:ea typeface="Calibri" panose="020F0502020204030204" pitchFamily="34" charset="0"/>
              </a:rPr>
              <a:t>?</a:t>
            </a:r>
          </a:p>
          <a:p>
            <a:pPr marL="0" marR="0" algn="just">
              <a:spcBef>
                <a:spcPts val="0"/>
              </a:spcBef>
              <a:spcAft>
                <a:spcPts val="0"/>
              </a:spcAft>
            </a:pP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Viết</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công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thức</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tính</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động</a:t>
            </a:r>
            <a:r>
              <a:rPr lang="en-US" sz="2800" dirty="0">
                <a:solidFill>
                  <a:srgbClr val="000000"/>
                </a:solidFill>
                <a:effectLst/>
                <a:latin typeface="Times New Roman" panose="02020603050405020304" pitchFamily="18" charset="0"/>
                <a:ea typeface="Calibri" panose="020F0502020204030204" pitchFamily="34" charset="0"/>
              </a:rPr>
              <a:t> </a:t>
            </a:r>
            <a:r>
              <a:rPr lang="en-US" sz="2800" dirty="0" err="1">
                <a:solidFill>
                  <a:srgbClr val="000000"/>
                </a:solidFill>
                <a:effectLst/>
                <a:latin typeface="Times New Roman" panose="02020603050405020304" pitchFamily="18" charset="0"/>
                <a:ea typeface="Calibri" panose="020F0502020204030204" pitchFamily="34" charset="0"/>
              </a:rPr>
              <a:t>năng</a:t>
            </a:r>
            <a:r>
              <a:rPr lang="en-US" sz="2800" dirty="0">
                <a:solidFill>
                  <a:srgbClr val="000000"/>
                </a:solidFill>
                <a:effectLst/>
                <a:latin typeface="Times New Roman" panose="02020603050405020304" pitchFamily="18" charset="0"/>
                <a:ea typeface="Calibri" panose="020F0502020204030204" pitchFamily="34" charset="0"/>
              </a:rPr>
              <a:t>.</a:t>
            </a:r>
          </a:p>
        </p:txBody>
      </p:sp>
    </p:spTree>
    <p:extLst>
      <p:ext uri="{BB962C8B-B14F-4D97-AF65-F5344CB8AC3E}">
        <p14:creationId xmlns:p14="http://schemas.microsoft.com/office/powerpoint/2010/main" val="4039268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01F41FB-76AF-872C-F2BC-8170E4A37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48"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B7C3857-CD3D-3A0C-D6D5-4D3FF0BB50A2}"/>
              </a:ext>
            </a:extLst>
          </p:cNvPr>
          <p:cNvSpPr txBox="1"/>
          <p:nvPr/>
        </p:nvSpPr>
        <p:spPr>
          <a:xfrm>
            <a:off x="1636643" y="684832"/>
            <a:ext cx="8918713" cy="646331"/>
          </a:xfrm>
          <a:prstGeom prst="rect">
            <a:avLst/>
          </a:prstGeom>
          <a:noFill/>
        </p:spPr>
        <p:txBody>
          <a:bodyPr wrap="square" rtlCol="0">
            <a:spAutoFit/>
          </a:bodyPr>
          <a:lstStyle/>
          <a:p>
            <a:pPr algn="ctr"/>
            <a:r>
              <a:rPr lang="en-US" sz="3600" dirty="0">
                <a:solidFill>
                  <a:schemeClr val="bg1"/>
                </a:solidFill>
                <a:latin typeface="Arrus-Black" panose="02020500000000000000" pitchFamily="18" charset="0"/>
                <a:ea typeface="Arrus-Black" panose="02020500000000000000" pitchFamily="18" charset="0"/>
                <a:cs typeface="Arrus-Black" panose="02020500000000000000" pitchFamily="18" charset="0"/>
              </a:rPr>
              <a:t>BÀI 2: ĐỘNG NĂNG – THẾ NĂNG</a:t>
            </a:r>
          </a:p>
        </p:txBody>
      </p:sp>
      <p:sp>
        <p:nvSpPr>
          <p:cNvPr id="2" name="Rectangle 2">
            <a:extLst>
              <a:ext uri="{FF2B5EF4-FFF2-40B4-BE49-F238E27FC236}">
                <a16:creationId xmlns:a16="http://schemas.microsoft.com/office/drawing/2014/main" id="{2ECF7E21-F19F-3B7B-0EEF-77D8DBDECF9D}"/>
              </a:ext>
            </a:extLst>
          </p:cNvPr>
          <p:cNvSpPr>
            <a:spLocks noChangeArrowheads="1"/>
          </p:cNvSpPr>
          <p:nvPr/>
        </p:nvSpPr>
        <p:spPr bwMode="auto">
          <a:xfrm>
            <a:off x="893828" y="1331163"/>
            <a:ext cx="8316432"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 </a:t>
            </a:r>
            <a:r>
              <a:rPr kumimoji="0" lang="en-US" altLang="en-US" sz="2800" b="1" i="0" u="none" strike="noStrike" cap="none" normalizeH="0" baseline="0" dirty="0" err="1">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1" i="0" u="none" strike="noStrike" cap="none" normalizeH="0" baseline="0" dirty="0" err="1">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rgbClr val="FF0000"/>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có</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được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do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chuyển</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phụ</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thuộc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vào</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khối</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tốc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Biểu</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thức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tính</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graphicFrame>
        <p:nvGraphicFramePr>
          <p:cNvPr id="3" name="Object 2">
            <a:extLst>
              <a:ext uri="{FF2B5EF4-FFF2-40B4-BE49-F238E27FC236}">
                <a16:creationId xmlns:a16="http://schemas.microsoft.com/office/drawing/2014/main" id="{F2F96085-D21B-16CA-23AC-9FF09BEB5879}"/>
              </a:ext>
            </a:extLst>
          </p:cNvPr>
          <p:cNvGraphicFramePr>
            <a:graphicFrameLocks noChangeAspect="1"/>
          </p:cNvGraphicFramePr>
          <p:nvPr/>
        </p:nvGraphicFramePr>
        <p:xfrm>
          <a:off x="0" y="457200"/>
          <a:ext cx="152400" cy="390525"/>
        </p:xfrm>
        <a:graphic>
          <a:graphicData uri="http://schemas.openxmlformats.org/presentationml/2006/ole">
            <mc:AlternateContent xmlns:mc="http://schemas.openxmlformats.org/markup-compatibility/2006">
              <mc:Choice xmlns:v="urn:schemas-microsoft-com:vml" Requires="v">
                <p:oleObj name="Equation" r:id="rId3" imgW="152334" imgH="393529" progId="Equation.DSMT4">
                  <p:embed/>
                </p:oleObj>
              </mc:Choice>
              <mc:Fallback>
                <p:oleObj name="Equation" r:id="rId3" imgW="152334" imgH="393529"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57200"/>
                        <a:ext cx="152400"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3">
            <a:extLst>
              <a:ext uri="{FF2B5EF4-FFF2-40B4-BE49-F238E27FC236}">
                <a16:creationId xmlns:a16="http://schemas.microsoft.com/office/drawing/2014/main" id="{61CF5206-EA56-B00B-6710-4F8E6BAB5E8D}"/>
              </a:ext>
            </a:extLst>
          </p:cNvPr>
          <p:cNvSpPr>
            <a:spLocks noChangeArrowheads="1"/>
          </p:cNvSpPr>
          <p:nvPr/>
        </p:nvSpPr>
        <p:spPr bwMode="auto">
          <a:xfrm>
            <a:off x="1119115" y="4271794"/>
            <a:ext cx="8091145"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1pPr>
            <a:lvl2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2pPr>
            <a:lvl3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3pPr>
            <a:lvl4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4pPr>
            <a:lvl5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5pPr>
            <a:lvl6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6pPr>
            <a:lvl7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7pPr>
            <a:lvl8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8pPr>
            <a:lvl9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Trong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đó</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m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khối</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lượng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(kg) .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tốc</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(m/s).</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52413" algn="ctr"/>
                <a:tab pos="792163" algn="ctr"/>
                <a:tab pos="2033588" algn="ctr"/>
              </a:tabLst>
            </a:pP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W</a:t>
            </a:r>
            <a:r>
              <a:rPr kumimoji="0" lang="en-US" altLang="en-US" sz="2800" b="0" i="0" u="none" strike="noStrike" cap="none" normalizeH="0" baseline="-3000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là</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của</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altLang="en-US" sz="2800" b="0" i="0" u="none" strike="noStrike" cap="none" normalizeH="0" baseline="0" dirty="0" err="1">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vật</a:t>
            </a:r>
            <a:r>
              <a:rPr kumimoji="0" lang="en-US" altLang="en-US" sz="2800" b="0" i="0" u="none" strike="noStrike" cap="none" normalizeH="0" baseline="0" dirty="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 (J)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1E418FE-E5B5-2639-5CB7-C83EB4FC3D5F}"/>
              </a:ext>
            </a:extLst>
          </p:cNvPr>
          <p:cNvSpPr/>
          <p:nvPr/>
        </p:nvSpPr>
        <p:spPr>
          <a:xfrm>
            <a:off x="5052044" y="3193774"/>
            <a:ext cx="2130634" cy="12987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Object 5">
            <a:extLst>
              <a:ext uri="{FF2B5EF4-FFF2-40B4-BE49-F238E27FC236}">
                <a16:creationId xmlns:a16="http://schemas.microsoft.com/office/drawing/2014/main" id="{705221C5-9F01-A875-93BA-BFE98492F9B3}"/>
              </a:ext>
            </a:extLst>
          </p:cNvPr>
          <p:cNvGraphicFramePr>
            <a:graphicFrameLocks noChangeAspect="1"/>
          </p:cNvGraphicFramePr>
          <p:nvPr>
            <p:extLst>
              <p:ext uri="{D42A27DB-BD31-4B8C-83A1-F6EECF244321}">
                <p14:modId xmlns:p14="http://schemas.microsoft.com/office/powerpoint/2010/main" val="1951083737"/>
              </p:ext>
            </p:extLst>
          </p:nvPr>
        </p:nvGraphicFramePr>
        <p:xfrm>
          <a:off x="4991100" y="3257550"/>
          <a:ext cx="2211388" cy="1141413"/>
        </p:xfrm>
        <a:graphic>
          <a:graphicData uri="http://schemas.openxmlformats.org/presentationml/2006/ole">
            <mc:AlternateContent xmlns:mc="http://schemas.openxmlformats.org/markup-compatibility/2006">
              <mc:Choice xmlns:v="urn:schemas-microsoft-com:vml" Requires="v">
                <p:oleObj name="Equation" r:id="rId5" imgW="761760" imgH="393480" progId="Equation.DSMT4">
                  <p:embed/>
                </p:oleObj>
              </mc:Choice>
              <mc:Fallback>
                <p:oleObj name="Equation" r:id="rId5" imgW="761760" imgH="393480" progId="Equation.DSMT4">
                  <p:embed/>
                  <p:pic>
                    <p:nvPicPr>
                      <p:cNvPr id="0" name=""/>
                      <p:cNvPicPr/>
                      <p:nvPr/>
                    </p:nvPicPr>
                    <p:blipFill>
                      <a:blip r:embed="rId6"/>
                      <a:stretch>
                        <a:fillRect/>
                      </a:stretch>
                    </p:blipFill>
                    <p:spPr>
                      <a:xfrm>
                        <a:off x="4991100" y="3257550"/>
                        <a:ext cx="2211388" cy="1141413"/>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179860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arn(inVertical)">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wipe(down)">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circle(in)">
                                      <p:cBhvr>
                                        <p:cTn id="22" dur="20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arn(inVertic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wipe(down)">
                                      <p:cBhvr>
                                        <p:cTn id="32" dur="500"/>
                                        <p:tgtEl>
                                          <p:spTgt spid="5">
                                            <p:txEl>
                                              <p:pRg st="0" end="0"/>
                                            </p:txEl>
                                          </p:spTgt>
                                        </p:tgtEl>
                                      </p:cBhvr>
                                    </p:animEffect>
                                  </p:childTnLst>
                                </p:cTn>
                              </p:par>
                              <p:par>
                                <p:cTn id="33" presetID="22" presetClass="entr" presetSubtype="4" fill="hold" nodeType="with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animEffect transition="in" filter="wipe(down)">
                                      <p:cBhvr>
                                        <p:cTn id="35" dur="500"/>
                                        <p:tgtEl>
                                          <p:spTgt spid="5">
                                            <p:txEl>
                                              <p:pRg st="1" end="1"/>
                                            </p:txEl>
                                          </p:spTgt>
                                        </p:tgtEl>
                                      </p:cBhvr>
                                    </p:animEffect>
                                  </p:childTnLst>
                                </p:cTn>
                              </p:par>
                              <p:par>
                                <p:cTn id="36" presetID="22" presetClass="entr" presetSubtype="4" fill="hold" nodeType="withEffect">
                                  <p:stCondLst>
                                    <p:cond delay="0"/>
                                  </p:stCondLst>
                                  <p:childTnLst>
                                    <p:set>
                                      <p:cBhvr>
                                        <p:cTn id="37" dur="1" fill="hold">
                                          <p:stCondLst>
                                            <p:cond delay="0"/>
                                          </p:stCondLst>
                                        </p:cTn>
                                        <p:tgtEl>
                                          <p:spTgt spid="5">
                                            <p:txEl>
                                              <p:pRg st="2" end="2"/>
                                            </p:txEl>
                                          </p:spTgt>
                                        </p:tgtEl>
                                        <p:attrNameLst>
                                          <p:attrName>style.visibility</p:attrName>
                                        </p:attrNameLst>
                                      </p:cBhvr>
                                      <p:to>
                                        <p:strVal val="visible"/>
                                      </p:to>
                                    </p:set>
                                    <p:animEffect transition="in" filter="wipe(down)">
                                      <p:cBhvr>
                                        <p:cTn id="38" dur="500"/>
                                        <p:tgtEl>
                                          <p:spTgt spid="5">
                                            <p:txEl>
                                              <p:pRg st="2" end="2"/>
                                            </p:txEl>
                                          </p:spTgt>
                                        </p:tgtEl>
                                      </p:cBhvr>
                                    </p:animEffect>
                                  </p:childTnLst>
                                </p:cTn>
                              </p:par>
                              <p:par>
                                <p:cTn id="39" presetID="22" presetClass="entr" presetSubtype="4" fill="hold" nodeType="withEffect">
                                  <p:stCondLst>
                                    <p:cond delay="0"/>
                                  </p:stCondLst>
                                  <p:childTnLst>
                                    <p:set>
                                      <p:cBhvr>
                                        <p:cTn id="40" dur="1" fill="hold">
                                          <p:stCondLst>
                                            <p:cond delay="0"/>
                                          </p:stCondLst>
                                        </p:cTn>
                                        <p:tgtEl>
                                          <p:spTgt spid="5">
                                            <p:txEl>
                                              <p:pRg st="3" end="3"/>
                                            </p:txEl>
                                          </p:spTgt>
                                        </p:tgtEl>
                                        <p:attrNameLst>
                                          <p:attrName>style.visibility</p:attrName>
                                        </p:attrNameLst>
                                      </p:cBhvr>
                                      <p:to>
                                        <p:strVal val="visible"/>
                                      </p:to>
                                    </p:set>
                                    <p:animEffect transition="in" filter="wipe(down)">
                                      <p:cBhvr>
                                        <p:cTn id="41"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FBD86EA-071E-F062-321B-5BB8D0AA65BC}"/>
              </a:ext>
            </a:extLst>
          </p:cNvPr>
          <p:cNvSpPr txBox="1"/>
          <p:nvPr/>
        </p:nvSpPr>
        <p:spPr>
          <a:xfrm>
            <a:off x="238540" y="776381"/>
            <a:ext cx="6096000" cy="3693319"/>
          </a:xfrm>
          <a:prstGeom prst="rect">
            <a:avLst/>
          </a:prstGeom>
          <a:noFill/>
        </p:spPr>
        <p:txBody>
          <a:bodyPr wrap="square">
            <a:spAutoFit/>
          </a:bodyPr>
          <a:lstStyle/>
          <a:p>
            <a:pPr marL="0" marR="0"/>
            <a:r>
              <a:rPr lang="en-US" sz="2600" dirty="0">
                <a:solidFill>
                  <a:srgbClr val="000000"/>
                </a:solidFill>
                <a:effectLst/>
                <a:latin typeface="Times New Roman" panose="02020603050405020304" pitchFamily="18" charset="0"/>
                <a:ea typeface="Calibri" panose="020F0502020204030204" pitchFamily="34" charset="0"/>
              </a:rPr>
              <a:t>Quan </a:t>
            </a:r>
            <a:r>
              <a:rPr lang="en-US" sz="2600" dirty="0" err="1">
                <a:solidFill>
                  <a:srgbClr val="000000"/>
                </a:solidFill>
                <a:effectLst/>
                <a:latin typeface="Times New Roman" panose="02020603050405020304" pitchFamily="18" charset="0"/>
                <a:ea typeface="Calibri" panose="020F0502020204030204" pitchFamily="34" charset="0"/>
              </a:rPr>
              <a:t>sát</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Hình</a:t>
            </a:r>
            <a:r>
              <a:rPr lang="en-US" sz="2600" dirty="0">
                <a:solidFill>
                  <a:srgbClr val="000000"/>
                </a:solidFill>
                <a:effectLst/>
                <a:latin typeface="Times New Roman" panose="02020603050405020304" pitchFamily="18" charset="0"/>
                <a:ea typeface="Calibri" panose="020F0502020204030204" pitchFamily="34" charset="0"/>
              </a:rPr>
              <a:t> 2.3–SGK/tr.23;</a:t>
            </a:r>
          </a:p>
          <a:p>
            <a:pPr marL="0" marR="0"/>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Mô</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tả</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nguyên</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lí</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hoạt</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động</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của</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đập</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thuỷ</a:t>
            </a:r>
            <a:r>
              <a:rPr lang="en-US" sz="2600" dirty="0">
                <a:solidFill>
                  <a:srgbClr val="000000"/>
                </a:solidFill>
                <a:effectLst/>
                <a:latin typeface="Times New Roman" panose="02020603050405020304" pitchFamily="18" charset="0"/>
                <a:ea typeface="Calibri" panose="020F0502020204030204" pitchFamily="34" charset="0"/>
              </a:rPr>
              <a:t> </a:t>
            </a:r>
            <a:r>
              <a:rPr lang="en-US" sz="2600" dirty="0" err="1">
                <a:solidFill>
                  <a:srgbClr val="000000"/>
                </a:solidFill>
                <a:effectLst/>
                <a:latin typeface="Times New Roman" panose="02020603050405020304" pitchFamily="18" charset="0"/>
                <a:ea typeface="Calibri" panose="020F0502020204030204" pitchFamily="34" charset="0"/>
              </a:rPr>
              <a:t>điện</a:t>
            </a:r>
            <a:r>
              <a:rPr lang="en-US" sz="2600" dirty="0">
                <a:solidFill>
                  <a:srgbClr val="000000"/>
                </a:solidFill>
                <a:latin typeface="Times New Roman" panose="02020603050405020304" pitchFamily="18" charset="0"/>
                <a:ea typeface="Calibri" panose="020F0502020204030204" pitchFamily="34" charset="0"/>
              </a:rPr>
              <a:t>.</a:t>
            </a:r>
            <a:endParaRPr lang="en-US" sz="2600" dirty="0">
              <a:solidFill>
                <a:srgbClr val="000000"/>
              </a:solidFill>
              <a:effectLst/>
              <a:latin typeface="Times New Roman" panose="02020603050405020304" pitchFamily="18" charset="0"/>
              <a:ea typeface="Calibri" panose="020F0502020204030204" pitchFamily="34" charset="0"/>
            </a:endParaRPr>
          </a:p>
          <a:p>
            <a:pPr marL="0" marR="0"/>
            <a:r>
              <a:rPr lang="en-US" sz="2600" dirty="0">
                <a:effectLst/>
                <a:latin typeface="Times New Roman" panose="02020603050405020304" pitchFamily="18" charset="0"/>
                <a:ea typeface="Times New Roman" panose="02020603050405020304" pitchFamily="18" charset="0"/>
              </a:rPr>
              <a:t>- </a:t>
            </a:r>
            <a:r>
              <a:rPr lang="vi-VN" sz="2600" dirty="0">
                <a:effectLst/>
                <a:latin typeface="Times New Roman" panose="02020603050405020304" pitchFamily="18" charset="0"/>
                <a:ea typeface="Times New Roman" panose="02020603050405020304" pitchFamily="18" charset="0"/>
              </a:rPr>
              <a:t>Hãy giải thích vì sao để khai thác được tối đa thế năng của nước trong hồ chứa, người ta thường bố trí sao cho vị trí đặt máy phát càng thấp so với mực nước hồ chứa.</a:t>
            </a:r>
            <a:endParaRPr lang="en-US" sz="2600" dirty="0">
              <a:effectLst/>
              <a:latin typeface="Times New Roman" panose="02020603050405020304" pitchFamily="18" charset="0"/>
              <a:ea typeface="Times New Roman" panose="02020603050405020304" pitchFamily="18" charset="0"/>
            </a:endParaRPr>
          </a:p>
          <a:p>
            <a:pPr marL="0" marR="0"/>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Nêu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biểu</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thức</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của</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thế</a:t>
            </a:r>
            <a:r>
              <a:rPr lang="en-US" sz="2600" dirty="0">
                <a:effectLst/>
                <a:latin typeface="Times New Roman" panose="02020603050405020304" pitchFamily="18" charset="0"/>
                <a:ea typeface="Times New Roman" panose="02020603050405020304" pitchFamily="18" charset="0"/>
              </a:rPr>
              <a:t> </a:t>
            </a:r>
            <a:r>
              <a:rPr lang="en-US" sz="2600" dirty="0" err="1">
                <a:effectLst/>
                <a:latin typeface="Times New Roman" panose="02020603050405020304" pitchFamily="18" charset="0"/>
                <a:ea typeface="Times New Roman" panose="02020603050405020304" pitchFamily="18" charset="0"/>
              </a:rPr>
              <a:t>năng</a:t>
            </a:r>
            <a:r>
              <a:rPr lang="en-US" sz="2600" dirty="0">
                <a:effectLst/>
                <a:latin typeface="Times New Roman" panose="02020603050405020304" pitchFamily="18" charset="0"/>
                <a:ea typeface="Times New Roman" panose="02020603050405020304" pitchFamily="18" charset="0"/>
              </a:rPr>
              <a:t>.</a:t>
            </a:r>
          </a:p>
          <a:p>
            <a:pPr marL="0" marR="0"/>
            <a:endParaRPr lang="en-US" sz="2600" dirty="0">
              <a:solidFill>
                <a:srgbClr val="000000"/>
              </a:solidFill>
              <a:effectLst/>
              <a:latin typeface="Times New Roman" panose="02020603050405020304" pitchFamily="18" charset="0"/>
              <a:ea typeface="Calibri" panose="020F0502020204030204" pitchFamily="34" charset="0"/>
            </a:endParaRPr>
          </a:p>
        </p:txBody>
      </p:sp>
      <p:pic>
        <p:nvPicPr>
          <p:cNvPr id="6" name="Shape 301">
            <a:extLst>
              <a:ext uri="{FF2B5EF4-FFF2-40B4-BE49-F238E27FC236}">
                <a16:creationId xmlns:a16="http://schemas.microsoft.com/office/drawing/2014/main" id="{52DF5A6A-B9BF-F231-A6F6-930827EDEDB3}"/>
              </a:ext>
            </a:extLst>
          </p:cNvPr>
          <p:cNvPicPr/>
          <p:nvPr/>
        </p:nvPicPr>
        <p:blipFill>
          <a:blip r:embed="rId2"/>
          <a:stretch/>
        </p:blipFill>
        <p:spPr>
          <a:xfrm>
            <a:off x="6647427" y="392068"/>
            <a:ext cx="5306033" cy="4232941"/>
          </a:xfrm>
          <a:prstGeom prst="rect">
            <a:avLst/>
          </a:prstGeom>
        </p:spPr>
      </p:pic>
    </p:spTree>
    <p:extLst>
      <p:ext uri="{BB962C8B-B14F-4D97-AF65-F5344CB8AC3E}">
        <p14:creationId xmlns:p14="http://schemas.microsoft.com/office/powerpoint/2010/main" val="1490385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C01F41FB-76AF-872C-F2BC-8170E4A3753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548" y="0"/>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4B7C3857-CD3D-3A0C-D6D5-4D3FF0BB50A2}"/>
              </a:ext>
            </a:extLst>
          </p:cNvPr>
          <p:cNvSpPr txBox="1"/>
          <p:nvPr/>
        </p:nvSpPr>
        <p:spPr>
          <a:xfrm>
            <a:off x="1636643" y="684832"/>
            <a:ext cx="8918713" cy="646331"/>
          </a:xfrm>
          <a:prstGeom prst="rect">
            <a:avLst/>
          </a:prstGeom>
          <a:noFill/>
        </p:spPr>
        <p:txBody>
          <a:bodyPr wrap="square" rtlCol="0">
            <a:spAutoFit/>
          </a:bodyPr>
          <a:lstStyle/>
          <a:p>
            <a:pPr algn="ctr"/>
            <a:r>
              <a:rPr lang="en-US" sz="3600" dirty="0">
                <a:solidFill>
                  <a:schemeClr val="bg1"/>
                </a:solidFill>
                <a:latin typeface="Arrus-Black" panose="02020500000000000000" pitchFamily="18" charset="0"/>
                <a:ea typeface="Arrus-Black" panose="02020500000000000000" pitchFamily="18" charset="0"/>
                <a:cs typeface="Arrus-Black" panose="02020500000000000000" pitchFamily="18" charset="0"/>
              </a:rPr>
              <a:t>BÀI 2: ĐỘNG NĂNG – THẾ NĂNG</a:t>
            </a:r>
          </a:p>
        </p:txBody>
      </p:sp>
      <p:sp>
        <p:nvSpPr>
          <p:cNvPr id="2" name="Rectangle 2">
            <a:extLst>
              <a:ext uri="{FF2B5EF4-FFF2-40B4-BE49-F238E27FC236}">
                <a16:creationId xmlns:a16="http://schemas.microsoft.com/office/drawing/2014/main" id="{2ECF7E21-F19F-3B7B-0EEF-77D8DBDECF9D}"/>
              </a:ext>
            </a:extLst>
          </p:cNvPr>
          <p:cNvSpPr>
            <a:spLocks noChangeArrowheads="1"/>
          </p:cNvSpPr>
          <p:nvPr/>
        </p:nvSpPr>
        <p:spPr bwMode="auto">
          <a:xfrm>
            <a:off x="384313" y="1215747"/>
            <a:ext cx="11158329" cy="2477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II. </a:t>
            </a:r>
            <a:r>
              <a:rPr lang="en-US" alt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Thế</a:t>
            </a:r>
            <a:r>
              <a:rPr lang="en-US" altLang="en-US" sz="2800" b="1" dirty="0">
                <a:solidFill>
                  <a:srgbClr val="FF0000"/>
                </a:solidFill>
                <a:latin typeface="Times New Roman" panose="02020603050405020304" pitchFamily="18" charset="0"/>
                <a:ea typeface="Calibri" panose="020F0502020204030204" pitchFamily="34" charset="0"/>
                <a:cs typeface="Times New Roman" panose="02020603050405020304" pitchFamily="18" charset="0"/>
              </a:rPr>
              <a:t> </a:t>
            </a:r>
            <a:r>
              <a:rPr lang="en-US" altLang="en-US" sz="2800" b="1" dirty="0" err="1">
                <a:solidFill>
                  <a:srgbClr val="FF0000"/>
                </a:solidFill>
                <a:latin typeface="Times New Roman" panose="02020603050405020304" pitchFamily="18" charset="0"/>
                <a:ea typeface="Calibri" panose="020F0502020204030204" pitchFamily="34" charset="0"/>
                <a:cs typeface="Times New Roman" panose="02020603050405020304" pitchFamily="18" charset="0"/>
              </a:rPr>
              <a:t>năng</a:t>
            </a:r>
            <a:r>
              <a:rPr kumimoji="0" lang="en-US" altLang="en-US" sz="2800" b="1" i="0" u="none" strike="noStrike" cap="none" normalizeH="0" baseline="0" dirty="0">
                <a:ln>
                  <a:noFill/>
                </a:ln>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algn="just">
              <a:spcBef>
                <a:spcPts val="600"/>
              </a:spcBef>
              <a:spcAft>
                <a:spcPts val="600"/>
              </a:spcAft>
            </a:pP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trường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gọi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tắt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lượng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một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khi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nó</a:t>
            </a:r>
            <a:r>
              <a:rPr lang="en-US" sz="2800" dirty="0">
                <a:solidFill>
                  <a:schemeClr val="bg1"/>
                </a:solidFill>
                <a:effectLst/>
                <a:latin typeface="Times New Roman" panose="02020603050405020304" pitchFamily="18" charset="0"/>
                <a:ea typeface="Calibri" panose="020F0502020204030204" pitchFamily="34" charset="0"/>
              </a:rPr>
              <a:t> ở </a:t>
            </a:r>
            <a:r>
              <a:rPr lang="en-US" sz="2800" dirty="0" err="1">
                <a:solidFill>
                  <a:schemeClr val="bg1"/>
                </a:solidFill>
                <a:effectLst/>
                <a:latin typeface="Times New Roman" panose="02020603050405020304" pitchFamily="18" charset="0"/>
                <a:ea typeface="Calibri" panose="020F0502020204030204" pitchFamily="34" charset="0"/>
              </a:rPr>
              <a:t>một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độ</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cao</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nhất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định</a:t>
            </a:r>
            <a:r>
              <a:rPr lang="en-US" sz="2800" dirty="0">
                <a:solidFill>
                  <a:schemeClr val="bg1"/>
                </a:solidFill>
                <a:effectLst/>
                <a:latin typeface="Times New Roman" panose="02020603050405020304" pitchFamily="18" charset="0"/>
                <a:ea typeface="Calibri" panose="020F0502020204030204" pitchFamily="34" charset="0"/>
              </a:rPr>
              <a:t> so </a:t>
            </a:r>
            <a:r>
              <a:rPr lang="en-US" sz="2800" dirty="0" err="1">
                <a:solidFill>
                  <a:schemeClr val="bg1"/>
                </a:solidFill>
                <a:effectLst/>
                <a:latin typeface="Times New Roman" panose="02020603050405020304" pitchFamily="18" charset="0"/>
                <a:ea typeface="Calibri" panose="020F0502020204030204" pitchFamily="34" charset="0"/>
              </a:rPr>
              <a:t>với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mặt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đất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hoặc</a:t>
            </a:r>
            <a:r>
              <a:rPr lang="en-US" sz="2800" dirty="0">
                <a:solidFill>
                  <a:schemeClr val="bg1"/>
                </a:solidFill>
                <a:effectLst/>
                <a:latin typeface="Times New Roman" panose="02020603050405020304" pitchFamily="18" charset="0"/>
                <a:ea typeface="Calibri" panose="020F0502020204030204" pitchFamily="34" charset="0"/>
              </a:rPr>
              <a:t> so </a:t>
            </a:r>
            <a:r>
              <a:rPr lang="en-US" sz="2800" dirty="0" err="1">
                <a:solidFill>
                  <a:schemeClr val="bg1"/>
                </a:solidFill>
                <a:effectLst/>
                <a:latin typeface="Times New Roman" panose="02020603050405020304" pitchFamily="18" charset="0"/>
                <a:ea typeface="Calibri" panose="020F0502020204030204" pitchFamily="34" charset="0"/>
              </a:rPr>
              <a:t>với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một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được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chọn</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làm</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gốc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để</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tính</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độ</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cao</a:t>
            </a:r>
            <a:r>
              <a:rPr lang="en-US" sz="2800" dirty="0">
                <a:solidFill>
                  <a:schemeClr val="bg1"/>
                </a:solidFill>
                <a:effectLst/>
                <a:latin typeface="Times New Roman" panose="02020603050405020304" pitchFamily="18" charset="0"/>
                <a:ea typeface="Calibri" panose="020F0502020204030204" pitchFamily="34" charset="0"/>
              </a:rPr>
              <a:t>.</a:t>
            </a:r>
          </a:p>
          <a:p>
            <a:pPr marL="0" marR="0" algn="just">
              <a:spcBef>
                <a:spcPts val="600"/>
              </a:spcBef>
              <a:spcAft>
                <a:spcPts val="600"/>
              </a:spcAft>
            </a:pP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Biểu</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thức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tính</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trường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a:t>
            </a:r>
          </a:p>
        </p:txBody>
      </p:sp>
      <p:graphicFrame>
        <p:nvGraphicFramePr>
          <p:cNvPr id="3" name="Object 2">
            <a:extLst>
              <a:ext uri="{FF2B5EF4-FFF2-40B4-BE49-F238E27FC236}">
                <a16:creationId xmlns:a16="http://schemas.microsoft.com/office/drawing/2014/main" id="{F2F96085-D21B-16CA-23AC-9FF09BEB5879}"/>
              </a:ext>
            </a:extLst>
          </p:cNvPr>
          <p:cNvGraphicFramePr>
            <a:graphicFrameLocks noChangeAspect="1"/>
          </p:cNvGraphicFramePr>
          <p:nvPr/>
        </p:nvGraphicFramePr>
        <p:xfrm>
          <a:off x="0" y="457200"/>
          <a:ext cx="152400" cy="390525"/>
        </p:xfrm>
        <a:graphic>
          <a:graphicData uri="http://schemas.openxmlformats.org/presentationml/2006/ole">
            <mc:AlternateContent xmlns:mc="http://schemas.openxmlformats.org/markup-compatibility/2006">
              <mc:Choice xmlns:v="urn:schemas-microsoft-com:vml" Requires="v">
                <p:oleObj name="Equation" r:id="rId3" imgW="152334" imgH="393529" progId="Equation.DSMT4">
                  <p:embed/>
                </p:oleObj>
              </mc:Choice>
              <mc:Fallback>
                <p:oleObj name="Equation" r:id="rId3" imgW="152334" imgH="393529" progId="Equation.DSMT4">
                  <p:embed/>
                  <p:pic>
                    <p:nvPicPr>
                      <p:cNvPr id="3" name="Object 2">
                        <a:extLst>
                          <a:ext uri="{FF2B5EF4-FFF2-40B4-BE49-F238E27FC236}">
                            <a16:creationId xmlns:a16="http://schemas.microsoft.com/office/drawing/2014/main" id="{F2F96085-D21B-16CA-23AC-9FF09BEB58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457200"/>
                        <a:ext cx="152400"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Rectangle 3">
            <a:extLst>
              <a:ext uri="{FF2B5EF4-FFF2-40B4-BE49-F238E27FC236}">
                <a16:creationId xmlns:a16="http://schemas.microsoft.com/office/drawing/2014/main" id="{61CF5206-EA56-B00B-6710-4F8E6BAB5E8D}"/>
              </a:ext>
            </a:extLst>
          </p:cNvPr>
          <p:cNvSpPr>
            <a:spLocks noChangeArrowheads="1"/>
          </p:cNvSpPr>
          <p:nvPr/>
        </p:nvSpPr>
        <p:spPr bwMode="auto">
          <a:xfrm>
            <a:off x="622853" y="4271794"/>
            <a:ext cx="8587408"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1pPr>
            <a:lvl2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2pPr>
            <a:lvl3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3pPr>
            <a:lvl4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4pPr>
            <a:lvl5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5pPr>
            <a:lvl6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6pPr>
            <a:lvl7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7pPr>
            <a:lvl8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8pPr>
            <a:lvl9pPr eaLnBrk="0" fontAlgn="base" hangingPunct="0">
              <a:spcBef>
                <a:spcPct val="0"/>
              </a:spcBef>
              <a:spcAft>
                <a:spcPct val="0"/>
              </a:spcAft>
              <a:tabLst>
                <a:tab pos="252413" algn="ctr"/>
                <a:tab pos="792163" algn="ctr"/>
                <a:tab pos="2033588" algn="ctr"/>
              </a:tabLst>
              <a:defRPr>
                <a:solidFill>
                  <a:schemeClr val="tx1"/>
                </a:solidFill>
                <a:latin typeface="Arial" panose="020B0604020202020204" pitchFamily="34" charset="0"/>
              </a:defRPr>
            </a:lvl9pPr>
          </a:lstStyle>
          <a:p>
            <a:r>
              <a:rPr lang="en-US" sz="2800" dirty="0" err="1">
                <a:solidFill>
                  <a:schemeClr val="bg1"/>
                </a:solidFill>
                <a:effectLst/>
                <a:latin typeface="Times New Roman" panose="02020603050405020304" pitchFamily="18" charset="0"/>
                <a:ea typeface="Calibri" panose="020F0502020204030204" pitchFamily="34" charset="0"/>
              </a:rPr>
              <a:t>trong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đó</a:t>
            </a:r>
            <a:r>
              <a:rPr lang="en-US" sz="2800" dirty="0">
                <a:solidFill>
                  <a:schemeClr val="bg1"/>
                </a:solidFill>
                <a:effectLst/>
                <a:latin typeface="Times New Roman" panose="02020603050405020304" pitchFamily="18" charset="0"/>
                <a:ea typeface="Calibri" panose="020F0502020204030204" pitchFamily="34" charset="0"/>
              </a:rPr>
              <a:t>: </a:t>
            </a:r>
          </a:p>
          <a:p>
            <a:r>
              <a:rPr lang="en-US" sz="2800" dirty="0">
                <a:solidFill>
                  <a:schemeClr val="bg1"/>
                </a:solidFill>
                <a:effectLst/>
                <a:latin typeface="Times New Roman" panose="02020603050405020304" pitchFamily="18" charset="0"/>
                <a:ea typeface="Calibri" panose="020F0502020204030204" pitchFamily="34" charset="0"/>
              </a:rPr>
              <a:t>P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lượng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latin typeface="Times New Roman" panose="02020603050405020304" pitchFamily="18" charset="0"/>
                <a:ea typeface="Calibri" panose="020F0502020204030204" pitchFamily="34" charset="0"/>
              </a:rPr>
              <a:t> </a:t>
            </a:r>
            <a:r>
              <a:rPr lang="en-US" sz="2800" dirty="0">
                <a:solidFill>
                  <a:schemeClr val="bg1"/>
                </a:solidFill>
                <a:effectLst/>
                <a:latin typeface="Times New Roman" panose="02020603050405020304" pitchFamily="18" charset="0"/>
                <a:ea typeface="Calibri" panose="020F0502020204030204" pitchFamily="34" charset="0"/>
              </a:rPr>
              <a:t>(N)</a:t>
            </a:r>
            <a:r>
              <a:rPr lang="en-US" sz="2800" dirty="0">
                <a:solidFill>
                  <a:schemeClr val="bg1"/>
                </a:solidFill>
                <a:latin typeface="Times New Roman" panose="02020603050405020304" pitchFamily="18" charset="0"/>
                <a:ea typeface="Calibri" panose="020F0502020204030204" pitchFamily="34" charset="0"/>
              </a:rPr>
              <a:t>.</a:t>
            </a:r>
            <a:endParaRPr lang="en-US" sz="2800" dirty="0">
              <a:solidFill>
                <a:schemeClr val="bg1"/>
              </a:solidFill>
              <a:effectLst/>
              <a:latin typeface="Times New Roman" panose="02020603050405020304" pitchFamily="18" charset="0"/>
              <a:ea typeface="Calibri" panose="020F0502020204030204" pitchFamily="34" charset="0"/>
            </a:endParaRPr>
          </a:p>
          <a:p>
            <a:r>
              <a:rPr lang="en-US" sz="2800" dirty="0">
                <a:solidFill>
                  <a:schemeClr val="bg1"/>
                </a:solidFill>
                <a:effectLst/>
                <a:latin typeface="Times New Roman" panose="02020603050405020304" pitchFamily="18" charset="0"/>
                <a:ea typeface="Calibri" panose="020F0502020204030204" pitchFamily="34" charset="0"/>
              </a:rPr>
              <a:t>h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độ</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cao</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của</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vật</a:t>
            </a:r>
            <a:r>
              <a:rPr lang="en-US" sz="2800" dirty="0">
                <a:solidFill>
                  <a:schemeClr val="bg1"/>
                </a:solidFill>
                <a:effectLst/>
                <a:latin typeface="Times New Roman" panose="02020603050405020304" pitchFamily="18" charset="0"/>
                <a:ea typeface="Calibri" panose="020F0502020204030204" pitchFamily="34" charset="0"/>
              </a:rPr>
              <a:t> so </a:t>
            </a:r>
            <a:r>
              <a:rPr lang="en-US" sz="2800" dirty="0" err="1">
                <a:solidFill>
                  <a:schemeClr val="bg1"/>
                </a:solidFill>
                <a:effectLst/>
                <a:latin typeface="Times New Roman" panose="02020603050405020304" pitchFamily="18" charset="0"/>
                <a:ea typeface="Calibri" panose="020F0502020204030204" pitchFamily="34" charset="0"/>
              </a:rPr>
              <a:t>với</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vị</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trí</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chọn</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làm</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gốc</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(m). </a:t>
            </a:r>
            <a:r>
              <a:rPr lang="en-US" sz="2800" dirty="0" err="1">
                <a:solidFill>
                  <a:schemeClr val="bg1"/>
                </a:solidFill>
                <a:effectLst/>
                <a:latin typeface="Times New Roman" panose="02020603050405020304" pitchFamily="18" charset="0"/>
                <a:ea typeface="Calibri" panose="020F0502020204030204" pitchFamily="34" charset="0"/>
              </a:rPr>
              <a:t>W</a:t>
            </a:r>
            <a:r>
              <a:rPr lang="en-US" sz="2800" baseline="-25000" dirty="0" err="1">
                <a:solidFill>
                  <a:schemeClr val="bg1"/>
                </a:solidFill>
                <a:effectLst/>
                <a:latin typeface="Times New Roman" panose="02020603050405020304" pitchFamily="18" charset="0"/>
                <a:ea typeface="Calibri" panose="020F0502020204030204" pitchFamily="34" charset="0"/>
              </a:rPr>
              <a:t>t</a:t>
            </a:r>
            <a:r>
              <a:rPr lang="en-US" sz="2800" baseline="-250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là</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thế</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năng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trọng</a:t>
            </a:r>
            <a:r>
              <a:rPr lang="en-US" sz="2800" dirty="0">
                <a:solidFill>
                  <a:schemeClr val="bg1"/>
                </a:solidFill>
                <a:effectLst/>
                <a:latin typeface="Times New Roman" panose="02020603050405020304" pitchFamily="18" charset="0"/>
                <a:ea typeface="Calibri" panose="020F0502020204030204" pitchFamily="34" charset="0"/>
              </a:rPr>
              <a:t> </a:t>
            </a:r>
            <a:r>
              <a:rPr lang="en-US" sz="2800" dirty="0" err="1">
                <a:solidFill>
                  <a:schemeClr val="bg1"/>
                </a:solidFill>
                <a:effectLst/>
                <a:latin typeface="Times New Roman" panose="02020603050405020304" pitchFamily="18" charset="0"/>
                <a:ea typeface="Calibri" panose="020F0502020204030204" pitchFamily="34" charset="0"/>
              </a:rPr>
              <a:t>trường</a:t>
            </a:r>
            <a:r>
              <a:rPr lang="en-US" sz="2800" dirty="0">
                <a:solidFill>
                  <a:schemeClr val="bg1"/>
                </a:solidFill>
                <a:effectLst/>
                <a:latin typeface="Times New Roman" panose="02020603050405020304" pitchFamily="18" charset="0"/>
                <a:ea typeface="Calibri" panose="020F0502020204030204" pitchFamily="34" charset="0"/>
              </a:rPr>
              <a:t> (J) .</a:t>
            </a:r>
            <a:endParaRPr kumimoji="0" lang="en-US" altLang="en-US" sz="2800" b="0" i="0" u="none" strike="noStrike" cap="none" normalizeH="0" baseline="0" dirty="0">
              <a:ln>
                <a:noFill/>
              </a:ln>
              <a:solidFill>
                <a:schemeClr val="bg1"/>
              </a:solidFill>
              <a:effectLst/>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21E418FE-E5B5-2639-5CB7-C83EB4FC3D5F}"/>
              </a:ext>
            </a:extLst>
          </p:cNvPr>
          <p:cNvSpPr/>
          <p:nvPr/>
        </p:nvSpPr>
        <p:spPr>
          <a:xfrm>
            <a:off x="7258531" y="3179037"/>
            <a:ext cx="2130634" cy="129871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Object 5">
            <a:extLst>
              <a:ext uri="{FF2B5EF4-FFF2-40B4-BE49-F238E27FC236}">
                <a16:creationId xmlns:a16="http://schemas.microsoft.com/office/drawing/2014/main" id="{705221C5-9F01-A875-93BA-BFE98492F9B3}"/>
              </a:ext>
            </a:extLst>
          </p:cNvPr>
          <p:cNvGraphicFramePr>
            <a:graphicFrameLocks noChangeAspect="1"/>
          </p:cNvGraphicFramePr>
          <p:nvPr>
            <p:extLst>
              <p:ext uri="{D42A27DB-BD31-4B8C-83A1-F6EECF244321}">
                <p14:modId xmlns:p14="http://schemas.microsoft.com/office/powerpoint/2010/main" val="2046683312"/>
              </p:ext>
            </p:extLst>
          </p:nvPr>
        </p:nvGraphicFramePr>
        <p:xfrm>
          <a:off x="7512050" y="3495675"/>
          <a:ext cx="1620838" cy="663575"/>
        </p:xfrm>
        <a:graphic>
          <a:graphicData uri="http://schemas.openxmlformats.org/presentationml/2006/ole">
            <mc:AlternateContent xmlns:mc="http://schemas.openxmlformats.org/markup-compatibility/2006">
              <mc:Choice xmlns:v="urn:schemas-microsoft-com:vml" Requires="v">
                <p:oleObj name="Equation" r:id="rId5" imgW="558720" imgH="228600" progId="Equation.DSMT4">
                  <p:embed/>
                </p:oleObj>
              </mc:Choice>
              <mc:Fallback>
                <p:oleObj name="Equation" r:id="rId5" imgW="558720" imgH="228600" progId="Equation.DSMT4">
                  <p:embed/>
                  <p:pic>
                    <p:nvPicPr>
                      <p:cNvPr id="6" name="Object 5">
                        <a:extLst>
                          <a:ext uri="{FF2B5EF4-FFF2-40B4-BE49-F238E27FC236}">
                            <a16:creationId xmlns:a16="http://schemas.microsoft.com/office/drawing/2014/main" id="{705221C5-9F01-A875-93BA-BFE98492F9B3}"/>
                          </a:ext>
                        </a:extLst>
                      </p:cNvPr>
                      <p:cNvPicPr/>
                      <p:nvPr/>
                    </p:nvPicPr>
                    <p:blipFill>
                      <a:blip r:embed="rId6"/>
                      <a:stretch>
                        <a:fillRect/>
                      </a:stretch>
                    </p:blipFill>
                    <p:spPr>
                      <a:xfrm>
                        <a:off x="7512050" y="3495675"/>
                        <a:ext cx="1620838" cy="663575"/>
                      </a:xfrm>
                      <a:prstGeom prst="rect">
                        <a:avLst/>
                      </a:prstGeom>
                      <a:solidFill>
                        <a:srgbClr val="FFFF00"/>
                      </a:solidFill>
                    </p:spPr>
                  </p:pic>
                </p:oleObj>
              </mc:Fallback>
            </mc:AlternateContent>
          </a:graphicData>
        </a:graphic>
      </p:graphicFrame>
    </p:spTree>
    <p:extLst>
      <p:ext uri="{BB962C8B-B14F-4D97-AF65-F5344CB8AC3E}">
        <p14:creationId xmlns:p14="http://schemas.microsoft.com/office/powerpoint/2010/main" val="3791100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barn(inVertical)">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par>
                                <p:cTn id="18" presetID="6" presetClass="entr" presetSubtype="16" fill="hold" nodeType="with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circle(in)">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1AF6325-02BC-E006-6FE9-D721AF792A2C}"/>
              </a:ext>
            </a:extLst>
          </p:cNvPr>
          <p:cNvSpPr txBox="1"/>
          <p:nvPr/>
        </p:nvSpPr>
        <p:spPr>
          <a:xfrm>
            <a:off x="583096" y="663168"/>
            <a:ext cx="11608904" cy="6217087"/>
          </a:xfrm>
          <a:prstGeom prst="rect">
            <a:avLst/>
          </a:prstGeom>
          <a:noFill/>
        </p:spPr>
        <p:txBody>
          <a:bodyPr wrap="square">
            <a:spAutoFit/>
          </a:bodyPr>
          <a:lstStyle/>
          <a:p>
            <a:pPr marL="0" marR="0">
              <a:spcBef>
                <a:spcPts val="600"/>
              </a:spcBef>
              <a:spcAft>
                <a:spcPts val="600"/>
              </a:spcAft>
            </a:pPr>
            <a:r>
              <a:rPr lang="en-US" sz="2400" b="1" dirty="0">
                <a:solidFill>
                  <a:schemeClr val="accent1"/>
                </a:solidFill>
                <a:effectLst/>
                <a:latin typeface="Times New Roman" panose="02020603050405020304" pitchFamily="18" charset="0"/>
                <a:ea typeface="Calibri" panose="020F0502020204030204" pitchFamily="34" charset="0"/>
              </a:rPr>
              <a:t>+ </a:t>
            </a:r>
            <a:r>
              <a:rPr lang="en-US" sz="2400" b="1" dirty="0" err="1">
                <a:solidFill>
                  <a:schemeClr val="accent1"/>
                </a:solidFill>
                <a:effectLst/>
                <a:latin typeface="Times New Roman" panose="02020603050405020304" pitchFamily="18" charset="0"/>
                <a:ea typeface="Calibri" panose="020F0502020204030204" pitchFamily="34" charset="0"/>
              </a:rPr>
              <a:t>Bài</a:t>
            </a:r>
            <a:r>
              <a:rPr lang="en-US" sz="2400" b="1" dirty="0">
                <a:solidFill>
                  <a:schemeClr val="accent1"/>
                </a:solidFill>
                <a:effectLst/>
                <a:latin typeface="Times New Roman" panose="02020603050405020304" pitchFamily="18" charset="0"/>
                <a:ea typeface="Calibri" panose="020F0502020204030204" pitchFamily="34" charset="0"/>
              </a:rPr>
              <a:t> 1 (SGK/tr.16)</a:t>
            </a:r>
          </a:p>
          <a:p>
            <a:pPr marL="0" marR="34925" algn="ctr">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Áp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dụng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công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thức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đ</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u="sng" baseline="30000" dirty="0">
                <a:solidFill>
                  <a:srgbClr val="1A1915"/>
                </a:solidFill>
                <a:effectLst/>
                <a:uFill>
                  <a:solidFill>
                    <a:srgbClr val="1A1915"/>
                  </a:solidFill>
                </a:uFill>
                <a:latin typeface="Times New Roman" panose="02020603050405020304" pitchFamily="18" charset="0"/>
                <a:ea typeface="Calibri" panose="020F0502020204030204" pitchFamily="34" charset="0"/>
              </a:rPr>
              <a:t>1</a:t>
            </a:r>
            <a:r>
              <a:rPr lang="en-US" sz="2400" baseline="-25000" dirty="0">
                <a:solidFill>
                  <a:srgbClr val="1A1915"/>
                </a:solidFill>
                <a:effectLst/>
                <a:latin typeface="Times New Roman" panose="02020603050405020304" pitchFamily="18" charset="0"/>
                <a:ea typeface="Calibri" panose="020F0502020204030204" pitchFamily="34" charset="0"/>
              </a:rPr>
              <a:t>2</a:t>
            </a:r>
            <a:r>
              <a:rPr lang="en-US" sz="2400" dirty="0">
                <a:solidFill>
                  <a:srgbClr val="1A1915"/>
                </a:solidFill>
                <a:effectLst/>
                <a:latin typeface="Times New Roman" panose="02020603050405020304" pitchFamily="18" charset="0"/>
                <a:ea typeface="Calibri" panose="020F0502020204030204" pitchFamily="34" charset="0"/>
              </a:rPr>
              <a:t>m.v</a:t>
            </a:r>
            <a:r>
              <a:rPr lang="en-US" sz="2400" baseline="30000" dirty="0">
                <a:solidFill>
                  <a:srgbClr val="1A1915"/>
                </a:solidFill>
                <a:effectLst/>
                <a:latin typeface="Times New Roman" panose="02020603050405020304" pitchFamily="18" charset="0"/>
                <a:ea typeface="Calibri" panose="020F0502020204030204" pitchFamily="34" charset="0"/>
              </a:rPr>
              <a:t>2 </a:t>
            </a:r>
          </a:p>
          <a:p>
            <a:pPr marL="0" marR="34925">
              <a:spcBef>
                <a:spcPts val="600"/>
              </a:spcBef>
              <a:spcAft>
                <a:spcPts val="600"/>
              </a:spcAft>
            </a:pPr>
            <a:r>
              <a:rPr lang="en-US" sz="2400" dirty="0" err="1">
                <a:solidFill>
                  <a:srgbClr val="000000"/>
                </a:solidFill>
                <a:latin typeface="Times New Roman" panose="02020603050405020304" pitchFamily="18" charset="0"/>
                <a:ea typeface="Calibri" panose="020F0502020204030204" pitchFamily="34" charset="0"/>
              </a:rPr>
              <a:t>S</a:t>
            </a:r>
            <a:r>
              <a:rPr lang="en-US" sz="2400" dirty="0" err="1">
                <a:solidFill>
                  <a:srgbClr val="000000"/>
                </a:solidFill>
                <a:effectLst/>
                <a:latin typeface="Times New Roman" panose="02020603050405020304" pitchFamily="18" charset="0"/>
                <a:ea typeface="Calibri" panose="020F0502020204030204" pitchFamily="34" charset="0"/>
              </a:rPr>
              <a:t>uy</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ra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xe</a:t>
            </a:r>
            <a:r>
              <a:rPr lang="en-US" sz="2400" dirty="0">
                <a:solidFill>
                  <a:srgbClr val="000000"/>
                </a:solidFill>
                <a:effectLst/>
                <a:latin typeface="Times New Roman" panose="02020603050405020304" pitchFamily="18" charset="0"/>
                <a:ea typeface="Calibri" panose="020F0502020204030204" pitchFamily="34" charset="0"/>
              </a:rPr>
              <a:t> ô </a:t>
            </a:r>
            <a:r>
              <a:rPr lang="en-US" sz="2400" dirty="0" err="1">
                <a:solidFill>
                  <a:srgbClr val="000000"/>
                </a:solidFill>
                <a:effectLst/>
                <a:latin typeface="Times New Roman" panose="02020603050405020304" pitchFamily="18" charset="0"/>
                <a:ea typeface="Calibri" panose="020F0502020204030204" pitchFamily="34" charset="0"/>
              </a:rPr>
              <a:t>tô</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gấp</a:t>
            </a:r>
            <a:r>
              <a:rPr lang="en-US" sz="2400" dirty="0">
                <a:solidFill>
                  <a:srgbClr val="000000"/>
                </a:solidFill>
                <a:effectLst/>
                <a:latin typeface="Times New Roman" panose="02020603050405020304" pitchFamily="18" charset="0"/>
                <a:ea typeface="Calibri" panose="020F0502020204030204" pitchFamily="34" charset="0"/>
              </a:rPr>
              <a:t> 4 </a:t>
            </a:r>
            <a:r>
              <a:rPr lang="en-US" sz="2400" dirty="0" err="1">
                <a:solidFill>
                  <a:srgbClr val="000000"/>
                </a:solidFill>
                <a:effectLst/>
                <a:latin typeface="Times New Roman" panose="02020603050405020304" pitchFamily="18" charset="0"/>
                <a:ea typeface="Calibri" panose="020F0502020204030204" pitchFamily="34" charset="0"/>
              </a:rPr>
              <a:t>lần</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khi</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tốc</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độ</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xe</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tăng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gấp</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đôi</a:t>
            </a:r>
            <a:r>
              <a:rPr lang="en-US" sz="2400" dirty="0">
                <a:solidFill>
                  <a:srgbClr val="000000"/>
                </a:solidFill>
                <a:effectLst/>
                <a:latin typeface="Times New Roman" panose="02020603050405020304" pitchFamily="18" charset="0"/>
                <a:ea typeface="Calibri" panose="020F0502020204030204" pitchFamily="34" charset="0"/>
              </a:rPr>
              <a:t>.</a:t>
            </a:r>
          </a:p>
          <a:p>
            <a:pPr marL="0" marR="0">
              <a:spcBef>
                <a:spcPts val="600"/>
              </a:spcBef>
              <a:spcAft>
                <a:spcPts val="600"/>
              </a:spcAft>
            </a:pPr>
            <a:r>
              <a:rPr lang="en-US" sz="2400" b="1" dirty="0">
                <a:solidFill>
                  <a:schemeClr val="accent1"/>
                </a:solidFill>
                <a:effectLst/>
                <a:latin typeface="Times New Roman" panose="02020603050405020304" pitchFamily="18" charset="0"/>
                <a:ea typeface="Calibri" panose="020F0502020204030204" pitchFamily="34" charset="0"/>
              </a:rPr>
              <a:t>+ </a:t>
            </a:r>
            <a:r>
              <a:rPr lang="en-US" sz="2400" b="1" dirty="0" err="1">
                <a:solidFill>
                  <a:schemeClr val="accent1"/>
                </a:solidFill>
                <a:effectLst/>
                <a:latin typeface="Times New Roman" panose="02020603050405020304" pitchFamily="18" charset="0"/>
                <a:ea typeface="Calibri" panose="020F0502020204030204" pitchFamily="34" charset="0"/>
              </a:rPr>
              <a:t>Bài</a:t>
            </a:r>
            <a:r>
              <a:rPr lang="en-US" sz="2400" b="1" dirty="0">
                <a:solidFill>
                  <a:schemeClr val="accent1"/>
                </a:solidFill>
                <a:effectLst/>
                <a:latin typeface="Times New Roman" panose="02020603050405020304" pitchFamily="18" charset="0"/>
                <a:ea typeface="Calibri" panose="020F0502020204030204" pitchFamily="34" charset="0"/>
              </a:rPr>
              <a:t> 2 (SGK/tr.16)</a:t>
            </a:r>
          </a:p>
          <a:p>
            <a:pPr marL="0" marR="0">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đ</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u="sng" baseline="30000" dirty="0">
                <a:solidFill>
                  <a:srgbClr val="1A1915"/>
                </a:solidFill>
                <a:effectLst/>
                <a:uFill>
                  <a:solidFill>
                    <a:srgbClr val="1A1915"/>
                  </a:solidFill>
                </a:uFill>
                <a:latin typeface="Times New Roman" panose="02020603050405020304" pitchFamily="18" charset="0"/>
                <a:ea typeface="Calibri" panose="020F0502020204030204" pitchFamily="34" charset="0"/>
              </a:rPr>
              <a:t>1</a:t>
            </a:r>
            <a:r>
              <a:rPr lang="en-US" sz="2400" baseline="-25000" dirty="0">
                <a:solidFill>
                  <a:srgbClr val="1A1915"/>
                </a:solidFill>
                <a:effectLst/>
                <a:latin typeface="Times New Roman" panose="02020603050405020304" pitchFamily="18" charset="0"/>
                <a:ea typeface="Calibri" panose="020F0502020204030204" pitchFamily="34" charset="0"/>
              </a:rPr>
              <a:t>2</a:t>
            </a:r>
            <a:r>
              <a:rPr lang="en-US" sz="2400" dirty="0">
                <a:solidFill>
                  <a:srgbClr val="1A1915"/>
                </a:solidFill>
                <a:effectLst/>
                <a:latin typeface="Times New Roman" panose="02020603050405020304" pitchFamily="18" charset="0"/>
                <a:ea typeface="Calibri" panose="020F0502020204030204" pitchFamily="34" charset="0"/>
              </a:rPr>
              <a:t>m.v</a:t>
            </a:r>
            <a:r>
              <a:rPr lang="en-US" sz="2400" baseline="30000" dirty="0">
                <a:solidFill>
                  <a:srgbClr val="1A1915"/>
                </a:solidFill>
                <a:effectLst/>
                <a:latin typeface="Times New Roman" panose="02020603050405020304" pitchFamily="18" charset="0"/>
                <a:ea typeface="Calibri" panose="020F0502020204030204" pitchFamily="34" charset="0"/>
              </a:rPr>
              <a:t>2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u="sng" baseline="30000" dirty="0">
                <a:solidFill>
                  <a:srgbClr val="1A1915"/>
                </a:solidFill>
                <a:effectLst/>
                <a:uFill>
                  <a:solidFill>
                    <a:srgbClr val="1A1915"/>
                  </a:solidFill>
                </a:uFill>
                <a:latin typeface="Times New Roman" panose="02020603050405020304" pitchFamily="18" charset="0"/>
                <a:ea typeface="Calibri" panose="020F0502020204030204" pitchFamily="34" charset="0"/>
              </a:rPr>
              <a:t>1</a:t>
            </a:r>
            <a:r>
              <a:rPr lang="en-US" sz="2400" baseline="-25000" dirty="0">
                <a:solidFill>
                  <a:srgbClr val="1A1915"/>
                </a:solidFill>
                <a:effectLst/>
                <a:latin typeface="Times New Roman" panose="02020603050405020304" pitchFamily="18" charset="0"/>
                <a:ea typeface="Calibri" panose="020F0502020204030204" pitchFamily="34" charset="0"/>
              </a:rPr>
              <a:t>2</a:t>
            </a:r>
            <a:r>
              <a:rPr lang="en-US" sz="2400" dirty="0">
                <a:solidFill>
                  <a:srgbClr val="1A1915"/>
                </a:solidFill>
                <a:effectLst/>
                <a:latin typeface="Times New Roman" panose="02020603050405020304" pitchFamily="18" charset="0"/>
                <a:ea typeface="Calibri" panose="020F0502020204030204" pitchFamily="34" charset="0"/>
              </a:rPr>
              <a:t>.0,45.10</a:t>
            </a:r>
            <a:r>
              <a:rPr lang="en-US" sz="2400" baseline="30000" dirty="0">
                <a:solidFill>
                  <a:srgbClr val="1A1915"/>
                </a:solidFill>
                <a:effectLst/>
                <a:latin typeface="Times New Roman" panose="02020603050405020304" pitchFamily="18" charset="0"/>
                <a:ea typeface="Calibri" panose="020F0502020204030204" pitchFamily="34" charset="0"/>
              </a:rPr>
              <a:t>2 </a:t>
            </a:r>
            <a:r>
              <a:rPr lang="en-US" sz="2400" dirty="0">
                <a:solidFill>
                  <a:srgbClr val="1A1915"/>
                </a:solidFill>
                <a:effectLst/>
                <a:latin typeface="Times New Roman" panose="02020603050405020304" pitchFamily="18" charset="0"/>
                <a:ea typeface="Segoe UI Symbol" panose="020B0502040204020203" pitchFamily="34" charset="0"/>
              </a:rPr>
              <a:t>= </a:t>
            </a:r>
            <a:r>
              <a:rPr lang="en-US" sz="2400" dirty="0">
                <a:solidFill>
                  <a:srgbClr val="1A1915"/>
                </a:solidFill>
                <a:effectLst/>
                <a:latin typeface="Times New Roman" panose="02020603050405020304" pitchFamily="18" charset="0"/>
                <a:ea typeface="Calibri" panose="020F0502020204030204" pitchFamily="34" charset="0"/>
              </a:rPr>
              <a:t>22,5 J</a:t>
            </a:r>
            <a:endParaRPr lang="en-US" sz="2400" dirty="0">
              <a:solidFill>
                <a:srgbClr val="000000"/>
              </a:solidFill>
              <a:effectLst/>
              <a:latin typeface="Times New Roman" panose="02020603050405020304" pitchFamily="18" charset="0"/>
              <a:ea typeface="Calibri" panose="020F0502020204030204" pitchFamily="34" charset="0"/>
            </a:endParaRPr>
          </a:p>
          <a:p>
            <a:pPr marL="0" marR="0">
              <a:spcBef>
                <a:spcPts val="600"/>
              </a:spcBef>
              <a:spcAft>
                <a:spcPts val="600"/>
              </a:spcAft>
            </a:pPr>
            <a:r>
              <a:rPr lang="en-US" sz="2400" b="1" dirty="0">
                <a:solidFill>
                  <a:schemeClr val="accent1"/>
                </a:solidFill>
                <a:effectLst/>
                <a:latin typeface="Times New Roman" panose="02020603050405020304" pitchFamily="18" charset="0"/>
                <a:ea typeface="Calibri" panose="020F0502020204030204" pitchFamily="34" charset="0"/>
              </a:rPr>
              <a:t>+ </a:t>
            </a:r>
            <a:r>
              <a:rPr lang="en-US" sz="2400" b="1" dirty="0" err="1">
                <a:solidFill>
                  <a:schemeClr val="accent1"/>
                </a:solidFill>
                <a:effectLst/>
                <a:latin typeface="Times New Roman" panose="02020603050405020304" pitchFamily="18" charset="0"/>
                <a:ea typeface="Calibri" panose="020F0502020204030204" pitchFamily="34" charset="0"/>
              </a:rPr>
              <a:t>Bài</a:t>
            </a:r>
            <a:r>
              <a:rPr lang="en-US" sz="2400" b="1" dirty="0">
                <a:solidFill>
                  <a:schemeClr val="accent1"/>
                </a:solidFill>
                <a:effectLst/>
                <a:latin typeface="Times New Roman" panose="02020603050405020304" pitchFamily="18" charset="0"/>
                <a:ea typeface="Calibri" panose="020F0502020204030204" pitchFamily="34" charset="0"/>
              </a:rPr>
              <a:t> 2 (SGK/tr.17)</a:t>
            </a:r>
          </a:p>
          <a:p>
            <a:pPr marL="342900" marR="0" lvl="0" indent="-342900" fontAlgn="base">
              <a:spcBef>
                <a:spcPts val="600"/>
              </a:spcBef>
              <a:spcAft>
                <a:spcPts val="600"/>
              </a:spcAft>
              <a:buClr>
                <a:srgbClr val="181717"/>
              </a:buClr>
              <a:buSzPts val="1200"/>
              <a:buFont typeface="+mj-lt"/>
              <a:buAutoNum type="alphaLcParenR"/>
            </a:pP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cao</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so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mốc</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t>
            </a:r>
          </a:p>
          <a:p>
            <a:pPr marL="0" marR="1261745">
              <a:spcBef>
                <a:spcPts val="600"/>
              </a:spcBef>
              <a:spcAft>
                <a:spcPts val="600"/>
              </a:spcAft>
            </a:pPr>
            <a:r>
              <a:rPr lang="en-US" sz="2400" dirty="0">
                <a:solidFill>
                  <a:srgbClr val="000000"/>
                </a:solidFill>
                <a:effectLst/>
                <a:latin typeface="Times New Roman" panose="02020603050405020304" pitchFamily="18" charset="0"/>
                <a:ea typeface="Calibri" panose="020F0502020204030204" pitchFamily="34" charset="0"/>
              </a:rPr>
              <a:t>h</a:t>
            </a:r>
            <a:r>
              <a:rPr lang="en-US" sz="2400" baseline="-25000" dirty="0">
                <a:solidFill>
                  <a:srgbClr val="000000"/>
                </a:solidFill>
                <a:effectLst/>
                <a:latin typeface="Times New Roman" panose="02020603050405020304" pitchFamily="18" charset="0"/>
                <a:ea typeface="Calibri" panose="020F0502020204030204" pitchFamily="34" charset="0"/>
              </a:rPr>
              <a:t>1</a:t>
            </a:r>
            <a:r>
              <a:rPr lang="en-US" sz="2400" dirty="0">
                <a:solidFill>
                  <a:srgbClr val="000000"/>
                </a:solidFill>
                <a:effectLst/>
                <a:latin typeface="Times New Roman" panose="02020603050405020304" pitchFamily="18" charset="0"/>
                <a:ea typeface="Calibri" panose="020F0502020204030204" pitchFamily="34" charset="0"/>
              </a:rPr>
              <a:t> = 1,4 m </a:t>
            </a:r>
            <a:r>
              <a:rPr lang="en-US" sz="2400" dirty="0" err="1">
                <a:solidFill>
                  <a:srgbClr val="000000"/>
                </a:solidFill>
                <a:effectLst/>
                <a:latin typeface="Times New Roman" panose="02020603050405020304" pitchFamily="18" charset="0"/>
                <a:ea typeface="Calibri" panose="020F0502020204030204" pitchFamily="34" charset="0"/>
              </a:rPr>
              <a:t>Thế</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vật</a:t>
            </a:r>
            <a:r>
              <a:rPr lang="en-US" sz="2400" dirty="0">
                <a:solidFill>
                  <a:srgbClr val="000000"/>
                </a:solidFill>
                <a:effectLst/>
                <a:latin typeface="Times New Roman" panose="02020603050405020304" pitchFamily="18" charset="0"/>
                <a:ea typeface="Calibri" panose="020F0502020204030204" pitchFamily="34" charset="0"/>
              </a:rPr>
              <a:t>:</a:t>
            </a:r>
          </a:p>
          <a:p>
            <a:pPr marL="0" marR="0">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t</a:t>
            </a:r>
            <a:r>
              <a:rPr lang="en-US" sz="2400" dirty="0">
                <a:solidFill>
                  <a:srgbClr val="000000"/>
                </a:solidFill>
                <a:effectLst/>
                <a:latin typeface="Times New Roman" panose="02020603050405020304" pitchFamily="18" charset="0"/>
                <a:ea typeface="Calibri" panose="020F0502020204030204" pitchFamily="34" charset="0"/>
              </a:rPr>
              <a:t> = P.h</a:t>
            </a:r>
            <a:r>
              <a:rPr lang="en-US" sz="2400" baseline="-25000" dirty="0">
                <a:solidFill>
                  <a:srgbClr val="000000"/>
                </a:solidFill>
                <a:effectLst/>
                <a:latin typeface="Times New Roman" panose="02020603050405020304" pitchFamily="18" charset="0"/>
                <a:ea typeface="Calibri" panose="020F0502020204030204" pitchFamily="34" charset="0"/>
              </a:rPr>
              <a:t>1</a:t>
            </a:r>
            <a:r>
              <a:rPr lang="en-US" sz="2400" dirty="0">
                <a:solidFill>
                  <a:srgbClr val="000000"/>
                </a:solidFill>
                <a:effectLst/>
                <a:latin typeface="Times New Roman" panose="02020603050405020304" pitchFamily="18" charset="0"/>
                <a:ea typeface="Calibri" panose="020F0502020204030204" pitchFamily="34" charset="0"/>
              </a:rPr>
              <a:t> = 500.1,4 = 700 J</a:t>
            </a:r>
          </a:p>
          <a:p>
            <a:pPr marL="342900" marR="0" lvl="0" indent="-342900" fontAlgn="base">
              <a:spcBef>
                <a:spcPts val="600"/>
              </a:spcBef>
              <a:spcAft>
                <a:spcPts val="600"/>
              </a:spcAft>
              <a:buClr>
                <a:srgbClr val="181717"/>
              </a:buClr>
              <a:buSzPts val="1200"/>
              <a:buFont typeface="+mj-lt"/>
              <a:buAutoNum type="alphaLcParenR"/>
            </a:pP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Độ</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cao</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của</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vật</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so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với</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mốc</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tính</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thế</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 </a:t>
            </a:r>
            <a:r>
              <a:rPr lang="en-US" sz="2400" u="none" strike="noStrike" dirty="0" err="1">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năng</a:t>
            </a:r>
            <a:r>
              <a:rPr lang="en-US" sz="2400" u="none" strike="noStrike" dirty="0">
                <a:solidFill>
                  <a:srgbClr val="000000"/>
                </a:solidFill>
                <a:effectLst/>
                <a:uFill>
                  <a:solidFill>
                    <a:srgbClr val="000000"/>
                  </a:solidFill>
                </a:uFill>
                <a:latin typeface="Times New Roman" panose="02020603050405020304" pitchFamily="18" charset="0"/>
                <a:ea typeface="Times New Roman" panose="02020603050405020304" pitchFamily="18" charset="0"/>
                <a:cs typeface="Times New Roman" panose="02020603050405020304" pitchFamily="18" charset="0"/>
              </a:rPr>
              <a:t>:</a:t>
            </a:r>
          </a:p>
          <a:p>
            <a:pPr marL="0" marR="283210" indent="475615">
              <a:spcBef>
                <a:spcPts val="600"/>
              </a:spcBef>
              <a:spcAft>
                <a:spcPts val="600"/>
              </a:spcAft>
            </a:pPr>
            <a:r>
              <a:rPr lang="en-US" sz="2400" dirty="0">
                <a:solidFill>
                  <a:srgbClr val="000000"/>
                </a:solidFill>
                <a:effectLst/>
                <a:latin typeface="Times New Roman" panose="02020603050405020304" pitchFamily="18" charset="0"/>
                <a:ea typeface="Calibri" panose="020F0502020204030204" pitchFamily="34" charset="0"/>
              </a:rPr>
              <a:t>h</a:t>
            </a:r>
            <a:r>
              <a:rPr lang="en-US" sz="2400" baseline="-25000" dirty="0">
                <a:solidFill>
                  <a:srgbClr val="000000"/>
                </a:solidFill>
                <a:effectLst/>
                <a:latin typeface="Times New Roman" panose="02020603050405020304" pitchFamily="18" charset="0"/>
                <a:ea typeface="Calibri" panose="020F0502020204030204" pitchFamily="34" charset="0"/>
              </a:rPr>
              <a:t>2</a:t>
            </a:r>
            <a:r>
              <a:rPr lang="en-US" sz="2400" dirty="0">
                <a:solidFill>
                  <a:srgbClr val="000000"/>
                </a:solidFill>
                <a:effectLst/>
                <a:latin typeface="Times New Roman" panose="02020603050405020304" pitchFamily="18" charset="0"/>
                <a:ea typeface="Calibri" panose="020F0502020204030204" pitchFamily="34" charset="0"/>
              </a:rPr>
              <a:t> = 20 + 1,4 = 21,4 m </a:t>
            </a:r>
            <a:r>
              <a:rPr lang="en-US" sz="2400" dirty="0" err="1">
                <a:solidFill>
                  <a:srgbClr val="000000"/>
                </a:solidFill>
                <a:effectLst/>
                <a:latin typeface="Times New Roman" panose="02020603050405020304" pitchFamily="18" charset="0"/>
                <a:ea typeface="Calibri" panose="020F0502020204030204" pitchFamily="34" charset="0"/>
              </a:rPr>
              <a:t>Thế</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năng</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của</a:t>
            </a:r>
            <a:r>
              <a:rPr lang="en-US" sz="2400" dirty="0">
                <a:solidFill>
                  <a:srgbClr val="000000"/>
                </a:solidFill>
                <a:effectLst/>
                <a:latin typeface="Times New Roman" panose="02020603050405020304" pitchFamily="18" charset="0"/>
                <a:ea typeface="Calibri" panose="020F0502020204030204" pitchFamily="34" charset="0"/>
              </a:rPr>
              <a:t> </a:t>
            </a:r>
            <a:r>
              <a:rPr lang="en-US" sz="2400" dirty="0" err="1">
                <a:solidFill>
                  <a:srgbClr val="000000"/>
                </a:solidFill>
                <a:effectLst/>
                <a:latin typeface="Times New Roman" panose="02020603050405020304" pitchFamily="18" charset="0"/>
                <a:ea typeface="Calibri" panose="020F0502020204030204" pitchFamily="34" charset="0"/>
              </a:rPr>
              <a:t>vật</a:t>
            </a:r>
            <a:r>
              <a:rPr lang="en-US" sz="2400" dirty="0">
                <a:solidFill>
                  <a:srgbClr val="000000"/>
                </a:solidFill>
                <a:effectLst/>
                <a:latin typeface="Times New Roman" panose="02020603050405020304" pitchFamily="18" charset="0"/>
                <a:ea typeface="Calibri" panose="020F0502020204030204" pitchFamily="34" charset="0"/>
              </a:rPr>
              <a:t>:</a:t>
            </a:r>
          </a:p>
          <a:p>
            <a:pPr marL="0" marR="34925" algn="ctr">
              <a:spcBef>
                <a:spcPts val="600"/>
              </a:spcBef>
              <a:spcAft>
                <a:spcPts val="600"/>
              </a:spcAft>
            </a:pPr>
            <a:r>
              <a:rPr lang="en-US" sz="2400" dirty="0" err="1">
                <a:solidFill>
                  <a:srgbClr val="000000"/>
                </a:solidFill>
                <a:effectLst/>
                <a:latin typeface="Times New Roman" panose="02020603050405020304" pitchFamily="18" charset="0"/>
                <a:ea typeface="Calibri" panose="020F0502020204030204" pitchFamily="34" charset="0"/>
              </a:rPr>
              <a:t>W</a:t>
            </a:r>
            <a:r>
              <a:rPr lang="en-US" sz="2400" baseline="-25000" dirty="0" err="1">
                <a:solidFill>
                  <a:srgbClr val="000000"/>
                </a:solidFill>
                <a:effectLst/>
                <a:latin typeface="Times New Roman" panose="02020603050405020304" pitchFamily="18" charset="0"/>
                <a:ea typeface="Calibri" panose="020F0502020204030204" pitchFamily="34" charset="0"/>
              </a:rPr>
              <a:t>t</a:t>
            </a:r>
            <a:r>
              <a:rPr lang="en-US" sz="2400" dirty="0">
                <a:solidFill>
                  <a:srgbClr val="000000"/>
                </a:solidFill>
                <a:effectLst/>
                <a:latin typeface="Times New Roman" panose="02020603050405020304" pitchFamily="18" charset="0"/>
                <a:ea typeface="Calibri" panose="020F0502020204030204" pitchFamily="34" charset="0"/>
              </a:rPr>
              <a:t> = P.h</a:t>
            </a:r>
            <a:r>
              <a:rPr lang="en-US" sz="2400" baseline="-25000" dirty="0">
                <a:solidFill>
                  <a:srgbClr val="000000"/>
                </a:solidFill>
                <a:effectLst/>
                <a:latin typeface="Times New Roman" panose="02020603050405020304" pitchFamily="18" charset="0"/>
                <a:ea typeface="Calibri" panose="020F0502020204030204" pitchFamily="34" charset="0"/>
              </a:rPr>
              <a:t>1</a:t>
            </a:r>
            <a:r>
              <a:rPr lang="en-US" sz="2400" dirty="0">
                <a:solidFill>
                  <a:srgbClr val="000000"/>
                </a:solidFill>
                <a:effectLst/>
                <a:latin typeface="Times New Roman" panose="02020603050405020304" pitchFamily="18" charset="0"/>
                <a:ea typeface="Calibri" panose="020F0502020204030204" pitchFamily="34" charset="0"/>
              </a:rPr>
              <a:t> = 500.21,4 = 10 700 J</a:t>
            </a:r>
          </a:p>
        </p:txBody>
      </p:sp>
      <p:sp>
        <p:nvSpPr>
          <p:cNvPr id="4" name="TextBox 3">
            <a:extLst>
              <a:ext uri="{FF2B5EF4-FFF2-40B4-BE49-F238E27FC236}">
                <a16:creationId xmlns:a16="http://schemas.microsoft.com/office/drawing/2014/main" id="{4E1B0722-CBEB-819A-A84A-E406809E5A15}"/>
              </a:ext>
            </a:extLst>
          </p:cNvPr>
          <p:cNvSpPr txBox="1"/>
          <p:nvPr/>
        </p:nvSpPr>
        <p:spPr>
          <a:xfrm>
            <a:off x="3140765" y="26507"/>
            <a:ext cx="4373218" cy="707886"/>
          </a:xfrm>
          <a:prstGeom prst="rect">
            <a:avLst/>
          </a:prstGeom>
          <a:noFill/>
        </p:spPr>
        <p:txBody>
          <a:bodyPr wrap="square" rtlCol="0">
            <a:spAutoFit/>
          </a:bodyPr>
          <a:lstStyle/>
          <a:p>
            <a:pPr algn="ctr"/>
            <a:r>
              <a:rPr lang="en-US" sz="4000" b="1" dirty="0">
                <a:solidFill>
                  <a:srgbClr val="FF0000"/>
                </a:solidFill>
                <a:latin typeface="Times New Roman" panose="02020603050405020304" pitchFamily="18" charset="0"/>
                <a:cs typeface="Times New Roman" panose="02020603050405020304" pitchFamily="18" charset="0"/>
              </a:rPr>
              <a:t>LUYỆN TẬP</a:t>
            </a:r>
          </a:p>
        </p:txBody>
      </p:sp>
    </p:spTree>
    <p:extLst>
      <p:ext uri="{BB962C8B-B14F-4D97-AF65-F5344CB8AC3E}">
        <p14:creationId xmlns:p14="http://schemas.microsoft.com/office/powerpoint/2010/main" val="1420094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down)">
                                      <p:cBhvr>
                                        <p:cTn id="15" dur="500"/>
                                        <p:tgtEl>
                                          <p:spTgt spid="3">
                                            <p:txEl>
                                              <p:pRg st="3" end="3"/>
                                            </p:txEl>
                                          </p:spTgt>
                                        </p:tgtEl>
                                      </p:cBhvr>
                                    </p:animEffect>
                                  </p:childTnLst>
                                </p:cTn>
                              </p:par>
                              <p:par>
                                <p:cTn id="16" presetID="22" presetClass="entr" presetSubtype="4"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ipe(down)">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circle(in)">
                                      <p:cBhvr>
                                        <p:cTn id="23" dur="2000"/>
                                        <p:tgtEl>
                                          <p:spTgt spid="3">
                                            <p:txEl>
                                              <p:pRg st="5" end="5"/>
                                            </p:txEl>
                                          </p:spTgt>
                                        </p:tgtEl>
                                      </p:cBhvr>
                                    </p:animEffect>
                                  </p:childTnLst>
                                </p:cTn>
                              </p:par>
                              <p:par>
                                <p:cTn id="24" presetID="6" presetClass="entr" presetSubtype="16"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circle(in)">
                                      <p:cBhvr>
                                        <p:cTn id="26" dur="2000"/>
                                        <p:tgtEl>
                                          <p:spTgt spid="3">
                                            <p:txEl>
                                              <p:pRg st="6" end="6"/>
                                            </p:txEl>
                                          </p:spTgt>
                                        </p:tgtEl>
                                      </p:cBhvr>
                                    </p:animEffect>
                                  </p:childTnLst>
                                </p:cTn>
                              </p:par>
                              <p:par>
                                <p:cTn id="27" presetID="6" presetClass="entr" presetSubtype="16" fill="hold" nodeType="with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animEffect transition="in" filter="circle(in)">
                                      <p:cBhvr>
                                        <p:cTn id="29" dur="2000"/>
                                        <p:tgtEl>
                                          <p:spTgt spid="3">
                                            <p:txEl>
                                              <p:pRg st="7" end="7"/>
                                            </p:txEl>
                                          </p:spTgt>
                                        </p:tgtEl>
                                      </p:cBhvr>
                                    </p:animEffect>
                                  </p:childTnLst>
                                </p:cTn>
                              </p:par>
                              <p:par>
                                <p:cTn id="30" presetID="6" presetClass="entr" presetSubtype="16" fill="hold" nodeType="with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circle(in)">
                                      <p:cBhvr>
                                        <p:cTn id="32" dur="2000"/>
                                        <p:tgtEl>
                                          <p:spTgt spid="3">
                                            <p:txEl>
                                              <p:pRg st="8" end="8"/>
                                            </p:txEl>
                                          </p:spTgt>
                                        </p:tgtEl>
                                      </p:cBhvr>
                                    </p:animEffect>
                                  </p:childTnLst>
                                </p:cTn>
                              </p:par>
                              <p:par>
                                <p:cTn id="33" presetID="6" presetClass="entr" presetSubtype="16"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Effect transition="in" filter="circle(in)">
                                      <p:cBhvr>
                                        <p:cTn id="35" dur="2000"/>
                                        <p:tgtEl>
                                          <p:spTgt spid="3">
                                            <p:txEl>
                                              <p:pRg st="9" end="9"/>
                                            </p:txEl>
                                          </p:spTgt>
                                        </p:tgtEl>
                                      </p:cBhvr>
                                    </p:animEffect>
                                  </p:childTnLst>
                                </p:cTn>
                              </p:par>
                              <p:par>
                                <p:cTn id="36" presetID="6" presetClass="entr" presetSubtype="16" fill="hold" nodeType="withEffect">
                                  <p:stCondLst>
                                    <p:cond delay="0"/>
                                  </p:stCondLst>
                                  <p:childTnLst>
                                    <p:set>
                                      <p:cBhvr>
                                        <p:cTn id="37" dur="1" fill="hold">
                                          <p:stCondLst>
                                            <p:cond delay="0"/>
                                          </p:stCondLst>
                                        </p:cTn>
                                        <p:tgtEl>
                                          <p:spTgt spid="3">
                                            <p:txEl>
                                              <p:pRg st="10" end="10"/>
                                            </p:txEl>
                                          </p:spTgt>
                                        </p:tgtEl>
                                        <p:attrNameLst>
                                          <p:attrName>style.visibility</p:attrName>
                                        </p:attrNameLst>
                                      </p:cBhvr>
                                      <p:to>
                                        <p:strVal val="visible"/>
                                      </p:to>
                                    </p:set>
                                    <p:animEffect transition="in" filter="circle(in)">
                                      <p:cBhvr>
                                        <p:cTn id="38" dur="2000"/>
                                        <p:tgtEl>
                                          <p:spTgt spid="3">
                                            <p:txEl>
                                              <p:pRg st="10" end="10"/>
                                            </p:txEl>
                                          </p:spTgt>
                                        </p:tgtEl>
                                      </p:cBhvr>
                                    </p:animEffect>
                                  </p:childTnLst>
                                </p:cTn>
                              </p:par>
                              <p:par>
                                <p:cTn id="39" presetID="6" presetClass="entr" presetSubtype="16" fill="hold" nodeType="withEffect">
                                  <p:stCondLst>
                                    <p:cond delay="0"/>
                                  </p:stCondLst>
                                  <p:childTnLst>
                                    <p:set>
                                      <p:cBhvr>
                                        <p:cTn id="40" dur="1" fill="hold">
                                          <p:stCondLst>
                                            <p:cond delay="0"/>
                                          </p:stCondLst>
                                        </p:cTn>
                                        <p:tgtEl>
                                          <p:spTgt spid="3">
                                            <p:txEl>
                                              <p:pRg st="11" end="11"/>
                                            </p:txEl>
                                          </p:spTgt>
                                        </p:tgtEl>
                                        <p:attrNameLst>
                                          <p:attrName>style.visibility</p:attrName>
                                        </p:attrNameLst>
                                      </p:cBhvr>
                                      <p:to>
                                        <p:strVal val="visible"/>
                                      </p:to>
                                    </p:set>
                                    <p:animEffect transition="in" filter="circle(in)">
                                      <p:cBhvr>
                                        <p:cTn id="41" dur="20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TotalTime>
  <Words>625</Words>
  <PresentationFormat>Widescreen</PresentationFormat>
  <Paragraphs>46</Paragraphs>
  <Slides>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14" baseType="lpstr">
      <vt:lpstr>Arial</vt:lpstr>
      <vt:lpstr>Arrus-Black</vt:lpstr>
      <vt:lpstr>Calibri</vt:lpstr>
      <vt:lpstr>Calibri Light</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VnTeach.Com</dc:creator>
  <cp:keywords>VnTeach.Com</cp:keywords>
  <dcterms:created xsi:type="dcterms:W3CDTF">2024-06-15T08:12:02Z</dcterms:created>
  <dcterms:modified xsi:type="dcterms:W3CDTF">2024-06-23T22:43:34Z</dcterms:modified>
</cp:coreProperties>
</file>