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358" r:id="rId2"/>
    <p:sldId id="351" r:id="rId3"/>
    <p:sldId id="361" r:id="rId4"/>
    <p:sldId id="256" r:id="rId5"/>
    <p:sldId id="360" r:id="rId6"/>
    <p:sldId id="366" r:id="rId7"/>
    <p:sldId id="363" r:id="rId8"/>
    <p:sldId id="362" r:id="rId9"/>
    <p:sldId id="364" r:id="rId10"/>
    <p:sldId id="365" r:id="rId11"/>
    <p:sldId id="316" r:id="rId12"/>
    <p:sldId id="347" r:id="rId13"/>
    <p:sldId id="367" r:id="rId14"/>
    <p:sldId id="283" r:id="rId15"/>
    <p:sldId id="279" r:id="rId16"/>
    <p:sldId id="276" r:id="rId17"/>
    <p:sldId id="298" r:id="rId18"/>
    <p:sldId id="369" r:id="rId19"/>
    <p:sldId id="370" r:id="rId20"/>
    <p:sldId id="327" r:id="rId21"/>
    <p:sldId id="353" r:id="rId22"/>
    <p:sldId id="368" r:id="rId23"/>
    <p:sldId id="348" r:id="rId24"/>
    <p:sldId id="354" r:id="rId25"/>
    <p:sldId id="355" r:id="rId26"/>
    <p:sldId id="313" r:id="rId27"/>
    <p:sldId id="314" r:id="rId28"/>
    <p:sldId id="330" r:id="rId29"/>
    <p:sldId id="371" r:id="rId30"/>
    <p:sldId id="35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B7BD"/>
    <a:srgbClr val="F16649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09" autoAdjust="0"/>
    <p:restoredTop sz="91299" autoAdjust="0"/>
  </p:normalViewPr>
  <p:slideViewPr>
    <p:cSldViewPr snapToGrid="0" showGuides="1">
      <p:cViewPr varScale="1">
        <p:scale>
          <a:sx n="84" d="100"/>
          <a:sy n="84" d="100"/>
        </p:scale>
        <p:origin x="211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49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98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3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48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71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209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01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27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5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06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4.gif"/><Relationship Id="rId10" Type="http://schemas.openxmlformats.org/officeDocument/2006/relationships/image" Target="../media/image21.png"/><Relationship Id="rId4" Type="http://schemas.openxmlformats.org/officeDocument/2006/relationships/image" Target="../media/image18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magazine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tạp</a:t>
            </a:r>
            <a:r>
              <a:rPr lang="en-US" sz="4800" dirty="0"/>
              <a:t> </a:t>
            </a:r>
            <a:r>
              <a:rPr lang="en-US" sz="4800" dirty="0" err="1"/>
              <a:t>chí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53450" y="3106955"/>
            <a:ext cx="3584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mæɡəˈziːn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 descr="Káº¿t quáº£ hÃ¬nh áº£nh cho pictures of magazines">
            <a:extLst>
              <a:ext uri="{FF2B5EF4-FFF2-40B4-BE49-F238E27FC236}">
                <a16:creationId xmlns:a16="http://schemas.microsoft.com/office/drawing/2014/main" id="{E0077E73-8C0D-B688-871D-01A2DF728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93" y="1970254"/>
            <a:ext cx="4439122" cy="364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glasses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09869" y="3622858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7" y="2323070"/>
            <a:ext cx="5158340" cy="3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cheek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29491" y="3106955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2" y="1312813"/>
            <a:ext cx="6248776" cy="4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12" descr="Image result for biscuit">
            <a:extLst>
              <a:ext uri="{FF2B5EF4-FFF2-40B4-BE49-F238E27FC236}">
                <a16:creationId xmlns:a16="http://schemas.microsoft.com/office/drawing/2014/main" id="{C4FC1BEC-143C-9C32-EE9C-B1CC6771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31" y="1363044"/>
            <a:ext cx="2560115" cy="19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1C8935E-7EAE-B1C0-A032-B9A89205A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" b="28729"/>
          <a:stretch/>
        </p:blipFill>
        <p:spPr bwMode="auto">
          <a:xfrm>
            <a:off x="5792747" y="1324660"/>
            <a:ext cx="2182698" cy="20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D9DC81D-6508-8CBC-2267-D8D1AE00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725" y="1355969"/>
            <a:ext cx="3685389" cy="20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Káº¿t quáº£ hÃ¬nh áº£nh cho pictures of magazines">
            <a:extLst>
              <a:ext uri="{FF2B5EF4-FFF2-40B4-BE49-F238E27FC236}">
                <a16:creationId xmlns:a16="http://schemas.microsoft.com/office/drawing/2014/main" id="{E561524E-FDA3-1BA9-6BE9-27766FE89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888" y="3670117"/>
            <a:ext cx="2834989" cy="23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mazon.com: grinderPUNCH - Non-Prescription Round Circle Frame Clear Lens  Glasses Large Black">
            <a:extLst>
              <a:ext uri="{FF2B5EF4-FFF2-40B4-BE49-F238E27FC236}">
                <a16:creationId xmlns:a16="http://schemas.microsoft.com/office/drawing/2014/main" id="{F242F997-CD12-5579-C548-D66200A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589" y="3986443"/>
            <a:ext cx="2654477" cy="154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Portrait of little Asian kid girl keeping finger on cheek isolated on white  background. Photos | Adobe Stock">
            <a:extLst>
              <a:ext uri="{FF2B5EF4-FFF2-40B4-BE49-F238E27FC236}">
                <a16:creationId xmlns:a16="http://schemas.microsoft.com/office/drawing/2014/main" id="{56D5D4F6-5C6D-7611-CDBA-573AB8497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353" y="3248631"/>
            <a:ext cx="4199231" cy="27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6C4165C7-47FD-75CC-0551-F21541015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7" t="500" r="14829" b="-500"/>
          <a:stretch/>
        </p:blipFill>
        <p:spPr bwMode="auto">
          <a:xfrm>
            <a:off x="316886" y="1302994"/>
            <a:ext cx="2274005" cy="21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8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25367"/>
              </p:ext>
            </p:extLst>
          </p:nvPr>
        </p:nvGraphicFramePr>
        <p:xfrm>
          <a:off x="990326" y="1274652"/>
          <a:ext cx="10031203" cy="53110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surprise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səˈpraɪz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biscuit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bɪskɪt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2338077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blonde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blɒnd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22293992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pɑːs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698833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magazine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mæɡəˈziːn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333563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ɡlɑːsɪz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mắt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5141711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cheek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tʃiːk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060005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13" y="490854"/>
            <a:ext cx="9144000" cy="60406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23076" y="4179281"/>
            <a:ext cx="80007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1. How many people can you see?</a:t>
            </a:r>
          </a:p>
          <a:p>
            <a:r>
              <a:rPr lang="en-US" sz="3600" dirty="0"/>
              <a:t>2. What are the boys doing?</a:t>
            </a:r>
          </a:p>
          <a:p>
            <a:r>
              <a:rPr lang="en-US" sz="3600" dirty="0"/>
              <a:t>3. Where are the two girls going?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0321" y="234643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Answer the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0" y="1572419"/>
            <a:ext cx="610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FB7BD"/>
                </a:solidFill>
              </a:rPr>
              <a:t>A surprise guest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I 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6" y="906781"/>
            <a:ext cx="563880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57476" y="2016230"/>
            <a:ext cx="94976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 err="1"/>
              <a:t>Phong</a:t>
            </a:r>
            <a:r>
              <a:rPr lang="en-US" sz="3600" dirty="0"/>
              <a:t> and Nam are having </a:t>
            </a:r>
            <a:r>
              <a:rPr lang="en-US" sz="3600"/>
              <a:t>a _______. 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2.</a:t>
            </a:r>
            <a:r>
              <a:rPr lang="en-US" sz="3600" dirty="0"/>
              <a:t> </a:t>
            </a:r>
            <a:r>
              <a:rPr lang="en-US" sz="3600" i="1" dirty="0"/>
              <a:t>4Teen</a:t>
            </a:r>
            <a:r>
              <a:rPr lang="en-US" sz="3600" dirty="0"/>
              <a:t> is </a:t>
            </a:r>
            <a:r>
              <a:rPr lang="en-US" sz="3600" err="1"/>
              <a:t>Phong’s</a:t>
            </a:r>
            <a:r>
              <a:rPr lang="en-US" sz="3600"/>
              <a:t> __________________.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 _____ and 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Chau has _________ </a:t>
            </a:r>
            <a:r>
              <a:rPr lang="en-US" sz="3600"/>
              <a:t>and 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</a:t>
            </a:r>
            <a:r>
              <a:rPr lang="en-US" sz="3600" b="1" dirty="0">
                <a:solidFill>
                  <a:srgbClr val="F16649"/>
                </a:solidFill>
              </a:rPr>
              <a:t> </a:t>
            </a:r>
            <a:r>
              <a:rPr lang="en-US" sz="3600" dirty="0"/>
              <a:t>Mai and </a:t>
            </a:r>
            <a:r>
              <a:rPr lang="en-US" sz="3600"/>
              <a:t>Chau _____________ </a:t>
            </a:r>
            <a:r>
              <a:rPr lang="en-US" sz="3600" dirty="0"/>
              <a:t>the bookshop.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6665395" y="2205700"/>
            <a:ext cx="1383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4399778" y="3035583"/>
            <a:ext cx="4014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 </a:t>
            </a: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5085618" y="3851691"/>
            <a:ext cx="11116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7041313" y="3845474"/>
            <a:ext cx="13729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167668" y="4671696"/>
            <a:ext cx="16805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5975118" y="4682271"/>
            <a:ext cx="3505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hair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976156" y="5503473"/>
            <a:ext cx="2618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9947" y="3043629"/>
            <a:ext cx="7759632" cy="132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spc="-100" dirty="0"/>
              <a:t>Nam: </a:t>
            </a:r>
            <a:r>
              <a:rPr lang="en-US" sz="3200" spc="-100" dirty="0"/>
              <a:t>Thanks. What are you reading, </a:t>
            </a:r>
            <a:r>
              <a:rPr lang="en-US" sz="3200" spc="-100" dirty="0" err="1"/>
              <a:t>Phong</a:t>
            </a:r>
            <a:r>
              <a:rPr lang="en-US" sz="3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3200" b="1" i="1" spc="-100" dirty="0" err="1"/>
              <a:t>Phong</a:t>
            </a:r>
            <a:r>
              <a:rPr lang="en-US" sz="3200" b="1" i="1" spc="-100" dirty="0"/>
              <a:t>: </a:t>
            </a:r>
            <a:r>
              <a:rPr lang="en-US" sz="3200" i="1" spc="-100" dirty="0"/>
              <a:t>4Teen</a:t>
            </a:r>
            <a:r>
              <a:rPr lang="en-US" sz="3200" spc="-100" dirty="0"/>
              <a:t>. It’s my </a:t>
            </a:r>
            <a:r>
              <a:rPr lang="en-US" sz="3200" spc="-100" dirty="0" err="1"/>
              <a:t>favourite</a:t>
            </a:r>
            <a:r>
              <a:rPr lang="en-US" sz="3200" spc="-100" dirty="0"/>
              <a:t> magazine!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5" y="906781"/>
            <a:ext cx="5638801" cy="3725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20F122-FA56-C958-0F74-5D4A9C56883B}"/>
              </a:ext>
            </a:extLst>
          </p:cNvPr>
          <p:cNvSpPr/>
          <p:nvPr/>
        </p:nvSpPr>
        <p:spPr>
          <a:xfrm>
            <a:off x="2971800" y="3136392"/>
            <a:ext cx="3474720" cy="6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75FFE535-6861-92B8-33AF-952B44870FD9}"/>
              </a:ext>
            </a:extLst>
          </p:cNvPr>
          <p:cNvSpPr/>
          <p:nvPr/>
        </p:nvSpPr>
        <p:spPr>
          <a:xfrm>
            <a:off x="487067" y="1444752"/>
            <a:ext cx="3975205" cy="1280160"/>
          </a:xfrm>
          <a:prstGeom prst="wedgeRoundRectCallout">
            <a:avLst>
              <a:gd name="adj1" fmla="val -33234"/>
              <a:gd name="adj2" fmla="val 6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Can you find more structures like this?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95EDA7-AAB7-6A5D-A0D8-3DE0813DA215}"/>
              </a:ext>
            </a:extLst>
          </p:cNvPr>
          <p:cNvSpPr/>
          <p:nvPr/>
        </p:nvSpPr>
        <p:spPr>
          <a:xfrm>
            <a:off x="739947" y="4709964"/>
            <a:ext cx="9018744" cy="6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spc="-100" dirty="0"/>
              <a:t>Nam: </a:t>
            </a:r>
            <a:r>
              <a:rPr lang="en-US" sz="3200" spc="-100" dirty="0"/>
              <a:t>I don’t know. They’re coming over.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CF507B-B62B-DF55-493B-20061ECC1939}"/>
              </a:ext>
            </a:extLst>
          </p:cNvPr>
          <p:cNvSpPr/>
          <p:nvPr/>
        </p:nvSpPr>
        <p:spPr>
          <a:xfrm>
            <a:off x="739947" y="5544495"/>
            <a:ext cx="9018744" cy="6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i="1" spc="-100" dirty="0"/>
              <a:t>Mai: </a:t>
            </a:r>
            <a:r>
              <a:rPr lang="en-US" sz="3200" spc="-100" dirty="0"/>
              <a:t>Oh, sorry, we can’t. We’re going to the bookshop.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DCE72C-11F4-FB57-CD20-1A716BB2B1B2}"/>
              </a:ext>
            </a:extLst>
          </p:cNvPr>
          <p:cNvSpPr/>
          <p:nvPr/>
        </p:nvSpPr>
        <p:spPr>
          <a:xfrm>
            <a:off x="3819144" y="4741145"/>
            <a:ext cx="3271741" cy="6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B5A8B6-CAAF-CE99-9D6E-ACADFE96890D}"/>
              </a:ext>
            </a:extLst>
          </p:cNvPr>
          <p:cNvSpPr/>
          <p:nvPr/>
        </p:nvSpPr>
        <p:spPr>
          <a:xfrm>
            <a:off x="4619762" y="5603530"/>
            <a:ext cx="4597389" cy="6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9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9946" y="3043629"/>
            <a:ext cx="9048289" cy="116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spc="-100" dirty="0"/>
              <a:t>Nam: </a:t>
            </a:r>
            <a:r>
              <a:rPr lang="en-US" sz="28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800" b="1" i="1" spc="-100" dirty="0"/>
              <a:t>Phong: </a:t>
            </a:r>
            <a:r>
              <a:rPr lang="en-US" sz="2800" spc="-100" dirty="0"/>
              <a:t>Oh, who’s that? She has glasses and long black hair. 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5" y="906781"/>
            <a:ext cx="5638801" cy="37250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20F122-FA56-C958-0F74-5D4A9C56883B}"/>
              </a:ext>
            </a:extLst>
          </p:cNvPr>
          <p:cNvSpPr/>
          <p:nvPr/>
        </p:nvSpPr>
        <p:spPr>
          <a:xfrm>
            <a:off x="3927763" y="3627314"/>
            <a:ext cx="4707081" cy="6217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B17CE46-32A7-4C1E-252D-5F90FDF40457}"/>
              </a:ext>
            </a:extLst>
          </p:cNvPr>
          <p:cNvSpPr/>
          <p:nvPr/>
        </p:nvSpPr>
        <p:spPr>
          <a:xfrm>
            <a:off x="487067" y="1444752"/>
            <a:ext cx="3975205" cy="1280160"/>
          </a:xfrm>
          <a:prstGeom prst="wedgeRoundRectCallout">
            <a:avLst>
              <a:gd name="adj1" fmla="val -33234"/>
              <a:gd name="adj2" fmla="val 6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Who is he talking about?</a:t>
            </a:r>
            <a:endParaRPr lang="en-GB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3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A4AA3-01CA-E0F0-FBB7-8CEA1E173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7" t="38059" r="33419" b="33243"/>
          <a:stretch/>
        </p:blipFill>
        <p:spPr>
          <a:xfrm>
            <a:off x="5011674" y="1253423"/>
            <a:ext cx="2083757" cy="5309548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6745BE5-FF35-DA78-6F3B-C2CCAF643A0A}"/>
              </a:ext>
            </a:extLst>
          </p:cNvPr>
          <p:cNvSpPr/>
          <p:nvPr/>
        </p:nvSpPr>
        <p:spPr>
          <a:xfrm>
            <a:off x="487067" y="1444752"/>
            <a:ext cx="3975205" cy="1280160"/>
          </a:xfrm>
          <a:prstGeom prst="wedgeRoundRectCallout">
            <a:avLst>
              <a:gd name="adj1" fmla="val -33234"/>
              <a:gd name="adj2" fmla="val 6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Describe the man using words and phrases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EFAE41-6368-641E-563F-AF7B0C6D6AB2}"/>
              </a:ext>
            </a:extLst>
          </p:cNvPr>
          <p:cNvSpPr txBox="1"/>
          <p:nvPr/>
        </p:nvSpPr>
        <p:spPr>
          <a:xfrm>
            <a:off x="7004372" y="1299906"/>
            <a:ext cx="1122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old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064998-6EF6-54C4-2F6B-28A0B2D7CA4D}"/>
              </a:ext>
            </a:extLst>
          </p:cNvPr>
          <p:cNvSpPr txBox="1"/>
          <p:nvPr/>
        </p:nvSpPr>
        <p:spPr>
          <a:xfrm>
            <a:off x="8027698" y="2451735"/>
            <a:ext cx="15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big nose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EAAE87-B62F-9DD1-ED61-7DACE35451FF}"/>
              </a:ext>
            </a:extLst>
          </p:cNvPr>
          <p:cNvSpPr txBox="1"/>
          <p:nvPr/>
        </p:nvSpPr>
        <p:spPr>
          <a:xfrm>
            <a:off x="7240014" y="2984970"/>
            <a:ext cx="15753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grey hair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801B53-E23A-9535-6F10-D51660006BF5}"/>
              </a:ext>
            </a:extLst>
          </p:cNvPr>
          <p:cNvSpPr txBox="1"/>
          <p:nvPr/>
        </p:nvSpPr>
        <p:spPr>
          <a:xfrm>
            <a:off x="7421800" y="1881107"/>
            <a:ext cx="1937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black eyes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8EDDDA-269C-8A77-DB67-29C4C65C1B8B}"/>
              </a:ext>
            </a:extLst>
          </p:cNvPr>
          <p:cNvSpPr txBox="1"/>
          <p:nvPr/>
        </p:nvSpPr>
        <p:spPr>
          <a:xfrm>
            <a:off x="7403279" y="3566171"/>
            <a:ext cx="1955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blue shirt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BA1935-A3B1-EAC5-E9F4-9B006D1AE785}"/>
              </a:ext>
            </a:extLst>
          </p:cNvPr>
          <p:cNvSpPr txBox="1"/>
          <p:nvPr/>
        </p:nvSpPr>
        <p:spPr>
          <a:xfrm>
            <a:off x="7837540" y="4089391"/>
            <a:ext cx="1955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tall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B93383-8FFB-C760-4482-E947DAE1D675}"/>
              </a:ext>
            </a:extLst>
          </p:cNvPr>
          <p:cNvSpPr txBox="1"/>
          <p:nvPr/>
        </p:nvSpPr>
        <p:spPr>
          <a:xfrm>
            <a:off x="8126798" y="4654359"/>
            <a:ext cx="1955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white pants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04361-5E2A-8236-8E16-DA3A3F3366AD}"/>
              </a:ext>
            </a:extLst>
          </p:cNvPr>
          <p:cNvSpPr txBox="1"/>
          <p:nvPr/>
        </p:nvSpPr>
        <p:spPr>
          <a:xfrm>
            <a:off x="8751344" y="5383474"/>
            <a:ext cx="2083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handsome?</a:t>
            </a:r>
            <a:endParaRPr lang="en-GB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2145455" y="2030150"/>
            <a:ext cx="7738530" cy="4827850"/>
            <a:chOff x="219994" y="1480257"/>
            <a:chExt cx="8650650" cy="5396896"/>
          </a:xfrm>
        </p:grpSpPr>
        <p:grpSp>
          <p:nvGrpSpPr>
            <p:cNvPr id="345" name="Group 344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219994" y="2499186"/>
              <a:ext cx="2214993" cy="516081"/>
              <a:chOff x="1072033" y="1708857"/>
              <a:chExt cx="2214993" cy="516081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 347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378" name="TextBox 37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376" name="TextBox 375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374" name="TextBox 373"/>
              <p:cNvSpPr txBox="1"/>
              <p:nvPr/>
            </p:nvSpPr>
            <p:spPr>
              <a:xfrm>
                <a:off x="887782" y="1708857"/>
                <a:ext cx="659081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372" name="TextBox 37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359"/>
            <p:cNvGrpSpPr/>
            <p:nvPr/>
          </p:nvGrpSpPr>
          <p:grpSpPr>
            <a:xfrm>
              <a:off x="6520545" y="6207704"/>
              <a:ext cx="2350099" cy="516081"/>
              <a:chOff x="936927" y="1708857"/>
              <a:chExt cx="2350099" cy="516081"/>
            </a:xfrm>
          </p:grpSpPr>
          <p:sp>
            <p:nvSpPr>
              <p:cNvPr id="366" name="TextBox 365"/>
              <p:cNvSpPr txBox="1"/>
              <p:nvPr/>
            </p:nvSpPr>
            <p:spPr>
              <a:xfrm>
                <a:off x="936927" y="1708857"/>
                <a:ext cx="60993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1" name="Straight Connector 36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96179" y="2783705"/>
            <a:ext cx="1635972" cy="5715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876258" y="2856719"/>
            <a:ext cx="2280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6" name="Picture 3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94" y="1400862"/>
            <a:ext cx="2907170" cy="510244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DB30891-4745-3EA3-B873-390FBF3E022D}"/>
              </a:ext>
            </a:extLst>
          </p:cNvPr>
          <p:cNvSpPr/>
          <p:nvPr/>
        </p:nvSpPr>
        <p:spPr>
          <a:xfrm>
            <a:off x="487067" y="1444752"/>
            <a:ext cx="3975205" cy="1280160"/>
          </a:xfrm>
          <a:prstGeom prst="wedgeRoundRectCallout">
            <a:avLst>
              <a:gd name="adj1" fmla="val -33234"/>
              <a:gd name="adj2" fmla="val 6535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</a:rPr>
              <a:t>Do you know any other words for body parts?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5F5A9DEF-CD66-09FD-0878-45B1E41B4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5320" y="2180840"/>
            <a:ext cx="1787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</a:rPr>
              <a:t>ears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F16D026-DD10-6B5E-B798-02E1D6564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591" y="3571929"/>
            <a:ext cx="1787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  <a:cs typeface="Times New Roman" pitchFamily="18" charset="0"/>
              </a:rPr>
              <a:t>elbow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8BA56F2-CEED-CD2D-6BD8-55CF13748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469" y="1839061"/>
            <a:ext cx="17875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  <a:cs typeface="Times New Roman" pitchFamily="18" charset="0"/>
              </a:rPr>
              <a:t>face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8317FB8-E989-6280-0D86-907885DD4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448" y="2375181"/>
            <a:ext cx="1814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  <a:cs typeface="Times New Roman" pitchFamily="18" charset="0"/>
              </a:rPr>
              <a:t>head 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D4B748DE-1471-200B-4B66-B3BC6DB75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8332" y="4810807"/>
            <a:ext cx="1814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  <a:cs typeface="Times New Roman" pitchFamily="18" charset="0"/>
              </a:rPr>
              <a:t>knee 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2BD3F0D-1990-3170-135D-2EE1CBAA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448" y="4321004"/>
            <a:ext cx="18145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latin typeface="+mj-lt"/>
                <a:ea typeface="MS PGothic" pitchFamily="34" charset="-128"/>
                <a:cs typeface="Times New Roman" pitchFamily="18" charset="0"/>
              </a:rPr>
              <a:t>finger</a:t>
            </a:r>
          </a:p>
        </p:txBody>
      </p:sp>
    </p:spTree>
    <p:extLst>
      <p:ext uri="{BB962C8B-B14F-4D97-AF65-F5344CB8AC3E}">
        <p14:creationId xmlns:p14="http://schemas.microsoft.com/office/powerpoint/2010/main" val="4589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long/ short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classmate.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31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Have an </a:t>
            </a:r>
            <a:r>
              <a:rPr lang="en-US" sz="3600" b="1" dirty="0">
                <a:solidFill>
                  <a:srgbClr val="FF0000"/>
                </a:solidFill>
              </a:rPr>
              <a:t>overview</a:t>
            </a:r>
            <a:r>
              <a:rPr lang="en-US" sz="3600" dirty="0"/>
              <a:t> of the topic </a:t>
            </a:r>
            <a:r>
              <a:rPr lang="en-US" sz="3600" b="1" dirty="0">
                <a:solidFill>
                  <a:srgbClr val="FF0000"/>
                </a:solidFill>
              </a:rPr>
              <a:t>My Friends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vocabulary related to </a:t>
            </a:r>
            <a:r>
              <a:rPr lang="en-US" sz="3600" b="1" dirty="0">
                <a:solidFill>
                  <a:srgbClr val="FF0000"/>
                </a:solidFill>
              </a:rPr>
              <a:t>appearance</a:t>
            </a:r>
            <a:r>
              <a:rPr lang="en-US" sz="3600" dirty="0"/>
              <a:t> and </a:t>
            </a:r>
            <a:r>
              <a:rPr lang="en-US" sz="3600" b="1" dirty="0">
                <a:solidFill>
                  <a:srgbClr val="FF0000"/>
                </a:solidFill>
              </a:rPr>
              <a:t>parts of the body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701" y="1192932"/>
            <a:ext cx="2944988" cy="197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lesson 2: A Closer Look 1.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990326" y="1274652"/>
          <a:ext cx="10031203" cy="53110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surprise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səˈpraɪz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biscuit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bɪskɪt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32338077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blonde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blɒnd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22293992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pass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pɑːs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6698833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magazine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mæɡəˈziːn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83335632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ɡlɑːsɪz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mắt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15141711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cheek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tʃiːk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060005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5D8701-0043-31D9-445A-9881FFDF47CD}"/>
              </a:ext>
            </a:extLst>
          </p:cNvPr>
          <p:cNvSpPr/>
          <p:nvPr/>
        </p:nvSpPr>
        <p:spPr>
          <a:xfrm>
            <a:off x="1081766" y="2139696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4BF56E-B16B-8D8A-7C53-B3CF9C82FDCC}"/>
              </a:ext>
            </a:extLst>
          </p:cNvPr>
          <p:cNvSpPr/>
          <p:nvPr/>
        </p:nvSpPr>
        <p:spPr>
          <a:xfrm>
            <a:off x="1081766" y="2770904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580E2D-0ADC-D5B6-3C2D-A7C6AE946FF0}"/>
              </a:ext>
            </a:extLst>
          </p:cNvPr>
          <p:cNvSpPr/>
          <p:nvPr/>
        </p:nvSpPr>
        <p:spPr>
          <a:xfrm>
            <a:off x="1081766" y="3434947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1E3FCA-967B-306E-8E2C-D742AC78ADF2}"/>
              </a:ext>
            </a:extLst>
          </p:cNvPr>
          <p:cNvSpPr/>
          <p:nvPr/>
        </p:nvSpPr>
        <p:spPr>
          <a:xfrm>
            <a:off x="1081766" y="4076548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94180-5A20-B21E-1CED-22A1A15130CB}"/>
              </a:ext>
            </a:extLst>
          </p:cNvPr>
          <p:cNvSpPr/>
          <p:nvPr/>
        </p:nvSpPr>
        <p:spPr>
          <a:xfrm>
            <a:off x="1081766" y="4718149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927F7F-BE20-BACD-0D6E-FCD1CB53957E}"/>
              </a:ext>
            </a:extLst>
          </p:cNvPr>
          <p:cNvSpPr/>
          <p:nvPr/>
        </p:nvSpPr>
        <p:spPr>
          <a:xfrm>
            <a:off x="1081766" y="5354347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57C425-F69E-96C8-FFB6-67F020D1B690}"/>
              </a:ext>
            </a:extLst>
          </p:cNvPr>
          <p:cNvSpPr/>
          <p:nvPr/>
        </p:nvSpPr>
        <p:spPr>
          <a:xfrm>
            <a:off x="1081766" y="5990545"/>
            <a:ext cx="2557546" cy="5394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7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290AF3-3FB4-F45B-A72D-5F3D389B1AD1}"/>
              </a:ext>
            </a:extLst>
          </p:cNvPr>
          <p:cNvSpPr/>
          <p:nvPr/>
        </p:nvSpPr>
        <p:spPr>
          <a:xfrm>
            <a:off x="6328040" y="1203641"/>
            <a:ext cx="5239512" cy="53160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592DA-8B75-0459-1AC2-B9CF6D058644}"/>
              </a:ext>
            </a:extLst>
          </p:cNvPr>
          <p:cNvSpPr/>
          <p:nvPr/>
        </p:nvSpPr>
        <p:spPr>
          <a:xfrm>
            <a:off x="420624" y="1203641"/>
            <a:ext cx="5239512" cy="5316031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AB8CA-5F53-9477-2F0D-B88815856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67" r="81673"/>
          <a:stretch/>
        </p:blipFill>
        <p:spPr>
          <a:xfrm>
            <a:off x="2577689" y="2631102"/>
            <a:ext cx="2963983" cy="375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CE8E1D-129A-ED27-2F6A-4B483674FF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2" t="31" r="34381" b="67622"/>
          <a:stretch/>
        </p:blipFill>
        <p:spPr>
          <a:xfrm>
            <a:off x="7360920" y="1294903"/>
            <a:ext cx="1426464" cy="5117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59CDF-9901-AD11-AE30-DC29CF12B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67" r="30698"/>
          <a:stretch/>
        </p:blipFill>
        <p:spPr>
          <a:xfrm rot="443409" flipH="1">
            <a:off x="7910518" y="1788429"/>
            <a:ext cx="656139" cy="1932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6D34A3-1A06-91B3-2D4B-0A79B96E4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082" y="4099560"/>
            <a:ext cx="1102505" cy="15975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3E0BC1-2334-3485-B821-D6F3D9BE4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2222" y="1236049"/>
            <a:ext cx="2555330" cy="2863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CD0F85-F470-86DE-2900-62352648157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170" r="11659"/>
          <a:stretch/>
        </p:blipFill>
        <p:spPr>
          <a:xfrm>
            <a:off x="546902" y="2598833"/>
            <a:ext cx="2012293" cy="2509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B2539E-6957-3DC0-3253-608F583B8CE6}"/>
              </a:ext>
            </a:extLst>
          </p:cNvPr>
          <p:cNvSpPr txBox="1"/>
          <p:nvPr/>
        </p:nvSpPr>
        <p:spPr>
          <a:xfrm>
            <a:off x="546902" y="1325773"/>
            <a:ext cx="326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Group 1 and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D6671-6F44-B9DB-4ADB-91FA2584C761}"/>
              </a:ext>
            </a:extLst>
          </p:cNvPr>
          <p:cNvSpPr txBox="1"/>
          <p:nvPr/>
        </p:nvSpPr>
        <p:spPr>
          <a:xfrm>
            <a:off x="8187191" y="5980767"/>
            <a:ext cx="326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accent2"/>
                </a:solidFill>
              </a:rPr>
              <a:t>Group 2 and 4</a:t>
            </a:r>
          </a:p>
        </p:txBody>
      </p:sp>
    </p:spTree>
    <p:extLst>
      <p:ext uri="{BB962C8B-B14F-4D97-AF65-F5344CB8AC3E}">
        <p14:creationId xmlns:p14="http://schemas.microsoft.com/office/powerpoint/2010/main" val="36977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23D0A0C3-D6E8-BD31-C3B9-5338392E8715}"/>
              </a:ext>
            </a:extLst>
          </p:cNvPr>
          <p:cNvSpPr txBox="1">
            <a:spLocks/>
          </p:cNvSpPr>
          <p:nvPr/>
        </p:nvSpPr>
        <p:spPr>
          <a:xfrm>
            <a:off x="2866217" y="2590895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THANK YOU!</a:t>
            </a:r>
            <a:endParaRPr lang="en-US" sz="4800" b="1" dirty="0">
              <a:solidFill>
                <a:srgbClr val="AD4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FRIENDS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A surprise guest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FRIENDS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87D4FBB-09CB-E57A-41FB-B1B7730D8C8E}"/>
              </a:ext>
            </a:extLst>
          </p:cNvPr>
          <p:cNvSpPr txBox="1"/>
          <p:nvPr/>
        </p:nvSpPr>
        <p:spPr>
          <a:xfrm>
            <a:off x="2261781" y="2837705"/>
            <a:ext cx="7145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/>
              <a:t>By the end of the lesson, you will be able to:</a:t>
            </a:r>
            <a:endParaRPr lang="en-GB" sz="24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DCCFD2-F1A9-F0B5-A94B-55F1C05CFAB3}"/>
              </a:ext>
            </a:extLst>
          </p:cNvPr>
          <p:cNvSpPr txBox="1"/>
          <p:nvPr/>
        </p:nvSpPr>
        <p:spPr>
          <a:xfrm>
            <a:off x="2978831" y="3621379"/>
            <a:ext cx="7859288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Have an </a:t>
            </a:r>
            <a:r>
              <a:rPr lang="en-US" sz="2100" b="1" dirty="0">
                <a:solidFill>
                  <a:srgbClr val="FF0000"/>
                </a:solidFill>
              </a:rPr>
              <a:t>overview</a:t>
            </a:r>
            <a:r>
              <a:rPr lang="en-US" sz="2100" dirty="0"/>
              <a:t> of the topic </a:t>
            </a:r>
            <a:r>
              <a:rPr lang="en-US" sz="2100" b="1" dirty="0">
                <a:solidFill>
                  <a:srgbClr val="FF0000"/>
                </a:solidFill>
              </a:rPr>
              <a:t>My Friends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3DF28D2-C6AC-681F-CD60-C1876A8D54A4}"/>
              </a:ext>
            </a:extLst>
          </p:cNvPr>
          <p:cNvSpPr/>
          <p:nvPr/>
        </p:nvSpPr>
        <p:spPr>
          <a:xfrm>
            <a:off x="2367515" y="3621379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1</a:t>
            </a:r>
            <a:endParaRPr lang="en-GB" sz="3300" dirty="0">
              <a:solidFill>
                <a:srgbClr val="0D9FA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C0D9B-6CF8-7B1C-FBB6-75943CF9D4E3}"/>
              </a:ext>
            </a:extLst>
          </p:cNvPr>
          <p:cNvSpPr txBox="1"/>
          <p:nvPr/>
        </p:nvSpPr>
        <p:spPr>
          <a:xfrm>
            <a:off x="3363117" y="4554704"/>
            <a:ext cx="7174964" cy="527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Use </a:t>
            </a:r>
            <a:r>
              <a:rPr lang="en-US" sz="2100" b="1" dirty="0">
                <a:solidFill>
                  <a:srgbClr val="FF0000"/>
                </a:solidFill>
              </a:rPr>
              <a:t>vocabulary</a:t>
            </a:r>
            <a:r>
              <a:rPr lang="en-US" sz="2100" dirty="0"/>
              <a:t> related to </a:t>
            </a:r>
            <a:r>
              <a:rPr lang="en-US" sz="2100" b="1" dirty="0">
                <a:solidFill>
                  <a:srgbClr val="FF0000"/>
                </a:solidFill>
              </a:rPr>
              <a:t>appearance</a:t>
            </a:r>
            <a:r>
              <a:rPr lang="en-US" sz="2100" dirty="0"/>
              <a:t> and </a:t>
            </a:r>
            <a:r>
              <a:rPr lang="en-US" sz="2100" b="1" dirty="0">
                <a:solidFill>
                  <a:srgbClr val="FF0000"/>
                </a:solidFill>
              </a:rPr>
              <a:t>parts of the body</a:t>
            </a:r>
            <a:endParaRPr lang="en-GB" sz="2100" b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E8580B-BD22-691A-9C2C-99ABF594EE00}"/>
              </a:ext>
            </a:extLst>
          </p:cNvPr>
          <p:cNvSpPr/>
          <p:nvPr/>
        </p:nvSpPr>
        <p:spPr>
          <a:xfrm>
            <a:off x="2751802" y="4554704"/>
            <a:ext cx="611316" cy="611316"/>
          </a:xfrm>
          <a:prstGeom prst="ellipse">
            <a:avLst/>
          </a:prstGeom>
          <a:solidFill>
            <a:schemeClr val="bg1"/>
          </a:solidFill>
          <a:ln w="28575">
            <a:solidFill>
              <a:srgbClr val="0D9F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0D9FA3"/>
                </a:solidFill>
              </a:rPr>
              <a:t>2</a:t>
            </a:r>
            <a:endParaRPr lang="en-GB" sz="3300" dirty="0">
              <a:solidFill>
                <a:srgbClr val="0D9F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surprise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ngạc</a:t>
            </a:r>
            <a:r>
              <a:rPr lang="en-US" sz="4800" dirty="0"/>
              <a:t> </a:t>
            </a:r>
            <a:r>
              <a:rPr lang="en-US" sz="4800" dirty="0" err="1"/>
              <a:t>nhiên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6870" y="3106955"/>
            <a:ext cx="27177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səˈpraɪz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F559E8-A046-A40A-6B79-8055E0D9E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82" y="2450064"/>
            <a:ext cx="4703343" cy="264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6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biscuit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bánh </a:t>
            </a:r>
            <a:r>
              <a:rPr lang="en-US" sz="4800" dirty="0" err="1"/>
              <a:t>quy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56179" y="3106955"/>
            <a:ext cx="2379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bɪskɪt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12" descr="Image result for biscuit">
            <a:extLst>
              <a:ext uri="{FF2B5EF4-FFF2-40B4-BE49-F238E27FC236}">
                <a16:creationId xmlns:a16="http://schemas.microsoft.com/office/drawing/2014/main" id="{29970B50-5A55-ADE8-4C4B-36996F0E0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28" y="2229215"/>
            <a:ext cx="4224829" cy="32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3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blonde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/>
              <a:t>(</a:t>
            </a:r>
            <a:r>
              <a:rPr lang="en-US" sz="4800" dirty="0" err="1"/>
              <a:t>tóc</a:t>
            </a:r>
            <a:r>
              <a:rPr lang="en-US" sz="4800" dirty="0"/>
              <a:t>) </a:t>
            </a:r>
            <a:r>
              <a:rPr lang="en-US" sz="4800" dirty="0" err="1"/>
              <a:t>vàng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53161" y="3106955"/>
            <a:ext cx="21852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blɒnd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E5B318-A636-06B2-248B-DD15A03F9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6" b="28729"/>
          <a:stretch/>
        </p:blipFill>
        <p:spPr bwMode="auto">
          <a:xfrm>
            <a:off x="7020788" y="1722995"/>
            <a:ext cx="4007613" cy="382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6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pass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đưa</a:t>
            </a:r>
            <a:r>
              <a:rPr lang="en-US" sz="4800" dirty="0"/>
              <a:t> qua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29491" y="3106955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pɑːs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BA657E-817C-8E7D-C3B2-A35423BA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68" y="2207378"/>
            <a:ext cx="5286110" cy="2973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5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4652</TotalTime>
  <Words>1105</Words>
  <Application>Microsoft Office PowerPoint</Application>
  <PresentationFormat>Widescreen</PresentationFormat>
  <Paragraphs>316</Paragraphs>
  <Slides>30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Tuấn Anh Phạm</cp:lastModifiedBy>
  <cp:revision>268</cp:revision>
  <dcterms:created xsi:type="dcterms:W3CDTF">2020-12-09T02:04:09Z</dcterms:created>
  <dcterms:modified xsi:type="dcterms:W3CDTF">2024-10-09T05:48:16Z</dcterms:modified>
</cp:coreProperties>
</file>