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62" r:id="rId3"/>
    <p:sldId id="258" r:id="rId4"/>
    <p:sldId id="259" r:id="rId5"/>
    <p:sldId id="260" r:id="rId6"/>
    <p:sldId id="273" r:id="rId7"/>
    <p:sldId id="268" r:id="rId8"/>
    <p:sldId id="277" r:id="rId9"/>
    <p:sldId id="266" r:id="rId10"/>
    <p:sldId id="275" r:id="rId11"/>
    <p:sldId id="274" r:id="rId12"/>
    <p:sldId id="264" r:id="rId13"/>
    <p:sldId id="265" r:id="rId14"/>
    <p:sldId id="278" r:id="rId15"/>
    <p:sldId id="283" r:id="rId16"/>
    <p:sldId id="271" r:id="rId17"/>
    <p:sldId id="282" r:id="rId18"/>
    <p:sldId id="272" r:id="rId19"/>
    <p:sldId id="280"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89513024420443E-2"/>
          <c:y val="1.5083803221183499E-3"/>
          <c:w val="0.50698174058195677"/>
          <c:h val="0.9495732587388152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A0-407F-A5F1-39476497BB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A0-407F-A5F1-39476497BB3B}"/>
              </c:ext>
            </c:extLst>
          </c:dPt>
          <c:dLbls>
            <c:dLbl>
              <c:idx val="1"/>
              <c:layout>
                <c:manualLayout>
                  <c:x val="0.13519433424300711"/>
                  <c:y val="-0.3026510496577064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A0-407F-A5F1-39476497BB3B}"/>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Sheet1!$B$5:$B$6</c:f>
              <c:strCache>
                <c:ptCount val="2"/>
                <c:pt idx="0">
                  <c:v>EU</c:v>
                </c:pt>
                <c:pt idx="1">
                  <c:v>Các nước và các khu vực còn lại</c:v>
                </c:pt>
              </c:strCache>
            </c:strRef>
          </c:cat>
          <c:val>
            <c:numRef>
              <c:f>Sheet1!$C$5:$C$6</c:f>
              <c:numCache>
                <c:formatCode>General</c:formatCode>
                <c:ptCount val="2"/>
                <c:pt idx="0">
                  <c:v>18</c:v>
                </c:pt>
                <c:pt idx="1">
                  <c:v>82</c:v>
                </c:pt>
              </c:numCache>
            </c:numRef>
          </c:val>
          <c:extLst>
            <c:ext xmlns:c16="http://schemas.microsoft.com/office/drawing/2014/chart" uri="{C3380CC4-5D6E-409C-BE32-E72D297353CC}">
              <c16:uniqueId val="{00000004-85A0-407F-A5F1-39476497BB3B}"/>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2400092131738327"/>
          <c:y val="0.31185240453744695"/>
          <c:w val="0.35556112100990866"/>
          <c:h val="0.46227764831261525"/>
        </c:manualLayout>
      </c:layout>
      <c:overlay val="0"/>
      <c:spPr>
        <a:noFill/>
        <a:ln>
          <a:noFill/>
        </a:ln>
        <a:effectLst/>
      </c:spPr>
      <c:txPr>
        <a:bodyPr rot="0" spcFirstLastPara="1" vertOverflow="ellipsis" vert="horz" wrap="square" anchor="ctr" anchorCtr="1"/>
        <a:lstStyle/>
        <a:p>
          <a:pPr>
            <a:defRPr sz="3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B7BFE-AAF4-45ED-8EFA-DDD584BE8E76}"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25861-2AD8-4504-9567-43D2283566DF}" type="slidenum">
              <a:rPr lang="en-US" smtClean="0"/>
              <a:t>‹#›</a:t>
            </a:fld>
            <a:endParaRPr lang="en-US"/>
          </a:p>
        </p:txBody>
      </p:sp>
    </p:spTree>
    <p:extLst>
      <p:ext uri="{BB962C8B-B14F-4D97-AF65-F5344CB8AC3E}">
        <p14:creationId xmlns:p14="http://schemas.microsoft.com/office/powerpoint/2010/main" val="1023354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303030"/>
                </a:solidFill>
                <a:effectLst/>
                <a:latin typeface="Times New Roman" panose="02020603050405020304" pitchFamily="18" charset="0"/>
              </a:rPr>
              <a:t>Tiền</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kim</a:t>
            </a:r>
            <a:r>
              <a:rPr lang="en-US" b="0" i="0" baseline="0" dirty="0">
                <a:solidFill>
                  <a:srgbClr val="303030"/>
                </a:solidFill>
                <a:effectLst/>
                <a:latin typeface="Times New Roman" panose="02020603050405020304" pitchFamily="18" charset="0"/>
              </a:rPr>
              <a:t> </a:t>
            </a:r>
            <a:r>
              <a:rPr lang="en-US" b="0" i="0" baseline="0" dirty="0" err="1">
                <a:solidFill>
                  <a:srgbClr val="303030"/>
                </a:solidFill>
                <a:effectLst/>
                <a:latin typeface="Times New Roman" panose="02020603050405020304" pitchFamily="18" charset="0"/>
              </a:rPr>
              <a:t>loại</a:t>
            </a:r>
            <a:r>
              <a:rPr lang="en-US" b="0" i="0" dirty="0">
                <a:solidFill>
                  <a:srgbClr val="303030"/>
                </a:solidFill>
                <a:effectLst/>
                <a:latin typeface="Times New Roman" panose="02020603050405020304" pitchFamily="18" charset="0"/>
              </a:rPr>
              <a:t> euro có </a:t>
            </a:r>
            <a:r>
              <a:rPr lang="en-US" b="0" i="0" dirty="0" err="1">
                <a:solidFill>
                  <a:srgbClr val="303030"/>
                </a:solidFill>
                <a:effectLst/>
                <a:latin typeface="Times New Roman" panose="02020603050405020304" pitchFamily="18" charset="0"/>
              </a:rPr>
              <a:t>một</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mặt</a:t>
            </a:r>
            <a:r>
              <a:rPr lang="en-US" b="0" i="0" dirty="0">
                <a:solidFill>
                  <a:srgbClr val="303030"/>
                </a:solidFill>
                <a:effectLst/>
                <a:latin typeface="Times New Roman" panose="02020603050405020304" pitchFamily="18" charset="0"/>
              </a:rPr>
              <a:t> in </a:t>
            </a:r>
            <a:r>
              <a:rPr lang="en-US" b="0" i="0" dirty="0" err="1">
                <a:solidFill>
                  <a:srgbClr val="303030"/>
                </a:solidFill>
                <a:effectLst/>
                <a:latin typeface="Times New Roman" panose="02020603050405020304" pitchFamily="18" charset="0"/>
              </a:rPr>
              <a:t>tiêu</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chuẩn</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giống</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nhau</a:t>
            </a:r>
            <a:r>
              <a:rPr lang="en-US" b="0" i="0" dirty="0">
                <a:solidFill>
                  <a:srgbClr val="303030"/>
                </a:solidFill>
                <a:effectLst/>
                <a:latin typeface="Times New Roman" panose="02020603050405020304" pitchFamily="18" charset="0"/>
              </a:rPr>
              <a:t> ở </a:t>
            </a:r>
            <a:r>
              <a:rPr lang="en-US" b="0" i="0" dirty="0" err="1">
                <a:solidFill>
                  <a:srgbClr val="303030"/>
                </a:solidFill>
                <a:effectLst/>
                <a:latin typeface="Times New Roman" panose="02020603050405020304" pitchFamily="18" charset="0"/>
              </a:rPr>
              <a:t>mọi</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quốc</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gia</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thành</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viên</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và</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mặt</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còn</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lại</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là</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thiết</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kế</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riêng</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theo</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từng</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quốc</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gia</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thành</a:t>
            </a:r>
            <a:r>
              <a:rPr lang="en-US" b="0" i="0" dirty="0">
                <a:solidFill>
                  <a:srgbClr val="303030"/>
                </a:solidFill>
                <a:effectLst/>
                <a:latin typeface="Times New Roman" panose="02020603050405020304" pitchFamily="18" charset="0"/>
              </a:rPr>
              <a:t> </a:t>
            </a:r>
            <a:r>
              <a:rPr lang="en-US" b="0" i="0" dirty="0" err="1">
                <a:solidFill>
                  <a:srgbClr val="303030"/>
                </a:solidFill>
                <a:effectLst/>
                <a:latin typeface="Times New Roman" panose="02020603050405020304" pitchFamily="18" charset="0"/>
              </a:rPr>
              <a:t>viên</a:t>
            </a:r>
            <a:r>
              <a:rPr lang="en-US" b="0" i="0" dirty="0">
                <a:solidFill>
                  <a:srgbClr val="303030"/>
                </a:solidFill>
                <a:effectLst/>
                <a:latin typeface="Times New Roman" panose="02020603050405020304" pitchFamily="18" charset="0"/>
              </a:rPr>
              <a:t>. </a:t>
            </a:r>
            <a:r>
              <a:rPr lang="en-US" b="0" i="0" dirty="0" err="1">
                <a:solidFill>
                  <a:srgbClr val="202122"/>
                </a:solidFill>
                <a:effectLst/>
                <a:latin typeface="Arial" panose="020B0604020202020204" pitchFamily="34" charset="0"/>
              </a:rPr>
              <a:t>Tiền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giấy</a:t>
            </a:r>
            <a:r>
              <a:rPr lang="en-US" b="0" i="0" dirty="0">
                <a:solidFill>
                  <a:srgbClr val="202122"/>
                </a:solidFill>
                <a:effectLst/>
                <a:latin typeface="Arial" panose="020B0604020202020204" pitchFamily="34" charset="0"/>
              </a:rPr>
              <a:t> Euro </a:t>
            </a:r>
            <a:r>
              <a:rPr lang="en-US" b="0" i="0" dirty="0" err="1">
                <a:solidFill>
                  <a:srgbClr val="202122"/>
                </a:solidFill>
                <a:effectLst/>
                <a:latin typeface="Arial" panose="020B0604020202020204" pitchFamily="34" charset="0"/>
              </a:rPr>
              <a:t>giống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nhau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hoàn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toàn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trong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tất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cả</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các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quốc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gia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Tiền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giấy</a:t>
            </a:r>
            <a:r>
              <a:rPr lang="en-US" b="0" i="0" dirty="0">
                <a:solidFill>
                  <a:srgbClr val="202122"/>
                </a:solidFill>
                <a:effectLst/>
                <a:latin typeface="Arial" panose="020B0604020202020204" pitchFamily="34" charset="0"/>
              </a:rPr>
              <a:t> Euro có </a:t>
            </a:r>
            <a:r>
              <a:rPr lang="en-US" b="0" i="0" dirty="0" err="1">
                <a:solidFill>
                  <a:srgbClr val="202122"/>
                </a:solidFill>
                <a:effectLst/>
                <a:latin typeface="Arial" panose="020B0604020202020204" pitchFamily="34" charset="0"/>
              </a:rPr>
              <a:t>mệnh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giá</a:t>
            </a:r>
            <a:r>
              <a:rPr lang="en-US" b="0" i="0" dirty="0">
                <a:solidFill>
                  <a:srgbClr val="202122"/>
                </a:solidFill>
                <a:effectLst/>
                <a:latin typeface="Arial" panose="020B0604020202020204" pitchFamily="34" charset="0"/>
              </a:rPr>
              <a:t> 5 Euro, 10 Euro, 50 Euro, 100 Euro, 200 Euro </a:t>
            </a:r>
            <a:r>
              <a:rPr lang="en-US" b="0" i="0" dirty="0" err="1">
                <a:solidFill>
                  <a:srgbClr val="202122"/>
                </a:solidFill>
                <a:effectLst/>
                <a:latin typeface="Arial" panose="020B0604020202020204" pitchFamily="34" charset="0"/>
              </a:rPr>
              <a:t>và</a:t>
            </a:r>
            <a:r>
              <a:rPr lang="en-US" b="0" i="0" dirty="0">
                <a:solidFill>
                  <a:srgbClr val="202122"/>
                </a:solidFill>
                <a:effectLst/>
                <a:latin typeface="Arial" panose="020B0604020202020204" pitchFamily="34" charset="0"/>
              </a:rPr>
              <a:t> 500 Euro. </a:t>
            </a:r>
            <a:endParaRPr lang="en-US" dirty="0"/>
          </a:p>
        </p:txBody>
      </p:sp>
      <p:sp>
        <p:nvSpPr>
          <p:cNvPr id="4" name="Slide Number Placeholder 3"/>
          <p:cNvSpPr>
            <a:spLocks noGrp="1"/>
          </p:cNvSpPr>
          <p:nvPr>
            <p:ph type="sldNum" sz="quarter" idx="10"/>
          </p:nvPr>
        </p:nvSpPr>
        <p:spPr/>
        <p:txBody>
          <a:bodyPr/>
          <a:lstStyle/>
          <a:p>
            <a:fld id="{8B825861-2AD8-4504-9567-43D2283566DF}" type="slidenum">
              <a:rPr lang="en-US" smtClean="0"/>
              <a:t>9</a:t>
            </a:fld>
            <a:endParaRPr lang="en-US"/>
          </a:p>
        </p:txBody>
      </p:sp>
    </p:spTree>
    <p:extLst>
      <p:ext uri="{BB962C8B-B14F-4D97-AF65-F5344CB8AC3E}">
        <p14:creationId xmlns:p14="http://schemas.microsoft.com/office/powerpoint/2010/main" val="19090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8EEC15-2C95-4283-9AFC-287DCF50715E}"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91784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EEC15-2C95-4283-9AFC-287DCF50715E}"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75263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EEC15-2C95-4283-9AFC-287DCF50715E}"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2705024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605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989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994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236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8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621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26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935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EEC15-2C95-4283-9AFC-287DCF50715E}"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3957681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82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259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328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8EEC15-2C95-4283-9AFC-287DCF50715E}"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277295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8EEC15-2C95-4283-9AFC-287DCF50715E}"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249989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8EEC15-2C95-4283-9AFC-287DCF50715E}" type="datetimeFigureOut">
              <a:rPr lang="en-US" smtClean="0"/>
              <a:t>7/26/2022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273055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8EEC15-2C95-4283-9AFC-287DCF50715E}" type="datetimeFigureOut">
              <a:rPr lang="en-US" smtClean="0"/>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254493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EEC15-2C95-4283-9AFC-287DCF50715E}"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377770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8EEC15-2C95-4283-9AFC-287DCF50715E}"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112034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8EEC15-2C95-4283-9AFC-287DCF50715E}"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27A30-C770-47D5-B277-937FCC08F99A}" type="slidenum">
              <a:rPr lang="en-US" smtClean="0"/>
              <a:t>‹#›</a:t>
            </a:fld>
            <a:endParaRPr lang="en-US"/>
          </a:p>
        </p:txBody>
      </p:sp>
    </p:spTree>
    <p:extLst>
      <p:ext uri="{BB962C8B-B14F-4D97-AF65-F5344CB8AC3E}">
        <p14:creationId xmlns:p14="http://schemas.microsoft.com/office/powerpoint/2010/main" val="4238881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EEC15-2C95-4283-9AFC-287DCF50715E}" type="datetimeFigureOut">
              <a:rPr lang="en-US" smtClean="0"/>
              <a:t>7/26/2022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27A30-C770-47D5-B277-937FCC08F99A}" type="slidenum">
              <a:rPr lang="en-US" smtClean="0"/>
              <a:t>‹#›</a:t>
            </a:fld>
            <a:endParaRPr lang="en-US"/>
          </a:p>
        </p:txBody>
      </p:sp>
    </p:spTree>
    <p:extLst>
      <p:ext uri="{BB962C8B-B14F-4D97-AF65-F5344CB8AC3E}">
        <p14:creationId xmlns:p14="http://schemas.microsoft.com/office/powerpoint/2010/main" val="727308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alpha val="9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278E40-0EF8-4AB6-97E6-72A682DDFC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75BE42-9C18-45B3-A017-D5F151D541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862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69372" y="1235439"/>
            <a:ext cx="6809878" cy="830997"/>
          </a:xfrm>
          <a:prstGeom prst="rect">
            <a:avLst/>
          </a:prstGeom>
          <a:noFill/>
          <a:ln>
            <a:noFill/>
          </a:ln>
        </p:spPr>
        <p:txBody>
          <a:bodyPr wrap="none" rtlCol="0">
            <a:spAutoFit/>
          </a:bodyPr>
          <a:lstStyle/>
          <a:p>
            <a:r>
              <a:rPr lang="en-US" sz="4800" b="1" dirty="0">
                <a:ln w="6600">
                  <a:solidFill>
                    <a:schemeClr val="accent2">
                      <a:lumMod val="50000"/>
                    </a:schemeClr>
                  </a:solidFill>
                  <a:prstDash val="solid"/>
                </a:ln>
                <a:solidFill>
                  <a:srgbClr val="FF99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CHÀO MỪNG CÁC EM</a:t>
            </a:r>
          </a:p>
        </p:txBody>
      </p:sp>
      <p:sp>
        <p:nvSpPr>
          <p:cNvPr id="6" name="TextBox 5"/>
          <p:cNvSpPr txBox="1"/>
          <p:nvPr/>
        </p:nvSpPr>
        <p:spPr>
          <a:xfrm>
            <a:off x="3560943" y="2886376"/>
            <a:ext cx="8156207" cy="830997"/>
          </a:xfrm>
          <a:prstGeom prst="rect">
            <a:avLst/>
          </a:prstGeom>
          <a:noFill/>
        </p:spPr>
        <p:txBody>
          <a:bodyPr wrap="none" rtlCol="0">
            <a:spAutoFit/>
          </a:bodyPr>
          <a:lstStyle/>
          <a:p>
            <a:r>
              <a:rPr lang="en-US" sz="4800" b="1" dirty="0">
                <a:ln w="6600">
                  <a:solidFill>
                    <a:schemeClr val="accent2">
                      <a:lumMod val="50000"/>
                    </a:schemeClr>
                  </a:solidFill>
                  <a:prstDash val="solid"/>
                </a:ln>
                <a:solidFill>
                  <a:srgbClr val="FF99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ĐẾN VỚI GIỜ HỌC ĐỊA LÝ!</a:t>
            </a:r>
            <a:endParaRPr lang="en-US" sz="4800" dirty="0">
              <a:ln w="6600">
                <a:solidFill>
                  <a:schemeClr val="accent2">
                    <a:lumMod val="50000"/>
                  </a:schemeClr>
                </a:solidFill>
                <a:prstDash val="solid"/>
              </a:ln>
              <a:solidFill>
                <a:srgbClr val="FF9900"/>
              </a:solidFill>
            </a:endParaRPr>
          </a:p>
        </p:txBody>
      </p:sp>
    </p:spTree>
    <p:extLst>
      <p:ext uri="{BB962C8B-B14F-4D97-AF65-F5344CB8AC3E}">
        <p14:creationId xmlns:p14="http://schemas.microsoft.com/office/powerpoint/2010/main" val="297305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484" y="327959"/>
            <a:ext cx="11165236" cy="613245"/>
          </a:xfrm>
          <a:prstGeom prst="rect">
            <a:avLst/>
          </a:prstGeom>
        </p:spPr>
        <p:txBody>
          <a:bodyPr wrap="none">
            <a:spAutoFit/>
          </a:bodyPr>
          <a:lstStyle/>
          <a:p>
            <a:pPr algn="just">
              <a:lnSpc>
                <a:spcPct val="115000"/>
              </a:lnSpc>
              <a:spcAft>
                <a:spcPts val="0"/>
              </a:spcAft>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86892" y="1135283"/>
            <a:ext cx="11002828" cy="1569660"/>
          </a:xfrm>
          <a:prstGeom prst="rect">
            <a:avLst/>
          </a:prstGeom>
        </p:spPr>
        <p:txBody>
          <a:bodyPr wrap="square">
            <a:spAutoFit/>
          </a:bodyPr>
          <a:lstStyle/>
          <a:p>
            <a:pPr algn="just"/>
            <a:r>
              <a:rPr lang="en-US" sz="3200" b="1" dirty="0" err="1">
                <a:latin typeface="Times New Roman" panose="02020603050405020304" pitchFamily="18" charset="0"/>
                <a:cs typeface="Times New Roman" panose="02020603050405020304" pitchFamily="18" charset="0"/>
              </a:rPr>
              <a:t>Dựa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tin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mục</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sgk</a:t>
            </a:r>
            <a:r>
              <a:rPr lang="en-US" sz="3200" b="1" dirty="0">
                <a:latin typeface="Times New Roman" panose="02020603050405020304" pitchFamily="18" charset="0"/>
                <a:cs typeface="Times New Roman" panose="02020603050405020304" pitchFamily="18" charset="0"/>
              </a:rPr>
              <a:t>/108,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EU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a:t>
            </a:r>
          </a:p>
        </p:txBody>
      </p:sp>
      <p:sp>
        <p:nvSpPr>
          <p:cNvPr id="3" name="Rectangle 2"/>
          <p:cNvSpPr/>
          <p:nvPr/>
        </p:nvSpPr>
        <p:spPr>
          <a:xfrm>
            <a:off x="1308792" y="2899022"/>
            <a:ext cx="9559027" cy="584775"/>
          </a:xfrm>
          <a:prstGeom prst="rect">
            <a:avLst/>
          </a:prstGeom>
        </p:spPr>
        <p:txBody>
          <a:bodyPr wrap="none">
            <a:spAutoFit/>
          </a:bodyPr>
          <a:lstStyle/>
          <a:p>
            <a:r>
              <a:rPr lang="en-US" sz="3200" i="1" dirty="0" err="1">
                <a:solidFill>
                  <a:srgbClr val="002060"/>
                </a:solidFill>
                <a:latin typeface="Times New Roman" panose="02020603050405020304" pitchFamily="18" charset="0"/>
                <a:ea typeface="Times New Roman" panose="02020603050405020304" pitchFamily="18" charset="0"/>
              </a:rPr>
              <a:t>Thực</a:t>
            </a:r>
            <a:r>
              <a:rPr lang="en-US" sz="3200" i="1" dirty="0">
                <a:solidFill>
                  <a:srgbClr val="002060"/>
                </a:solidFill>
                <a:latin typeface="Times New Roman" panose="02020603050405020304" pitchFamily="18" charset="0"/>
                <a:ea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rPr>
              <a:t>hiện</a:t>
            </a:r>
            <a:r>
              <a:rPr lang="en-US" sz="3200" i="1" dirty="0">
                <a:solidFill>
                  <a:srgbClr val="002060"/>
                </a:solidFill>
                <a:latin typeface="Times New Roman" panose="02020603050405020304" pitchFamily="18" charset="0"/>
                <a:ea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rPr>
              <a:t>nhiệm</a:t>
            </a:r>
            <a:r>
              <a:rPr lang="en-US" sz="3200" i="1" dirty="0">
                <a:solidFill>
                  <a:srgbClr val="002060"/>
                </a:solidFill>
                <a:latin typeface="Times New Roman" panose="02020603050405020304" pitchFamily="18" charset="0"/>
                <a:ea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rPr>
              <a:t>vụ</a:t>
            </a:r>
            <a:r>
              <a:rPr lang="en-US" sz="3200" i="1" dirty="0">
                <a:solidFill>
                  <a:srgbClr val="002060"/>
                </a:solidFill>
                <a:latin typeface="Times New Roman" panose="02020603050405020304" pitchFamily="18" charset="0"/>
                <a:ea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rPr>
              <a:t>theo</a:t>
            </a:r>
            <a:r>
              <a:rPr lang="en-US" sz="3200" i="1" dirty="0">
                <a:solidFill>
                  <a:srgbClr val="002060"/>
                </a:solidFill>
                <a:latin typeface="Times New Roman" panose="02020603050405020304" pitchFamily="18" charset="0"/>
                <a:ea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rPr>
              <a:t>nhóm</a:t>
            </a:r>
            <a:r>
              <a:rPr lang="en-US" sz="3200" i="1" dirty="0">
                <a:solidFill>
                  <a:srgbClr val="002060"/>
                </a:solidFill>
                <a:latin typeface="Times New Roman" panose="02020603050405020304" pitchFamily="18" charset="0"/>
                <a:ea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rPr>
              <a:t>trong</a:t>
            </a:r>
            <a:r>
              <a:rPr lang="en-US" sz="3200" i="1" dirty="0">
                <a:solidFill>
                  <a:srgbClr val="002060"/>
                </a:solidFill>
                <a:latin typeface="Times New Roman" panose="02020603050405020304" pitchFamily="18" charset="0"/>
                <a:ea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rPr>
              <a:t>thời</a:t>
            </a:r>
            <a:r>
              <a:rPr lang="en-US" sz="3200" i="1" dirty="0">
                <a:solidFill>
                  <a:srgbClr val="002060"/>
                </a:solidFill>
                <a:latin typeface="Times New Roman" panose="02020603050405020304" pitchFamily="18" charset="0"/>
                <a:ea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rPr>
              <a:t>gian</a:t>
            </a:r>
            <a:r>
              <a:rPr lang="en-US" sz="3200" i="1" dirty="0">
                <a:solidFill>
                  <a:srgbClr val="002060"/>
                </a:solidFill>
                <a:latin typeface="Times New Roman" panose="02020603050405020304" pitchFamily="18" charset="0"/>
                <a:ea typeface="Times New Roman" panose="02020603050405020304" pitchFamily="18" charset="0"/>
              </a:rPr>
              <a:t> 5-7 </a:t>
            </a:r>
            <a:r>
              <a:rPr lang="en-US" sz="3200" i="1" dirty="0" err="1">
                <a:solidFill>
                  <a:srgbClr val="002060"/>
                </a:solidFill>
                <a:latin typeface="Times New Roman" panose="02020603050405020304" pitchFamily="18" charset="0"/>
                <a:ea typeface="Times New Roman" panose="02020603050405020304" pitchFamily="18" charset="0"/>
              </a:rPr>
              <a:t>phút</a:t>
            </a:r>
            <a:r>
              <a:rPr lang="en-US" sz="3200" i="1" dirty="0">
                <a:solidFill>
                  <a:srgbClr val="002060"/>
                </a:solidFill>
                <a:latin typeface="Times New Roman" panose="02020603050405020304" pitchFamily="18" charset="0"/>
                <a:ea typeface="Times New Roman" panose="02020603050405020304" pitchFamily="18" charset="0"/>
              </a:rPr>
              <a:t>. </a:t>
            </a:r>
            <a:endParaRPr lang="en-US" sz="3200" i="1" dirty="0">
              <a:solidFill>
                <a:srgbClr val="002060"/>
              </a:solidFill>
            </a:endParaRPr>
          </a:p>
        </p:txBody>
      </p:sp>
      <p:pic>
        <p:nvPicPr>
          <p:cNvPr id="5" name="Video Đồng hồ đếm ngược 05 phút - 0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56955" y="4925961"/>
            <a:ext cx="2635045" cy="1828800"/>
          </a:xfrm>
          <a:prstGeom prst="rect">
            <a:avLst/>
          </a:prstGeom>
        </p:spPr>
      </p:pic>
    </p:spTree>
    <p:extLst>
      <p:ext uri="{BB962C8B-B14F-4D97-AF65-F5344CB8AC3E}">
        <p14:creationId xmlns:p14="http://schemas.microsoft.com/office/powerpoint/2010/main" val="123924947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8" repeatCount="indefinite" fill="hold" display="0">
                  <p:stCondLst>
                    <p:cond delay="indefinite"/>
                  </p:stCondLst>
                </p:cTn>
                <p:tgtEl>
                  <p:spTgt spid="5"/>
                </p:tgtEl>
              </p:cMediaNode>
            </p:video>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407" y="428852"/>
            <a:ext cx="10663084" cy="954107"/>
          </a:xfrm>
          <a:prstGeom prst="rect">
            <a:avLst/>
          </a:prstGeom>
        </p:spPr>
        <p:txBody>
          <a:bodyPr wrap="square">
            <a:spAutoFit/>
          </a:bodyPr>
          <a:lstStyle/>
          <a:p>
            <a:pPr algn="ctr"/>
            <a:r>
              <a:rPr lang="vi-VN" sz="2800" b="1" dirty="0">
                <a:solidFill>
                  <a:srgbClr val="002060"/>
                </a:solidFill>
                <a:latin typeface="Times New Roman" panose="02020603050405020304" pitchFamily="18" charset="0"/>
                <a:cs typeface="Times New Roman" panose="02020603050405020304" pitchFamily="18" charset="0"/>
              </a:rPr>
              <a:t>GDP VÀ GDP/NGƯ</a:t>
            </a:r>
            <a:r>
              <a:rPr lang="en-US" sz="2800" b="1" dirty="0">
                <a:solidFill>
                  <a:srgbClr val="002060"/>
                </a:solidFill>
                <a:latin typeface="Times New Roman" panose="02020603050405020304" pitchFamily="18" charset="0"/>
                <a:cs typeface="Times New Roman" panose="02020603050405020304" pitchFamily="18" charset="0"/>
              </a:rPr>
              <a:t>Ờ</a:t>
            </a:r>
            <a:r>
              <a:rPr lang="vi-VN" sz="2800" b="1" dirty="0">
                <a:solidFill>
                  <a:srgbClr val="002060"/>
                </a:solidFill>
                <a:latin typeface="Times New Roman" panose="02020603050405020304" pitchFamily="18" charset="0"/>
                <a:cs typeface="Times New Roman" panose="02020603050405020304" pitchFamily="18" charset="0"/>
              </a:rPr>
              <a:t>I C</a:t>
            </a:r>
            <a:r>
              <a:rPr lang="en-US" sz="2800" b="1" dirty="0">
                <a:solidFill>
                  <a:srgbClr val="002060"/>
                </a:solidFill>
                <a:latin typeface="Times New Roman" panose="02020603050405020304" pitchFamily="18" charset="0"/>
                <a:cs typeface="Times New Roman" panose="02020603050405020304" pitchFamily="18" charset="0"/>
              </a:rPr>
              <a:t>Ủ</a:t>
            </a:r>
            <a:r>
              <a:rPr lang="vi-VN" sz="2800" b="1" dirty="0">
                <a:solidFill>
                  <a:srgbClr val="002060"/>
                </a:solidFill>
                <a:latin typeface="Times New Roman" panose="02020603050405020304" pitchFamily="18" charset="0"/>
                <a:cs typeface="Times New Roman" panose="02020603050405020304" pitchFamily="18" charset="0"/>
              </a:rPr>
              <a:t>A CÁC TRUNG TÂM KINH T</a:t>
            </a:r>
            <a:r>
              <a:rPr lang="en-US" sz="2800" b="1" dirty="0">
                <a:solidFill>
                  <a:srgbClr val="002060"/>
                </a:solidFill>
                <a:latin typeface="Times New Roman" panose="02020603050405020304" pitchFamily="18" charset="0"/>
                <a:cs typeface="Times New Roman" panose="02020603050405020304" pitchFamily="18" charset="0"/>
              </a:rPr>
              <a:t>Ế</a:t>
            </a:r>
            <a:r>
              <a:rPr lang="vi-VN" sz="2800" b="1" dirty="0">
                <a:solidFill>
                  <a:srgbClr val="002060"/>
                </a:solidFill>
                <a:latin typeface="Times New Roman" panose="02020603050405020304" pitchFamily="18" charset="0"/>
                <a:cs typeface="Times New Roman" panose="02020603050405020304" pitchFamily="18" charset="0"/>
              </a:rPr>
              <a:t> LỚN</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TRÊN TH</a:t>
            </a:r>
            <a:r>
              <a:rPr lang="en-US" sz="2800" b="1" dirty="0">
                <a:solidFill>
                  <a:srgbClr val="002060"/>
                </a:solidFill>
                <a:latin typeface="Times New Roman" panose="02020603050405020304" pitchFamily="18" charset="0"/>
                <a:cs typeface="Times New Roman" panose="02020603050405020304" pitchFamily="18" charset="0"/>
              </a:rPr>
              <a:t>Ế</a:t>
            </a:r>
            <a:r>
              <a:rPr lang="vi-VN" sz="2800" b="1" dirty="0">
                <a:solidFill>
                  <a:srgbClr val="002060"/>
                </a:solidFill>
                <a:latin typeface="Times New Roman" panose="02020603050405020304" pitchFamily="18" charset="0"/>
                <a:cs typeface="Times New Roman" panose="02020603050405020304" pitchFamily="18" charset="0"/>
              </a:rPr>
              <a:t> GIỚI NĂM 2020</a:t>
            </a:r>
            <a:r>
              <a:rPr lang="en-US" sz="2800" b="1" dirty="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99262303"/>
              </p:ext>
            </p:extLst>
          </p:nvPr>
        </p:nvGraphicFramePr>
        <p:xfrm>
          <a:off x="715298" y="1574688"/>
          <a:ext cx="10943302" cy="2436873"/>
        </p:xfrm>
        <a:graphic>
          <a:graphicData uri="http://schemas.openxmlformats.org/drawingml/2006/table">
            <a:tbl>
              <a:tblPr firstRow="1" bandRow="1">
                <a:tableStyleId>{5C22544A-7EE6-4342-B048-85BDC9FD1C3A}</a:tableStyleId>
              </a:tblPr>
              <a:tblGrid>
                <a:gridCol w="3887950">
                  <a:extLst>
                    <a:ext uri="{9D8B030D-6E8A-4147-A177-3AD203B41FA5}">
                      <a16:colId xmlns:a16="http://schemas.microsoft.com/office/drawing/2014/main" val="1162445224"/>
                    </a:ext>
                  </a:extLst>
                </a:gridCol>
                <a:gridCol w="1666264">
                  <a:extLst>
                    <a:ext uri="{9D8B030D-6E8A-4147-A177-3AD203B41FA5}">
                      <a16:colId xmlns:a16="http://schemas.microsoft.com/office/drawing/2014/main" val="3690905446"/>
                    </a:ext>
                  </a:extLst>
                </a:gridCol>
                <a:gridCol w="1696286">
                  <a:extLst>
                    <a:ext uri="{9D8B030D-6E8A-4147-A177-3AD203B41FA5}">
                      <a16:colId xmlns:a16="http://schemas.microsoft.com/office/drawing/2014/main" val="1239319858"/>
                    </a:ext>
                  </a:extLst>
                </a:gridCol>
                <a:gridCol w="1771344">
                  <a:extLst>
                    <a:ext uri="{9D8B030D-6E8A-4147-A177-3AD203B41FA5}">
                      <a16:colId xmlns:a16="http://schemas.microsoft.com/office/drawing/2014/main" val="1888501938"/>
                    </a:ext>
                  </a:extLst>
                </a:gridCol>
                <a:gridCol w="1921458">
                  <a:extLst>
                    <a:ext uri="{9D8B030D-6E8A-4147-A177-3AD203B41FA5}">
                      <a16:colId xmlns:a16="http://schemas.microsoft.com/office/drawing/2014/main" val="1845797952"/>
                    </a:ext>
                  </a:extLst>
                </a:gridCol>
              </a:tblGrid>
              <a:tr h="812291">
                <a:tc>
                  <a:txBody>
                    <a:bodyPr/>
                    <a:lstStyle/>
                    <a:p>
                      <a:r>
                        <a:rPr lang="en-US" sz="2800" dirty="0" err="1">
                          <a:latin typeface="Times New Roman" panose="02020603050405020304" pitchFamily="18" charset="0"/>
                          <a:cs typeface="Times New Roman" panose="02020603050405020304" pitchFamily="18" charset="0"/>
                        </a:rPr>
                        <a:t>Chỉ</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số</a:t>
                      </a:r>
                      <a:endParaRPr lang="en-US" sz="2800" dirty="0">
                        <a:latin typeface="Times New Roman" panose="02020603050405020304" pitchFamily="18" charset="0"/>
                        <a:cs typeface="Times New Roman" panose="020206030504050203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EU</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endParaRPr lang="en-US" sz="2800" dirty="0">
                        <a:latin typeface="Times New Roman" panose="02020603050405020304" pitchFamily="18" charset="0"/>
                        <a:cs typeface="Times New Roman" panose="020206030504050203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dirty="0" err="1">
                          <a:latin typeface="Times New Roman" panose="02020603050405020304" pitchFamily="18" charset="0"/>
                          <a:cs typeface="Times New Roman" panose="02020603050405020304" pitchFamily="18" charset="0"/>
                        </a:rPr>
                        <a:t>Nhật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600" dirty="0" err="1">
                          <a:latin typeface="Times New Roman" panose="02020603050405020304" pitchFamily="18" charset="0"/>
                          <a:cs typeface="Times New Roman" panose="02020603050405020304" pitchFamily="18" charset="0"/>
                        </a:rPr>
                        <a:t>Trung</a:t>
                      </a:r>
                      <a:r>
                        <a:rPr lang="en-US" sz="2600" baseline="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Quốc</a:t>
                      </a:r>
                      <a:endParaRPr lang="en-US" sz="2600" dirty="0">
                        <a:latin typeface="Times New Roman" panose="02020603050405020304" pitchFamily="18" charset="0"/>
                        <a:cs typeface="Times New Roman" panose="020206030504050203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7391026"/>
                  </a:ext>
                </a:extLst>
              </a:tr>
              <a:tr h="812291">
                <a:tc>
                  <a:txBody>
                    <a:bodyPr/>
                    <a:lstStyle/>
                    <a:p>
                      <a:r>
                        <a:rPr lang="en-US" sz="2800" b="1" dirty="0">
                          <a:latin typeface="Times New Roman" panose="02020603050405020304" pitchFamily="18" charset="0"/>
                          <a:cs typeface="Times New Roman" panose="02020603050405020304" pitchFamily="18" charset="0"/>
                        </a:rPr>
                        <a:t>GDP (</a:t>
                      </a:r>
                      <a:r>
                        <a:rPr lang="en-US" sz="2800" b="1" dirty="0" err="1">
                          <a:latin typeface="Times New Roman" panose="02020603050405020304" pitchFamily="18" charset="0"/>
                          <a:cs typeface="Times New Roman" panose="02020603050405020304" pitchFamily="18" charset="0"/>
                        </a:rPr>
                        <a:t>tỉ</a:t>
                      </a:r>
                      <a:r>
                        <a:rPr lang="en-US" sz="2800" b="1" baseline="0" dirty="0">
                          <a:latin typeface="Times New Roman" panose="02020603050405020304" pitchFamily="18" charset="0"/>
                          <a:cs typeface="Times New Roman" panose="02020603050405020304" pitchFamily="18" charset="0"/>
                        </a:rPr>
                        <a:t> USD)</a:t>
                      </a:r>
                      <a:endParaRPr lang="en-US" sz="2800" b="1" dirty="0">
                        <a:latin typeface="Times New Roman" panose="02020603050405020304" pitchFamily="18" charset="0"/>
                        <a:cs typeface="Times New Roman" panose="020206030504050203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b="1" dirty="0">
                          <a:latin typeface="Times New Roman" panose="02020603050405020304" pitchFamily="18" charset="0"/>
                          <a:cs typeface="Times New Roman" panose="02020603050405020304" pitchFamily="18" charset="0"/>
                        </a:rPr>
                        <a:t>15 276</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b="1" dirty="0">
                          <a:latin typeface="Times New Roman" panose="02020603050405020304" pitchFamily="18" charset="0"/>
                          <a:cs typeface="Times New Roman" panose="02020603050405020304" pitchFamily="18" charset="0"/>
                        </a:rPr>
                        <a:t>20 937</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b="1" dirty="0">
                          <a:latin typeface="Times New Roman" panose="02020603050405020304" pitchFamily="18" charset="0"/>
                          <a:cs typeface="Times New Roman" panose="02020603050405020304" pitchFamily="18" charset="0"/>
                        </a:rPr>
                        <a:t>4 975</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b="1" dirty="0">
                          <a:latin typeface="Times New Roman" panose="02020603050405020304" pitchFamily="18" charset="0"/>
                          <a:cs typeface="Times New Roman" panose="02020603050405020304" pitchFamily="18" charset="0"/>
                        </a:rPr>
                        <a:t>14 723</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24892156"/>
                  </a:ext>
                </a:extLst>
              </a:tr>
              <a:tr h="812291">
                <a:tc>
                  <a:txBody>
                    <a:bodyPr/>
                    <a:lstStyle/>
                    <a:p>
                      <a:r>
                        <a:rPr lang="en-US" sz="2800" b="1" dirty="0">
                          <a:latin typeface="Times New Roman" panose="02020603050405020304" pitchFamily="18" charset="0"/>
                          <a:cs typeface="Times New Roman" panose="02020603050405020304" pitchFamily="18" charset="0"/>
                        </a:rPr>
                        <a:t>GDP/</a:t>
                      </a:r>
                      <a:r>
                        <a:rPr lang="en-US" sz="2800" b="1" dirty="0" err="1">
                          <a:latin typeface="Times New Roman" panose="02020603050405020304" pitchFamily="18" charset="0"/>
                          <a:cs typeface="Times New Roman" panose="02020603050405020304" pitchFamily="18" charset="0"/>
                        </a:rPr>
                        <a:t>Người</a:t>
                      </a:r>
                      <a:r>
                        <a:rPr lang="en-US" sz="2800" b="1" baseline="0" dirty="0">
                          <a:latin typeface="Times New Roman" panose="02020603050405020304" pitchFamily="18" charset="0"/>
                          <a:cs typeface="Times New Roman" panose="02020603050405020304" pitchFamily="18" charset="0"/>
                        </a:rPr>
                        <a:t>  (USD/</a:t>
                      </a:r>
                      <a:r>
                        <a:rPr lang="en-US" sz="2800" b="1" baseline="0" dirty="0" err="1">
                          <a:latin typeface="Times New Roman" panose="02020603050405020304" pitchFamily="18" charset="0"/>
                          <a:cs typeface="Times New Roman" panose="02020603050405020304" pitchFamily="18" charset="0"/>
                        </a:rPr>
                        <a:t>năm</a:t>
                      </a:r>
                      <a:r>
                        <a:rPr lang="en-US" sz="2800" b="1" baseline="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b="1" dirty="0">
                          <a:latin typeface="Times New Roman" panose="02020603050405020304" pitchFamily="18" charset="0"/>
                          <a:cs typeface="Times New Roman" panose="02020603050405020304" pitchFamily="18" charset="0"/>
                        </a:rPr>
                        <a:t>34 115</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b="1" dirty="0">
                          <a:latin typeface="Times New Roman" panose="02020603050405020304" pitchFamily="18" charset="0"/>
                          <a:cs typeface="Times New Roman" panose="02020603050405020304" pitchFamily="18" charset="0"/>
                        </a:rPr>
                        <a:t>63 544</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b="1" dirty="0">
                          <a:latin typeface="Times New Roman" panose="02020603050405020304" pitchFamily="18" charset="0"/>
                          <a:cs typeface="Times New Roman" panose="02020603050405020304" pitchFamily="18" charset="0"/>
                        </a:rPr>
                        <a:t>39 539</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ctr"/>
                      <a:r>
                        <a:rPr lang="en-US" sz="2800" b="1" dirty="0">
                          <a:latin typeface="Times New Roman" panose="02020603050405020304" pitchFamily="18" charset="0"/>
                          <a:cs typeface="Times New Roman" panose="02020603050405020304" pitchFamily="18" charset="0"/>
                        </a:rPr>
                        <a:t>10 500</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2755"/>
                  </a:ext>
                </a:extLst>
              </a:tr>
            </a:tbl>
          </a:graphicData>
        </a:graphic>
      </p:graphicFrame>
      <p:sp>
        <p:nvSpPr>
          <p:cNvPr id="2" name="Rectangle 1"/>
          <p:cNvSpPr/>
          <p:nvPr/>
        </p:nvSpPr>
        <p:spPr>
          <a:xfrm>
            <a:off x="715298" y="4231520"/>
            <a:ext cx="10803193" cy="2034660"/>
          </a:xfrm>
          <a:prstGeom prst="rect">
            <a:avLst/>
          </a:prstGeom>
        </p:spPr>
        <p:txBody>
          <a:bodyPr wrap="square">
            <a:spAutoFit/>
          </a:bodyPr>
          <a:lstStyle/>
          <a:p>
            <a:pPr algn="just">
              <a:lnSpc>
                <a:spcPct val="115000"/>
              </a:lnSpc>
              <a:spcAft>
                <a:spcPts val="0"/>
              </a:spcAft>
            </a:pP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tức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hay GDP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Gross Domestic Product)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kỳ</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15297" y="4231520"/>
            <a:ext cx="10803193" cy="2400657"/>
          </a:xfrm>
          <a:prstGeom prst="rect">
            <a:avLst/>
          </a:prstGeom>
        </p:spPr>
        <p:txBody>
          <a:bodyPr wrap="square">
            <a:spAutoFit/>
          </a:bodyPr>
          <a:lstStyle/>
          <a:p>
            <a:pPr algn="just"/>
            <a:r>
              <a:rPr lang="vi-VN" sz="2900" dirty="0">
                <a:solidFill>
                  <a:srgbClr val="002060"/>
                </a:solidFill>
                <a:latin typeface="Times New Roman" panose="02020603050405020304" pitchFamily="18" charset="0"/>
                <a:cs typeface="Times New Roman" panose="02020603050405020304" pitchFamily="18" charset="0"/>
              </a:rPr>
              <a:t>GDP hoặc GRDP bình quân đầu người là chỉ tiêu tổng hợp phản ánh giá trị mới của hàng hóa và dịch vụ được tạo ra của toàn bộ nền kinh tế trong một khoảng thời gian nhất định (thường là một năm) tính bình quân cho một người dân; được tính bằng cách lấy tổng sản phẩm trên địa bàn (GRDP) chia cho dân số trung bình.</a:t>
            </a:r>
          </a:p>
        </p:txBody>
      </p:sp>
      <p:sp>
        <p:nvSpPr>
          <p:cNvPr id="6" name="Rectangle 5"/>
          <p:cNvSpPr/>
          <p:nvPr/>
        </p:nvSpPr>
        <p:spPr>
          <a:xfrm>
            <a:off x="855407" y="4203290"/>
            <a:ext cx="10456606" cy="1179554"/>
          </a:xfrm>
          <a:prstGeom prst="rect">
            <a:avLst/>
          </a:prstGeom>
        </p:spPr>
        <p:txBody>
          <a:bodyPr wrap="square">
            <a:spAutoFit/>
          </a:bodyPr>
          <a:lstStyle/>
          <a:p>
            <a:pPr algn="just">
              <a:lnSpc>
                <a:spcPct val="115000"/>
              </a:lnSpc>
              <a:spcAft>
                <a:spcPts val="0"/>
              </a:spcAft>
            </a:pP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GDP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2/4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888590" y="5306585"/>
            <a:ext cx="10456606" cy="1179554"/>
          </a:xfrm>
          <a:prstGeom prst="rect">
            <a:avLst/>
          </a:prstGeom>
        </p:spPr>
        <p:txBody>
          <a:bodyPr wrap="square">
            <a:spAutoFit/>
          </a:bodyPr>
          <a:lstStyle/>
          <a:p>
            <a:pPr algn="just">
              <a:lnSpc>
                <a:spcPct val="115000"/>
              </a:lnSpc>
              <a:spcAft>
                <a:spcPts val="0"/>
              </a:spcAft>
            </a:pP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GDP/</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¾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28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3081" y="559583"/>
            <a:ext cx="11313994" cy="5744265"/>
          </a:xfrm>
          <a:prstGeom prst="rect">
            <a:avLst/>
          </a:prstGeom>
        </p:spPr>
        <p:txBody>
          <a:bodyPr wrap="square">
            <a:spAutoFit/>
          </a:bodyPr>
          <a:lstStyle/>
          <a:p>
            <a:pPr>
              <a:lnSpc>
                <a:spcPct val="115000"/>
              </a:lnSpc>
              <a:spcAft>
                <a:spcPts val="800"/>
              </a:spcAft>
            </a:pP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5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2914650" algn="l"/>
              </a:tabLst>
            </a:pP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thổ</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5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2914650" algn="l"/>
              </a:tabLst>
            </a:pP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Có 3/7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I-ta-li-a);</a:t>
            </a:r>
            <a:endParaRPr lang="en-US" sz="265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2914650" algn="l"/>
              </a:tabLst>
            </a:pP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chiếm</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31%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2020);</a:t>
            </a:r>
            <a:endParaRPr lang="en-US" sz="265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2914650" algn="l"/>
              </a:tabLst>
            </a:pP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2020, GDP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Kỳ</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GDP/</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Kỳ</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5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2914650" algn="l"/>
              </a:tabLst>
            </a:pP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mại</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80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265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65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265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650" b="1" dirty="0">
                <a:solidFill>
                  <a:srgbClr val="002060"/>
                </a:solidFill>
                <a:latin typeface="Times New Roman" panose="02020603050405020304" pitchFamily="18" charset="0"/>
                <a:ea typeface="Times New Roman" panose="02020603050405020304" pitchFamily="18" charset="0"/>
              </a:rPr>
              <a:t>- EU </a:t>
            </a:r>
            <a:r>
              <a:rPr lang="en-US" sz="2650" b="1" dirty="0" err="1">
                <a:solidFill>
                  <a:srgbClr val="002060"/>
                </a:solidFill>
                <a:latin typeface="Times New Roman" panose="02020603050405020304" pitchFamily="18" charset="0"/>
                <a:ea typeface="Times New Roman" panose="02020603050405020304" pitchFamily="18" charset="0"/>
              </a:rPr>
              <a:t>là</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trung</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tâm</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tài</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chính</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lớn</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trên</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thế</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giới</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Các</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ngân</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hàng</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ngân</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hàng</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nổi</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tiếng</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uy</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tín</a:t>
            </a:r>
            <a:r>
              <a:rPr lang="en-US" sz="2650" b="1" dirty="0">
                <a:solidFill>
                  <a:srgbClr val="002060"/>
                </a:solidFill>
                <a:latin typeface="Times New Roman" panose="02020603050405020304" pitchFamily="18" charset="0"/>
                <a:ea typeface="Times New Roman" panose="02020603050405020304" pitchFamily="18" charset="0"/>
              </a:rPr>
              <a:t> ở EU có </a:t>
            </a:r>
            <a:r>
              <a:rPr lang="en-US" sz="2650" b="1" dirty="0" err="1">
                <a:solidFill>
                  <a:srgbClr val="002060"/>
                </a:solidFill>
                <a:latin typeface="Times New Roman" panose="02020603050405020304" pitchFamily="18" charset="0"/>
                <a:ea typeface="Times New Roman" panose="02020603050405020304" pitchFamily="18" charset="0"/>
              </a:rPr>
              <a:t>tác</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động</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lớn</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đến</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hệ</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thống</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tài</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chính</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và</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tiền</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tệ</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thế</a:t>
            </a:r>
            <a:r>
              <a:rPr lang="en-US" sz="2650" b="1" dirty="0">
                <a:solidFill>
                  <a:srgbClr val="002060"/>
                </a:solidFill>
                <a:latin typeface="Times New Roman" panose="02020603050405020304" pitchFamily="18" charset="0"/>
                <a:ea typeface="Times New Roman" panose="02020603050405020304" pitchFamily="18" charset="0"/>
              </a:rPr>
              <a:t> </a:t>
            </a:r>
            <a:r>
              <a:rPr lang="en-US" sz="2650" b="1" dirty="0" err="1">
                <a:solidFill>
                  <a:srgbClr val="002060"/>
                </a:solidFill>
                <a:latin typeface="Times New Roman" panose="02020603050405020304" pitchFamily="18" charset="0"/>
                <a:ea typeface="Times New Roman" panose="02020603050405020304" pitchFamily="18" charset="0"/>
              </a:rPr>
              <a:t>giới</a:t>
            </a:r>
            <a:r>
              <a:rPr lang="en-US" sz="2650" b="1" dirty="0">
                <a:solidFill>
                  <a:srgbClr val="002060"/>
                </a:solidFill>
                <a:latin typeface="Times New Roman" panose="02020603050405020304" pitchFamily="18" charset="0"/>
                <a:ea typeface="Times New Roman" panose="02020603050405020304" pitchFamily="18" charset="0"/>
              </a:rPr>
              <a:t>.</a:t>
            </a:r>
            <a:endParaRPr lang="en-US" sz="2650" b="1" dirty="0">
              <a:solidFill>
                <a:srgbClr val="00206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2631" y="0"/>
            <a:ext cx="1209369" cy="789976"/>
          </a:xfrm>
          <a:prstGeom prst="rect">
            <a:avLst/>
          </a:prstGeom>
        </p:spPr>
      </p:pic>
    </p:spTree>
    <p:extLst>
      <p:ext uri="{BB962C8B-B14F-4D97-AF65-F5344CB8AC3E}">
        <p14:creationId xmlns:p14="http://schemas.microsoft.com/office/powerpoint/2010/main" val="297629427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6477" y="331817"/>
            <a:ext cx="12108427" cy="6275460"/>
            <a:chOff x="206477" y="331817"/>
            <a:chExt cx="12108427" cy="627546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77" y="3735237"/>
              <a:ext cx="5568605" cy="2872040"/>
            </a:xfrm>
            <a:prstGeom prst="rect">
              <a:avLst/>
            </a:prstGeom>
            <a:ln w="38100">
              <a:solidFill>
                <a:schemeClr val="bg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027" y="3735237"/>
              <a:ext cx="5748663" cy="2872040"/>
            </a:xfrm>
            <a:prstGeom prst="rect">
              <a:avLst/>
            </a:prstGeom>
            <a:ln w="38100">
              <a:solidFill>
                <a:schemeClr val="bg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027" y="766916"/>
              <a:ext cx="5748663" cy="2693158"/>
            </a:xfrm>
            <a:prstGeom prst="rect">
              <a:avLst/>
            </a:prstGeom>
            <a:ln w="38100">
              <a:solidFill>
                <a:schemeClr val="bg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477" y="766916"/>
              <a:ext cx="5568605" cy="2693157"/>
            </a:xfrm>
            <a:prstGeom prst="rect">
              <a:avLst/>
            </a:prstGeom>
            <a:ln w="38100">
              <a:solidFill>
                <a:schemeClr val="bg1"/>
              </a:solidFill>
            </a:ln>
          </p:spPr>
        </p:pic>
        <p:sp>
          <p:nvSpPr>
            <p:cNvPr id="9" name="Rectangle 8"/>
            <p:cNvSpPr/>
            <p:nvPr/>
          </p:nvSpPr>
          <p:spPr>
            <a:xfrm>
              <a:off x="575187" y="331817"/>
              <a:ext cx="11739717" cy="297517"/>
            </a:xfrm>
            <a:prstGeom prst="rect">
              <a:avLst/>
            </a:prstGeom>
          </p:spPr>
          <p:txBody>
            <a:bodyPr wrap="square">
              <a:spAutoFit/>
            </a:bodyPr>
            <a:lstStyle/>
            <a:p>
              <a:pPr marR="419100" lvl="0">
                <a:lnSpc>
                  <a:spcPts val="1585"/>
                </a:lnSpc>
                <a:spcBef>
                  <a:spcPts val="2100"/>
                </a:spcBef>
                <a:buClr>
                  <a:srgbClr val="000000"/>
                </a:buClr>
                <a:buSzPts val="1100"/>
                <a:tabLst>
                  <a:tab pos="648335" algn="l"/>
                </a:tabLst>
              </a:pP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Hợp</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tác</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của</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Liên</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minh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châu</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Âu</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với</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các</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khu</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vực</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quốc</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gia</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trên</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thế</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 </a:t>
              </a:r>
              <a:r>
                <a:rPr lang="en-US" sz="2800" b="1" dirty="0" err="1">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giới</a:t>
              </a:r>
              <a:r>
                <a:rPr lang="en-US" sz="2800" b="1" dirty="0">
                  <a:solidFill>
                    <a:srgbClr val="000099"/>
                  </a:solidFill>
                  <a:latin typeface="Times New Roman" panose="02020603050405020304" pitchFamily="18" charset="0"/>
                  <a:ea typeface="Calibri" panose="020F0502020204030204" pitchFamily="34" charset="0"/>
                  <a:cs typeface="Palatino Linotype" panose="02040502050505030304" pitchFamily="18" charset="0"/>
                </a:rPr>
                <a:t>.</a:t>
              </a:r>
              <a:endParaRPr lang="en-US" sz="2000" b="1" u="none" strike="noStrike" spc="0" dirty="0">
                <a:solidFill>
                  <a:srgbClr val="000099"/>
                </a:solidFill>
                <a:effectLst/>
                <a:latin typeface="Palatino Linotype" panose="02040502050505030304" pitchFamily="18" charset="0"/>
                <a:ea typeface="Calibri" panose="020F0502020204030204" pitchFamily="34" charset="0"/>
                <a:cs typeface="Palatino Linotype" panose="02040502050505030304" pitchFamily="18" charset="0"/>
              </a:endParaRPr>
            </a:p>
          </p:txBody>
        </p:sp>
      </p:grpSp>
    </p:spTree>
    <p:extLst>
      <p:ext uri="{BB962C8B-B14F-4D97-AF65-F5344CB8AC3E}">
        <p14:creationId xmlns:p14="http://schemas.microsoft.com/office/powerpoint/2010/main" val="26941876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1069" y="356938"/>
            <a:ext cx="11818961" cy="2952750"/>
            <a:chOff x="191069" y="356938"/>
            <a:chExt cx="11818961" cy="295275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009" y="356938"/>
              <a:ext cx="3835021" cy="2952750"/>
            </a:xfrm>
            <a:prstGeom prst="rect">
              <a:avLst/>
            </a:prstGeom>
            <a:ln w="28575">
              <a:solidFill>
                <a:schemeClr val="bg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796" y="356938"/>
              <a:ext cx="3753703" cy="2952750"/>
            </a:xfrm>
            <a:prstGeom prst="rect">
              <a:avLst/>
            </a:prstGeom>
            <a:ln w="28575">
              <a:solidFill>
                <a:schemeClr val="bg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69" y="356938"/>
              <a:ext cx="3861218" cy="2952750"/>
            </a:xfrm>
            <a:prstGeom prst="rect">
              <a:avLst/>
            </a:prstGeom>
            <a:ln w="28575">
              <a:solidFill>
                <a:schemeClr val="bg1"/>
              </a:solidFill>
            </a:ln>
          </p:spPr>
        </p:pic>
      </p:grpSp>
      <p:sp>
        <p:nvSpPr>
          <p:cNvPr id="9" name="Rectangle 8"/>
          <p:cNvSpPr/>
          <p:nvPr/>
        </p:nvSpPr>
        <p:spPr>
          <a:xfrm>
            <a:off x="313348" y="3452127"/>
            <a:ext cx="11600597" cy="3159904"/>
          </a:xfrm>
          <a:prstGeom prst="rect">
            <a:avLst/>
          </a:prstGeom>
        </p:spPr>
        <p:txBody>
          <a:bodyPr wrap="square">
            <a:spAutoFit/>
          </a:bodyPr>
          <a:lstStyle/>
          <a:p>
            <a:pPr algn="just">
              <a:lnSpc>
                <a:spcPct val="125000"/>
              </a:lnSpc>
              <a:spcAft>
                <a:spcPts val="0"/>
              </a:spcAft>
            </a:pP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EU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½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E-</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(Airbus).</a:t>
            </a:r>
            <a:endParaRPr lang="en-US" sz="2650" b="1"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0"/>
              </a:spcAft>
            </a:pP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Airbus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Airbus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Industrie</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650" b="1"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Airbus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63.000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16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ở 3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Nha</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Khâu</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lắp</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ráp</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Tu-lu-dơ</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(Toulouse), </a:t>
            </a:r>
            <a:r>
              <a:rPr lang="en-US" sz="2650" b="1" i="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65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50" b="1" i="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7476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421587" y="2615093"/>
                <a:ext cx="8505371" cy="2134174"/>
              </a:xfrm>
              <a:prstGeom prst="rect">
                <a:avLst/>
              </a:prstGeom>
            </p:spPr>
            <p:txBody>
              <a:bodyPr wrap="square">
                <a:spAutoFit/>
              </a:bodyPr>
              <a:lstStyle/>
              <a:p>
                <a:pPr>
                  <a:lnSpc>
                    <a:spcPct val="107000"/>
                  </a:lnSpc>
                  <a:spcAft>
                    <a:spcPts val="0"/>
                  </a:spcAft>
                </a:pP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2914650" algn="l"/>
                  </a:tabLst>
                </a:pP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GDP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EU = </a:t>
                </a:r>
                <a14:m>
                  <m:oMath xmlns:m="http://schemas.openxmlformats.org/officeDocument/2006/math">
                    <m:f>
                      <m:fPr>
                        <m:ctrlPr>
                          <a:rPr lang="en-US" sz="32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GDP</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ủ</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EU</m:t>
                        </m:r>
                      </m:num>
                      <m:den>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GDP</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ủ</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a</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th</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ế </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gi</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ớ</m:t>
                        </m:r>
                        <m:r>
                          <m:rPr>
                            <m:nor/>
                          </m:rPr>
                          <a:rPr lang="en-US" sz="3200" b="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i</m:t>
                        </m:r>
                      </m:den>
                    </m:f>
                    <m:r>
                      <a:rPr lang="en-US" sz="32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𝟏𝟎𝟎</m:t>
                    </m:r>
                    <m:r>
                      <a:rPr lang="en-US" sz="3200" b="1"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21587" y="2615093"/>
                <a:ext cx="8505371" cy="2134174"/>
              </a:xfrm>
              <a:prstGeom prst="rect">
                <a:avLst/>
              </a:prstGeom>
              <a:blipFill>
                <a:blip r:embed="rId2"/>
                <a:stretch>
                  <a:fillRect l="-17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530769" y="4578130"/>
                <a:ext cx="7998343" cy="1076641"/>
              </a:xfrm>
              <a:prstGeom prst="rect">
                <a:avLst/>
              </a:prstGeom>
            </p:spPr>
            <p:txBody>
              <a:bodyPr wrap="none">
                <a:spAutoFit/>
              </a:bodyPr>
              <a:lstStyle/>
              <a:p>
                <a:pPr>
                  <a:lnSpc>
                    <a:spcPct val="115000"/>
                  </a:lnSpc>
                  <a:spcAft>
                    <a:spcPts val="0"/>
                  </a:spcAft>
                  <a:tabLst>
                    <a:tab pos="2914650" algn="l"/>
                  </a:tabLst>
                </a:pPr>
                <a:r>
                  <a:rPr lang="en-US" sz="28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800" b="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8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28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GDP </a:t>
                </a:r>
                <a:r>
                  <a:rPr lang="en-US" sz="2800" b="1" dirty="0" err="1">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EU = </a:t>
                </a:r>
                <a14:m>
                  <m:oMath xmlns:m="http://schemas.openxmlformats.org/officeDocument/2006/math">
                    <m:f>
                      <m:fPr>
                        <m:ctrlPr>
                          <a:rPr lang="en-US" sz="3200" b="1" i="1">
                            <a:solidFill>
                              <a:srgbClr val="000099"/>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nor/>
                          </m:rPr>
                          <a:rPr lang="en-US" sz="3200" b="1">
                            <a:solidFill>
                              <a:srgbClr val="000099"/>
                            </a:solidFill>
                            <a:effectLst/>
                            <a:latin typeface="Cambria Math" panose="02040503050406030204" pitchFamily="18" charset="0"/>
                            <a:ea typeface="Times New Roman" panose="02020603050405020304" pitchFamily="18" charset="0"/>
                            <a:cs typeface="Times New Roman" panose="02020603050405020304" pitchFamily="18" charset="0"/>
                          </a:rPr>
                          <m:t>15 276</m:t>
                        </m:r>
                      </m:num>
                      <m:den>
                        <m:r>
                          <m:rPr>
                            <m:nor/>
                          </m:rPr>
                          <a:rPr lang="en-US" sz="3200" b="1">
                            <a:solidFill>
                              <a:srgbClr val="000099"/>
                            </a:solidFill>
                            <a:effectLst/>
                            <a:latin typeface="Cambria Math" panose="02040503050406030204" pitchFamily="18" charset="0"/>
                            <a:ea typeface="Times New Roman" panose="02020603050405020304" pitchFamily="18" charset="0"/>
                            <a:cs typeface="Times New Roman" panose="02020603050405020304" pitchFamily="18" charset="0"/>
                          </a:rPr>
                          <m:t>84 705,4</m:t>
                        </m:r>
                      </m:den>
                    </m:f>
                    <m:r>
                      <a:rPr lang="en-US" sz="3200" b="1" i="1">
                        <a:solidFill>
                          <a:srgbClr val="000099"/>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b="1" i="1">
                        <a:solidFill>
                          <a:srgbClr val="000099"/>
                        </a:solidFill>
                        <a:effectLst/>
                        <a:latin typeface="Cambria Math" panose="02040503050406030204" pitchFamily="18" charset="0"/>
                        <a:ea typeface="Times New Roman" panose="02020603050405020304" pitchFamily="18" charset="0"/>
                        <a:cs typeface="Times New Roman" panose="02020603050405020304" pitchFamily="18" charset="0"/>
                      </a:rPr>
                      <m:t>𝟏𝟎𝟎</m:t>
                    </m:r>
                  </m:oMath>
                </a14:m>
                <a:r>
                  <a:rPr lang="en-US"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 18,0%</a:t>
                </a:r>
                <a:endParaRPr lang="en-US" sz="28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530769" y="4578130"/>
                <a:ext cx="7998343" cy="1076641"/>
              </a:xfrm>
              <a:prstGeom prst="rect">
                <a:avLst/>
              </a:prstGeom>
              <a:blipFill>
                <a:blip r:embed="rId3"/>
                <a:stretch>
                  <a:fillRect l="-1524" r="-1143" b="-1695"/>
                </a:stretch>
              </a:blipFill>
            </p:spPr>
            <p:txBody>
              <a:bodyPr/>
              <a:lstStyle/>
              <a:p>
                <a:r>
                  <a:rPr lang="en-US">
                    <a:noFill/>
                  </a:rPr>
                  <a:t> </a:t>
                </a:r>
              </a:p>
            </p:txBody>
          </p:sp>
        </mc:Fallback>
      </mc:AlternateContent>
      <p:sp>
        <p:nvSpPr>
          <p:cNvPr id="4" name="Rectangle 3"/>
          <p:cNvSpPr/>
          <p:nvPr/>
        </p:nvSpPr>
        <p:spPr>
          <a:xfrm>
            <a:off x="1530769" y="2615093"/>
            <a:ext cx="7353103" cy="323165"/>
          </a:xfrm>
          <a:prstGeom prst="rect">
            <a:avLst/>
          </a:prstGeom>
        </p:spPr>
        <p:txBody>
          <a:bodyPr wrap="none">
            <a:spAutoFit/>
          </a:bodyPr>
          <a:lstStyle/>
          <a:p>
            <a:pPr algn="just">
              <a:lnSpc>
                <a:spcPts val="1800"/>
              </a:lnSpc>
              <a:spcAft>
                <a:spcPts val="8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GDP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EU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2020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15 276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USD.</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043998" y="277091"/>
            <a:ext cx="4107977" cy="707886"/>
          </a:xfrm>
          <a:prstGeom prst="rect">
            <a:avLst/>
          </a:prstGeom>
        </p:spPr>
        <p:txBody>
          <a:bodyPr wrap="square">
            <a:spAutoFit/>
          </a:bodyPr>
          <a:lstStyle/>
          <a:p>
            <a:r>
              <a:rPr lang="vi-VN" sz="4000" b="1" dirty="0">
                <a:ln w="22225">
                  <a:solidFill>
                    <a:srgbClr val="000099"/>
                  </a:solidFill>
                  <a:prstDash val="solid"/>
                </a:ln>
                <a:solidFill>
                  <a:srgbClr val="002060"/>
                </a:solidFill>
                <a:latin typeface="Times New Roman" panose="02020603050405020304" pitchFamily="18" charset="0"/>
                <a:cs typeface="Times New Roman" panose="02020603050405020304" pitchFamily="18" charset="0"/>
              </a:rPr>
              <a:t> </a:t>
            </a:r>
            <a:r>
              <a:rPr lang="en-US" sz="4000" b="1" dirty="0">
                <a:ln w="22225">
                  <a:solidFill>
                    <a:srgbClr val="000099"/>
                  </a:solidFill>
                  <a:prstDash val="solid"/>
                </a:ln>
                <a:solidFill>
                  <a:srgbClr val="002060"/>
                </a:solidFill>
                <a:latin typeface="Times New Roman" panose="02020603050405020304" pitchFamily="18" charset="0"/>
                <a:cs typeface="Times New Roman" panose="02020603050405020304" pitchFamily="18" charset="0"/>
              </a:rPr>
              <a:t>LUYỆN TẬP</a:t>
            </a:r>
            <a:endParaRPr lang="vi-VN" sz="4000" b="1" dirty="0">
              <a:ln w="22225">
                <a:solidFill>
                  <a:srgbClr val="000099"/>
                </a:solidFill>
                <a:prstDash val="solid"/>
              </a:ln>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4437" y="1153419"/>
            <a:ext cx="11323351" cy="1015663"/>
          </a:xfrm>
          <a:prstGeom prst="rect">
            <a:avLst/>
          </a:prstGeom>
        </p:spPr>
        <p:txBody>
          <a:bodyPr wrap="square">
            <a:spAutoFit/>
          </a:bodyPr>
          <a:lstStyle/>
          <a:p>
            <a:pPr algn="just"/>
            <a:r>
              <a:rPr lang="vi-VN" sz="3000" b="1" dirty="0">
                <a:latin typeface="Times New Roman" panose="02020603050405020304" pitchFamily="18" charset="0"/>
                <a:cs typeface="Times New Roman" panose="02020603050405020304" pitchFamily="18" charset="0"/>
              </a:rPr>
              <a:t>Cho biết GDP c</a:t>
            </a:r>
            <a:r>
              <a:rPr lang="en-US" sz="3000" b="1" dirty="0">
                <a:latin typeface="Times New Roman" panose="02020603050405020304" pitchFamily="18" charset="0"/>
                <a:cs typeface="Times New Roman" panose="02020603050405020304" pitchFamily="18" charset="0"/>
              </a:rPr>
              <a:t>ủ</a:t>
            </a:r>
            <a:r>
              <a:rPr lang="vi-VN" sz="3000" b="1" dirty="0">
                <a:latin typeface="Times New Roman" panose="02020603050405020304" pitchFamily="18" charset="0"/>
                <a:cs typeface="Times New Roman" panose="02020603050405020304" pitchFamily="18" charset="0"/>
              </a:rPr>
              <a:t>a th</a:t>
            </a:r>
            <a:r>
              <a:rPr lang="en-US" sz="3000" b="1" dirty="0">
                <a:latin typeface="Times New Roman" panose="02020603050405020304" pitchFamily="18" charset="0"/>
                <a:cs typeface="Times New Roman" panose="02020603050405020304" pitchFamily="18" charset="0"/>
              </a:rPr>
              <a:t>ế</a:t>
            </a:r>
            <a:r>
              <a:rPr lang="vi-VN" sz="3000" b="1" dirty="0">
                <a:latin typeface="Times New Roman" panose="02020603050405020304" pitchFamily="18" charset="0"/>
                <a:cs typeface="Times New Roman" panose="02020603050405020304" pitchFamily="18" charset="0"/>
              </a:rPr>
              <a:t> giới n</a:t>
            </a:r>
            <a:r>
              <a:rPr lang="en-US" sz="3000" b="1" dirty="0">
                <a:latin typeface="Times New Roman" panose="02020603050405020304" pitchFamily="18" charset="0"/>
                <a:cs typeface="Times New Roman" panose="02020603050405020304" pitchFamily="18" charset="0"/>
              </a:rPr>
              <a:t>ă</a:t>
            </a:r>
            <a:r>
              <a:rPr lang="vi-VN" sz="3000" b="1" dirty="0">
                <a:latin typeface="Times New Roman" panose="02020603050405020304" pitchFamily="18" charset="0"/>
                <a:cs typeface="Times New Roman" panose="02020603050405020304" pitchFamily="18" charset="0"/>
              </a:rPr>
              <a:t>m 2020 là 84 705,4 t</a:t>
            </a:r>
            <a:r>
              <a:rPr lang="en-US" sz="3000" b="1" dirty="0">
                <a:latin typeface="Times New Roman" panose="02020603050405020304" pitchFamily="18" charset="0"/>
                <a:cs typeface="Times New Roman" panose="02020603050405020304" pitchFamily="18" charset="0"/>
              </a:rPr>
              <a:t>ỉ</a:t>
            </a:r>
            <a:r>
              <a:rPr lang="vi-VN" sz="3000" b="1" dirty="0">
                <a:latin typeface="Times New Roman" panose="02020603050405020304" pitchFamily="18" charset="0"/>
                <a:cs typeface="Times New Roman" panose="02020603050405020304" pitchFamily="18" charset="0"/>
              </a:rPr>
              <a:t> USD, hãy vẽ biểu đồ tròn thể hiện t</a:t>
            </a:r>
            <a:r>
              <a:rPr lang="en-US" sz="3000" b="1" dirty="0">
                <a:latin typeface="Times New Roman" panose="02020603050405020304" pitchFamily="18" charset="0"/>
                <a:cs typeface="Times New Roman" panose="02020603050405020304" pitchFamily="18" charset="0"/>
              </a:rPr>
              <a:t>ỉ</a:t>
            </a:r>
            <a:r>
              <a:rPr lang="vi-VN" sz="3000" b="1" dirty="0">
                <a:latin typeface="Times New Roman" panose="02020603050405020304" pitchFamily="18" charset="0"/>
                <a:cs typeface="Times New Roman" panose="02020603050405020304" pitchFamily="18" charset="0"/>
              </a:rPr>
              <a:t> lệ GDP c</a:t>
            </a:r>
            <a:r>
              <a:rPr lang="en-US" sz="3000" b="1" dirty="0">
                <a:latin typeface="Times New Roman" panose="02020603050405020304" pitchFamily="18" charset="0"/>
                <a:cs typeface="Times New Roman" panose="02020603050405020304" pitchFamily="18" charset="0"/>
              </a:rPr>
              <a:t>ủ</a:t>
            </a:r>
            <a:r>
              <a:rPr lang="vi-VN" sz="3000" b="1" dirty="0">
                <a:latin typeface="Times New Roman" panose="02020603050405020304" pitchFamily="18" charset="0"/>
                <a:cs typeface="Times New Roman" panose="02020603050405020304" pitchFamily="18" charset="0"/>
              </a:rPr>
              <a:t>a EU trong t</a:t>
            </a:r>
            <a:r>
              <a:rPr lang="en-US" sz="3000" b="1" dirty="0">
                <a:latin typeface="Times New Roman" panose="02020603050405020304" pitchFamily="18" charset="0"/>
                <a:cs typeface="Times New Roman" panose="02020603050405020304" pitchFamily="18" charset="0"/>
              </a:rPr>
              <a:t>ổ</a:t>
            </a:r>
            <a:r>
              <a:rPr lang="vi-VN" sz="3000" b="1" dirty="0">
                <a:latin typeface="Times New Roman" panose="02020603050405020304" pitchFamily="18" charset="0"/>
                <a:cs typeface="Times New Roman" panose="02020603050405020304" pitchFamily="18" charset="0"/>
              </a:rPr>
              <a:t>ng GDP c</a:t>
            </a:r>
            <a:r>
              <a:rPr lang="en-US" sz="3000" b="1" dirty="0">
                <a:latin typeface="Times New Roman" panose="02020603050405020304" pitchFamily="18" charset="0"/>
                <a:cs typeface="Times New Roman" panose="02020603050405020304" pitchFamily="18" charset="0"/>
              </a:rPr>
              <a:t>ủ</a:t>
            </a:r>
            <a:r>
              <a:rPr lang="vi-VN" sz="3000" b="1" dirty="0">
                <a:latin typeface="Times New Roman" panose="02020603050405020304" pitchFamily="18" charset="0"/>
                <a:cs typeface="Times New Roman" panose="02020603050405020304" pitchFamily="18" charset="0"/>
              </a:rPr>
              <a:t>a thế giới.</a:t>
            </a:r>
          </a:p>
        </p:txBody>
      </p:sp>
    </p:spTree>
    <p:extLst>
      <p:ext uri="{BB962C8B-B14F-4D97-AF65-F5344CB8AC3E}">
        <p14:creationId xmlns:p14="http://schemas.microsoft.com/office/powerpoint/2010/main" val="143268645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4416" y="818974"/>
            <a:ext cx="9216189" cy="2923877"/>
          </a:xfrm>
          <a:prstGeom prst="rect">
            <a:avLst/>
          </a:prstGeom>
        </p:spPr>
        <p:txBody>
          <a:bodyPr wrap="square">
            <a:spAutoFit/>
          </a:bodyPr>
          <a:lstStyle/>
          <a:p>
            <a:pPr algn="just">
              <a:lnSpc>
                <a:spcPct val="115000"/>
              </a:lnSpc>
              <a:spcAft>
                <a:spcPts val="0"/>
              </a:spcAft>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GV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vở</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GDP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EU.</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400204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9943" y="551542"/>
            <a:ext cx="10348686" cy="5655156"/>
            <a:chOff x="449943" y="551542"/>
            <a:chExt cx="10348686" cy="5655156"/>
          </a:xfrm>
        </p:grpSpPr>
        <p:grpSp>
          <p:nvGrpSpPr>
            <p:cNvPr id="4" name="Group 3"/>
            <p:cNvGrpSpPr/>
            <p:nvPr/>
          </p:nvGrpSpPr>
          <p:grpSpPr>
            <a:xfrm>
              <a:off x="449943" y="551542"/>
              <a:ext cx="10348686" cy="5655156"/>
              <a:chOff x="449943" y="551542"/>
              <a:chExt cx="10348686" cy="5655156"/>
            </a:xfrm>
          </p:grpSpPr>
          <p:graphicFrame>
            <p:nvGraphicFramePr>
              <p:cNvPr id="2" name="Chart 1"/>
              <p:cNvGraphicFramePr>
                <a:graphicFrameLocks/>
              </p:cNvGraphicFramePr>
              <p:nvPr>
                <p:extLst>
                  <p:ext uri="{D42A27DB-BD31-4B8C-83A1-F6EECF244321}">
                    <p14:modId xmlns:p14="http://schemas.microsoft.com/office/powerpoint/2010/main" val="2256463761"/>
                  </p:ext>
                </p:extLst>
              </p:nvPr>
            </p:nvGraphicFramePr>
            <p:xfrm>
              <a:off x="449943" y="551542"/>
              <a:ext cx="10348686" cy="502194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95086" y="5314146"/>
                <a:ext cx="8150015" cy="892552"/>
              </a:xfrm>
              <a:prstGeom prst="rect">
                <a:avLst/>
              </a:prstGeom>
              <a:noFill/>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BIỂU ĐỒ TỈ LỆ GDP CỦA EU TRONG TỔNG GDP CỦA THẾ GIỚI NĂM 2020 (%)</a:t>
                </a:r>
              </a:p>
            </p:txBody>
          </p:sp>
        </p:grpSp>
        <p:sp>
          <p:nvSpPr>
            <p:cNvPr id="5" name="TextBox 4"/>
            <p:cNvSpPr txBox="1"/>
            <p:nvPr/>
          </p:nvSpPr>
          <p:spPr>
            <a:xfrm>
              <a:off x="6990736" y="1238864"/>
              <a:ext cx="1890261" cy="646331"/>
            </a:xfrm>
            <a:prstGeom prst="rect">
              <a:avLst/>
            </a:prstGeom>
            <a:noFill/>
          </p:spPr>
          <p:txBody>
            <a:bodyPr wrap="none" rtlCol="0">
              <a:spAutoFit/>
            </a:bodyPr>
            <a:lstStyle/>
            <a:p>
              <a:r>
                <a:rPr lang="en-US" sz="3600" dirty="0" err="1">
                  <a:solidFill>
                    <a:schemeClr val="accent5">
                      <a:lumMod val="50000"/>
                    </a:schemeClr>
                  </a:solidFill>
                  <a:latin typeface="Times New Roman" panose="02020603050405020304" pitchFamily="18" charset="0"/>
                  <a:cs typeface="Times New Roman" panose="02020603050405020304" pitchFamily="18" charset="0"/>
                </a:rPr>
                <a:t>Chú</a:t>
              </a:r>
              <a:r>
                <a:rPr lang="en-US" sz="3600" dirty="0">
                  <a:solidFill>
                    <a:schemeClr val="accent5">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5">
                      <a:lumMod val="50000"/>
                    </a:schemeClr>
                  </a:solidFill>
                  <a:latin typeface="Times New Roman" panose="02020603050405020304" pitchFamily="18" charset="0"/>
                  <a:cs typeface="Times New Roman" panose="02020603050405020304" pitchFamily="18" charset="0"/>
                </a:rPr>
                <a:t>giải</a:t>
              </a:r>
              <a:r>
                <a:rPr lang="en-US" sz="3600" dirty="0">
                  <a:solidFill>
                    <a:schemeClr val="accent5">
                      <a:lumMod val="50000"/>
                    </a:schemeClr>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83038396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3618" y="1153419"/>
            <a:ext cx="1104498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 thập thông tin v</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ề</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ố</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quan hệ thương mại giữa Việt Nam v</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092123" y="395794"/>
            <a:ext cx="4107977" cy="707886"/>
          </a:xfrm>
          <a:prstGeom prst="rect">
            <a:avLst/>
          </a:prstGeom>
        </p:spPr>
        <p:txBody>
          <a:bodyPr wrap="square">
            <a:spAutoFit/>
          </a:bodyPr>
          <a:lstStyle/>
          <a:p>
            <a:r>
              <a:rPr lang="en-US" sz="4000" b="1" dirty="0">
                <a:ln w="22225">
                  <a:solidFill>
                    <a:srgbClr val="000099"/>
                  </a:solidFill>
                  <a:prstDash val="solid"/>
                </a:ln>
                <a:solidFill>
                  <a:srgbClr val="002060"/>
                </a:solidFill>
                <a:latin typeface="Times New Roman" panose="02020603050405020304" pitchFamily="18" charset="0"/>
                <a:cs typeface="Times New Roman" panose="02020603050405020304" pitchFamily="18" charset="0"/>
              </a:rPr>
              <a:t>VẬN DỤNG</a:t>
            </a:r>
            <a:endParaRPr lang="vi-VN" sz="4000" b="1" dirty="0">
              <a:ln w="22225">
                <a:solidFill>
                  <a:srgbClr val="000099"/>
                </a:solidFill>
                <a:prstDash val="solid"/>
              </a:ln>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948468" y="4793389"/>
            <a:ext cx="10395283" cy="1083374"/>
          </a:xfrm>
          <a:prstGeom prst="rect">
            <a:avLst/>
          </a:prstGeom>
        </p:spPr>
        <p:txBody>
          <a:bodyPr wrap="square">
            <a:spAutoFit/>
          </a:bodyPr>
          <a:lstStyle/>
          <a:p>
            <a:pPr algn="just">
              <a:lnSpc>
                <a:spcPct val="115000"/>
              </a:lnSpc>
              <a:spcAft>
                <a:spcPts val="0"/>
              </a:spcAft>
            </a:pPr>
            <a:r>
              <a:rPr lang="en-US" sz="2800" i="1" dirty="0" err="1">
                <a:solidFill>
                  <a:srgbClr val="4472C4"/>
                </a:solidFill>
                <a:latin typeface="Times New Roman" panose="02020603050405020304" pitchFamily="18" charset="0"/>
                <a:ea typeface="Times New Roman" panose="02020603050405020304" pitchFamily="18" charset="0"/>
                <a:cs typeface="Times New Roman" panose="02020603050405020304" pitchFamily="18" charset="0"/>
              </a:rPr>
              <a:t>Truy</a:t>
            </a:r>
            <a:r>
              <a:rPr lang="en-US" sz="2800" i="1" dirty="0">
                <a:solidFill>
                  <a:srgbClr val="4472C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4472C4"/>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2800" i="1" dirty="0">
                <a:solidFill>
                  <a:srgbClr val="4472C4"/>
                </a:solidFill>
                <a:latin typeface="Times New Roman" panose="02020603050405020304" pitchFamily="18" charset="0"/>
                <a:ea typeface="Times New Roman" panose="02020603050405020304" pitchFamily="18" charset="0"/>
                <a:cs typeface="Times New Roman" panose="02020603050405020304" pitchFamily="18" charset="0"/>
              </a:rPr>
              <a:t> link  https://vi.wikipedia.org/wiki/</a:t>
            </a:r>
            <a:r>
              <a:rPr lang="en-US" sz="2800" i="1" dirty="0" err="1">
                <a:solidFill>
                  <a:srgbClr val="4472C4"/>
                </a:solidFill>
                <a:latin typeface="Times New Roman" panose="02020603050405020304" pitchFamily="18" charset="0"/>
                <a:ea typeface="Times New Roman" panose="02020603050405020304" pitchFamily="18" charset="0"/>
                <a:cs typeface="Times New Roman" panose="02020603050405020304" pitchFamily="18" charset="0"/>
              </a:rPr>
              <a:t>Quan_hệ-Việt_Nam-Liên_minh_châu_Âu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2031312" y="1649965"/>
            <a:ext cx="10395282" cy="623248"/>
          </a:xfrm>
          <a:prstGeom prst="rect">
            <a:avLst/>
          </a:prstGeom>
        </p:spPr>
        <p:txBody>
          <a:bodyPr wrap="square">
            <a:spAutoFit/>
          </a:bodyPr>
          <a:lstStyle/>
          <a:p>
            <a:pPr algn="just">
              <a:lnSpc>
                <a:spcPct val="115000"/>
              </a:lnSpc>
              <a:spcAft>
                <a:spcPts val="0"/>
              </a:spcAft>
            </a:pP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786041" y="2727183"/>
            <a:ext cx="10720138" cy="1569660"/>
          </a:xfrm>
          <a:prstGeom prst="rect">
            <a:avLst/>
          </a:prstGeom>
        </p:spPr>
        <p:txBody>
          <a:bodyPr wrap="square">
            <a:spAutoFit/>
          </a:bodyPr>
          <a:lstStyle/>
          <a:p>
            <a:pPr algn="just"/>
            <a:r>
              <a:rPr lang="en-US" sz="3200" b="1" i="1" dirty="0" err="1">
                <a:solidFill>
                  <a:srgbClr val="002060"/>
                </a:solidFill>
                <a:latin typeface="Times New Roman" panose="02020603050405020304" pitchFamily="18" charset="0"/>
                <a:ea typeface="Times New Roman" panose="02020603050405020304" pitchFamily="18" charset="0"/>
              </a:rPr>
              <a:t>Thông</a:t>
            </a:r>
            <a:r>
              <a:rPr lang="en-US" sz="3200" b="1" i="1" dirty="0">
                <a:solidFill>
                  <a:srgbClr val="002060"/>
                </a:solidFill>
                <a:latin typeface="Times New Roman" panose="02020603050405020304" pitchFamily="18" charset="0"/>
                <a:ea typeface="Times New Roman" panose="02020603050405020304" pitchFamily="18" charset="0"/>
              </a:rPr>
              <a:t> tin </a:t>
            </a:r>
            <a:r>
              <a:rPr lang="en-US" sz="3200" b="1" i="1" dirty="0" err="1">
                <a:solidFill>
                  <a:srgbClr val="002060"/>
                </a:solidFill>
                <a:latin typeface="Times New Roman" panose="02020603050405020304" pitchFamily="18" charset="0"/>
                <a:ea typeface="Times New Roman" panose="02020603050405020304" pitchFamily="18" charset="0"/>
              </a:rPr>
              <a:t>thu</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thập</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được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cần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trả</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lời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được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các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câu</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hỏi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Việt</a:t>
            </a:r>
            <a:r>
              <a:rPr lang="en-US" sz="3200" b="1" i="1" dirty="0">
                <a:solidFill>
                  <a:srgbClr val="002060"/>
                </a:solidFill>
                <a:latin typeface="Times New Roman" panose="02020603050405020304" pitchFamily="18" charset="0"/>
                <a:ea typeface="Times New Roman" panose="02020603050405020304" pitchFamily="18" charset="0"/>
              </a:rPr>
              <a:t> Nam </a:t>
            </a:r>
            <a:r>
              <a:rPr lang="en-US" sz="3200" b="1" i="1" dirty="0" err="1">
                <a:solidFill>
                  <a:srgbClr val="002060"/>
                </a:solidFill>
                <a:latin typeface="Times New Roman" panose="02020603050405020304" pitchFamily="18" charset="0"/>
                <a:ea typeface="Times New Roman" panose="02020603050405020304" pitchFamily="18" charset="0"/>
              </a:rPr>
              <a:t>và</a:t>
            </a:r>
            <a:r>
              <a:rPr lang="en-US" sz="3200" b="1" i="1" dirty="0">
                <a:solidFill>
                  <a:srgbClr val="002060"/>
                </a:solidFill>
                <a:latin typeface="Times New Roman" panose="02020603050405020304" pitchFamily="18" charset="0"/>
                <a:ea typeface="Times New Roman" panose="02020603050405020304" pitchFamily="18" charset="0"/>
              </a:rPr>
              <a:t> EU </a:t>
            </a:r>
            <a:r>
              <a:rPr lang="en-US" sz="3200" b="1" i="1" dirty="0" err="1">
                <a:solidFill>
                  <a:srgbClr val="002060"/>
                </a:solidFill>
                <a:latin typeface="Times New Roman" panose="02020603050405020304" pitchFamily="18" charset="0"/>
                <a:ea typeface="Times New Roman" panose="02020603050405020304" pitchFamily="18" charset="0"/>
              </a:rPr>
              <a:t>thiết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lập</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quan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hệ</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ngoại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giao</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khi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nào</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trên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những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lĩnh</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vực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nào</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đạt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được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những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thành</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tựu</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gì</a:t>
            </a:r>
            <a:r>
              <a:rPr lang="en-US" sz="3200" b="1" i="1" dirty="0">
                <a:solidFill>
                  <a:srgbClr val="002060"/>
                </a:solidFill>
                <a:latin typeface="Times New Roman" panose="02020603050405020304" pitchFamily="18" charset="0"/>
                <a:ea typeface="Times New Roman" panose="02020603050405020304" pitchFamily="18" charset="0"/>
              </a:rPr>
              <a:t>?</a:t>
            </a:r>
            <a:endParaRPr lang="en-US" sz="3200" b="1" i="1" dirty="0">
              <a:solidFill>
                <a:srgbClr val="002060"/>
              </a:solidFill>
            </a:endParaRPr>
          </a:p>
        </p:txBody>
      </p:sp>
    </p:spTree>
    <p:extLst>
      <p:ext uri="{BB962C8B-B14F-4D97-AF65-F5344CB8AC3E}">
        <p14:creationId xmlns:p14="http://schemas.microsoft.com/office/powerpoint/2010/main" val="161885677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0459a3158144a863bec50fdb4019f34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33534" y="2644170"/>
            <a:ext cx="7824866" cy="1569660"/>
          </a:xfrm>
          <a:prstGeom prst="rect">
            <a:avLst/>
          </a:prstGeom>
          <a:noFill/>
        </p:spPr>
        <p:txBody>
          <a:bodyPr wrap="square">
            <a:spAutoFit/>
          </a:bodyPr>
          <a:lstStyle/>
          <a:p>
            <a:pPr algn="ctr">
              <a:defRPr/>
            </a:pPr>
            <a:r>
              <a:rPr lang="en-US" sz="4800" b="1" dirty="0">
                <a:solidFill>
                  <a:schemeClr val="tx2">
                    <a:lumMod val="50000"/>
                  </a:schemeClr>
                </a:solidFill>
                <a:latin typeface="Times New Roman" pitchFamily="18" charset="0"/>
                <a:cs typeface="Times New Roman" pitchFamily="18" charset="0"/>
              </a:rPr>
              <a:t>TẠM BIỆT CÁC EM, CHÚC CÁC EM HỌC TỐT!</a:t>
            </a:r>
          </a:p>
        </p:txBody>
      </p:sp>
    </p:spTree>
    <p:extLst>
      <p:ext uri="{BB962C8B-B14F-4D97-AF65-F5344CB8AC3E}">
        <p14:creationId xmlns:p14="http://schemas.microsoft.com/office/powerpoint/2010/main" val="19032815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9177" y="199548"/>
            <a:ext cx="11471596" cy="6462158"/>
            <a:chOff x="275770" y="203199"/>
            <a:chExt cx="11684002" cy="6462158"/>
          </a:xfrm>
        </p:grpSpPr>
        <p:pic>
          <p:nvPicPr>
            <p:cNvPr id="3076" name="Picture 4" descr="Tổng quan nền kinh tế Liên Minh Châu Âu - EU"/>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75770" y="3495368"/>
              <a:ext cx="5762171" cy="3169989"/>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4" name="Picture 10" descr="https://upload.wikimedia.org/wikipedia/commons/thumb/5/59/Member_States_of_the_European_Union_%28polar_stereographic_projection%29_EN.svg/350px-Member_States_of_the_European_Union_%28polar_stereographic_projection%29_E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172" y="203199"/>
              <a:ext cx="5689600" cy="310935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927" t="21787" r="29871" b="2243"/>
            <a:stretch/>
          </p:blipFill>
          <p:spPr>
            <a:xfrm>
              <a:off x="275770" y="203200"/>
              <a:ext cx="5762171" cy="3109357"/>
            </a:xfrm>
            <a:prstGeom prst="rect">
              <a:avLst/>
            </a:prstGeom>
            <a:ln w="28575">
              <a:solidFill>
                <a:schemeClr val="bg1"/>
              </a:solidFill>
            </a:ln>
          </p:spPr>
        </p:pic>
        <p:pic>
          <p:nvPicPr>
            <p:cNvPr id="1026" name="Picture 2" descr="https://baodaklak.vn/file/fb9e3a03798789de0179a1704dea238e/old-data/dataimages/201109/original/images554041_translate_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172" y="3526970"/>
              <a:ext cx="5689600" cy="313838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581584" y="199548"/>
            <a:ext cx="11259189" cy="1179554"/>
          </a:xfrm>
          <a:prstGeom prst="rect">
            <a:avLst/>
          </a:prstGeom>
        </p:spPr>
        <p:txBody>
          <a:bodyPr wrap="square">
            <a:spAutoFit/>
          </a:bodyPr>
          <a:lstStyle/>
          <a:p>
            <a:pPr algn="just">
              <a:lnSpc>
                <a:spcPct val="115000"/>
              </a:lnSpc>
              <a:spcAft>
                <a:spcPts val="800"/>
              </a:spcAft>
            </a:pP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569834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8107" y="246984"/>
            <a:ext cx="8454559" cy="830997"/>
          </a:xfrm>
          <a:prstGeom prst="rect">
            <a:avLst/>
          </a:prstGeom>
          <a:noFill/>
        </p:spPr>
        <p:txBody>
          <a:bodyPr wrap="none" rtlCol="0">
            <a:spAutoFit/>
          </a:bodyPr>
          <a:lstStyle/>
          <a:p>
            <a:r>
              <a:rPr lang="en-US" sz="4800" b="1" dirty="0">
                <a:ln w="22225">
                  <a:solidFill>
                    <a:srgbClr val="002060"/>
                  </a:solidFill>
                  <a:prstDash val="solid"/>
                </a:ln>
                <a:solidFill>
                  <a:srgbClr val="002060"/>
                </a:solidFill>
                <a:latin typeface="Times New Roman" panose="02020603050405020304" pitchFamily="18" charset="0"/>
                <a:cs typeface="Times New Roman" panose="02020603050405020304" pitchFamily="18" charset="0"/>
              </a:rPr>
              <a:t>BÀI 4. LIÊN MINH CHÂU ÂU</a:t>
            </a:r>
          </a:p>
        </p:txBody>
      </p:sp>
      <p:grpSp>
        <p:nvGrpSpPr>
          <p:cNvPr id="3" name="Group 2"/>
          <p:cNvGrpSpPr/>
          <p:nvPr/>
        </p:nvGrpSpPr>
        <p:grpSpPr>
          <a:xfrm>
            <a:off x="88801" y="1391577"/>
            <a:ext cx="12357959" cy="5179807"/>
            <a:chOff x="88801" y="1391577"/>
            <a:chExt cx="12357959" cy="5179807"/>
          </a:xfrm>
        </p:grpSpPr>
        <p:grpSp>
          <p:nvGrpSpPr>
            <p:cNvPr id="4" name="Group 12"/>
            <p:cNvGrpSpPr>
              <a:grpSpLocks/>
            </p:cNvGrpSpPr>
            <p:nvPr/>
          </p:nvGrpSpPr>
          <p:grpSpPr bwMode="auto">
            <a:xfrm>
              <a:off x="2307523" y="1391577"/>
              <a:ext cx="10139237" cy="5179807"/>
              <a:chOff x="1452220" y="3005024"/>
              <a:chExt cx="6223229" cy="3551898"/>
            </a:xfrm>
          </p:grpSpPr>
          <p:grpSp>
            <p:nvGrpSpPr>
              <p:cNvPr id="5" name="Group 46"/>
              <p:cNvGrpSpPr>
                <a:grpSpLocks/>
              </p:cNvGrpSpPr>
              <p:nvPr/>
            </p:nvGrpSpPr>
            <p:grpSpPr bwMode="auto">
              <a:xfrm>
                <a:off x="1452220" y="3005024"/>
                <a:ext cx="6223228" cy="1747960"/>
                <a:chOff x="1803761" y="1305057"/>
                <a:chExt cx="5402581" cy="1517459"/>
              </a:xfrm>
            </p:grpSpPr>
            <p:grpSp>
              <p:nvGrpSpPr>
                <p:cNvPr id="15" name="Group 49"/>
                <p:cNvGrpSpPr>
                  <a:grpSpLocks/>
                </p:cNvGrpSpPr>
                <p:nvPr/>
              </p:nvGrpSpPr>
              <p:grpSpPr bwMode="auto">
                <a:xfrm>
                  <a:off x="1803761" y="1455304"/>
                  <a:ext cx="5402581" cy="1367212"/>
                  <a:chOff x="1803761" y="1455304"/>
                  <a:chExt cx="5402581" cy="1367212"/>
                </a:xfrm>
              </p:grpSpPr>
              <p:pic>
                <p:nvPicPr>
                  <p:cNvPr id="20" name="Picture 345" descr="shadow_1_m"/>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21" name="Rectangle 20"/>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2534200" y="1613781"/>
                    <a:ext cx="4263830" cy="93598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Khái</a:t>
                    </a:r>
                    <a:r>
                      <a:rPr kumimoji="0" lang="en-US" sz="36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quát</a:t>
                    </a:r>
                    <a:r>
                      <a:rPr kumimoji="0" lang="en-US" sz="36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Liên</a:t>
                    </a:r>
                    <a:r>
                      <a:rPr kumimoji="0" lang="en-US" sz="36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minh </a:t>
                    </a:r>
                    <a:r>
                      <a:rPr kumimoji="0" lang="en-US" sz="36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châu</a:t>
                    </a:r>
                    <a:r>
                      <a:rPr kumimoji="0" lang="en-US" sz="36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Âu</a:t>
                    </a:r>
                    <a:r>
                      <a:rPr kumimoji="0" lang="en-US" sz="36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(EU)</a:t>
                    </a:r>
                    <a:r>
                      <a:rPr kumimoji="0" lang="en-US" sz="36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6" name="Group 50"/>
                <p:cNvGrpSpPr>
                  <a:grpSpLocks/>
                </p:cNvGrpSpPr>
                <p:nvPr/>
              </p:nvGrpSpPr>
              <p:grpSpPr bwMode="auto">
                <a:xfrm>
                  <a:off x="2114228" y="1305057"/>
                  <a:ext cx="1507651" cy="1320522"/>
                  <a:chOff x="2114228" y="1305057"/>
                  <a:chExt cx="1507651" cy="1320522"/>
                </a:xfrm>
              </p:grpSpPr>
              <p:sp>
                <p:nvSpPr>
                  <p:cNvPr id="17" name="Right Triangle 16"/>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Right Triangle 17"/>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 name="Group 63"/>
              <p:cNvGrpSpPr>
                <a:grpSpLocks/>
              </p:cNvGrpSpPr>
              <p:nvPr/>
            </p:nvGrpSpPr>
            <p:grpSpPr bwMode="auto">
              <a:xfrm>
                <a:off x="1452220" y="4808760"/>
                <a:ext cx="6223229" cy="1748162"/>
                <a:chOff x="1803761" y="1304881"/>
                <a:chExt cx="5402581" cy="1517635"/>
              </a:xfrm>
            </p:grpSpPr>
            <p:grpSp>
              <p:nvGrpSpPr>
                <p:cNvPr id="7" name="Group 67"/>
                <p:cNvGrpSpPr>
                  <a:grpSpLocks/>
                </p:cNvGrpSpPr>
                <p:nvPr/>
              </p:nvGrpSpPr>
              <p:grpSpPr bwMode="auto">
                <a:xfrm>
                  <a:off x="1803761" y="1455127"/>
                  <a:ext cx="5402581" cy="1367389"/>
                  <a:chOff x="1803761" y="1455127"/>
                  <a:chExt cx="5402581" cy="1367389"/>
                </a:xfrm>
              </p:grpSpPr>
              <p:pic>
                <p:nvPicPr>
                  <p:cNvPr id="12" name="Picture 345" descr="shadow_1_m"/>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13" name="Rectangle 12"/>
                  <p:cNvSpPr/>
                  <p:nvPr/>
                </p:nvSpPr>
                <p:spPr>
                  <a:xfrm>
                    <a:off x="2286492" y="1455127"/>
                    <a:ext cx="4640094" cy="125022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2534200" y="1570408"/>
                    <a:ext cx="4263829"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minh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trung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tâm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kinh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grpSp>
            <p:grpSp>
              <p:nvGrpSpPr>
                <p:cNvPr id="8" name="Group 68"/>
                <p:cNvGrpSpPr>
                  <a:grpSpLocks/>
                </p:cNvGrpSpPr>
                <p:nvPr/>
              </p:nvGrpSpPr>
              <p:grpSpPr bwMode="auto">
                <a:xfrm>
                  <a:off x="2114228" y="1304881"/>
                  <a:ext cx="1507651" cy="1320522"/>
                  <a:chOff x="2114228" y="1304881"/>
                  <a:chExt cx="1507651" cy="1320522"/>
                </a:xfrm>
              </p:grpSpPr>
              <p:sp>
                <p:nvSpPr>
                  <p:cNvPr id="9" name="Right Triangle 8"/>
                  <p:cNvSpPr/>
                  <p:nvPr/>
                </p:nvSpPr>
                <p:spPr>
                  <a:xfrm flipH="1">
                    <a:off x="2114228" y="2473777"/>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ight Triangle 9"/>
                  <p:cNvSpPr/>
                  <p:nvPr/>
                </p:nvSpPr>
                <p:spPr>
                  <a:xfrm flipH="1">
                    <a:off x="3449616" y="1304881"/>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grpSp>
          <p:nvGrpSpPr>
            <p:cNvPr id="23" name="Group 22"/>
            <p:cNvGrpSpPr/>
            <p:nvPr/>
          </p:nvGrpSpPr>
          <p:grpSpPr>
            <a:xfrm>
              <a:off x="88801" y="2340935"/>
              <a:ext cx="3054672" cy="3155980"/>
              <a:chOff x="247463" y="1333944"/>
              <a:chExt cx="3054672" cy="4359290"/>
            </a:xfrm>
          </p:grpSpPr>
          <p:sp>
            <p:nvSpPr>
              <p:cNvPr id="24" name="Isosceles Triangle 23"/>
              <p:cNvSpPr/>
              <p:nvPr/>
            </p:nvSpPr>
            <p:spPr>
              <a:xfrm rot="10396838">
                <a:off x="334834" y="1742967"/>
                <a:ext cx="2891257" cy="3950267"/>
              </a:xfrm>
              <a:prstGeom prst="triangle">
                <a:avLst>
                  <a:gd name="adj" fmla="val 5897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Isosceles Triangle 24"/>
              <p:cNvSpPr/>
              <p:nvPr/>
            </p:nvSpPr>
            <p:spPr>
              <a:xfrm>
                <a:off x="247463" y="1333944"/>
                <a:ext cx="3054672" cy="3694440"/>
              </a:xfrm>
              <a:prstGeom prst="triangle">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3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BÀI HỌC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733"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Tree>
    <p:extLst>
      <p:ext uri="{BB962C8B-B14F-4D97-AF65-F5344CB8AC3E}">
        <p14:creationId xmlns:p14="http://schemas.microsoft.com/office/powerpoint/2010/main" val="102585512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629" y="312448"/>
            <a:ext cx="8665028" cy="646331"/>
          </a:xfrm>
          <a:prstGeom prst="rect">
            <a:avLst/>
          </a:prstGeom>
        </p:spPr>
        <p:txBody>
          <a:bodyPr wrap="square">
            <a:spAutoFit/>
          </a:bodyPr>
          <a:lstStyle/>
          <a:p>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Khái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quát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về</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Liên</a:t>
            </a:r>
            <a:r>
              <a:rPr lang="en-US" sz="3600" b="1" dirty="0">
                <a:solidFill>
                  <a:srgbClr val="002060"/>
                </a:solidFill>
                <a:latin typeface="Times New Roman" panose="02020603050405020304" pitchFamily="18" charset="0"/>
                <a:cs typeface="Times New Roman" panose="02020603050405020304" pitchFamily="18" charset="0"/>
              </a:rPr>
              <a:t> minh </a:t>
            </a:r>
            <a:r>
              <a:rPr lang="en-US" sz="3600" b="1" dirty="0" err="1">
                <a:solidFill>
                  <a:srgbClr val="002060"/>
                </a:solidFill>
                <a:latin typeface="Times New Roman" panose="02020603050405020304" pitchFamily="18" charset="0"/>
                <a:cs typeface="Times New Roman" panose="02020603050405020304" pitchFamily="18" charset="0"/>
              </a:rPr>
              <a:t>châu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Âu</a:t>
            </a:r>
            <a:r>
              <a:rPr lang="en-US" sz="3600" b="1" dirty="0">
                <a:solidFill>
                  <a:srgbClr val="002060"/>
                </a:solidFill>
                <a:latin typeface="Times New Roman" panose="02020603050405020304" pitchFamily="18" charset="0"/>
                <a:cs typeface="Times New Roman" panose="02020603050405020304" pitchFamily="18" charset="0"/>
              </a:rPr>
              <a:t> (EU).</a:t>
            </a:r>
          </a:p>
        </p:txBody>
      </p:sp>
      <p:sp>
        <p:nvSpPr>
          <p:cNvPr id="3" name="Rectangle 2"/>
          <p:cNvSpPr/>
          <p:nvPr/>
        </p:nvSpPr>
        <p:spPr>
          <a:xfrm>
            <a:off x="762863" y="958779"/>
            <a:ext cx="10976853" cy="1224951"/>
          </a:xfrm>
          <a:prstGeom prst="rect">
            <a:avLst/>
          </a:prstGeom>
        </p:spPr>
        <p:txBody>
          <a:bodyPr wrap="square">
            <a:spAutoFit/>
          </a:bodyPr>
          <a:lstStyle/>
          <a:p>
            <a:pPr algn="just">
              <a:lnSpc>
                <a:spcPct val="115000"/>
              </a:lnSpc>
              <a:spcAft>
                <a:spcPts val="0"/>
              </a:spcAft>
            </a:pPr>
            <a:r>
              <a:rPr lang="nl-NL"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vào thông tin kênh chữ và hình 1 SGK/107, 108, em hãy hoàn thành phiếu học tập sau theo cặp:  </a:t>
            </a:r>
            <a:r>
              <a:rPr lang="nl-NL"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 gian </a:t>
            </a:r>
            <a:r>
              <a:rPr lang="nl-NL"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phút</a:t>
            </a:r>
            <a:endParaRPr lang="en-US"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52774705"/>
              </p:ext>
            </p:extLst>
          </p:nvPr>
        </p:nvGraphicFramePr>
        <p:xfrm>
          <a:off x="1022986" y="2314865"/>
          <a:ext cx="10545096" cy="3989848"/>
        </p:xfrm>
        <a:graphic>
          <a:graphicData uri="http://schemas.openxmlformats.org/drawingml/2006/table">
            <a:tbl>
              <a:tblPr firstRow="1" firstCol="1" bandRow="1"/>
              <a:tblGrid>
                <a:gridCol w="5272548">
                  <a:extLst>
                    <a:ext uri="{9D8B030D-6E8A-4147-A177-3AD203B41FA5}">
                      <a16:colId xmlns:a16="http://schemas.microsoft.com/office/drawing/2014/main" val="2986344153"/>
                    </a:ext>
                  </a:extLst>
                </a:gridCol>
                <a:gridCol w="5272548">
                  <a:extLst>
                    <a:ext uri="{9D8B030D-6E8A-4147-A177-3AD203B41FA5}">
                      <a16:colId xmlns:a16="http://schemas.microsoft.com/office/drawing/2014/main" val="4227191191"/>
                    </a:ext>
                  </a:extLst>
                </a:gridCol>
              </a:tblGrid>
              <a:tr h="485989">
                <a:tc>
                  <a:txBody>
                    <a:bodyPr/>
                    <a:lstStyle/>
                    <a:p>
                      <a:pPr algn="ctr">
                        <a:lnSpc>
                          <a:spcPct val="115000"/>
                        </a:lnSpc>
                        <a:spcAft>
                          <a:spcPts val="0"/>
                        </a:spcAft>
                      </a:pPr>
                      <a:r>
                        <a:rPr lang="nl-NL"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nl-NL"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902638"/>
                  </a:ext>
                </a:extLst>
              </a:tr>
              <a:tr h="1014331">
                <a:tc>
                  <a:txBody>
                    <a:bodyPr/>
                    <a:lstStyle/>
                    <a:p>
                      <a:pPr algn="just">
                        <a:lnSpc>
                          <a:spcPct val="115000"/>
                        </a:lnSpc>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nl-NL"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734143"/>
                  </a:ext>
                </a:extLst>
              </a:tr>
              <a:tr h="1014331">
                <a:tc>
                  <a:txBody>
                    <a:bodyPr/>
                    <a:lstStyle/>
                    <a:p>
                      <a:pPr algn="just">
                        <a:lnSpc>
                          <a:spcPct val="115000"/>
                        </a:lnSpc>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có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nl-NL"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225654"/>
                  </a:ext>
                </a:extLst>
              </a:tr>
              <a:tr h="1320562">
                <a:tc>
                  <a:txBody>
                    <a:bodyPr/>
                    <a:lstStyle/>
                    <a:p>
                      <a:pPr algn="just">
                        <a:lnSpc>
                          <a:spcPct val="115000"/>
                        </a:lnSpc>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nl-NL"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006799"/>
                  </a:ext>
                </a:extLst>
              </a:tr>
            </a:tbl>
          </a:graphicData>
        </a:graphic>
      </p:graphicFrame>
      <p:pic>
        <p:nvPicPr>
          <p:cNvPr id="5" name="Video Đồng hồ đếm ngược 05 phút - 05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00852" y="5923260"/>
            <a:ext cx="1691148" cy="934740"/>
          </a:xfrm>
          <a:prstGeom prst="rect">
            <a:avLst/>
          </a:prstGeom>
        </p:spPr>
      </p:pic>
    </p:spTree>
    <p:extLst>
      <p:ext uri="{BB962C8B-B14F-4D97-AF65-F5344CB8AC3E}">
        <p14:creationId xmlns:p14="http://schemas.microsoft.com/office/powerpoint/2010/main" val="210432141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6" repeatCount="indefinite" fill="hold" display="0">
                  <p:stCondLst>
                    <p:cond delay="indefinite"/>
                  </p:stCondLst>
                </p:cTn>
                <p:tgtEl>
                  <p:spTgt spid="5"/>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4824" y="111649"/>
            <a:ext cx="4172937" cy="678327"/>
          </a:xfrm>
          <a:prstGeom prst="rect">
            <a:avLst/>
          </a:prstGeom>
        </p:spPr>
        <p:txBody>
          <a:bodyPr wrap="none">
            <a:spAutoFit/>
          </a:bodyPr>
          <a:lstStyle/>
          <a:p>
            <a:pPr algn="just">
              <a:lnSpc>
                <a:spcPct val="115000"/>
              </a:lnSpc>
              <a:spcAft>
                <a:spcPts val="0"/>
              </a:spcAft>
            </a:pPr>
            <a:r>
              <a:rPr lang="nl-NL" sz="36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Sản phẩm phiếu HT</a:t>
            </a:r>
            <a:endParaRPr lang="en-US" sz="36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78482713"/>
              </p:ext>
            </p:extLst>
          </p:nvPr>
        </p:nvGraphicFramePr>
        <p:xfrm>
          <a:off x="206478" y="966957"/>
          <a:ext cx="11474245" cy="5526788"/>
        </p:xfrm>
        <a:graphic>
          <a:graphicData uri="http://schemas.openxmlformats.org/drawingml/2006/table">
            <a:tbl>
              <a:tblPr firstRow="1" firstCol="1" bandRow="1"/>
              <a:tblGrid>
                <a:gridCol w="5198990">
                  <a:extLst>
                    <a:ext uri="{9D8B030D-6E8A-4147-A177-3AD203B41FA5}">
                      <a16:colId xmlns:a16="http://schemas.microsoft.com/office/drawing/2014/main" val="3053780116"/>
                    </a:ext>
                  </a:extLst>
                </a:gridCol>
                <a:gridCol w="6275255">
                  <a:extLst>
                    <a:ext uri="{9D8B030D-6E8A-4147-A177-3AD203B41FA5}">
                      <a16:colId xmlns:a16="http://schemas.microsoft.com/office/drawing/2014/main" val="3031644328"/>
                    </a:ext>
                  </a:extLst>
                </a:gridCol>
              </a:tblGrid>
              <a:tr h="0">
                <a:tc>
                  <a:txBody>
                    <a:bodyPr/>
                    <a:lstStyle/>
                    <a:p>
                      <a:pPr algn="ctr">
                        <a:lnSpc>
                          <a:spcPct val="115000"/>
                        </a:lnSpc>
                        <a:spcAft>
                          <a:spcPts val="0"/>
                        </a:spcAft>
                      </a:pPr>
                      <a:r>
                        <a:rPr lang="nl-NL" sz="27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7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nl-NL" sz="27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US" sz="27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759932"/>
                  </a:ext>
                </a:extLst>
              </a:tr>
              <a:tr h="0">
                <a:tc>
                  <a:txBody>
                    <a:bodyPr/>
                    <a:lstStyle/>
                    <a:p>
                      <a:pPr algn="just">
                        <a:lnSpc>
                          <a:spcPct val="115000"/>
                        </a:lnSpc>
                        <a:spcAft>
                          <a:spcPts val="0"/>
                        </a:spcAft>
                      </a:pP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01/11/1993</a:t>
                      </a:r>
                      <a:endParaRPr lang="en-US" sz="27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280216"/>
                  </a:ext>
                </a:extLst>
              </a:tr>
              <a:tr h="0">
                <a:tc>
                  <a:txBody>
                    <a:bodyPr/>
                    <a:lstStyle/>
                    <a:p>
                      <a:pPr algn="just">
                        <a:lnSpc>
                          <a:spcPct val="115000"/>
                        </a:lnSpc>
                        <a:spcAft>
                          <a:spcPts val="0"/>
                        </a:spcAft>
                      </a:pP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có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27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a:t>
                      </a:r>
                      <a:endParaRPr lang="en-US" sz="27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7483549"/>
                  </a:ext>
                </a:extLst>
              </a:tr>
              <a:tr h="0">
                <a:tc>
                  <a:txBody>
                    <a:bodyPr/>
                    <a:lstStyle/>
                    <a:p>
                      <a:pPr algn="just">
                        <a:lnSpc>
                          <a:spcPct val="115000"/>
                        </a:lnSpc>
                        <a:spcAft>
                          <a:spcPts val="0"/>
                        </a:spcAft>
                      </a:pP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Bỉ</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Bulgaria, Croatia,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Síp</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Séc</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Đan</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Estonia,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Lan,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Hy</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Lạp</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Hungary, Ireland, I-ta-li-a (Ý), Latvia,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Litva</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Luxembourg, Malta,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Lan, Ba Lan,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Bồ</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Đào</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Nha</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Romania, Slovakia, Slovenia,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Nha</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Thụy</a:t>
                      </a:r>
                      <a:r>
                        <a:rPr lang="en-US" sz="27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endParaRPr lang="en-US" sz="27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656511"/>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2631" y="0"/>
            <a:ext cx="1209369" cy="789976"/>
          </a:xfrm>
          <a:prstGeom prst="rect">
            <a:avLst/>
          </a:prstGeom>
        </p:spPr>
      </p:pic>
    </p:spTree>
    <p:extLst>
      <p:ext uri="{BB962C8B-B14F-4D97-AF65-F5344CB8AC3E}">
        <p14:creationId xmlns:p14="http://schemas.microsoft.com/office/powerpoint/2010/main" val="194088793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40821" y="301710"/>
            <a:ext cx="9073318" cy="6152320"/>
            <a:chOff x="1687159" y="237556"/>
            <a:chExt cx="9073318" cy="6152320"/>
          </a:xfrm>
        </p:grpSpPr>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964" t="32662" r="13821" b="11727"/>
            <a:stretch/>
          </p:blipFill>
          <p:spPr bwMode="auto">
            <a:xfrm>
              <a:off x="1755056" y="237556"/>
              <a:ext cx="8937524" cy="5529063"/>
            </a:xfrm>
            <a:prstGeom prst="rect">
              <a:avLst/>
            </a:prstGeom>
            <a:ln w="28575">
              <a:solidFill>
                <a:schemeClr val="accent5">
                  <a:lumMod val="50000"/>
                </a:schemeClr>
              </a:solidFill>
            </a:ln>
            <a:effectLst>
              <a:outerShdw blurRad="292100" dist="139700" dir="2700000" algn="tl" rotWithShape="0">
                <a:srgbClr val="333333">
                  <a:alpha val="65000"/>
                </a:srgbClr>
              </a:outerShdw>
            </a:effectLst>
          </p:spPr>
        </p:pic>
        <p:sp>
          <p:nvSpPr>
            <p:cNvPr id="2" name="TextBox 1"/>
            <p:cNvSpPr txBox="1"/>
            <p:nvPr/>
          </p:nvSpPr>
          <p:spPr>
            <a:xfrm>
              <a:off x="1687159" y="5943600"/>
              <a:ext cx="9073318" cy="446276"/>
            </a:xfrm>
            <a:prstGeom prst="rect">
              <a:avLst/>
            </a:prstGeom>
            <a:noFill/>
          </p:spPr>
          <p:txBody>
            <a:bodyPr wrap="none" rtlCol="0">
              <a:spAutoFit/>
            </a:bodyPr>
            <a:lstStyle/>
            <a:p>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1. </a:t>
              </a:r>
              <a:r>
                <a:rPr lang="en-US" sz="2300" b="1" dirty="0" err="1">
                  <a:solidFill>
                    <a:srgbClr val="002060"/>
                  </a:solidFill>
                  <a:latin typeface="Times New Roman" panose="02020603050405020304" pitchFamily="18" charset="0"/>
                  <a:cs typeface="Times New Roman" panose="02020603050405020304" pitchFamily="18" charset="0"/>
                </a:rPr>
                <a:t>Bản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đồ</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các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nước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thành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viên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của</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Liên</a:t>
              </a:r>
              <a:r>
                <a:rPr lang="en-US" sz="2300" b="1" dirty="0">
                  <a:solidFill>
                    <a:srgbClr val="002060"/>
                  </a:solidFill>
                  <a:latin typeface="Times New Roman" panose="02020603050405020304" pitchFamily="18" charset="0"/>
                  <a:cs typeface="Times New Roman" panose="02020603050405020304" pitchFamily="18" charset="0"/>
                </a:rPr>
                <a:t> minh </a:t>
              </a:r>
              <a:r>
                <a:rPr lang="en-US" sz="2300" b="1" dirty="0" err="1">
                  <a:solidFill>
                    <a:srgbClr val="002060"/>
                  </a:solidFill>
                  <a:latin typeface="Times New Roman" panose="02020603050405020304" pitchFamily="18" charset="0"/>
                  <a:cs typeface="Times New Roman" panose="02020603050405020304" pitchFamily="18" charset="0"/>
                </a:rPr>
                <a:t>châu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Âu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năm</a:t>
              </a:r>
              <a:r>
                <a:rPr lang="en-US" sz="2300" b="1" dirty="0">
                  <a:solidFill>
                    <a:srgbClr val="002060"/>
                  </a:solidFill>
                  <a:latin typeface="Times New Roman" panose="02020603050405020304" pitchFamily="18" charset="0"/>
                  <a:cs typeface="Times New Roman" panose="02020603050405020304" pitchFamily="18" charset="0"/>
                </a:rPr>
                <a:t> 2020</a:t>
              </a:r>
            </a:p>
          </p:txBody>
        </p:sp>
      </p:grpSp>
      <p:sp>
        <p:nvSpPr>
          <p:cNvPr id="4" name="Rectangle 3"/>
          <p:cNvSpPr/>
          <p:nvPr/>
        </p:nvSpPr>
        <p:spPr>
          <a:xfrm>
            <a:off x="1629601" y="272213"/>
            <a:ext cx="9084538" cy="584775"/>
          </a:xfrm>
          <a:prstGeom prst="rect">
            <a:avLst/>
          </a:prstGeom>
        </p:spPr>
        <p:txBody>
          <a:bodyPr wrap="none">
            <a:spAutoFit/>
          </a:bodyPr>
          <a:lstStyle/>
          <a:p>
            <a:r>
              <a:rPr lang="en-US" sz="3200" b="1" dirty="0" err="1">
                <a:solidFill>
                  <a:schemeClr val="accent5">
                    <a:lumMod val="75000"/>
                  </a:schemeClr>
                </a:solidFill>
                <a:latin typeface="Times New Roman" panose="02020603050405020304" pitchFamily="18" charset="0"/>
                <a:ea typeface="Times New Roman" panose="02020603050405020304" pitchFamily="18" charset="0"/>
              </a:rPr>
              <a:t>Xác</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định</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trên</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bản</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đồ</a:t>
            </a:r>
            <a:r>
              <a:rPr lang="en-US" sz="3200" b="1" dirty="0">
                <a:solidFill>
                  <a:schemeClr val="accent5">
                    <a:lumMod val="75000"/>
                  </a:schemeClr>
                </a:solidFill>
                <a:latin typeface="Times New Roman" panose="02020603050405020304" pitchFamily="18" charset="0"/>
                <a:ea typeface="Times New Roman" panose="02020603050405020304" pitchFamily="18" charset="0"/>
              </a:rPr>
              <a:t> 1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số</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quốc</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gia</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thành</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viên</a:t>
            </a:r>
            <a:r>
              <a:rPr lang="en-US" sz="3200" b="1" dirty="0">
                <a:solidFill>
                  <a:schemeClr val="accent5">
                    <a:lumMod val="75000"/>
                  </a:schemeClr>
                </a:solidFill>
                <a:latin typeface="Times New Roman" panose="02020603050405020304" pitchFamily="18" charset="0"/>
                <a:ea typeface="Times New Roman" panose="02020603050405020304" pitchFamily="18" charset="0"/>
              </a:rPr>
              <a:t> EU?</a:t>
            </a:r>
            <a:endParaRPr lang="en-US" sz="4000" b="1" dirty="0">
              <a:solidFill>
                <a:schemeClr val="accent5">
                  <a:lumMod val="75000"/>
                </a:schemeClr>
              </a:solidFill>
            </a:endParaRPr>
          </a:p>
        </p:txBody>
      </p:sp>
    </p:spTree>
    <p:extLst>
      <p:ext uri="{BB962C8B-B14F-4D97-AF65-F5344CB8AC3E}">
        <p14:creationId xmlns:p14="http://schemas.microsoft.com/office/powerpoint/2010/main" val="6088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433" y="282794"/>
            <a:ext cx="11149780" cy="6189002"/>
          </a:xfrm>
          <a:prstGeom prst="rect">
            <a:avLst/>
          </a:prstGeom>
        </p:spPr>
        <p:txBody>
          <a:bodyPr wrap="square">
            <a:spAutoFit/>
          </a:bodyPr>
          <a:lstStyle/>
          <a:p>
            <a:pPr algn="ctr">
              <a:lnSpc>
                <a:spcPct val="115000"/>
              </a:lnSpc>
              <a:spcAft>
                <a:spcPts val="0"/>
              </a:spcAft>
            </a:pPr>
            <a:r>
              <a:rPr lang="en-US" sz="2650" b="1" dirty="0">
                <a:solidFill>
                  <a:srgbClr val="000066"/>
                </a:solidFill>
                <a:latin typeface="Times New Roman" panose="02020603050405020304" pitchFamily="18" charset="0"/>
                <a:ea typeface="Times New Roman" panose="02020603050405020304" pitchFamily="18" charset="0"/>
              </a:rPr>
              <a:t>QUÁ TRÌNH HÌNH THÀNH LIÊN MINH CHÂU ÂU - EU</a:t>
            </a:r>
          </a:p>
          <a:p>
            <a:pPr algn="just">
              <a:lnSpc>
                <a:spcPct val="115000"/>
              </a:lnSpc>
              <a:spcAft>
                <a:spcPts val="0"/>
              </a:spcAft>
            </a:pP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Năm</a:t>
            </a:r>
            <a:r>
              <a:rPr lang="en-US" sz="2650" b="1" i="1" dirty="0">
                <a:solidFill>
                  <a:srgbClr val="000066"/>
                </a:solidFill>
                <a:latin typeface="Times New Roman" panose="02020603050405020304" pitchFamily="18" charset="0"/>
                <a:ea typeface="Times New Roman" panose="02020603050405020304" pitchFamily="18" charset="0"/>
              </a:rPr>
              <a:t> 1951 </a:t>
            </a:r>
            <a:r>
              <a:rPr lang="en-US" sz="2650" b="1" i="1" dirty="0" err="1">
                <a:solidFill>
                  <a:srgbClr val="000066"/>
                </a:solidFill>
                <a:latin typeface="Times New Roman" panose="02020603050405020304" pitchFamily="18" charset="0"/>
                <a:ea typeface="Times New Roman" panose="02020603050405020304" pitchFamily="18" charset="0"/>
              </a:rPr>
              <a:t>thành</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lập</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Cộng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đồng</a:t>
            </a:r>
            <a:r>
              <a:rPr lang="en-US" sz="2650" b="1" i="1" dirty="0">
                <a:solidFill>
                  <a:srgbClr val="000066"/>
                </a:solidFill>
                <a:latin typeface="Times New Roman" panose="02020603050405020304" pitchFamily="18" charset="0"/>
                <a:ea typeface="Times New Roman" panose="02020603050405020304" pitchFamily="18" charset="0"/>
              </a:rPr>
              <a:t> Than </a:t>
            </a:r>
            <a:r>
              <a:rPr lang="en-US" sz="2650" b="1" i="1" dirty="0" err="1">
                <a:solidFill>
                  <a:srgbClr val="000066"/>
                </a:solidFill>
                <a:latin typeface="Times New Roman" panose="02020603050405020304" pitchFamily="18" charset="0"/>
                <a:ea typeface="Times New Roman" panose="02020603050405020304" pitchFamily="18" charset="0"/>
              </a:rPr>
              <a:t>và</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Thép</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châu</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Âu</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Gồm</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các</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nước</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Pháp</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Đức</a:t>
            </a:r>
            <a:r>
              <a:rPr lang="en-US" sz="2650" b="1" i="1" dirty="0">
                <a:solidFill>
                  <a:srgbClr val="000066"/>
                </a:solidFill>
                <a:latin typeface="Times New Roman" panose="02020603050405020304" pitchFamily="18" charset="0"/>
                <a:ea typeface="Times New Roman" panose="02020603050405020304" pitchFamily="18" charset="0"/>
              </a:rPr>
              <a:t>, Ý, </a:t>
            </a:r>
            <a:r>
              <a:rPr lang="en-US" sz="2650" b="1" i="1" dirty="0" err="1">
                <a:solidFill>
                  <a:srgbClr val="000066"/>
                </a:solidFill>
                <a:latin typeface="Times New Roman" panose="02020603050405020304" pitchFamily="18" charset="0"/>
                <a:ea typeface="Times New Roman" panose="02020603050405020304" pitchFamily="18" charset="0"/>
              </a:rPr>
              <a:t>Bỉ</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Hà</a:t>
            </a:r>
            <a:r>
              <a:rPr lang="en-US" sz="2650" b="1" i="1" dirty="0">
                <a:solidFill>
                  <a:srgbClr val="000066"/>
                </a:solidFill>
                <a:latin typeface="Times New Roman" panose="02020603050405020304" pitchFamily="18" charset="0"/>
                <a:ea typeface="Times New Roman" panose="02020603050405020304" pitchFamily="18" charset="0"/>
              </a:rPr>
              <a:t> Lan, </a:t>
            </a:r>
            <a:r>
              <a:rPr lang="en-US" sz="2650" b="1" i="1" dirty="0" err="1">
                <a:solidFill>
                  <a:srgbClr val="000066"/>
                </a:solidFill>
                <a:latin typeface="Times New Roman" panose="02020603050405020304" pitchFamily="18" charset="0"/>
                <a:ea typeface="Times New Roman" panose="02020603050405020304" pitchFamily="18" charset="0"/>
              </a:rPr>
              <a:t>Lucxămbua</a:t>
            </a:r>
            <a:r>
              <a:rPr lang="en-US" sz="2650" b="1" i="1" dirty="0">
                <a:solidFill>
                  <a:srgbClr val="000066"/>
                </a:solidFill>
                <a:latin typeface="Times New Roman" panose="02020603050405020304" pitchFamily="18" charset="0"/>
                <a:ea typeface="Times New Roman" panose="02020603050405020304" pitchFamily="18" charset="0"/>
              </a:rPr>
              <a:t>.</a:t>
            </a:r>
          </a:p>
          <a:p>
            <a:pPr algn="just">
              <a:lnSpc>
                <a:spcPct val="115000"/>
              </a:lnSpc>
              <a:spcAft>
                <a:spcPts val="0"/>
              </a:spcAft>
            </a:pP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Năm</a:t>
            </a:r>
            <a:r>
              <a:rPr lang="en-US" sz="2650" b="1" i="1" dirty="0">
                <a:solidFill>
                  <a:srgbClr val="000066"/>
                </a:solidFill>
                <a:latin typeface="Times New Roman" panose="02020603050405020304" pitchFamily="18" charset="0"/>
                <a:ea typeface="Times New Roman" panose="02020603050405020304" pitchFamily="18" charset="0"/>
              </a:rPr>
              <a:t> 1957: </a:t>
            </a:r>
            <a:r>
              <a:rPr lang="en-US" sz="2650" b="1" i="1" dirty="0" err="1">
                <a:solidFill>
                  <a:srgbClr val="000066"/>
                </a:solidFill>
                <a:latin typeface="Times New Roman" panose="02020603050405020304" pitchFamily="18" charset="0"/>
                <a:ea typeface="Times New Roman" panose="02020603050405020304" pitchFamily="18" charset="0"/>
              </a:rPr>
              <a:t>sáng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lập</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Cộng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đồng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Kinh</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tế</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châu</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Âu</a:t>
            </a:r>
            <a:r>
              <a:rPr lang="en-US" sz="2650" b="1" i="1" dirty="0">
                <a:solidFill>
                  <a:srgbClr val="000066"/>
                </a:solidFill>
                <a:latin typeface="Times New Roman" panose="02020603050405020304" pitchFamily="18" charset="0"/>
                <a:ea typeface="Times New Roman" panose="02020603050405020304" pitchFamily="18" charset="0"/>
              </a:rPr>
              <a:t> (EEC).</a:t>
            </a:r>
          </a:p>
          <a:p>
            <a:pPr algn="just">
              <a:lnSpc>
                <a:spcPct val="115000"/>
              </a:lnSpc>
              <a:spcAft>
                <a:spcPts val="0"/>
              </a:spcAft>
            </a:pP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Năm</a:t>
            </a:r>
            <a:r>
              <a:rPr lang="en-US" sz="2650" b="1" i="1" dirty="0">
                <a:solidFill>
                  <a:srgbClr val="000066"/>
                </a:solidFill>
                <a:latin typeface="Times New Roman" panose="02020603050405020304" pitchFamily="18" charset="0"/>
                <a:ea typeface="Times New Roman" panose="02020603050405020304" pitchFamily="18" charset="0"/>
              </a:rPr>
              <a:t> 1958: </a:t>
            </a:r>
            <a:r>
              <a:rPr lang="en-US" sz="2650" b="1" i="1" dirty="0" err="1">
                <a:solidFill>
                  <a:srgbClr val="000066"/>
                </a:solidFill>
                <a:latin typeface="Times New Roman" panose="02020603050405020304" pitchFamily="18" charset="0"/>
                <a:ea typeface="Times New Roman" panose="02020603050405020304" pitchFamily="18" charset="0"/>
              </a:rPr>
              <a:t>Cộng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đồng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Nguyên</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tử</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châu</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Âu</a:t>
            </a:r>
            <a:r>
              <a:rPr lang="en-US" sz="2650" b="1" i="1" dirty="0">
                <a:solidFill>
                  <a:srgbClr val="000066"/>
                </a:solidFill>
                <a:latin typeface="Times New Roman" panose="02020603050405020304" pitchFamily="18" charset="0"/>
                <a:ea typeface="Times New Roman" panose="02020603050405020304" pitchFamily="18" charset="0"/>
              </a:rPr>
              <a:t>.</a:t>
            </a:r>
          </a:p>
          <a:p>
            <a:pPr algn="just">
              <a:lnSpc>
                <a:spcPct val="115000"/>
              </a:lnSpc>
              <a:spcAft>
                <a:spcPts val="0"/>
              </a:spcAft>
            </a:pP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Năm</a:t>
            </a:r>
            <a:r>
              <a:rPr lang="en-US" sz="2650" b="1" i="1" dirty="0">
                <a:solidFill>
                  <a:srgbClr val="000066"/>
                </a:solidFill>
                <a:latin typeface="Times New Roman" panose="02020603050405020304" pitchFamily="18" charset="0"/>
                <a:ea typeface="Times New Roman" panose="02020603050405020304" pitchFamily="18" charset="0"/>
              </a:rPr>
              <a:t> 1967: </a:t>
            </a:r>
            <a:r>
              <a:rPr lang="en-US" sz="2650" b="1" i="1" dirty="0" err="1">
                <a:solidFill>
                  <a:srgbClr val="000066"/>
                </a:solidFill>
                <a:latin typeface="Times New Roman" panose="02020603050405020304" pitchFamily="18" charset="0"/>
                <a:ea typeface="Times New Roman" panose="02020603050405020304" pitchFamily="18" charset="0"/>
              </a:rPr>
              <a:t>thống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nhất</a:t>
            </a:r>
            <a:r>
              <a:rPr lang="en-US" sz="2650" b="1" i="1" dirty="0">
                <a:solidFill>
                  <a:srgbClr val="000066"/>
                </a:solidFill>
                <a:latin typeface="Times New Roman" panose="02020603050405020304" pitchFamily="18" charset="0"/>
                <a:ea typeface="Times New Roman" panose="02020603050405020304" pitchFamily="18" charset="0"/>
              </a:rPr>
              <a:t> 3 </a:t>
            </a:r>
            <a:r>
              <a:rPr lang="en-US" sz="2650" b="1" i="1" dirty="0" err="1">
                <a:solidFill>
                  <a:srgbClr val="000066"/>
                </a:solidFill>
                <a:latin typeface="Times New Roman" panose="02020603050405020304" pitchFamily="18" charset="0"/>
                <a:ea typeface="Times New Roman" panose="02020603050405020304" pitchFamily="18" charset="0"/>
              </a:rPr>
              <a:t>tổ</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chức</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trên</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thành</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Cộng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đồng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châu</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Âu</a:t>
            </a:r>
            <a:r>
              <a:rPr lang="en-US" sz="2650" b="1" i="1" dirty="0">
                <a:solidFill>
                  <a:srgbClr val="000066"/>
                </a:solidFill>
                <a:latin typeface="Times New Roman" panose="02020603050405020304" pitchFamily="18" charset="0"/>
                <a:ea typeface="Times New Roman" panose="02020603050405020304" pitchFamily="18" charset="0"/>
              </a:rPr>
              <a:t> (EC).</a:t>
            </a:r>
          </a:p>
          <a:p>
            <a:pPr algn="just">
              <a:lnSpc>
                <a:spcPct val="115000"/>
              </a:lnSpc>
              <a:spcAft>
                <a:spcPts val="0"/>
              </a:spcAft>
            </a:pP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Năm</a:t>
            </a:r>
            <a:r>
              <a:rPr lang="en-US" sz="2650" b="1" i="1" dirty="0">
                <a:solidFill>
                  <a:srgbClr val="000066"/>
                </a:solidFill>
                <a:latin typeface="Times New Roman" panose="02020603050405020304" pitchFamily="18" charset="0"/>
                <a:ea typeface="Times New Roman" panose="02020603050405020304" pitchFamily="18" charset="0"/>
              </a:rPr>
              <a:t> 1993 (</a:t>
            </a:r>
            <a:r>
              <a:rPr lang="en-US" sz="2650" b="1" i="1" dirty="0" err="1">
                <a:solidFill>
                  <a:srgbClr val="000066"/>
                </a:solidFill>
                <a:latin typeface="Times New Roman" panose="02020603050405020304" pitchFamily="18" charset="0"/>
                <a:ea typeface="Times New Roman" panose="02020603050405020304" pitchFamily="18" charset="0"/>
              </a:rPr>
              <a:t>ngày</a:t>
            </a:r>
            <a:r>
              <a:rPr lang="en-US" sz="2650" b="1" i="1" dirty="0">
                <a:solidFill>
                  <a:srgbClr val="000066"/>
                </a:solidFill>
                <a:latin typeface="Times New Roman" panose="02020603050405020304" pitchFamily="18" charset="0"/>
                <a:ea typeface="Times New Roman" panose="02020603050405020304" pitchFamily="18" charset="0"/>
              </a:rPr>
              <a:t> 01 </a:t>
            </a:r>
            <a:r>
              <a:rPr lang="en-US" sz="2650" b="1" i="1" dirty="0" err="1">
                <a:solidFill>
                  <a:srgbClr val="000066"/>
                </a:solidFill>
                <a:latin typeface="Times New Roman" panose="02020603050405020304" pitchFamily="18" charset="0"/>
                <a:ea typeface="Times New Roman" panose="02020603050405020304" pitchFamily="18" charset="0"/>
              </a:rPr>
              <a:t>tháng</a:t>
            </a:r>
            <a:r>
              <a:rPr lang="en-US" sz="2650" b="1" i="1" dirty="0">
                <a:solidFill>
                  <a:srgbClr val="000066"/>
                </a:solidFill>
                <a:latin typeface="Times New Roman" panose="02020603050405020304" pitchFamily="18" charset="0"/>
                <a:ea typeface="Times New Roman" panose="02020603050405020304" pitchFamily="18" charset="0"/>
              </a:rPr>
              <a:t> 11), </a:t>
            </a:r>
            <a:r>
              <a:rPr lang="en-US" sz="2650" b="1" i="1" dirty="0" err="1">
                <a:solidFill>
                  <a:srgbClr val="000066"/>
                </a:solidFill>
                <a:latin typeface="Times New Roman" panose="02020603050405020304" pitchFamily="18" charset="0"/>
                <a:ea typeface="Times New Roman" panose="02020603050405020304" pitchFamily="18" charset="0"/>
              </a:rPr>
              <a:t>với</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hiệp</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ước</a:t>
            </a:r>
            <a:r>
              <a:rPr lang="en-US" sz="2650" b="1" i="1" dirty="0">
                <a:solidFill>
                  <a:srgbClr val="000066"/>
                </a:solidFill>
                <a:latin typeface="Times New Roman" panose="02020603050405020304" pitchFamily="18" charset="0"/>
                <a:ea typeface="Times New Roman" panose="02020603050405020304" pitchFamily="18" charset="0"/>
              </a:rPr>
              <a:t> Ma-</a:t>
            </a:r>
            <a:r>
              <a:rPr lang="en-US" sz="2650" b="1" i="1" dirty="0" err="1">
                <a:solidFill>
                  <a:srgbClr val="000066"/>
                </a:solidFill>
                <a:latin typeface="Times New Roman" panose="02020603050405020304" pitchFamily="18" charset="0"/>
                <a:ea typeface="Times New Roman" panose="02020603050405020304" pitchFamily="18" charset="0"/>
              </a:rPr>
              <a:t>trich</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Cộng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đồng</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châu</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Âu</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đổi</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tên</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thành</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Liên</a:t>
            </a:r>
            <a:r>
              <a:rPr lang="en-US" sz="2650" b="1" i="1" dirty="0">
                <a:solidFill>
                  <a:srgbClr val="000066"/>
                </a:solidFill>
                <a:latin typeface="Times New Roman" panose="02020603050405020304" pitchFamily="18" charset="0"/>
                <a:ea typeface="Times New Roman" panose="02020603050405020304" pitchFamily="18" charset="0"/>
              </a:rPr>
              <a:t> minh </a:t>
            </a:r>
            <a:r>
              <a:rPr lang="en-US" sz="2650" b="1" i="1" dirty="0" err="1">
                <a:solidFill>
                  <a:srgbClr val="000066"/>
                </a:solidFill>
                <a:latin typeface="Times New Roman" panose="02020603050405020304" pitchFamily="18" charset="0"/>
                <a:ea typeface="Times New Roman" panose="02020603050405020304" pitchFamily="18" charset="0"/>
              </a:rPr>
              <a:t>châu</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Âu</a:t>
            </a:r>
            <a:r>
              <a:rPr lang="en-US" sz="2650" b="1" i="1" dirty="0">
                <a:solidFill>
                  <a:srgbClr val="000066"/>
                </a:solidFill>
                <a:latin typeface="Times New Roman" panose="02020603050405020304" pitchFamily="18" charset="0"/>
                <a:ea typeface="Times New Roman" panose="02020603050405020304" pitchFamily="18" charset="0"/>
              </a:rPr>
              <a:t> (EU).</a:t>
            </a:r>
          </a:p>
          <a:p>
            <a:pPr algn="just">
              <a:lnSpc>
                <a:spcPct val="115000"/>
              </a:lnSpc>
              <a:spcAft>
                <a:spcPts val="0"/>
              </a:spcAft>
            </a:pP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Từ</a:t>
            </a:r>
            <a:r>
              <a:rPr lang="en-US" sz="2650" b="1" i="1" dirty="0">
                <a:solidFill>
                  <a:srgbClr val="000066"/>
                </a:solidFill>
                <a:latin typeface="Times New Roman" panose="02020603050405020304" pitchFamily="18" charset="0"/>
                <a:ea typeface="Times New Roman" panose="02020603050405020304" pitchFamily="18" charset="0"/>
              </a:rPr>
              <a:t> 6 </a:t>
            </a:r>
            <a:r>
              <a:rPr lang="en-US" sz="2650" b="1" i="1" dirty="0" err="1">
                <a:solidFill>
                  <a:srgbClr val="000066"/>
                </a:solidFill>
                <a:latin typeface="Times New Roman" panose="02020603050405020304" pitchFamily="18" charset="0"/>
                <a:ea typeface="Times New Roman" panose="02020603050405020304" pitchFamily="18" charset="0"/>
              </a:rPr>
              <a:t>nước</a:t>
            </a:r>
            <a:r>
              <a:rPr lang="en-US" sz="2650" b="1" i="1" dirty="0">
                <a:solidFill>
                  <a:srgbClr val="000066"/>
                </a:solidFill>
                <a:latin typeface="Times New Roman" panose="02020603050405020304" pitchFamily="18" charset="0"/>
                <a:ea typeface="Times New Roman" panose="02020603050405020304" pitchFamily="18" charset="0"/>
              </a:rPr>
              <a:t> ban </a:t>
            </a:r>
            <a:r>
              <a:rPr lang="en-US" sz="2650" b="1" i="1" dirty="0" err="1">
                <a:solidFill>
                  <a:srgbClr val="000066"/>
                </a:solidFill>
                <a:latin typeface="Times New Roman" panose="02020603050405020304" pitchFamily="18" charset="0"/>
                <a:ea typeface="Times New Roman" panose="02020603050405020304" pitchFamily="18" charset="0"/>
              </a:rPr>
              <a:t>đầu</a:t>
            </a:r>
            <a:r>
              <a:rPr lang="en-US" sz="2650" b="1" i="1" dirty="0">
                <a:solidFill>
                  <a:srgbClr val="000066"/>
                </a:solidFill>
                <a:latin typeface="Times New Roman" panose="02020603050405020304" pitchFamily="18" charset="0"/>
                <a:ea typeface="Times New Roman" panose="02020603050405020304" pitchFamily="18" charset="0"/>
              </a:rPr>
              <a:t> (1957) </a:t>
            </a:r>
            <a:r>
              <a:rPr lang="en-US" sz="2650" b="1" i="1" dirty="0" err="1">
                <a:solidFill>
                  <a:srgbClr val="000066"/>
                </a:solidFill>
                <a:latin typeface="Times New Roman" panose="02020603050405020304" pitchFamily="18" charset="0"/>
                <a:ea typeface="Times New Roman" panose="02020603050405020304" pitchFamily="18" charset="0"/>
              </a:rPr>
              <a:t>đến</a:t>
            </a:r>
            <a:r>
              <a:rPr lang="en-US" sz="2650" b="1" i="1" dirty="0">
                <a:solidFill>
                  <a:srgbClr val="000066"/>
                </a:solidFill>
                <a:latin typeface="Times New Roman" panose="02020603050405020304" pitchFamily="18" charset="0"/>
                <a:ea typeface="Times New Roman" panose="02020603050405020304" pitchFamily="18" charset="0"/>
              </a:rPr>
              <a:t> 2020 </a:t>
            </a:r>
            <a:r>
              <a:rPr lang="en-US" sz="2650" b="1" i="1" dirty="0" err="1">
                <a:solidFill>
                  <a:srgbClr val="000066"/>
                </a:solidFill>
                <a:latin typeface="Times New Roman" panose="02020603050405020304" pitchFamily="18" charset="0"/>
                <a:ea typeface="Times New Roman" panose="02020603050405020304" pitchFamily="18" charset="0"/>
              </a:rPr>
              <a:t>là</a:t>
            </a:r>
            <a:r>
              <a:rPr lang="en-US" sz="2650" b="1" i="1" dirty="0">
                <a:solidFill>
                  <a:srgbClr val="000066"/>
                </a:solidFill>
                <a:latin typeface="Times New Roman" panose="02020603050405020304" pitchFamily="18" charset="0"/>
                <a:ea typeface="Times New Roman" panose="02020603050405020304" pitchFamily="18" charset="0"/>
              </a:rPr>
              <a:t> 27 </a:t>
            </a:r>
            <a:r>
              <a:rPr lang="en-US" sz="2650" b="1" i="1" dirty="0" err="1">
                <a:solidFill>
                  <a:srgbClr val="000066"/>
                </a:solidFill>
                <a:latin typeface="Times New Roman" panose="02020603050405020304" pitchFamily="18" charset="0"/>
                <a:ea typeface="Times New Roman" panose="02020603050405020304" pitchFamily="18" charset="0"/>
              </a:rPr>
              <a:t>nước</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thành</a:t>
            </a:r>
            <a:r>
              <a:rPr lang="en-US" sz="2650" b="1" i="1" dirty="0">
                <a:solidFill>
                  <a:srgbClr val="000066"/>
                </a:solidFill>
                <a:latin typeface="Times New Roman" panose="02020603050405020304" pitchFamily="18" charset="0"/>
                <a:ea typeface="Times New Roman" panose="02020603050405020304" pitchFamily="18" charset="0"/>
              </a:rPr>
              <a:t> </a:t>
            </a:r>
            <a:r>
              <a:rPr lang="en-US" sz="2650" b="1" i="1" dirty="0" err="1">
                <a:solidFill>
                  <a:srgbClr val="000066"/>
                </a:solidFill>
                <a:latin typeface="Times New Roman" panose="02020603050405020304" pitchFamily="18" charset="0"/>
                <a:ea typeface="Times New Roman" panose="02020603050405020304" pitchFamily="18" charset="0"/>
              </a:rPr>
              <a:t>viên</a:t>
            </a:r>
            <a:endParaRPr lang="en-US" sz="2650" b="1" i="1" dirty="0">
              <a:solidFill>
                <a:srgbClr val="000066"/>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23h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31/1/2020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GMT - 6h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1/2/2020 -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Vương</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hiệp</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Ireland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rời</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châu</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Âu</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(EU),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chấm</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dứt</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47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50" b="1" i="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65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5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244785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31617891"/>
              </p:ext>
            </p:extLst>
          </p:nvPr>
        </p:nvGraphicFramePr>
        <p:xfrm>
          <a:off x="736600" y="846455"/>
          <a:ext cx="10744200" cy="3893632"/>
        </p:xfrm>
        <a:graphic>
          <a:graphicData uri="http://schemas.openxmlformats.org/drawingml/2006/table">
            <a:tbl>
              <a:tblPr firstRow="1" firstCol="1" bandRow="1"/>
              <a:tblGrid>
                <a:gridCol w="3223260">
                  <a:extLst>
                    <a:ext uri="{9D8B030D-6E8A-4147-A177-3AD203B41FA5}">
                      <a16:colId xmlns:a16="http://schemas.microsoft.com/office/drawing/2014/main" val="2334672808"/>
                    </a:ext>
                  </a:extLst>
                </a:gridCol>
                <a:gridCol w="7520940">
                  <a:extLst>
                    <a:ext uri="{9D8B030D-6E8A-4147-A177-3AD203B41FA5}">
                      <a16:colId xmlns:a16="http://schemas.microsoft.com/office/drawing/2014/main" val="3392839990"/>
                    </a:ext>
                  </a:extLst>
                </a:gridCol>
              </a:tblGrid>
              <a:tr h="0">
                <a:tc>
                  <a:txBody>
                    <a:bodyPr/>
                    <a:lstStyle/>
                    <a:p>
                      <a:pPr algn="just">
                        <a:lnSpc>
                          <a:spcPct val="107000"/>
                        </a:lnSpc>
                        <a:spcBef>
                          <a:spcPts val="450"/>
                        </a:spcBef>
                        <a:spcAft>
                          <a:spcPts val="450"/>
                        </a:spcAft>
                      </a:pPr>
                      <a:r>
                        <a:rPr lang="nl-NL" sz="2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Trụ sở:</a:t>
                      </a:r>
                      <a:endParaRPr lang="en-US" sz="2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450"/>
                        </a:spcBef>
                        <a:spcAft>
                          <a:spcPts val="450"/>
                        </a:spcAft>
                      </a:pPr>
                      <a:r>
                        <a:rPr lang="nl-NL" sz="2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Brúc-xen (Bỉ) </a:t>
                      </a:r>
                      <a:r>
                        <a:rPr lang="nl-NL" sz="27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nl-NL" sz="2700" i="1"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SGK/108</a:t>
                      </a:r>
                      <a:endParaRPr lang="en-US" sz="27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9394960"/>
                  </a:ext>
                </a:extLst>
              </a:tr>
              <a:tr h="0">
                <a:tc>
                  <a:txBody>
                    <a:bodyPr/>
                    <a:lstStyle/>
                    <a:p>
                      <a:pPr algn="just">
                        <a:lnSpc>
                          <a:spcPct val="107000"/>
                        </a:lnSpc>
                        <a:spcBef>
                          <a:spcPts val="450"/>
                        </a:spcBef>
                        <a:spcAft>
                          <a:spcPts val="450"/>
                        </a:spcAft>
                      </a:pPr>
                      <a:r>
                        <a:rPr lang="nl-NL" sz="2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 ngôn ngữ chính thức:</a:t>
                      </a:r>
                      <a:endParaRPr lang="en-US" sz="2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450"/>
                        </a:spcBef>
                        <a:spcAft>
                          <a:spcPts val="450"/>
                        </a:spcAft>
                      </a:pPr>
                      <a:r>
                        <a:rPr lang="nl-NL" sz="27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US" sz="27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793261"/>
                  </a:ext>
                </a:extLst>
              </a:tr>
              <a:tr h="0">
                <a:tc>
                  <a:txBody>
                    <a:bodyPr/>
                    <a:lstStyle/>
                    <a:p>
                      <a:pPr algn="just">
                        <a:lnSpc>
                          <a:spcPct val="107000"/>
                        </a:lnSpc>
                        <a:spcBef>
                          <a:spcPts val="450"/>
                        </a:spcBef>
                        <a:spcAft>
                          <a:spcPts val="450"/>
                        </a:spcAft>
                      </a:pPr>
                      <a:r>
                        <a:rPr lang="nl-NL" sz="2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Ngày châu Âu:</a:t>
                      </a:r>
                      <a:endParaRPr lang="en-US" sz="2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450"/>
                        </a:spcBef>
                        <a:spcAft>
                          <a:spcPts val="450"/>
                        </a:spcAft>
                      </a:pPr>
                      <a:r>
                        <a:rPr lang="nl-NL" sz="27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Ngày 9 tháng 5</a:t>
                      </a:r>
                      <a:endParaRPr lang="en-US" sz="27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864152"/>
                  </a:ext>
                </a:extLst>
              </a:tr>
              <a:tr h="0">
                <a:tc>
                  <a:txBody>
                    <a:bodyPr/>
                    <a:lstStyle/>
                    <a:p>
                      <a:pPr algn="just">
                        <a:lnSpc>
                          <a:spcPct val="107000"/>
                        </a:lnSpc>
                        <a:spcBef>
                          <a:spcPts val="450"/>
                        </a:spcBef>
                        <a:spcAft>
                          <a:spcPts val="450"/>
                        </a:spcAft>
                      </a:pPr>
                      <a:r>
                        <a:rPr lang="nl-NL" sz="2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Diện tích:</a:t>
                      </a:r>
                      <a:endParaRPr lang="en-US" sz="2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450"/>
                        </a:spcBef>
                        <a:spcAft>
                          <a:spcPts val="450"/>
                        </a:spcAft>
                      </a:pPr>
                      <a:r>
                        <a:rPr lang="vi-VN" sz="2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4.422.773 km²</a:t>
                      </a:r>
                      <a:r>
                        <a:rPr lang="nl-NL" sz="2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(nước có diện tích lớn nhất là Pháp với 554.000 km</a:t>
                      </a:r>
                      <a:r>
                        <a:rPr lang="nl-NL" sz="2700" baseline="30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2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và nhỏ nhất là Malta với 300 km</a:t>
                      </a:r>
                      <a:r>
                        <a:rPr lang="nl-NL" sz="2700" baseline="30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2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57852"/>
                  </a:ext>
                </a:extLst>
              </a:tr>
              <a:tr h="0">
                <a:tc>
                  <a:txBody>
                    <a:bodyPr/>
                    <a:lstStyle/>
                    <a:p>
                      <a:pPr algn="just">
                        <a:lnSpc>
                          <a:spcPct val="107000"/>
                        </a:lnSpc>
                        <a:spcBef>
                          <a:spcPts val="450"/>
                        </a:spcBef>
                        <a:spcAft>
                          <a:spcPts val="450"/>
                        </a:spcAft>
                      </a:pPr>
                      <a:r>
                        <a:rPr lang="nl-NL" sz="27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Dân số:</a:t>
                      </a:r>
                      <a:endParaRPr lang="en-US" sz="27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4000"/>
                        </a:lnSpc>
                        <a:spcBef>
                          <a:spcPts val="0"/>
                        </a:spcBef>
                        <a:spcAft>
                          <a:spcPts val="0"/>
                        </a:spcAft>
                      </a:pPr>
                      <a:r>
                        <a:rPr lang="nl-NL" sz="2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 447 triệu người, chiếm 7,3% toàn thế giới</a:t>
                      </a:r>
                      <a:r>
                        <a:rPr lang="en-US" sz="2700" baseline="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 viên có dân số lớn nhất là Đức với 82 triệu, ít nhất là Malta với 0,4 triệu).</a:t>
                      </a:r>
                      <a:endParaRPr lang="en-US" sz="2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832510"/>
                  </a:ext>
                </a:extLst>
              </a:tr>
            </a:tbl>
          </a:graphicData>
        </a:graphic>
      </p:graphicFrame>
      <p:sp>
        <p:nvSpPr>
          <p:cNvPr id="7" name="TextBox 6"/>
          <p:cNvSpPr txBox="1"/>
          <p:nvPr/>
        </p:nvSpPr>
        <p:spPr>
          <a:xfrm>
            <a:off x="3095047" y="139700"/>
            <a:ext cx="5595506" cy="584775"/>
          </a:xfrm>
          <a:prstGeom prst="rect">
            <a:avLst/>
          </a:prstGeom>
          <a:noFill/>
        </p:spPr>
        <p:txBody>
          <a:bodyPr wrap="non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MỘT SỐ THÔNG TIN VỀ EU</a:t>
            </a:r>
          </a:p>
        </p:txBody>
      </p:sp>
      <p:sp>
        <p:nvSpPr>
          <p:cNvPr id="8" name="Rectangle 7"/>
          <p:cNvSpPr/>
          <p:nvPr/>
        </p:nvSpPr>
        <p:spPr>
          <a:xfrm>
            <a:off x="736600" y="5263877"/>
            <a:ext cx="10934700" cy="401648"/>
          </a:xfrm>
          <a:prstGeom prst="rect">
            <a:avLst/>
          </a:prstGeom>
        </p:spPr>
        <p:txBody>
          <a:bodyPr wrap="square">
            <a:spAutoFit/>
          </a:bodyPr>
          <a:lstStyle/>
          <a:p>
            <a:pPr algn="just">
              <a:lnSpc>
                <a:spcPct val="115000"/>
              </a:lnSpc>
              <a:spcAft>
                <a:spcPts val="0"/>
              </a:spcAft>
            </a:pPr>
            <a:r>
              <a:rPr lang="en-U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Cổng</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XHCN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9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1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051459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884" y="3628101"/>
            <a:ext cx="5466567" cy="3059403"/>
          </a:xfrm>
          <a:prstGeom prst="rect">
            <a:avLst/>
          </a:prstGeom>
          <a:noFill/>
          <a:ln w="28575">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44" y="3628101"/>
            <a:ext cx="5735894" cy="3059403"/>
          </a:xfrm>
          <a:prstGeom prst="rect">
            <a:avLst/>
          </a:prstGeom>
          <a:ln w="28575">
            <a:solidFill>
              <a:schemeClr val="accent5">
                <a:lumMod val="50000"/>
              </a:schemeClr>
            </a:solidFill>
          </a:ln>
        </p:spPr>
      </p:pic>
      <p:sp>
        <p:nvSpPr>
          <p:cNvPr id="7" name="Rectangle 6"/>
          <p:cNvSpPr/>
          <p:nvPr/>
        </p:nvSpPr>
        <p:spPr>
          <a:xfrm>
            <a:off x="6333933" y="2619510"/>
            <a:ext cx="5610468" cy="569643"/>
          </a:xfrm>
          <a:prstGeom prst="rect">
            <a:avLst/>
          </a:prstGeom>
        </p:spPr>
        <p:txBody>
          <a:bodyPr wrap="square">
            <a:spAutoFit/>
          </a:bodyPr>
          <a:lstStyle/>
          <a:p>
            <a:pPr algn="just">
              <a:lnSpc>
                <a:spcPct val="107000"/>
              </a:lnSpc>
              <a:spcAft>
                <a:spcPts val="375"/>
              </a:spcAft>
            </a:pP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Tỷ</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08:25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01/07/2022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CN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Agribank</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Tỷ</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5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ngày</a:t>
            </a:r>
            <a:endParaRPr lang="en-US" sz="15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p:cNvGrpSpPr/>
          <p:nvPr/>
        </p:nvGrpSpPr>
        <p:grpSpPr>
          <a:xfrm>
            <a:off x="310943" y="278870"/>
            <a:ext cx="5735895" cy="3047795"/>
            <a:chOff x="310943" y="278870"/>
            <a:chExt cx="5735895" cy="3047795"/>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0943" y="278870"/>
              <a:ext cx="5735895" cy="3047795"/>
            </a:xfrm>
            <a:prstGeom prst="rect">
              <a:avLst/>
            </a:prstGeom>
            <a:solidFill>
              <a:srgbClr val="FFFFFF">
                <a:shade val="85000"/>
              </a:srgbClr>
            </a:solidFill>
            <a:ln w="28575"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1858298" y="1893664"/>
              <a:ext cx="577030" cy="830997"/>
            </a:xfrm>
            <a:prstGeom prst="rect">
              <a:avLst/>
            </a:prstGeom>
          </p:spPr>
          <p:txBody>
            <a:bodyPr wrap="square">
              <a:spAutoFit/>
            </a:bodyPr>
            <a:lstStyle/>
            <a:p>
              <a:r>
                <a:rPr lang="en-US" sz="4800" b="1" dirty="0">
                  <a:solidFill>
                    <a:srgbClr val="202122"/>
                  </a:solidFill>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7270057" y="179153"/>
            <a:ext cx="3674147" cy="446276"/>
          </a:xfrm>
          <a:prstGeom prst="rect">
            <a:avLst/>
          </a:prstGeom>
          <a:noFill/>
        </p:spPr>
        <p:txBody>
          <a:bodyPr wrap="none" rtlCol="0">
            <a:spAutoFit/>
          </a:bodyPr>
          <a:lstStyle/>
          <a:p>
            <a:r>
              <a:rPr lang="en-US" sz="2300" b="1" dirty="0" err="1">
                <a:solidFill>
                  <a:srgbClr val="000099"/>
                </a:solidFill>
                <a:latin typeface="Times New Roman" panose="02020603050405020304" pitchFamily="18" charset="0"/>
                <a:cs typeface="Times New Roman" panose="02020603050405020304" pitchFamily="18" charset="0"/>
              </a:rPr>
              <a:t>Tỉ</a:t>
            </a:r>
            <a:r>
              <a:rPr lang="en-US" sz="2300" b="1" dirty="0">
                <a:solidFill>
                  <a:srgbClr val="000099"/>
                </a:solidFill>
                <a:latin typeface="Times New Roman" panose="02020603050405020304" pitchFamily="18" charset="0"/>
                <a:cs typeface="Times New Roman" panose="02020603050405020304" pitchFamily="18" charset="0"/>
              </a:rPr>
              <a:t> </a:t>
            </a:r>
            <a:r>
              <a:rPr lang="en-US" sz="2300" b="1" dirty="0" err="1">
                <a:solidFill>
                  <a:srgbClr val="000099"/>
                </a:solidFill>
                <a:latin typeface="Times New Roman" panose="02020603050405020304" pitchFamily="18" charset="0"/>
                <a:cs typeface="Times New Roman" panose="02020603050405020304" pitchFamily="18" charset="0"/>
              </a:rPr>
              <a:t>giá</a:t>
            </a:r>
            <a:r>
              <a:rPr lang="en-US" sz="2300" b="1" dirty="0">
                <a:solidFill>
                  <a:srgbClr val="000099"/>
                </a:solidFill>
                <a:latin typeface="Times New Roman" panose="02020603050405020304" pitchFamily="18" charset="0"/>
                <a:cs typeface="Times New Roman" panose="02020603050405020304" pitchFamily="18" charset="0"/>
              </a:rPr>
              <a:t> so </a:t>
            </a:r>
            <a:r>
              <a:rPr lang="en-US" sz="2300" b="1" dirty="0" err="1">
                <a:solidFill>
                  <a:srgbClr val="000099"/>
                </a:solidFill>
                <a:latin typeface="Times New Roman" panose="02020603050405020304" pitchFamily="18" charset="0"/>
                <a:cs typeface="Times New Roman" panose="02020603050405020304" pitchFamily="18" charset="0"/>
              </a:rPr>
              <a:t>với</a:t>
            </a:r>
            <a:r>
              <a:rPr lang="en-US" sz="2300" b="1" dirty="0">
                <a:solidFill>
                  <a:srgbClr val="000099"/>
                </a:solidFill>
                <a:latin typeface="Times New Roman" panose="02020603050405020304" pitchFamily="18" charset="0"/>
                <a:cs typeface="Times New Roman" panose="02020603050405020304" pitchFamily="18" charset="0"/>
              </a:rPr>
              <a:t> </a:t>
            </a:r>
            <a:r>
              <a:rPr lang="en-US" sz="2300" b="1" dirty="0" err="1">
                <a:solidFill>
                  <a:srgbClr val="000099"/>
                </a:solidFill>
                <a:latin typeface="Times New Roman" panose="02020603050405020304" pitchFamily="18" charset="0"/>
                <a:cs typeface="Times New Roman" panose="02020603050405020304" pitchFamily="18" charset="0"/>
              </a:rPr>
              <a:t>Việt</a:t>
            </a:r>
            <a:r>
              <a:rPr lang="en-US" sz="2300" b="1" dirty="0">
                <a:solidFill>
                  <a:srgbClr val="000099"/>
                </a:solidFill>
                <a:latin typeface="Times New Roman" panose="02020603050405020304" pitchFamily="18" charset="0"/>
                <a:cs typeface="Times New Roman" panose="02020603050405020304" pitchFamily="18" charset="0"/>
              </a:rPr>
              <a:t> Nam </a:t>
            </a:r>
            <a:r>
              <a:rPr lang="en-US" sz="2300" b="1" dirty="0" err="1">
                <a:solidFill>
                  <a:srgbClr val="000099"/>
                </a:solidFill>
                <a:latin typeface="Times New Roman" panose="02020603050405020304" pitchFamily="18" charset="0"/>
                <a:cs typeface="Times New Roman" panose="02020603050405020304" pitchFamily="18" charset="0"/>
              </a:rPr>
              <a:t>đồng</a:t>
            </a:r>
            <a:endParaRPr lang="en-US" sz="2300" b="1" dirty="0">
              <a:solidFill>
                <a:srgbClr val="000099"/>
              </a:solidFill>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796051230"/>
              </p:ext>
            </p:extLst>
          </p:nvPr>
        </p:nvGraphicFramePr>
        <p:xfrm>
          <a:off x="6261982" y="588272"/>
          <a:ext cx="5754370" cy="1971994"/>
        </p:xfrm>
        <a:graphic>
          <a:graphicData uri="http://schemas.openxmlformats.org/drawingml/2006/table">
            <a:tbl>
              <a:tblPr firstRow="1" firstCol="1" lastRow="1" bandRow="1">
                <a:tableStyleId>{3C2FFA5D-87B4-456A-9821-1D502468CF0F}</a:tableStyleId>
              </a:tblPr>
              <a:tblGrid>
                <a:gridCol w="1131959">
                  <a:extLst>
                    <a:ext uri="{9D8B030D-6E8A-4147-A177-3AD203B41FA5}">
                      <a16:colId xmlns:a16="http://schemas.microsoft.com/office/drawing/2014/main" val="1031641479"/>
                    </a:ext>
                  </a:extLst>
                </a:gridCol>
                <a:gridCol w="1205476">
                  <a:extLst>
                    <a:ext uri="{9D8B030D-6E8A-4147-A177-3AD203B41FA5}">
                      <a16:colId xmlns:a16="http://schemas.microsoft.com/office/drawing/2014/main" val="1527896282"/>
                    </a:ext>
                  </a:extLst>
                </a:gridCol>
                <a:gridCol w="1800225">
                  <a:extLst>
                    <a:ext uri="{9D8B030D-6E8A-4147-A177-3AD203B41FA5}">
                      <a16:colId xmlns:a16="http://schemas.microsoft.com/office/drawing/2014/main" val="2041938155"/>
                    </a:ext>
                  </a:extLst>
                </a:gridCol>
                <a:gridCol w="1616710">
                  <a:extLst>
                    <a:ext uri="{9D8B030D-6E8A-4147-A177-3AD203B41FA5}">
                      <a16:colId xmlns:a16="http://schemas.microsoft.com/office/drawing/2014/main" val="1021904473"/>
                    </a:ext>
                  </a:extLst>
                </a:gridCol>
              </a:tblGrid>
              <a:tr h="827040">
                <a:tc>
                  <a:txBody>
                    <a:bodyPr/>
                    <a:lstStyle/>
                    <a:p>
                      <a:pPr algn="ctr">
                        <a:lnSpc>
                          <a:spcPct val="107000"/>
                        </a:lnSpc>
                        <a:spcAft>
                          <a:spcPts val="1500"/>
                        </a:spcAft>
                      </a:pPr>
                      <a:r>
                        <a:rPr lang="en-US" sz="1800" dirty="0" err="1">
                          <a:effectLst/>
                          <a:latin typeface="Times New Roman" panose="02020603050405020304" pitchFamily="18" charset="0"/>
                          <a:cs typeface="Times New Roman" panose="02020603050405020304" pitchFamily="18" charset="0"/>
                        </a:rPr>
                        <a:t>Ngoại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tệ</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dirty="0" err="1">
                          <a:effectLst/>
                          <a:latin typeface="Times New Roman" panose="02020603050405020304" pitchFamily="18" charset="0"/>
                          <a:cs typeface="Times New Roman" panose="02020603050405020304" pitchFamily="18" charset="0"/>
                        </a:rPr>
                        <a:t>Mua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mặt</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dirty="0" err="1">
                          <a:effectLst/>
                          <a:latin typeface="Times New Roman" panose="02020603050405020304" pitchFamily="18" charset="0"/>
                          <a:cs typeface="Times New Roman" panose="02020603050405020304" pitchFamily="18" charset="0"/>
                        </a:rPr>
                        <a:t>Mua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chuyển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khoản</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dirty="0" err="1">
                          <a:effectLst/>
                          <a:latin typeface="Times New Roman" panose="02020603050405020304" pitchFamily="18" charset="0"/>
                          <a:cs typeface="Times New Roman" panose="02020603050405020304" pitchFamily="18" charset="0"/>
                        </a:rPr>
                        <a:t>Giá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bán</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46082256"/>
                  </a:ext>
                </a:extLst>
              </a:tr>
              <a:tr h="548913">
                <a:tc>
                  <a:txBody>
                    <a:bodyPr/>
                    <a:lstStyle/>
                    <a:p>
                      <a:pPr algn="ctr">
                        <a:lnSpc>
                          <a:spcPct val="107000"/>
                        </a:lnSpc>
                        <a:spcAft>
                          <a:spcPts val="1500"/>
                        </a:spcAft>
                      </a:pPr>
                      <a:r>
                        <a:rPr lang="en-US" sz="1800" dirty="0">
                          <a:effectLst/>
                          <a:latin typeface="Times New Roman" panose="02020603050405020304" pitchFamily="18" charset="0"/>
                          <a:cs typeface="Times New Roman" panose="02020603050405020304" pitchFamily="18" charset="0"/>
                        </a:rPr>
                        <a:t>USD</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b="1" dirty="0">
                          <a:effectLst/>
                          <a:latin typeface="Times New Roman" panose="02020603050405020304" pitchFamily="18" charset="0"/>
                          <a:cs typeface="Times New Roman" panose="02020603050405020304" pitchFamily="18" charset="0"/>
                        </a:rPr>
                        <a:t>23,120.00</a:t>
                      </a:r>
                      <a:endPar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b="1" dirty="0">
                          <a:effectLst/>
                          <a:latin typeface="Times New Roman" panose="02020603050405020304" pitchFamily="18" charset="0"/>
                          <a:cs typeface="Times New Roman" panose="02020603050405020304" pitchFamily="18" charset="0"/>
                        </a:rPr>
                        <a:t>23,140.00</a:t>
                      </a:r>
                      <a:endPar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b="1" dirty="0">
                          <a:effectLst/>
                          <a:latin typeface="Times New Roman" panose="02020603050405020304" pitchFamily="18" charset="0"/>
                          <a:cs typeface="Times New Roman" panose="02020603050405020304" pitchFamily="18" charset="0"/>
                        </a:rPr>
                        <a:t>23,400.00</a:t>
                      </a:r>
                      <a:endParaRPr lang="en-US"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2319919"/>
                  </a:ext>
                </a:extLst>
              </a:tr>
              <a:tr h="548913">
                <a:tc>
                  <a:txBody>
                    <a:bodyPr/>
                    <a:lstStyle/>
                    <a:p>
                      <a:pPr algn="ctr">
                        <a:lnSpc>
                          <a:spcPct val="107000"/>
                        </a:lnSpc>
                        <a:spcAft>
                          <a:spcPts val="1500"/>
                        </a:spcAft>
                      </a:pPr>
                      <a:r>
                        <a:rPr lang="en-US" sz="1800" dirty="0">
                          <a:effectLst/>
                          <a:latin typeface="Times New Roman" panose="02020603050405020304" pitchFamily="18" charset="0"/>
                          <a:cs typeface="Times New Roman" panose="02020603050405020304" pitchFamily="18" charset="0"/>
                        </a:rPr>
                        <a:t>EUR</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dirty="0">
                          <a:effectLst/>
                          <a:latin typeface="Times New Roman" panose="02020603050405020304" pitchFamily="18" charset="0"/>
                          <a:cs typeface="Times New Roman" panose="02020603050405020304" pitchFamily="18" charset="0"/>
                        </a:rPr>
                        <a:t>23,953.00</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dirty="0">
                          <a:effectLst/>
                          <a:latin typeface="Times New Roman" panose="02020603050405020304" pitchFamily="18" charset="0"/>
                          <a:cs typeface="Times New Roman" panose="02020603050405020304" pitchFamily="18" charset="0"/>
                        </a:rPr>
                        <a:t>23,979.00</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1500"/>
                        </a:spcAft>
                      </a:pPr>
                      <a:r>
                        <a:rPr lang="en-US" sz="1800" dirty="0">
                          <a:effectLst/>
                          <a:latin typeface="Times New Roman" panose="02020603050405020304" pitchFamily="18" charset="0"/>
                          <a:cs typeface="Times New Roman" panose="02020603050405020304" pitchFamily="18" charset="0"/>
                        </a:rPr>
                        <a:t>24,821.00</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142875" marB="14287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383244"/>
                  </a:ext>
                </a:extLst>
              </a:tr>
            </a:tbl>
          </a:graphicData>
        </a:graphic>
      </p:graphicFrame>
    </p:spTree>
    <p:extLst>
      <p:ext uri="{BB962C8B-B14F-4D97-AF65-F5344CB8AC3E}">
        <p14:creationId xmlns:p14="http://schemas.microsoft.com/office/powerpoint/2010/main" val="38675261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1519</TotalTime>
  <Words>1614</Words>
  <Application>Microsoft Office PowerPoint</Application>
  <PresentationFormat>Widescreen</PresentationFormat>
  <Paragraphs>122</Paragraphs>
  <Slides>19</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Cambria Math</vt:lpstr>
      <vt:lpstr>Palatino Linotype</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146</cp:revision>
  <dcterms:created xsi:type="dcterms:W3CDTF">2022-06-14T09:04:38Z</dcterms:created>
  <dcterms:modified xsi:type="dcterms:W3CDTF">2022-07-26T05:54:48Z</dcterms:modified>
</cp:coreProperties>
</file>