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74" r:id="rId27"/>
    <p:sldId id="275" r:id="rId28"/>
  </p:sldIdLst>
  <p:sldSz cx="18288000" cy="10287000"/>
  <p:notesSz cx="6858000" cy="9144000"/>
  <p:embeddedFontLst>
    <p:embeddedFont>
      <p:font typeface="Asap Bold" panose="020B0604020202020204" charset="0"/>
      <p:regular r:id="rId30"/>
    </p:embeddedFont>
    <p:embeddedFont>
      <p:font typeface="Bahnschrift" panose="020B0502040204020203" pitchFamily="34" charset="0"/>
      <p:regular r:id="rId31"/>
      <p:bold r:id="rId32"/>
    </p:embeddedFont>
    <p:embeddedFont>
      <p:font typeface="Open Sans" panose="020B0606030504020204" pitchFamily="34" charset="0"/>
      <p:regular r:id="rId33"/>
    </p:embeddedFont>
    <p:embeddedFont>
      <p:font typeface="Paytone One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896" autoAdjust="0"/>
  </p:normalViewPr>
  <p:slideViewPr>
    <p:cSldViewPr>
      <p:cViewPr varScale="1">
        <p:scale>
          <a:sx n="47" d="100"/>
          <a:sy n="47" d="100"/>
        </p:scale>
        <p:origin x="5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DE18D-3BB1-40D0-8E24-FB57EE5F9282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8F992-8195-4096-84E9-CA6C6749C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1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29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8428"/>
            <a:ext cx="15087600" cy="534924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3430"/>
            <a:ext cx="15087600" cy="1714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2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0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22168"/>
            <a:ext cx="3943350" cy="86361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22167"/>
            <a:ext cx="11601450" cy="8636133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8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8428"/>
            <a:ext cx="15087600" cy="534924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79692"/>
            <a:ext cx="15087600" cy="1714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43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9" y="2768601"/>
            <a:ext cx="7406640" cy="6035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68603"/>
            <a:ext cx="7406640" cy="6035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48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3501"/>
            <a:ext cx="7406640" cy="5067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3501"/>
            <a:ext cx="7406640" cy="5067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5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601200"/>
            <a:ext cx="18283238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" y="0"/>
            <a:ext cx="6076187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7" y="0"/>
            <a:ext cx="96012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91538"/>
            <a:ext cx="4800600" cy="3429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0" y="1097280"/>
            <a:ext cx="9738360" cy="7886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389120"/>
            <a:ext cx="4800600" cy="506868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68" y="9689678"/>
            <a:ext cx="3927765" cy="547688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9678"/>
            <a:ext cx="6972300" cy="54768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8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9500"/>
            <a:ext cx="18283238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2614"/>
            <a:ext cx="18283238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7612380"/>
            <a:ext cx="15169896" cy="1234440"/>
          </a:xfrm>
        </p:spPr>
        <p:txBody>
          <a:bodyPr lIns="91440" tIns="0" rIns="9144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" y="0"/>
            <a:ext cx="18287978" cy="737261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8860535"/>
            <a:ext cx="15169896" cy="89154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01200"/>
            <a:ext cx="18288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501474"/>
            <a:ext cx="18288002" cy="98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29905"/>
            <a:ext cx="15087600" cy="2176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8601"/>
            <a:ext cx="15087600" cy="60350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1" y="9689678"/>
            <a:ext cx="370840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8" y="9689678"/>
            <a:ext cx="72342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9678"/>
            <a:ext cx="196803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8" y="2606768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57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4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8.mp3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8.mp3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3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8.mp3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8.mp3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NULL" TargetMode="External"/><Relationship Id="rId7" Type="http://schemas.openxmlformats.org/officeDocument/2006/relationships/image" Target="../media/image6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microsoft.com/office/2007/relationships/media" Target="../media/media8.mp3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3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.svg"/><Relationship Id="rId10" Type="http://schemas.openxmlformats.org/officeDocument/2006/relationships/image" Target="../media/image37.sv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06702" y="3191237"/>
            <a:ext cx="8674595" cy="244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</a:pPr>
            <a:r>
              <a:rPr lang="en-US" sz="8635" spc="-172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Good Afternoon</a:t>
            </a:r>
          </a:p>
          <a:p>
            <a:pPr algn="ctr">
              <a:lnSpc>
                <a:spcPts val="9585"/>
              </a:lnSpc>
            </a:pPr>
            <a:r>
              <a:rPr lang="en-US" sz="8635" spc="-172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class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93657" y="6454328"/>
            <a:ext cx="9724507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41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Teacher: </a:t>
            </a:r>
            <a:r>
              <a:rPr lang="vi-VN" sz="41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Trị</a:t>
            </a:r>
            <a:r>
              <a:rPr lang="en-US" sz="41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nh</a:t>
            </a:r>
            <a:r>
              <a:rPr lang="en-US" sz="41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Thùy</a:t>
            </a:r>
            <a:r>
              <a:rPr lang="en-US" sz="4199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199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Trang</a:t>
            </a:r>
            <a:endParaRPr lang="en-US" sz="4199" dirty="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2605" y="1585025"/>
            <a:ext cx="16418909" cy="7430767"/>
          </a:xfrm>
          <a:custGeom>
            <a:avLst/>
            <a:gdLst/>
            <a:ahLst/>
            <a:cxnLst/>
            <a:rect l="l" t="t" r="r" b="b"/>
            <a:pathLst>
              <a:path w="16418909" h="7430767">
                <a:moveTo>
                  <a:pt x="0" y="0"/>
                </a:moveTo>
                <a:lnTo>
                  <a:pt x="16418909" y="0"/>
                </a:lnTo>
                <a:lnTo>
                  <a:pt x="16418909" y="7430767"/>
                </a:lnTo>
                <a:lnTo>
                  <a:pt x="0" y="74307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218" t="-130" b="-1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4488" y="316725"/>
            <a:ext cx="6727180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pic>
        <p:nvPicPr>
          <p:cNvPr id="4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5595" y="2599027"/>
            <a:ext cx="932213" cy="932213"/>
          </a:xfrm>
          <a:prstGeom prst="rect">
            <a:avLst/>
          </a:prstGeom>
        </p:spPr>
      </p:pic>
      <p:pic>
        <p:nvPicPr>
          <p:cNvPr id="5" name="brow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5595" y="3460412"/>
            <a:ext cx="986086" cy="986086"/>
          </a:xfrm>
          <a:prstGeom prst="rect">
            <a:avLst/>
          </a:prstGeom>
        </p:spPr>
      </p:pic>
      <p:pic>
        <p:nvPicPr>
          <p:cNvPr id="6" name="notific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8557" y="4404896"/>
            <a:ext cx="1094547" cy="1180404"/>
          </a:xfrm>
          <a:prstGeom prst="rect">
            <a:avLst/>
          </a:prstGeom>
        </p:spPr>
      </p:pic>
      <p:pic>
        <p:nvPicPr>
          <p:cNvPr id="7" name="log on t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5657" y="5644061"/>
            <a:ext cx="1057635" cy="1057635"/>
          </a:xfrm>
          <a:prstGeom prst="rect">
            <a:avLst/>
          </a:prstGeom>
        </p:spPr>
      </p:pic>
      <p:pic>
        <p:nvPicPr>
          <p:cNvPr id="8" name="check__gb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2938" y="6750644"/>
            <a:ext cx="998863" cy="998863"/>
          </a:xfrm>
          <a:prstGeom prst="rect">
            <a:avLst/>
          </a:prstGeom>
        </p:spPr>
      </p:pic>
      <p:pic>
        <p:nvPicPr>
          <p:cNvPr id="9" name="accoun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5595" y="7808268"/>
            <a:ext cx="1057635" cy="105763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1374" y="57150"/>
            <a:ext cx="12088862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 RUB OUT AND REMEMBER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76682"/>
              </p:ext>
            </p:extLst>
          </p:nvPr>
        </p:nvGraphicFramePr>
        <p:xfrm>
          <a:off x="2133600" y="2520738"/>
          <a:ext cx="13411200" cy="577455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1561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3745762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5653877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5445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76188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ʌpˈləʊd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tải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97595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braʊz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9399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/ˌ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nəʊtɪfɪˈkeɪʃn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báo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81265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lɒɡ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ɒn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76504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tʃek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kiểm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93994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71755" marR="7175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əˈkaʊnt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4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40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>
                    <a:solidFill>
                      <a:srgbClr val="FBD2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E932E5-5558-22FE-1F7F-783A8F6A693B}"/>
              </a:ext>
            </a:extLst>
          </p:cNvPr>
          <p:cNvSpPr/>
          <p:nvPr/>
        </p:nvSpPr>
        <p:spPr>
          <a:xfrm>
            <a:off x="9635394" y="4005581"/>
            <a:ext cx="617188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vi-VN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lướt</a:t>
            </a:r>
            <a:r>
              <a:rPr lang="en-US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aseline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baseline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mạng)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D8842-4CD4-6AAB-389B-89922367EFFD}"/>
              </a:ext>
            </a:extLst>
          </p:cNvPr>
          <p:cNvSpPr/>
          <p:nvPr/>
        </p:nvSpPr>
        <p:spPr>
          <a:xfrm>
            <a:off x="9527191" y="5799929"/>
            <a:ext cx="3038012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1090" y="3173786"/>
            <a:ext cx="3052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upload (v) </a:t>
            </a:r>
          </a:p>
        </p:txBody>
      </p:sp>
      <p:sp>
        <p:nvSpPr>
          <p:cNvPr id="8" name="Rectangle 7"/>
          <p:cNvSpPr/>
          <p:nvPr/>
        </p:nvSpPr>
        <p:spPr>
          <a:xfrm>
            <a:off x="2864634" y="3917470"/>
            <a:ext cx="277416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 (v) </a:t>
            </a:r>
          </a:p>
        </p:txBody>
      </p:sp>
      <p:sp>
        <p:nvSpPr>
          <p:cNvPr id="9" name="Rectangle 8"/>
          <p:cNvSpPr/>
          <p:nvPr/>
        </p:nvSpPr>
        <p:spPr>
          <a:xfrm>
            <a:off x="2618060" y="4879456"/>
            <a:ext cx="430773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notification (n)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28768" y="5799929"/>
            <a:ext cx="354161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on to (v)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8767" y="6549390"/>
            <a:ext cx="271465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28768" y="7385755"/>
            <a:ext cx="319681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 (n)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400" y="2552700"/>
            <a:ext cx="15951772" cy="6041734"/>
          </a:xfrm>
          <a:custGeom>
            <a:avLst/>
            <a:gdLst/>
            <a:ahLst/>
            <a:cxnLst/>
            <a:rect l="l" t="t" r="r" b="b"/>
            <a:pathLst>
              <a:path w="15951772" h="6041734">
                <a:moveTo>
                  <a:pt x="0" y="0"/>
                </a:moveTo>
                <a:lnTo>
                  <a:pt x="15951772" y="0"/>
                </a:lnTo>
                <a:lnTo>
                  <a:pt x="15951772" y="6041733"/>
                </a:lnTo>
                <a:lnTo>
                  <a:pt x="0" y="60417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8230" y="291336"/>
            <a:ext cx="6727180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sp>
        <p:nvSpPr>
          <p:cNvPr id="6" name="Oval 5"/>
          <p:cNvSpPr/>
          <p:nvPr/>
        </p:nvSpPr>
        <p:spPr>
          <a:xfrm>
            <a:off x="9448800" y="2857500"/>
            <a:ext cx="8382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328059" y="6210300"/>
            <a:ext cx="882741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4306" y="1613214"/>
            <a:ext cx="12471124" cy="7416486"/>
          </a:xfrm>
          <a:custGeom>
            <a:avLst/>
            <a:gdLst/>
            <a:ahLst/>
            <a:cxnLst/>
            <a:rect l="l" t="t" r="r" b="b"/>
            <a:pathLst>
              <a:path w="12471124" h="7416486">
                <a:moveTo>
                  <a:pt x="0" y="0"/>
                </a:moveTo>
                <a:lnTo>
                  <a:pt x="12471124" y="0"/>
                </a:lnTo>
                <a:lnTo>
                  <a:pt x="12471124" y="7416486"/>
                </a:lnTo>
                <a:lnTo>
                  <a:pt x="0" y="741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31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88230" y="291336"/>
            <a:ext cx="6727180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sp>
        <p:nvSpPr>
          <p:cNvPr id="4" name="Oval 3"/>
          <p:cNvSpPr/>
          <p:nvPr/>
        </p:nvSpPr>
        <p:spPr>
          <a:xfrm>
            <a:off x="8729868" y="2781300"/>
            <a:ext cx="842272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80B06C-E062-6E1E-B4B2-2B7A98D5DC7E}"/>
              </a:ext>
            </a:extLst>
          </p:cNvPr>
          <p:cNvSpPr/>
          <p:nvPr/>
        </p:nvSpPr>
        <p:spPr>
          <a:xfrm>
            <a:off x="8722864" y="5336220"/>
            <a:ext cx="842272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D4C537A-7A6A-1DAC-7AAD-7692605F6960}"/>
              </a:ext>
            </a:extLst>
          </p:cNvPr>
          <p:cNvSpPr/>
          <p:nvPr/>
        </p:nvSpPr>
        <p:spPr>
          <a:xfrm>
            <a:off x="8839200" y="7835586"/>
            <a:ext cx="842272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5343" y="2596117"/>
            <a:ext cx="4397207" cy="162060"/>
          </a:xfrm>
          <a:custGeom>
            <a:avLst/>
            <a:gdLst/>
            <a:ahLst/>
            <a:cxnLst/>
            <a:rect l="l" t="t" r="r" b="b"/>
            <a:pathLst>
              <a:path w="4397207" h="162060">
                <a:moveTo>
                  <a:pt x="0" y="0"/>
                </a:moveTo>
                <a:lnTo>
                  <a:pt x="4397207" y="0"/>
                </a:lnTo>
                <a:lnTo>
                  <a:pt x="4397207" y="162060"/>
                </a:lnTo>
                <a:lnTo>
                  <a:pt x="0" y="162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1" r="-2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705600" y="4027630"/>
            <a:ext cx="5911780" cy="183379"/>
          </a:xfrm>
          <a:custGeom>
            <a:avLst/>
            <a:gdLst/>
            <a:ahLst/>
            <a:cxnLst/>
            <a:rect l="l" t="t" r="r" b="b"/>
            <a:pathLst>
              <a:path w="5911780" h="183379">
                <a:moveTo>
                  <a:pt x="0" y="0"/>
                </a:moveTo>
                <a:lnTo>
                  <a:pt x="5911780" y="0"/>
                </a:lnTo>
                <a:lnTo>
                  <a:pt x="5911780" y="183379"/>
                </a:lnTo>
                <a:lnTo>
                  <a:pt x="0" y="183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771722" y="5998026"/>
            <a:ext cx="1627400" cy="59952"/>
          </a:xfrm>
          <a:custGeom>
            <a:avLst/>
            <a:gdLst/>
            <a:ahLst/>
            <a:cxnLst/>
            <a:rect l="l" t="t" r="r" b="b"/>
            <a:pathLst>
              <a:path w="1627400" h="59952">
                <a:moveTo>
                  <a:pt x="0" y="0"/>
                </a:moveTo>
                <a:lnTo>
                  <a:pt x="1627400" y="0"/>
                </a:lnTo>
                <a:lnTo>
                  <a:pt x="1627400" y="59952"/>
                </a:lnTo>
                <a:lnTo>
                  <a:pt x="0" y="599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856" t="-349517" r="-247225" b="-8605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7594735"/>
            <a:ext cx="9630566" cy="168535"/>
          </a:xfrm>
          <a:custGeom>
            <a:avLst/>
            <a:gdLst/>
            <a:ahLst/>
            <a:cxnLst/>
            <a:rect l="l" t="t" r="r" b="b"/>
            <a:pathLst>
              <a:path w="9630566" h="168535">
                <a:moveTo>
                  <a:pt x="0" y="0"/>
                </a:moveTo>
                <a:lnTo>
                  <a:pt x="9630566" y="0"/>
                </a:lnTo>
                <a:lnTo>
                  <a:pt x="9630566" y="168535"/>
                </a:lnTo>
                <a:lnTo>
                  <a:pt x="0" y="168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749086" y="8963053"/>
            <a:ext cx="4818097" cy="196278"/>
          </a:xfrm>
          <a:custGeom>
            <a:avLst/>
            <a:gdLst/>
            <a:ahLst/>
            <a:cxnLst/>
            <a:rect l="l" t="t" r="r" b="b"/>
            <a:pathLst>
              <a:path w="4574773" h="168053">
                <a:moveTo>
                  <a:pt x="0" y="0"/>
                </a:moveTo>
                <a:lnTo>
                  <a:pt x="4574774" y="0"/>
                </a:lnTo>
                <a:lnTo>
                  <a:pt x="4574774" y="168053"/>
                </a:lnTo>
                <a:lnTo>
                  <a:pt x="0" y="168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45068" y="5420588"/>
            <a:ext cx="13810357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3. She ________ with some old friends at the English club.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77199" y="167083"/>
            <a:ext cx="14133602" cy="125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  <a:spcBef>
                <a:spcPct val="0"/>
              </a:spcBef>
            </a:pPr>
            <a:r>
              <a:rPr lang="en-US" sz="4445" spc="-88">
                <a:solidFill>
                  <a:srgbClr val="B47E52"/>
                </a:solidFill>
                <a:latin typeface="Paytone One"/>
                <a:ea typeface="Paytone One"/>
                <a:cs typeface="Paytone One"/>
                <a:sym typeface="Paytone One"/>
              </a:rPr>
              <a:t>2</a:t>
            </a:r>
            <a:r>
              <a:rPr lang="en-US" sz="4445" spc="-8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. Use the correct forms of the verbs in </a:t>
            </a:r>
            <a:r>
              <a:rPr lang="en-US" sz="4445" spc="-88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1</a:t>
            </a:r>
            <a:r>
              <a:rPr lang="en-US" sz="4445" spc="-8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to complete the sentences.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4489" y="2122228"/>
            <a:ext cx="16519022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1. I________ the school website and found pictures of school activities.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5751" y="3471738"/>
            <a:ext cx="17871391" cy="1111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2. Our teacher ________ a video of our last meeting in our forum for everyone to see.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0044" y="7045783"/>
            <a:ext cx="1525075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4. Tom ________ the notifications and saw some new posts.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9269" y="8501858"/>
            <a:ext cx="17497732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5. </a:t>
            </a:r>
            <a:r>
              <a:rPr lang="en-US" sz="3935" spc="-78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Mi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often ________ to her Instagram account to chat with her friends.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4716" y="2362929"/>
            <a:ext cx="4397207" cy="162060"/>
          </a:xfrm>
          <a:custGeom>
            <a:avLst/>
            <a:gdLst/>
            <a:ahLst/>
            <a:cxnLst/>
            <a:rect l="l" t="t" r="r" b="b"/>
            <a:pathLst>
              <a:path w="4397207" h="162060">
                <a:moveTo>
                  <a:pt x="0" y="0"/>
                </a:moveTo>
                <a:lnTo>
                  <a:pt x="4397207" y="0"/>
                </a:lnTo>
                <a:lnTo>
                  <a:pt x="4397207" y="162061"/>
                </a:lnTo>
                <a:lnTo>
                  <a:pt x="0" y="162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1" r="-2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85530" y="6832985"/>
            <a:ext cx="9630566" cy="168535"/>
          </a:xfrm>
          <a:custGeom>
            <a:avLst/>
            <a:gdLst/>
            <a:ahLst/>
            <a:cxnLst/>
            <a:rect l="l" t="t" r="r" b="b"/>
            <a:pathLst>
              <a:path w="9630566" h="168535">
                <a:moveTo>
                  <a:pt x="0" y="0"/>
                </a:moveTo>
                <a:lnTo>
                  <a:pt x="9630566" y="0"/>
                </a:lnTo>
                <a:lnTo>
                  <a:pt x="9630566" y="168535"/>
                </a:lnTo>
                <a:lnTo>
                  <a:pt x="0" y="16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763555" y="7923331"/>
            <a:ext cx="4574773" cy="168053"/>
          </a:xfrm>
          <a:custGeom>
            <a:avLst/>
            <a:gdLst/>
            <a:ahLst/>
            <a:cxnLst/>
            <a:rect l="l" t="t" r="r" b="b"/>
            <a:pathLst>
              <a:path w="4574773" h="168053">
                <a:moveTo>
                  <a:pt x="0" y="0"/>
                </a:moveTo>
                <a:lnTo>
                  <a:pt x="4574774" y="0"/>
                </a:lnTo>
                <a:lnTo>
                  <a:pt x="4574774" y="168053"/>
                </a:lnTo>
                <a:lnTo>
                  <a:pt x="0" y="16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32113" y="4809123"/>
            <a:ext cx="13810357" cy="597434"/>
            <a:chOff x="0" y="0"/>
            <a:chExt cx="18413809" cy="796579"/>
          </a:xfrm>
        </p:grpSpPr>
        <p:sp>
          <p:nvSpPr>
            <p:cNvPr id="6" name="Freeform 6"/>
            <p:cNvSpPr/>
            <p:nvPr/>
          </p:nvSpPr>
          <p:spPr>
            <a:xfrm>
              <a:off x="9749653" y="716643"/>
              <a:ext cx="2169867" cy="79936"/>
            </a:xfrm>
            <a:custGeom>
              <a:avLst/>
              <a:gdLst/>
              <a:ahLst/>
              <a:cxnLst/>
              <a:rect l="l" t="t" r="r" b="b"/>
              <a:pathLst>
                <a:path w="2169867" h="79936">
                  <a:moveTo>
                    <a:pt x="0" y="0"/>
                  </a:moveTo>
                  <a:lnTo>
                    <a:pt x="2169867" y="0"/>
                  </a:lnTo>
                  <a:lnTo>
                    <a:pt x="2169867" y="79936"/>
                  </a:lnTo>
                  <a:lnTo>
                    <a:pt x="0" y="799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856" t="-349517" r="-247225" b="-8605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18413809" cy="7584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  <a:spcBef>
                  <a:spcPct val="0"/>
                </a:spcBef>
              </a:pPr>
              <a:r>
                <a:rPr lang="en-US" sz="3935" spc="-78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3. She __________with some old friends at the English club.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65795" y="1855754"/>
            <a:ext cx="17352241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1. I _________  the school website and found pictures of school activities.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5800" y="3078269"/>
            <a:ext cx="17871391" cy="1149884"/>
            <a:chOff x="0" y="0"/>
            <a:chExt cx="23828521" cy="1533179"/>
          </a:xfrm>
        </p:grpSpPr>
        <p:sp>
          <p:nvSpPr>
            <p:cNvPr id="10" name="Freeform 10"/>
            <p:cNvSpPr/>
            <p:nvPr/>
          </p:nvSpPr>
          <p:spPr>
            <a:xfrm>
              <a:off x="9012164" y="687274"/>
              <a:ext cx="7882373" cy="158632"/>
            </a:xfrm>
            <a:custGeom>
              <a:avLst/>
              <a:gdLst/>
              <a:ahLst/>
              <a:cxnLst/>
              <a:rect l="l" t="t" r="r" b="b"/>
              <a:pathLst>
                <a:path w="7882373" h="158632">
                  <a:moveTo>
                    <a:pt x="0" y="0"/>
                  </a:moveTo>
                  <a:lnTo>
                    <a:pt x="7882373" y="0"/>
                  </a:lnTo>
                  <a:lnTo>
                    <a:pt x="7882373" y="158631"/>
                  </a:lnTo>
                  <a:lnTo>
                    <a:pt x="0" y="1586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41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23828521" cy="1495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68"/>
                </a:lnSpc>
                <a:spcBef>
                  <a:spcPct val="0"/>
                </a:spcBef>
              </a:pPr>
              <a:r>
                <a:rPr lang="en-US" sz="3935" spc="-78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2. Our teacher ____________ a video of our last meeting in our forum for everyone to see.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8451" y="6331055"/>
            <a:ext cx="14442470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4. Tom _________ the notifications and saw some new posts.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5795" y="7399142"/>
            <a:ext cx="17056899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5. </a:t>
            </a:r>
            <a:r>
              <a:rPr lang="en-US" sz="3935" spc="-78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Mi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often ________ to her Instagram account to chat with her friends.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4143" y="1693964"/>
            <a:ext cx="2088207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browsed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91067" y="2930146"/>
            <a:ext cx="257248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vi-VN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uploade</a:t>
            </a: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21932" y="4675811"/>
            <a:ext cx="2266201" cy="54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  <a:spcBef>
                <a:spcPct val="0"/>
              </a:spcBef>
            </a:pPr>
            <a:r>
              <a:rPr lang="en-US" sz="3835" spc="-76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connects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52071" y="6106279"/>
            <a:ext cx="2332875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checked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7199" y="167083"/>
            <a:ext cx="14133602" cy="125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  <a:spcBef>
                <a:spcPct val="0"/>
              </a:spcBef>
            </a:pPr>
            <a:r>
              <a:rPr lang="en-US" sz="4445" spc="-88">
                <a:solidFill>
                  <a:srgbClr val="B47E52"/>
                </a:solidFill>
                <a:latin typeface="Paytone One"/>
                <a:ea typeface="Paytone One"/>
                <a:cs typeface="Paytone One"/>
                <a:sym typeface="Paytone One"/>
              </a:rPr>
              <a:t>2</a:t>
            </a:r>
            <a:r>
              <a:rPr lang="en-US" sz="4445" spc="-8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. Use the correct forms of the verbs in </a:t>
            </a:r>
            <a:r>
              <a:rPr lang="en-US" sz="4445" spc="-88">
                <a:solidFill>
                  <a:srgbClr val="FF3131"/>
                </a:solidFill>
                <a:latin typeface="Paytone One"/>
                <a:ea typeface="Paytone One"/>
                <a:cs typeface="Paytone One"/>
                <a:sym typeface="Paytone One"/>
              </a:rPr>
              <a:t>1</a:t>
            </a:r>
            <a:r>
              <a:rPr lang="en-US" sz="4445" spc="-8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to complete the sentences.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10674" y="7191001"/>
            <a:ext cx="1760786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logs on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1702" y="4626069"/>
            <a:ext cx="13350498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3.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He is a big ______ and scares his weaker classmates.</a:t>
            </a:r>
          </a:p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0351558" y="1749126"/>
            <a:ext cx="3375762" cy="258996"/>
          </a:xfrm>
          <a:custGeom>
            <a:avLst/>
            <a:gdLst/>
            <a:ahLst/>
            <a:cxnLst/>
            <a:rect l="l" t="t" r="r" b="b"/>
            <a:pathLst>
              <a:path w="3459851" h="274215">
                <a:moveTo>
                  <a:pt x="0" y="0"/>
                </a:moveTo>
                <a:lnTo>
                  <a:pt x="3459850" y="0"/>
                </a:lnTo>
                <a:lnTo>
                  <a:pt x="3459850" y="274215"/>
                </a:lnTo>
                <a:lnTo>
                  <a:pt x="0" y="274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51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83377" y="3433677"/>
            <a:ext cx="5521542" cy="201190"/>
          </a:xfrm>
          <a:custGeom>
            <a:avLst/>
            <a:gdLst/>
            <a:ahLst/>
            <a:cxnLst/>
            <a:rect l="l" t="t" r="r" b="b"/>
            <a:pathLst>
              <a:path w="5521542" h="201190">
                <a:moveTo>
                  <a:pt x="0" y="0"/>
                </a:moveTo>
                <a:lnTo>
                  <a:pt x="5521543" y="0"/>
                </a:lnTo>
                <a:lnTo>
                  <a:pt x="5521543" y="201190"/>
                </a:lnTo>
                <a:lnTo>
                  <a:pt x="0" y="20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24600" y="5127969"/>
            <a:ext cx="6976683" cy="213209"/>
          </a:xfrm>
          <a:custGeom>
            <a:avLst/>
            <a:gdLst/>
            <a:ahLst/>
            <a:cxnLst/>
            <a:rect l="l" t="t" r="r" b="b"/>
            <a:pathLst>
              <a:path w="6976683" h="213209">
                <a:moveTo>
                  <a:pt x="0" y="0"/>
                </a:moveTo>
                <a:lnTo>
                  <a:pt x="6976683" y="0"/>
                </a:lnTo>
                <a:lnTo>
                  <a:pt x="6976683" y="213209"/>
                </a:lnTo>
                <a:lnTo>
                  <a:pt x="0" y="213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68280" y="6646986"/>
            <a:ext cx="2401373" cy="255768"/>
          </a:xfrm>
          <a:custGeom>
            <a:avLst/>
            <a:gdLst/>
            <a:ahLst/>
            <a:cxnLst/>
            <a:rect l="l" t="t" r="r" b="b"/>
            <a:pathLst>
              <a:path w="2401373" h="255768">
                <a:moveTo>
                  <a:pt x="0" y="0"/>
                </a:moveTo>
                <a:lnTo>
                  <a:pt x="2401373" y="0"/>
                </a:lnTo>
                <a:lnTo>
                  <a:pt x="2401373" y="255767"/>
                </a:lnTo>
                <a:lnTo>
                  <a:pt x="0" y="255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15791" y="6659752"/>
            <a:ext cx="1863080" cy="198435"/>
          </a:xfrm>
          <a:custGeom>
            <a:avLst/>
            <a:gdLst/>
            <a:ahLst/>
            <a:cxnLst/>
            <a:rect l="l" t="t" r="r" b="b"/>
            <a:pathLst>
              <a:path w="1863080" h="198435">
                <a:moveTo>
                  <a:pt x="0" y="0"/>
                </a:moveTo>
                <a:lnTo>
                  <a:pt x="1863080" y="0"/>
                </a:lnTo>
                <a:lnTo>
                  <a:pt x="1863080" y="198435"/>
                </a:lnTo>
                <a:lnTo>
                  <a:pt x="0" y="19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52737" y="6670396"/>
            <a:ext cx="3184853" cy="309148"/>
          </a:xfrm>
          <a:custGeom>
            <a:avLst/>
            <a:gdLst/>
            <a:ahLst/>
            <a:cxnLst/>
            <a:rect l="l" t="t" r="r" b="b"/>
            <a:pathLst>
              <a:path w="3184853" h="309148">
                <a:moveTo>
                  <a:pt x="0" y="0"/>
                </a:moveTo>
                <a:lnTo>
                  <a:pt x="3184853" y="0"/>
                </a:lnTo>
                <a:lnTo>
                  <a:pt x="3184853" y="309148"/>
                </a:lnTo>
                <a:lnTo>
                  <a:pt x="0" y="3091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62" b="-48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772036" y="8386828"/>
            <a:ext cx="14640164" cy="231827"/>
          </a:xfrm>
          <a:custGeom>
            <a:avLst/>
            <a:gdLst/>
            <a:ahLst/>
            <a:cxnLst/>
            <a:rect l="l" t="t" r="r" b="b"/>
            <a:pathLst>
              <a:path w="14881780" h="223227">
                <a:moveTo>
                  <a:pt x="0" y="0"/>
                </a:moveTo>
                <a:lnTo>
                  <a:pt x="14881780" y="0"/>
                </a:lnTo>
                <a:lnTo>
                  <a:pt x="14881780" y="223227"/>
                </a:lnTo>
                <a:lnTo>
                  <a:pt x="0" y="2232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59121" y="8369832"/>
            <a:ext cx="1200359" cy="128610"/>
          </a:xfrm>
          <a:custGeom>
            <a:avLst/>
            <a:gdLst/>
            <a:ahLst/>
            <a:cxnLst/>
            <a:rect l="l" t="t" r="r" b="b"/>
            <a:pathLst>
              <a:path w="1200359" h="128610">
                <a:moveTo>
                  <a:pt x="0" y="0"/>
                </a:moveTo>
                <a:lnTo>
                  <a:pt x="1200358" y="0"/>
                </a:lnTo>
                <a:lnTo>
                  <a:pt x="1200358" y="128609"/>
                </a:lnTo>
                <a:lnTo>
                  <a:pt x="0" y="1286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810648" y="47625"/>
            <a:ext cx="15147406" cy="7871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  <a:spcBef>
                <a:spcPct val="0"/>
              </a:spcBef>
            </a:pPr>
            <a:r>
              <a:rPr lang="en-US" sz="5535" spc="-110">
                <a:solidFill>
                  <a:srgbClr val="CB987A"/>
                </a:solidFill>
                <a:latin typeface="Paytone One"/>
                <a:ea typeface="Paytone One"/>
                <a:cs typeface="Paytone One"/>
                <a:sym typeface="Paytone One"/>
              </a:rPr>
              <a:t>3</a:t>
            </a:r>
            <a:r>
              <a:rPr lang="en-US" sz="5535" spc="-11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.Choose the correct answer A, B, or C.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6408" y="1243029"/>
            <a:ext cx="1720307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1.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Our class has a(n)______, and we often post questions there to discuss.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7489" y="1996709"/>
            <a:ext cx="1657496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C. club</a:t>
            </a:r>
          </a:p>
          <a:p>
            <a:pPr algn="ctr">
              <a:lnSpc>
                <a:spcPts val="4368"/>
              </a:lnSpc>
              <a:spcBef>
                <a:spcPct val="0"/>
              </a:spcBef>
            </a:pPr>
            <a:endParaRPr lang="en-US" sz="3935" spc="-78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55442" y="1886623"/>
            <a:ext cx="2463069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A. office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18409" y="1886623"/>
            <a:ext cx="2131988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B. forum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2650" y="2924493"/>
            <a:ext cx="1256504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2.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We try to meet our parents’ ______, but it is hard.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78871" y="3780984"/>
            <a:ext cx="4442329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C. expectations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40737" y="3780984"/>
            <a:ext cx="2524423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A. dreams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03702" y="3780984"/>
            <a:ext cx="2765822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B. interests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40737" y="5353411"/>
            <a:ext cx="1967657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A. bully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52978" y="5353411"/>
            <a:ext cx="2185095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B. forum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91034" y="5353411"/>
            <a:ext cx="2882365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C. pressure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0" y="6153734"/>
            <a:ext cx="18595115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4. 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She was chatting with her friends, so she couldn’t ______ on the lesson.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38072" y="7004902"/>
            <a:ext cx="3566964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A. concentrate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604919" y="7004902"/>
            <a:ext cx="2081212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B. coach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029310" y="7004902"/>
            <a:ext cx="2125117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C. advise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1702" y="7849986"/>
            <a:ext cx="17417778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FF0000"/>
                </a:solidFill>
                <a:latin typeface="Paytone One"/>
                <a:ea typeface="Paytone One"/>
                <a:cs typeface="Paytone One"/>
                <a:sym typeface="Paytone One"/>
              </a:rPr>
              <a:t>5. </a:t>
            </a: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We have ______ from our exams, peers, and parents. This makes us feel very stressed.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40737" y="9247520"/>
            <a:ext cx="3228916" cy="559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A. interests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03702" y="9247520"/>
            <a:ext cx="2671316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B. pressure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91035" y="9123695"/>
            <a:ext cx="2266057" cy="55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8"/>
              </a:lnSpc>
              <a:spcBef>
                <a:spcPct val="0"/>
              </a:spcBef>
            </a:pPr>
            <a:r>
              <a:rPr lang="en-US" sz="3935" spc="-78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C. friends</a:t>
            </a:r>
          </a:p>
        </p:txBody>
      </p:sp>
      <p:sp>
        <p:nvSpPr>
          <p:cNvPr id="31" name="Freeform 7"/>
          <p:cNvSpPr/>
          <p:nvPr/>
        </p:nvSpPr>
        <p:spPr>
          <a:xfrm>
            <a:off x="418972" y="8879282"/>
            <a:ext cx="3314828" cy="244413"/>
          </a:xfrm>
          <a:custGeom>
            <a:avLst/>
            <a:gdLst/>
            <a:ahLst/>
            <a:cxnLst/>
            <a:rect l="l" t="t" r="r" b="b"/>
            <a:pathLst>
              <a:path w="1863080" h="198435">
                <a:moveTo>
                  <a:pt x="0" y="0"/>
                </a:moveTo>
                <a:lnTo>
                  <a:pt x="1863080" y="0"/>
                </a:lnTo>
                <a:lnTo>
                  <a:pt x="1863080" y="198435"/>
                </a:lnTo>
                <a:lnTo>
                  <a:pt x="0" y="19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06015" y="211505"/>
            <a:ext cx="9556493" cy="10359342"/>
          </a:xfrm>
          <a:custGeom>
            <a:avLst/>
            <a:gdLst/>
            <a:ahLst/>
            <a:cxnLst/>
            <a:rect l="l" t="t" r="r" b="b"/>
            <a:pathLst>
              <a:path w="9556493" h="10359342">
                <a:moveTo>
                  <a:pt x="0" y="0"/>
                </a:moveTo>
                <a:lnTo>
                  <a:pt x="9556493" y="0"/>
                </a:lnTo>
                <a:lnTo>
                  <a:pt x="9556493" y="10359342"/>
                </a:lnTo>
                <a:lnTo>
                  <a:pt x="0" y="10359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07326" y="479269"/>
            <a:ext cx="8073167" cy="980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82"/>
              </a:lnSpc>
              <a:spcBef>
                <a:spcPct val="0"/>
              </a:spcBef>
            </a:pPr>
            <a:r>
              <a:rPr lang="en-US" sz="17371" spc="-347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Choose the best answer</a:t>
            </a: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882671" y="5622298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 dirty="0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803234" y="364636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4064250" y="7579608"/>
            <a:ext cx="7705923" cy="1576369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567901" y="7801757"/>
            <a:ext cx="72097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6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6600" b="1" dirty="0">
                <a:latin typeface="Arial" panose="020B0604020202020204" pitchFamily="34" charset="0"/>
                <a:cs typeface="Arial" panose="020B0604020202020204" pitchFamily="34" charset="0"/>
              </a:rPr>
              <a:t>interests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646432" y="3884159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dreams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543799" y="5825087"/>
            <a:ext cx="6202680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.expectations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651000" y="5753917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578305" y="3762278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0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6019" y="1104026"/>
            <a:ext cx="126750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1. We try to meet our parents’ ______, but it is hard.</a:t>
            </a:r>
          </a:p>
          <a:p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242;p12"/>
          <p:cNvSpPr/>
          <p:nvPr/>
        </p:nvSpPr>
        <p:spPr>
          <a:xfrm>
            <a:off x="2175358" y="334517"/>
            <a:ext cx="753911" cy="753911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43;p12"/>
          <p:cNvSpPr txBox="1"/>
          <p:nvPr/>
        </p:nvSpPr>
        <p:spPr>
          <a:xfrm>
            <a:off x="2216921" y="223300"/>
            <a:ext cx="59555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chemeClr val="lt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1058877" y="7793266"/>
            <a:ext cx="1277912" cy="1323713"/>
          </a:xfrm>
          <a:prstGeom prst="rect">
            <a:avLst/>
          </a:prstGeom>
        </p:spPr>
      </p:pic>
      <p:pic>
        <p:nvPicPr>
          <p:cNvPr id="29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1467724"/>
            <a:ext cx="609600" cy="609600"/>
          </a:xfrm>
          <a:prstGeom prst="rect">
            <a:avLst/>
          </a:prstGeom>
        </p:spPr>
      </p:pic>
      <p:grpSp>
        <p:nvGrpSpPr>
          <p:cNvPr id="46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71629" y="498014"/>
            <a:ext cx="2171487" cy="1996818"/>
            <a:chOff x="3628809" y="1987293"/>
            <a:chExt cx="2766625" cy="2534268"/>
          </a:xfrm>
        </p:grpSpPr>
        <p:sp>
          <p:nvSpPr>
            <p:cNvPr id="47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62" y="1994326"/>
              <a:ext cx="2478702" cy="252723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8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786160" y="3031131"/>
              <a:ext cx="373745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9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461983" y="2484138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50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51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52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53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549064" y="198729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54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5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53" y="691969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0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56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69776" y="489558"/>
            <a:ext cx="1923014" cy="1956332"/>
            <a:chOff x="3842018" y="1909696"/>
            <a:chExt cx="2527233" cy="2527233"/>
          </a:xfrm>
        </p:grpSpPr>
        <p:sp>
          <p:nvSpPr>
            <p:cNvPr id="57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58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645273" y="2757578"/>
              <a:ext cx="932436" cy="128620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 dirty="0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47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971408" y="7684763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 dirty="0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803234" y="364636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679708" y="566449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543799" y="7818455"/>
            <a:ext cx="7209785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club</a:t>
            </a:r>
          </a:p>
          <a:p>
            <a:pPr defTabSz="1828755">
              <a:defRPr/>
            </a:pP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646432" y="3884159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office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543799" y="5825087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forum 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611505" y="5737190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578305" y="3762278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1290369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804855" y="7818455"/>
            <a:ext cx="1277912" cy="1323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6019" y="1104026"/>
            <a:ext cx="126750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2. Our class has a(n)______, and we often post questions there to discuss.</a:t>
            </a:r>
          </a:p>
        </p:txBody>
      </p:sp>
      <p:sp>
        <p:nvSpPr>
          <p:cNvPr id="31" name="Google Shape;242;p12"/>
          <p:cNvSpPr/>
          <p:nvPr/>
        </p:nvSpPr>
        <p:spPr>
          <a:xfrm>
            <a:off x="2175358" y="334517"/>
            <a:ext cx="753911" cy="753911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43;p12"/>
          <p:cNvSpPr txBox="1"/>
          <p:nvPr/>
        </p:nvSpPr>
        <p:spPr>
          <a:xfrm>
            <a:off x="2216921" y="223300"/>
            <a:ext cx="59555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chemeClr val="lt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71629" y="498014"/>
            <a:ext cx="2171487" cy="1996818"/>
            <a:chOff x="3628809" y="1987293"/>
            <a:chExt cx="2766625" cy="2534268"/>
          </a:xfrm>
        </p:grpSpPr>
        <p:sp>
          <p:nvSpPr>
            <p:cNvPr id="3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62" y="1994326"/>
              <a:ext cx="2478702" cy="252723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786160" y="3031131"/>
              <a:ext cx="373745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461983" y="2484138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549064" y="198729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69776" y="489558"/>
            <a:ext cx="1923014" cy="1956332"/>
            <a:chOff x="3842018" y="1909696"/>
            <a:chExt cx="2527233" cy="2527233"/>
          </a:xfrm>
        </p:grpSpPr>
        <p:sp>
          <p:nvSpPr>
            <p:cNvPr id="4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645273" y="2757578"/>
              <a:ext cx="932436" cy="128620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 dirty="0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4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53" y="691969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0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pic>
        <p:nvPicPr>
          <p:cNvPr id="48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85509" y="2040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23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093069" y="1996140"/>
            <a:ext cx="3194931" cy="8786059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59"/>
                </a:lnTo>
                <a:lnTo>
                  <a:pt x="0" y="87860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46989" y="1404812"/>
            <a:ext cx="10025767" cy="8877750"/>
          </a:xfrm>
          <a:custGeom>
            <a:avLst/>
            <a:gdLst/>
            <a:ahLst/>
            <a:cxnLst/>
            <a:rect l="l" t="t" r="r" b="b"/>
            <a:pathLst>
              <a:path w="10025767" h="8877750">
                <a:moveTo>
                  <a:pt x="0" y="0"/>
                </a:moveTo>
                <a:lnTo>
                  <a:pt x="10025767" y="0"/>
                </a:lnTo>
                <a:lnTo>
                  <a:pt x="10025767" y="8877750"/>
                </a:lnTo>
                <a:lnTo>
                  <a:pt x="0" y="88777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1258" t="-9917" b="-9917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442796"/>
              </p:ext>
            </p:extLst>
          </p:nvPr>
        </p:nvGraphicFramePr>
        <p:xfrm>
          <a:off x="4205708" y="1621058"/>
          <a:ext cx="9867050" cy="8658222"/>
        </p:xfrm>
        <a:graphic>
          <a:graphicData uri="http://schemas.openxmlformats.org/drawingml/2006/table">
            <a:tbl>
              <a:tblPr/>
              <a:tblGrid>
                <a:gridCol w="124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7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7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76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4914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A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N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379"/>
                        </a:lnSpc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C</a:t>
                      </a:r>
                    </a:p>
                    <a:p>
                      <a:pPr algn="l">
                        <a:lnSpc>
                          <a:spcPts val="2379"/>
                        </a:lnSpc>
                      </a:pPr>
                      <a:r>
                        <a:rPr lang="en-US" sz="16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H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C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K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P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P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O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S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T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O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S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I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N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A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C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U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U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B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C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O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N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M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U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A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T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T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W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B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S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I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T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U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A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C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L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I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P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D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I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R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S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T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D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Y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F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K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L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8439"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R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P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Q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E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A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O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239"/>
                        </a:lnSpc>
                        <a:defRPr/>
                      </a:pPr>
                      <a:endParaRPr lang="en-US" sz="1100" dirty="0"/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V</a:t>
                      </a:r>
                    </a:p>
                    <a:p>
                      <a:pPr algn="l">
                        <a:lnSpc>
                          <a:spcPts val="2239"/>
                        </a:lnSpc>
                      </a:pPr>
                      <a:r>
                        <a:rPr lang="en-US" sz="15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-1575030" y="217477"/>
            <a:ext cx="8831904" cy="250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3"/>
              </a:lnSpc>
            </a:pPr>
            <a:r>
              <a:rPr lang="en-US" sz="8236" spc="-164">
                <a:solidFill>
                  <a:srgbClr val="372929"/>
                </a:solidFill>
                <a:latin typeface="Paytone One"/>
                <a:ea typeface="Paytone One"/>
                <a:cs typeface="Paytone One"/>
                <a:sym typeface="Paytone One"/>
              </a:rPr>
              <a:t>* WARM-UP</a:t>
            </a:r>
          </a:p>
          <a:p>
            <a:pPr marL="0" lvl="0" indent="0" algn="ctr">
              <a:lnSpc>
                <a:spcPts val="9883"/>
              </a:lnSpc>
              <a:spcBef>
                <a:spcPct val="0"/>
              </a:spcBef>
            </a:pPr>
            <a:endParaRPr lang="en-US" sz="8236" spc="-164">
              <a:solidFill>
                <a:srgbClr val="372929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839818" y="194208"/>
            <a:ext cx="6506502" cy="121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  <a:spcBef>
                <a:spcPct val="0"/>
              </a:spcBef>
            </a:pPr>
            <a:r>
              <a:rPr lang="en-US" sz="4296" spc="-85">
                <a:solidFill>
                  <a:srgbClr val="372929"/>
                </a:solidFill>
                <a:latin typeface="Paytone One"/>
                <a:ea typeface="Paytone One"/>
                <a:cs typeface="Paytone One"/>
                <a:sym typeface="Paytone One"/>
              </a:rPr>
              <a:t> The team with the more correct answers wins.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890201-27C0-1292-21F6-3195046ABCC0}"/>
              </a:ext>
            </a:extLst>
          </p:cNvPr>
          <p:cNvSpPr/>
          <p:nvPr/>
        </p:nvSpPr>
        <p:spPr>
          <a:xfrm>
            <a:off x="6576546" y="1812731"/>
            <a:ext cx="5943600" cy="9335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1DC602-3CFD-197B-F21D-BF0A63053370}"/>
              </a:ext>
            </a:extLst>
          </p:cNvPr>
          <p:cNvSpPr/>
          <p:nvPr/>
        </p:nvSpPr>
        <p:spPr>
          <a:xfrm>
            <a:off x="5431566" y="2962565"/>
            <a:ext cx="4779234" cy="8093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81568-C24F-E588-5097-48ED6AD65CE5}"/>
              </a:ext>
            </a:extLst>
          </p:cNvPr>
          <p:cNvSpPr/>
          <p:nvPr/>
        </p:nvSpPr>
        <p:spPr>
          <a:xfrm>
            <a:off x="5431566" y="6152791"/>
            <a:ext cx="8360634" cy="8093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8CB7691-FE6D-9491-1AA0-15F8F42575BA}"/>
              </a:ext>
            </a:extLst>
          </p:cNvPr>
          <p:cNvSpPr/>
          <p:nvPr/>
        </p:nvSpPr>
        <p:spPr>
          <a:xfrm>
            <a:off x="6741113" y="7278051"/>
            <a:ext cx="4637517" cy="709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2786CB-11C8-1817-B47B-BBF20A62C5D1}"/>
              </a:ext>
            </a:extLst>
          </p:cNvPr>
          <p:cNvSpPr/>
          <p:nvPr/>
        </p:nvSpPr>
        <p:spPr>
          <a:xfrm>
            <a:off x="6344786" y="1812731"/>
            <a:ext cx="1217348" cy="719323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CE07F2-AA9F-FC87-6F8C-82584FE770B5}"/>
              </a:ext>
            </a:extLst>
          </p:cNvPr>
          <p:cNvSpPr/>
          <p:nvPr/>
        </p:nvSpPr>
        <p:spPr>
          <a:xfrm>
            <a:off x="3836785" y="2751329"/>
            <a:ext cx="1217348" cy="7193236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679708" y="3610121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 dirty="0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966582" y="7601753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679708" y="566449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771888" y="3761863"/>
            <a:ext cx="7209785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friends</a:t>
            </a:r>
          </a:p>
          <a:p>
            <a:pPr defTabSz="1828755">
              <a:defRPr/>
            </a:pP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972602" y="7882713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pressure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543799" y="5825087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interests 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656184" y="3597922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703761" y="5709994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885461" y="7758722"/>
            <a:ext cx="1277912" cy="1323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6019" y="1104026"/>
            <a:ext cx="126750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3. We have ______ from our exams, peers, and parents. This makes us feel very stressed. </a:t>
            </a:r>
          </a:p>
        </p:txBody>
      </p:sp>
      <p:sp>
        <p:nvSpPr>
          <p:cNvPr id="31" name="Google Shape;242;p12"/>
          <p:cNvSpPr/>
          <p:nvPr/>
        </p:nvSpPr>
        <p:spPr>
          <a:xfrm>
            <a:off x="2175358" y="334517"/>
            <a:ext cx="753911" cy="753911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43;p12"/>
          <p:cNvSpPr txBox="1"/>
          <p:nvPr/>
        </p:nvSpPr>
        <p:spPr>
          <a:xfrm>
            <a:off x="2216921" y="223300"/>
            <a:ext cx="59555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chemeClr val="lt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71629" y="498014"/>
            <a:ext cx="2171487" cy="1996818"/>
            <a:chOff x="3628809" y="1987293"/>
            <a:chExt cx="2766625" cy="2534268"/>
          </a:xfrm>
        </p:grpSpPr>
        <p:sp>
          <p:nvSpPr>
            <p:cNvPr id="3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62" y="1994326"/>
              <a:ext cx="2478702" cy="252723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786160" y="3031131"/>
              <a:ext cx="373745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461983" y="2484138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549064" y="198729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4" y="498014"/>
            <a:ext cx="1923014" cy="1956332"/>
            <a:chOff x="3842018" y="1909696"/>
            <a:chExt cx="2527233" cy="2527233"/>
          </a:xfrm>
        </p:grpSpPr>
        <p:sp>
          <p:nvSpPr>
            <p:cNvPr id="4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645273" y="2757578"/>
              <a:ext cx="932436" cy="128620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 dirty="0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4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53" y="691969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0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pic>
        <p:nvPicPr>
          <p:cNvPr id="30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94473" y="135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2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971408" y="7684763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 dirty="0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803234" y="364636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679708" y="566449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650654" y="3762728"/>
            <a:ext cx="7209785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  <a:p>
            <a:pPr defTabSz="1828755">
              <a:defRPr/>
            </a:pP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959155" y="7932167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bully 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543799" y="5825087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forum  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00778" y="7772353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703761" y="5709994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689382" y="3741184"/>
            <a:ext cx="1277912" cy="1323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6019" y="1104026"/>
            <a:ext cx="126750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4. He is a big ______ and scares his weaker classmates.</a:t>
            </a:r>
          </a:p>
        </p:txBody>
      </p:sp>
      <p:sp>
        <p:nvSpPr>
          <p:cNvPr id="31" name="Google Shape;242;p12"/>
          <p:cNvSpPr/>
          <p:nvPr/>
        </p:nvSpPr>
        <p:spPr>
          <a:xfrm>
            <a:off x="2175358" y="334517"/>
            <a:ext cx="753911" cy="753911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43;p12"/>
          <p:cNvSpPr txBox="1"/>
          <p:nvPr/>
        </p:nvSpPr>
        <p:spPr>
          <a:xfrm>
            <a:off x="2216921" y="223300"/>
            <a:ext cx="59555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chemeClr val="lt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71629" y="498014"/>
            <a:ext cx="2171487" cy="1996818"/>
            <a:chOff x="3628809" y="1987293"/>
            <a:chExt cx="2766625" cy="2534268"/>
          </a:xfrm>
        </p:grpSpPr>
        <p:sp>
          <p:nvSpPr>
            <p:cNvPr id="3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62" y="1994326"/>
              <a:ext cx="2478702" cy="252723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786160" y="3031131"/>
              <a:ext cx="373745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461983" y="2484138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549064" y="198729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4" y="498014"/>
            <a:ext cx="1923014" cy="1956332"/>
            <a:chOff x="3842018" y="1909696"/>
            <a:chExt cx="2527233" cy="2527233"/>
          </a:xfrm>
        </p:grpSpPr>
        <p:sp>
          <p:nvSpPr>
            <p:cNvPr id="4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645273" y="2757578"/>
              <a:ext cx="932436" cy="128620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 dirty="0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4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53" y="691969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0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pic>
        <p:nvPicPr>
          <p:cNvPr id="30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1371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3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วงรี 5">
            <a:extLst>
              <a:ext uri="{FF2B5EF4-FFF2-40B4-BE49-F238E27FC236}">
                <a16:creationId xmlns:a16="http://schemas.microsoft.com/office/drawing/2014/main" id="{B3C0FBCF-690C-4AD1-B426-EA44C48A395A}"/>
              </a:ext>
            </a:extLst>
          </p:cNvPr>
          <p:cNvSpPr/>
          <p:nvPr/>
        </p:nvSpPr>
        <p:spPr>
          <a:xfrm>
            <a:off x="3971408" y="7684763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EEC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 dirty="0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id="{ABBC749F-9E48-4250-9AA2-DC3E1C8E7555}"/>
              </a:ext>
            </a:extLst>
          </p:cNvPr>
          <p:cNvSpPr/>
          <p:nvPr/>
        </p:nvSpPr>
        <p:spPr>
          <a:xfrm>
            <a:off x="3803234" y="364636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9CE7FE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id="{2A5ECF2F-A4D3-4920-B733-C5208692906D}"/>
              </a:ext>
            </a:extLst>
          </p:cNvPr>
          <p:cNvSpPr/>
          <p:nvPr/>
        </p:nvSpPr>
        <p:spPr>
          <a:xfrm>
            <a:off x="3679708" y="5664496"/>
            <a:ext cx="7683815" cy="14829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BCFF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F803C83A-E4B8-40AF-9030-E62B71477C05}"/>
              </a:ext>
            </a:extLst>
          </p:cNvPr>
          <p:cNvSpPr txBox="1"/>
          <p:nvPr/>
        </p:nvSpPr>
        <p:spPr>
          <a:xfrm>
            <a:off x="4567901" y="7801757"/>
            <a:ext cx="7209785" cy="2062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concentrate</a:t>
            </a:r>
          </a:p>
          <a:p>
            <a:pPr defTabSz="1828755">
              <a:defRPr/>
            </a:pP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B6CB0B9D-2E77-4D08-9E59-5ADCFF4EFA55}"/>
              </a:ext>
            </a:extLst>
          </p:cNvPr>
          <p:cNvSpPr txBox="1"/>
          <p:nvPr/>
        </p:nvSpPr>
        <p:spPr>
          <a:xfrm>
            <a:off x="4646432" y="3884159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advise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C5BF58E0-BA96-4C8E-BD6F-31343ABF4934}"/>
              </a:ext>
            </a:extLst>
          </p:cNvPr>
          <p:cNvSpPr txBox="1"/>
          <p:nvPr/>
        </p:nvSpPr>
        <p:spPr>
          <a:xfrm>
            <a:off x="4543799" y="5825087"/>
            <a:ext cx="620268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40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GB" sz="6401" b="1" dirty="0">
                <a:latin typeface="Arial" panose="020B0604020202020204" pitchFamily="34" charset="0"/>
                <a:cs typeface="Arial" panose="020B0604020202020204" pitchFamily="34" charset="0"/>
              </a:rPr>
              <a:t>coach   </a:t>
            </a:r>
            <a:endParaRPr lang="th-TH" sz="6401" b="1" dirty="0">
              <a:solidFill>
                <a:srgbClr val="FF0000"/>
              </a:solidFill>
              <a:latin typeface="Arial" panose="020B0604020202020204" pitchFamily="34" charset="0"/>
              <a:cs typeface="Mali SemiBold" panose="00000700000000000000" pitchFamily="2" charset="-34"/>
            </a:endParaRP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27314" y="7689073"/>
            <a:ext cx="1325489" cy="1323713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578305" y="3762278"/>
            <a:ext cx="1277912" cy="1323713"/>
          </a:xfrm>
          <a:prstGeom prst="rect">
            <a:avLst/>
          </a:prstGeom>
        </p:spPr>
      </p:pic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8" name="HISCALE">
            <a:hlinkClick r:id="" action="ppaction://media"/>
            <a:extLst>
              <a:ext uri="{FF2B5EF4-FFF2-40B4-BE49-F238E27FC236}">
                <a16:creationId xmlns:a16="http://schemas.microsoft.com/office/drawing/2014/main" id="{0534463A-6DB1-416C-9F0F-DA49F5A27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682512"/>
            <a:ext cx="609600" cy="609600"/>
          </a:xfrm>
          <a:prstGeom prst="rect">
            <a:avLst/>
          </a:prstGeom>
        </p:spPr>
      </p:pic>
      <p:pic>
        <p:nvPicPr>
          <p:cNvPr id="29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10724566" y="5670943"/>
            <a:ext cx="1277912" cy="13237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6019" y="1104026"/>
            <a:ext cx="1267500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5. She was chatting with her friends, so she couldn’t ______ on the lesson.</a:t>
            </a:r>
          </a:p>
          <a:p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Google Shape;242;p12"/>
          <p:cNvSpPr/>
          <p:nvPr/>
        </p:nvSpPr>
        <p:spPr>
          <a:xfrm>
            <a:off x="2175358" y="334517"/>
            <a:ext cx="753911" cy="753911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048DA4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43;p12"/>
          <p:cNvSpPr txBox="1"/>
          <p:nvPr/>
        </p:nvSpPr>
        <p:spPr>
          <a:xfrm>
            <a:off x="2216921" y="223300"/>
            <a:ext cx="595553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5400" b="1" dirty="0">
                <a:solidFill>
                  <a:schemeClr val="lt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3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กลุ่ม 12">
            <a:extLst>
              <a:ext uri="{FF2B5EF4-FFF2-40B4-BE49-F238E27FC236}">
                <a16:creationId xmlns:a16="http://schemas.microsoft.com/office/drawing/2014/main" id="{67654437-D6ED-4895-AD04-A2F764A3F5E5}"/>
              </a:ext>
            </a:extLst>
          </p:cNvPr>
          <p:cNvGrpSpPr/>
          <p:nvPr/>
        </p:nvGrpSpPr>
        <p:grpSpPr>
          <a:xfrm>
            <a:off x="471629" y="498014"/>
            <a:ext cx="2171487" cy="1996818"/>
            <a:chOff x="3628809" y="1987293"/>
            <a:chExt cx="2766625" cy="2534268"/>
          </a:xfrm>
        </p:grpSpPr>
        <p:sp>
          <p:nvSpPr>
            <p:cNvPr id="34" name="วงรี 13">
              <a:extLst>
                <a:ext uri="{FF2B5EF4-FFF2-40B4-BE49-F238E27FC236}">
                  <a16:creationId xmlns:a16="http://schemas.microsoft.com/office/drawing/2014/main" id="{8A6036AA-926C-4DDE-B2F8-C9E0958E6232}"/>
                </a:ext>
              </a:extLst>
            </p:cNvPr>
            <p:cNvSpPr/>
            <p:nvPr/>
          </p:nvSpPr>
          <p:spPr>
            <a:xfrm>
              <a:off x="3729362" y="1994326"/>
              <a:ext cx="2478702" cy="252723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ACCBFE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5" name="วงรี 14">
              <a:extLst>
                <a:ext uri="{FF2B5EF4-FFF2-40B4-BE49-F238E27FC236}">
                  <a16:creationId xmlns:a16="http://schemas.microsoft.com/office/drawing/2014/main" id="{CEC68C1E-318E-4CEF-84D9-FB0524BA4D99}"/>
                </a:ext>
              </a:extLst>
            </p:cNvPr>
            <p:cNvSpPr/>
            <p:nvPr/>
          </p:nvSpPr>
          <p:spPr>
            <a:xfrm>
              <a:off x="4786160" y="3031131"/>
              <a:ext cx="373745" cy="37374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6" name="สี่เหลี่ยมผืนผ้า 15">
              <a:extLst>
                <a:ext uri="{FF2B5EF4-FFF2-40B4-BE49-F238E27FC236}">
                  <a16:creationId xmlns:a16="http://schemas.microsoft.com/office/drawing/2014/main" id="{56457F02-E40F-45F0-A96A-01A714F2BEB3}"/>
                </a:ext>
              </a:extLst>
            </p:cNvPr>
            <p:cNvSpPr/>
            <p:nvPr/>
          </p:nvSpPr>
          <p:spPr>
            <a:xfrm>
              <a:off x="5461983" y="2484138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7" name="สี่เหลี่ยมผืนผ้า 16">
              <a:extLst>
                <a:ext uri="{FF2B5EF4-FFF2-40B4-BE49-F238E27FC236}">
                  <a16:creationId xmlns:a16="http://schemas.microsoft.com/office/drawing/2014/main" id="{2E5BBA67-F867-4149-8BB5-0879435F8B89}"/>
                </a:ext>
              </a:extLst>
            </p:cNvPr>
            <p:cNvSpPr/>
            <p:nvPr/>
          </p:nvSpPr>
          <p:spPr>
            <a:xfrm>
              <a:off x="5322415" y="3726681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8" name="สี่เหลี่ยมผืนผ้า 17">
              <a:extLst>
                <a:ext uri="{FF2B5EF4-FFF2-40B4-BE49-F238E27FC236}">
                  <a16:creationId xmlns:a16="http://schemas.microsoft.com/office/drawing/2014/main" id="{33517E3B-0E3D-4A9D-8AF4-98DAF90B12C7}"/>
                </a:ext>
              </a:extLst>
            </p:cNvPr>
            <p:cNvSpPr/>
            <p:nvPr/>
          </p:nvSpPr>
          <p:spPr>
            <a:xfrm>
              <a:off x="3977121" y="372534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39" name="สี่เหลี่ยมผืนผ้า 18">
              <a:extLst>
                <a:ext uri="{FF2B5EF4-FFF2-40B4-BE49-F238E27FC236}">
                  <a16:creationId xmlns:a16="http://schemas.microsoft.com/office/drawing/2014/main" id="{11F9F5AB-79CC-4897-AFAF-464DEA79A563}"/>
                </a:ext>
              </a:extLst>
            </p:cNvPr>
            <p:cNvSpPr/>
            <p:nvPr/>
          </p:nvSpPr>
          <p:spPr>
            <a:xfrm>
              <a:off x="3628809" y="255476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0" name="สี่เหลี่ยมผืนผ้า 19">
              <a:extLst>
                <a:ext uri="{FF2B5EF4-FFF2-40B4-BE49-F238E27FC236}">
                  <a16:creationId xmlns:a16="http://schemas.microsoft.com/office/drawing/2014/main" id="{38C37D41-727D-49E7-B151-CF555675EB41}"/>
                </a:ext>
              </a:extLst>
            </p:cNvPr>
            <p:cNvSpPr/>
            <p:nvPr/>
          </p:nvSpPr>
          <p:spPr>
            <a:xfrm>
              <a:off x="4549064" y="1987293"/>
              <a:ext cx="933451" cy="438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th-TH" sz="3200" dirty="0">
                <a:solidFill>
                  <a:srgbClr val="FF0000"/>
                </a:solidFill>
                <a:latin typeface="Arial" panose="020B0604020202020204" pitchFamily="34" charset="0"/>
                <a:cs typeface="Punsukpukpik" panose="00000500000000000000" pitchFamily="2" charset="-34"/>
              </a:endParaRPr>
            </a:p>
          </p:txBody>
        </p:sp>
        <p:sp>
          <p:nvSpPr>
            <p:cNvPr id="41" name="ลูกศร: รูปห้าเหลี่ยม 20">
              <a:extLst>
                <a:ext uri="{FF2B5EF4-FFF2-40B4-BE49-F238E27FC236}">
                  <a16:creationId xmlns:a16="http://schemas.microsoft.com/office/drawing/2014/main" id="{F66D67BD-0F04-4DC5-9FC1-E006029082EE}"/>
                </a:ext>
              </a:extLst>
            </p:cNvPr>
            <p:cNvSpPr/>
            <p:nvPr/>
          </p:nvSpPr>
          <p:spPr>
            <a:xfrm>
              <a:off x="5051063" y="3143133"/>
              <a:ext cx="933451" cy="115501"/>
            </a:xfrm>
            <a:prstGeom prst="homePlate">
              <a:avLst/>
            </a:prstGeom>
            <a:solidFill>
              <a:srgbClr val="FDA03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กลุ่ม 21">
            <a:extLst>
              <a:ext uri="{FF2B5EF4-FFF2-40B4-BE49-F238E27FC236}">
                <a16:creationId xmlns:a16="http://schemas.microsoft.com/office/drawing/2014/main" id="{FE1A25AC-E1B1-4A97-A3CC-612FC7188357}"/>
              </a:ext>
            </a:extLst>
          </p:cNvPr>
          <p:cNvGrpSpPr/>
          <p:nvPr/>
        </p:nvGrpSpPr>
        <p:grpSpPr>
          <a:xfrm>
            <a:off x="542474" y="498014"/>
            <a:ext cx="1923014" cy="1956332"/>
            <a:chOff x="3842018" y="1909696"/>
            <a:chExt cx="2527233" cy="2527233"/>
          </a:xfrm>
        </p:grpSpPr>
        <p:sp>
          <p:nvSpPr>
            <p:cNvPr id="43" name="วงรี 22">
              <a:extLst>
                <a:ext uri="{FF2B5EF4-FFF2-40B4-BE49-F238E27FC236}">
                  <a16:creationId xmlns:a16="http://schemas.microsoft.com/office/drawing/2014/main" id="{E4F8C39C-08E1-4836-BB04-493A4B3F482B}"/>
                </a:ext>
              </a:extLst>
            </p:cNvPr>
            <p:cNvSpPr/>
            <p:nvPr/>
          </p:nvSpPr>
          <p:spPr>
            <a:xfrm>
              <a:off x="3842018" y="1909696"/>
              <a:ext cx="2527233" cy="2527233"/>
            </a:xfrm>
            <a:prstGeom prst="ellipse">
              <a:avLst/>
            </a:prstGeom>
            <a:noFill/>
            <a:ln w="38100">
              <a:solidFill>
                <a:srgbClr val="FF858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4" name="ลูกศร: รูปห้าเหลี่ยม 23">
              <a:extLst>
                <a:ext uri="{FF2B5EF4-FFF2-40B4-BE49-F238E27FC236}">
                  <a16:creationId xmlns:a16="http://schemas.microsoft.com/office/drawing/2014/main" id="{3CA0254A-530C-4D4D-A148-AF669CF93543}"/>
                </a:ext>
              </a:extLst>
            </p:cNvPr>
            <p:cNvSpPr/>
            <p:nvPr/>
          </p:nvSpPr>
          <p:spPr>
            <a:xfrm rot="16200000">
              <a:off x="4645273" y="2757578"/>
              <a:ext cx="932436" cy="128620"/>
            </a:xfrm>
            <a:prstGeom prst="homePlate">
              <a:avLst/>
            </a:prstGeom>
            <a:solidFill>
              <a:srgbClr val="84F0A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10">
                <a:defRPr/>
              </a:pPr>
              <a:endParaRPr lang="th-TH" sz="4001" dirty="0">
                <a:solidFill>
                  <a:prstClr val="white"/>
                </a:solidFill>
                <a:latin typeface="Arial" panose="020B0604020202020204" pitchFamily="34" charset="0"/>
                <a:cs typeface="Cordia New" panose="020B0304020202020204" pitchFamily="34" charset="-34"/>
              </a:endParaRPr>
            </a:p>
          </p:txBody>
        </p:sp>
      </p:grpSp>
      <p:sp>
        <p:nvSpPr>
          <p:cNvPr id="45" name="วงรี 24">
            <a:extLst>
              <a:ext uri="{FF2B5EF4-FFF2-40B4-BE49-F238E27FC236}">
                <a16:creationId xmlns:a16="http://schemas.microsoft.com/office/drawing/2014/main" id="{12356E96-4AA6-4089-B0E1-57D8069AAB2A}"/>
              </a:ext>
            </a:extLst>
          </p:cNvPr>
          <p:cNvSpPr/>
          <p:nvPr/>
        </p:nvSpPr>
        <p:spPr>
          <a:xfrm>
            <a:off x="1367353" y="691969"/>
            <a:ext cx="284390" cy="28439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10">
              <a:defRPr/>
            </a:pPr>
            <a:endParaRPr lang="th-TH" sz="4001">
              <a:solidFill>
                <a:prstClr val="white"/>
              </a:solidFill>
              <a:latin typeface="Arial" panose="020B0604020202020204" pitchFamily="34" charset="0"/>
              <a:cs typeface="Cordia New" panose="020B0304020202020204" pitchFamily="34" charset="-34"/>
            </a:endParaRPr>
          </a:p>
        </p:txBody>
      </p:sp>
      <p:pic>
        <p:nvPicPr>
          <p:cNvPr id="30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16885" y="1257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17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deoplayback-_1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426154"/>
              </p:ext>
            </p:extLst>
          </p:nvPr>
        </p:nvGraphicFramePr>
        <p:xfrm>
          <a:off x="2638835" y="3969999"/>
          <a:ext cx="13030204" cy="48540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515102">
                  <a:extLst>
                    <a:ext uri="{9D8B030D-6E8A-4147-A177-3AD203B41FA5}">
                      <a16:colId xmlns:a16="http://schemas.microsoft.com/office/drawing/2014/main" val="3452337236"/>
                    </a:ext>
                  </a:extLst>
                </a:gridCol>
                <a:gridCol w="6515102">
                  <a:extLst>
                    <a:ext uri="{9D8B030D-6E8A-4147-A177-3AD203B41FA5}">
                      <a16:colId xmlns:a16="http://schemas.microsoft.com/office/drawing/2014/main" val="503398494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/</a:t>
                      </a:r>
                      <a:r>
                        <a:rPr lang="en-US" sz="4800" dirty="0" err="1"/>
                        <a:t>ʊə</a:t>
                      </a:r>
                      <a:r>
                        <a:rPr lang="en-US" sz="4800" dirty="0"/>
                        <a:t>/</a:t>
                      </a:r>
                      <a:endParaRPr lang="en-US" sz="120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/</a:t>
                      </a:r>
                      <a:r>
                        <a:rPr lang="en-US" sz="4800" dirty="0" err="1"/>
                        <a:t>ɔɪ</a:t>
                      </a:r>
                      <a:r>
                        <a:rPr lang="en-US" sz="4800" dirty="0"/>
                        <a:t>/</a:t>
                      </a:r>
                      <a:endParaRPr lang="en-US" sz="120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10921558"/>
                  </a:ext>
                </a:extLst>
              </a:tr>
              <a:tr h="3985338">
                <a:tc>
                  <a:txBody>
                    <a:bodyPr/>
                    <a:lstStyle/>
                    <a:p>
                      <a:endParaRPr lang="en-US" sz="4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n-US" sz="4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992912238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618205" y="748469"/>
            <a:ext cx="14459995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Listen and repeat the words. Pay attention to the sound /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ʊə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/ and /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ɔɪ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/. </a:t>
            </a:r>
            <a:br>
              <a:rPr lang="en-US" sz="3600" b="1" dirty="0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Then put the words into the correct columns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6275" y="902429"/>
            <a:ext cx="753909" cy="7539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453" y="748469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3608777" y="5060259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tourist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8835" y="1988004"/>
            <a:ext cx="13030204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boy		tourist		toy		ensure</a:t>
            </a:r>
          </a:p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avoid		choice		sure		tournament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3608777" y="5870322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3608777" y="6700332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3608777" y="7485162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tournament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0049333" y="5052417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0049333" y="5837247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0049333" y="6700332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avoid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0049333" y="7489482"/>
            <a:ext cx="4530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choice</a:t>
            </a:r>
          </a:p>
        </p:txBody>
      </p:sp>
      <p:pic>
        <p:nvPicPr>
          <p:cNvPr id="4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01975" y="9560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38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139918" y="1849859"/>
            <a:ext cx="16711166" cy="6527007"/>
          </a:xfrm>
        </p:spPr>
        <p:txBody>
          <a:bodyPr>
            <a:noAutofit/>
          </a:bodyPr>
          <a:lstStyle/>
          <a:p>
            <a:pPr marL="771525" indent="-771525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She is a  noisy and curious girl.  </a:t>
            </a:r>
          </a:p>
          <a:p>
            <a:pPr marL="771525" indent="-771525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They joined a full-day city tour.  </a:t>
            </a:r>
          </a:p>
          <a:p>
            <a:pPr marL="771525" indent="-771525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 found it enjoyable to watch the tournament.  </a:t>
            </a:r>
          </a:p>
          <a:p>
            <a:pPr marL="771525" indent="-771525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She’ll record our voices during the interview.  </a:t>
            </a:r>
          </a:p>
          <a:p>
            <a:pPr marL="771525" indent="-771525">
              <a:lnSpc>
                <a:spcPct val="150000"/>
              </a:lnSpc>
              <a:buFont typeface="+mj-lt"/>
              <a:buAutoNum type="arabicPeriod"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He is not acting very mature and is starting to annoy me.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8111" y="591292"/>
            <a:ext cx="1622297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practice the sentences. Underline the words with /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ʊə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and circle the words  /</a:t>
            </a:r>
            <a:r>
              <a:rPr lang="en-US" sz="36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ɔɪ</a:t>
            </a: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  <a:endParaRPr lang="en-US" sz="36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6382" y="656327"/>
            <a:ext cx="753909" cy="7539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5560" y="502367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4572000" y="2240372"/>
            <a:ext cx="1421147" cy="6290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29000" y="3550252"/>
            <a:ext cx="1699430" cy="66791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820400" y="5448300"/>
            <a:ext cx="294036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534400" y="6846988"/>
            <a:ext cx="1571625" cy="102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455964" y="5000041"/>
            <a:ext cx="2707043" cy="6290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621754" y="6262934"/>
            <a:ext cx="1680006" cy="6290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325600" y="7748932"/>
            <a:ext cx="1707203" cy="62905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935631" y="4218171"/>
            <a:ext cx="9177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30734" y="1353449"/>
            <a:ext cx="914400" cy="914400"/>
          </a:xfrm>
          <a:prstGeom prst="rect">
            <a:avLst/>
          </a:prstGeom>
        </p:spPr>
      </p:pic>
      <p:cxnSp>
        <p:nvCxnSpPr>
          <p:cNvPr id="37" name="Straight Connector 36"/>
          <p:cNvCxnSpPr>
            <a:cxnSpLocks/>
          </p:cNvCxnSpPr>
          <p:nvPr/>
        </p:nvCxnSpPr>
        <p:spPr>
          <a:xfrm>
            <a:off x="7461757" y="2781300"/>
            <a:ext cx="163181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7805450" y="8191500"/>
            <a:ext cx="177235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62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5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5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25604"/>
          <p:cNvSpPr txBox="1">
            <a:spLocks noChangeArrowheads="1"/>
          </p:cNvSpPr>
          <p:nvPr/>
        </p:nvSpPr>
        <p:spPr bwMode="auto">
          <a:xfrm>
            <a:off x="803266" y="2677487"/>
            <a:ext cx="10803575" cy="34162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55" tIns="91428" rIns="182855" bIns="914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685800" indent="-685800" eaLnBrk="1" hangingPunct="1">
              <a:spcBef>
                <a:spcPct val="50000"/>
              </a:spcBef>
              <a:buFontTx/>
              <a:buChar char="-"/>
            </a:pPr>
            <a:r>
              <a:rPr lang="en-US" altLang="zh-CN" sz="4200" b="1" dirty="0">
                <a:latin typeface="Arial" pitchFamily="34" charset="0"/>
                <a:ea typeface="SimSun" pitchFamily="2" charset="-122"/>
              </a:rPr>
              <a:t>Vocabulary: upload, browse, notification, log on, check, account. </a:t>
            </a:r>
          </a:p>
          <a:p>
            <a:pPr marL="685800" indent="-685800" eaLnBrk="1" hangingPunct="1">
              <a:spcBef>
                <a:spcPct val="50000"/>
              </a:spcBef>
              <a:buFontTx/>
              <a:buChar char="-"/>
            </a:pPr>
            <a:r>
              <a:rPr lang="en-US" altLang="zh-CN" sz="4200" b="1" dirty="0" err="1">
                <a:latin typeface="Arial" pitchFamily="34" charset="0"/>
                <a:ea typeface="SimSun" pitchFamily="2" charset="-122"/>
              </a:rPr>
              <a:t>Pronuncation</a:t>
            </a:r>
            <a:r>
              <a:rPr lang="en-US" altLang="zh-CN" sz="4200" b="1" dirty="0">
                <a:latin typeface="Arial" pitchFamily="34" charset="0"/>
                <a:ea typeface="SimSun" pitchFamily="2" charset="-122"/>
              </a:rPr>
              <a:t>: /</a:t>
            </a:r>
            <a:r>
              <a:rPr lang="en-US" altLang="zh-CN" sz="4200" b="1" dirty="0" err="1">
                <a:latin typeface="Arial" pitchFamily="34" charset="0"/>
                <a:ea typeface="SimSun" pitchFamily="2" charset="-122"/>
              </a:rPr>
              <a:t>ʊə</a:t>
            </a:r>
            <a:r>
              <a:rPr lang="en-US" altLang="zh-CN" sz="4200" b="1" dirty="0">
                <a:latin typeface="Arial" pitchFamily="34" charset="0"/>
                <a:ea typeface="SimSun" pitchFamily="2" charset="-122"/>
              </a:rPr>
              <a:t>/ and /</a:t>
            </a:r>
            <a:r>
              <a:rPr lang="en-US" altLang="zh-CN" sz="4200" b="1" dirty="0" err="1">
                <a:latin typeface="Arial" pitchFamily="34" charset="0"/>
                <a:ea typeface="SimSun" pitchFamily="2" charset="-122"/>
              </a:rPr>
              <a:t>ɔɪ</a:t>
            </a:r>
            <a:r>
              <a:rPr lang="en-US" altLang="zh-CN" sz="4200" b="1" dirty="0">
                <a:latin typeface="Arial" pitchFamily="34" charset="0"/>
                <a:ea typeface="SimSun" pitchFamily="2" charset="-122"/>
              </a:rPr>
              <a:t>/</a:t>
            </a:r>
          </a:p>
          <a:p>
            <a:pPr marL="685800" indent="-685800" eaLnBrk="1" hangingPunct="1">
              <a:spcBef>
                <a:spcPct val="50000"/>
              </a:spcBef>
              <a:buFontTx/>
              <a:buChar char="-"/>
            </a:pPr>
            <a:endParaRPr lang="en-US" altLang="zh-CN" sz="4200" dirty="0">
              <a:solidFill>
                <a:srgbClr val="3333FF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1181100"/>
            <a:ext cx="49552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7200" b="1" dirty="0">
                <a:latin typeface="Arial" pitchFamily="34" charset="0"/>
                <a:ea typeface="SimSun" pitchFamily="2" charset="-122"/>
              </a:rPr>
              <a:t>*WRAP-UP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-23932"/>
            <a:ext cx="7848600" cy="103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41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0" y="1028700"/>
            <a:ext cx="81868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zh-CN" sz="9600" b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HOMEWORK:</a:t>
            </a:r>
            <a:endParaRPr lang="en-US" sz="9600" dirty="0"/>
          </a:p>
        </p:txBody>
      </p:sp>
      <p:pic>
        <p:nvPicPr>
          <p:cNvPr id="1028" name="Picture 4" descr="https://i.pinimg.com/564x/2d/48/3b/2d483b4bc15d150bc059990f4aa5e9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054159"/>
            <a:ext cx="7975681" cy="541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2857500"/>
            <a:ext cx="9067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zh-CN" sz="3200" b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Do exercises in WB: Part A 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zh-CN" sz="3200" b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Find 5 more words with the sound /</a:t>
            </a:r>
            <a:r>
              <a:rPr lang="en-US" altLang="zh-CN" sz="3200" b="1" dirty="0" err="1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ʊə</a:t>
            </a:r>
            <a:r>
              <a:rPr lang="en-US" altLang="zh-CN" sz="3200" b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/ and 5 more words with the sound /</a:t>
            </a:r>
            <a:r>
              <a:rPr lang="en-US" altLang="zh-CN" sz="3200" b="1" dirty="0" err="1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ɔɪ</a:t>
            </a:r>
            <a:r>
              <a:rPr lang="en-US" altLang="zh-CN" sz="3200" b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/. Write them down on your notebook.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altLang="zh-CN" sz="3200" b="1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Prepare new lesson: Unit 3 – A closer look 2.</a:t>
            </a:r>
          </a:p>
        </p:txBody>
      </p:sp>
    </p:spTree>
    <p:extLst>
      <p:ext uri="{BB962C8B-B14F-4D97-AF65-F5344CB8AC3E}">
        <p14:creationId xmlns:p14="http://schemas.microsoft.com/office/powerpoint/2010/main" val="133776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w">
            <a:hlinkClick r:id="" action="ppaction://media"/>
            <a:extLst>
              <a:ext uri="{FF2B5EF4-FFF2-40B4-BE49-F238E27FC236}">
                <a16:creationId xmlns:a16="http://schemas.microsoft.com/office/drawing/2014/main" id="{2169A93F-C4DB-4B1A-9A2B-5D1CCD74E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6885" y="21014"/>
            <a:ext cx="609600" cy="609600"/>
          </a:xfrm>
          <a:prstGeom prst="rect">
            <a:avLst/>
          </a:prstGeom>
        </p:spPr>
      </p:pic>
      <p:pic>
        <p:nvPicPr>
          <p:cNvPr id="2050" name="Picture 2" descr="https://i.pinimg.com/564x/28/13/a7/2813a7dabfdc1e857d9bbbf0260d1df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8" y="21014"/>
            <a:ext cx="18260292" cy="94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2739" y="466921"/>
            <a:ext cx="14357011" cy="7873818"/>
            <a:chOff x="0" y="0"/>
            <a:chExt cx="19142682" cy="10498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61788" cy="10498424"/>
            </a:xfrm>
            <a:custGeom>
              <a:avLst/>
              <a:gdLst/>
              <a:ahLst/>
              <a:cxnLst/>
              <a:rect l="l" t="t" r="r" b="b"/>
              <a:pathLst>
                <a:path w="12761788" h="10498424">
                  <a:moveTo>
                    <a:pt x="0" y="0"/>
                  </a:moveTo>
                  <a:lnTo>
                    <a:pt x="12761788" y="0"/>
                  </a:lnTo>
                  <a:lnTo>
                    <a:pt x="12761788" y="10498424"/>
                  </a:lnTo>
                  <a:lnTo>
                    <a:pt x="0" y="1049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0894" y="0"/>
              <a:ext cx="12761788" cy="10498424"/>
            </a:xfrm>
            <a:custGeom>
              <a:avLst/>
              <a:gdLst/>
              <a:ahLst/>
              <a:cxnLst/>
              <a:rect l="l" t="t" r="r" b="b"/>
              <a:pathLst>
                <a:path w="12761788" h="10498424">
                  <a:moveTo>
                    <a:pt x="0" y="0"/>
                  </a:moveTo>
                  <a:lnTo>
                    <a:pt x="12761788" y="0"/>
                  </a:lnTo>
                  <a:lnTo>
                    <a:pt x="12761788" y="10498424"/>
                  </a:lnTo>
                  <a:lnTo>
                    <a:pt x="0" y="10498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3464263" y="3490033"/>
            <a:ext cx="8643397" cy="4246069"/>
          </a:xfrm>
          <a:custGeom>
            <a:avLst/>
            <a:gdLst/>
            <a:ahLst/>
            <a:cxnLst/>
            <a:rect l="l" t="t" r="r" b="b"/>
            <a:pathLst>
              <a:path w="8643397" h="4246069">
                <a:moveTo>
                  <a:pt x="0" y="0"/>
                </a:moveTo>
                <a:lnTo>
                  <a:pt x="8643397" y="0"/>
                </a:lnTo>
                <a:lnTo>
                  <a:pt x="8643397" y="4246069"/>
                </a:lnTo>
                <a:lnTo>
                  <a:pt x="0" y="4246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28566" y="6451478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90"/>
                </a:lnTo>
                <a:lnTo>
                  <a:pt x="0" y="50394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460035" y="926192"/>
            <a:ext cx="3682603" cy="1241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n-US" sz="8635" b="1" spc="-172" dirty="0">
                <a:solidFill>
                  <a:srgbClr val="FFFFFF"/>
                </a:solidFill>
                <a:latin typeface="Asap Bold"/>
                <a:ea typeface="Asap Bold"/>
                <a:cs typeface="Asap Bold"/>
                <a:sym typeface="Asap Bold"/>
              </a:rPr>
              <a:t>UNIT 3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56437" y="1008198"/>
            <a:ext cx="6775127" cy="122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n-US" sz="8635" spc="-172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TEENAGERS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590" y="2097038"/>
            <a:ext cx="14834916" cy="6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4635" spc="-92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LESSON 2: A CLOSER LOOK 1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396914" y="1728391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0" y="0"/>
                </a:moveTo>
                <a:lnTo>
                  <a:pt x="4625673" y="0"/>
                </a:lnTo>
                <a:lnTo>
                  <a:pt x="4625673" y="9053808"/>
                </a:lnTo>
                <a:lnTo>
                  <a:pt x="0" y="9053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62839" y="7867796"/>
            <a:ext cx="14169454" cy="2210899"/>
          </a:xfrm>
          <a:custGeom>
            <a:avLst/>
            <a:gdLst/>
            <a:ahLst/>
            <a:cxnLst/>
            <a:rect l="l" t="t" r="r" b="b"/>
            <a:pathLst>
              <a:path w="14169454" h="2210899">
                <a:moveTo>
                  <a:pt x="0" y="0"/>
                </a:moveTo>
                <a:lnTo>
                  <a:pt x="14169455" y="0"/>
                </a:lnTo>
                <a:lnTo>
                  <a:pt x="14169455" y="2210899"/>
                </a:lnTo>
                <a:lnTo>
                  <a:pt x="0" y="2210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6492" b="-1649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0127676" y="8165881"/>
            <a:ext cx="3292741" cy="8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  <a:spcBef>
                <a:spcPct val="0"/>
              </a:spcBef>
            </a:pPr>
            <a:r>
              <a:rPr lang="en-US" sz="5635" spc="-1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tải</a:t>
            </a:r>
            <a:r>
              <a:rPr lang="en-US" sz="5635" spc="-112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5635" spc="-112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lên</a:t>
            </a:r>
            <a:endParaRPr lang="en-US" sz="5635" spc="-112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38144" y="1028700"/>
            <a:ext cx="10011711" cy="7287727"/>
          </a:xfrm>
          <a:custGeom>
            <a:avLst/>
            <a:gdLst/>
            <a:ahLst/>
            <a:cxnLst/>
            <a:rect l="l" t="t" r="r" b="b"/>
            <a:pathLst>
              <a:path w="10011711" h="7287727">
                <a:moveTo>
                  <a:pt x="0" y="0"/>
                </a:moveTo>
                <a:lnTo>
                  <a:pt x="10011712" y="0"/>
                </a:lnTo>
                <a:lnTo>
                  <a:pt x="10011712" y="7287727"/>
                </a:lnTo>
                <a:lnTo>
                  <a:pt x="0" y="7287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855" b="-1352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7996904" y="4060155"/>
            <a:ext cx="1701326" cy="436158"/>
          </a:xfrm>
          <a:custGeom>
            <a:avLst/>
            <a:gdLst/>
            <a:ahLst/>
            <a:cxnLst/>
            <a:rect l="l" t="t" r="r" b="b"/>
            <a:pathLst>
              <a:path w="1701326" h="436158">
                <a:moveTo>
                  <a:pt x="0" y="0"/>
                </a:moveTo>
                <a:lnTo>
                  <a:pt x="1701325" y="0"/>
                </a:lnTo>
                <a:lnTo>
                  <a:pt x="1701325" y="436158"/>
                </a:lnTo>
                <a:lnTo>
                  <a:pt x="0" y="436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0612" y="216662"/>
            <a:ext cx="8028384" cy="122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n-US" sz="8635" spc="-172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pic>
        <p:nvPicPr>
          <p:cNvPr id="7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6318" y="7867796"/>
            <a:ext cx="1264174" cy="12641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320945" y="1301777"/>
            <a:ext cx="8521607" cy="5982168"/>
          </a:xfrm>
          <a:custGeom>
            <a:avLst/>
            <a:gdLst/>
            <a:ahLst/>
            <a:cxnLst/>
            <a:rect l="l" t="t" r="r" b="b"/>
            <a:pathLst>
              <a:path w="8521607" h="5982168">
                <a:moveTo>
                  <a:pt x="0" y="0"/>
                </a:moveTo>
                <a:lnTo>
                  <a:pt x="8521607" y="0"/>
                </a:lnTo>
                <a:lnTo>
                  <a:pt x="8521607" y="5982168"/>
                </a:lnTo>
                <a:lnTo>
                  <a:pt x="0" y="598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6753" y="14353"/>
            <a:ext cx="8028384" cy="122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n-US" sz="8635" spc="-172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sp>
        <p:nvSpPr>
          <p:cNvPr id="5" name="Google Shape;1881;p31"/>
          <p:cNvSpPr txBox="1">
            <a:spLocks/>
          </p:cNvSpPr>
          <p:nvPr/>
        </p:nvSpPr>
        <p:spPr>
          <a:xfrm>
            <a:off x="3104009" y="73561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(v):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9000" y="7410080"/>
            <a:ext cx="9179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lướt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1400" y="8307268"/>
            <a:ext cx="24056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braʊz</a:t>
            </a:r>
            <a:r>
              <a:rPr lang="en-US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8" name="brow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7581900"/>
            <a:ext cx="1687686" cy="168768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84320" y="1567951"/>
            <a:ext cx="5070056" cy="57614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75688">
            <a:off x="6728693" y="1157497"/>
            <a:ext cx="4830614" cy="49800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8683" y="345300"/>
            <a:ext cx="8028384" cy="122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  <a:spcBef>
                <a:spcPct val="0"/>
              </a:spcBef>
            </a:pPr>
            <a:r>
              <a:rPr lang="en-US" sz="8635" spc="-172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sp>
        <p:nvSpPr>
          <p:cNvPr id="6" name="Google Shape;1881;p31"/>
          <p:cNvSpPr txBox="1">
            <a:spLocks/>
          </p:cNvSpPr>
          <p:nvPr/>
        </p:nvSpPr>
        <p:spPr>
          <a:xfrm>
            <a:off x="4386534" y="7450141"/>
            <a:ext cx="600066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notification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58400" y="7547635"/>
            <a:ext cx="5521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7286" y="8343900"/>
            <a:ext cx="4800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48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nəʊtɪfɪˈkeɪʃn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9" name="notif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6938" y="7072836"/>
            <a:ext cx="2333009" cy="233300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4488" y="316725"/>
            <a:ext cx="6727180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526" y="-72670"/>
            <a:ext cx="8686800" cy="8229600"/>
          </a:xfrm>
          <a:prstGeom prst="rect">
            <a:avLst/>
          </a:prstGeom>
        </p:spPr>
      </p:pic>
      <p:sp>
        <p:nvSpPr>
          <p:cNvPr id="6" name="Google Shape;1881;p31"/>
          <p:cNvSpPr txBox="1">
            <a:spLocks/>
          </p:cNvSpPr>
          <p:nvPr/>
        </p:nvSpPr>
        <p:spPr>
          <a:xfrm>
            <a:off x="5097785" y="6582118"/>
            <a:ext cx="503681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on to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(v):</a:t>
            </a:r>
          </a:p>
        </p:txBody>
      </p:sp>
      <p:sp>
        <p:nvSpPr>
          <p:cNvPr id="7" name="Rectangle 6"/>
          <p:cNvSpPr/>
          <p:nvPr/>
        </p:nvSpPr>
        <p:spPr>
          <a:xfrm>
            <a:off x="9800235" y="6638125"/>
            <a:ext cx="54395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6093" y="7547834"/>
            <a:ext cx="3699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5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lɒɡ</a:t>
            </a:r>
            <a:r>
              <a:rPr lang="en-US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ɒn</a:t>
            </a:r>
            <a:r>
              <a:rPr lang="en-US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tə</a:t>
            </a:r>
            <a:r>
              <a:rPr lang="en-US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9" name="log on 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9508" y="6374974"/>
            <a:ext cx="2345719" cy="234571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64488" y="316725"/>
            <a:ext cx="6727180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890"/>
          <a:stretch/>
        </p:blipFill>
        <p:spPr>
          <a:xfrm>
            <a:off x="5257800" y="114300"/>
            <a:ext cx="7436263" cy="7162800"/>
          </a:xfrm>
          <a:prstGeom prst="rect">
            <a:avLst/>
          </a:prstGeom>
        </p:spPr>
      </p:pic>
      <p:sp>
        <p:nvSpPr>
          <p:cNvPr id="5" name="Google Shape;1881;p31"/>
          <p:cNvSpPr txBox="1">
            <a:spLocks/>
          </p:cNvSpPr>
          <p:nvPr/>
        </p:nvSpPr>
        <p:spPr>
          <a:xfrm>
            <a:off x="4267200" y="747625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(v):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15621" y="8247376"/>
            <a:ext cx="20537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tʃek</a:t>
            </a:r>
            <a:r>
              <a:rPr lang="en-US" sz="6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7" name="chec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7277100"/>
            <a:ext cx="1700296" cy="17002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81561" y="7619416"/>
            <a:ext cx="31357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31964" y="7540452"/>
            <a:ext cx="16556751" cy="2856040"/>
          </a:xfrm>
          <a:custGeom>
            <a:avLst/>
            <a:gdLst/>
            <a:ahLst/>
            <a:cxnLst/>
            <a:rect l="l" t="t" r="r" b="b"/>
            <a:pathLst>
              <a:path w="16556751" h="2856040">
                <a:moveTo>
                  <a:pt x="0" y="0"/>
                </a:moveTo>
                <a:lnTo>
                  <a:pt x="16556751" y="0"/>
                </a:lnTo>
                <a:lnTo>
                  <a:pt x="16556751" y="2856039"/>
                </a:lnTo>
                <a:lnTo>
                  <a:pt x="0" y="2856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12444" y="1556284"/>
            <a:ext cx="6101706" cy="6101706"/>
          </a:xfrm>
          <a:custGeom>
            <a:avLst/>
            <a:gdLst/>
            <a:ahLst/>
            <a:cxnLst/>
            <a:rect l="l" t="t" r="r" b="b"/>
            <a:pathLst>
              <a:path w="6101706" h="6101706">
                <a:moveTo>
                  <a:pt x="0" y="0"/>
                </a:moveTo>
                <a:lnTo>
                  <a:pt x="6101706" y="0"/>
                </a:lnTo>
                <a:lnTo>
                  <a:pt x="6101706" y="6101706"/>
                </a:lnTo>
                <a:lnTo>
                  <a:pt x="0" y="6101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64488" y="328699"/>
            <a:ext cx="6727180" cy="104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31"/>
              </a:lnSpc>
              <a:spcBef>
                <a:spcPct val="0"/>
              </a:spcBef>
            </a:pPr>
            <a:r>
              <a:rPr lang="en-US" sz="7235" spc="-144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*VOCABULARY</a:t>
            </a:r>
          </a:p>
        </p:txBody>
      </p:sp>
      <p:pic>
        <p:nvPicPr>
          <p:cNvPr id="5" name="accou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8400" y="7540452"/>
            <a:ext cx="2125881" cy="2125881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etrospec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143</TotalTime>
  <Words>1090</Words>
  <Application>Microsoft Office PowerPoint</Application>
  <PresentationFormat>Custom</PresentationFormat>
  <Paragraphs>370</Paragraphs>
  <Slides>27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 Light</vt:lpstr>
      <vt:lpstr>Paytone One</vt:lpstr>
      <vt:lpstr>Myriad Pro</vt:lpstr>
      <vt:lpstr>Arial</vt:lpstr>
      <vt:lpstr>Asap Bold</vt:lpstr>
      <vt:lpstr>Calibri</vt:lpstr>
      <vt:lpstr>Open Sans</vt:lpstr>
      <vt:lpstr>Bahnschrift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GOODMORNING CLASS</dc:title>
  <cp:lastModifiedBy>Trang</cp:lastModifiedBy>
  <cp:revision>20</cp:revision>
  <dcterms:created xsi:type="dcterms:W3CDTF">2006-08-16T00:00:00Z</dcterms:created>
  <dcterms:modified xsi:type="dcterms:W3CDTF">2024-10-16T08:02:16Z</dcterms:modified>
  <dc:identifier>DAGTWiESPl8</dc:identifier>
</cp:coreProperties>
</file>