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6" r:id="rId2"/>
    <p:sldId id="277" r:id="rId3"/>
    <p:sldId id="274" r:id="rId4"/>
    <p:sldId id="303" r:id="rId5"/>
    <p:sldId id="280" r:id="rId6"/>
    <p:sldId id="275" r:id="rId7"/>
    <p:sldId id="278" r:id="rId8"/>
    <p:sldId id="269" r:id="rId9"/>
    <p:sldId id="260" r:id="rId10"/>
    <p:sldId id="261" r:id="rId11"/>
    <p:sldId id="262" r:id="rId12"/>
    <p:sldId id="263" r:id="rId13"/>
    <p:sldId id="273" r:id="rId14"/>
    <p:sldId id="281" r:id="rId15"/>
    <p:sldId id="283" r:id="rId16"/>
    <p:sldId id="314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3C9"/>
    <a:srgbClr val="62C8CE"/>
    <a:srgbClr val="1D9EFF"/>
    <a:srgbClr val="79D1D5"/>
    <a:srgbClr val="A3E7FF"/>
    <a:srgbClr val="00B050"/>
    <a:srgbClr val="0FB7BD"/>
    <a:srgbClr val="0D9FA3"/>
    <a:srgbClr val="F166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43" y="1075"/>
      </p:cViewPr>
      <p:guideLst>
        <p:guide orient="horz" pos="1488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2463D-A5AC-42CD-B3EA-11C6B41B33A0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27B9A-490D-4795-8F55-07043AC57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0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2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6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2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3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9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8970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3476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  <a:ln>
            <a:solidFill>
              <a:srgbClr val="79D1D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481735" y="62224"/>
            <a:ext cx="7217637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of a room in your house. In pairs, ask and answer questions to guess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7014" y="1109448"/>
            <a:ext cx="207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9" name="Picture 12" descr="http://4.bp.blogspot.com/-KRoXvOZWAOo/TV5hPjTq7dI/AAAAAAAAAGw/pVUINlWgQj8/s400/In+the+Bedr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971800"/>
            <a:ext cx="3338830" cy="334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http://3.bp.blogspot.com/-6DokoumHQSQ/U4ZNQAF49JI/AAAAAAAAAN8/NYdTAeaO3Jc/s1600/In+the+Living+Ro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14" y="2971800"/>
            <a:ext cx="3465286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65600" y="1232668"/>
            <a:ext cx="51562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What is in the room?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a sofa and a television.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A: Is it the living room?</a:t>
            </a:r>
          </a:p>
          <a:p>
            <a:pPr marL="342900" indent="-34290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B: Yes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416219" y="206671"/>
            <a:ext cx="7598637" cy="492443"/>
          </a:xfrm>
          <a:prstGeom prst="rect">
            <a:avLst/>
          </a:prstGeom>
          <a:solidFill>
            <a:srgbClr val="62C8CE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92984" y="2219579"/>
            <a:ext cx="5686872" cy="2732314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98137" y="2219579"/>
            <a:ext cx="174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lamps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41970" y="2742799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sink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36048" y="3377690"/>
            <a:ext cx="164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flats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1970" y="4012580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toilets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98385" y="2219579"/>
            <a:ext cx="174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cupboards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6498386" y="2742799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sofas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92464" y="3377690"/>
            <a:ext cx="164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98386" y="4012580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rooms</a:t>
            </a:r>
          </a:p>
        </p:txBody>
      </p:sp>
      <p:pic>
        <p:nvPicPr>
          <p:cNvPr id="2" name="Bản sao của B1_11">
            <a:hlinkClick r:id="" action="ppaction://media"/>
            <a:extLst>
              <a:ext uri="{FF2B5EF4-FFF2-40B4-BE49-F238E27FC236}">
                <a16:creationId xmlns:a16="http://schemas.microsoft.com/office/drawing/2014/main" id="{275C05BD-BB44-460D-AE15-4FEA75039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8390" y="219513"/>
            <a:ext cx="487363" cy="4873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401715" y="810243"/>
            <a:ext cx="4085306" cy="1232661"/>
            <a:chOff x="2547065" y="2571529"/>
            <a:chExt cx="4085306" cy="1232661"/>
          </a:xfrm>
        </p:grpSpPr>
        <p:sp>
          <p:nvSpPr>
            <p:cNvPr id="16" name="TextBox 15"/>
            <p:cNvSpPr txBox="1"/>
            <p:nvPr/>
          </p:nvSpPr>
          <p:spPr>
            <a:xfrm>
              <a:off x="2561568" y="2571529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* Pronunciation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7065" y="3250192"/>
              <a:ext cx="40853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Final sounds: </a:t>
              </a:r>
              <a:r>
                <a:rPr lang="en-US" sz="3000" b="1" dirty="0">
                  <a:solidFill>
                    <a:srgbClr val="FF0000"/>
                  </a:solidFill>
                </a:rPr>
                <a:t>/s/ and /z/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2470650" y="77216"/>
            <a:ext cx="7642179" cy="830997"/>
          </a:xfrm>
          <a:prstGeom prst="rect">
            <a:avLst/>
          </a:prstGeom>
          <a:solidFill>
            <a:srgbClr val="62C8CE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conversation. Underline the final </a:t>
            </a:r>
            <a:r>
              <a:rPr lang="en-US" sz="24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words and put them into the correct column.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97725" y="1180215"/>
            <a:ext cx="8162216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Mum, are you home?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Yes, honey. I’m in the kitchen. I’ve bought these new bowls and chopsticks.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They’re beautiful, Mum. Where did you buy them?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In the department store near our house. They have a lot of things for homes. 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Don’t forget we need two lamps for my bedroom, Mum. 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Let’s go there this weekend.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20957"/>
              </p:ext>
            </p:extLst>
          </p:nvPr>
        </p:nvGraphicFramePr>
        <p:xfrm>
          <a:off x="2037699" y="4855923"/>
          <a:ext cx="4852960" cy="18131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1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/s/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/z/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B7239-B74C-441C-A186-8E80BC4BAA4B}"/>
              </a:ext>
            </a:extLst>
          </p:cNvPr>
          <p:cNvGrpSpPr/>
          <p:nvPr/>
        </p:nvGrpSpPr>
        <p:grpSpPr>
          <a:xfrm rot="20966741">
            <a:off x="7531261" y="4417406"/>
            <a:ext cx="2842600" cy="1813101"/>
            <a:chOff x="6099827" y="4510047"/>
            <a:chExt cx="2613673" cy="1813101"/>
          </a:xfrm>
        </p:grpSpPr>
        <p:sp>
          <p:nvSpPr>
            <p:cNvPr id="3" name="Explosion 1 2"/>
            <p:cNvSpPr/>
            <p:nvPr/>
          </p:nvSpPr>
          <p:spPr>
            <a:xfrm>
              <a:off x="6099827" y="4510047"/>
              <a:ext cx="2446616" cy="1813101"/>
            </a:xfrm>
            <a:prstGeom prst="doubleWave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22735" y="4811870"/>
              <a:ext cx="2490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i="1" dirty="0">
                  <a:solidFill>
                    <a:srgbClr val="002060"/>
                  </a:solidFill>
                </a:rPr>
                <a:t>Now </a:t>
              </a:r>
              <a:r>
                <a:rPr lang="en-US" sz="2400" b="1" i="1" dirty="0" err="1">
                  <a:solidFill>
                    <a:srgbClr val="002060"/>
                  </a:solidFill>
                </a:rPr>
                <a:t>practise</a:t>
              </a:r>
              <a:r>
                <a:rPr lang="en-US" sz="2400" b="1" i="1" dirty="0">
                  <a:solidFill>
                    <a:srgbClr val="002060"/>
                  </a:solidFill>
                </a:rPr>
                <a:t> the conversation with a partner.</a:t>
              </a:r>
            </a:p>
          </p:txBody>
        </p:sp>
      </p:grpSp>
      <p:pic>
        <p:nvPicPr>
          <p:cNvPr id="4" name="Bản sao của B1_12">
            <a:hlinkClick r:id="" action="ppaction://media"/>
            <a:extLst>
              <a:ext uri="{FF2B5EF4-FFF2-40B4-BE49-F238E27FC236}">
                <a16:creationId xmlns:a16="http://schemas.microsoft.com/office/drawing/2014/main" id="{936E0D94-36ED-4D4E-AD56-ACC321C4C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1352" y="432624"/>
            <a:ext cx="487363" cy="4873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8BF7D5-06DD-4E65-B6A8-1EA0B2C1A80A}"/>
              </a:ext>
            </a:extLst>
          </p:cNvPr>
          <p:cNvCxnSpPr/>
          <p:nvPr/>
        </p:nvCxnSpPr>
        <p:spPr>
          <a:xfrm>
            <a:off x="8859520" y="2042160"/>
            <a:ext cx="680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9D917-EE54-483C-A136-F48E7876091C}"/>
              </a:ext>
            </a:extLst>
          </p:cNvPr>
          <p:cNvCxnSpPr/>
          <p:nvPr/>
        </p:nvCxnSpPr>
        <p:spPr>
          <a:xfrm>
            <a:off x="2120129" y="2509520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7C1A02-21A7-4924-A1E8-515837D29CC6}"/>
              </a:ext>
            </a:extLst>
          </p:cNvPr>
          <p:cNvCxnSpPr/>
          <p:nvPr/>
        </p:nvCxnSpPr>
        <p:spPr>
          <a:xfrm>
            <a:off x="2120129" y="3820160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5AD41B-DFA4-4CB2-A820-46735BB308AA}"/>
              </a:ext>
            </a:extLst>
          </p:cNvPr>
          <p:cNvCxnSpPr/>
          <p:nvPr/>
        </p:nvCxnSpPr>
        <p:spPr>
          <a:xfrm>
            <a:off x="3227569" y="3810000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434900-0FBF-4CE4-A53A-C17BC1BAF61E}"/>
              </a:ext>
            </a:extLst>
          </p:cNvPr>
          <p:cNvCxnSpPr/>
          <p:nvPr/>
        </p:nvCxnSpPr>
        <p:spPr>
          <a:xfrm>
            <a:off x="5529738" y="4267200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B6C4D7-8B5B-49FD-975B-CFBCAF3E40E4}"/>
              </a:ext>
            </a:extLst>
          </p:cNvPr>
          <p:cNvSpPr txBox="1"/>
          <p:nvPr/>
        </p:nvSpPr>
        <p:spPr>
          <a:xfrm>
            <a:off x="2875750" y="5329181"/>
            <a:ext cx="8781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bowls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31774-6CA1-4D39-9B24-6DE905E0800B}"/>
              </a:ext>
            </a:extLst>
          </p:cNvPr>
          <p:cNvSpPr txBox="1"/>
          <p:nvPr/>
        </p:nvSpPr>
        <p:spPr>
          <a:xfrm>
            <a:off x="5025301" y="5349040"/>
            <a:ext cx="1394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chopsticks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A336D5-DD28-47AC-96A2-AC0F04345CF2}"/>
              </a:ext>
            </a:extLst>
          </p:cNvPr>
          <p:cNvSpPr txBox="1"/>
          <p:nvPr/>
        </p:nvSpPr>
        <p:spPr>
          <a:xfrm>
            <a:off x="5160794" y="5780225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things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07DBB-8EDC-44CE-A1FF-AD85097E5DFA}"/>
              </a:ext>
            </a:extLst>
          </p:cNvPr>
          <p:cNvSpPr txBox="1"/>
          <p:nvPr/>
        </p:nvSpPr>
        <p:spPr>
          <a:xfrm>
            <a:off x="5119917" y="6201185"/>
            <a:ext cx="971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homes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90A50-3058-4564-94FF-228AB89D481A}"/>
              </a:ext>
            </a:extLst>
          </p:cNvPr>
          <p:cNvSpPr txBox="1"/>
          <p:nvPr/>
        </p:nvSpPr>
        <p:spPr>
          <a:xfrm>
            <a:off x="2875749" y="5780225"/>
            <a:ext cx="883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lamps</a:t>
            </a:r>
          </a:p>
        </p:txBody>
      </p:sp>
      <p:sp>
        <p:nvSpPr>
          <p:cNvPr id="31" name="Rounded 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2F8EBCC4-0CB2-483C-86C0-21C423186EAD}"/>
              </a:ext>
            </a:extLst>
          </p:cNvPr>
          <p:cNvSpPr/>
          <p:nvPr/>
        </p:nvSpPr>
        <p:spPr>
          <a:xfrm>
            <a:off x="9786816" y="6201184"/>
            <a:ext cx="548640" cy="54864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5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1727201" y="452950"/>
            <a:ext cx="8607729" cy="6137455"/>
            <a:chOff x="-328763" y="-520996"/>
            <a:chExt cx="8803144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-328763" y="-520996"/>
              <a:ext cx="8701548" cy="6137455"/>
            </a:xfrm>
            <a:prstGeom prst="rect">
              <a:avLst/>
            </a:prstGeom>
            <a:solidFill>
              <a:srgbClr val="79D1D5">
                <a:alpha val="33000"/>
              </a:srgb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-12089" y="504645"/>
              <a:ext cx="8486470" cy="332212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      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Mum, are you home?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Yes, honey. I’m in the kitchen. I’ve bought these new bowls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and chopsticks.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    They’re beautiful, Mum. Where did you buy them?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In the department store near our house. They have a lot of</a:t>
              </a:r>
            </a:p>
            <a:p>
              <a:pPr>
                <a:lnSpc>
                  <a:spcPct val="11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things for homes.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     Don’t forget we need two lamps for my bedroom, Mum.</a:t>
              </a:r>
              <a:b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Mum: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 Let’s go there this weekend.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182141" y="-295596"/>
              <a:ext cx="2043276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9733936" y="129442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ản sao của B1_12">
            <a:hlinkClick r:id="" action="ppaction://media"/>
            <a:extLst>
              <a:ext uri="{FF2B5EF4-FFF2-40B4-BE49-F238E27FC236}">
                <a16:creationId xmlns:a16="http://schemas.microsoft.com/office/drawing/2014/main" id="{E0EEB184-60F0-416B-A712-D8D61620D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2342" y="2092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5849"/>
              </p:ext>
            </p:extLst>
          </p:nvPr>
        </p:nvGraphicFramePr>
        <p:xfrm>
          <a:off x="1828800" y="1295400"/>
          <a:ext cx="8458200" cy="28082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cuối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p, k, f, 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x, s, sh,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ch, ce, ge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,g ,n ,l z, v ,m, r,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y, u, e, o, a, I, w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/s/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/iz/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/z/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 dụ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Wants, fits, needs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Washes, watches, misses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Enjoys, loves, plays, tries, arrives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92" marR="621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D1D5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8801" y="442268"/>
            <a:ext cx="2887329" cy="461665"/>
          </a:xfrm>
          <a:prstGeom prst="rect">
            <a:avLst/>
          </a:prstGeom>
          <a:solidFill>
            <a:srgbClr val="79D1D5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spAutoFit/>
          </a:bodyPr>
          <a:lstStyle/>
          <a:p>
            <a:pPr eaLnBrk="0" hangingPunct="0"/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400" b="1" dirty="0">
                <a:solidFill>
                  <a:srgbClr val="FF0000"/>
                </a:solidFill>
                <a:cs typeface="Times New Roman" pitchFamily="18" charset="0"/>
              </a:rPr>
              <a:t>á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 đọc</a:t>
            </a:r>
            <a:r>
              <a:rPr lang="nl-NL" sz="2400" b="1" dirty="0">
                <a:solidFill>
                  <a:srgbClr val="FF0000"/>
                </a:solidFill>
                <a:cs typeface="Times New Roman" pitchFamily="18" charset="0"/>
              </a:rPr>
              <a:t>”S/ 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nl-NL" sz="2400" b="1" dirty="0">
                <a:solidFill>
                  <a:srgbClr val="FF0000"/>
                </a:solidFill>
                <a:cs typeface="Times New Roman" pitchFamily="18" charset="0"/>
              </a:rPr>
              <a:t>”</a:t>
            </a: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2056" y="233690"/>
            <a:ext cx="216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* Practice.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1960" y="233690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D9EFF"/>
                </a:solidFill>
                <a:latin typeface="Georgia" pitchFamily="18" charset="0"/>
              </a:rPr>
              <a:t>* Matching</a:t>
            </a:r>
            <a:endParaRPr lang="en-GB" sz="2800" dirty="0">
              <a:solidFill>
                <a:srgbClr val="1D9EFF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04190"/>
              </p:ext>
            </p:extLst>
          </p:nvPr>
        </p:nvGraphicFramePr>
        <p:xfrm>
          <a:off x="6803135" y="2336801"/>
          <a:ext cx="2285621" cy="19055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5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372">
                <a:tc>
                  <a:txBody>
                    <a:bodyPr/>
                    <a:lstStyle/>
                    <a:p>
                      <a:pPr marL="338455" marR="0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</a:rPr>
                        <a:t>Sound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90">
                <a:tc>
                  <a:txBody>
                    <a:bodyPr/>
                    <a:lstStyle/>
                    <a:p>
                      <a:pPr marL="0" marR="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3200" b="0" dirty="0">
                        <a:effectLst/>
                      </a:endParaRPr>
                    </a:p>
                    <a:p>
                      <a:pPr marL="437515" marR="4362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/s/</a:t>
                      </a:r>
                      <a:endParaRPr lang="en-GB" sz="3200" b="1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marL="437515" marR="436245" algn="ctr">
                        <a:spcBef>
                          <a:spcPts val="915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/z/</a:t>
                      </a:r>
                      <a:endParaRPr lang="en-GB" sz="32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00282"/>
              </p:ext>
            </p:extLst>
          </p:nvPr>
        </p:nvGraphicFramePr>
        <p:xfrm>
          <a:off x="1264951" y="1402001"/>
          <a:ext cx="4125653" cy="47016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25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078">
                <a:tc>
                  <a:txBody>
                    <a:bodyPr/>
                    <a:lstStyle/>
                    <a:p>
                      <a:pPr marL="847725" marR="845185" algn="ctr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</a:rPr>
                        <a:t>Word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46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Example:</a:t>
                      </a:r>
                      <a:r>
                        <a:rPr lang="vi-VN" sz="2400" spc="160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chair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209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1.</a:t>
                      </a:r>
                      <a:r>
                        <a:rPr lang="vi-VN" sz="2400" spc="27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bed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182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2.</a:t>
                      </a:r>
                      <a:r>
                        <a:rPr lang="vi-VN" sz="2400" spc="260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cap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182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3.</a:t>
                      </a:r>
                      <a:r>
                        <a:rPr lang="vi-VN" sz="2400" spc="20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poster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209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4.</a:t>
                      </a:r>
                      <a:r>
                        <a:rPr lang="vi-VN" sz="2400" spc="22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clock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209">
                <a:tc>
                  <a:txBody>
                    <a:bodyPr/>
                    <a:lstStyle/>
                    <a:p>
                      <a:pPr marL="4635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5.</a:t>
                      </a:r>
                      <a:r>
                        <a:rPr lang="vi-VN" sz="2400" spc="15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villa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182">
                <a:tc>
                  <a:txBody>
                    <a:bodyPr/>
                    <a:lstStyle/>
                    <a:p>
                      <a:pPr marL="46355" marR="0">
                        <a:lnSpc>
                          <a:spcPts val="14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</a:rPr>
                        <a:t>6.</a:t>
                      </a:r>
                      <a:r>
                        <a:rPr lang="vi-VN" sz="2400" spc="335" dirty="0">
                          <a:effectLst/>
                        </a:rPr>
                        <a:t> </a:t>
                      </a:r>
                      <a:r>
                        <a:rPr lang="vi-VN" sz="2400" dirty="0">
                          <a:effectLst/>
                        </a:rPr>
                        <a:t>light</a:t>
                      </a:r>
                      <a:r>
                        <a:rPr lang="vi-VN" sz="2400" u="sng" dirty="0">
                          <a:effectLst/>
                          <a:uFill>
                            <a:solidFill>
                              <a:srgbClr val="00AEEF"/>
                            </a:solidFill>
                          </a:uFill>
                        </a:rPr>
                        <a:t>s</a:t>
                      </a:r>
                      <a:endParaRPr lang="en-GB" sz="2400" dirty="0">
                        <a:effectLst/>
                        <a:latin typeface="Trebuchet MS"/>
                        <a:ea typeface="Trebuchet MS"/>
                        <a:cs typeface="Trebuchet M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778375" y="2410344"/>
            <a:ext cx="2029373" cy="134250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609B69-68C3-A22C-87C8-8E079E67DC89}"/>
              </a:ext>
            </a:extLst>
          </p:cNvPr>
          <p:cNvCxnSpPr>
            <a:cxnSpLocks/>
          </p:cNvCxnSpPr>
          <p:nvPr/>
        </p:nvCxnSpPr>
        <p:spPr>
          <a:xfrm>
            <a:off x="4772025" y="2987470"/>
            <a:ext cx="2029373" cy="87015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354E0E-16F5-DC57-0B50-8E8F41095585}"/>
              </a:ext>
            </a:extLst>
          </p:cNvPr>
          <p:cNvCxnSpPr>
            <a:cxnSpLocks/>
          </p:cNvCxnSpPr>
          <p:nvPr/>
        </p:nvCxnSpPr>
        <p:spPr>
          <a:xfrm flipV="1">
            <a:off x="4778375" y="2987470"/>
            <a:ext cx="2023023" cy="549377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9A1367-20EB-4C67-87E5-FE37831682B5}"/>
              </a:ext>
            </a:extLst>
          </p:cNvPr>
          <p:cNvCxnSpPr>
            <a:cxnSpLocks/>
          </p:cNvCxnSpPr>
          <p:nvPr/>
        </p:nvCxnSpPr>
        <p:spPr>
          <a:xfrm flipV="1">
            <a:off x="4778375" y="3912656"/>
            <a:ext cx="2023023" cy="17356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4292F2-D5DD-19D5-9BDC-E46628906907}"/>
              </a:ext>
            </a:extLst>
          </p:cNvPr>
          <p:cNvCxnSpPr>
            <a:cxnSpLocks/>
          </p:cNvCxnSpPr>
          <p:nvPr/>
        </p:nvCxnSpPr>
        <p:spPr>
          <a:xfrm flipV="1">
            <a:off x="4778375" y="3040733"/>
            <a:ext cx="2023023" cy="152283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C3110B-0ABE-9BEB-9358-2910941FC274}"/>
              </a:ext>
            </a:extLst>
          </p:cNvPr>
          <p:cNvCxnSpPr>
            <a:cxnSpLocks/>
          </p:cNvCxnSpPr>
          <p:nvPr/>
        </p:nvCxnSpPr>
        <p:spPr>
          <a:xfrm flipV="1">
            <a:off x="4778375" y="4045970"/>
            <a:ext cx="2023023" cy="117966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A1B0C2-73A1-75FD-3613-D56C6DBA14E9}"/>
              </a:ext>
            </a:extLst>
          </p:cNvPr>
          <p:cNvCxnSpPr>
            <a:cxnSpLocks/>
          </p:cNvCxnSpPr>
          <p:nvPr/>
        </p:nvCxnSpPr>
        <p:spPr>
          <a:xfrm flipV="1">
            <a:off x="4778375" y="3034589"/>
            <a:ext cx="2023023" cy="272465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599762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vocabulary and structures to talk about </a:t>
            </a:r>
            <a:r>
              <a:rPr lang="en-US" sz="3600" b="1" dirty="0">
                <a:solidFill>
                  <a:srgbClr val="FF0000"/>
                </a:solidFill>
              </a:rPr>
              <a:t>rooms</a:t>
            </a:r>
            <a:r>
              <a:rPr lang="en-US" sz="3600" dirty="0"/>
              <a:t> and </a:t>
            </a:r>
            <a:r>
              <a:rPr lang="en-US" sz="3600" b="1" dirty="0">
                <a:solidFill>
                  <a:srgbClr val="FF0000"/>
                </a:solidFill>
              </a:rPr>
              <a:t>furniture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pieces in the house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3600" dirty="0"/>
              <a:t>pronounce and recognize the sounds </a:t>
            </a:r>
            <a:r>
              <a:rPr lang="en-SG" sz="3600" b="1" dirty="0">
                <a:solidFill>
                  <a:srgbClr val="FF0000"/>
                </a:solidFill>
              </a:rPr>
              <a:t>/s/</a:t>
            </a:r>
            <a:r>
              <a:rPr lang="en-SG" sz="3600" dirty="0"/>
              <a:t> and </a:t>
            </a:r>
            <a:r>
              <a:rPr lang="en-SG" sz="3600" b="1" dirty="0">
                <a:solidFill>
                  <a:srgbClr val="FF0000"/>
                </a:solidFill>
              </a:rPr>
              <a:t>/z/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 descr="672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32412"/>
            <a:ext cx="1905000" cy="24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Clou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836" y="3832413"/>
            <a:ext cx="1609165" cy="22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3505200" y="6096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Homework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733800" y="1981200"/>
            <a:ext cx="6629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Learn vocabulary by heart</a:t>
            </a:r>
            <a:endParaRPr lang="en-US" sz="2800" b="1" i="1" dirty="0">
              <a:solidFill>
                <a:srgbClr val="6600CC"/>
              </a:solidFill>
              <a:latin typeface="Georgia" pitchFamily="18" charset="0"/>
            </a:endParaRPr>
          </a:p>
          <a:p>
            <a:pPr eaLnBrk="1" hangingPunct="1"/>
            <a:endParaRPr lang="en-US" sz="1200" b="1" dirty="0">
              <a:solidFill>
                <a:srgbClr val="6600CC"/>
              </a:solidFill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- Prepare “ A closer look 1”</a:t>
            </a:r>
            <a:r>
              <a:rPr lang="en-US" sz="2800" dirty="0"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4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23850"/>
            <a:ext cx="7673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5486400"/>
            <a:ext cx="76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152400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95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33256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19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819400" y="1371600"/>
            <a:ext cx="5735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419601" y="5306943"/>
            <a:ext cx="8114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6A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7391400" y="6002130"/>
            <a:ext cx="2844800" cy="5096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55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55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447659" y="1402398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2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2194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4F6B2F-9473-D470-96C6-03BF43850FF0}"/>
              </a:ext>
            </a:extLst>
          </p:cNvPr>
          <p:cNvSpPr txBox="1"/>
          <p:nvPr/>
        </p:nvSpPr>
        <p:spPr>
          <a:xfrm>
            <a:off x="1657894" y="745200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.VnArial" pitchFamily="34" charset="0"/>
              </a:rPr>
              <a:t>LESSON 2: </a:t>
            </a:r>
            <a:endParaRPr lang="en-GB" sz="2800" b="1" dirty="0">
              <a:solidFill>
                <a:schemeClr val="bg1"/>
              </a:solidFill>
              <a:latin typeface=".Vn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ED5C5-3A8A-0B71-3A39-DCD8AEB87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63" y="536311"/>
            <a:ext cx="4176100" cy="913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9D455-EEE3-70DC-8DA4-62B41CA63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56" y="610404"/>
            <a:ext cx="961782" cy="7776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D8372F-C73B-565C-65BB-0ADEB4B7FA54}"/>
              </a:ext>
            </a:extLst>
          </p:cNvPr>
          <p:cNvSpPr txBox="1"/>
          <p:nvPr/>
        </p:nvSpPr>
        <p:spPr>
          <a:xfrm>
            <a:off x="1870165" y="1503346"/>
            <a:ext cx="84516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/>
              <a:t>By the end of the lesson, you will be able to:</a:t>
            </a:r>
            <a:endParaRPr lang="en-GB" sz="32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019FD8-F4F5-A499-5245-8993A0DFA476}"/>
              </a:ext>
            </a:extLst>
          </p:cNvPr>
          <p:cNvSpPr txBox="1"/>
          <p:nvPr/>
        </p:nvSpPr>
        <p:spPr>
          <a:xfrm>
            <a:off x="1960600" y="2648803"/>
            <a:ext cx="1047905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Use the </a:t>
            </a:r>
            <a:r>
              <a:rPr lang="en-US" sz="2800" b="1" dirty="0">
                <a:solidFill>
                  <a:srgbClr val="FF0000"/>
                </a:solidFill>
              </a:rPr>
              <a:t>vocabulary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phrases</a:t>
            </a:r>
            <a:r>
              <a:rPr lang="en-US" sz="2800" dirty="0"/>
              <a:t> related to the topic </a:t>
            </a:r>
            <a:r>
              <a:rPr lang="en-US" sz="2800" b="1" i="1" dirty="0">
                <a:solidFill>
                  <a:srgbClr val="FF0000"/>
                </a:solidFill>
              </a:rPr>
              <a:t>My house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EF75F9-6DCA-DCF3-340B-13A33DC2CDC9}"/>
              </a:ext>
            </a:extLst>
          </p:cNvPr>
          <p:cNvSpPr/>
          <p:nvPr/>
        </p:nvSpPr>
        <p:spPr>
          <a:xfrm>
            <a:off x="1145512" y="2648803"/>
            <a:ext cx="815088" cy="8150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D9F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D9FA3"/>
                </a:solidFill>
              </a:rPr>
              <a:t>1</a:t>
            </a:r>
            <a:endParaRPr lang="en-GB" sz="4400" dirty="0">
              <a:solidFill>
                <a:srgbClr val="0D9FA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59E58-ED34-66C8-96A5-8BD6F1324FBF}"/>
              </a:ext>
            </a:extLst>
          </p:cNvPr>
          <p:cNvSpPr txBox="1"/>
          <p:nvPr/>
        </p:nvSpPr>
        <p:spPr>
          <a:xfrm>
            <a:off x="2472982" y="3893236"/>
            <a:ext cx="9566618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Use the </a:t>
            </a:r>
            <a:r>
              <a:rPr lang="en-US" sz="2800" b="1" dirty="0">
                <a:solidFill>
                  <a:srgbClr val="FF0000"/>
                </a:solidFill>
              </a:rPr>
              <a:t>vocabulary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structures</a:t>
            </a:r>
            <a:r>
              <a:rPr lang="en-US" sz="2800" dirty="0"/>
              <a:t> to talk about the </a:t>
            </a:r>
            <a:r>
              <a:rPr lang="en-US" sz="2800" b="1" dirty="0">
                <a:solidFill>
                  <a:srgbClr val="FF0000"/>
                </a:solidFill>
              </a:rPr>
              <a:t>names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of rooms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furniture</a:t>
            </a:r>
            <a:r>
              <a:rPr lang="en-US" sz="2800" dirty="0"/>
              <a:t> pieces in the house.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DEBEFB-4E89-1225-826E-FD6CE493FA62}"/>
              </a:ext>
            </a:extLst>
          </p:cNvPr>
          <p:cNvSpPr/>
          <p:nvPr/>
        </p:nvSpPr>
        <p:spPr>
          <a:xfrm>
            <a:off x="1657894" y="3893236"/>
            <a:ext cx="815088" cy="8150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D9F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D9FA3"/>
                </a:solidFill>
              </a:rPr>
              <a:t>2</a:t>
            </a:r>
            <a:endParaRPr lang="en-GB" sz="4400" dirty="0">
              <a:solidFill>
                <a:srgbClr val="0D9FA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1D1AE1-EA5B-DBAD-E8D2-DE61F6987648}"/>
              </a:ext>
            </a:extLst>
          </p:cNvPr>
          <p:cNvSpPr txBox="1"/>
          <p:nvPr/>
        </p:nvSpPr>
        <p:spPr>
          <a:xfrm>
            <a:off x="3131288" y="5354654"/>
            <a:ext cx="867336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Pronounce</a:t>
            </a:r>
            <a:r>
              <a:rPr lang="en-US" sz="2800" dirty="0"/>
              <a:t> the sounds </a:t>
            </a:r>
            <a:r>
              <a:rPr lang="en-US" sz="2800" b="1" dirty="0">
                <a:solidFill>
                  <a:srgbClr val="FF0000"/>
                </a:solidFill>
              </a:rPr>
              <a:t>/s/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/z/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1972218-8DA7-811C-6D51-874BDA5B3042}"/>
              </a:ext>
            </a:extLst>
          </p:cNvPr>
          <p:cNvSpPr/>
          <p:nvPr/>
        </p:nvSpPr>
        <p:spPr>
          <a:xfrm>
            <a:off x="2316200" y="5354654"/>
            <a:ext cx="815088" cy="8150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D9F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D9FA3"/>
                </a:solidFill>
              </a:rPr>
              <a:t>3</a:t>
            </a:r>
            <a:endParaRPr lang="en-GB" sz="4400" dirty="0">
              <a:solidFill>
                <a:srgbClr val="0D9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4579939" y="3549650"/>
            <a:ext cx="2905125" cy="1235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Rooms in a house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529262" y="2333625"/>
            <a:ext cx="2370138" cy="7143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kitchen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899400" y="3452812"/>
            <a:ext cx="2370138" cy="7143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hall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13000" y="5147468"/>
            <a:ext cx="2370138" cy="714375"/>
          </a:xfrm>
          <a:prstGeom prst="roundRect">
            <a:avLst/>
          </a:prstGeom>
          <a:solidFill>
            <a:srgbClr val="F32D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bathroom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209800" y="2690813"/>
            <a:ext cx="2370138" cy="714375"/>
          </a:xfrm>
          <a:prstGeom prst="roundRect">
            <a:avLst/>
          </a:prstGeom>
          <a:solidFill>
            <a:srgbClr val="18A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</a:rPr>
              <a:t>Living-  room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29263" y="5504655"/>
            <a:ext cx="1745255" cy="7032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0000"/>
                </a:solidFill>
                <a:latin typeface="VNI-Centur" pitchFamily="2" charset="0"/>
                <a:ea typeface="Batang" pitchFamily="18" charset="-127"/>
                <a:cs typeface="Tahoma" pitchFamily="34" charset="0"/>
              </a:rPr>
              <a:t>bedroom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706938" y="149226"/>
            <a:ext cx="5795962" cy="15779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/>
              <a:t>How many rooms are there in your house?</a:t>
            </a:r>
          </a:p>
          <a:p>
            <a:r>
              <a:rPr lang="en-US" b="1" dirty="0"/>
              <a:t>What are they?</a:t>
            </a:r>
          </a:p>
          <a:p>
            <a:r>
              <a:rPr lang="en-US" b="1" dirty="0"/>
              <a:t>What is there in each room?</a:t>
            </a:r>
            <a:endParaRPr lang="en-GB" b="1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8100580" y="4889500"/>
            <a:ext cx="1788376" cy="71437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</a:rPr>
              <a:t>toilet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0994" y="100014"/>
            <a:ext cx="2978944" cy="841374"/>
          </a:xfrm>
          <a:prstGeom prst="rect">
            <a:avLst/>
          </a:prstGeom>
          <a:solidFill>
            <a:srgbClr val="0FB7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Bernard MT Condensed" pitchFamily="18" charset="0"/>
              </a:rPr>
              <a:t>* CHATTING</a:t>
            </a:r>
            <a:endParaRPr lang="en-GB" b="1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0" grpId="0" build="p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063913" y="1145223"/>
            <a:ext cx="2973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rabia" pitchFamily="34" charset="0"/>
              </a:rPr>
              <a:t>LESSON 2</a:t>
            </a:r>
            <a:endParaRPr lang="en-GB" sz="32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72194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89838" y="1024378"/>
            <a:ext cx="4403125" cy="820491"/>
            <a:chOff x="2321677" y="1811975"/>
            <a:chExt cx="4403125" cy="8204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772193" y="1815198"/>
            <a:ext cx="567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* Vocabulary: </a:t>
            </a:r>
            <a:r>
              <a:rPr lang="en-US" sz="3600" b="1" dirty="0">
                <a:solidFill>
                  <a:srgbClr val="00B050"/>
                </a:solidFill>
              </a:rPr>
              <a:t>Matching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065637" y="2167573"/>
            <a:ext cx="42208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chest of drawers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poster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cupboard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dishwasher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cooker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light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ceiling fan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fridge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altLang="ko-KR" sz="28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sink</a:t>
            </a:r>
            <a:endParaRPr lang="en-US" altLang="ko-KR" sz="28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70728" y="2653735"/>
            <a:ext cx="4572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áp phích 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uạt trần </a:t>
            </a: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nồi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máy rửa chén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ngăn kéo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tủ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tủ lạnh</a:t>
            </a:r>
          </a:p>
          <a:p>
            <a:pPr marL="457200" indent="-457200">
              <a:buFont typeface="+mj-lt"/>
              <a:buAutoNum type="alphaLcPeriod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92246" y="3022600"/>
            <a:ext cx="977287" cy="292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50780" y="3022600"/>
            <a:ext cx="2119948" cy="406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75101" y="3784600"/>
            <a:ext cx="2311399" cy="12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76068" y="4254500"/>
            <a:ext cx="1665933" cy="889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50780" y="4648200"/>
            <a:ext cx="2218752" cy="8827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340100" y="3429000"/>
            <a:ext cx="2501900" cy="1587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176068" y="4254500"/>
            <a:ext cx="1593465" cy="12827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50780" y="5943600"/>
            <a:ext cx="229122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340100" y="5537200"/>
            <a:ext cx="2330628" cy="812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8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2065637" y="1052949"/>
            <a:ext cx="3124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chest of drawers 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poster 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cupboard 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dishwasher 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cooker 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light(n):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ceiling fan(n):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fridge(n):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US" altLang="ko-KR" sz="2400" dirty="0">
                <a:solidFill>
                  <a:srgbClr val="0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sink(n):</a:t>
            </a:r>
            <a:endParaRPr lang="en-US" altLang="ko-KR" sz="24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73271" y="1394609"/>
            <a:ext cx="4572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ngăn kéo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tủ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áp phích </a:t>
            </a: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tủ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máy rửa chén </a:t>
            </a: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nồi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uạt trần </a:t>
            </a:r>
          </a:p>
          <a:p>
            <a:pPr marL="342900" indent="-342900">
              <a:buFontTx/>
              <a:buChar char="-"/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tủ lạnh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1" y="214094"/>
            <a:ext cx="567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* Vocabulary: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57" y="170437"/>
            <a:ext cx="6511015" cy="6085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583">
            <a:off x="5453062" y="5249768"/>
            <a:ext cx="1742394" cy="1751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28" y="4682374"/>
            <a:ext cx="1947173" cy="1755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93" y="2477180"/>
            <a:ext cx="2060728" cy="175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79" y="4269193"/>
            <a:ext cx="2417999" cy="175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71" y="2477180"/>
            <a:ext cx="2418503" cy="175564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58410" y="300871"/>
            <a:ext cx="3309590" cy="1618649"/>
          </a:xfrm>
          <a:prstGeom prst="roundRect">
            <a:avLst>
              <a:gd name="adj" fmla="val 25948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16731" y="309659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78864" y="706736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90669" y="1130077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0275" y="30965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2680" y="690913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0314" y="5780315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4100" y="5787358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2406" y="4879820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59260" y="52611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70425" y="3124173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977279" y="347665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58803" y="3034691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8365657" y="339525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89978" y="5162203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196832" y="55123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36F7C6-BD05-4574-B490-35302712119E}"/>
              </a:ext>
            </a:extLst>
          </p:cNvPr>
          <p:cNvSpPr txBox="1"/>
          <p:nvPr/>
        </p:nvSpPr>
        <p:spPr>
          <a:xfrm>
            <a:off x="7816731" y="304016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71682C-3AE0-4194-BC5B-35F5917CD2E8}"/>
              </a:ext>
            </a:extLst>
          </p:cNvPr>
          <p:cNvSpPr txBox="1"/>
          <p:nvPr/>
        </p:nvSpPr>
        <p:spPr>
          <a:xfrm>
            <a:off x="7678864" y="70109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2699DD-F622-416F-B74D-164DF3F987D7}"/>
              </a:ext>
            </a:extLst>
          </p:cNvPr>
          <p:cNvSpPr txBox="1"/>
          <p:nvPr/>
        </p:nvSpPr>
        <p:spPr>
          <a:xfrm>
            <a:off x="8290669" y="1124434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EAEC55-910F-492A-8E44-98A3C8EB4902}"/>
              </a:ext>
            </a:extLst>
          </p:cNvPr>
          <p:cNvSpPr txBox="1"/>
          <p:nvPr/>
        </p:nvSpPr>
        <p:spPr>
          <a:xfrm>
            <a:off x="9000275" y="304016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58319B-2AA2-4E6A-B473-EAEFE07E9AEF}"/>
              </a:ext>
            </a:extLst>
          </p:cNvPr>
          <p:cNvSpPr txBox="1"/>
          <p:nvPr/>
        </p:nvSpPr>
        <p:spPr>
          <a:xfrm>
            <a:off x="8982680" y="685270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879EFC-818F-4DA9-A9B3-15BA9EF90118}"/>
              </a:ext>
            </a:extLst>
          </p:cNvPr>
          <p:cNvSpPr txBox="1"/>
          <p:nvPr/>
        </p:nvSpPr>
        <p:spPr>
          <a:xfrm>
            <a:off x="8279834" y="3032602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bathroom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7A8C02-B520-4D3F-9B55-3C1B2C912944}"/>
              </a:ext>
            </a:extLst>
          </p:cNvPr>
          <p:cNvSpPr txBox="1"/>
          <p:nvPr/>
        </p:nvSpPr>
        <p:spPr>
          <a:xfrm>
            <a:off x="8079905" y="5162203"/>
            <a:ext cx="11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kitchen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A7B4F1-8555-4A99-94BF-B6FCD46C1604}"/>
              </a:ext>
            </a:extLst>
          </p:cNvPr>
          <p:cNvSpPr txBox="1"/>
          <p:nvPr/>
        </p:nvSpPr>
        <p:spPr>
          <a:xfrm>
            <a:off x="1928358" y="4868722"/>
            <a:ext cx="158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living room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5ECB77-81F5-416B-8219-45BA80A3DEAA}"/>
              </a:ext>
            </a:extLst>
          </p:cNvPr>
          <p:cNvSpPr txBox="1"/>
          <p:nvPr/>
        </p:nvSpPr>
        <p:spPr>
          <a:xfrm>
            <a:off x="1844727" y="3113074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bedroom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BE1926-D19C-423C-B911-99FA57FFC8F4}"/>
              </a:ext>
            </a:extLst>
          </p:cNvPr>
          <p:cNvCxnSpPr/>
          <p:nvPr/>
        </p:nvCxnSpPr>
        <p:spPr>
          <a:xfrm>
            <a:off x="6134100" y="616122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74" y="51961"/>
            <a:ext cx="627229" cy="681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5" name="TextBox 34"/>
          <p:cNvSpPr txBox="1"/>
          <p:nvPr/>
        </p:nvSpPr>
        <p:spPr>
          <a:xfrm>
            <a:off x="2532578" y="77360"/>
            <a:ext cx="514628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house. Name the rooms in it.</a:t>
            </a:r>
          </a:p>
        </p:txBody>
      </p:sp>
    </p:spTree>
    <p:extLst>
      <p:ext uri="{BB962C8B-B14F-4D97-AF65-F5344CB8AC3E}">
        <p14:creationId xmlns:p14="http://schemas.microsoft.com/office/powerpoint/2010/main" val="6008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8421 0.8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4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77135 0.608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76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70486 0.289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3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07848 0.3986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4409 0.651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38" grpId="1"/>
      <p:bldP spid="38" grpId="2"/>
      <p:bldP spid="38" grpId="3"/>
      <p:bldP spid="39" grpId="1"/>
      <p:bldP spid="39" grpId="2"/>
      <p:bldP spid="39" grpId="3"/>
      <p:bldP spid="40" grpId="1"/>
      <p:bldP spid="40" grpId="2"/>
      <p:bldP spid="40" grpId="3"/>
      <p:bldP spid="41" grpId="1"/>
      <p:bldP spid="41" grpId="2"/>
      <p:bldP spid="41" grpId="3"/>
      <p:bldP spid="42" grpId="1"/>
      <p:bldP spid="42" grpId="2"/>
      <p:bldP spid="42" grpId="3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85" y="104779"/>
            <a:ext cx="627229" cy="621628"/>
          </a:xfrm>
          <a:prstGeom prst="rect">
            <a:avLst/>
          </a:prstGeom>
          <a:ln>
            <a:solidFill>
              <a:srgbClr val="1D9E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351313" y="6266"/>
            <a:ext cx="8034572" cy="861774"/>
          </a:xfrm>
          <a:prstGeom prst="rect">
            <a:avLst/>
          </a:prstGeom>
          <a:solidFill>
            <a:srgbClr val="62C8C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the things in each room in </a:t>
            </a:r>
            <a:r>
              <a:rPr lang="en-US" sz="2400" b="1" spc="-1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Use the word list below. (You may use a word more than once.)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001520" y="1312179"/>
            <a:ext cx="8239760" cy="127557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58502" y="1431800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lamp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62917" y="1431800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93256" y="1932272"/>
            <a:ext cx="101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85019" y="1424544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toilet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94545" y="1935893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83336" y="1932271"/>
            <a:ext cx="7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sofa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83654" y="1425198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picture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77123" y="19322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shower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57023" y="1418907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6909" y="1932272"/>
            <a:ext cx="238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97301"/>
              </p:ext>
            </p:extLst>
          </p:nvPr>
        </p:nvGraphicFramePr>
        <p:xfrm>
          <a:off x="2078715" y="3080848"/>
          <a:ext cx="8034570" cy="29440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3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dk1"/>
                          </a:solidFill>
                        </a:rPr>
                        <a:t>hall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kitchen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bedroom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bathroom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living room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8DC3B9A-5C7F-49A8-B7E7-4B376FF572CE}"/>
              </a:ext>
            </a:extLst>
          </p:cNvPr>
          <p:cNvSpPr txBox="1"/>
          <p:nvPr/>
        </p:nvSpPr>
        <p:spPr>
          <a:xfrm>
            <a:off x="2240899" y="3680397"/>
            <a:ext cx="137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picture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C10E37-F754-440D-A286-C34E53272A06}"/>
              </a:ext>
            </a:extLst>
          </p:cNvPr>
          <p:cNvSpPr txBox="1"/>
          <p:nvPr/>
        </p:nvSpPr>
        <p:spPr>
          <a:xfrm>
            <a:off x="4013128" y="3680396"/>
            <a:ext cx="100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A825FB-B668-4D2F-A1E2-B90782589A15}"/>
              </a:ext>
            </a:extLst>
          </p:cNvPr>
          <p:cNvSpPr txBox="1"/>
          <p:nvPr/>
        </p:nvSpPr>
        <p:spPr>
          <a:xfrm>
            <a:off x="3802425" y="4231613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cupboard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91F0B-20F7-4242-A731-59853CF59FBB}"/>
              </a:ext>
            </a:extLst>
          </p:cNvPr>
          <p:cNvSpPr txBox="1"/>
          <p:nvPr/>
        </p:nvSpPr>
        <p:spPr>
          <a:xfrm>
            <a:off x="3693255" y="4741606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03734F-A4CC-4BFC-B69B-69BB83FE1CFF}"/>
              </a:ext>
            </a:extLst>
          </p:cNvPr>
          <p:cNvSpPr txBox="1"/>
          <p:nvPr/>
        </p:nvSpPr>
        <p:spPr>
          <a:xfrm>
            <a:off x="4100166" y="5327596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809265-A2E6-4413-BC57-B842DE158083}"/>
              </a:ext>
            </a:extLst>
          </p:cNvPr>
          <p:cNvSpPr txBox="1"/>
          <p:nvPr/>
        </p:nvSpPr>
        <p:spPr>
          <a:xfrm>
            <a:off x="5659811" y="3680396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lamp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562701-2A5B-422C-BB6A-BDCBBF619C5D}"/>
              </a:ext>
            </a:extLst>
          </p:cNvPr>
          <p:cNvSpPr txBox="1"/>
          <p:nvPr/>
        </p:nvSpPr>
        <p:spPr>
          <a:xfrm>
            <a:off x="5543180" y="4205840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picture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58BB4C-1A17-44EF-BD9F-B622C89496EB}"/>
              </a:ext>
            </a:extLst>
          </p:cNvPr>
          <p:cNvSpPr txBox="1"/>
          <p:nvPr/>
        </p:nvSpPr>
        <p:spPr>
          <a:xfrm>
            <a:off x="5406399" y="4741608"/>
            <a:ext cx="143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B079E8-154C-4E69-A726-6212AC0F7AAB}"/>
              </a:ext>
            </a:extLst>
          </p:cNvPr>
          <p:cNvSpPr txBox="1"/>
          <p:nvPr/>
        </p:nvSpPr>
        <p:spPr>
          <a:xfrm>
            <a:off x="7225672" y="4212780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3AD5D2-DB7B-48D7-AF5F-5C69EC896DE7}"/>
              </a:ext>
            </a:extLst>
          </p:cNvPr>
          <p:cNvSpPr txBox="1"/>
          <p:nvPr/>
        </p:nvSpPr>
        <p:spPr>
          <a:xfrm>
            <a:off x="7074556" y="368039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shower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E06075-9AC9-45C8-A6B6-0BD30E8E78DE}"/>
              </a:ext>
            </a:extLst>
          </p:cNvPr>
          <p:cNvSpPr txBox="1"/>
          <p:nvPr/>
        </p:nvSpPr>
        <p:spPr>
          <a:xfrm>
            <a:off x="7074556" y="4741606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toilet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58FC7E-EB0A-481C-80D4-19240C83DF96}"/>
              </a:ext>
            </a:extLst>
          </p:cNvPr>
          <p:cNvSpPr txBox="1"/>
          <p:nvPr/>
        </p:nvSpPr>
        <p:spPr>
          <a:xfrm>
            <a:off x="8854605" y="3681366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lamp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DDB59D-F7DC-4CC2-8BD6-4FF865526573}"/>
              </a:ext>
            </a:extLst>
          </p:cNvPr>
          <p:cNvSpPr txBox="1"/>
          <p:nvPr/>
        </p:nvSpPr>
        <p:spPr>
          <a:xfrm>
            <a:off x="8948830" y="4201802"/>
            <a:ext cx="7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sofa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2471E-A229-404B-98FC-4837A2593DBE}"/>
              </a:ext>
            </a:extLst>
          </p:cNvPr>
          <p:cNvSpPr txBox="1"/>
          <p:nvPr/>
        </p:nvSpPr>
        <p:spPr>
          <a:xfrm>
            <a:off x="8636199" y="4741606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1809</TotalTime>
  <Words>823</Words>
  <Application>Microsoft Office PowerPoint</Application>
  <PresentationFormat>Widescreen</PresentationFormat>
  <Paragraphs>197</Paragraphs>
  <Slides>18</Slides>
  <Notes>1</Notes>
  <HiddenSlides>1</HiddenSlides>
  <MMClips>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.VnArabia</vt:lpstr>
      <vt:lpstr>.VnArial</vt:lpstr>
      <vt:lpstr>.VnAvantH</vt:lpstr>
      <vt:lpstr>Aharoni</vt:lpstr>
      <vt:lpstr>Arial</vt:lpstr>
      <vt:lpstr>Bernard MT Condensed</vt:lpstr>
      <vt:lpstr>Calibri</vt:lpstr>
      <vt:lpstr>Calibri Light</vt:lpstr>
      <vt:lpstr>Georgia</vt:lpstr>
      <vt:lpstr>Myriad Pro</vt:lpstr>
      <vt:lpstr>Times New Roman</vt:lpstr>
      <vt:lpstr>Trebuchet MS</vt:lpstr>
      <vt:lpstr>VNI-Ariston</vt:lpstr>
      <vt:lpstr>VNI-Centur</vt:lpstr>
      <vt:lpstr>VNI-Fato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Tuấn Anh Phạm</cp:lastModifiedBy>
  <cp:revision>83</cp:revision>
  <dcterms:created xsi:type="dcterms:W3CDTF">2020-12-09T02:04:09Z</dcterms:created>
  <dcterms:modified xsi:type="dcterms:W3CDTF">2024-09-27T03:06:09Z</dcterms:modified>
</cp:coreProperties>
</file>