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8" r:id="rId2"/>
    <p:sldId id="285" r:id="rId3"/>
    <p:sldId id="286" r:id="rId4"/>
    <p:sldId id="256" r:id="rId5"/>
    <p:sldId id="274" r:id="rId6"/>
    <p:sldId id="290" r:id="rId7"/>
    <p:sldId id="278" r:id="rId8"/>
    <p:sldId id="276" r:id="rId9"/>
    <p:sldId id="258" r:id="rId10"/>
    <p:sldId id="259" r:id="rId11"/>
    <p:sldId id="260" r:id="rId12"/>
    <p:sldId id="261" r:id="rId13"/>
    <p:sldId id="264" r:id="rId14"/>
    <p:sldId id="279" r:id="rId15"/>
    <p:sldId id="263" r:id="rId16"/>
    <p:sldId id="281" r:id="rId17"/>
    <p:sldId id="314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ED3"/>
    <a:srgbClr val="0FB7BD"/>
    <a:srgbClr val="0EAAAE"/>
    <a:srgbClr val="62C8CE"/>
    <a:srgbClr val="05A0B8"/>
    <a:srgbClr val="0D9FA3"/>
    <a:srgbClr val="E5F5F7"/>
    <a:srgbClr val="C0E6EA"/>
    <a:srgbClr val="A6A6A6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92" d="100"/>
          <a:sy n="92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0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2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1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http://t1.gstatic.com/images?q=tbn:ANd9GcQrMstkeJVvb-s4RcgtzGBMoEb-Btlv1SRg-NW0xcAQHWy8Ooa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9769" y="4275579"/>
            <a:ext cx="2377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cs typeface="Arial" charset="0"/>
              </a:rPr>
              <a:t>Unit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977" y="4352523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MY HOUSE</a:t>
            </a: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5654676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3887789" y="5591176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4800" dirty="0">
              <a:latin typeface="Script MT Bold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9" y="1189384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698" y="938346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elena’s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is. Where do you live,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are. There’s a living room, three bedrooms, a kitchen and two bathrooms.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2E7796-7474-4CD3-8454-B4FA76060949}"/>
              </a:ext>
            </a:extLst>
          </p:cNvPr>
          <p:cNvSpPr/>
          <p:nvPr/>
        </p:nvSpPr>
        <p:spPr>
          <a:xfrm rot="5400000">
            <a:off x="10057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39138-D6BE-489D-8E5B-92C100F9F1CA}"/>
              </a:ext>
            </a:extLst>
          </p:cNvPr>
          <p:cNvGrpSpPr/>
          <p:nvPr/>
        </p:nvGrpSpPr>
        <p:grpSpPr>
          <a:xfrm>
            <a:off x="10057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51267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4890" y="834071"/>
            <a:ext cx="487363" cy="487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17" name="TextBox 16"/>
          <p:cNvSpPr txBox="1"/>
          <p:nvPr/>
        </p:nvSpPr>
        <p:spPr>
          <a:xfrm>
            <a:off x="2437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572871" y="13448"/>
            <a:ext cx="772314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talk about? </a:t>
            </a:r>
          </a:p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04876"/>
              </p:ext>
            </p:extLst>
          </p:nvPr>
        </p:nvGraphicFramePr>
        <p:xfrm>
          <a:off x="3391887" y="1404767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sister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brother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aunt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cousin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7749309" y="1517487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7749308" y="2672899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7749307" y="324353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7749306" y="3828311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  <a:solidFill>
            <a:srgbClr val="0FB7BD"/>
          </a:solidFill>
        </p:spPr>
      </p:pic>
      <p:sp>
        <p:nvSpPr>
          <p:cNvPr id="8" name="TextBox 7"/>
          <p:cNvSpPr txBox="1"/>
          <p:nvPr/>
        </p:nvSpPr>
        <p:spPr>
          <a:xfrm>
            <a:off x="2429869" y="72219"/>
            <a:ext cx="770024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6033" y="1675110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0864" y="1656661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047543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6033" y="252189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0863" y="2523114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4485870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96033" y="3444556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70864" y="3435903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508377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96033" y="436279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70864" y="4354142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2596033" y="5269990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70864" y="5269990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5471575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016959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5054253" y="1651306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4685362" y="2522708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5647662" y="3444556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4999006" y="4350617"/>
            <a:ext cx="1473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5636379" y="5272381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3907156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7021831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49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3907156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641648" y="113416"/>
            <a:ext cx="7635716" cy="892552"/>
          </a:xfrm>
          <a:prstGeom prst="rect">
            <a:avLst/>
          </a:prstGeom>
          <a:solidFill>
            <a:srgbClr val="73CED3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41270" y="1977390"/>
            <a:ext cx="2731770" cy="548640"/>
          </a:xfrm>
          <a:prstGeom prst="roundRect">
            <a:avLst>
              <a:gd name="adj" fmla="val 4583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899910" y="1977390"/>
            <a:ext cx="2731770" cy="548640"/>
          </a:xfrm>
          <a:prstGeom prst="roundRect">
            <a:avLst>
              <a:gd name="adj" fmla="val 41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41270" y="4404360"/>
            <a:ext cx="2731770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899910" y="4404360"/>
            <a:ext cx="2731770" cy="548640"/>
          </a:xfrm>
          <a:prstGeom prst="roundRect">
            <a:avLst>
              <a:gd name="adj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390074" y="3166996"/>
            <a:ext cx="3411855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7020" y="1977260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4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9062" y="128208"/>
            <a:ext cx="4616970" cy="523220"/>
          </a:xfrm>
          <a:prstGeom prst="rect">
            <a:avLst/>
          </a:prstGeom>
          <a:solidFill>
            <a:srgbClr val="73CED3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45489" y="1779343"/>
            <a:ext cx="19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5028738" y="927938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1737178" y="3004951"/>
            <a:ext cx="214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5304242" y="4887274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13" name="Cloud 12"/>
          <p:cNvSpPr/>
          <p:nvPr/>
        </p:nvSpPr>
        <p:spPr>
          <a:xfrm>
            <a:off x="4165641" y="1781969"/>
            <a:ext cx="3321424" cy="25105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TYPES OF    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7829345" y="3021518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farmhouse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6811269" y="4220667"/>
            <a:ext cx="31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Cottage :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tranh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7256878" y="1059693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stilt house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248835" y="1321303"/>
            <a:ext cx="134470" cy="7207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64884" y="3964680"/>
            <a:ext cx="599304" cy="4549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86839" y="2763807"/>
            <a:ext cx="780009" cy="33349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1"/>
          </p:cNvCxnSpPr>
          <p:nvPr/>
        </p:nvCxnSpPr>
        <p:spPr>
          <a:xfrm flipV="1">
            <a:off x="6522242" y="1321304"/>
            <a:ext cx="734636" cy="5881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5912889" y="4299582"/>
            <a:ext cx="1" cy="5876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401081" y="3283129"/>
            <a:ext cx="964727" cy="9943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774942" y="2102357"/>
            <a:ext cx="720859" cy="54671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330096" y="4660378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</a:p>
        </p:txBody>
      </p:sp>
      <p:cxnSp>
        <p:nvCxnSpPr>
          <p:cNvPr id="64" name="Straight Arrow Connector 63"/>
          <p:cNvCxnSpPr>
            <a:endCxn id="63" idx="0"/>
          </p:cNvCxnSpPr>
          <p:nvPr/>
        </p:nvCxnSpPr>
        <p:spPr>
          <a:xfrm flipH="1">
            <a:off x="3850432" y="3959058"/>
            <a:ext cx="645369" cy="70132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24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9" name="TextBox 8"/>
          <p:cNvSpPr txBox="1"/>
          <p:nvPr/>
        </p:nvSpPr>
        <p:spPr>
          <a:xfrm>
            <a:off x="2426494" y="60332"/>
            <a:ext cx="7487126" cy="830997"/>
          </a:xfrm>
          <a:prstGeom prst="rect">
            <a:avLst/>
          </a:prstGeom>
          <a:solidFill>
            <a:srgbClr val="05A0B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4153" y="1207865"/>
            <a:ext cx="707180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 Where do you live?</a:t>
            </a:r>
          </a:p>
          <a:p>
            <a:r>
              <a:rPr lang="en-US" sz="2800" b="1" i="1" dirty="0"/>
              <a:t>B:  </a:t>
            </a:r>
            <a:r>
              <a:rPr lang="en-US" sz="2800" dirty="0"/>
              <a:t>I live in a small house in the countryside.</a:t>
            </a:r>
          </a:p>
        </p:txBody>
      </p:sp>
      <p:pic>
        <p:nvPicPr>
          <p:cNvPr id="1026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69" y="2366682"/>
            <a:ext cx="5451849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91" y="149974"/>
            <a:ext cx="3513044" cy="804768"/>
          </a:xfrm>
          <a:solidFill>
            <a:srgbClr val="0FB7BD"/>
          </a:solidFill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*Presentation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220507"/>
            <a:ext cx="7886700" cy="4351338"/>
          </a:xfrm>
          <a:solidFill>
            <a:srgbClr val="73CED3">
              <a:alpha val="65000"/>
            </a:srgbClr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Hello everybody. In my group.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lives in a country house. Nam and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live in flats,….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2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9" y="1290973"/>
            <a:ext cx="502607" cy="502607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6" y="2748620"/>
            <a:ext cx="1050554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Have an </a:t>
            </a:r>
            <a:r>
              <a:rPr lang="en-US" sz="3600" b="1" dirty="0">
                <a:solidFill>
                  <a:srgbClr val="FF0000"/>
                </a:solidFill>
              </a:rPr>
              <a:t>overview</a:t>
            </a:r>
            <a:r>
              <a:rPr lang="en-US" sz="3600" dirty="0"/>
              <a:t> about the topic </a:t>
            </a:r>
            <a:r>
              <a:rPr lang="en-US" sz="3600" b="1" dirty="0">
                <a:solidFill>
                  <a:srgbClr val="FF0000"/>
                </a:solidFill>
              </a:rPr>
              <a:t>My house.</a:t>
            </a:r>
            <a:endParaRPr lang="en-SG" sz="36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3600" dirty="0"/>
              <a:t>Vocabulary about </a:t>
            </a:r>
            <a:r>
              <a:rPr lang="en-SG" sz="3600" b="1" dirty="0">
                <a:solidFill>
                  <a:srgbClr val="FF0000"/>
                </a:solidFill>
              </a:rPr>
              <a:t>house</a:t>
            </a:r>
            <a:r>
              <a:rPr lang="en-SG" sz="3600" dirty="0"/>
              <a:t> and </a:t>
            </a:r>
            <a:r>
              <a:rPr lang="en-SG" sz="3600" b="1" dirty="0">
                <a:solidFill>
                  <a:srgbClr val="FF0000"/>
                </a:solidFill>
              </a:rPr>
              <a:t>types of house</a:t>
            </a:r>
            <a:r>
              <a:rPr lang="en-SG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90" y="1436570"/>
            <a:ext cx="3203943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36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3505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781300" y="1981200"/>
            <a:ext cx="75819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by heart vocab.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 Learn how to pronoun / s/ and /</a:t>
            </a:r>
            <a:r>
              <a:rPr lang="en-US" sz="2800" b="1" dirty="0" err="1">
                <a:latin typeface="Georgia" pitchFamily="18" charset="0"/>
              </a:rPr>
              <a:t>es</a:t>
            </a:r>
            <a:r>
              <a:rPr lang="en-US" sz="2800" b="1" dirty="0">
                <a:latin typeface="Georgia" pitchFamily="18" charset="0"/>
              </a:rPr>
              <a:t>/</a:t>
            </a:r>
            <a:r>
              <a:rPr lang="en-US" sz="2800" b="1" i="1" dirty="0">
                <a:solidFill>
                  <a:srgbClr val="6600CC"/>
                </a:solidFill>
                <a:latin typeface="Georgia" pitchFamily="18" charset="0"/>
              </a:rPr>
              <a:t>.</a:t>
            </a:r>
          </a:p>
          <a:p>
            <a:pPr eaLnBrk="1" hangingPunct="1"/>
            <a:endParaRPr lang="en-US" sz="1200" b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Prepare “ A closer look 2”</a:t>
            </a:r>
            <a:r>
              <a:rPr lang="en-US" sz="2800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6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152400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5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2008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19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819400" y="1371600"/>
            <a:ext cx="5735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419601" y="5306943"/>
            <a:ext cx="811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7391400" y="6002130"/>
            <a:ext cx="2844800" cy="509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"/>
            <a:ext cx="3173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43476" y="139700"/>
            <a:ext cx="4486792" cy="768350"/>
          </a:xfrm>
          <a:prstGeom prst="rect">
            <a:avLst/>
          </a:prstGeom>
          <a:solidFill>
            <a:srgbClr val="0FB7B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Game: PAIR UP!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19" descr="nha 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1118"/>
            <a:ext cx="2063862" cy="20113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636060" y="88707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11" descr="http://t1.gstatic.com/images?q=tbn:ANd9GcQrMstkeJVvb-s4RcgtzGBMoEb-Btlv1SRg-NW0xcAQHWy8Ooa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39" y="933410"/>
            <a:ext cx="184785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973592" y="900518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20" descr="nha nong th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09610"/>
            <a:ext cx="190500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203950" y="933410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4" name="Picture 5" descr="1000+ Mẫu Biệt Thự Đẹp Nhất Việt Nam Đã Được Thiết Kế Thi C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093694"/>
            <a:ext cx="1981200" cy="20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409641" y="933410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09725" y="3929994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stilt house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3718" y="3967509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3951341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town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house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88540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01161" y="3929994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villa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36895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58201" y="3951341"/>
            <a:ext cx="2295435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country house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98542" y="3958181"/>
            <a:ext cx="2209800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782" y="3244335"/>
            <a:ext cx="35224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1239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55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55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00263" y="1769581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2194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1" y="2570358"/>
            <a:ext cx="4491358" cy="83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99" y="2623548"/>
            <a:ext cx="961782" cy="77761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900263" y="1769581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72194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B3FF69-ABFF-A9B8-11C2-DBD06B937370}"/>
              </a:ext>
            </a:extLst>
          </p:cNvPr>
          <p:cNvSpPr txBox="1"/>
          <p:nvPr/>
        </p:nvSpPr>
        <p:spPr>
          <a:xfrm>
            <a:off x="2926624" y="1984761"/>
            <a:ext cx="633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By the end of the lesson, you will be able to:</a:t>
            </a:r>
            <a:endParaRPr lang="en-GB" sz="2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C02AC-A684-47B2-9D14-63B772882C65}"/>
              </a:ext>
            </a:extLst>
          </p:cNvPr>
          <p:cNvSpPr txBox="1"/>
          <p:nvPr/>
        </p:nvSpPr>
        <p:spPr>
          <a:xfrm>
            <a:off x="2994451" y="2843852"/>
            <a:ext cx="6093227" cy="52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Have an </a:t>
            </a:r>
            <a:r>
              <a:rPr lang="en-US" sz="2100" b="1" dirty="0">
                <a:solidFill>
                  <a:srgbClr val="FF0000"/>
                </a:solidFill>
              </a:rPr>
              <a:t>overview</a:t>
            </a:r>
            <a:r>
              <a:rPr lang="en-US" sz="2100" dirty="0"/>
              <a:t> about the topic </a:t>
            </a:r>
            <a:r>
              <a:rPr lang="en-US" sz="2100" b="1" dirty="0">
                <a:solidFill>
                  <a:srgbClr val="FF0000"/>
                </a:solidFill>
              </a:rPr>
              <a:t>My house.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421D0-45A0-3F40-17E8-C8D302C59F1E}"/>
              </a:ext>
            </a:extLst>
          </p:cNvPr>
          <p:cNvSpPr txBox="1"/>
          <p:nvPr/>
        </p:nvSpPr>
        <p:spPr>
          <a:xfrm>
            <a:off x="3361778" y="1247254"/>
            <a:ext cx="2468879" cy="41549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.VnArial" pitchFamily="34" charset="0"/>
              </a:rPr>
              <a:t>LESSON 1: </a:t>
            </a:r>
            <a:endParaRPr lang="en-GB" sz="2100" b="1" dirty="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74B6DB-27BA-F504-CFD6-94313D69D1DD}"/>
              </a:ext>
            </a:extLst>
          </p:cNvPr>
          <p:cNvSpPr/>
          <p:nvPr/>
        </p:nvSpPr>
        <p:spPr>
          <a:xfrm>
            <a:off x="2383134" y="2843852"/>
            <a:ext cx="611316" cy="611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0D9FA3"/>
                </a:solidFill>
              </a:rPr>
              <a:t>1</a:t>
            </a:r>
            <a:endParaRPr lang="en-GB" sz="3300" dirty="0">
              <a:solidFill>
                <a:srgbClr val="0D9FA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0A58A-E777-35CF-B611-DBD7FCE2F8E8}"/>
              </a:ext>
            </a:extLst>
          </p:cNvPr>
          <p:cNvSpPr txBox="1"/>
          <p:nvPr/>
        </p:nvSpPr>
        <p:spPr>
          <a:xfrm>
            <a:off x="4387357" y="3823344"/>
            <a:ext cx="6338752" cy="52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Use </a:t>
            </a:r>
            <a:r>
              <a:rPr lang="en-US" sz="2100" b="1" dirty="0">
                <a:solidFill>
                  <a:srgbClr val="FF0000"/>
                </a:solidFill>
              </a:rPr>
              <a:t>vocabulary</a:t>
            </a:r>
            <a:r>
              <a:rPr lang="en-US" sz="2100" dirty="0"/>
              <a:t> to talk about </a:t>
            </a:r>
            <a:r>
              <a:rPr lang="en-US" sz="2100" b="1" dirty="0">
                <a:solidFill>
                  <a:srgbClr val="FF0000"/>
                </a:solidFill>
              </a:rPr>
              <a:t>types of houses. </a:t>
            </a:r>
            <a:endParaRPr lang="en-GB" sz="2100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B1A134-FE6B-851E-D9B9-D48ADF7B549A}"/>
              </a:ext>
            </a:extLst>
          </p:cNvPr>
          <p:cNvSpPr/>
          <p:nvPr/>
        </p:nvSpPr>
        <p:spPr>
          <a:xfrm>
            <a:off x="3776041" y="3823344"/>
            <a:ext cx="611316" cy="611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D9F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0D9FA3"/>
                </a:solidFill>
              </a:rPr>
              <a:t>2</a:t>
            </a:r>
            <a:endParaRPr lang="en-GB" sz="3300" dirty="0">
              <a:solidFill>
                <a:srgbClr val="0D9FA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F0758-5262-D027-1AB7-A86015E55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93" y="1209916"/>
            <a:ext cx="2905209" cy="537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15F79-1A3D-38EC-F5FB-6C4FC9160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09916"/>
            <a:ext cx="622123" cy="5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1" y="1295401"/>
            <a:ext cx="5256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country house (phr. n):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15086" y="836613"/>
            <a:ext cx="28631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flat (n) 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52600" y="1828800"/>
            <a:ext cx="50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town house (phr. n)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752601" y="3657600"/>
            <a:ext cx="253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-  move (v):</a:t>
            </a:r>
          </a:p>
        </p:txBody>
      </p:sp>
      <p:pic>
        <p:nvPicPr>
          <p:cNvPr id="6164" name="Picture 20" descr="nha nong 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10" y="399365"/>
            <a:ext cx="4531660" cy="39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nha p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10" y="557260"/>
            <a:ext cx="4450977" cy="39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www.khaidat.com.vn/upload/images/2011/tintuc/3.01.2011/can-ho-nho-62m2-nhin-ra-trung-tam-thanh-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11" y="559192"/>
            <a:ext cx="4226859" cy="38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4" name="TextBox 17"/>
          <p:cNvSpPr txBox="1">
            <a:spLocks noChangeArrowheads="1"/>
          </p:cNvSpPr>
          <p:nvPr/>
        </p:nvSpPr>
        <p:spPr bwMode="auto">
          <a:xfrm>
            <a:off x="2819401" y="5915026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2085415" y="289496"/>
            <a:ext cx="2625538" cy="535531"/>
          </a:xfrm>
          <a:prstGeom prst="rect">
            <a:avLst/>
          </a:prstGeom>
          <a:solidFill>
            <a:srgbClr val="73CED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Vocabulary.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5201" y="2477852"/>
            <a:ext cx="277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behind (prep) :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1928532" y="3153798"/>
            <a:ext cx="231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cousin (n):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4538548" y="2447221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3886322" y="3143944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707282" y="365371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8" grpId="0"/>
      <p:bldP spid="9" grpId="0"/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365127"/>
            <a:ext cx="3445809" cy="67029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CHECKING WORDS.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9835" y="2250138"/>
            <a:ext cx="3173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2. country house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2321" y="1777904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 flat  :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19834" y="2783538"/>
            <a:ext cx="2796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3. town house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19835" y="4598891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6.  move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2437" y="3419143"/>
            <a:ext cx="211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behind 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1968873" y="4041301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cousin 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58132" y="457200"/>
            <a:ext cx="368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69021" y="2840593"/>
            <a:ext cx="2628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12473" y="4525583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817068" y="2373171"/>
            <a:ext cx="5069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67316" y="3419143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82598" y="1780795"/>
            <a:ext cx="425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5804052" y="3942363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13872" y="2073181"/>
            <a:ext cx="2544261" cy="2744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76441" y="2615560"/>
            <a:ext cx="1480876" cy="68477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19284" y="2665558"/>
            <a:ext cx="1949823" cy="4103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13871" y="2250139"/>
            <a:ext cx="3004858" cy="146139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688977" y="4333687"/>
            <a:ext cx="21280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413872" y="3711529"/>
            <a:ext cx="2655235" cy="1179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  <a:solidFill>
            <a:srgbClr val="05A0B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437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6361" y="33734"/>
            <a:ext cx="3367496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21" y="2865697"/>
            <a:ext cx="3634740" cy="3209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6406219" y="2865698"/>
            <a:ext cx="3992841" cy="3087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13858" y="387678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6353" y="1089212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911621" y="875040"/>
            <a:ext cx="67393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--  </a:t>
            </a:r>
            <a:r>
              <a:rPr lang="en-US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are they in the picture?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</a:p>
          <a:p>
            <a:pPr marL="285750" indent="-285750"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might they talk about? 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1754</TotalTime>
  <Words>669</Words>
  <Application>Microsoft Office PowerPoint</Application>
  <PresentationFormat>Widescreen</PresentationFormat>
  <Paragraphs>143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.VnArabia</vt:lpstr>
      <vt:lpstr>.VnArial</vt:lpstr>
      <vt:lpstr>.VnAvantH</vt:lpstr>
      <vt:lpstr>Arial</vt:lpstr>
      <vt:lpstr>Calibri</vt:lpstr>
      <vt:lpstr>Calibri Light</vt:lpstr>
      <vt:lpstr>Georgia</vt:lpstr>
      <vt:lpstr>Myriad Pro</vt:lpstr>
      <vt:lpstr>Script MT Bold</vt:lpstr>
      <vt:lpstr>Times New Roman</vt:lpstr>
      <vt:lpstr>VNI-Ariston</vt:lpstr>
      <vt:lpstr>VNI-Fato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Tuấn Anh Phạm</cp:lastModifiedBy>
  <cp:revision>92</cp:revision>
  <dcterms:created xsi:type="dcterms:W3CDTF">2020-12-09T02:04:09Z</dcterms:created>
  <dcterms:modified xsi:type="dcterms:W3CDTF">2024-09-27T02:58:12Z</dcterms:modified>
</cp:coreProperties>
</file>