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65" r:id="rId2"/>
    <p:sldId id="279" r:id="rId3"/>
    <p:sldId id="256" r:id="rId4"/>
    <p:sldId id="384" r:id="rId5"/>
    <p:sldId id="276" r:id="rId6"/>
    <p:sldId id="298" r:id="rId7"/>
    <p:sldId id="361" r:id="rId8"/>
    <p:sldId id="360" r:id="rId9"/>
    <p:sldId id="362" r:id="rId10"/>
    <p:sldId id="363" r:id="rId11"/>
    <p:sldId id="351" r:id="rId12"/>
    <p:sldId id="327" r:id="rId13"/>
    <p:sldId id="352" r:id="rId14"/>
    <p:sldId id="364" r:id="rId15"/>
    <p:sldId id="314" r:id="rId16"/>
    <p:sldId id="355" r:id="rId17"/>
    <p:sldId id="3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7192A9"/>
    <a:srgbClr val="EF4B66"/>
    <a:srgbClr val="D8E5E5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8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67" y="9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4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chuong%20trinh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166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105400"/>
          </a:xfrm>
        </p:spPr>
      </p:pic>
      <p:pic>
        <p:nvPicPr>
          <p:cNvPr id="2051" name="Picture 3" descr="b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uom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495801"/>
            <a:ext cx="1362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95638" y="2701927"/>
            <a:ext cx="533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WELCOME TO OUR CLASS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13263" y="447581"/>
            <a:ext cx="9144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……………………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10037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2"/>
            <a:ext cx="12192000" cy="97151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93557" y="9213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147" y="897604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999" y="812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29841"/>
            <a:ext cx="863463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8483"/>
          <a:stretch/>
        </p:blipFill>
        <p:spPr>
          <a:xfrm>
            <a:off x="8852272" y="1790112"/>
            <a:ext cx="2752826" cy="2171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8847"/>
          <a:stretch/>
        </p:blipFill>
        <p:spPr>
          <a:xfrm>
            <a:off x="8871727" y="4139306"/>
            <a:ext cx="2733371" cy="217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999" y="1704818"/>
            <a:ext cx="836520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   Duong Lam, one of the most ancient villages in Ha </a:t>
            </a:r>
            <a:r>
              <a:rPr lang="en-US" sz="2400" dirty="0" err="1"/>
              <a:t>Noi</a:t>
            </a:r>
            <a:r>
              <a:rPr lang="en-US" sz="2400" dirty="0"/>
              <a:t>, is situated in Son </a:t>
            </a:r>
            <a:r>
              <a:rPr lang="en-US" sz="2400" dirty="0" err="1"/>
              <a:t>Tay</a:t>
            </a:r>
            <a:r>
              <a:rPr lang="en-US" sz="2400" dirty="0"/>
              <a:t>. Visitors can get there from the </a:t>
            </a:r>
            <a:r>
              <a:rPr lang="en-US" sz="2400" dirty="0" err="1"/>
              <a:t>centre</a:t>
            </a:r>
            <a:r>
              <a:rPr lang="en-US" sz="2400" dirty="0"/>
              <a:t> of Ha </a:t>
            </a:r>
            <a:r>
              <a:rPr lang="en-US" sz="2400" dirty="0" err="1"/>
              <a:t>Noi</a:t>
            </a:r>
            <a:r>
              <a:rPr lang="en-US" sz="2400" dirty="0"/>
              <a:t> by car, bus or even by bicycle. It is famous for its ancient pagoda, traditional houses, and temples. Besides these, visitors can observe the locals making </a:t>
            </a:r>
            <a:r>
              <a:rPr lang="en-US" sz="2400" dirty="0" err="1"/>
              <a:t>specialities</a:t>
            </a:r>
            <a:r>
              <a:rPr lang="en-US" sz="2400" dirty="0"/>
              <a:t>, such as </a:t>
            </a:r>
            <a:r>
              <a:rPr lang="en-US" sz="2400" dirty="0" err="1"/>
              <a:t>keo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lam, etc. and then try them.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032" y="4213027"/>
            <a:ext cx="835917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Hollum</a:t>
            </a:r>
            <a:r>
              <a:rPr lang="en-US" sz="2400" dirty="0"/>
              <a:t> is one of the ancient villages on the island of </a:t>
            </a:r>
            <a:r>
              <a:rPr lang="en-US" sz="2400" dirty="0" err="1"/>
              <a:t>Ameland</a:t>
            </a:r>
            <a:r>
              <a:rPr lang="en-US" sz="2400" dirty="0"/>
              <a:t>, the Netherlands. Many visitors come to the village because of its historical and cultural values. It is full of fascinating sights, such as traditional houses, a museum, a church, a lighthouse, etc. Besides sightseeing, visitors can also take part in sports like kite-flying, surfing, etc. Visitors can reach the village by air or ferry.</a:t>
            </a:r>
          </a:p>
        </p:txBody>
      </p:sp>
    </p:spTree>
    <p:extLst>
      <p:ext uri="{BB962C8B-B14F-4D97-AF65-F5344CB8AC3E}">
        <p14:creationId xmlns:p14="http://schemas.microsoft.com/office/powerpoint/2010/main" val="30320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9638" y="394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228" y="370867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080" y="285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77081"/>
              </p:ext>
            </p:extLst>
          </p:nvPr>
        </p:nvGraphicFramePr>
        <p:xfrm>
          <a:off x="374389" y="1459793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3" y="2245052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31243" y="228150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2" y="313179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7" y="406295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1" y="480379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6" y="5474347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6973" y="-291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368" y="87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153" y="-150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592102" y="3755005"/>
            <a:ext cx="9442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ancient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8" y="1217476"/>
            <a:ext cx="5513317" cy="25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250" y="1243819"/>
            <a:ext cx="5525312" cy="2549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05" y="779653"/>
            <a:ext cx="2933700" cy="377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62" y="810257"/>
            <a:ext cx="3429250" cy="377328"/>
          </a:xfrm>
          <a:prstGeom prst="rect">
            <a:avLst/>
          </a:prstGeom>
          <a:gradFill>
            <a:gsLst>
              <a:gs pos="2900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870"/>
              </p:ext>
            </p:extLst>
          </p:nvPr>
        </p:nvGraphicFramePr>
        <p:xfrm>
          <a:off x="126460" y="4206303"/>
          <a:ext cx="11974749" cy="303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327">
                  <a:extLst>
                    <a:ext uri="{9D8B030D-6E8A-4147-A177-3AD203B41FA5}">
                      <a16:colId xmlns:a16="http://schemas.microsoft.com/office/drawing/2014/main" val="2609444034"/>
                    </a:ext>
                  </a:extLst>
                </a:gridCol>
                <a:gridCol w="6021422">
                  <a:extLst>
                    <a:ext uri="{9D8B030D-6E8A-4147-A177-3AD203B41FA5}">
                      <a16:colId xmlns:a16="http://schemas.microsoft.com/office/drawing/2014/main" val="3711122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>
                          <a:effectLst/>
                          <a:latin typeface="Bahnschrift Condensed" panose="020B0502040204020203" pitchFamily="34" charset="0"/>
                        </a:rPr>
                        <a:t>Duong</a:t>
                      </a:r>
                      <a:r>
                        <a:rPr lang="en-US" sz="2300" b="1" baseline="0" dirty="0">
                          <a:effectLst/>
                          <a:latin typeface="Bahnschrift Condensed" panose="020B0502040204020203" pitchFamily="34" charset="0"/>
                        </a:rPr>
                        <a:t> Lam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err="1">
                          <a:effectLst/>
                          <a:latin typeface="Bahnschrift Condensed" panose="020B0502040204020203" pitchFamily="34" charset="0"/>
                        </a:rPr>
                        <a:t>Hollum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56351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-s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ituated in Son Tay, Ha Noi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 located on the island of </a:t>
                      </a:r>
                      <a:r>
                        <a:rPr lang="en-US" sz="2300" b="0" dirty="0" err="1">
                          <a:effectLst/>
                          <a:latin typeface="Bahnschrift Condensed" panose="020B0502040204020203" pitchFamily="34" charset="0"/>
                        </a:rPr>
                        <a:t>Ameland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, New Zealand.</a:t>
                      </a: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72695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-get there by car, bus or even by bicycle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 get there by plane or ferry</a:t>
                      </a: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95775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-places to visit: traditional houses, and temples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places to visit: traditional houses, a museum, a church, a lighthouse</a:t>
                      </a: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44391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-o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bserve the locals making specialities, such as keo doi, che lam, etc. and then try them.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take part in sports like kite-flying, surfing, etc.</a:t>
                      </a: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22530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9648416" y="902910"/>
            <a:ext cx="2543584" cy="27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476945" y="1258984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2401800" y="4382564"/>
            <a:ext cx="86281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545433" y="1511903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>
                <a:solidFill>
                  <a:srgbClr val="D36113"/>
                </a:solidFill>
                <a:latin typeface="+mj-lt"/>
                <a:ea typeface="Times New Roman" panose="02020603050405020304" pitchFamily="18" charset="0"/>
              </a:rPr>
              <a:t>Because I love </a:t>
            </a:r>
            <a:r>
              <a:rPr lang="en-US" sz="2800" b="1" i="1" dirty="0">
                <a:solidFill>
                  <a:srgbClr val="D36113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fascinating sights, such as traditional houses, a museum, a church, a lighthouse,... and taking part in sports like kite-flying, surfing, etc.</a:t>
            </a:r>
            <a:endParaRPr lang="vi-VN" sz="2800" b="1" i="1" dirty="0">
              <a:solidFill>
                <a:srgbClr val="D361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15" t="16484" r="8979" b="19051"/>
          <a:stretch/>
        </p:blipFill>
        <p:spPr>
          <a:xfrm>
            <a:off x="9824935" y="243376"/>
            <a:ext cx="2188725" cy="13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46588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64853" y="1224972"/>
            <a:ext cx="1034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i="1" dirty="0"/>
              <a:t>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49" y="1086840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4005" y="-82827"/>
            <a:ext cx="50655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025" y="1019194"/>
            <a:ext cx="814985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Prepare lesson 5 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36" y="3949429"/>
            <a:ext cx="2985206" cy="25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029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beautiful</a:t>
            </a:r>
            <a:r>
              <a:rPr lang="en-GB" sz="3000" b="1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94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4C4C4-F86D-6242-4436-969611E00556}"/>
              </a:ext>
            </a:extLst>
          </p:cNvPr>
          <p:cNvSpPr txBox="1"/>
          <p:nvPr/>
        </p:nvSpPr>
        <p:spPr>
          <a:xfrm>
            <a:off x="1460938" y="350176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21D97-A9DD-1317-F572-F55E1E2990CA}"/>
              </a:ext>
            </a:extLst>
          </p:cNvPr>
          <p:cNvSpPr txBox="1"/>
          <p:nvPr/>
        </p:nvSpPr>
        <p:spPr>
          <a:xfrm>
            <a:off x="1348697" y="2435957"/>
            <a:ext cx="965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By the end of the lesson, you will be able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6A4DB-66A7-4205-E61F-F778D60BF597}"/>
              </a:ext>
            </a:extLst>
          </p:cNvPr>
          <p:cNvSpPr txBox="1"/>
          <p:nvPr/>
        </p:nvSpPr>
        <p:spPr>
          <a:xfrm>
            <a:off x="2365423" y="3358525"/>
            <a:ext cx="812430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Give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respond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FF0000"/>
                </a:solidFill>
              </a:rPr>
              <a:t>compliments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1BD497-694C-EBBE-C0DE-2EF5C2155CE2}"/>
              </a:ext>
            </a:extLst>
          </p:cNvPr>
          <p:cNvSpPr/>
          <p:nvPr/>
        </p:nvSpPr>
        <p:spPr>
          <a:xfrm>
            <a:off x="1550335" y="3358525"/>
            <a:ext cx="815088" cy="815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D9FA3"/>
                </a:solidFill>
              </a:rPr>
              <a:t>1</a:t>
            </a:r>
            <a:endParaRPr lang="en-GB" sz="4400" dirty="0">
              <a:solidFill>
                <a:srgbClr val="0D9FA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0FA268-F495-6F4D-4165-CC602F891D30}"/>
              </a:ext>
            </a:extLst>
          </p:cNvPr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17">
              <a:extLst>
                <a:ext uri="{FF2B5EF4-FFF2-40B4-BE49-F238E27FC236}">
                  <a16:creationId xmlns:a16="http://schemas.microsoft.com/office/drawing/2014/main" id="{111F602E-8FB7-B100-D433-9D9AB587FCAF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18">
              <a:extLst>
                <a:ext uri="{FF2B5EF4-FFF2-40B4-BE49-F238E27FC236}">
                  <a16:creationId xmlns:a16="http://schemas.microsoft.com/office/drawing/2014/main" id="{3D8D25A9-B8FA-11E0-255F-3134D6A38093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9">
              <a:extLst>
                <a:ext uri="{FF2B5EF4-FFF2-40B4-BE49-F238E27FC236}">
                  <a16:creationId xmlns:a16="http://schemas.microsoft.com/office/drawing/2014/main" id="{76143CA0-4A7A-6D06-1590-D86C684E5FDE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6BB49-27EB-D1D8-AF5C-001BDF3D4E6C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AA2FE5-6642-3A38-5654-A9CBFA61E365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1E3D7488-2CD8-539F-925D-859B10E4CEB1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DAE4CA-BE3D-09D1-3169-855667826FE3}"/>
              </a:ext>
            </a:extLst>
          </p:cNvPr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1CF81-125A-F44C-5F36-2CB437E42914}"/>
              </a:ext>
            </a:extLst>
          </p:cNvPr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1E462-D4CF-BA6A-7AA7-49954B26BE68}"/>
              </a:ext>
            </a:extLst>
          </p:cNvPr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39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247908" y="2988379"/>
            <a:ext cx="1999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endParaRPr lang="vi-VN" sz="28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85" y="2005072"/>
            <a:ext cx="3013558" cy="3032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8306" y="2382554"/>
            <a:ext cx="6332707" cy="230832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A: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What a nice shirt you have!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B: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Thank you. My mom bought it for me last </a:t>
            </a:r>
            <a:r>
              <a:rPr lang="en-US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week.</a:t>
            </a:r>
            <a:endParaRPr lang="vi-VN" sz="3200" dirty="0">
              <a:solidFill>
                <a:srgbClr val="000000"/>
              </a:solidFill>
              <a:latin typeface="OpenSans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693765" y="2396475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396475"/>
            <a:ext cx="3443592" cy="4052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2840" y="3109695"/>
            <a:ext cx="65130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A: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You really have a nice bicycle!</a:t>
            </a:r>
          </a:p>
          <a:p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B: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I'm glad you like it.</a:t>
            </a:r>
            <a:endParaRPr lang="en-US" sz="36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61" y="3186176"/>
            <a:ext cx="3085448" cy="304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33" y="2790490"/>
            <a:ext cx="7224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OpenSans"/>
              </a:rPr>
              <a:t>A: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What a nice school bag you have!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OpenSans"/>
              </a:rPr>
              <a:t>B: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Thank you. My sister gave it to me yesterday.</a:t>
            </a:r>
          </a:p>
        </p:txBody>
      </p:sp>
    </p:spTree>
    <p:extLst>
      <p:ext uri="{BB962C8B-B14F-4D97-AF65-F5344CB8AC3E}">
        <p14:creationId xmlns:p14="http://schemas.microsoft.com/office/powerpoint/2010/main" val="9733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3885</TotalTime>
  <Words>992</Words>
  <Application>Microsoft Office PowerPoint</Application>
  <PresentationFormat>Widescreen</PresentationFormat>
  <Paragraphs>121</Paragraphs>
  <Slides>17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.VnArial</vt:lpstr>
      <vt:lpstr>Arial</vt:lpstr>
      <vt:lpstr>Arial Narrow</vt:lpstr>
      <vt:lpstr>Bahnschrift</vt:lpstr>
      <vt:lpstr>Bahnschrift Condensed</vt:lpstr>
      <vt:lpstr>Calibri</vt:lpstr>
      <vt:lpstr>Calibri Light</vt:lpstr>
      <vt:lpstr>ChronicaPro-Book</vt:lpstr>
      <vt:lpstr>Modern No. 20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Tuấn Anh Phạm</cp:lastModifiedBy>
  <cp:revision>227</cp:revision>
  <dcterms:created xsi:type="dcterms:W3CDTF">2020-12-09T02:04:09Z</dcterms:created>
  <dcterms:modified xsi:type="dcterms:W3CDTF">2024-09-27T04:45:45Z</dcterms:modified>
</cp:coreProperties>
</file>