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325" r:id="rId2"/>
    <p:sldId id="326" r:id="rId3"/>
    <p:sldId id="327" r:id="rId4"/>
    <p:sldId id="328" r:id="rId5"/>
    <p:sldId id="329" r:id="rId6"/>
    <p:sldId id="330" r:id="rId7"/>
    <p:sldId id="331" r:id="rId8"/>
    <p:sldId id="332" r:id="rId9"/>
    <p:sldId id="333" r:id="rId10"/>
    <p:sldId id="334" r:id="rId11"/>
    <p:sldId id="335" r:id="rId12"/>
    <p:sldId id="324" r:id="rId13"/>
    <p:sldId id="316" r:id="rId14"/>
    <p:sldId id="317" r:id="rId15"/>
    <p:sldId id="336" r:id="rId16"/>
    <p:sldId id="337" r:id="rId17"/>
    <p:sldId id="338" r:id="rId18"/>
    <p:sldId id="266" r:id="rId19"/>
    <p:sldId id="339" r:id="rId20"/>
    <p:sldId id="340" r:id="rId21"/>
    <p:sldId id="341" r:id="rId22"/>
    <p:sldId id="318"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FFCCCC"/>
    <a:srgbClr val="FF9999"/>
    <a:srgbClr val="FF99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66" d="100"/>
          <a:sy n="66" d="100"/>
        </p:scale>
        <p:origin x="77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605059C-623E-FB15-83B6-4E43CE91CC3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894445FF-429D-C3BD-387A-E3C47E77C12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9549F3E9-1942-FC68-4144-8FEB6E329599}"/>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2FDFD75-2157-70EB-08D6-507643CB299B}"/>
              </a:ext>
            </a:extLst>
          </p:cNvPr>
          <p:cNvSpPr>
            <a:spLocks noGrp="1"/>
          </p:cNvSpPr>
          <p:nvPr>
            <p:ph type="dt" sz="half" idx="10"/>
          </p:nvPr>
        </p:nvSpPr>
        <p:spPr/>
        <p:txBody>
          <a:bodyPr/>
          <a:lstStyle>
            <a:lvl1pPr>
              <a:defRPr/>
            </a:lvl1pPr>
          </a:lstStyle>
          <a:p>
            <a:pPr>
              <a:defRPr/>
            </a:pPr>
            <a:fld id="{AC12F3CF-FD76-4C21-800E-FFA97A539376}" type="datetimeFigureOut">
              <a:rPr lang="en-US"/>
              <a:pPr>
                <a:defRPr/>
              </a:pPr>
              <a:t>10/6/2024</a:t>
            </a:fld>
            <a:endParaRPr lang="en-US" dirty="0"/>
          </a:p>
        </p:txBody>
      </p:sp>
      <p:sp>
        <p:nvSpPr>
          <p:cNvPr id="8" name="Footer Placeholder 4">
            <a:extLst>
              <a:ext uri="{FF2B5EF4-FFF2-40B4-BE49-F238E27FC236}">
                <a16:creationId xmlns:a16="http://schemas.microsoft.com/office/drawing/2014/main" id="{F566CB61-C7A7-0897-6FF3-E7C7733B259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80993F-8C09-CD54-37F2-34ABD7B97554}"/>
              </a:ext>
            </a:extLst>
          </p:cNvPr>
          <p:cNvSpPr>
            <a:spLocks noGrp="1"/>
          </p:cNvSpPr>
          <p:nvPr>
            <p:ph type="sldNum" sz="quarter" idx="12"/>
          </p:nvPr>
        </p:nvSpPr>
        <p:spPr/>
        <p:txBody>
          <a:bodyPr/>
          <a:lstStyle>
            <a:lvl1pPr>
              <a:defRPr smtClean="0"/>
            </a:lvl1pPr>
          </a:lstStyle>
          <a:p>
            <a:pPr>
              <a:defRPr/>
            </a:pPr>
            <a:fld id="{2C62F31C-56E0-4A8D-9568-D873A21659BE}" type="slidenum">
              <a:rPr lang="en-US" altLang="en-US"/>
              <a:pPr>
                <a:defRPr/>
              </a:pPr>
              <a:t>‹#›</a:t>
            </a:fld>
            <a:endParaRPr lang="en-US" altLang="en-US"/>
          </a:p>
        </p:txBody>
      </p:sp>
    </p:spTree>
    <p:extLst>
      <p:ext uri="{BB962C8B-B14F-4D97-AF65-F5344CB8AC3E}">
        <p14:creationId xmlns:p14="http://schemas.microsoft.com/office/powerpoint/2010/main" val="412515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656367-68C3-BB75-C1F1-DCE809C89680}"/>
              </a:ext>
            </a:extLst>
          </p:cNvPr>
          <p:cNvSpPr>
            <a:spLocks noGrp="1"/>
          </p:cNvSpPr>
          <p:nvPr>
            <p:ph type="dt" sz="half" idx="10"/>
          </p:nvPr>
        </p:nvSpPr>
        <p:spPr/>
        <p:txBody>
          <a:bodyPr/>
          <a:lstStyle>
            <a:lvl1pPr>
              <a:defRPr/>
            </a:lvl1pPr>
          </a:lstStyle>
          <a:p>
            <a:pPr>
              <a:defRPr/>
            </a:pPr>
            <a:fld id="{4576AD97-D6FE-4750-BEE8-5F893B70C6B6}" type="datetimeFigureOut">
              <a:rPr lang="en-US"/>
              <a:pPr>
                <a:defRPr/>
              </a:pPr>
              <a:t>10/6/2024</a:t>
            </a:fld>
            <a:endParaRPr lang="en-US" dirty="0"/>
          </a:p>
        </p:txBody>
      </p:sp>
      <p:sp>
        <p:nvSpPr>
          <p:cNvPr id="5" name="Footer Placeholder 4">
            <a:extLst>
              <a:ext uri="{FF2B5EF4-FFF2-40B4-BE49-F238E27FC236}">
                <a16:creationId xmlns:a16="http://schemas.microsoft.com/office/drawing/2014/main" id="{A50CAF25-FBD1-81CD-F369-6AF639E73E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336C83-BE95-9041-876C-EB75655DE53B}"/>
              </a:ext>
            </a:extLst>
          </p:cNvPr>
          <p:cNvSpPr>
            <a:spLocks noGrp="1"/>
          </p:cNvSpPr>
          <p:nvPr>
            <p:ph type="sldNum" sz="quarter" idx="12"/>
          </p:nvPr>
        </p:nvSpPr>
        <p:spPr/>
        <p:txBody>
          <a:bodyPr/>
          <a:lstStyle>
            <a:lvl1pPr>
              <a:defRPr/>
            </a:lvl1pPr>
          </a:lstStyle>
          <a:p>
            <a:pPr>
              <a:defRPr/>
            </a:pPr>
            <a:fld id="{44B5EFC4-4415-46BC-B246-AF56B681DE73}" type="slidenum">
              <a:rPr lang="en-US" altLang="en-US"/>
              <a:pPr>
                <a:defRPr/>
              </a:pPr>
              <a:t>‹#›</a:t>
            </a:fld>
            <a:endParaRPr lang="en-US" altLang="en-US"/>
          </a:p>
        </p:txBody>
      </p:sp>
    </p:spTree>
    <p:extLst>
      <p:ext uri="{BB962C8B-B14F-4D97-AF65-F5344CB8AC3E}">
        <p14:creationId xmlns:p14="http://schemas.microsoft.com/office/powerpoint/2010/main" val="16450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65DE56E-64B8-B014-B48C-F265930B1162}"/>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F5EA53F-ADCA-2224-9756-38D64515603C}"/>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A93D7783-9907-5A46-3166-24CABF1CEEAA}"/>
              </a:ext>
            </a:extLst>
          </p:cNvPr>
          <p:cNvSpPr>
            <a:spLocks noGrp="1"/>
          </p:cNvSpPr>
          <p:nvPr>
            <p:ph type="dt" sz="half" idx="10"/>
          </p:nvPr>
        </p:nvSpPr>
        <p:spPr/>
        <p:txBody>
          <a:bodyPr/>
          <a:lstStyle>
            <a:lvl1pPr>
              <a:defRPr/>
            </a:lvl1pPr>
          </a:lstStyle>
          <a:p>
            <a:pPr>
              <a:defRPr/>
            </a:pPr>
            <a:fld id="{9B27E735-22D8-4073-B02B-DAD546270C46}" type="datetimeFigureOut">
              <a:rPr lang="en-US"/>
              <a:pPr>
                <a:defRPr/>
              </a:pPr>
              <a:t>10/6/2024</a:t>
            </a:fld>
            <a:endParaRPr lang="en-US" dirty="0"/>
          </a:p>
        </p:txBody>
      </p:sp>
      <p:sp>
        <p:nvSpPr>
          <p:cNvPr id="7" name="Footer Placeholder 4">
            <a:extLst>
              <a:ext uri="{FF2B5EF4-FFF2-40B4-BE49-F238E27FC236}">
                <a16:creationId xmlns:a16="http://schemas.microsoft.com/office/drawing/2014/main" id="{D9C5E1A7-79BB-B015-2B01-70704DBDB8C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DB73976-600D-0D6E-61D2-C07AEAF4F9EC}"/>
              </a:ext>
            </a:extLst>
          </p:cNvPr>
          <p:cNvSpPr>
            <a:spLocks noGrp="1"/>
          </p:cNvSpPr>
          <p:nvPr>
            <p:ph type="sldNum" sz="quarter" idx="12"/>
          </p:nvPr>
        </p:nvSpPr>
        <p:spPr/>
        <p:txBody>
          <a:bodyPr/>
          <a:lstStyle>
            <a:lvl1pPr>
              <a:defRPr smtClean="0"/>
            </a:lvl1pPr>
          </a:lstStyle>
          <a:p>
            <a:pPr>
              <a:defRPr/>
            </a:pPr>
            <a:fld id="{83BAA24D-17C7-485C-B2FE-00E542418D00}" type="slidenum">
              <a:rPr lang="en-US" altLang="en-US"/>
              <a:pPr>
                <a:defRPr/>
              </a:pPr>
              <a:t>‹#›</a:t>
            </a:fld>
            <a:endParaRPr lang="en-US" altLang="en-US"/>
          </a:p>
        </p:txBody>
      </p:sp>
    </p:spTree>
    <p:extLst>
      <p:ext uri="{BB962C8B-B14F-4D97-AF65-F5344CB8AC3E}">
        <p14:creationId xmlns:p14="http://schemas.microsoft.com/office/powerpoint/2010/main" val="202147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700F2-4AAD-AFB5-2701-31AC364125BD}"/>
              </a:ext>
            </a:extLst>
          </p:cNvPr>
          <p:cNvSpPr>
            <a:spLocks noGrp="1"/>
          </p:cNvSpPr>
          <p:nvPr>
            <p:ph type="dt" sz="half" idx="10"/>
          </p:nvPr>
        </p:nvSpPr>
        <p:spPr/>
        <p:txBody>
          <a:bodyPr/>
          <a:lstStyle>
            <a:lvl1pPr>
              <a:defRPr/>
            </a:lvl1pPr>
          </a:lstStyle>
          <a:p>
            <a:pPr>
              <a:defRPr/>
            </a:pPr>
            <a:fld id="{2EA427BB-7E82-49E2-A275-28FF374FD2EC}" type="datetimeFigureOut">
              <a:rPr lang="en-US"/>
              <a:pPr>
                <a:defRPr/>
              </a:pPr>
              <a:t>10/6/2024</a:t>
            </a:fld>
            <a:endParaRPr lang="en-US" dirty="0"/>
          </a:p>
        </p:txBody>
      </p:sp>
      <p:sp>
        <p:nvSpPr>
          <p:cNvPr id="3" name="Footer Placeholder 2">
            <a:extLst>
              <a:ext uri="{FF2B5EF4-FFF2-40B4-BE49-F238E27FC236}">
                <a16:creationId xmlns:a16="http://schemas.microsoft.com/office/drawing/2014/main" id="{960C5D57-A448-D8AC-B782-1C456B3CB9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258094BB-FB4A-7A7C-1503-11272A132CF7}"/>
              </a:ext>
            </a:extLst>
          </p:cNvPr>
          <p:cNvSpPr>
            <a:spLocks noGrp="1"/>
          </p:cNvSpPr>
          <p:nvPr>
            <p:ph type="sldNum" sz="quarter" idx="12"/>
          </p:nvPr>
        </p:nvSpPr>
        <p:spPr/>
        <p:txBody>
          <a:bodyPr/>
          <a:lstStyle>
            <a:lvl1pPr>
              <a:defRPr smtClean="0"/>
            </a:lvl1pPr>
          </a:lstStyle>
          <a:p>
            <a:pPr>
              <a:defRPr/>
            </a:pPr>
            <a:fld id="{37F234F0-B8D3-430A-B8A9-2711F83DA8F7}" type="slidenum">
              <a:rPr lang="en-US" altLang="en-US"/>
              <a:pPr>
                <a:defRPr/>
              </a:pPr>
              <a:t>‹#›</a:t>
            </a:fld>
            <a:endParaRPr lang="en-US" altLang="en-US"/>
          </a:p>
        </p:txBody>
      </p:sp>
    </p:spTree>
    <p:extLst>
      <p:ext uri="{BB962C8B-B14F-4D97-AF65-F5344CB8AC3E}">
        <p14:creationId xmlns:p14="http://schemas.microsoft.com/office/powerpoint/2010/main" val="306011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4F30A5-A92C-9B68-94C3-C5F366766B80}"/>
              </a:ext>
            </a:extLst>
          </p:cNvPr>
          <p:cNvSpPr>
            <a:spLocks noGrp="1"/>
          </p:cNvSpPr>
          <p:nvPr>
            <p:ph type="dt" sz="half" idx="10"/>
          </p:nvPr>
        </p:nvSpPr>
        <p:spPr/>
        <p:txBody>
          <a:bodyPr/>
          <a:lstStyle>
            <a:lvl1pPr>
              <a:defRPr/>
            </a:lvl1pPr>
          </a:lstStyle>
          <a:p>
            <a:pPr>
              <a:defRPr/>
            </a:pPr>
            <a:fld id="{5B4D9118-198E-42D9-AC2D-F4CD46E26015}" type="datetimeFigureOut">
              <a:rPr lang="en-US"/>
              <a:pPr>
                <a:defRPr/>
              </a:pPr>
              <a:t>10/6/2024</a:t>
            </a:fld>
            <a:endParaRPr lang="en-US" dirty="0"/>
          </a:p>
        </p:txBody>
      </p:sp>
      <p:sp>
        <p:nvSpPr>
          <p:cNvPr id="5" name="Footer Placeholder 4">
            <a:extLst>
              <a:ext uri="{FF2B5EF4-FFF2-40B4-BE49-F238E27FC236}">
                <a16:creationId xmlns:a16="http://schemas.microsoft.com/office/drawing/2014/main" id="{48293D52-ABC8-3670-BAA3-CFF875175B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B5638E-D19E-33E6-F737-E5B97BFB7BDC}"/>
              </a:ext>
            </a:extLst>
          </p:cNvPr>
          <p:cNvSpPr>
            <a:spLocks noGrp="1"/>
          </p:cNvSpPr>
          <p:nvPr>
            <p:ph type="sldNum" sz="quarter" idx="12"/>
          </p:nvPr>
        </p:nvSpPr>
        <p:spPr/>
        <p:txBody>
          <a:bodyPr/>
          <a:lstStyle>
            <a:lvl1pPr>
              <a:defRPr/>
            </a:lvl1pPr>
          </a:lstStyle>
          <a:p>
            <a:pPr>
              <a:defRPr/>
            </a:pPr>
            <a:fld id="{5D0DD839-AE3C-43C6-A473-0A206707E436}" type="slidenum">
              <a:rPr lang="en-US" altLang="en-US"/>
              <a:pPr>
                <a:defRPr/>
              </a:pPr>
              <a:t>‹#›</a:t>
            </a:fld>
            <a:endParaRPr lang="en-US" altLang="en-US"/>
          </a:p>
        </p:txBody>
      </p:sp>
    </p:spTree>
    <p:extLst>
      <p:ext uri="{BB962C8B-B14F-4D97-AF65-F5344CB8AC3E}">
        <p14:creationId xmlns:p14="http://schemas.microsoft.com/office/powerpoint/2010/main" val="191975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8EC7100-2EBE-9CD9-5D2E-EEA7A103A83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89279DB1-8DD7-9B1B-0F7E-62AD01019903}"/>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EF5837C4-1F3E-242B-F32C-0C635F6CD0F2}"/>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8C17523-0116-5F40-1E63-98570C4F504D}"/>
              </a:ext>
            </a:extLst>
          </p:cNvPr>
          <p:cNvSpPr>
            <a:spLocks noGrp="1"/>
          </p:cNvSpPr>
          <p:nvPr>
            <p:ph type="dt" sz="half" idx="10"/>
          </p:nvPr>
        </p:nvSpPr>
        <p:spPr/>
        <p:txBody>
          <a:bodyPr/>
          <a:lstStyle>
            <a:lvl1pPr>
              <a:defRPr/>
            </a:lvl1pPr>
          </a:lstStyle>
          <a:p>
            <a:pPr>
              <a:defRPr/>
            </a:pPr>
            <a:fld id="{08A90523-A953-426A-9CC4-7A331D4D74CD}" type="datetimeFigureOut">
              <a:rPr lang="en-US"/>
              <a:pPr>
                <a:defRPr/>
              </a:pPr>
              <a:t>10/6/2024</a:t>
            </a:fld>
            <a:endParaRPr lang="en-US" dirty="0"/>
          </a:p>
        </p:txBody>
      </p:sp>
      <p:sp>
        <p:nvSpPr>
          <p:cNvPr id="8" name="Footer Placeholder 4">
            <a:extLst>
              <a:ext uri="{FF2B5EF4-FFF2-40B4-BE49-F238E27FC236}">
                <a16:creationId xmlns:a16="http://schemas.microsoft.com/office/drawing/2014/main" id="{D2D013F0-610C-79DE-04A7-3202CB578C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7550CF4-6159-B7D4-1EE9-7988D2EF8D0D}"/>
              </a:ext>
            </a:extLst>
          </p:cNvPr>
          <p:cNvSpPr>
            <a:spLocks noGrp="1"/>
          </p:cNvSpPr>
          <p:nvPr>
            <p:ph type="sldNum" sz="quarter" idx="12"/>
          </p:nvPr>
        </p:nvSpPr>
        <p:spPr/>
        <p:txBody>
          <a:bodyPr/>
          <a:lstStyle>
            <a:lvl1pPr>
              <a:defRPr smtClean="0"/>
            </a:lvl1pPr>
          </a:lstStyle>
          <a:p>
            <a:pPr>
              <a:defRPr/>
            </a:pPr>
            <a:fld id="{A5DCC831-5319-40C4-ADE4-1327C3F1204F}" type="slidenum">
              <a:rPr lang="en-US" altLang="en-US"/>
              <a:pPr>
                <a:defRPr/>
              </a:pPr>
              <a:t>‹#›</a:t>
            </a:fld>
            <a:endParaRPr lang="en-US" altLang="en-US"/>
          </a:p>
        </p:txBody>
      </p:sp>
    </p:spTree>
    <p:extLst>
      <p:ext uri="{BB962C8B-B14F-4D97-AF65-F5344CB8AC3E}">
        <p14:creationId xmlns:p14="http://schemas.microsoft.com/office/powerpoint/2010/main" val="92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558F1CE-C40D-56EF-7835-1F14EAFC1EF9}"/>
              </a:ext>
            </a:extLst>
          </p:cNvPr>
          <p:cNvSpPr>
            <a:spLocks noGrp="1"/>
          </p:cNvSpPr>
          <p:nvPr>
            <p:ph type="dt" sz="half" idx="10"/>
          </p:nvPr>
        </p:nvSpPr>
        <p:spPr/>
        <p:txBody>
          <a:bodyPr/>
          <a:lstStyle>
            <a:lvl1pPr>
              <a:defRPr/>
            </a:lvl1pPr>
          </a:lstStyle>
          <a:p>
            <a:pPr>
              <a:defRPr/>
            </a:pPr>
            <a:fld id="{95D37506-1645-4168-AF81-F73569F2248F}" type="datetimeFigureOut">
              <a:rPr lang="en-US"/>
              <a:pPr>
                <a:defRPr/>
              </a:pPr>
              <a:t>10/6/2024</a:t>
            </a:fld>
            <a:endParaRPr lang="en-US" dirty="0"/>
          </a:p>
        </p:txBody>
      </p:sp>
      <p:sp>
        <p:nvSpPr>
          <p:cNvPr id="5" name="Footer Placeholder 4">
            <a:extLst>
              <a:ext uri="{FF2B5EF4-FFF2-40B4-BE49-F238E27FC236}">
                <a16:creationId xmlns:a16="http://schemas.microsoft.com/office/drawing/2014/main" id="{6C1F6803-957F-33B1-7655-E99F166FF0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A0B3A4-8822-CB98-E1C2-6634852E5C47}"/>
              </a:ext>
            </a:extLst>
          </p:cNvPr>
          <p:cNvSpPr>
            <a:spLocks noGrp="1"/>
          </p:cNvSpPr>
          <p:nvPr>
            <p:ph type="sldNum" sz="quarter" idx="12"/>
          </p:nvPr>
        </p:nvSpPr>
        <p:spPr/>
        <p:txBody>
          <a:bodyPr/>
          <a:lstStyle>
            <a:lvl1pPr>
              <a:defRPr/>
            </a:lvl1pPr>
          </a:lstStyle>
          <a:p>
            <a:pPr>
              <a:defRPr/>
            </a:pPr>
            <a:fld id="{2C453A52-B0A2-4046-9738-7F919C5AA84F}" type="slidenum">
              <a:rPr lang="en-US" altLang="en-US"/>
              <a:pPr>
                <a:defRPr/>
              </a:pPr>
              <a:t>‹#›</a:t>
            </a:fld>
            <a:endParaRPr lang="en-US" altLang="en-US"/>
          </a:p>
        </p:txBody>
      </p:sp>
    </p:spTree>
    <p:extLst>
      <p:ext uri="{BB962C8B-B14F-4D97-AF65-F5344CB8AC3E}">
        <p14:creationId xmlns:p14="http://schemas.microsoft.com/office/powerpoint/2010/main" val="90956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A6124827-07AF-E70B-74B9-BFE261631422}"/>
              </a:ext>
            </a:extLst>
          </p:cNvPr>
          <p:cNvSpPr>
            <a:spLocks noGrp="1"/>
          </p:cNvSpPr>
          <p:nvPr>
            <p:ph type="dt" sz="half" idx="10"/>
          </p:nvPr>
        </p:nvSpPr>
        <p:spPr/>
        <p:txBody>
          <a:bodyPr/>
          <a:lstStyle>
            <a:lvl1pPr>
              <a:defRPr/>
            </a:lvl1pPr>
          </a:lstStyle>
          <a:p>
            <a:pPr>
              <a:defRPr/>
            </a:pPr>
            <a:fld id="{E836C403-5107-4B37-972F-AA03315D4145}" type="datetimeFigureOut">
              <a:rPr lang="en-US"/>
              <a:pPr>
                <a:defRPr/>
              </a:pPr>
              <a:t>10/6/2024</a:t>
            </a:fld>
            <a:endParaRPr lang="en-US" dirty="0"/>
          </a:p>
        </p:txBody>
      </p:sp>
      <p:sp>
        <p:nvSpPr>
          <p:cNvPr id="7" name="Footer Placeholder 4">
            <a:extLst>
              <a:ext uri="{FF2B5EF4-FFF2-40B4-BE49-F238E27FC236}">
                <a16:creationId xmlns:a16="http://schemas.microsoft.com/office/drawing/2014/main" id="{DE960466-DFF8-5F23-29FC-99A9135A530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47C362E-3402-1370-7279-1451ABDA70B2}"/>
              </a:ext>
            </a:extLst>
          </p:cNvPr>
          <p:cNvSpPr>
            <a:spLocks noGrp="1"/>
          </p:cNvSpPr>
          <p:nvPr>
            <p:ph type="sldNum" sz="quarter" idx="12"/>
          </p:nvPr>
        </p:nvSpPr>
        <p:spPr/>
        <p:txBody>
          <a:bodyPr/>
          <a:lstStyle>
            <a:lvl1pPr>
              <a:defRPr/>
            </a:lvl1pPr>
          </a:lstStyle>
          <a:p>
            <a:pPr>
              <a:defRPr/>
            </a:pPr>
            <a:fld id="{A5F730C7-DD83-4A27-B355-8F5A2E43E877}" type="slidenum">
              <a:rPr lang="en-US" altLang="en-US"/>
              <a:pPr>
                <a:defRPr/>
              </a:pPr>
              <a:t>‹#›</a:t>
            </a:fld>
            <a:endParaRPr lang="en-US" altLang="en-US"/>
          </a:p>
        </p:txBody>
      </p:sp>
    </p:spTree>
    <p:extLst>
      <p:ext uri="{BB962C8B-B14F-4D97-AF65-F5344CB8AC3E}">
        <p14:creationId xmlns:p14="http://schemas.microsoft.com/office/powerpoint/2010/main" val="249277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4290630-D27D-6A34-DAFE-2817CD8ADC11}"/>
              </a:ext>
            </a:extLst>
          </p:cNvPr>
          <p:cNvSpPr>
            <a:spLocks noGrp="1"/>
          </p:cNvSpPr>
          <p:nvPr>
            <p:ph type="dt" sz="half" idx="10"/>
          </p:nvPr>
        </p:nvSpPr>
        <p:spPr/>
        <p:txBody>
          <a:bodyPr/>
          <a:lstStyle>
            <a:lvl1pPr>
              <a:defRPr/>
            </a:lvl1pPr>
          </a:lstStyle>
          <a:p>
            <a:pPr>
              <a:defRPr/>
            </a:pPr>
            <a:fld id="{B985CC37-A8F3-48D9-9059-69860C194AE0}" type="datetimeFigureOut">
              <a:rPr lang="en-US"/>
              <a:pPr>
                <a:defRPr/>
              </a:pPr>
              <a:t>10/6/2024</a:t>
            </a:fld>
            <a:endParaRPr lang="en-US" dirty="0"/>
          </a:p>
        </p:txBody>
      </p:sp>
      <p:sp>
        <p:nvSpPr>
          <p:cNvPr id="4" name="Footer Placeholder 4">
            <a:extLst>
              <a:ext uri="{FF2B5EF4-FFF2-40B4-BE49-F238E27FC236}">
                <a16:creationId xmlns:a16="http://schemas.microsoft.com/office/drawing/2014/main" id="{EF24F7AD-6A0A-BA47-DD50-4A4926FADCA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3FD2EC-1783-5831-A4D3-337468D4DC7E}"/>
              </a:ext>
            </a:extLst>
          </p:cNvPr>
          <p:cNvSpPr>
            <a:spLocks noGrp="1"/>
          </p:cNvSpPr>
          <p:nvPr>
            <p:ph type="sldNum" sz="quarter" idx="12"/>
          </p:nvPr>
        </p:nvSpPr>
        <p:spPr/>
        <p:txBody>
          <a:bodyPr/>
          <a:lstStyle>
            <a:lvl1pPr>
              <a:defRPr/>
            </a:lvl1pPr>
          </a:lstStyle>
          <a:p>
            <a:pPr>
              <a:defRPr/>
            </a:pPr>
            <a:fld id="{48A4D6B0-AA00-483A-803D-FC232D8F032C}" type="slidenum">
              <a:rPr lang="en-US" altLang="en-US"/>
              <a:pPr>
                <a:defRPr/>
              </a:pPr>
              <a:t>‹#›</a:t>
            </a:fld>
            <a:endParaRPr lang="en-US" altLang="en-US"/>
          </a:p>
        </p:txBody>
      </p:sp>
    </p:spTree>
    <p:extLst>
      <p:ext uri="{BB962C8B-B14F-4D97-AF65-F5344CB8AC3E}">
        <p14:creationId xmlns:p14="http://schemas.microsoft.com/office/powerpoint/2010/main" val="213506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56DE04-D4A0-6077-BD5B-91E86B49153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AAFB5C68-E421-B435-E3F2-853A4A281F07}"/>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7EDC0AEF-7444-3727-0380-6B3C18EFA175}"/>
              </a:ext>
            </a:extLst>
          </p:cNvPr>
          <p:cNvSpPr>
            <a:spLocks noGrp="1"/>
          </p:cNvSpPr>
          <p:nvPr>
            <p:ph type="dt" sz="half" idx="10"/>
          </p:nvPr>
        </p:nvSpPr>
        <p:spPr/>
        <p:txBody>
          <a:bodyPr/>
          <a:lstStyle>
            <a:lvl1pPr>
              <a:defRPr/>
            </a:lvl1pPr>
          </a:lstStyle>
          <a:p>
            <a:pPr>
              <a:defRPr/>
            </a:pPr>
            <a:fld id="{745D63CB-AD36-49C1-AFEA-279BD790DC42}" type="datetimeFigureOut">
              <a:rPr lang="en-US"/>
              <a:pPr>
                <a:defRPr/>
              </a:pPr>
              <a:t>10/6/2024</a:t>
            </a:fld>
            <a:endParaRPr lang="en-US" dirty="0"/>
          </a:p>
        </p:txBody>
      </p:sp>
      <p:sp>
        <p:nvSpPr>
          <p:cNvPr id="5" name="Footer Placeholder 7">
            <a:extLst>
              <a:ext uri="{FF2B5EF4-FFF2-40B4-BE49-F238E27FC236}">
                <a16:creationId xmlns:a16="http://schemas.microsoft.com/office/drawing/2014/main" id="{76AC49B8-50AC-5B96-773D-5C64A89E321E}"/>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055E373D-1E20-E9AF-EA82-200336C552D3}"/>
              </a:ext>
            </a:extLst>
          </p:cNvPr>
          <p:cNvSpPr>
            <a:spLocks noGrp="1"/>
          </p:cNvSpPr>
          <p:nvPr>
            <p:ph type="sldNum" sz="quarter" idx="12"/>
          </p:nvPr>
        </p:nvSpPr>
        <p:spPr/>
        <p:txBody>
          <a:bodyPr/>
          <a:lstStyle>
            <a:lvl1pPr>
              <a:defRPr smtClean="0"/>
            </a:lvl1pPr>
          </a:lstStyle>
          <a:p>
            <a:pPr>
              <a:defRPr/>
            </a:pPr>
            <a:fld id="{6C17859B-1650-425F-B4F2-4183FB6D59F1}" type="slidenum">
              <a:rPr lang="en-US" altLang="en-US"/>
              <a:pPr>
                <a:defRPr/>
              </a:pPr>
              <a:t>‹#›</a:t>
            </a:fld>
            <a:endParaRPr lang="en-US" altLang="en-US"/>
          </a:p>
        </p:txBody>
      </p:sp>
    </p:spTree>
    <p:extLst>
      <p:ext uri="{BB962C8B-B14F-4D97-AF65-F5344CB8AC3E}">
        <p14:creationId xmlns:p14="http://schemas.microsoft.com/office/powerpoint/2010/main" val="281776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5BBF88-34CE-C585-F60E-ABD7C08CBC4F}"/>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3B0608B1-2E52-2BC8-AF3C-BE84A2B34D77}"/>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0D33C5C5-0AF6-7ACA-EEF7-8A8D8C09E24A}"/>
              </a:ext>
            </a:extLst>
          </p:cNvPr>
          <p:cNvSpPr>
            <a:spLocks noGrp="1"/>
          </p:cNvSpPr>
          <p:nvPr>
            <p:ph type="dt" sz="half" idx="10"/>
          </p:nvPr>
        </p:nvSpPr>
        <p:spPr>
          <a:xfrm>
            <a:off x="465138" y="6459538"/>
            <a:ext cx="2619375" cy="365125"/>
          </a:xfrm>
        </p:spPr>
        <p:txBody>
          <a:bodyPr/>
          <a:lstStyle>
            <a:lvl1pPr algn="l">
              <a:defRPr/>
            </a:lvl1pPr>
          </a:lstStyle>
          <a:p>
            <a:pPr>
              <a:defRPr/>
            </a:pPr>
            <a:fld id="{805A315B-1F46-4F2F-82A5-5C6DDF0A0715}" type="datetimeFigureOut">
              <a:rPr lang="en-US"/>
              <a:pPr>
                <a:defRPr/>
              </a:pPr>
              <a:t>10/6/2024</a:t>
            </a:fld>
            <a:endParaRPr lang="en-US" dirty="0"/>
          </a:p>
        </p:txBody>
      </p:sp>
      <p:sp>
        <p:nvSpPr>
          <p:cNvPr id="8" name="Footer Placeholder 5">
            <a:extLst>
              <a:ext uri="{FF2B5EF4-FFF2-40B4-BE49-F238E27FC236}">
                <a16:creationId xmlns:a16="http://schemas.microsoft.com/office/drawing/2014/main" id="{F13E011E-2EE6-5B29-0C4A-EB4B6CC8083B}"/>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3DF37493-387C-1C4C-17CC-2BC1299B16B7}"/>
              </a:ext>
            </a:extLst>
          </p:cNvPr>
          <p:cNvSpPr>
            <a:spLocks noGrp="1"/>
          </p:cNvSpPr>
          <p:nvPr>
            <p:ph type="sldNum" sz="quarter" idx="12"/>
          </p:nvPr>
        </p:nvSpPr>
        <p:spPr/>
        <p:txBody>
          <a:bodyPr/>
          <a:lstStyle>
            <a:lvl1pPr>
              <a:defRPr smtClean="0">
                <a:solidFill>
                  <a:schemeClr val="tx2"/>
                </a:solidFill>
              </a:defRPr>
            </a:lvl1pPr>
          </a:lstStyle>
          <a:p>
            <a:pPr>
              <a:defRPr/>
            </a:pPr>
            <a:fld id="{90785847-8B91-42BF-A979-AD9857B61369}" type="slidenum">
              <a:rPr lang="en-US" altLang="en-US"/>
              <a:pPr>
                <a:defRPr/>
              </a:pPr>
              <a:t>‹#›</a:t>
            </a:fld>
            <a:endParaRPr lang="en-US" altLang="en-US"/>
          </a:p>
        </p:txBody>
      </p:sp>
    </p:spTree>
    <p:extLst>
      <p:ext uri="{BB962C8B-B14F-4D97-AF65-F5344CB8AC3E}">
        <p14:creationId xmlns:p14="http://schemas.microsoft.com/office/powerpoint/2010/main" val="21829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45BD1E-226A-5114-B471-C0C703904226}"/>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58282991-343F-67C3-216C-08FDE205C355}"/>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AD381B5-601F-2883-B82B-5A2633DC21BA}"/>
              </a:ext>
            </a:extLst>
          </p:cNvPr>
          <p:cNvSpPr>
            <a:spLocks noGrp="1"/>
          </p:cNvSpPr>
          <p:nvPr>
            <p:ph type="dt" sz="half" idx="10"/>
          </p:nvPr>
        </p:nvSpPr>
        <p:spPr/>
        <p:txBody>
          <a:bodyPr/>
          <a:lstStyle>
            <a:lvl1pPr>
              <a:defRPr/>
            </a:lvl1pPr>
          </a:lstStyle>
          <a:p>
            <a:pPr>
              <a:defRPr/>
            </a:pPr>
            <a:fld id="{74BBCF19-A12A-4EA8-A8FC-2F8BF7DCD2A3}" type="datetimeFigureOut">
              <a:rPr lang="en-US"/>
              <a:pPr>
                <a:defRPr/>
              </a:pPr>
              <a:t>10/6/2024</a:t>
            </a:fld>
            <a:endParaRPr lang="en-US" dirty="0"/>
          </a:p>
        </p:txBody>
      </p:sp>
      <p:sp>
        <p:nvSpPr>
          <p:cNvPr id="8" name="Footer Placeholder 5">
            <a:extLst>
              <a:ext uri="{FF2B5EF4-FFF2-40B4-BE49-F238E27FC236}">
                <a16:creationId xmlns:a16="http://schemas.microsoft.com/office/drawing/2014/main" id="{D11958FF-2026-CD1B-692A-936F309894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4ABCDE3-375A-25A1-9DBF-EE97413564AB}"/>
              </a:ext>
            </a:extLst>
          </p:cNvPr>
          <p:cNvSpPr>
            <a:spLocks noGrp="1"/>
          </p:cNvSpPr>
          <p:nvPr>
            <p:ph type="sldNum" sz="quarter" idx="12"/>
          </p:nvPr>
        </p:nvSpPr>
        <p:spPr/>
        <p:txBody>
          <a:bodyPr/>
          <a:lstStyle>
            <a:lvl1pPr>
              <a:defRPr smtClean="0"/>
            </a:lvl1pPr>
          </a:lstStyle>
          <a:p>
            <a:pPr>
              <a:defRPr/>
            </a:pPr>
            <a:fld id="{BE58E308-9DF7-44EB-96CC-BF644EAE4629}" type="slidenum">
              <a:rPr lang="en-US" altLang="en-US"/>
              <a:pPr>
                <a:defRPr/>
              </a:pPr>
              <a:t>‹#›</a:t>
            </a:fld>
            <a:endParaRPr lang="en-US" altLang="en-US"/>
          </a:p>
        </p:txBody>
      </p:sp>
    </p:spTree>
    <p:extLst>
      <p:ext uri="{BB962C8B-B14F-4D97-AF65-F5344CB8AC3E}">
        <p14:creationId xmlns:p14="http://schemas.microsoft.com/office/powerpoint/2010/main" val="68327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D6D3B8-0C18-0526-FC31-4D27D047FCD7}"/>
              </a:ext>
            </a:extLst>
          </p:cNvPr>
          <p:cNvSpPr/>
          <p:nvPr userDrawn="1"/>
        </p:nvSpPr>
        <p:spPr>
          <a:xfrm>
            <a:off x="0" y="0"/>
            <a:ext cx="12192000" cy="80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8EDE00F2-BA64-04F2-283E-A53CA1C89495}"/>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59CDD9D6-A3C0-211D-1001-0046680E8C2A}"/>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585639-43BA-0307-FAEA-62ECE8BF8338}"/>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8B457555-91AD-4148-8690-B3DCC9EBC495}" type="datetimeFigureOut">
              <a:rPr lang="en-US"/>
              <a:pPr>
                <a:defRPr/>
              </a:pPr>
              <a:t>10/6/2024</a:t>
            </a:fld>
            <a:endParaRPr lang="en-US" dirty="0"/>
          </a:p>
        </p:txBody>
      </p:sp>
      <p:sp>
        <p:nvSpPr>
          <p:cNvPr id="5" name="Footer Placeholder 4">
            <a:extLst>
              <a:ext uri="{FF2B5EF4-FFF2-40B4-BE49-F238E27FC236}">
                <a16:creationId xmlns:a16="http://schemas.microsoft.com/office/drawing/2014/main" id="{B39F8742-4DD6-8BCC-9EF6-5565EE096D77}"/>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91E5590-CCB9-2164-135C-751F54B492D1}"/>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anose="020F0502020204030204" pitchFamily="34" charset="0"/>
              </a:defRPr>
            </a:lvl1pPr>
          </a:lstStyle>
          <a:p>
            <a:pPr>
              <a:defRPr/>
            </a:pPr>
            <a:fld id="{38DF7866-EF34-4149-A0C3-560669E8CD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3" r:id="rId2"/>
    <p:sldLayoutId id="2147483749" r:id="rId3"/>
    <p:sldLayoutId id="2147483744" r:id="rId4"/>
    <p:sldLayoutId id="2147483745" r:id="rId5"/>
    <p:sldLayoutId id="2147483746" r:id="rId6"/>
    <p:sldLayoutId id="2147483750" r:id="rId7"/>
    <p:sldLayoutId id="2147483751" r:id="rId8"/>
    <p:sldLayoutId id="2147483752" r:id="rId9"/>
    <p:sldLayoutId id="2147483747" r:id="rId10"/>
    <p:sldLayoutId id="2147483753" r:id="rId11"/>
    <p:sldLayoutId id="2147483754"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26AAC3-AA5D-74C3-E196-1702EA962472}"/>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E087DE6-8E81-FF50-E944-551729BBB398}"/>
              </a:ext>
            </a:extLst>
          </p:cNvPr>
          <p:cNvSpPr>
            <a:spLocks noGrp="1" noRot="1" noChangeAspect="1" noMove="1" noResize="1" noEditPoints="1" noAdjustHandles="1" noChangeArrowheads="1" noChangeShapeType="1" noTextEdit="1"/>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21F0B6E-E569-3B3A-6F79-2457D19A4F0D}"/>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21" name="Content Placeholder 4" descr="A picture containing text&#10;&#10;Description automatically generated">
            <a:extLst>
              <a:ext uri="{FF2B5EF4-FFF2-40B4-BE49-F238E27FC236}">
                <a16:creationId xmlns:a16="http://schemas.microsoft.com/office/drawing/2014/main" id="{DEA4328D-D591-5FDF-7009-F2619C72620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9373"/>
          <a:stretch>
            <a:fillRect/>
          </a:stretch>
        </p:blipFill>
        <p:spPr>
          <a:xfrm>
            <a:off x="0" y="0"/>
            <a:ext cx="12192000" cy="4970463"/>
          </a:xfrm>
        </p:spPr>
      </p:pic>
      <p:sp>
        <p:nvSpPr>
          <p:cNvPr id="16" name="Rectangle 15">
            <a:extLst>
              <a:ext uri="{FF2B5EF4-FFF2-40B4-BE49-F238E27FC236}">
                <a16:creationId xmlns:a16="http://schemas.microsoft.com/office/drawing/2014/main" id="{1169F255-0D6C-70F1-2923-78234D1E0FF6}"/>
              </a:ext>
            </a:extLst>
          </p:cNvPr>
          <p:cNvSpPr>
            <a:spLocks noGrp="1" noRot="1" noChangeAspect="1" noMove="1" noResize="1" noEditPoints="1" noAdjustHandles="1" noChangeArrowheads="1" noChangeShapeType="1" noTextEdit="1"/>
          </p:cNvSpPr>
          <p:nvPr/>
        </p:nvSpPr>
        <p:spPr bwMode="white">
          <a:xfrm>
            <a:off x="1588"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45BF5BF-B450-6823-9788-F4A465B55BB0}"/>
              </a:ext>
            </a:extLst>
          </p:cNvPr>
          <p:cNvSpPr>
            <a:spLocks noGrp="1" noRot="1" noChangeAspect="1" noMove="1" noResize="1" noEditPoints="1" noAdjustHandles="1" noChangeArrowheads="1" noChangeShapeType="1" noTextEdit="1"/>
          </p:cNvSpPr>
          <p:nvPr/>
        </p:nvSpPr>
        <p:spPr>
          <a:xfrm>
            <a:off x="1588" y="4906963"/>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a:extLst>
              <a:ext uri="{FF2B5EF4-FFF2-40B4-BE49-F238E27FC236}">
                <a16:creationId xmlns:a16="http://schemas.microsoft.com/office/drawing/2014/main" id="{9092B068-3457-D6C5-43EB-14D3AC29EFD9}"/>
              </a:ext>
            </a:extLst>
          </p:cNvPr>
          <p:cNvSpPr txBox="1">
            <a:spLocks/>
          </p:cNvSpPr>
          <p:nvPr/>
        </p:nvSpPr>
        <p:spPr>
          <a:xfrm>
            <a:off x="527050" y="5364163"/>
            <a:ext cx="10982325" cy="592137"/>
          </a:xfrm>
          <a:prstGeom prst="rect">
            <a:avLst/>
          </a:prstGeom>
        </p:spPr>
        <p:txBody>
          <a:bodyPr anchor="b">
            <a:normAutofit lnSpcReduction="10000"/>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lnSpc>
                <a:spcPct val="85000"/>
              </a:lnSpc>
              <a:defRPr/>
            </a:pPr>
            <a:r>
              <a:rPr lang="en-US" altLang="en-US" sz="4000" b="1">
                <a:solidFill>
                  <a:schemeClr val="bg1"/>
                </a:solidFill>
                <a:latin typeface="Arial Unicode MS" pitchFamily="34" charset="-128"/>
                <a:ea typeface="Arial Unicode MS" pitchFamily="34" charset="-128"/>
                <a:cs typeface="Times New Roman" panose="02020603050405020304" pitchFamily="18" charset="0"/>
              </a:rPr>
              <a:t>BÀI 2: QUAN TÂM, CẢM THÔNG VÀ CHIA SẺ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88C34B27-3800-5777-ED56-DF910C3A6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9488"/>
            <a:ext cx="121920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B8319766-3519-4C6D-A817-31E0629A7C2F}"/>
              </a:ext>
            </a:extLst>
          </p:cNvPr>
          <p:cNvSpPr>
            <a:spLocks noChangeArrowheads="1"/>
          </p:cNvSpPr>
          <p:nvPr/>
        </p:nvSpPr>
        <p:spPr bwMode="auto">
          <a:xfrm>
            <a:off x="334963" y="0"/>
            <a:ext cx="250983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bg1"/>
                </a:solidFill>
                <a:latin typeface="Arial Unicode MS" pitchFamily="34" charset="-128"/>
                <a:ea typeface="Arial Unicode MS" pitchFamily="34" charset="-128"/>
              </a:rPr>
              <a:t>BÀI TẬP 2</a:t>
            </a:r>
            <a:r>
              <a:rPr lang="vi-VN" altLang="en-US" sz="3500" b="1">
                <a:solidFill>
                  <a:schemeClr val="bg1"/>
                </a:solidFill>
                <a:latin typeface="Arial Unicode MS" pitchFamily="34" charset="-128"/>
                <a:ea typeface="Arial Unicode MS" pitchFamily="34" charset="-128"/>
              </a:rPr>
              <a:t>: </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nip Single Corner Rectangle 26">
            <a:extLst>
              <a:ext uri="{FF2B5EF4-FFF2-40B4-BE49-F238E27FC236}">
                <a16:creationId xmlns:a16="http://schemas.microsoft.com/office/drawing/2014/main" id="{F64A1112-0A93-C4B9-5F02-C6C317B0D505}"/>
              </a:ext>
            </a:extLst>
          </p:cNvPr>
          <p:cNvSpPr/>
          <p:nvPr/>
        </p:nvSpPr>
        <p:spPr>
          <a:xfrm flipV="1">
            <a:off x="438150" y="1293813"/>
            <a:ext cx="5162550" cy="21161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2"/>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93" name="Pentagon 27">
            <a:extLst>
              <a:ext uri="{FF2B5EF4-FFF2-40B4-BE49-F238E27FC236}">
                <a16:creationId xmlns:a16="http://schemas.microsoft.com/office/drawing/2014/main" id="{00907F75-7A67-16D3-F0CE-0A114510FD17}"/>
              </a:ext>
            </a:extLst>
          </p:cNvPr>
          <p:cNvSpPr/>
          <p:nvPr/>
        </p:nvSpPr>
        <p:spPr>
          <a:xfrm rot="5400000" flipV="1">
            <a:off x="3923507" y="16676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94" name="Isosceles Triangle 93">
            <a:extLst>
              <a:ext uri="{FF2B5EF4-FFF2-40B4-BE49-F238E27FC236}">
                <a16:creationId xmlns:a16="http://schemas.microsoft.com/office/drawing/2014/main" id="{3E3E8CC2-6278-793C-B66B-E955F5990152}"/>
              </a:ext>
            </a:extLst>
          </p:cNvPr>
          <p:cNvSpPr/>
          <p:nvPr/>
        </p:nvSpPr>
        <p:spPr>
          <a:xfrm rot="16200000" flipV="1">
            <a:off x="4382294" y="1559719"/>
            <a:ext cx="258762" cy="273050"/>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11" name="Snip Single Corner Rectangle 26">
            <a:extLst>
              <a:ext uri="{FF2B5EF4-FFF2-40B4-BE49-F238E27FC236}">
                <a16:creationId xmlns:a16="http://schemas.microsoft.com/office/drawing/2014/main" id="{7B2120F5-6331-C362-B39E-EB534636D44A}"/>
              </a:ext>
            </a:extLst>
          </p:cNvPr>
          <p:cNvSpPr/>
          <p:nvPr/>
        </p:nvSpPr>
        <p:spPr>
          <a:xfrm flipH="1" flipV="1">
            <a:off x="6572250" y="1306513"/>
            <a:ext cx="5137150" cy="21161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3"/>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13" name="Pentagon 27">
            <a:extLst>
              <a:ext uri="{FF2B5EF4-FFF2-40B4-BE49-F238E27FC236}">
                <a16:creationId xmlns:a16="http://schemas.microsoft.com/office/drawing/2014/main" id="{03EC70D1-FD64-E283-3C9B-657DD5CFA78F}"/>
              </a:ext>
            </a:extLst>
          </p:cNvPr>
          <p:cNvSpPr/>
          <p:nvPr/>
        </p:nvSpPr>
        <p:spPr>
          <a:xfrm rot="16200000" flipH="1" flipV="1">
            <a:off x="6199982" y="16676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14" name="Isosceles Triangle 113">
            <a:extLst>
              <a:ext uri="{FF2B5EF4-FFF2-40B4-BE49-F238E27FC236}">
                <a16:creationId xmlns:a16="http://schemas.microsoft.com/office/drawing/2014/main" id="{9BF49CF9-6E0C-26D4-0315-88CB5D017EDA}"/>
              </a:ext>
            </a:extLst>
          </p:cNvPr>
          <p:cNvSpPr/>
          <p:nvPr/>
        </p:nvSpPr>
        <p:spPr>
          <a:xfrm rot="5400000" flipH="1" flipV="1">
            <a:off x="7531894" y="1559719"/>
            <a:ext cx="258762" cy="273050"/>
          </a:xfrm>
          <a:prstGeom prst="triangle">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17" name="Snip Single Corner Rectangle 26">
            <a:extLst>
              <a:ext uri="{FF2B5EF4-FFF2-40B4-BE49-F238E27FC236}">
                <a16:creationId xmlns:a16="http://schemas.microsoft.com/office/drawing/2014/main" id="{BF01BF57-8F42-A6C5-E742-607281683759}"/>
              </a:ext>
            </a:extLst>
          </p:cNvPr>
          <p:cNvSpPr/>
          <p:nvPr/>
        </p:nvSpPr>
        <p:spPr>
          <a:xfrm>
            <a:off x="425450" y="4230688"/>
            <a:ext cx="5175250" cy="21304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5"/>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19" name="Pentagon 27">
            <a:extLst>
              <a:ext uri="{FF2B5EF4-FFF2-40B4-BE49-F238E27FC236}">
                <a16:creationId xmlns:a16="http://schemas.microsoft.com/office/drawing/2014/main" id="{96E257B0-B36B-88C4-8496-1E23F7631FF4}"/>
              </a:ext>
            </a:extLst>
          </p:cNvPr>
          <p:cNvSpPr/>
          <p:nvPr/>
        </p:nvSpPr>
        <p:spPr>
          <a:xfrm rot="16200000">
            <a:off x="3923507" y="46775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20" name="Isosceles Triangle 119">
            <a:extLst>
              <a:ext uri="{FF2B5EF4-FFF2-40B4-BE49-F238E27FC236}">
                <a16:creationId xmlns:a16="http://schemas.microsoft.com/office/drawing/2014/main" id="{4D23A8A3-00D5-91DD-6C1D-1AA2220AF169}"/>
              </a:ext>
            </a:extLst>
          </p:cNvPr>
          <p:cNvSpPr/>
          <p:nvPr/>
        </p:nvSpPr>
        <p:spPr>
          <a:xfrm rot="5400000">
            <a:off x="4383087" y="5834063"/>
            <a:ext cx="257175" cy="273050"/>
          </a:xfrm>
          <a:prstGeom prst="triangle">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23" name="Snip Single Corner Rectangle 26">
            <a:extLst>
              <a:ext uri="{FF2B5EF4-FFF2-40B4-BE49-F238E27FC236}">
                <a16:creationId xmlns:a16="http://schemas.microsoft.com/office/drawing/2014/main" id="{CE4DC300-BA85-21DB-1E46-44DD756D8D33}"/>
              </a:ext>
            </a:extLst>
          </p:cNvPr>
          <p:cNvSpPr/>
          <p:nvPr/>
        </p:nvSpPr>
        <p:spPr>
          <a:xfrm flipH="1">
            <a:off x="6559550" y="4268788"/>
            <a:ext cx="5200650" cy="20796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4"/>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25" name="Pentagon 27">
            <a:extLst>
              <a:ext uri="{FF2B5EF4-FFF2-40B4-BE49-F238E27FC236}">
                <a16:creationId xmlns:a16="http://schemas.microsoft.com/office/drawing/2014/main" id="{D38D4184-DBAD-6F0F-A22E-90AF3AE4DD3F}"/>
              </a:ext>
            </a:extLst>
          </p:cNvPr>
          <p:cNvSpPr/>
          <p:nvPr/>
        </p:nvSpPr>
        <p:spPr>
          <a:xfrm rot="5400000" flipH="1">
            <a:off x="6199982" y="46775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26" name="Isosceles Triangle 125">
            <a:extLst>
              <a:ext uri="{FF2B5EF4-FFF2-40B4-BE49-F238E27FC236}">
                <a16:creationId xmlns:a16="http://schemas.microsoft.com/office/drawing/2014/main" id="{59E5E41B-F85F-D5EB-1FED-9E70E60FE282}"/>
              </a:ext>
            </a:extLst>
          </p:cNvPr>
          <p:cNvSpPr/>
          <p:nvPr/>
        </p:nvSpPr>
        <p:spPr>
          <a:xfrm rot="16200000" flipH="1">
            <a:off x="7532687" y="5834063"/>
            <a:ext cx="257175" cy="273050"/>
          </a:xfrm>
          <a:prstGeom prst="triangle">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grpSp>
        <p:nvGrpSpPr>
          <p:cNvPr id="97294" name="Group 107">
            <a:extLst>
              <a:ext uri="{FF2B5EF4-FFF2-40B4-BE49-F238E27FC236}">
                <a16:creationId xmlns:a16="http://schemas.microsoft.com/office/drawing/2014/main" id="{86D5F6A7-3287-1588-3E87-56468FA98498}"/>
              </a:ext>
            </a:extLst>
          </p:cNvPr>
          <p:cNvGrpSpPr>
            <a:grpSpLocks/>
          </p:cNvGrpSpPr>
          <p:nvPr/>
        </p:nvGrpSpPr>
        <p:grpSpPr bwMode="auto">
          <a:xfrm>
            <a:off x="2954338" y="3986213"/>
            <a:ext cx="1109662" cy="153987"/>
            <a:chOff x="2122604" y="3966591"/>
            <a:chExt cx="595196" cy="109537"/>
          </a:xfrm>
        </p:grpSpPr>
        <p:sp>
          <p:nvSpPr>
            <p:cNvPr id="37" name="Oval 36">
              <a:extLst>
                <a:ext uri="{FF2B5EF4-FFF2-40B4-BE49-F238E27FC236}">
                  <a16:creationId xmlns:a16="http://schemas.microsoft.com/office/drawing/2014/main" id="{F9D78BB8-CA1D-0A7B-F768-7465CE0D20D9}"/>
                </a:ext>
              </a:extLst>
            </p:cNvPr>
            <p:cNvSpPr/>
            <p:nvPr/>
          </p:nvSpPr>
          <p:spPr>
            <a:xfrm>
              <a:off x="2122604" y="3966591"/>
              <a:ext cx="108992" cy="1095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29" name="Oval 128">
              <a:extLst>
                <a:ext uri="{FF2B5EF4-FFF2-40B4-BE49-F238E27FC236}">
                  <a16:creationId xmlns:a16="http://schemas.microsoft.com/office/drawing/2014/main" id="{28D5735A-26D4-CAE8-28B6-58198A49F346}"/>
                </a:ext>
              </a:extLst>
            </p:cNvPr>
            <p:cNvSpPr/>
            <p:nvPr/>
          </p:nvSpPr>
          <p:spPr>
            <a:xfrm>
              <a:off x="2286091" y="3966591"/>
              <a:ext cx="108992" cy="109537"/>
            </a:xfrm>
            <a:prstGeom prst="ellips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31" name="Oval 130">
              <a:extLst>
                <a:ext uri="{FF2B5EF4-FFF2-40B4-BE49-F238E27FC236}">
                  <a16:creationId xmlns:a16="http://schemas.microsoft.com/office/drawing/2014/main" id="{121A840E-0FE9-6675-C579-D1B9420F0595}"/>
                </a:ext>
              </a:extLst>
            </p:cNvPr>
            <p:cNvSpPr/>
            <p:nvPr/>
          </p:nvSpPr>
          <p:spPr>
            <a:xfrm>
              <a:off x="2445321" y="3966591"/>
              <a:ext cx="104734" cy="10953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sp>
          <p:nvSpPr>
            <p:cNvPr id="132" name="Oval 131">
              <a:extLst>
                <a:ext uri="{FF2B5EF4-FFF2-40B4-BE49-F238E27FC236}">
                  <a16:creationId xmlns:a16="http://schemas.microsoft.com/office/drawing/2014/main" id="{6DBCE35E-A1D1-FC51-AF1A-64DC57FB4BE6}"/>
                </a:ext>
              </a:extLst>
            </p:cNvPr>
            <p:cNvSpPr/>
            <p:nvPr/>
          </p:nvSpPr>
          <p:spPr>
            <a:xfrm>
              <a:off x="2608808" y="3966591"/>
              <a:ext cx="108992" cy="109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p>
          </p:txBody>
        </p:sp>
      </p:grpSp>
      <p:sp>
        <p:nvSpPr>
          <p:cNvPr id="31" name="Text Box 3">
            <a:extLst>
              <a:ext uri="{FF2B5EF4-FFF2-40B4-BE49-F238E27FC236}">
                <a16:creationId xmlns:a16="http://schemas.microsoft.com/office/drawing/2014/main" id="{F51AE1D5-0C3F-F2B7-7B93-110A5C2EB197}"/>
              </a:ext>
            </a:extLst>
          </p:cNvPr>
          <p:cNvSpPr txBox="1">
            <a:spLocks noChangeArrowheads="1"/>
          </p:cNvSpPr>
          <p:nvPr/>
        </p:nvSpPr>
        <p:spPr bwMode="ltGray">
          <a:xfrm>
            <a:off x="1439863" y="0"/>
            <a:ext cx="90773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lnSpc>
                <a:spcPct val="95000"/>
              </a:lnSpc>
              <a:spcAft>
                <a:spcPts val="800"/>
              </a:spcAft>
            </a:pPr>
            <a:r>
              <a:rPr lang="en-US" altLang="en-US" sz="3500" b="1">
                <a:solidFill>
                  <a:schemeClr val="bg1"/>
                </a:solidFill>
                <a:latin typeface="Arial Unicode MS" pitchFamily="34" charset="-128"/>
                <a:ea typeface="Arial Unicode MS" pitchFamily="34" charset="-128"/>
              </a:rPr>
              <a:t>Nhận xét hành </a:t>
            </a:r>
            <a:r>
              <a:rPr lang="vi-VN" altLang="en-US" sz="3500" b="1">
                <a:solidFill>
                  <a:schemeClr val="bg1"/>
                </a:solidFill>
                <a:latin typeface="Arial Unicode MS" pitchFamily="34" charset="-128"/>
                <a:ea typeface="Arial Unicode MS" pitchFamily="34" charset="-128"/>
              </a:rPr>
              <a:t>vi của các bạn dưới đây:</a:t>
            </a:r>
            <a:r>
              <a:rPr lang="vi-VN" altLang="en-US" sz="3500">
                <a:solidFill>
                  <a:schemeClr val="bg1"/>
                </a:solidFill>
                <a:latin typeface="Arial Unicode MS" pitchFamily="34" charset="-128"/>
                <a:ea typeface="Arial Unicode MS" pitchFamily="34" charset="-128"/>
              </a:rPr>
              <a:t> </a:t>
            </a:r>
            <a:endParaRPr lang="en-US" altLang="en-US" sz="3500">
              <a:solidFill>
                <a:schemeClr val="bg1"/>
              </a:solidFill>
              <a:latin typeface="Arial Unicode MS" pitchFamily="34" charset="-128"/>
              <a:ea typeface="Arial Unicode MS" pitchFamily="34" charset="-128"/>
            </a:endParaRPr>
          </a:p>
        </p:txBody>
      </p:sp>
      <p:sp>
        <p:nvSpPr>
          <p:cNvPr id="97300" name="Text Box 3">
            <a:extLst>
              <a:ext uri="{FF2B5EF4-FFF2-40B4-BE49-F238E27FC236}">
                <a16:creationId xmlns:a16="http://schemas.microsoft.com/office/drawing/2014/main" id="{A5FF5B62-D490-F90B-13E1-F9BB43E7756B}"/>
              </a:ext>
            </a:extLst>
          </p:cNvPr>
          <p:cNvSpPr txBox="1">
            <a:spLocks noChangeArrowheads="1"/>
          </p:cNvSpPr>
          <p:nvPr/>
        </p:nvSpPr>
        <p:spPr bwMode="ltGray">
          <a:xfrm>
            <a:off x="622300" y="4483100"/>
            <a:ext cx="32496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5000"/>
              </a:lnSpc>
              <a:spcAft>
                <a:spcPts val="800"/>
              </a:spcAft>
            </a:pPr>
            <a:r>
              <a:rPr lang="vi-VN" altLang="ko-KR" sz="2200">
                <a:latin typeface="Arial Unicode MS" pitchFamily="34" charset="-128"/>
                <a:ea typeface="Arial Unicode MS" pitchFamily="34" charset="-128"/>
              </a:rPr>
              <a:t>Việc làm của A thể hiện bạn chưa biết quan tâm, cảm thông và chia sẻ khi thấy người khác gặp hoàn cảnh khó khăn.</a:t>
            </a:r>
            <a:endParaRPr lang="en-US" altLang="en-US" sz="2200">
              <a:latin typeface="Arial Unicode MS" pitchFamily="34" charset="-128"/>
              <a:ea typeface="Arial Unicode MS" pitchFamily="34" charset="-128"/>
            </a:endParaRPr>
          </a:p>
        </p:txBody>
      </p:sp>
      <p:sp>
        <p:nvSpPr>
          <p:cNvPr id="97301" name="Text Box 3">
            <a:extLst>
              <a:ext uri="{FF2B5EF4-FFF2-40B4-BE49-F238E27FC236}">
                <a16:creationId xmlns:a16="http://schemas.microsoft.com/office/drawing/2014/main" id="{191D3161-397C-8A60-E034-19276BEE255D}"/>
              </a:ext>
            </a:extLst>
          </p:cNvPr>
          <p:cNvSpPr txBox="1">
            <a:spLocks noChangeArrowheads="1"/>
          </p:cNvSpPr>
          <p:nvPr/>
        </p:nvSpPr>
        <p:spPr bwMode="ltGray">
          <a:xfrm>
            <a:off x="7848600" y="1401763"/>
            <a:ext cx="38227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5000"/>
              </a:lnSpc>
              <a:spcAft>
                <a:spcPts val="800"/>
              </a:spcAft>
            </a:pPr>
            <a:r>
              <a:rPr lang="vi-VN" altLang="ko-KR" sz="2200">
                <a:latin typeface="Arial Unicode MS" pitchFamily="34" charset="-128"/>
                <a:ea typeface="Arial Unicode MS" pitchFamily="34" charset="-128"/>
              </a:rPr>
              <a:t>Việc làm của M thể hiện bạn rất biết quan tâm, cảm thông và chia sẻ với hoàn cảnh khó khăn của bác hàng xóm.</a:t>
            </a:r>
            <a:endParaRPr lang="en-US" altLang="en-US" sz="2200">
              <a:latin typeface="Arial Unicode MS" pitchFamily="34" charset="-128"/>
              <a:ea typeface="Arial Unicode MS" pitchFamily="34" charset="-128"/>
            </a:endParaRPr>
          </a:p>
        </p:txBody>
      </p:sp>
      <p:sp>
        <p:nvSpPr>
          <p:cNvPr id="97302" name="TextBox 1">
            <a:extLst>
              <a:ext uri="{FF2B5EF4-FFF2-40B4-BE49-F238E27FC236}">
                <a16:creationId xmlns:a16="http://schemas.microsoft.com/office/drawing/2014/main" id="{A7554028-856A-0E8D-35FA-E3BC140B0D8B}"/>
              </a:ext>
            </a:extLst>
          </p:cNvPr>
          <p:cNvSpPr txBox="1">
            <a:spLocks noChangeArrowheads="1"/>
          </p:cNvSpPr>
          <p:nvPr/>
        </p:nvSpPr>
        <p:spPr bwMode="auto">
          <a:xfrm>
            <a:off x="4713288" y="2205038"/>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r>
              <a:rPr lang="en-US" altLang="en-US" sz="2600" b="1" u="sng">
                <a:solidFill>
                  <a:schemeClr val="accent2"/>
                </a:solidFill>
              </a:rPr>
              <a:t>A</a:t>
            </a:r>
          </a:p>
        </p:txBody>
      </p:sp>
      <p:sp>
        <p:nvSpPr>
          <p:cNvPr id="38" name="TextBox 37">
            <a:extLst>
              <a:ext uri="{FF2B5EF4-FFF2-40B4-BE49-F238E27FC236}">
                <a16:creationId xmlns:a16="http://schemas.microsoft.com/office/drawing/2014/main" id="{44848F85-E857-2BF4-F626-16E2DB9A7591}"/>
              </a:ext>
            </a:extLst>
          </p:cNvPr>
          <p:cNvSpPr txBox="1">
            <a:spLocks noChangeArrowheads="1"/>
          </p:cNvSpPr>
          <p:nvPr/>
        </p:nvSpPr>
        <p:spPr bwMode="auto">
          <a:xfrm>
            <a:off x="7013575" y="2205038"/>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r>
              <a:rPr lang="en-US" altLang="en-US" sz="2600" b="1" u="sng">
                <a:solidFill>
                  <a:srgbClr val="DA8282"/>
                </a:solidFill>
              </a:rPr>
              <a:t>B</a:t>
            </a:r>
          </a:p>
        </p:txBody>
      </p:sp>
      <p:sp>
        <p:nvSpPr>
          <p:cNvPr id="39" name="TextBox 38">
            <a:extLst>
              <a:ext uri="{FF2B5EF4-FFF2-40B4-BE49-F238E27FC236}">
                <a16:creationId xmlns:a16="http://schemas.microsoft.com/office/drawing/2014/main" id="{7CDD9200-01ED-6DC1-7244-A40E28074A6C}"/>
              </a:ext>
            </a:extLst>
          </p:cNvPr>
          <p:cNvSpPr txBox="1">
            <a:spLocks noChangeArrowheads="1"/>
          </p:cNvSpPr>
          <p:nvPr/>
        </p:nvSpPr>
        <p:spPr bwMode="auto">
          <a:xfrm>
            <a:off x="4713288" y="4887913"/>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r>
              <a:rPr lang="en-US" altLang="en-US" sz="2600" b="1" u="sng">
                <a:solidFill>
                  <a:srgbClr val="55CBAC"/>
                </a:solidFill>
              </a:rPr>
              <a:t>D</a:t>
            </a:r>
          </a:p>
        </p:txBody>
      </p:sp>
      <p:sp>
        <p:nvSpPr>
          <p:cNvPr id="40" name="TextBox 39">
            <a:extLst>
              <a:ext uri="{FF2B5EF4-FFF2-40B4-BE49-F238E27FC236}">
                <a16:creationId xmlns:a16="http://schemas.microsoft.com/office/drawing/2014/main" id="{51B56438-463F-DD36-4275-60802023F129}"/>
              </a:ext>
            </a:extLst>
          </p:cNvPr>
          <p:cNvSpPr txBox="1">
            <a:spLocks noChangeArrowheads="1"/>
          </p:cNvSpPr>
          <p:nvPr/>
        </p:nvSpPr>
        <p:spPr bwMode="auto">
          <a:xfrm>
            <a:off x="7013575" y="4887913"/>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r>
              <a:rPr lang="en-US" altLang="en-US" sz="2600" b="1" u="sng">
                <a:solidFill>
                  <a:srgbClr val="F5BB17"/>
                </a:solidFill>
              </a:rPr>
              <a:t>C</a:t>
            </a:r>
          </a:p>
        </p:txBody>
      </p:sp>
      <p:sp>
        <p:nvSpPr>
          <p:cNvPr id="97306" name="Rectangle 26">
            <a:extLst>
              <a:ext uri="{FF2B5EF4-FFF2-40B4-BE49-F238E27FC236}">
                <a16:creationId xmlns:a16="http://schemas.microsoft.com/office/drawing/2014/main" id="{9494391B-7A15-AAB1-1942-5A21E31F073D}"/>
              </a:ext>
            </a:extLst>
          </p:cNvPr>
          <p:cNvSpPr>
            <a:spLocks noChangeArrowheads="1"/>
          </p:cNvSpPr>
          <p:nvPr/>
        </p:nvSpPr>
        <p:spPr bwMode="auto">
          <a:xfrm>
            <a:off x="569913" y="1354138"/>
            <a:ext cx="35750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ts val="800"/>
              </a:spcAft>
            </a:pPr>
            <a:r>
              <a:rPr lang="vi-VN" altLang="ko-KR" sz="2000">
                <a:solidFill>
                  <a:schemeClr val="bg1"/>
                </a:solidFill>
              </a:rPr>
              <a:t>Suy nghĩ và việc làm của H không đúng, bạn cần thường xuyên gọi điện hỏi thăm để thể hiện sự quan tâm với ông bà, ông bà sẽ rất vui vẻ và hạnh phúc khi H quan tâm và yêu thương ông bà.</a:t>
            </a:r>
            <a:endParaRPr lang="en-US" altLang="en-US" sz="2000">
              <a:solidFill>
                <a:schemeClr val="bg1"/>
              </a:solidFill>
            </a:endParaRPr>
          </a:p>
        </p:txBody>
      </p:sp>
      <p:sp>
        <p:nvSpPr>
          <p:cNvPr id="97307" name="Rectangle 27">
            <a:extLst>
              <a:ext uri="{FF2B5EF4-FFF2-40B4-BE49-F238E27FC236}">
                <a16:creationId xmlns:a16="http://schemas.microsoft.com/office/drawing/2014/main" id="{CD34CFE7-695F-570A-7B15-EE026A8819E7}"/>
              </a:ext>
            </a:extLst>
          </p:cNvPr>
          <p:cNvSpPr>
            <a:spLocks noChangeArrowheads="1"/>
          </p:cNvSpPr>
          <p:nvPr/>
        </p:nvSpPr>
        <p:spPr bwMode="auto">
          <a:xfrm>
            <a:off x="8112125" y="4397375"/>
            <a:ext cx="348138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a:t>Việc làm của K thể hiện bạn không chỉ quan tâm, cảm thông và chia sẻ với hoàn cảnh khó khăn của bạn bè mà còn rất khéo léo khi thể hiện sự quan tâm, cảm thông và chia sẻ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linds(horizontal)">
                                      <p:cBhvr>
                                        <p:cTn id="12" dur="500"/>
                                        <p:tgtEl>
                                          <p:spTgt spid="91"/>
                                        </p:tgtEl>
                                      </p:cBhvr>
                                    </p:animEffect>
                                  </p:childTnLst>
                                </p:cTn>
                              </p:par>
                              <p:par>
                                <p:cTn id="13" presetID="3" presetClass="entr" presetSubtype="1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blinds(horizontal)">
                                      <p:cBhvr>
                                        <p:cTn id="15" dur="500"/>
                                        <p:tgtEl>
                                          <p:spTgt spid="9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blinds(horizontal)">
                                      <p:cBhvr>
                                        <p:cTn id="18" dur="500"/>
                                        <p:tgtEl>
                                          <p:spTgt spid="9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7302"/>
                                        </p:tgtEl>
                                        <p:attrNameLst>
                                          <p:attrName>style.visibility</p:attrName>
                                        </p:attrNameLst>
                                      </p:cBhvr>
                                      <p:to>
                                        <p:strVal val="visible"/>
                                      </p:to>
                                    </p:set>
                                    <p:animEffect transition="in" filter="blinds(horizontal)">
                                      <p:cBhvr>
                                        <p:cTn id="21" dur="500"/>
                                        <p:tgtEl>
                                          <p:spTgt spid="9730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7306"/>
                                        </p:tgtEl>
                                        <p:attrNameLst>
                                          <p:attrName>style.visibility</p:attrName>
                                        </p:attrNameLst>
                                      </p:cBhvr>
                                      <p:to>
                                        <p:strVal val="visible"/>
                                      </p:to>
                                    </p:set>
                                    <p:animEffect transition="in" filter="blinds(horizontal)">
                                      <p:cBhvr>
                                        <p:cTn id="24" dur="500"/>
                                        <p:tgtEl>
                                          <p:spTgt spid="973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blinds(horizontal)">
                                      <p:cBhvr>
                                        <p:cTn id="29" dur="500"/>
                                        <p:tgtEl>
                                          <p:spTgt spid="111"/>
                                        </p:tgtEl>
                                      </p:cBhvr>
                                    </p:animEffect>
                                  </p:childTnLst>
                                </p:cTn>
                              </p:par>
                              <p:par>
                                <p:cTn id="30" presetID="3" presetClass="entr" presetSubtype="1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blinds(horizontal)">
                                      <p:cBhvr>
                                        <p:cTn id="32" dur="500"/>
                                        <p:tgtEl>
                                          <p:spTgt spid="1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blinds(horizontal)">
                                      <p:cBhvr>
                                        <p:cTn id="35" dur="500"/>
                                        <p:tgtEl>
                                          <p:spTgt spid="1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7301"/>
                                        </p:tgtEl>
                                        <p:attrNameLst>
                                          <p:attrName>style.visibility</p:attrName>
                                        </p:attrNameLst>
                                      </p:cBhvr>
                                      <p:to>
                                        <p:strVal val="visible"/>
                                      </p:to>
                                    </p:set>
                                    <p:animEffect transition="in" filter="blinds(horizontal)">
                                      <p:cBhvr>
                                        <p:cTn id="38" dur="500"/>
                                        <p:tgtEl>
                                          <p:spTgt spid="9730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blinds(horizontal)">
                                      <p:cBhvr>
                                        <p:cTn id="46" dur="500"/>
                                        <p:tgtEl>
                                          <p:spTgt spid="123"/>
                                        </p:tgtEl>
                                      </p:cBhvr>
                                    </p:animEffect>
                                  </p:childTnLst>
                                </p:cTn>
                              </p:par>
                              <p:par>
                                <p:cTn id="47" presetID="3" presetClass="entr" presetSubtype="10" fill="hold" nodeType="with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blinds(horizontal)">
                                      <p:cBhvr>
                                        <p:cTn id="49" dur="500"/>
                                        <p:tgtEl>
                                          <p:spTgt spid="12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blinds(horizontal)">
                                      <p:cBhvr>
                                        <p:cTn id="52" dur="500"/>
                                        <p:tgtEl>
                                          <p:spTgt spid="1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97307"/>
                                        </p:tgtEl>
                                        <p:attrNameLst>
                                          <p:attrName>style.visibility</p:attrName>
                                        </p:attrNameLst>
                                      </p:cBhvr>
                                      <p:to>
                                        <p:strVal val="visible"/>
                                      </p:to>
                                    </p:set>
                                    <p:animEffect transition="in" filter="blinds(horizontal)">
                                      <p:cBhvr>
                                        <p:cTn id="58" dur="500"/>
                                        <p:tgtEl>
                                          <p:spTgt spid="9730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blinds(horizontal)">
                                      <p:cBhvr>
                                        <p:cTn id="63" dur="500"/>
                                        <p:tgtEl>
                                          <p:spTgt spid="117"/>
                                        </p:tgtEl>
                                      </p:cBhvr>
                                    </p:animEffect>
                                  </p:childTnLst>
                                </p:cTn>
                              </p:par>
                              <p:par>
                                <p:cTn id="64" presetID="3" presetClass="entr" presetSubtype="10" fill="hold"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blinds(horizontal)">
                                      <p:cBhvr>
                                        <p:cTn id="66" dur="500"/>
                                        <p:tgtEl>
                                          <p:spTgt spid="11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blinds(horizontal)">
                                      <p:cBhvr>
                                        <p:cTn id="69" dur="500"/>
                                        <p:tgtEl>
                                          <p:spTgt spid="120"/>
                                        </p:tgtEl>
                                      </p:cBhvr>
                                    </p:animEffect>
                                  </p:childTnLst>
                                </p:cTn>
                              </p:par>
                              <p:par>
                                <p:cTn id="70" presetID="3" presetClass="entr" presetSubtype="10" fill="hold" nodeType="withEffect">
                                  <p:stCondLst>
                                    <p:cond delay="0"/>
                                  </p:stCondLst>
                                  <p:childTnLst>
                                    <p:set>
                                      <p:cBhvr>
                                        <p:cTn id="71" dur="1" fill="hold">
                                          <p:stCondLst>
                                            <p:cond delay="0"/>
                                          </p:stCondLst>
                                        </p:cTn>
                                        <p:tgtEl>
                                          <p:spTgt spid="97294"/>
                                        </p:tgtEl>
                                        <p:attrNameLst>
                                          <p:attrName>style.visibility</p:attrName>
                                        </p:attrNameLst>
                                      </p:cBhvr>
                                      <p:to>
                                        <p:strVal val="visible"/>
                                      </p:to>
                                    </p:set>
                                    <p:animEffect transition="in" filter="blinds(horizontal)">
                                      <p:cBhvr>
                                        <p:cTn id="72" dur="500"/>
                                        <p:tgtEl>
                                          <p:spTgt spid="9729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97300"/>
                                        </p:tgtEl>
                                        <p:attrNameLst>
                                          <p:attrName>style.visibility</p:attrName>
                                        </p:attrNameLst>
                                      </p:cBhvr>
                                      <p:to>
                                        <p:strVal val="visible"/>
                                      </p:to>
                                    </p:set>
                                    <p:animEffect transition="in" filter="blinds(horizontal)">
                                      <p:cBhvr>
                                        <p:cTn id="75" dur="500"/>
                                        <p:tgtEl>
                                          <p:spTgt spid="97300"/>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linds(horizontal)">
                                      <p:cBhvr>
                                        <p:cTn id="7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animBg="1"/>
      <p:bldP spid="120" grpId="0" animBg="1"/>
      <p:bldP spid="126" grpId="0" animBg="1"/>
      <p:bldP spid="31" grpId="0"/>
      <p:bldP spid="97300" grpId="0"/>
      <p:bldP spid="97301" grpId="0"/>
      <p:bldP spid="97302" grpId="0"/>
      <p:bldP spid="38" grpId="0"/>
      <p:bldP spid="39" grpId="0"/>
      <p:bldP spid="40" grpId="0"/>
      <p:bldP spid="97306" grpId="0"/>
      <p:bldP spid="973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13A6609E-04F2-1B23-2916-00D1A58B3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781050"/>
            <a:ext cx="4678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8ACAA5CA-C1EB-6E10-0AA9-8F4141F9C6F6}"/>
              </a:ext>
            </a:extLst>
          </p:cNvPr>
          <p:cNvSpPr>
            <a:spLocks noChangeArrowheads="1"/>
          </p:cNvSpPr>
          <p:nvPr/>
        </p:nvSpPr>
        <p:spPr bwMode="auto">
          <a:xfrm>
            <a:off x="652463" y="2317750"/>
            <a:ext cx="10626725" cy="1717675"/>
          </a:xfrm>
          <a:prstGeom prst="rect">
            <a:avLst/>
          </a:prstGeom>
          <a:solidFill>
            <a:srgbClr val="FFFFFF"/>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t>Câu 1.</a:t>
            </a:r>
            <a:r>
              <a:rPr lang="en-US" altLang="en-US" sz="3500"/>
              <a:t> Sưu tầm và kể về một tấm gương biết quan tâm, cảm thông và chia sẻ với người khác mà em biết. Em học tập được điều gì từ tấm gương đó? </a:t>
            </a:r>
          </a:p>
        </p:txBody>
      </p:sp>
    </p:spTree>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C1B5BC-AFD7-6451-BBBA-BDC92A8E1293}"/>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AE66D18-CAD1-E58C-3071-2DC19FC2C3DA}"/>
              </a:ext>
            </a:extLst>
          </p:cNvPr>
          <p:cNvSpPr>
            <a:spLocks noGrp="1" noRot="1" noChangeAspect="1" noMove="1" noResize="1" noEditPoints="1" noAdjustHandles="1" noChangeArrowheads="1" noChangeShapeType="1" noTextEdit="1"/>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914A22B0-FF3C-3CF5-0E0F-AAC59DBDF7BE}"/>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509" name="Content Placeholder 4" descr="A picture containing text&#10;&#10;Description automatically generated">
            <a:extLst>
              <a:ext uri="{FF2B5EF4-FFF2-40B4-BE49-F238E27FC236}">
                <a16:creationId xmlns:a16="http://schemas.microsoft.com/office/drawing/2014/main" id="{F32A04C6-EE27-253A-006B-928B91A4780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9373"/>
          <a:stretch>
            <a:fillRect/>
          </a:stretch>
        </p:blipFill>
        <p:spPr>
          <a:xfrm>
            <a:off x="0" y="0"/>
            <a:ext cx="12192000" cy="4970463"/>
          </a:xfrm>
        </p:spPr>
      </p:pic>
      <p:sp>
        <p:nvSpPr>
          <p:cNvPr id="16" name="Rectangle 15">
            <a:extLst>
              <a:ext uri="{FF2B5EF4-FFF2-40B4-BE49-F238E27FC236}">
                <a16:creationId xmlns:a16="http://schemas.microsoft.com/office/drawing/2014/main" id="{29C0C86D-85AA-1AA3-1F86-60560B981757}"/>
              </a:ext>
            </a:extLst>
          </p:cNvPr>
          <p:cNvSpPr>
            <a:spLocks noGrp="1" noRot="1" noChangeAspect="1" noMove="1" noResize="1" noEditPoints="1" noAdjustHandles="1" noChangeArrowheads="1" noChangeShapeType="1" noTextEdit="1"/>
          </p:cNvSpPr>
          <p:nvPr/>
        </p:nvSpPr>
        <p:spPr bwMode="white">
          <a:xfrm>
            <a:off x="1588"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C4986B0-B21B-0357-57DF-78E4BE8E77AC}"/>
              </a:ext>
            </a:extLst>
          </p:cNvPr>
          <p:cNvSpPr>
            <a:spLocks noGrp="1" noRot="1" noChangeAspect="1" noMove="1" noResize="1" noEditPoints="1" noAdjustHandles="1" noChangeArrowheads="1" noChangeShapeType="1" noTextEdit="1"/>
          </p:cNvSpPr>
          <p:nvPr/>
        </p:nvSpPr>
        <p:spPr>
          <a:xfrm>
            <a:off x="1588" y="4906963"/>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12" name="Title 1">
            <a:extLst>
              <a:ext uri="{FF2B5EF4-FFF2-40B4-BE49-F238E27FC236}">
                <a16:creationId xmlns:a16="http://schemas.microsoft.com/office/drawing/2014/main" id="{B3098ECD-95EB-5660-37CC-4511FDBD2CED}"/>
              </a:ext>
            </a:extLst>
          </p:cNvPr>
          <p:cNvSpPr txBox="1">
            <a:spLocks noChangeArrowheads="1"/>
          </p:cNvSpPr>
          <p:nvPr/>
        </p:nvSpPr>
        <p:spPr bwMode="auto">
          <a:xfrm>
            <a:off x="476250" y="5402263"/>
            <a:ext cx="113379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lnSpc>
                <a:spcPct val="85000"/>
              </a:lnSpc>
            </a:pPr>
            <a:r>
              <a:rPr lang="en-US" altLang="en-US" sz="4000" b="1">
                <a:solidFill>
                  <a:schemeClr val="bg1"/>
                </a:solidFill>
                <a:latin typeface="Arial Unicode MS" pitchFamily="34" charset="-128"/>
                <a:ea typeface="Arial Unicode MS" pitchFamily="34" charset="-128"/>
                <a:cs typeface="Times New Roman" panose="02020603050405020304" pitchFamily="18" charset="0"/>
              </a:rPr>
              <a:t>BÀI 2: QUAN TÂM, CẢM THÔNG VÀ CHIA SẺ</a:t>
            </a:r>
          </a:p>
          <a:p>
            <a:pPr algn="ctr" defTabSz="914400" eaLnBrk="1" hangingPunct="1">
              <a:lnSpc>
                <a:spcPct val="85000"/>
              </a:lnSpc>
            </a:pPr>
            <a:r>
              <a:rPr lang="en-US" altLang="en-US" sz="4000" b="1">
                <a:solidFill>
                  <a:schemeClr val="bg1"/>
                </a:solidFill>
                <a:latin typeface="Arial Unicode MS" pitchFamily="34" charset="-128"/>
                <a:ea typeface="Arial Unicode MS" pitchFamily="34" charset="-128"/>
                <a:cs typeface="Times New Roman" panose="02020603050405020304" pitchFamily="18" charset="0"/>
              </a:rPr>
              <a:t>Tiết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3E36B536-EA7E-B7E6-1A6F-EEB9FA0D7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591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BE7C7337-71EB-57CC-E323-FB5F3CC69E7C}"/>
              </a:ext>
            </a:extLst>
          </p:cNvPr>
          <p:cNvSpPr>
            <a:spLocks noChangeArrowheads="1"/>
          </p:cNvSpPr>
          <p:nvPr/>
        </p:nvSpPr>
        <p:spPr bwMode="auto">
          <a:xfrm>
            <a:off x="2438400" y="3028950"/>
            <a:ext cx="73025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3000">
              <a:solidFill>
                <a:srgbClr val="0000FF"/>
              </a:solidFill>
              <a:latin typeface="Arial Unicode MS" pitchFamily="34" charset="-128"/>
              <a:ea typeface="Arial Unicode MS" pitchFamily="34" charset="-128"/>
            </a:endParaRPr>
          </a:p>
        </p:txBody>
      </p:sp>
      <p:sp>
        <p:nvSpPr>
          <p:cNvPr id="22532" name="AutoShape 4">
            <a:extLst>
              <a:ext uri="{FF2B5EF4-FFF2-40B4-BE49-F238E27FC236}">
                <a16:creationId xmlns:a16="http://schemas.microsoft.com/office/drawing/2014/main" id="{898CFDF4-56B2-8F6E-A0CB-7E069B7CE7B4}"/>
              </a:ext>
            </a:extLst>
          </p:cNvPr>
          <p:cNvSpPr>
            <a:spLocks noChangeArrowheads="1"/>
          </p:cNvSpPr>
          <p:nvPr/>
        </p:nvSpPr>
        <p:spPr bwMode="auto">
          <a:xfrm>
            <a:off x="2755900" y="927100"/>
            <a:ext cx="5638800" cy="2743200"/>
          </a:xfrm>
          <a:prstGeom prst="horizontalScroll">
            <a:avLst>
              <a:gd name="adj" fmla="val 12500"/>
            </a:avLst>
          </a:prstGeom>
          <a:solidFill>
            <a:srgbClr val="FF99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33" name="Rectangle 5">
            <a:extLst>
              <a:ext uri="{FF2B5EF4-FFF2-40B4-BE49-F238E27FC236}">
                <a16:creationId xmlns:a16="http://schemas.microsoft.com/office/drawing/2014/main" id="{0573B7D3-7DDC-297C-AD0F-4D130191A62D}"/>
              </a:ext>
            </a:extLst>
          </p:cNvPr>
          <p:cNvSpPr>
            <a:spLocks noChangeArrowheads="1"/>
          </p:cNvSpPr>
          <p:nvPr/>
        </p:nvSpPr>
        <p:spPr bwMode="auto">
          <a:xfrm>
            <a:off x="3040063" y="1612900"/>
            <a:ext cx="49228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500" b="1">
                <a:solidFill>
                  <a:srgbClr val="0000FF"/>
                </a:solidFill>
                <a:latin typeface="Arial Unicode MS" pitchFamily="34" charset="-128"/>
                <a:ea typeface="Arial Unicode MS" pitchFamily="34" charset="-128"/>
              </a:rPr>
              <a:t>TRÒ CHƠI</a:t>
            </a:r>
          </a:p>
          <a:p>
            <a:pPr algn="ctr" eaLnBrk="1" hangingPunct="1"/>
            <a:r>
              <a:rPr lang="en-US" altLang="en-US" sz="3500" b="1">
                <a:solidFill>
                  <a:srgbClr val="0000FF"/>
                </a:solidFill>
                <a:latin typeface="Arial Unicode MS" pitchFamily="34" charset="-128"/>
                <a:ea typeface="Arial Unicode MS" pitchFamily="34" charset="-128"/>
              </a:rPr>
              <a:t>BẠN ẤY LÀ AI ?</a:t>
            </a:r>
          </a:p>
        </p:txBody>
      </p:sp>
      <p:pic>
        <p:nvPicPr>
          <p:cNvPr id="78854" name="Picture 6" descr="Tính cách là gì? Ảnh hưởng của tính cách đến định hướng công việc">
            <a:extLst>
              <a:ext uri="{FF2B5EF4-FFF2-40B4-BE49-F238E27FC236}">
                <a16:creationId xmlns:a16="http://schemas.microsoft.com/office/drawing/2014/main" id="{72EFB6E2-061D-2B3E-F681-EA25C9DEC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170363"/>
            <a:ext cx="4051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Rectangle 7">
            <a:extLst>
              <a:ext uri="{FF2B5EF4-FFF2-40B4-BE49-F238E27FC236}">
                <a16:creationId xmlns:a16="http://schemas.microsoft.com/office/drawing/2014/main" id="{5F005273-2CFF-26CA-99FC-486C6BF3C2E3}"/>
              </a:ext>
            </a:extLst>
          </p:cNvPr>
          <p:cNvSpPr>
            <a:spLocks noChangeArrowheads="1"/>
          </p:cNvSpPr>
          <p:nvPr/>
        </p:nvSpPr>
        <p:spPr bwMode="auto">
          <a:xfrm>
            <a:off x="4716463" y="4203700"/>
            <a:ext cx="6891337"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FF0000"/>
                </a:solidFill>
                <a:latin typeface="Arial Unicode MS" pitchFamily="34" charset="-128"/>
                <a:ea typeface="Arial Unicode MS" pitchFamily="34" charset="-128"/>
              </a:rPr>
              <a:t>Luật chơi:</a:t>
            </a:r>
            <a:r>
              <a:rPr lang="en-US" altLang="en-US" sz="2500">
                <a:solidFill>
                  <a:srgbClr val="0000FF"/>
                </a:solidFill>
                <a:latin typeface="Arial Unicode MS" pitchFamily="34" charset="-128"/>
                <a:ea typeface="Arial Unicode MS" pitchFamily="34" charset="-128"/>
              </a:rPr>
              <a:t> Mỗi đội gồm 2 học sinh</a:t>
            </a:r>
          </a:p>
          <a:p>
            <a:pPr eaLnBrk="1" hangingPunct="1">
              <a:buFontTx/>
              <a:buChar char="-"/>
            </a:pPr>
            <a:r>
              <a:rPr lang="en-US" altLang="en-US" sz="2500">
                <a:solidFill>
                  <a:srgbClr val="0000FF"/>
                </a:solidFill>
                <a:latin typeface="Arial Unicode MS" pitchFamily="34" charset="-128"/>
                <a:ea typeface="Arial Unicode MS" pitchFamily="34" charset="-128"/>
              </a:rPr>
              <a:t>Một học sinh sẽ nêu một số thông tin về một bạn trong lớp</a:t>
            </a:r>
          </a:p>
          <a:p>
            <a:pPr eaLnBrk="1" hangingPunct="1">
              <a:buFontTx/>
              <a:buChar char="-"/>
            </a:pPr>
            <a:r>
              <a:rPr lang="en-US" altLang="en-US" sz="2500">
                <a:solidFill>
                  <a:srgbClr val="0000FF"/>
                </a:solidFill>
                <a:latin typeface="Arial Unicode MS" pitchFamily="34" charset="-128"/>
                <a:ea typeface="Arial Unicode MS" pitchFamily="34" charset="-128"/>
              </a:rPr>
              <a:t> Học sinh còn lại có trách nhiệm kể tên được bạn học sinh trong thông tin đó</a:t>
            </a:r>
          </a:p>
        </p:txBody>
      </p:sp>
      <p:sp>
        <p:nvSpPr>
          <p:cNvPr id="78856" name="Rectangle 8">
            <a:extLst>
              <a:ext uri="{FF2B5EF4-FFF2-40B4-BE49-F238E27FC236}">
                <a16:creationId xmlns:a16="http://schemas.microsoft.com/office/drawing/2014/main" id="{4D1FE53D-7B19-08EC-1D1B-DD52D1CAB974}"/>
              </a:ext>
            </a:extLst>
          </p:cNvPr>
          <p:cNvSpPr>
            <a:spLocks noChangeArrowheads="1"/>
          </p:cNvSpPr>
          <p:nvPr/>
        </p:nvSpPr>
        <p:spPr bwMode="auto">
          <a:xfrm>
            <a:off x="4540250" y="203200"/>
            <a:ext cx="59801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SỰ QUAN TÂM, CẢM THÔNG, CHIA SẺ</a:t>
            </a:r>
            <a:endParaRPr lang="vi-VN" altLang="en-US" sz="2500" b="1">
              <a:solidFill>
                <a:schemeClr val="bg1"/>
              </a:solidFill>
              <a:latin typeface="Arial Unicode MS" pitchFamily="34" charset="-128"/>
              <a:ea typeface="Arial Unicode MS"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856"/>
                                        </p:tgtEl>
                                        <p:attrNameLst>
                                          <p:attrName>style.visibility</p:attrName>
                                        </p:attrNameLst>
                                      </p:cBhvr>
                                      <p:to>
                                        <p:strVal val="visible"/>
                                      </p:to>
                                    </p:set>
                                    <p:animEffect transition="in" filter="blinds(horizontal)">
                                      <p:cBhvr>
                                        <p:cTn id="10" dur="500"/>
                                        <p:tgtEl>
                                          <p:spTgt spid="788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8854"/>
                                        </p:tgtEl>
                                        <p:attrNameLst>
                                          <p:attrName>style.visibility</p:attrName>
                                        </p:attrNameLst>
                                      </p:cBhvr>
                                      <p:to>
                                        <p:strVal val="visible"/>
                                      </p:to>
                                    </p:set>
                                    <p:animEffect transition="in" filter="blinds(horizontal)">
                                      <p:cBhvr>
                                        <p:cTn id="15" dur="500"/>
                                        <p:tgtEl>
                                          <p:spTgt spid="7885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8855"/>
                                        </p:tgtEl>
                                        <p:attrNameLst>
                                          <p:attrName>style.visibility</p:attrName>
                                        </p:attrNameLst>
                                      </p:cBhvr>
                                      <p:to>
                                        <p:strVal val="visible"/>
                                      </p:to>
                                    </p:set>
                                    <p:animEffect transition="in" filter="blinds(horizontal)">
                                      <p:cBhvr>
                                        <p:cTn id="18" dur="5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p:bldP spid="788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04E47BF9-F255-79B5-2F98-5B65ACC6D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7225"/>
            <a:ext cx="84756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a:extLst>
              <a:ext uri="{FF2B5EF4-FFF2-40B4-BE49-F238E27FC236}">
                <a16:creationId xmlns:a16="http://schemas.microsoft.com/office/drawing/2014/main" id="{871BFDFD-C1A7-179B-9274-CB6CA2259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950"/>
            <a:ext cx="847407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4">
            <a:extLst>
              <a:ext uri="{FF2B5EF4-FFF2-40B4-BE49-F238E27FC236}">
                <a16:creationId xmlns:a16="http://schemas.microsoft.com/office/drawing/2014/main" id="{31AB9223-408C-546A-06B9-6C76002458AA}"/>
              </a:ext>
            </a:extLst>
          </p:cNvPr>
          <p:cNvSpPr>
            <a:spLocks noChangeArrowheads="1"/>
          </p:cNvSpPr>
          <p:nvPr/>
        </p:nvSpPr>
        <p:spPr bwMode="auto">
          <a:xfrm>
            <a:off x="8750300" y="1098550"/>
            <a:ext cx="30607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FF"/>
                </a:solidFill>
                <a:latin typeface="Arial Unicode MS" pitchFamily="34" charset="-128"/>
                <a:ea typeface="Arial Unicode MS" pitchFamily="34" charset="-128"/>
              </a:rPr>
              <a:t>a) Trong các trường hợp trên, sự quan tâm, cảm thông và chia sẻ đã mang lại điều gì?</a:t>
            </a:r>
          </a:p>
          <a:p>
            <a:pPr eaLnBrk="1" hangingPunct="1"/>
            <a:r>
              <a:rPr lang="en-US" altLang="en-US" sz="3000">
                <a:solidFill>
                  <a:srgbClr val="0000FF"/>
                </a:solidFill>
                <a:latin typeface="Arial Unicode MS" pitchFamily="34" charset="-128"/>
                <a:ea typeface="Arial Unicode MS" pitchFamily="34" charset="-128"/>
              </a:rPr>
              <a:t>b) Theo em, vì sao phải quan tâm, cảm thông và chia sẻ?</a:t>
            </a:r>
          </a:p>
        </p:txBody>
      </p:sp>
      <p:sp>
        <p:nvSpPr>
          <p:cNvPr id="98309" name="Rectangle 5">
            <a:extLst>
              <a:ext uri="{FF2B5EF4-FFF2-40B4-BE49-F238E27FC236}">
                <a16:creationId xmlns:a16="http://schemas.microsoft.com/office/drawing/2014/main" id="{8B19A2FE-2684-C075-CC61-2CDAAE2DD4DC}"/>
              </a:ext>
            </a:extLst>
          </p:cNvPr>
          <p:cNvSpPr>
            <a:spLocks noChangeArrowheads="1"/>
          </p:cNvSpPr>
          <p:nvPr/>
        </p:nvSpPr>
        <p:spPr bwMode="auto">
          <a:xfrm>
            <a:off x="1171575" y="185738"/>
            <a:ext cx="954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2. Ý NGHĨA CỦA QUAN TÂM, CẢM THÔNG, CHIA SẺ</a:t>
            </a:r>
            <a:endParaRPr lang="vi-VN" altLang="en-US" sz="2500" b="1">
              <a:solidFill>
                <a:schemeClr val="bg1"/>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blinds(horizontal)">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blinds(horizontal)">
                                      <p:cBhvr>
                                        <p:cTn id="12" dur="500"/>
                                        <p:tgtEl>
                                          <p:spTgt spid="983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306"/>
                                        </p:tgtEl>
                                        <p:attrNameLst>
                                          <p:attrName>style.visibility</p:attrName>
                                        </p:attrNameLst>
                                      </p:cBhvr>
                                      <p:to>
                                        <p:strVal val="visible"/>
                                      </p:to>
                                    </p:set>
                                    <p:animEffect transition="in" filter="blinds(horizontal)">
                                      <p:cBhvr>
                                        <p:cTn id="17" dur="500"/>
                                        <p:tgtEl>
                                          <p:spTgt spid="983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8308"/>
                                        </p:tgtEl>
                                        <p:attrNameLst>
                                          <p:attrName>style.visibility</p:attrName>
                                        </p:attrNameLst>
                                      </p:cBhvr>
                                      <p:to>
                                        <p:strVal val="visible"/>
                                      </p:to>
                                    </p:set>
                                    <p:animEffect transition="in" filter="blinds(horizontal)">
                                      <p:cBhvr>
                                        <p:cTn id="22"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Group 2">
            <a:extLst>
              <a:ext uri="{FF2B5EF4-FFF2-40B4-BE49-F238E27FC236}">
                <a16:creationId xmlns:a16="http://schemas.microsoft.com/office/drawing/2014/main" id="{1EA21982-12A5-635C-784E-9DEC4C0C28F7}"/>
              </a:ext>
            </a:extLst>
          </p:cNvPr>
          <p:cNvGraphicFramePr>
            <a:graphicFrameLocks noGrp="1"/>
          </p:cNvGraphicFramePr>
          <p:nvPr/>
        </p:nvGraphicFramePr>
        <p:xfrm>
          <a:off x="466725" y="1457325"/>
          <a:ext cx="10839450" cy="4754563"/>
        </p:xfrm>
        <a:graphic>
          <a:graphicData uri="http://schemas.openxmlformats.org/drawingml/2006/table">
            <a:tbl>
              <a:tblPr/>
              <a:tblGrid>
                <a:gridCol w="1454150">
                  <a:extLst>
                    <a:ext uri="{9D8B030D-6E8A-4147-A177-3AD203B41FA5}">
                      <a16:colId xmlns:a16="http://schemas.microsoft.com/office/drawing/2014/main" val="20000"/>
                    </a:ext>
                  </a:extLst>
                </a:gridCol>
                <a:gridCol w="9385300">
                  <a:extLst>
                    <a:ext uri="{9D8B030D-6E8A-4147-A177-3AD203B41FA5}">
                      <a16:colId xmlns:a16="http://schemas.microsoft.com/office/drawing/2014/main" val="20001"/>
                    </a:ext>
                  </a:extLst>
                </a:gridCol>
              </a:tblGrid>
              <a:tr h="1737244">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Arial Unicode MS" pitchFamily="34" charset="-128"/>
                          <a:ea typeface="Arial Unicode MS" pitchFamily="34" charset="-128"/>
                          <a:cs typeface="Times New Roman" panose="02020603050405020304" pitchFamily="18" charset="0"/>
                        </a:rPr>
                        <a:t>Ý </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Arial Unicode MS" pitchFamily="34" charset="-128"/>
                          <a:ea typeface="Arial Unicode MS" pitchFamily="34" charset="-128"/>
                          <a:cs typeface="Times New Roman" panose="02020603050405020304" pitchFamily="18" charset="0"/>
                        </a:rPr>
                        <a:t>NGHĨA</a:t>
                      </a:r>
                    </a:p>
                  </a:txBody>
                  <a:tcPr marT="45717" marB="45717"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2700" b="0" i="0" u="none" strike="noStrike" cap="none" normalizeH="0" baseline="0">
                          <a:ln>
                            <a:noFill/>
                          </a:ln>
                          <a:solidFill>
                            <a:schemeClr val="tx1"/>
                          </a:solidFill>
                          <a:effectLst/>
                          <a:latin typeface="Arial Unicode MS" pitchFamily="34" charset="-128"/>
                          <a:ea typeface="Arial Unicode MS" pitchFamily="34" charset="-128"/>
                        </a:rPr>
                        <a:t>Trong các trường hợp trên, sự quan tâm, cảm thông và chia sẻ đã  giúp con người vượt qua mọi khó khăn, thử thách, nỗi buồn để có cuộc sống vui vẻ, hạnh phúc hơn; các mối quan hệ gia đình, bạn bè trở nên tốt đẹp và bền vững hơn.</a:t>
                      </a:r>
                      <a:endParaRPr kumimoji="0" lang="en-US" altLang="en-US" sz="2700" b="0" i="0" u="none" strike="noStrike" cap="none" normalizeH="0" baseline="0">
                        <a:ln>
                          <a:noFill/>
                        </a:ln>
                        <a:solidFill>
                          <a:schemeClr val="tx1"/>
                        </a:solidFill>
                        <a:effectLst/>
                        <a:latin typeface="Arial Unicode MS" pitchFamily="34" charset="-128"/>
                        <a:ea typeface="Arial Unicode MS" pitchFamily="34" charset="-128"/>
                      </a:endParaRPr>
                    </a:p>
                  </a:txBody>
                  <a:tcPr marT="45717" marB="45717"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017319">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vi-VN" altLang="ko-KR" sz="2400" b="0" i="0" u="none" strike="noStrike" cap="none" normalizeH="0" baseline="0">
                          <a:ln>
                            <a:noFill/>
                          </a:ln>
                          <a:solidFill>
                            <a:srgbClr val="FF0000"/>
                          </a:solidFill>
                          <a:effectLst/>
                          <a:latin typeface="Arial Unicode MS" pitchFamily="34" charset="-128"/>
                          <a:ea typeface="Arial Unicode MS" pitchFamily="34" charset="-128"/>
                        </a:rPr>
                        <a:t>Chúng ta phải quan tâm, cảm thông và chia sẻ vì:</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FF0000"/>
                        </a:solidFill>
                        <a:effectLst/>
                        <a:latin typeface="Arial Unicode MS" pitchFamily="34" charset="-128"/>
                        <a:ea typeface="Arial Unicode MS" pitchFamily="34" charset="-128"/>
                      </a:endParaRPr>
                    </a:p>
                  </a:txBody>
                  <a:tcPr marT="45717" marB="45717"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vi-VN" altLang="ko-KR" sz="2700" b="0" i="0" u="none" strike="noStrike" cap="none" normalizeH="0" baseline="0">
                          <a:ln>
                            <a:noFill/>
                          </a:ln>
                          <a:solidFill>
                            <a:schemeClr val="tx1"/>
                          </a:solidFill>
                          <a:effectLst/>
                          <a:latin typeface="Arial Unicode MS" pitchFamily="34" charset="-128"/>
                          <a:ea typeface="Arial Unicode MS" pitchFamily="34" charset="-128"/>
                        </a:rPr>
                        <a:t>Trong cuộc sống của chúng ta, xung quanh vẫn còn nhiều những mảnh đời bất hạnh.</a:t>
                      </a:r>
                    </a:p>
                    <a:p>
                      <a:pPr marL="0" marR="0" lvl="0" indent="0" algn="l" defTabSz="457200" rtl="0" eaLnBrk="1" fontAlgn="base" latinLnBrk="0" hangingPunct="1">
                        <a:lnSpc>
                          <a:spcPct val="100000"/>
                        </a:lnSpc>
                        <a:spcBef>
                          <a:spcPct val="0"/>
                        </a:spcBef>
                        <a:spcAft>
                          <a:spcPct val="0"/>
                        </a:spcAft>
                        <a:buClrTx/>
                        <a:buSzTx/>
                        <a:buFontTx/>
                        <a:buNone/>
                        <a:tabLst/>
                      </a:pPr>
                      <a:r>
                        <a:rPr kumimoji="0" lang="vi-VN" altLang="ko-KR" sz="2700" b="0" i="0" u="none" strike="noStrike" cap="none" normalizeH="0" baseline="0">
                          <a:ln>
                            <a:noFill/>
                          </a:ln>
                          <a:solidFill>
                            <a:schemeClr val="tx1"/>
                          </a:solidFill>
                          <a:effectLst/>
                          <a:latin typeface="Arial Unicode MS" pitchFamily="34" charset="-128"/>
                          <a:ea typeface="Arial Unicode MS" pitchFamily="34" charset="-128"/>
                        </a:rPr>
                        <a:t>Họ cần sự giúp đỡ của chúng ta rất nhiều, họ cần chúng ta đồng cảm và chia sẻ. Chính vì thế mà thời đại này, có những người có tấm lòng đồng cảm và biết chia sẻ và cũng có những người họ thờ ơ với những người xung quanh. </a:t>
                      </a:r>
                      <a:endParaRPr kumimoji="0" lang="en-US" altLang="en-US" sz="2700" b="0" i="0" u="none" strike="noStrike" cap="none" normalizeH="0" baseline="0">
                        <a:ln>
                          <a:noFill/>
                        </a:ln>
                        <a:solidFill>
                          <a:schemeClr val="tx1"/>
                        </a:solidFill>
                        <a:effectLst/>
                        <a:latin typeface="Arial Unicode MS" pitchFamily="34" charset="-128"/>
                        <a:ea typeface="Arial Unicode MS" pitchFamily="34" charset="-128"/>
                      </a:endParaRPr>
                    </a:p>
                  </a:txBody>
                  <a:tcPr marT="45717" marB="45717"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sp>
        <p:nvSpPr>
          <p:cNvPr id="24589" name="Rectangle 13">
            <a:extLst>
              <a:ext uri="{FF2B5EF4-FFF2-40B4-BE49-F238E27FC236}">
                <a16:creationId xmlns:a16="http://schemas.microsoft.com/office/drawing/2014/main" id="{08969E6A-C02C-5D37-8710-C05B4F6C370B}"/>
              </a:ext>
            </a:extLst>
          </p:cNvPr>
          <p:cNvSpPr>
            <a:spLocks noChangeArrowheads="1"/>
          </p:cNvSpPr>
          <p:nvPr/>
        </p:nvSpPr>
        <p:spPr bwMode="auto">
          <a:xfrm>
            <a:off x="1171575" y="185738"/>
            <a:ext cx="954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2. Ý NGHĨA CỦA QUAN TÂM, CẢM THÔNG, CHIA SẺ</a:t>
            </a:r>
            <a:endParaRPr lang="vi-VN" altLang="en-US" sz="2500" b="1">
              <a:solidFill>
                <a:schemeClr val="bg1"/>
              </a:solidFill>
              <a:latin typeface="Arial Unicode MS" pitchFamily="34" charset="-128"/>
              <a:ea typeface="Arial Unicode MS" pitchFamily="34" charset="-128"/>
            </a:endParaRPr>
          </a:p>
        </p:txBody>
      </p:sp>
      <p:sp>
        <p:nvSpPr>
          <p:cNvPr id="10" name="Rectangle 9">
            <a:extLst>
              <a:ext uri="{FF2B5EF4-FFF2-40B4-BE49-F238E27FC236}">
                <a16:creationId xmlns:a16="http://schemas.microsoft.com/office/drawing/2014/main" id="{95E2C8CE-34EB-7917-F342-80BC38E67423}"/>
              </a:ext>
            </a:extLst>
          </p:cNvPr>
          <p:cNvSpPr>
            <a:spLocks noChangeArrowheads="1"/>
          </p:cNvSpPr>
          <p:nvPr/>
        </p:nvSpPr>
        <p:spPr bwMode="auto">
          <a:xfrm>
            <a:off x="1984375" y="1516063"/>
            <a:ext cx="9193213" cy="1643062"/>
          </a:xfrm>
          <a:prstGeom prst="rect">
            <a:avLst/>
          </a:prstGeom>
          <a:solidFill>
            <a:srgbClr val="CCFF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a:extLst>
              <a:ext uri="{FF2B5EF4-FFF2-40B4-BE49-F238E27FC236}">
                <a16:creationId xmlns:a16="http://schemas.microsoft.com/office/drawing/2014/main" id="{9086EF60-7F28-4B99-17E6-B4317A14DEE8}"/>
              </a:ext>
            </a:extLst>
          </p:cNvPr>
          <p:cNvSpPr>
            <a:spLocks noChangeArrowheads="1"/>
          </p:cNvSpPr>
          <p:nvPr/>
        </p:nvSpPr>
        <p:spPr bwMode="auto">
          <a:xfrm>
            <a:off x="1963738" y="3257550"/>
            <a:ext cx="9193212" cy="2808288"/>
          </a:xfrm>
          <a:prstGeom prst="rect">
            <a:avLst/>
          </a:prstGeom>
          <a:solidFill>
            <a:srgbClr val="FFCC99"/>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extLst>
              <a:ext uri="{FF2B5EF4-FFF2-40B4-BE49-F238E27FC236}">
                <a16:creationId xmlns:a16="http://schemas.microsoft.com/office/drawing/2014/main" id="{65999F34-6AD4-99C8-7B51-A65B9886CC95}"/>
              </a:ext>
            </a:extLst>
          </p:cNvPr>
          <p:cNvSpPr>
            <a:spLocks noChangeArrowheads="1"/>
          </p:cNvSpPr>
          <p:nvPr/>
        </p:nvSpPr>
        <p:spPr bwMode="auto">
          <a:xfrm>
            <a:off x="622300" y="1943100"/>
            <a:ext cx="1841500" cy="3505200"/>
          </a:xfrm>
          <a:prstGeom prst="curvedRightArrow">
            <a:avLst>
              <a:gd name="adj1" fmla="val 38069"/>
              <a:gd name="adj2" fmla="val 76138"/>
              <a:gd name="adj3" fmla="val 3333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0355" name="AutoShape 3">
            <a:extLst>
              <a:ext uri="{FF2B5EF4-FFF2-40B4-BE49-F238E27FC236}">
                <a16:creationId xmlns:a16="http://schemas.microsoft.com/office/drawing/2014/main" id="{BC247A33-9677-872E-0FC5-CC6361521565}"/>
              </a:ext>
            </a:extLst>
          </p:cNvPr>
          <p:cNvSpPr>
            <a:spLocks noChangeArrowheads="1"/>
          </p:cNvSpPr>
          <p:nvPr/>
        </p:nvSpPr>
        <p:spPr bwMode="auto">
          <a:xfrm>
            <a:off x="10007600" y="2120900"/>
            <a:ext cx="1663700" cy="3175000"/>
          </a:xfrm>
          <a:prstGeom prst="curvedLeftArrow">
            <a:avLst>
              <a:gd name="adj1" fmla="val 38168"/>
              <a:gd name="adj2" fmla="val 76336"/>
              <a:gd name="adj3" fmla="val 3333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0356" name="Rectangle 4">
            <a:extLst>
              <a:ext uri="{FF2B5EF4-FFF2-40B4-BE49-F238E27FC236}">
                <a16:creationId xmlns:a16="http://schemas.microsoft.com/office/drawing/2014/main" id="{44DCF5DE-0B64-B921-A3CE-68E0431BEFA6}"/>
              </a:ext>
            </a:extLst>
          </p:cNvPr>
          <p:cNvSpPr>
            <a:spLocks noChangeArrowheads="1"/>
          </p:cNvSpPr>
          <p:nvPr/>
        </p:nvSpPr>
        <p:spPr bwMode="auto">
          <a:xfrm>
            <a:off x="2784475" y="2144713"/>
            <a:ext cx="7077075" cy="275907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latin typeface="Arial Unicode MS" pitchFamily="34" charset="-128"/>
                <a:ea typeface="Arial Unicode MS" pitchFamily="34" charset="-128"/>
              </a:rPr>
              <a:t>Nhận được sự quan tâm, cảm thông và chia sè, mỗi người sẽ cỏ động lực vượt qua khó khăn, thử thách. Người biết quan tâm, cảm thông và chia sẻ sẽ nhận được sự yêu quý, tôn trọng của mọi người. Nhờ đó, cuộc sổng sẽ tràn ngập tình yêu thương, niềm vui và hạnh phúc; các mối quan hệ sẽ trở nên tốt đẹp và bền vững hơn.</a:t>
            </a:r>
          </a:p>
        </p:txBody>
      </p:sp>
      <p:sp>
        <p:nvSpPr>
          <p:cNvPr id="100357" name="Rectangle 5">
            <a:extLst>
              <a:ext uri="{FF2B5EF4-FFF2-40B4-BE49-F238E27FC236}">
                <a16:creationId xmlns:a16="http://schemas.microsoft.com/office/drawing/2014/main" id="{11387D72-EB5F-F6BA-1F8A-D442C46BF51E}"/>
              </a:ext>
            </a:extLst>
          </p:cNvPr>
          <p:cNvSpPr>
            <a:spLocks noChangeArrowheads="1"/>
          </p:cNvSpPr>
          <p:nvPr/>
        </p:nvSpPr>
        <p:spPr bwMode="auto">
          <a:xfrm>
            <a:off x="1171575" y="185738"/>
            <a:ext cx="954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2. Ý NGHĨA CỦA QUAN TÂM, CẢM THÔNG, CHIA SẺ</a:t>
            </a:r>
            <a:endParaRPr lang="vi-VN" altLang="en-US" sz="2500" b="1">
              <a:solidFill>
                <a:schemeClr val="bg1"/>
              </a:solidFill>
              <a:latin typeface="Arial Unicode MS" pitchFamily="34" charset="-128"/>
              <a:ea typeface="Arial Unicode MS" pitchFamily="34" charset="-128"/>
            </a:endParaRPr>
          </a:p>
        </p:txBody>
      </p:sp>
      <p:sp>
        <p:nvSpPr>
          <p:cNvPr id="100358" name="AutoShape 6">
            <a:extLst>
              <a:ext uri="{FF2B5EF4-FFF2-40B4-BE49-F238E27FC236}">
                <a16:creationId xmlns:a16="http://schemas.microsoft.com/office/drawing/2014/main" id="{D1EC596A-12CF-1954-11E4-EC560B91090E}"/>
              </a:ext>
            </a:extLst>
          </p:cNvPr>
          <p:cNvSpPr>
            <a:spLocks noChangeArrowheads="1"/>
          </p:cNvSpPr>
          <p:nvPr/>
        </p:nvSpPr>
        <p:spPr bwMode="auto">
          <a:xfrm>
            <a:off x="5410200" y="977900"/>
            <a:ext cx="1320800" cy="100330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blinds(horizontal)">
                                      <p:cBhvr>
                                        <p:cTn id="12" dur="500"/>
                                        <p:tgtEl>
                                          <p:spTgt spid="100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0354"/>
                                        </p:tgtEl>
                                        <p:attrNameLst>
                                          <p:attrName>style.visibility</p:attrName>
                                        </p:attrNameLst>
                                      </p:cBhvr>
                                      <p:to>
                                        <p:strVal val="visible"/>
                                      </p:to>
                                    </p:set>
                                    <p:animEffect transition="in" filter="blinds(horizontal)">
                                      <p:cBhvr>
                                        <p:cTn id="17" dur="500"/>
                                        <p:tgtEl>
                                          <p:spTgt spid="100354"/>
                                        </p:tgtEl>
                                      </p:cBhvr>
                                    </p:animEffect>
                                  </p:childTnLst>
                                </p:cTn>
                              </p:par>
                              <p:par>
                                <p:cTn id="18" presetID="3" presetClass="entr" presetSubtype="10" fill="hold" nodeType="withEffect">
                                  <p:stCondLst>
                                    <p:cond delay="0"/>
                                  </p:stCondLst>
                                  <p:childTnLst>
                                    <p:set>
                                      <p:cBhvr>
                                        <p:cTn id="19" dur="1" fill="hold">
                                          <p:stCondLst>
                                            <p:cond delay="0"/>
                                          </p:stCondLst>
                                        </p:cTn>
                                        <p:tgtEl>
                                          <p:spTgt spid="100355"/>
                                        </p:tgtEl>
                                        <p:attrNameLst>
                                          <p:attrName>style.visibility</p:attrName>
                                        </p:attrNameLst>
                                      </p:cBhvr>
                                      <p:to>
                                        <p:strVal val="visible"/>
                                      </p:to>
                                    </p:set>
                                    <p:animEffect transition="in" filter="blinds(horizontal)">
                                      <p:cBhvr>
                                        <p:cTn id="20" dur="500"/>
                                        <p:tgtEl>
                                          <p:spTgt spid="10035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0356"/>
                                        </p:tgtEl>
                                        <p:attrNameLst>
                                          <p:attrName>style.visibility</p:attrName>
                                        </p:attrNameLst>
                                      </p:cBhvr>
                                      <p:to>
                                        <p:strVal val="visible"/>
                                      </p:to>
                                    </p:set>
                                    <p:animEffect transition="in" filter="blinds(horizontal)">
                                      <p:cBhvr>
                                        <p:cTn id="23"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CD8D9279-EE2A-CE5D-AD39-6D12CD1E3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381250"/>
            <a:ext cx="91360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C6685B-37DC-9A69-09A1-09961548241F}"/>
              </a:ext>
            </a:extLst>
          </p:cNvPr>
          <p:cNvSpPr txBox="1"/>
          <p:nvPr/>
        </p:nvSpPr>
        <p:spPr>
          <a:xfrm>
            <a:off x="1828800" y="161925"/>
            <a:ext cx="8128000" cy="528638"/>
          </a:xfrm>
          <a:prstGeom prst="rect">
            <a:avLst/>
          </a:prstGeom>
          <a:solidFill>
            <a:schemeClr val="bg1"/>
          </a:solidFill>
          <a:ln>
            <a:solidFill>
              <a:schemeClr val="bg2">
                <a:lumMod val="50000"/>
                <a:lumOff val="50000"/>
              </a:schemeClr>
            </a:solid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r>
              <a:rPr lang="en-US" altLang="en-US" sz="2800" b="1">
                <a:solidFill>
                  <a:srgbClr val="C00000"/>
                </a:solidFill>
                <a:latin typeface="Arial" panose="020B0604020202020204" pitchFamily="34" charset="0"/>
              </a:rPr>
              <a:t>XỬ LÝ TÌNH HUỐNG</a:t>
            </a:r>
            <a:endParaRPr lang="vi-VN" altLang="en-US" sz="2800" b="1">
              <a:solidFill>
                <a:srgbClr val="C00000"/>
              </a:solidFill>
              <a:latin typeface="Arial" panose="020B0604020202020204" pitchFamily="34" charset="0"/>
            </a:endParaRPr>
          </a:p>
        </p:txBody>
      </p:sp>
      <p:pic>
        <p:nvPicPr>
          <p:cNvPr id="101379" name="Picture 3">
            <a:extLst>
              <a:ext uri="{FF2B5EF4-FFF2-40B4-BE49-F238E27FC236}">
                <a16:creationId xmlns:a16="http://schemas.microsoft.com/office/drawing/2014/main" id="{8B287925-F140-788C-19BF-E6010CF5D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375"/>
            <a:ext cx="12022138"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1379"/>
                                        </p:tgtEl>
                                        <p:attrNameLst>
                                          <p:attrName>style.visibility</p:attrName>
                                        </p:attrNameLst>
                                      </p:cBhvr>
                                      <p:to>
                                        <p:strVal val="visible"/>
                                      </p:to>
                                    </p:set>
                                    <p:animEffect transition="in" filter="blinds(horizontal)">
                                      <p:cBhvr>
                                        <p:cTn id="12"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A78DBFCC-932E-F5E9-7A21-31BC1BF40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591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a:extLst>
              <a:ext uri="{FF2B5EF4-FFF2-40B4-BE49-F238E27FC236}">
                <a16:creationId xmlns:a16="http://schemas.microsoft.com/office/drawing/2014/main" id="{A02DD614-94D8-55BD-45A4-BCDB09F832FE}"/>
              </a:ext>
            </a:extLst>
          </p:cNvPr>
          <p:cNvSpPr>
            <a:spLocks noChangeArrowheads="1"/>
          </p:cNvSpPr>
          <p:nvPr/>
        </p:nvSpPr>
        <p:spPr bwMode="auto">
          <a:xfrm>
            <a:off x="2438400" y="1428750"/>
            <a:ext cx="7302500" cy="3657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a:solidFill>
                  <a:srgbClr val="0000FF"/>
                </a:solidFill>
                <a:latin typeface="Arial Unicode MS" pitchFamily="34" charset="-128"/>
                <a:ea typeface="Arial Unicode MS" pitchFamily="34" charset="-128"/>
              </a:rPr>
              <a:t>- Thương người như thể thương thân.</a:t>
            </a:r>
          </a:p>
          <a:p>
            <a:pPr eaLnBrk="1" hangingPunct="1"/>
            <a:r>
              <a:rPr lang="en-US" altLang="en-US" sz="3000">
                <a:solidFill>
                  <a:srgbClr val="0000FF"/>
                </a:solidFill>
                <a:latin typeface="Arial Unicode MS" pitchFamily="34" charset="-128"/>
                <a:ea typeface="Arial Unicode MS" pitchFamily="34" charset="-128"/>
              </a:rPr>
              <a:t>- Một miếng khi đói bằng một gói khi no.</a:t>
            </a:r>
          </a:p>
          <a:p>
            <a:pPr eaLnBrk="1" hangingPunct="1"/>
            <a:r>
              <a:rPr lang="en-US" altLang="en-US" sz="3000">
                <a:solidFill>
                  <a:srgbClr val="0000FF"/>
                </a:solidFill>
                <a:latin typeface="Arial Unicode MS" pitchFamily="34" charset="-128"/>
                <a:ea typeface="Arial Unicode MS" pitchFamily="34" charset="-128"/>
              </a:rPr>
              <a:t>- Một giọt máu </a:t>
            </a:r>
            <a:r>
              <a:rPr lang="en-US" altLang="en-US" sz="3000" b="1">
                <a:solidFill>
                  <a:srgbClr val="0000FF"/>
                </a:solidFill>
                <a:latin typeface="Arial Unicode MS" pitchFamily="34" charset="-128"/>
                <a:ea typeface="Arial Unicode MS" pitchFamily="34" charset="-128"/>
              </a:rPr>
              <a:t>đào</a:t>
            </a:r>
            <a:r>
              <a:rPr lang="en-US" altLang="en-US" sz="3000">
                <a:solidFill>
                  <a:srgbClr val="0000FF"/>
                </a:solidFill>
                <a:latin typeface="Arial Unicode MS" pitchFamily="34" charset="-128"/>
                <a:ea typeface="Arial Unicode MS" pitchFamily="34" charset="-128"/>
              </a:rPr>
              <a:t> hơn ao nước lã</a:t>
            </a:r>
          </a:p>
          <a:p>
            <a:pPr eaLnBrk="1" hangingPunct="1"/>
            <a:r>
              <a:rPr lang="en-US" altLang="en-US" sz="3000">
                <a:solidFill>
                  <a:srgbClr val="0000FF"/>
                </a:solidFill>
                <a:latin typeface="Arial Unicode MS" pitchFamily="34" charset="-128"/>
                <a:ea typeface="Arial Unicode MS" pitchFamily="34" charset="-128"/>
              </a:rPr>
              <a:t>- Lá lành đùm lá rách.</a:t>
            </a:r>
          </a:p>
          <a:p>
            <a:pPr eaLnBrk="1" hangingPunct="1"/>
            <a:r>
              <a:rPr lang="en-US" altLang="en-US" sz="3000">
                <a:solidFill>
                  <a:srgbClr val="0000FF"/>
                </a:solidFill>
                <a:latin typeface="Arial Unicode MS" pitchFamily="34" charset="-128"/>
                <a:ea typeface="Arial Unicode MS" pitchFamily="34" charset="-128"/>
              </a:rPr>
              <a:t>- Một con ngựa đau, </a:t>
            </a:r>
            <a:r>
              <a:rPr lang="en-US" altLang="en-US" sz="3000" b="1">
                <a:solidFill>
                  <a:srgbClr val="0000FF"/>
                </a:solidFill>
                <a:latin typeface="Arial Unicode MS" pitchFamily="34" charset="-128"/>
                <a:ea typeface="Arial Unicode MS" pitchFamily="34" charset="-128"/>
              </a:rPr>
              <a:t>cả</a:t>
            </a:r>
            <a:r>
              <a:rPr lang="en-US" altLang="en-US" sz="3000">
                <a:solidFill>
                  <a:srgbClr val="0000FF"/>
                </a:solidFill>
                <a:latin typeface="Arial Unicode MS" pitchFamily="34" charset="-128"/>
                <a:ea typeface="Arial Unicode MS" pitchFamily="34" charset="-128"/>
              </a:rPr>
              <a:t> tàu bỏ cỏ.</a:t>
            </a:r>
          </a:p>
          <a:p>
            <a:pPr eaLnBrk="1" hangingPunct="1"/>
            <a:r>
              <a:rPr lang="en-US" altLang="en-US" sz="3000">
                <a:solidFill>
                  <a:srgbClr val="0000FF"/>
                </a:solidFill>
                <a:latin typeface="Arial Unicode MS" pitchFamily="34" charset="-128"/>
                <a:ea typeface="Arial Unicode MS" pitchFamily="34" charset="-128"/>
              </a:rPr>
              <a:t>- Chị ngã, em nâng.</a:t>
            </a:r>
          </a:p>
          <a:p>
            <a:pPr eaLnBrk="1" hangingPunct="1"/>
            <a:r>
              <a:rPr lang="en-US" altLang="en-US" sz="3000">
                <a:solidFill>
                  <a:srgbClr val="0000FF"/>
                </a:solidFill>
                <a:latin typeface="Arial Unicode MS" pitchFamily="34" charset="-128"/>
                <a:ea typeface="Arial Unicode MS" pitchFamily="34" charset="-128"/>
              </a:rPr>
              <a:t>- Nhường cơm, </a:t>
            </a:r>
            <a:r>
              <a:rPr lang="en-US" altLang="en-US" sz="3000" b="1">
                <a:solidFill>
                  <a:srgbClr val="0000FF"/>
                </a:solidFill>
                <a:latin typeface="Arial Unicode MS" pitchFamily="34" charset="-128"/>
                <a:ea typeface="Arial Unicode MS" pitchFamily="34" charset="-128"/>
              </a:rPr>
              <a:t>sẻ</a:t>
            </a:r>
            <a:r>
              <a:rPr lang="en-US" altLang="en-US" sz="3000">
                <a:solidFill>
                  <a:srgbClr val="0000FF"/>
                </a:solidFill>
                <a:latin typeface="Arial Unicode MS" pitchFamily="34" charset="-128"/>
                <a:ea typeface="Arial Unicode MS" pitchFamily="34" charset="-128"/>
              </a:rPr>
              <a:t> áo.</a:t>
            </a:r>
          </a:p>
          <a:p>
            <a:pPr eaLnBrk="1" hangingPunct="1"/>
            <a:r>
              <a:rPr lang="en-US" altLang="en-US" sz="3000">
                <a:solidFill>
                  <a:srgbClr val="0000FF"/>
                </a:solidFill>
                <a:latin typeface="Arial Unicode MS" pitchFamily="34" charset="-128"/>
                <a:ea typeface="Arial Unicode MS" pitchFamily="34" charset="-128"/>
              </a:rPr>
              <a:t>- Yêu nhau chín bỏ làm mười.</a:t>
            </a:r>
          </a:p>
        </p:txBody>
      </p:sp>
      <p:sp>
        <p:nvSpPr>
          <p:cNvPr id="88068" name="Rectangle 4">
            <a:extLst>
              <a:ext uri="{FF2B5EF4-FFF2-40B4-BE49-F238E27FC236}">
                <a16:creationId xmlns:a16="http://schemas.microsoft.com/office/drawing/2014/main" id="{D36C844E-EA21-4BF3-67DF-C4F3CF125478}"/>
              </a:ext>
            </a:extLst>
          </p:cNvPr>
          <p:cNvSpPr>
            <a:spLocks noChangeArrowheads="1"/>
          </p:cNvSpPr>
          <p:nvPr/>
        </p:nvSpPr>
        <p:spPr bwMode="auto">
          <a:xfrm>
            <a:off x="3586163" y="161925"/>
            <a:ext cx="845343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CA DAO TỤC NGỮ NÓI VỀ SỰ CẢM THÔNG, CHIA SẺ</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linds(horizontal)">
                                      <p:cBhvr>
                                        <p:cTn id="7" dur="500"/>
                                        <p:tgtEl>
                                          <p:spTgt spid="88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blinds(horizontal)">
                                      <p:cBhvr>
                                        <p:cTn id="12" dur="500"/>
                                        <p:tgtEl>
                                          <p:spTgt spid="880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067"/>
                                        </p:tgtEl>
                                        <p:attrNameLst>
                                          <p:attrName>style.visibility</p:attrName>
                                        </p:attrNameLst>
                                      </p:cBhvr>
                                      <p:to>
                                        <p:strVal val="visible"/>
                                      </p:to>
                                    </p:set>
                                    <p:animEffect transition="in" filter="blinds(horizontal)">
                                      <p:cBhvr>
                                        <p:cTn id="1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P spid="880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3">
            <a:extLst>
              <a:ext uri="{FF2B5EF4-FFF2-40B4-BE49-F238E27FC236}">
                <a16:creationId xmlns:a16="http://schemas.microsoft.com/office/drawing/2014/main" id="{56B2218A-BA5D-1C01-CAF6-62DF5E7DFCE2}"/>
              </a:ext>
            </a:extLst>
          </p:cNvPr>
          <p:cNvGrpSpPr>
            <a:grpSpLocks/>
          </p:cNvGrpSpPr>
          <p:nvPr/>
        </p:nvGrpSpPr>
        <p:grpSpPr bwMode="auto">
          <a:xfrm>
            <a:off x="515938" y="1077913"/>
            <a:ext cx="10904537" cy="1416050"/>
            <a:chOff x="912" y="1008"/>
            <a:chExt cx="3984" cy="912"/>
          </a:xfrm>
        </p:grpSpPr>
        <p:sp>
          <p:nvSpPr>
            <p:cNvPr id="48" name="AutoShape 4">
              <a:extLst>
                <a:ext uri="{FF2B5EF4-FFF2-40B4-BE49-F238E27FC236}">
                  <a16:creationId xmlns:a16="http://schemas.microsoft.com/office/drawing/2014/main" id="{0F52D1E6-9F70-BFC3-C7F2-2B531A435C5F}"/>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eaLnBrk="1" hangingPunct="1">
                <a:defRPr/>
              </a:pPr>
              <a:endParaRPr lang="en-US" b="1">
                <a:latin typeface="Arial" charset="0"/>
                <a:cs typeface="+mn-cs"/>
              </a:endParaRPr>
            </a:p>
          </p:txBody>
        </p:sp>
        <p:grpSp>
          <p:nvGrpSpPr>
            <p:cNvPr id="28693" name="Group 5">
              <a:extLst>
                <a:ext uri="{FF2B5EF4-FFF2-40B4-BE49-F238E27FC236}">
                  <a16:creationId xmlns:a16="http://schemas.microsoft.com/office/drawing/2014/main" id="{62063DFB-8A9D-92F0-3220-6DD4CB0D003E}"/>
                </a:ext>
              </a:extLst>
            </p:cNvPr>
            <p:cNvGrpSpPr>
              <a:grpSpLocks/>
            </p:cNvGrpSpPr>
            <p:nvPr/>
          </p:nvGrpSpPr>
          <p:grpSpPr bwMode="auto">
            <a:xfrm>
              <a:off x="999" y="1092"/>
              <a:ext cx="768" cy="746"/>
              <a:chOff x="999" y="1092"/>
              <a:chExt cx="768" cy="746"/>
            </a:xfrm>
          </p:grpSpPr>
          <p:sp>
            <p:nvSpPr>
              <p:cNvPr id="51" name="AutoShape 6">
                <a:extLst>
                  <a:ext uri="{FF2B5EF4-FFF2-40B4-BE49-F238E27FC236}">
                    <a16:creationId xmlns:a16="http://schemas.microsoft.com/office/drawing/2014/main" id="{D5FEC316-D9D4-8A25-8C36-7046D4547E0F}"/>
                  </a:ext>
                </a:extLst>
              </p:cNvPr>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defTabSz="914400" eaLnBrk="1" hangingPunct="1">
                  <a:defRPr/>
                </a:pPr>
                <a:endParaRPr lang="en-US" b="1">
                  <a:latin typeface="Arial" charset="0"/>
                  <a:cs typeface="+mn-cs"/>
                </a:endParaRPr>
              </a:p>
            </p:txBody>
          </p:sp>
          <p:sp>
            <p:nvSpPr>
              <p:cNvPr id="52" name="Freeform 7">
                <a:extLst>
                  <a:ext uri="{FF2B5EF4-FFF2-40B4-BE49-F238E27FC236}">
                    <a16:creationId xmlns:a16="http://schemas.microsoft.com/office/drawing/2014/main" id="{FEC0C053-EE98-19CA-B1A2-DE9FF8EB6F38}"/>
                  </a:ext>
                </a:extLst>
              </p:cNvPr>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defTabSz="914400" eaLnBrk="1" hangingPunct="1">
                  <a:defRPr/>
                </a:pPr>
                <a:endParaRPr lang="en-US" b="1">
                  <a:latin typeface="Arial" charset="0"/>
                  <a:cs typeface="+mn-cs"/>
                </a:endParaRPr>
              </a:p>
            </p:txBody>
          </p:sp>
          <p:sp>
            <p:nvSpPr>
              <p:cNvPr id="53" name="Text Box 8">
                <a:extLst>
                  <a:ext uri="{FF2B5EF4-FFF2-40B4-BE49-F238E27FC236}">
                    <a16:creationId xmlns:a16="http://schemas.microsoft.com/office/drawing/2014/main" id="{8A948784-9FDD-6A4E-BE7B-D5B706A23149}"/>
                  </a:ext>
                </a:extLst>
              </p:cNvPr>
              <p:cNvSpPr txBox="1">
                <a:spLocks noChangeArrowheads="1"/>
              </p:cNvSpPr>
              <p:nvPr/>
            </p:nvSpPr>
            <p:spPr bwMode="gray">
              <a:xfrm>
                <a:off x="1304" y="1295"/>
                <a:ext cx="140" cy="333"/>
              </a:xfrm>
              <a:prstGeom prst="rect">
                <a:avLst/>
              </a:prstGeom>
              <a:noFill/>
              <a:ln>
                <a:noFill/>
              </a:ln>
              <a:effec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defRPr/>
                </a:pPr>
                <a:r>
                  <a:rPr lang="en-US" altLang="en-US" sz="2800" b="1">
                    <a:solidFill>
                      <a:srgbClr val="FFFFFF"/>
                    </a:solidFill>
                    <a:effectLst>
                      <a:outerShdw blurRad="38100" dist="38100" dir="2700000" algn="tl">
                        <a:srgbClr val="C0C0C0"/>
                      </a:outerShdw>
                    </a:effectLst>
                    <a:latin typeface="Arial" panose="020B0604020202020204" pitchFamily="34" charset="0"/>
                  </a:rPr>
                  <a:t>a</a:t>
                </a:r>
              </a:p>
            </p:txBody>
          </p:sp>
        </p:grpSp>
        <p:sp>
          <p:nvSpPr>
            <p:cNvPr id="28694" name="Text Box 9">
              <a:extLst>
                <a:ext uri="{FF2B5EF4-FFF2-40B4-BE49-F238E27FC236}">
                  <a16:creationId xmlns:a16="http://schemas.microsoft.com/office/drawing/2014/main" id="{58B4E98B-FE19-599A-3F85-B4C7BF8ED062}"/>
                </a:ext>
              </a:extLst>
            </p:cNvPr>
            <p:cNvSpPr txBox="1">
              <a:spLocks noChangeArrowheads="1"/>
            </p:cNvSpPr>
            <p:nvPr/>
          </p:nvSpPr>
          <p:spPr bwMode="gray">
            <a:xfrm>
              <a:off x="1872" y="1341"/>
              <a:ext cx="292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vi-VN" altLang="en-US" b="1"/>
            </a:p>
          </p:txBody>
        </p:sp>
      </p:grpSp>
      <p:grpSp>
        <p:nvGrpSpPr>
          <p:cNvPr id="102409" name="Group 10">
            <a:extLst>
              <a:ext uri="{FF2B5EF4-FFF2-40B4-BE49-F238E27FC236}">
                <a16:creationId xmlns:a16="http://schemas.microsoft.com/office/drawing/2014/main" id="{ADEB4836-60A5-4D7D-8645-132DA7A2C29A}"/>
              </a:ext>
            </a:extLst>
          </p:cNvPr>
          <p:cNvGrpSpPr>
            <a:grpSpLocks/>
          </p:cNvGrpSpPr>
          <p:nvPr/>
        </p:nvGrpSpPr>
        <p:grpSpPr bwMode="auto">
          <a:xfrm>
            <a:off x="552450" y="3054350"/>
            <a:ext cx="10904538" cy="1385888"/>
            <a:chOff x="912" y="2016"/>
            <a:chExt cx="3984" cy="912"/>
          </a:xfrm>
        </p:grpSpPr>
        <p:sp>
          <p:nvSpPr>
            <p:cNvPr id="55" name="AutoShape 11">
              <a:extLst>
                <a:ext uri="{FF2B5EF4-FFF2-40B4-BE49-F238E27FC236}">
                  <a16:creationId xmlns:a16="http://schemas.microsoft.com/office/drawing/2014/main" id="{F7A1E25A-A341-1F21-384C-1D1D1889655F}"/>
                </a:ext>
              </a:extLst>
            </p:cNvPr>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eaLnBrk="1" hangingPunct="1">
                <a:defRPr/>
              </a:pPr>
              <a:endParaRPr lang="en-US" b="1">
                <a:latin typeface="Arial" charset="0"/>
                <a:cs typeface="+mn-cs"/>
              </a:endParaRPr>
            </a:p>
          </p:txBody>
        </p:sp>
        <p:grpSp>
          <p:nvGrpSpPr>
            <p:cNvPr id="28687" name="Group 12">
              <a:extLst>
                <a:ext uri="{FF2B5EF4-FFF2-40B4-BE49-F238E27FC236}">
                  <a16:creationId xmlns:a16="http://schemas.microsoft.com/office/drawing/2014/main" id="{40CCB8BD-2EF8-E066-73F9-A7B1B74C4E06}"/>
                </a:ext>
              </a:extLst>
            </p:cNvPr>
            <p:cNvGrpSpPr>
              <a:grpSpLocks/>
            </p:cNvGrpSpPr>
            <p:nvPr/>
          </p:nvGrpSpPr>
          <p:grpSpPr bwMode="auto">
            <a:xfrm>
              <a:off x="999" y="2100"/>
              <a:ext cx="768" cy="746"/>
              <a:chOff x="999" y="2100"/>
              <a:chExt cx="768" cy="746"/>
            </a:xfrm>
          </p:grpSpPr>
          <p:sp>
            <p:nvSpPr>
              <p:cNvPr id="58" name="AutoShape 13">
                <a:extLst>
                  <a:ext uri="{FF2B5EF4-FFF2-40B4-BE49-F238E27FC236}">
                    <a16:creationId xmlns:a16="http://schemas.microsoft.com/office/drawing/2014/main" id="{01D21606-A5C0-43FC-2D24-F92412EDB58C}"/>
                  </a:ext>
                </a:extLst>
              </p:cNvPr>
              <p:cNvSpPr>
                <a:spLocks noChangeArrowheads="1"/>
              </p:cNvSpPr>
              <p:nvPr/>
            </p:nvSpPr>
            <p:spPr bwMode="gray">
              <a:xfrm>
                <a:off x="999" y="2100"/>
                <a:ext cx="768" cy="748"/>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defTabSz="914400" eaLnBrk="1" hangingPunct="1">
                  <a:defRPr/>
                </a:pPr>
                <a:endParaRPr lang="en-US" b="1">
                  <a:latin typeface="Arial" charset="0"/>
                  <a:cs typeface="+mn-cs"/>
                </a:endParaRPr>
              </a:p>
            </p:txBody>
          </p:sp>
          <p:sp>
            <p:nvSpPr>
              <p:cNvPr id="59" name="Freeform 14">
                <a:extLst>
                  <a:ext uri="{FF2B5EF4-FFF2-40B4-BE49-F238E27FC236}">
                    <a16:creationId xmlns:a16="http://schemas.microsoft.com/office/drawing/2014/main" id="{3CD60619-B204-7CB0-0178-1C167B8AAB40}"/>
                  </a:ext>
                </a:extLst>
              </p:cNvPr>
              <p:cNvSpPr>
                <a:spLocks/>
              </p:cNvSpPr>
              <p:nvPr/>
            </p:nvSpPr>
            <p:spPr bwMode="gray">
              <a:xfrm>
                <a:off x="1047" y="2148"/>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defTabSz="914400" eaLnBrk="1" hangingPunct="1">
                  <a:defRPr/>
                </a:pPr>
                <a:endParaRPr lang="en-US" b="1">
                  <a:latin typeface="Arial" charset="0"/>
                  <a:cs typeface="+mn-cs"/>
                </a:endParaRPr>
              </a:p>
            </p:txBody>
          </p:sp>
          <p:sp>
            <p:nvSpPr>
              <p:cNvPr id="60" name="Text Box 15">
                <a:extLst>
                  <a:ext uri="{FF2B5EF4-FFF2-40B4-BE49-F238E27FC236}">
                    <a16:creationId xmlns:a16="http://schemas.microsoft.com/office/drawing/2014/main" id="{0774D869-9E53-FE9C-1E4A-E2B566E05630}"/>
                  </a:ext>
                </a:extLst>
              </p:cNvPr>
              <p:cNvSpPr txBox="1">
                <a:spLocks noChangeArrowheads="1"/>
              </p:cNvSpPr>
              <p:nvPr/>
            </p:nvSpPr>
            <p:spPr bwMode="gray">
              <a:xfrm>
                <a:off x="1301" y="2304"/>
                <a:ext cx="146" cy="342"/>
              </a:xfrm>
              <a:prstGeom prst="rect">
                <a:avLst/>
              </a:prstGeom>
              <a:noFill/>
              <a:ln>
                <a:noFill/>
              </a:ln>
              <a:effec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defRPr/>
                </a:pPr>
                <a:r>
                  <a:rPr lang="en-US" altLang="en-US" sz="2800" b="1">
                    <a:solidFill>
                      <a:srgbClr val="FFFFFF"/>
                    </a:solidFill>
                    <a:effectLst>
                      <a:outerShdw blurRad="38100" dist="38100" dir="2700000" algn="tl">
                        <a:srgbClr val="C0C0C0"/>
                      </a:outerShdw>
                    </a:effectLst>
                    <a:latin typeface="Arial" panose="020B0604020202020204" pitchFamily="34" charset="0"/>
                  </a:rPr>
                  <a:t>b</a:t>
                </a:r>
              </a:p>
            </p:txBody>
          </p:sp>
        </p:grpSp>
        <p:sp>
          <p:nvSpPr>
            <p:cNvPr id="28688" name="Text Box 16">
              <a:extLst>
                <a:ext uri="{FF2B5EF4-FFF2-40B4-BE49-F238E27FC236}">
                  <a16:creationId xmlns:a16="http://schemas.microsoft.com/office/drawing/2014/main" id="{F7B9D2D7-F745-80FB-F6AD-2E56ACBD1451}"/>
                </a:ext>
              </a:extLst>
            </p:cNvPr>
            <p:cNvSpPr txBox="1">
              <a:spLocks noChangeArrowheads="1"/>
            </p:cNvSpPr>
            <p:nvPr/>
          </p:nvSpPr>
          <p:spPr bwMode="gray">
            <a:xfrm>
              <a:off x="1872" y="2351"/>
              <a:ext cx="292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vi-VN" altLang="en-US" sz="2000" b="1" i="1">
                <a:solidFill>
                  <a:srgbClr val="BF4D00"/>
                </a:solidFill>
              </a:endParaRPr>
            </a:p>
          </p:txBody>
        </p:sp>
      </p:grpSp>
      <p:grpSp>
        <p:nvGrpSpPr>
          <p:cNvPr id="102416" name="Group 17">
            <a:extLst>
              <a:ext uri="{FF2B5EF4-FFF2-40B4-BE49-F238E27FC236}">
                <a16:creationId xmlns:a16="http://schemas.microsoft.com/office/drawing/2014/main" id="{2AADB5D3-2CB2-64AC-8ACE-55A5449342BF}"/>
              </a:ext>
            </a:extLst>
          </p:cNvPr>
          <p:cNvGrpSpPr>
            <a:grpSpLocks/>
          </p:cNvGrpSpPr>
          <p:nvPr/>
        </p:nvGrpSpPr>
        <p:grpSpPr bwMode="auto">
          <a:xfrm>
            <a:off x="552450" y="4946650"/>
            <a:ext cx="10904538" cy="1449388"/>
            <a:chOff x="912" y="3036"/>
            <a:chExt cx="3984" cy="912"/>
          </a:xfrm>
        </p:grpSpPr>
        <p:sp>
          <p:nvSpPr>
            <p:cNvPr id="62" name="AutoShape 18">
              <a:extLst>
                <a:ext uri="{FF2B5EF4-FFF2-40B4-BE49-F238E27FC236}">
                  <a16:creationId xmlns:a16="http://schemas.microsoft.com/office/drawing/2014/main" id="{98251CE0-7A4A-71E2-893B-1156D08972C2}"/>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eaLnBrk="1" hangingPunct="1">
                <a:defRPr/>
              </a:pPr>
              <a:endParaRPr lang="en-US" b="1">
                <a:latin typeface="Arial" charset="0"/>
                <a:cs typeface="+mn-cs"/>
              </a:endParaRPr>
            </a:p>
          </p:txBody>
        </p:sp>
        <p:grpSp>
          <p:nvGrpSpPr>
            <p:cNvPr id="28681" name="Group 19">
              <a:extLst>
                <a:ext uri="{FF2B5EF4-FFF2-40B4-BE49-F238E27FC236}">
                  <a16:creationId xmlns:a16="http://schemas.microsoft.com/office/drawing/2014/main" id="{58F557C8-6941-E449-D9DD-DB172167B2DE}"/>
                </a:ext>
              </a:extLst>
            </p:cNvPr>
            <p:cNvGrpSpPr>
              <a:grpSpLocks/>
            </p:cNvGrpSpPr>
            <p:nvPr/>
          </p:nvGrpSpPr>
          <p:grpSpPr bwMode="auto">
            <a:xfrm>
              <a:off x="999" y="3120"/>
              <a:ext cx="768" cy="746"/>
              <a:chOff x="999" y="3120"/>
              <a:chExt cx="768" cy="746"/>
            </a:xfrm>
          </p:grpSpPr>
          <p:sp>
            <p:nvSpPr>
              <p:cNvPr id="65" name="AutoShape 20">
                <a:extLst>
                  <a:ext uri="{FF2B5EF4-FFF2-40B4-BE49-F238E27FC236}">
                    <a16:creationId xmlns:a16="http://schemas.microsoft.com/office/drawing/2014/main" id="{7F2C0379-A8F7-260A-91C5-86614C2C1772}"/>
                  </a:ext>
                </a:extLst>
              </p:cNvPr>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defTabSz="914400" eaLnBrk="1" hangingPunct="1">
                  <a:defRPr/>
                </a:pPr>
                <a:endParaRPr lang="en-US" b="1">
                  <a:latin typeface="Arial" charset="0"/>
                  <a:cs typeface="+mn-cs"/>
                </a:endParaRPr>
              </a:p>
            </p:txBody>
          </p:sp>
          <p:sp>
            <p:nvSpPr>
              <p:cNvPr id="66" name="Freeform 21">
                <a:extLst>
                  <a:ext uri="{FF2B5EF4-FFF2-40B4-BE49-F238E27FC236}">
                    <a16:creationId xmlns:a16="http://schemas.microsoft.com/office/drawing/2014/main" id="{CFB0F728-9604-20AB-381E-8607B5B6D25B}"/>
                  </a:ext>
                </a:extLst>
              </p:cNvPr>
              <p:cNvSpPr>
                <a:spLocks/>
              </p:cNvSpPr>
              <p:nvPr/>
            </p:nvSpPr>
            <p:spPr bwMode="gray">
              <a:xfrm>
                <a:off x="1047" y="3168"/>
                <a:ext cx="383" cy="37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p:spPr>
            <p:txBody>
              <a:bodyPr/>
              <a:lstStyle/>
              <a:p>
                <a:pPr defTabSz="914400" eaLnBrk="1" hangingPunct="1">
                  <a:defRPr/>
                </a:pPr>
                <a:endParaRPr lang="en-US" b="1">
                  <a:latin typeface="Arial" charset="0"/>
                  <a:cs typeface="+mn-cs"/>
                </a:endParaRPr>
              </a:p>
            </p:txBody>
          </p:sp>
          <p:sp>
            <p:nvSpPr>
              <p:cNvPr id="67" name="Text Box 22">
                <a:extLst>
                  <a:ext uri="{FF2B5EF4-FFF2-40B4-BE49-F238E27FC236}">
                    <a16:creationId xmlns:a16="http://schemas.microsoft.com/office/drawing/2014/main" id="{8503251A-A132-5222-09F3-1BF8A4C5F13B}"/>
                  </a:ext>
                </a:extLst>
              </p:cNvPr>
              <p:cNvSpPr txBox="1">
                <a:spLocks noChangeArrowheads="1"/>
              </p:cNvSpPr>
              <p:nvPr/>
            </p:nvSpPr>
            <p:spPr bwMode="gray">
              <a:xfrm>
                <a:off x="1304" y="3324"/>
                <a:ext cx="140" cy="328"/>
              </a:xfrm>
              <a:prstGeom prst="rect">
                <a:avLst/>
              </a:prstGeom>
              <a:noFill/>
              <a:ln>
                <a:noFill/>
              </a:ln>
              <a:effec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defRPr/>
                </a:pPr>
                <a:r>
                  <a:rPr lang="en-US" altLang="en-US" sz="2800" b="1">
                    <a:solidFill>
                      <a:srgbClr val="FFFFFF"/>
                    </a:solidFill>
                    <a:effectLst>
                      <a:outerShdw blurRad="38100" dist="38100" dir="2700000" algn="tl">
                        <a:srgbClr val="C0C0C0"/>
                      </a:outerShdw>
                    </a:effectLst>
                    <a:latin typeface="Arial" panose="020B0604020202020204" pitchFamily="34" charset="0"/>
                  </a:rPr>
                  <a:t>c</a:t>
                </a:r>
              </a:p>
            </p:txBody>
          </p:sp>
        </p:grpSp>
        <p:sp>
          <p:nvSpPr>
            <p:cNvPr id="28682" name="Text Box 23">
              <a:extLst>
                <a:ext uri="{FF2B5EF4-FFF2-40B4-BE49-F238E27FC236}">
                  <a16:creationId xmlns:a16="http://schemas.microsoft.com/office/drawing/2014/main" id="{2A900ECF-840D-E117-1B77-0BC28B56BC36}"/>
                </a:ext>
              </a:extLst>
            </p:cNvPr>
            <p:cNvSpPr txBox="1">
              <a:spLocks noChangeArrowheads="1"/>
            </p:cNvSpPr>
            <p:nvPr/>
          </p:nvSpPr>
          <p:spPr bwMode="gray">
            <a:xfrm>
              <a:off x="1872" y="3371"/>
              <a:ext cx="29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vi-VN" altLang="en-US" sz="2000" b="1" i="1">
                <a:solidFill>
                  <a:srgbClr val="D77C01"/>
                </a:solidFill>
              </a:endParaRPr>
            </a:p>
          </p:txBody>
        </p:sp>
      </p:grpSp>
      <p:sp>
        <p:nvSpPr>
          <p:cNvPr id="102423" name="Rectangle 23">
            <a:extLst>
              <a:ext uri="{FF2B5EF4-FFF2-40B4-BE49-F238E27FC236}">
                <a16:creationId xmlns:a16="http://schemas.microsoft.com/office/drawing/2014/main" id="{186A3ED1-6B42-42EB-B8D5-9BE2371A8744}"/>
              </a:ext>
            </a:extLst>
          </p:cNvPr>
          <p:cNvSpPr>
            <a:spLocks noChangeArrowheads="1"/>
          </p:cNvSpPr>
          <p:nvPr/>
        </p:nvSpPr>
        <p:spPr bwMode="auto">
          <a:xfrm>
            <a:off x="3095625" y="1231900"/>
            <a:ext cx="806291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ko-KR" sz="2200">
                <a:latin typeface="Arial Unicode MS" pitchFamily="34" charset="-128"/>
                <a:ea typeface="Arial Unicode MS" pitchFamily="34" charset="-128"/>
              </a:rPr>
              <a:t>Dỗ cho em bé nín khóc, dẫn em đến địa điểm gần nhất như trụ sở công an, uỷ ban nhân dân xã/phường,... nhờ giúp đỡ. Sau đó đến trường trình bày với thầy, cô giáo về việc vừa xảy ra.</a:t>
            </a:r>
            <a:endParaRPr lang="en-US" altLang="en-US" sz="2200">
              <a:latin typeface="Arial Unicode MS" pitchFamily="34" charset="-128"/>
              <a:ea typeface="Arial Unicode MS" pitchFamily="34" charset="-128"/>
            </a:endParaRPr>
          </a:p>
        </p:txBody>
      </p:sp>
      <p:sp>
        <p:nvSpPr>
          <p:cNvPr id="102424" name="Rectangle 24">
            <a:extLst>
              <a:ext uri="{FF2B5EF4-FFF2-40B4-BE49-F238E27FC236}">
                <a16:creationId xmlns:a16="http://schemas.microsoft.com/office/drawing/2014/main" id="{6960277E-4A23-2C2D-288A-FB85E3AF9FF5}"/>
              </a:ext>
            </a:extLst>
          </p:cNvPr>
          <p:cNvSpPr>
            <a:spLocks noChangeArrowheads="1"/>
          </p:cNvSpPr>
          <p:nvPr/>
        </p:nvSpPr>
        <p:spPr bwMode="auto">
          <a:xfrm>
            <a:off x="3378200" y="3384550"/>
            <a:ext cx="78359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500">
                <a:solidFill>
                  <a:srgbClr val="0000FF"/>
                </a:solidFill>
                <a:latin typeface="Arial Unicode MS" pitchFamily="34" charset="-128"/>
                <a:ea typeface="Arial Unicode MS" pitchFamily="34" charset="-128"/>
              </a:rPr>
              <a:t>An ủi, động viên bạn và nói với thầy, cô giáo để có biện pháp giúp đỡ bạn để bạn yên tâm học tập.</a:t>
            </a:r>
          </a:p>
        </p:txBody>
      </p:sp>
      <p:sp>
        <p:nvSpPr>
          <p:cNvPr id="102425" name="Rectangle 25">
            <a:extLst>
              <a:ext uri="{FF2B5EF4-FFF2-40B4-BE49-F238E27FC236}">
                <a16:creationId xmlns:a16="http://schemas.microsoft.com/office/drawing/2014/main" id="{44CAFB08-D75E-0484-58D8-B31CD98CF6D4}"/>
              </a:ext>
            </a:extLst>
          </p:cNvPr>
          <p:cNvSpPr>
            <a:spLocks noChangeArrowheads="1"/>
          </p:cNvSpPr>
          <p:nvPr/>
        </p:nvSpPr>
        <p:spPr bwMode="auto">
          <a:xfrm>
            <a:off x="3235325" y="5076825"/>
            <a:ext cx="812006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500">
                <a:solidFill>
                  <a:srgbClr val="0000FF"/>
                </a:solidFill>
                <a:latin typeface="Arial Unicode MS" pitchFamily="34" charset="-128"/>
                <a:ea typeface="Arial Unicode MS" pitchFamily="34" charset="-128"/>
              </a:rPr>
              <a:t>Nếu không có điều kiện vật chất để giúp bạn, em vẫn có thể giúp bạn bằng cách động viên, an ủi, lắng nghe, chia sẻ buồn vui cùng bạn.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par>
                                <p:cTn id="8" presetID="3" presetClass="entr" presetSubtype="10" fill="hold" nodeType="withEffect">
                                  <p:stCondLst>
                                    <p:cond delay="0"/>
                                  </p:stCondLst>
                                  <p:childTnLst>
                                    <p:set>
                                      <p:cBhvr>
                                        <p:cTn id="9" dur="1" fill="hold">
                                          <p:stCondLst>
                                            <p:cond delay="0"/>
                                          </p:stCondLst>
                                        </p:cTn>
                                        <p:tgtEl>
                                          <p:spTgt spid="102409"/>
                                        </p:tgtEl>
                                        <p:attrNameLst>
                                          <p:attrName>style.visibility</p:attrName>
                                        </p:attrNameLst>
                                      </p:cBhvr>
                                      <p:to>
                                        <p:strVal val="visible"/>
                                      </p:to>
                                    </p:set>
                                    <p:animEffect transition="in" filter="blinds(horizontal)">
                                      <p:cBhvr>
                                        <p:cTn id="10" dur="500"/>
                                        <p:tgtEl>
                                          <p:spTgt spid="102409"/>
                                        </p:tgtEl>
                                      </p:cBhvr>
                                    </p:animEffect>
                                  </p:childTnLst>
                                </p:cTn>
                              </p:par>
                              <p:par>
                                <p:cTn id="11" presetID="3" presetClass="entr" presetSubtype="10" fill="hold" nodeType="withEffect">
                                  <p:stCondLst>
                                    <p:cond delay="0"/>
                                  </p:stCondLst>
                                  <p:childTnLst>
                                    <p:set>
                                      <p:cBhvr>
                                        <p:cTn id="12" dur="1" fill="hold">
                                          <p:stCondLst>
                                            <p:cond delay="0"/>
                                          </p:stCondLst>
                                        </p:cTn>
                                        <p:tgtEl>
                                          <p:spTgt spid="102416"/>
                                        </p:tgtEl>
                                        <p:attrNameLst>
                                          <p:attrName>style.visibility</p:attrName>
                                        </p:attrNameLst>
                                      </p:cBhvr>
                                      <p:to>
                                        <p:strVal val="visible"/>
                                      </p:to>
                                    </p:set>
                                    <p:animEffect transition="in" filter="blinds(horizontal)">
                                      <p:cBhvr>
                                        <p:cTn id="13" dur="500"/>
                                        <p:tgtEl>
                                          <p:spTgt spid="1024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2423"/>
                                        </p:tgtEl>
                                        <p:attrNameLst>
                                          <p:attrName>style.visibility</p:attrName>
                                        </p:attrNameLst>
                                      </p:cBhvr>
                                      <p:to>
                                        <p:strVal val="visible"/>
                                      </p:to>
                                    </p:set>
                                    <p:animEffect transition="in" filter="blinds(horizontal)">
                                      <p:cBhvr>
                                        <p:cTn id="18" dur="500"/>
                                        <p:tgtEl>
                                          <p:spTgt spid="1024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424"/>
                                        </p:tgtEl>
                                        <p:attrNameLst>
                                          <p:attrName>style.visibility</p:attrName>
                                        </p:attrNameLst>
                                      </p:cBhvr>
                                      <p:to>
                                        <p:strVal val="visible"/>
                                      </p:to>
                                    </p:set>
                                    <p:animEffect transition="in" filter="blinds(horizontal)">
                                      <p:cBhvr>
                                        <p:cTn id="23" dur="500"/>
                                        <p:tgtEl>
                                          <p:spTgt spid="1024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2425"/>
                                        </p:tgtEl>
                                        <p:attrNameLst>
                                          <p:attrName>style.visibility</p:attrName>
                                        </p:attrNameLst>
                                      </p:cBhvr>
                                      <p:to>
                                        <p:strVal val="visible"/>
                                      </p:to>
                                    </p:set>
                                    <p:animEffect transition="in" filter="blinds(horizontal)">
                                      <p:cBhvr>
                                        <p:cTn id="28" dur="500"/>
                                        <p:tgtEl>
                                          <p:spTgt spid="102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3" grpId="0"/>
      <p:bldP spid="102424" grpId="0"/>
      <p:bldP spid="1024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45D5A6-836B-8A37-D717-331801B1EF03}"/>
              </a:ext>
            </a:extLst>
          </p:cNvPr>
          <p:cNvSpPr txBox="1">
            <a:spLocks noChangeArrowheads="1"/>
          </p:cNvSpPr>
          <p:nvPr/>
        </p:nvSpPr>
        <p:spPr bwMode="auto">
          <a:xfrm>
            <a:off x="381000" y="101600"/>
            <a:ext cx="4775200" cy="519113"/>
          </a:xfrm>
          <a:prstGeom prst="rect">
            <a:avLst/>
          </a:prstGeom>
          <a:solidFill>
            <a:schemeClr val="bg1">
              <a:lumMod val="85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r>
              <a:rPr lang="en-US" altLang="en-US" sz="2800" b="1">
                <a:solidFill>
                  <a:srgbClr val="6600FF"/>
                </a:solidFill>
                <a:latin typeface="Arial" panose="020B0604020202020204" pitchFamily="34" charset="0"/>
              </a:rPr>
              <a:t>Hoàn thành bảng sau</a:t>
            </a:r>
            <a:endParaRPr lang="vi-VN" altLang="en-US" sz="2800" b="1">
              <a:solidFill>
                <a:srgbClr val="6600FF"/>
              </a:solidFill>
              <a:latin typeface="Arial" panose="020B0604020202020204" pitchFamily="34" charset="0"/>
            </a:endParaRPr>
          </a:p>
        </p:txBody>
      </p:sp>
      <p:graphicFrame>
        <p:nvGraphicFramePr>
          <p:cNvPr id="103427" name="Group 3">
            <a:extLst>
              <a:ext uri="{FF2B5EF4-FFF2-40B4-BE49-F238E27FC236}">
                <a16:creationId xmlns:a16="http://schemas.microsoft.com/office/drawing/2014/main" id="{86FF58EA-62ED-4523-BAEC-FBBFC0D01CAD}"/>
              </a:ext>
            </a:extLst>
          </p:cNvPr>
          <p:cNvGraphicFramePr>
            <a:graphicFrameLocks noGrp="1"/>
          </p:cNvGraphicFramePr>
          <p:nvPr/>
        </p:nvGraphicFramePr>
        <p:xfrm>
          <a:off x="350838" y="949325"/>
          <a:ext cx="11612562" cy="5364163"/>
        </p:xfrm>
        <a:graphic>
          <a:graphicData uri="http://schemas.openxmlformats.org/drawingml/2006/table">
            <a:tbl>
              <a:tblPr/>
              <a:tblGrid>
                <a:gridCol w="1350962">
                  <a:extLst>
                    <a:ext uri="{9D8B030D-6E8A-4147-A177-3AD203B41FA5}">
                      <a16:colId xmlns:a16="http://schemas.microsoft.com/office/drawing/2014/main" val="20000"/>
                    </a:ext>
                  </a:extLst>
                </a:gridCol>
                <a:gridCol w="5156200">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36573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en-US" sz="1800" b="1" i="0" u="none" strike="noStrike" cap="none" normalizeH="0" baseline="0">
                          <a:ln>
                            <a:noFill/>
                          </a:ln>
                          <a:solidFill>
                            <a:schemeClr val="tx1"/>
                          </a:solidFill>
                          <a:effectLst/>
                          <a:latin typeface="Arial Unicode MS" pitchFamily="34" charset="-128"/>
                          <a:ea typeface="Arial Unicode MS" pitchFamily="34" charset="-128"/>
                        </a:rPr>
                        <a:t>Đối tượng </a:t>
                      </a:r>
                      <a:endParaRPr kumimoji="0" lang="en-US" altLang="en-US" sz="1800" b="1" i="0" u="none" strike="noStrike" cap="none" normalizeH="0" baseline="0">
                        <a:ln>
                          <a:noFill/>
                        </a:ln>
                        <a:solidFill>
                          <a:schemeClr val="tx1"/>
                        </a:solidFill>
                        <a:effectLst/>
                        <a:latin typeface="Arial Unicode MS" pitchFamily="34" charset="-128"/>
                        <a:ea typeface="Arial Unicode MS" pitchFamily="34" charset="-128"/>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ko-KR" sz="1800" b="0" i="0" u="none" strike="noStrike" cap="none" normalizeH="0" baseline="0">
                          <a:ln>
                            <a:noFill/>
                          </a:ln>
                          <a:solidFill>
                            <a:schemeClr val="tx1"/>
                          </a:solidFill>
                          <a:effectLst/>
                          <a:latin typeface="Arial" panose="020B0604020202020204" pitchFamily="34" charset="0"/>
                          <a:cs typeface="Arial" panose="020B0604020202020204" pitchFamily="34" charset="0"/>
                        </a:rPr>
                        <a:t>Lời nói</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ko-KR" sz="1800" b="0" i="0" u="none" strike="noStrike" cap="none" normalizeH="0" baseline="0">
                          <a:ln>
                            <a:noFill/>
                          </a:ln>
                          <a:solidFill>
                            <a:schemeClr val="tx1"/>
                          </a:solidFill>
                          <a:effectLst/>
                          <a:latin typeface="Arial" panose="020B0604020202020204" pitchFamily="34" charset="0"/>
                          <a:cs typeface="Arial" panose="020B0604020202020204" pitchFamily="34" charset="0"/>
                        </a:rPr>
                        <a:t>Việc làm</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539149">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Người trong gia đình</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Luôn nói lời yêu thương với ông bà, cha mẹ, anh chị em; Nói lời chúc với người thân trong gia đình vào mọi ngày lễ, ngày kỉ niệm, ngày sinh nhật; Luôn hỏi han bố mẹ đi làm có mệt không;...</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Tặng những món quà nhỏ do bản thân tự tay làm cho ông bà, bố mẹ, anh chị em vào những ngày lễ, ngày kỉ niệm; Giúp đỡ mọi người trong gia đình bằng cách làm việc nhà;...</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249606">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Bạn bè</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Hỏi thăm, động viên bạn bè khi bạn bè bị ốm, gặp phải chuyện buồn; Chia sẻ niềm vui, nỗi buồn cùng với bạn bè;...</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Khi bạn bè gặp khó khăn trong học tập thì giúp bạn bằng cách kiên nhẫn giảng bài cho bạn; Khi bạn bị ốm thì đến thăm và động viên bạn;...</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1539149">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Thầy, cô giáo</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Luôn luôn cúi đầu chào thầy, cô giáo mỗi khi gặp cho dù là ở trường hay không ở trường; Nói lời chúc mừng đến thầy, cô giáo vào các ngày lễ; Nói lời cảm ơn khi được thầy, cô giáo giúp đỡ;...</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Giúp đỡ thầy cô các việc vặt như xóa bảng, giặt giẻ lau,..; Tặng hoa cho thầy cô vào ngày Nhà giáo Việt Nam 20/11;...</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67052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Người khác</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Hỏi thăm người khác khi họ gặp khó khăn;...</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Giúp đỡ người khác trong khả năng bản thân có thể làm khi người khác gặp khó khăn;...</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4EA4766A-195E-8D84-F6B0-5FDFDDB20B63}"/>
              </a:ext>
            </a:extLst>
          </p:cNvPr>
          <p:cNvSpPr>
            <a:spLocks noChangeArrowheads="1"/>
          </p:cNvSpPr>
          <p:nvPr/>
        </p:nvSpPr>
        <p:spPr bwMode="auto">
          <a:xfrm>
            <a:off x="1790700" y="1338263"/>
            <a:ext cx="4954588" cy="1497012"/>
          </a:xfrm>
          <a:prstGeom prst="rect">
            <a:avLst/>
          </a:prstGeom>
          <a:solidFill>
            <a:srgbClr val="CCFF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a:extLst>
              <a:ext uri="{FF2B5EF4-FFF2-40B4-BE49-F238E27FC236}">
                <a16:creationId xmlns:a16="http://schemas.microsoft.com/office/drawing/2014/main" id="{44E7F90F-BB2B-B707-9EAE-96F60C6BF216}"/>
              </a:ext>
            </a:extLst>
          </p:cNvPr>
          <p:cNvSpPr>
            <a:spLocks noChangeArrowheads="1"/>
          </p:cNvSpPr>
          <p:nvPr/>
        </p:nvSpPr>
        <p:spPr bwMode="auto">
          <a:xfrm>
            <a:off x="6938963" y="1384300"/>
            <a:ext cx="4954587" cy="1416050"/>
          </a:xfrm>
          <a:prstGeom prst="rect">
            <a:avLst/>
          </a:prstGeom>
          <a:solidFill>
            <a:srgbClr val="CCFF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a:extLst>
              <a:ext uri="{FF2B5EF4-FFF2-40B4-BE49-F238E27FC236}">
                <a16:creationId xmlns:a16="http://schemas.microsoft.com/office/drawing/2014/main" id="{8DEDBBEC-94F4-EDF2-BC2A-3D4CCDCAC140}"/>
              </a:ext>
            </a:extLst>
          </p:cNvPr>
          <p:cNvSpPr>
            <a:spLocks noChangeArrowheads="1"/>
          </p:cNvSpPr>
          <p:nvPr/>
        </p:nvSpPr>
        <p:spPr bwMode="auto">
          <a:xfrm>
            <a:off x="1751013" y="2914650"/>
            <a:ext cx="5035550" cy="1111250"/>
          </a:xfrm>
          <a:prstGeom prst="rect">
            <a:avLst/>
          </a:prstGeom>
          <a:solidFill>
            <a:srgbClr val="FFCC99"/>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4" name="Rectangle 9">
            <a:extLst>
              <a:ext uri="{FF2B5EF4-FFF2-40B4-BE49-F238E27FC236}">
                <a16:creationId xmlns:a16="http://schemas.microsoft.com/office/drawing/2014/main" id="{CB702DAA-7E5C-A031-5CE4-7CF95AC78ED7}"/>
              </a:ext>
            </a:extLst>
          </p:cNvPr>
          <p:cNvSpPr>
            <a:spLocks noChangeArrowheads="1"/>
          </p:cNvSpPr>
          <p:nvPr/>
        </p:nvSpPr>
        <p:spPr bwMode="auto">
          <a:xfrm>
            <a:off x="1751013" y="2914650"/>
            <a:ext cx="5035550" cy="1111250"/>
          </a:xfrm>
          <a:prstGeom prst="rect">
            <a:avLst/>
          </a:prstGeom>
          <a:solidFill>
            <a:srgbClr val="FFCC99"/>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5" name="Rectangle 9">
            <a:extLst>
              <a:ext uri="{FF2B5EF4-FFF2-40B4-BE49-F238E27FC236}">
                <a16:creationId xmlns:a16="http://schemas.microsoft.com/office/drawing/2014/main" id="{4C975CD7-FF23-48F3-071C-1049C1053929}"/>
              </a:ext>
            </a:extLst>
          </p:cNvPr>
          <p:cNvSpPr>
            <a:spLocks noChangeArrowheads="1"/>
          </p:cNvSpPr>
          <p:nvPr/>
        </p:nvSpPr>
        <p:spPr bwMode="auto">
          <a:xfrm>
            <a:off x="6911975" y="2922588"/>
            <a:ext cx="4889500" cy="1111250"/>
          </a:xfrm>
          <a:prstGeom prst="rect">
            <a:avLst/>
          </a:prstGeom>
          <a:solidFill>
            <a:srgbClr val="FFCC99"/>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6" name="Rectangle 9">
            <a:extLst>
              <a:ext uri="{FF2B5EF4-FFF2-40B4-BE49-F238E27FC236}">
                <a16:creationId xmlns:a16="http://schemas.microsoft.com/office/drawing/2014/main" id="{895F5976-C69E-1CAB-D9E0-3C948B9CA2C3}"/>
              </a:ext>
            </a:extLst>
          </p:cNvPr>
          <p:cNvSpPr>
            <a:spLocks noChangeArrowheads="1"/>
          </p:cNvSpPr>
          <p:nvPr/>
        </p:nvSpPr>
        <p:spPr bwMode="auto">
          <a:xfrm>
            <a:off x="1744663" y="4167188"/>
            <a:ext cx="5035550" cy="1428750"/>
          </a:xfrm>
          <a:prstGeom prst="rect">
            <a:avLst/>
          </a:prstGeom>
          <a:solidFill>
            <a:srgbClr val="99CCFF"/>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7" name="Rectangle 9">
            <a:extLst>
              <a:ext uri="{FF2B5EF4-FFF2-40B4-BE49-F238E27FC236}">
                <a16:creationId xmlns:a16="http://schemas.microsoft.com/office/drawing/2014/main" id="{1A049501-9FFF-ED2B-9AD4-DEB03E5FE09C}"/>
              </a:ext>
            </a:extLst>
          </p:cNvPr>
          <p:cNvSpPr>
            <a:spLocks noChangeArrowheads="1"/>
          </p:cNvSpPr>
          <p:nvPr/>
        </p:nvSpPr>
        <p:spPr bwMode="auto">
          <a:xfrm>
            <a:off x="1744663" y="4167188"/>
            <a:ext cx="5035550" cy="1428750"/>
          </a:xfrm>
          <a:prstGeom prst="rect">
            <a:avLst/>
          </a:prstGeom>
          <a:solidFill>
            <a:srgbClr val="99CCFF"/>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8" name="Rectangle 9">
            <a:extLst>
              <a:ext uri="{FF2B5EF4-FFF2-40B4-BE49-F238E27FC236}">
                <a16:creationId xmlns:a16="http://schemas.microsoft.com/office/drawing/2014/main" id="{824E3F19-D25D-E8A0-8C5C-EC309BA0E3CA}"/>
              </a:ext>
            </a:extLst>
          </p:cNvPr>
          <p:cNvSpPr>
            <a:spLocks noChangeArrowheads="1"/>
          </p:cNvSpPr>
          <p:nvPr/>
        </p:nvSpPr>
        <p:spPr bwMode="auto">
          <a:xfrm>
            <a:off x="6931025" y="4173538"/>
            <a:ext cx="4903788" cy="1428750"/>
          </a:xfrm>
          <a:prstGeom prst="rect">
            <a:avLst/>
          </a:prstGeom>
          <a:solidFill>
            <a:srgbClr val="99CCFF"/>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9" name="Rectangle 9">
            <a:extLst>
              <a:ext uri="{FF2B5EF4-FFF2-40B4-BE49-F238E27FC236}">
                <a16:creationId xmlns:a16="http://schemas.microsoft.com/office/drawing/2014/main" id="{7BA94B24-98E1-4B25-6230-E622AFF90A0F}"/>
              </a:ext>
            </a:extLst>
          </p:cNvPr>
          <p:cNvSpPr>
            <a:spLocks noChangeArrowheads="1"/>
          </p:cNvSpPr>
          <p:nvPr/>
        </p:nvSpPr>
        <p:spPr bwMode="auto">
          <a:xfrm>
            <a:off x="1724025" y="5645150"/>
            <a:ext cx="5035550" cy="606425"/>
          </a:xfrm>
          <a:prstGeom prst="rect">
            <a:avLst/>
          </a:prstGeom>
          <a:solidFill>
            <a:srgbClr val="FF99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11" name="Rectangle 9">
            <a:extLst>
              <a:ext uri="{FF2B5EF4-FFF2-40B4-BE49-F238E27FC236}">
                <a16:creationId xmlns:a16="http://schemas.microsoft.com/office/drawing/2014/main" id="{0931D612-00CE-670A-D978-850F263186C0}"/>
              </a:ext>
            </a:extLst>
          </p:cNvPr>
          <p:cNvSpPr>
            <a:spLocks noChangeArrowheads="1"/>
          </p:cNvSpPr>
          <p:nvPr/>
        </p:nvSpPr>
        <p:spPr bwMode="auto">
          <a:xfrm>
            <a:off x="6924675" y="5678488"/>
            <a:ext cx="4956175" cy="606425"/>
          </a:xfrm>
          <a:prstGeom prst="rect">
            <a:avLst/>
          </a:prstGeom>
          <a:solidFill>
            <a:srgbClr val="FF99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5A8FEDFE-4C1A-4971-8FBE-11BC686C8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781050"/>
            <a:ext cx="4678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EBE5F31F-40A9-DD4E-D9F8-C1E94B097531}"/>
              </a:ext>
            </a:extLst>
          </p:cNvPr>
          <p:cNvSpPr>
            <a:spLocks noChangeArrowheads="1"/>
          </p:cNvSpPr>
          <p:nvPr/>
        </p:nvSpPr>
        <p:spPr bwMode="auto">
          <a:xfrm>
            <a:off x="652463" y="2736850"/>
            <a:ext cx="10626725" cy="879475"/>
          </a:xfrm>
          <a:prstGeom prst="rect">
            <a:avLst/>
          </a:prstGeom>
          <a:solidFill>
            <a:srgbClr val="FFFFFF"/>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Câu 2.</a:t>
            </a:r>
            <a:r>
              <a:rPr lang="vi-VN" altLang="en-US" sz="2500"/>
              <a:t> Em hãy tìm hiểu về một bạn có hoàn cảnh khó khăn và lập kế hoạch giúp đỡ bạn đó. </a:t>
            </a:r>
            <a:endParaRPr lang="en-US" altLang="en-US" sz="2500"/>
          </a:p>
        </p:txBody>
      </p:sp>
    </p:spTree>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a:extLst>
              <a:ext uri="{FF2B5EF4-FFF2-40B4-BE49-F238E27FC236}">
                <a16:creationId xmlns:a16="http://schemas.microsoft.com/office/drawing/2014/main" id="{0D3B85DE-E337-F543-4926-7DA6471DDE72}"/>
              </a:ext>
            </a:extLst>
          </p:cNvPr>
          <p:cNvSpPr txBox="1">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eaLnBrk="1" hangingPunct="1"/>
            <a:fld id="{D4C7D0F0-658B-4A3C-A8C6-B42176BA1CD2}" type="slidenum">
              <a:rPr lang="en-US" altLang="en-US" sz="900">
                <a:solidFill>
                  <a:srgbClr val="898989"/>
                </a:solidFill>
                <a:latin typeface="Calibri" panose="020F0502020204030204" pitchFamily="34" charset="0"/>
              </a:rPr>
              <a:pPr algn="r" defTabSz="914400" eaLnBrk="1" hangingPunct="1"/>
              <a:t>3</a:t>
            </a:fld>
            <a:endParaRPr lang="en-US" altLang="en-US" sz="900">
              <a:solidFill>
                <a:srgbClr val="898989"/>
              </a:solidFill>
              <a:latin typeface="Calibri" panose="020F0502020204030204" pitchFamily="34" charset="0"/>
            </a:endParaRPr>
          </a:p>
        </p:txBody>
      </p:sp>
      <p:pic>
        <p:nvPicPr>
          <p:cNvPr id="89091" name="Picture 3">
            <a:extLst>
              <a:ext uri="{FF2B5EF4-FFF2-40B4-BE49-F238E27FC236}">
                <a16:creationId xmlns:a16="http://schemas.microsoft.com/office/drawing/2014/main" id="{3B0C6547-5BD3-1CA9-2D35-7DF9FEBC0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892175"/>
            <a:ext cx="5978525"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a:extLst>
              <a:ext uri="{FF2B5EF4-FFF2-40B4-BE49-F238E27FC236}">
                <a16:creationId xmlns:a16="http://schemas.microsoft.com/office/drawing/2014/main" id="{9D8992F3-D749-6107-3CB5-5513EEDDE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819150"/>
            <a:ext cx="60436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5">
            <a:extLst>
              <a:ext uri="{FF2B5EF4-FFF2-40B4-BE49-F238E27FC236}">
                <a16:creationId xmlns:a16="http://schemas.microsoft.com/office/drawing/2014/main" id="{FD666917-E2D0-23F3-244F-A4B3974C0310}"/>
              </a:ext>
            </a:extLst>
          </p:cNvPr>
          <p:cNvSpPr>
            <a:spLocks noChangeArrowheads="1"/>
          </p:cNvSpPr>
          <p:nvPr/>
        </p:nvSpPr>
        <p:spPr bwMode="auto">
          <a:xfrm>
            <a:off x="6448425" y="4168775"/>
            <a:ext cx="54292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FF"/>
                </a:solidFill>
                <a:latin typeface="Arial Unicode MS" pitchFamily="34" charset="-128"/>
                <a:ea typeface="Arial Unicode MS" pitchFamily="34" charset="-128"/>
              </a:rPr>
              <a:t>Nhóm 1:Nêu các biểu hiện của sự quan tâm, cảm thông và chia sẻ trong câu chuyện "Chiếc băng gạc cho trái tim tan vỡ" và những bức tranh trên.</a:t>
            </a:r>
          </a:p>
          <a:p>
            <a:pPr eaLnBrk="1" hangingPunct="1"/>
            <a:r>
              <a:rPr lang="en-US" altLang="en-US">
                <a:solidFill>
                  <a:srgbClr val="0000FF"/>
                </a:solidFill>
                <a:latin typeface="Arial Unicode MS" pitchFamily="34" charset="-128"/>
                <a:ea typeface="Arial Unicode MS" pitchFamily="34" charset="-128"/>
              </a:rPr>
              <a:t>Nhóm 2: Trong các bức tranh trên, hành vi nào chưa thể hiện sự quan tâm, cảm thông và chia sẻ? Em có suy nghĩ gì về hành động đó?</a:t>
            </a:r>
          </a:p>
          <a:p>
            <a:pPr eaLnBrk="1" hangingPunct="1"/>
            <a:r>
              <a:rPr lang="en-US" altLang="en-US">
                <a:solidFill>
                  <a:srgbClr val="0000FF"/>
                </a:solidFill>
                <a:latin typeface="Arial Unicode MS" pitchFamily="34" charset="-128"/>
                <a:ea typeface="Arial Unicode MS" pitchFamily="34" charset="-128"/>
              </a:rPr>
              <a:t>Nhóm 3-4: Em hãy kể thêm môt số biểu hiện khác của sự quan tâm, cảm thông và chia sẻ.</a:t>
            </a:r>
          </a:p>
        </p:txBody>
      </p:sp>
      <p:pic>
        <p:nvPicPr>
          <p:cNvPr id="89094" name="Picture 6">
            <a:extLst>
              <a:ext uri="{FF2B5EF4-FFF2-40B4-BE49-F238E27FC236}">
                <a16:creationId xmlns:a16="http://schemas.microsoft.com/office/drawing/2014/main" id="{F9936879-DFF0-8A19-136E-49A0E2126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29051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Rectangle 7">
            <a:extLst>
              <a:ext uri="{FF2B5EF4-FFF2-40B4-BE49-F238E27FC236}">
                <a16:creationId xmlns:a16="http://schemas.microsoft.com/office/drawing/2014/main" id="{932540A7-DA44-FB7F-7652-0E1811663E29}"/>
              </a:ext>
            </a:extLst>
          </p:cNvPr>
          <p:cNvSpPr>
            <a:spLocks noChangeArrowheads="1"/>
          </p:cNvSpPr>
          <p:nvPr/>
        </p:nvSpPr>
        <p:spPr bwMode="auto">
          <a:xfrm>
            <a:off x="3279775" y="161925"/>
            <a:ext cx="87598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latin typeface="Arial Unicode MS" pitchFamily="34" charset="-128"/>
                <a:ea typeface="Arial Unicode MS" pitchFamily="34" charset="-128"/>
              </a:rPr>
              <a:t>BIỂU HIỆN CỦA SỰ QUAN TÂM, CẢM THÔNG, CHIA SẺ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blinds(horizontal)">
                                      <p:cBhvr>
                                        <p:cTn id="7" dur="500"/>
                                        <p:tgtEl>
                                          <p:spTgt spid="890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095"/>
                                        </p:tgtEl>
                                        <p:attrNameLst>
                                          <p:attrName>style.visibility</p:attrName>
                                        </p:attrNameLst>
                                      </p:cBhvr>
                                      <p:to>
                                        <p:strVal val="visible"/>
                                      </p:to>
                                    </p:set>
                                    <p:animEffect transition="in" filter="blinds(horizontal)">
                                      <p:cBhvr>
                                        <p:cTn id="10" dur="500"/>
                                        <p:tgtEl>
                                          <p:spTgt spid="890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9091"/>
                                        </p:tgtEl>
                                        <p:attrNameLst>
                                          <p:attrName>style.visibility</p:attrName>
                                        </p:attrNameLst>
                                      </p:cBhvr>
                                      <p:to>
                                        <p:strVal val="visible"/>
                                      </p:to>
                                    </p:set>
                                    <p:animEffect transition="in" filter="blinds(horizontal)">
                                      <p:cBhvr>
                                        <p:cTn id="15" dur="500"/>
                                        <p:tgtEl>
                                          <p:spTgt spid="890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9092"/>
                                        </p:tgtEl>
                                        <p:attrNameLst>
                                          <p:attrName>style.visibility</p:attrName>
                                        </p:attrNameLst>
                                      </p:cBhvr>
                                      <p:to>
                                        <p:strVal val="visible"/>
                                      </p:to>
                                    </p:set>
                                    <p:animEffect transition="in" filter="blinds(horizontal)">
                                      <p:cBhvr>
                                        <p:cTn id="20" dur="500"/>
                                        <p:tgtEl>
                                          <p:spTgt spid="890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9093"/>
                                        </p:tgtEl>
                                        <p:attrNameLst>
                                          <p:attrName>style.visibility</p:attrName>
                                        </p:attrNameLst>
                                      </p:cBhvr>
                                      <p:to>
                                        <p:strVal val="visible"/>
                                      </p:to>
                                    </p:set>
                                    <p:animEffect transition="in" filter="blinds(horizontal)">
                                      <p:cBhvr>
                                        <p:cTn id="25"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5D59-562E-3E3A-7D03-17A6F1AE8150}"/>
              </a:ext>
            </a:extLst>
          </p:cNvPr>
          <p:cNvSpPr>
            <a:spLocks noGrp="1"/>
          </p:cNvSpPr>
          <p:nvPr>
            <p:ph type="title" idx="4294967295"/>
          </p:nvPr>
        </p:nvSpPr>
        <p:spPr>
          <a:xfrm>
            <a:off x="1058863" y="114300"/>
            <a:ext cx="10058400" cy="657225"/>
          </a:xfrm>
        </p:spPr>
        <p:txBody>
          <a:bodyPr wrap="square" numCol="1" anchorCtr="0" compatLnSpc="1">
            <a:prstTxWarp prst="textNoShape">
              <a:avLst/>
            </a:prstTxWarp>
            <a:normAutofit fontScale="90000"/>
          </a:bodyPr>
          <a:lstStyle/>
          <a:p>
            <a:pPr algn="ctr" eaLnBrk="1" hangingPunct="1">
              <a:defRPr/>
            </a:pPr>
            <a:r>
              <a:rPr lang="en-US" altLang="en-US" sz="4400" b="1">
                <a:solidFill>
                  <a:schemeClr val="bg1"/>
                </a:solidFill>
                <a:latin typeface="Times New Roman" panose="02020603050405020304" pitchFamily="18" charset="0"/>
                <a:cs typeface="Times New Roman" panose="02020603050405020304" pitchFamily="18" charset="0"/>
              </a:rPr>
              <a:t>BIỂU HIỆN QUA CÂU CHUYỆN</a:t>
            </a:r>
          </a:p>
        </p:txBody>
      </p:sp>
      <p:sp>
        <p:nvSpPr>
          <p:cNvPr id="4" name="Rounded Rectangle 3">
            <a:extLst>
              <a:ext uri="{FF2B5EF4-FFF2-40B4-BE49-F238E27FC236}">
                <a16:creationId xmlns:a16="http://schemas.microsoft.com/office/drawing/2014/main" id="{83353309-C4E2-F09D-3D89-E26CD262D54F}"/>
              </a:ext>
            </a:extLst>
          </p:cNvPr>
          <p:cNvSpPr/>
          <p:nvPr/>
        </p:nvSpPr>
        <p:spPr>
          <a:xfrm>
            <a:off x="522288" y="2100263"/>
            <a:ext cx="4514850" cy="854075"/>
          </a:xfrm>
          <a:prstGeom prst="roundRect">
            <a:avLst/>
          </a:prstGeom>
          <a:gradFill>
            <a:gsLst>
              <a:gs pos="0">
                <a:schemeClr val="accent6">
                  <a:lumMod val="20000"/>
                  <a:lumOff val="80000"/>
                </a:schemeClr>
              </a:gs>
              <a:gs pos="52000">
                <a:schemeClr val="accent1">
                  <a:lumMod val="0"/>
                  <a:lumOff val="100000"/>
                  <a:alpha val="0"/>
                </a:schemeClr>
              </a:gs>
              <a:gs pos="100000">
                <a:srgbClr val="FFCCCC">
                  <a:alpha val="67000"/>
                  <a:lumMod val="96000"/>
                </a:srgbClr>
              </a:gs>
            </a:gsLst>
            <a:lin ang="5400000" scaled="1"/>
          </a:gradFill>
          <a:ln w="5715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altLang="ko-KR" sz="2500">
                <a:latin typeface="Arial Unicode MS" pitchFamily="34" charset="-128"/>
                <a:ea typeface="Arial Unicode MS" pitchFamily="34" charset="-128"/>
              </a:rPr>
              <a:t>Lắng nghe, động viên </a:t>
            </a:r>
            <a:endParaRPr lang="en-US" altLang="en-US" sz="2500">
              <a:latin typeface="Arial Unicode MS" pitchFamily="34" charset="-128"/>
              <a:ea typeface="Arial Unicode MS" pitchFamily="34" charset="-128"/>
            </a:endParaRPr>
          </a:p>
        </p:txBody>
      </p:sp>
      <p:sp>
        <p:nvSpPr>
          <p:cNvPr id="5" name="Rounded Rectangle 4">
            <a:extLst>
              <a:ext uri="{FF2B5EF4-FFF2-40B4-BE49-F238E27FC236}">
                <a16:creationId xmlns:a16="http://schemas.microsoft.com/office/drawing/2014/main" id="{6763CA03-7938-4B47-8C09-BE8A3278B646}"/>
              </a:ext>
            </a:extLst>
          </p:cNvPr>
          <p:cNvSpPr/>
          <p:nvPr/>
        </p:nvSpPr>
        <p:spPr>
          <a:xfrm>
            <a:off x="522288" y="3255963"/>
            <a:ext cx="4514850" cy="855662"/>
          </a:xfrm>
          <a:prstGeom prst="roundRect">
            <a:avLst/>
          </a:prstGeom>
          <a:gradFill>
            <a:gsLst>
              <a:gs pos="0">
                <a:schemeClr val="accent6">
                  <a:lumMod val="20000"/>
                  <a:lumOff val="80000"/>
                </a:schemeClr>
              </a:gs>
              <a:gs pos="52000">
                <a:schemeClr val="accent1">
                  <a:lumMod val="0"/>
                  <a:lumOff val="100000"/>
                  <a:alpha val="0"/>
                </a:schemeClr>
              </a:gs>
              <a:gs pos="100000">
                <a:srgbClr val="FFCCCC">
                  <a:alpha val="67000"/>
                  <a:lumMod val="96000"/>
                </a:srgbClr>
              </a:gs>
            </a:gsLst>
            <a:lin ang="5400000" scaled="1"/>
          </a:gradFill>
          <a:ln w="5715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altLang="ko-KR" sz="2500">
                <a:latin typeface="Arial Unicode MS" pitchFamily="34" charset="-128"/>
                <a:ea typeface="Arial Unicode MS" pitchFamily="34" charset="-128"/>
              </a:rPr>
              <a:t>Chia sẻ về vật chất với những người gặp khó khăn.</a:t>
            </a:r>
            <a:endParaRPr lang="en-US" altLang="en-US" sz="2500">
              <a:latin typeface="Arial Unicode MS" pitchFamily="34" charset="-128"/>
              <a:ea typeface="Arial Unicode MS" pitchFamily="34" charset="-128"/>
            </a:endParaRPr>
          </a:p>
        </p:txBody>
      </p:sp>
      <p:sp>
        <p:nvSpPr>
          <p:cNvPr id="6" name="Rounded Rectangle 5">
            <a:extLst>
              <a:ext uri="{FF2B5EF4-FFF2-40B4-BE49-F238E27FC236}">
                <a16:creationId xmlns:a16="http://schemas.microsoft.com/office/drawing/2014/main" id="{10A4C496-963F-B950-E3A4-E6BA45AF9C4A}"/>
              </a:ext>
            </a:extLst>
          </p:cNvPr>
          <p:cNvSpPr/>
          <p:nvPr/>
        </p:nvSpPr>
        <p:spPr>
          <a:xfrm>
            <a:off x="522288" y="4535488"/>
            <a:ext cx="4514850" cy="854075"/>
          </a:xfrm>
          <a:prstGeom prst="roundRect">
            <a:avLst/>
          </a:prstGeom>
          <a:gradFill>
            <a:gsLst>
              <a:gs pos="0">
                <a:schemeClr val="accent6">
                  <a:lumMod val="20000"/>
                  <a:lumOff val="80000"/>
                </a:schemeClr>
              </a:gs>
              <a:gs pos="52000">
                <a:schemeClr val="accent1">
                  <a:lumMod val="0"/>
                  <a:lumOff val="100000"/>
                  <a:alpha val="0"/>
                </a:schemeClr>
              </a:gs>
              <a:gs pos="100000">
                <a:srgbClr val="FFCCCC">
                  <a:alpha val="67000"/>
                  <a:lumMod val="96000"/>
                </a:srgbClr>
              </a:gs>
            </a:gsLst>
            <a:lin ang="5400000" scaled="1"/>
          </a:gradFill>
          <a:ln w="5715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altLang="ko-KR" sz="2500">
                <a:latin typeface="Arial Unicode MS" pitchFamily="34" charset="-128"/>
                <a:ea typeface="Arial Unicode MS" pitchFamily="34" charset="-128"/>
              </a:rPr>
              <a:t>Khích lệ, động viên bạn bè quan tâm </a:t>
            </a:r>
            <a:endParaRPr lang="en-US" altLang="en-US" sz="2500">
              <a:latin typeface="Arial Unicode MS" pitchFamily="34" charset="-128"/>
              <a:ea typeface="Arial Unicode MS" pitchFamily="34" charset="-128"/>
            </a:endParaRPr>
          </a:p>
        </p:txBody>
      </p:sp>
      <p:sp>
        <p:nvSpPr>
          <p:cNvPr id="7" name="Rounded Rectangle 6">
            <a:extLst>
              <a:ext uri="{FF2B5EF4-FFF2-40B4-BE49-F238E27FC236}">
                <a16:creationId xmlns:a16="http://schemas.microsoft.com/office/drawing/2014/main" id="{75F503D1-2E73-9B95-7581-08BD9E7D4A04}"/>
              </a:ext>
            </a:extLst>
          </p:cNvPr>
          <p:cNvSpPr/>
          <p:nvPr/>
        </p:nvSpPr>
        <p:spPr>
          <a:xfrm>
            <a:off x="6862763" y="2092325"/>
            <a:ext cx="4516437" cy="855663"/>
          </a:xfrm>
          <a:prstGeom prst="roundRect">
            <a:avLst/>
          </a:prstGeom>
          <a:gradFill>
            <a:gsLst>
              <a:gs pos="0">
                <a:schemeClr val="accent6">
                  <a:lumMod val="20000"/>
                  <a:lumOff val="80000"/>
                </a:schemeClr>
              </a:gs>
              <a:gs pos="52000">
                <a:schemeClr val="accent1">
                  <a:lumMod val="0"/>
                  <a:lumOff val="100000"/>
                  <a:alpha val="0"/>
                </a:schemeClr>
              </a:gs>
              <a:gs pos="100000">
                <a:srgbClr val="FFCCCC">
                  <a:alpha val="67000"/>
                  <a:lumMod val="96000"/>
                </a:srgbClr>
              </a:gs>
            </a:gsLst>
            <a:lin ang="5400000" scaled="1"/>
          </a:gradFill>
          <a:ln w="5715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altLang="ko-KR" sz="2500">
                <a:latin typeface="Arial Unicode MS" pitchFamily="34" charset="-128"/>
                <a:ea typeface="Arial Unicode MS" pitchFamily="34" charset="-128"/>
              </a:rPr>
              <a:t>an ủi, nhắn tin, gọi điện hỏi thăm </a:t>
            </a:r>
            <a:endParaRPr lang="en-US" altLang="en-US" sz="2500">
              <a:latin typeface="Arial Unicode MS" pitchFamily="34" charset="-128"/>
              <a:ea typeface="Arial Unicode MS" pitchFamily="34" charset="-128"/>
            </a:endParaRPr>
          </a:p>
        </p:txBody>
      </p:sp>
      <p:sp>
        <p:nvSpPr>
          <p:cNvPr id="8" name="Rounded Rectangle 7">
            <a:extLst>
              <a:ext uri="{FF2B5EF4-FFF2-40B4-BE49-F238E27FC236}">
                <a16:creationId xmlns:a16="http://schemas.microsoft.com/office/drawing/2014/main" id="{5754F50E-A791-4853-7F6B-3B99127C2B29}"/>
              </a:ext>
            </a:extLst>
          </p:cNvPr>
          <p:cNvSpPr/>
          <p:nvPr/>
        </p:nvSpPr>
        <p:spPr>
          <a:xfrm>
            <a:off x="6862763" y="3297238"/>
            <a:ext cx="4516437" cy="854075"/>
          </a:xfrm>
          <a:prstGeom prst="roundRect">
            <a:avLst/>
          </a:prstGeom>
          <a:gradFill>
            <a:gsLst>
              <a:gs pos="0">
                <a:schemeClr val="accent6">
                  <a:lumMod val="20000"/>
                  <a:lumOff val="80000"/>
                </a:schemeClr>
              </a:gs>
              <a:gs pos="52000">
                <a:schemeClr val="accent1">
                  <a:lumMod val="0"/>
                  <a:lumOff val="100000"/>
                  <a:alpha val="0"/>
                </a:schemeClr>
              </a:gs>
              <a:gs pos="100000">
                <a:srgbClr val="FFCCCC">
                  <a:alpha val="67000"/>
                  <a:lumMod val="96000"/>
                </a:srgbClr>
              </a:gs>
            </a:gsLst>
            <a:lin ang="5400000" scaled="1"/>
          </a:gradFill>
          <a:ln w="5715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altLang="ko-KR" sz="2500">
                <a:latin typeface="Arial Unicode MS" pitchFamily="34" charset="-128"/>
                <a:ea typeface="Arial Unicode MS" pitchFamily="34" charset="-128"/>
              </a:rPr>
              <a:t>Chia sẻ về và tinh thần với những người gặp khó khăn.</a:t>
            </a:r>
            <a:endParaRPr lang="en-US" altLang="en-US" sz="2500">
              <a:latin typeface="Arial Unicode MS" pitchFamily="34" charset="-128"/>
              <a:ea typeface="Arial Unicode MS" pitchFamily="34" charset="-128"/>
            </a:endParaRPr>
          </a:p>
        </p:txBody>
      </p:sp>
      <p:sp>
        <p:nvSpPr>
          <p:cNvPr id="9" name="Rounded Rectangle 8">
            <a:extLst>
              <a:ext uri="{FF2B5EF4-FFF2-40B4-BE49-F238E27FC236}">
                <a16:creationId xmlns:a16="http://schemas.microsoft.com/office/drawing/2014/main" id="{79725A27-67CC-44C4-4158-1A06BF74FC49}"/>
              </a:ext>
            </a:extLst>
          </p:cNvPr>
          <p:cNvSpPr/>
          <p:nvPr/>
        </p:nvSpPr>
        <p:spPr>
          <a:xfrm>
            <a:off x="6862763" y="4535488"/>
            <a:ext cx="4516437" cy="854075"/>
          </a:xfrm>
          <a:prstGeom prst="roundRect">
            <a:avLst/>
          </a:prstGeom>
          <a:gradFill>
            <a:gsLst>
              <a:gs pos="0">
                <a:schemeClr val="accent6">
                  <a:lumMod val="20000"/>
                  <a:lumOff val="80000"/>
                </a:schemeClr>
              </a:gs>
              <a:gs pos="52000">
                <a:schemeClr val="accent1">
                  <a:lumMod val="0"/>
                  <a:lumOff val="100000"/>
                  <a:alpha val="0"/>
                </a:schemeClr>
              </a:gs>
              <a:gs pos="100000">
                <a:srgbClr val="FFCCCC">
                  <a:alpha val="67000"/>
                  <a:lumMod val="96000"/>
                </a:srgbClr>
              </a:gs>
            </a:gsLst>
            <a:lin ang="5400000" scaled="1"/>
          </a:gradFill>
          <a:ln w="5715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altLang="ko-KR" sz="2500">
                <a:latin typeface="Arial Unicode MS" pitchFamily="34" charset="-128"/>
                <a:ea typeface="Arial Unicode MS" pitchFamily="34" charset="-128"/>
              </a:rPr>
              <a:t>cảm thông và chia sẻ với người khác </a:t>
            </a:r>
            <a:endParaRPr lang="en-US" altLang="en-US" sz="2500">
              <a:latin typeface="Arial Unicode MS" pitchFamily="34" charset="-128"/>
              <a:ea typeface="Arial Unicode MS" pitchFamily="34" charset="-12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14D9E283-CFD3-1B42-4C02-4B9B259D650E}"/>
              </a:ext>
            </a:extLst>
          </p:cNvPr>
          <p:cNvSpPr txBox="1">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eaLnBrk="1" hangingPunct="1"/>
            <a:fld id="{6ED10462-128F-47D7-880E-42400C12C3B6}" type="slidenum">
              <a:rPr lang="en-US" altLang="en-US" sz="900">
                <a:solidFill>
                  <a:srgbClr val="898989"/>
                </a:solidFill>
                <a:latin typeface="Calibri" panose="020F0502020204030204" pitchFamily="34" charset="0"/>
              </a:rPr>
              <a:pPr algn="r" defTabSz="914400" eaLnBrk="1" hangingPunct="1"/>
              <a:t>5</a:t>
            </a:fld>
            <a:endParaRPr lang="en-US" altLang="en-US" sz="900">
              <a:solidFill>
                <a:srgbClr val="898989"/>
              </a:solidFill>
              <a:latin typeface="Calibri" panose="020F0502020204030204" pitchFamily="34" charset="0"/>
            </a:endParaRPr>
          </a:p>
        </p:txBody>
      </p:sp>
      <p:pic>
        <p:nvPicPr>
          <p:cNvPr id="91139" name="Picture 3">
            <a:extLst>
              <a:ext uri="{FF2B5EF4-FFF2-40B4-BE49-F238E27FC236}">
                <a16:creationId xmlns:a16="http://schemas.microsoft.com/office/drawing/2014/main" id="{B71D445F-9EF6-1709-0A72-CE41513F7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6463"/>
            <a:ext cx="36004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4">
            <a:extLst>
              <a:ext uri="{FF2B5EF4-FFF2-40B4-BE49-F238E27FC236}">
                <a16:creationId xmlns:a16="http://schemas.microsoft.com/office/drawing/2014/main" id="{FCD949A1-7F73-ACD3-504E-41C8F3E66949}"/>
              </a:ext>
            </a:extLst>
          </p:cNvPr>
          <p:cNvSpPr>
            <a:spLocks noChangeArrowheads="1"/>
          </p:cNvSpPr>
          <p:nvPr/>
        </p:nvSpPr>
        <p:spPr bwMode="auto">
          <a:xfrm>
            <a:off x="6246813" y="1797050"/>
            <a:ext cx="52641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600">
                <a:solidFill>
                  <a:srgbClr val="0000FF"/>
                </a:solidFill>
                <a:latin typeface="Arial Unicode MS" pitchFamily="34" charset="-128"/>
                <a:ea typeface="Arial Unicode MS" pitchFamily="34" charset="-128"/>
              </a:rPr>
              <a:t>- Hành vi từ chối đi thăm bạn ốm chưa thể hiện được sự quan tâm, cảm thông và chia sẻ.</a:t>
            </a:r>
          </a:p>
          <a:p>
            <a:pPr eaLnBrk="1" hangingPunct="1"/>
            <a:r>
              <a:rPr lang="vi-VN" altLang="ko-KR" sz="2600">
                <a:solidFill>
                  <a:srgbClr val="0000FF"/>
                </a:solidFill>
                <a:latin typeface="Arial Unicode MS" pitchFamily="34" charset="-128"/>
                <a:ea typeface="Arial Unicode MS" pitchFamily="34" charset="-128"/>
              </a:rPr>
              <a:t>=&gt; Qua hành động đó, em nghĩ chúng ta cần phải luôn quan tâm đến bạn bè, biết cảm thông và chia sẻ cùng với bạn khi bạn gặp khó khăn.</a:t>
            </a:r>
          </a:p>
        </p:txBody>
      </p:sp>
      <p:sp>
        <p:nvSpPr>
          <p:cNvPr id="91141" name="AutoShape 5">
            <a:extLst>
              <a:ext uri="{FF2B5EF4-FFF2-40B4-BE49-F238E27FC236}">
                <a16:creationId xmlns:a16="http://schemas.microsoft.com/office/drawing/2014/main" id="{0BD357A2-D935-B4B3-5B52-775C9FC2EC88}"/>
              </a:ext>
            </a:extLst>
          </p:cNvPr>
          <p:cNvSpPr>
            <a:spLocks noChangeArrowheads="1"/>
          </p:cNvSpPr>
          <p:nvPr/>
        </p:nvSpPr>
        <p:spPr bwMode="auto">
          <a:xfrm>
            <a:off x="4014788" y="2439988"/>
            <a:ext cx="2054225" cy="1987550"/>
          </a:xfrm>
          <a:prstGeom prst="rightArrow">
            <a:avLst>
              <a:gd name="adj1" fmla="val 50000"/>
              <a:gd name="adj2" fmla="val 25839"/>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1142" name="Rectangle 6">
            <a:extLst>
              <a:ext uri="{FF2B5EF4-FFF2-40B4-BE49-F238E27FC236}">
                <a16:creationId xmlns:a16="http://schemas.microsoft.com/office/drawing/2014/main" id="{D91D98F1-BF07-DCA8-2F39-06CE304F494B}"/>
              </a:ext>
            </a:extLst>
          </p:cNvPr>
          <p:cNvSpPr>
            <a:spLocks noChangeArrowheads="1"/>
          </p:cNvSpPr>
          <p:nvPr/>
        </p:nvSpPr>
        <p:spPr bwMode="auto">
          <a:xfrm>
            <a:off x="1831975" y="185738"/>
            <a:ext cx="88820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BIỂU HIỆN CỦA SỰ QUAN TÂM, CẢM THÔNG, CHIA SẺ</a:t>
            </a:r>
            <a:endParaRPr lang="vi-VN" altLang="en-US" sz="2500" b="1">
              <a:solidFill>
                <a:schemeClr val="bg1"/>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Effect transition="in" filter="blinds(horizontal)">
                                      <p:cBhvr>
                                        <p:cTn id="7" dur="500"/>
                                        <p:tgtEl>
                                          <p:spTgt spid="91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blinds(horizontal)">
                                      <p:cBhvr>
                                        <p:cTn id="12" dur="500"/>
                                        <p:tgtEl>
                                          <p:spTgt spid="91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1"/>
                                        </p:tgtEl>
                                        <p:attrNameLst>
                                          <p:attrName>style.visibility</p:attrName>
                                        </p:attrNameLst>
                                      </p:cBhvr>
                                      <p:to>
                                        <p:strVal val="visible"/>
                                      </p:to>
                                    </p:set>
                                    <p:animEffect transition="in" filter="blinds(horizontal)">
                                      <p:cBhvr>
                                        <p:cTn id="17" dur="500"/>
                                        <p:tgtEl>
                                          <p:spTgt spid="911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40"/>
                                        </p:tgtEl>
                                        <p:attrNameLst>
                                          <p:attrName>style.visibility</p:attrName>
                                        </p:attrNameLst>
                                      </p:cBhvr>
                                      <p:to>
                                        <p:strVal val="visible"/>
                                      </p:to>
                                    </p:set>
                                    <p:animEffect transition="in" filter="blinds(horizontal)">
                                      <p:cBhvr>
                                        <p:cTn id="22"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DDEB5137-1985-8BF8-8590-A2995FB42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77978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a:extLst>
              <a:ext uri="{FF2B5EF4-FFF2-40B4-BE49-F238E27FC236}">
                <a16:creationId xmlns:a16="http://schemas.microsoft.com/office/drawing/2014/main" id="{7FB09652-4B6B-EA08-6AC6-DB8DFA7BAE9E}"/>
              </a:ext>
            </a:extLst>
          </p:cNvPr>
          <p:cNvSpPr>
            <a:spLocks noChangeArrowheads="1"/>
          </p:cNvSpPr>
          <p:nvPr/>
        </p:nvSpPr>
        <p:spPr bwMode="auto">
          <a:xfrm>
            <a:off x="1831975" y="185738"/>
            <a:ext cx="88820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BIỂU HIỆN CỦA SỰ QUAN TÂM, CẢM THÔNG, CHIA SẺ</a:t>
            </a:r>
            <a:endParaRPr lang="vi-VN" altLang="en-US" sz="2500" b="1">
              <a:solidFill>
                <a:schemeClr val="bg1"/>
              </a:solidFill>
              <a:latin typeface="Arial Unicode MS" pitchFamily="34" charset="-128"/>
              <a:ea typeface="Arial Unicode MS" pitchFamily="34" charset="-128"/>
            </a:endParaRPr>
          </a:p>
        </p:txBody>
      </p:sp>
      <p:sp>
        <p:nvSpPr>
          <p:cNvPr id="92164" name="Rectangle 4">
            <a:extLst>
              <a:ext uri="{FF2B5EF4-FFF2-40B4-BE49-F238E27FC236}">
                <a16:creationId xmlns:a16="http://schemas.microsoft.com/office/drawing/2014/main" id="{68E6238C-F45B-4A21-2CFC-5F670A06289E}"/>
              </a:ext>
            </a:extLst>
          </p:cNvPr>
          <p:cNvSpPr>
            <a:spLocks noChangeArrowheads="1"/>
          </p:cNvSpPr>
          <p:nvPr/>
        </p:nvSpPr>
        <p:spPr bwMode="auto">
          <a:xfrm>
            <a:off x="7958138" y="1065213"/>
            <a:ext cx="3806825" cy="1997075"/>
          </a:xfrm>
          <a:prstGeom prst="rect">
            <a:avLst/>
          </a:prstGeom>
          <a:solidFill>
            <a:schemeClr val="folHlink"/>
          </a:solidFill>
          <a:ln>
            <a:noFill/>
          </a:ln>
          <a:effectLst/>
          <a:extLst>
            <a:ext uri="{91240B29-F687-4F45-9708-019B960494DF}">
              <a14:hiddenLine xmlns:a14="http://schemas.microsoft.com/office/drawing/2010/main" w="9525">
                <a:solidFill>
                  <a:srgbClr val="00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500">
                <a:solidFill>
                  <a:schemeClr val="bg1"/>
                </a:solidFill>
                <a:latin typeface="Arial Unicode MS" pitchFamily="34" charset="-128"/>
                <a:ea typeface="Arial Unicode MS" pitchFamily="34" charset="-128"/>
              </a:rPr>
              <a:t>Cô giáo quan tâm và giúp đỡ các bạn học kém, nhẹ nhàng chỉ bảo các bạn học sinh khi gặp vấn đề khó giải quyết.</a:t>
            </a:r>
          </a:p>
        </p:txBody>
      </p:sp>
      <p:sp>
        <p:nvSpPr>
          <p:cNvPr id="92165" name="Rectangle 5">
            <a:extLst>
              <a:ext uri="{FF2B5EF4-FFF2-40B4-BE49-F238E27FC236}">
                <a16:creationId xmlns:a16="http://schemas.microsoft.com/office/drawing/2014/main" id="{B6F0987B-D443-1CE8-ECC6-599530C91FF1}"/>
              </a:ext>
            </a:extLst>
          </p:cNvPr>
          <p:cNvSpPr>
            <a:spLocks noChangeArrowheads="1"/>
          </p:cNvSpPr>
          <p:nvPr/>
        </p:nvSpPr>
        <p:spPr bwMode="auto">
          <a:xfrm>
            <a:off x="7983538" y="3983038"/>
            <a:ext cx="3883025" cy="1997075"/>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500">
                <a:latin typeface="Arial Unicode MS" pitchFamily="34" charset="-128"/>
                <a:ea typeface="Arial Unicode MS" pitchFamily="34" charset="-128"/>
              </a:rPr>
              <a:t>Khi có bạn trong lớp nghỉ học vì bị ốm, các bạn khác đã đến thăm và hướng dẫn bài học mà bạn nghỉ ốm đã lỡ mất.</a:t>
            </a:r>
          </a:p>
        </p:txBody>
      </p:sp>
      <p:sp>
        <p:nvSpPr>
          <p:cNvPr id="92166" name="AutoShape 6">
            <a:extLst>
              <a:ext uri="{FF2B5EF4-FFF2-40B4-BE49-F238E27FC236}">
                <a16:creationId xmlns:a16="http://schemas.microsoft.com/office/drawing/2014/main" id="{D39D1D7A-90E7-3784-FE3B-64E6838EBA3E}"/>
              </a:ext>
            </a:extLst>
          </p:cNvPr>
          <p:cNvSpPr>
            <a:spLocks noChangeArrowheads="1"/>
          </p:cNvSpPr>
          <p:nvPr/>
        </p:nvSpPr>
        <p:spPr bwMode="auto">
          <a:xfrm>
            <a:off x="9486900" y="3225800"/>
            <a:ext cx="685800" cy="647700"/>
          </a:xfrm>
          <a:prstGeom prst="upDownArrow">
            <a:avLst>
              <a:gd name="adj1" fmla="val 50000"/>
              <a:gd name="adj2" fmla="val 20000"/>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blinds(horizontal)">
                                      <p:cBhvr>
                                        <p:cTn id="7" dur="500"/>
                                        <p:tgtEl>
                                          <p:spTgt spid="92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62"/>
                                        </p:tgtEl>
                                        <p:attrNameLst>
                                          <p:attrName>style.visibility</p:attrName>
                                        </p:attrNameLst>
                                      </p:cBhvr>
                                      <p:to>
                                        <p:strVal val="visible"/>
                                      </p:to>
                                    </p:set>
                                    <p:animEffect transition="in" filter="blinds(horizontal)">
                                      <p:cBhvr>
                                        <p:cTn id="12" dur="500"/>
                                        <p:tgtEl>
                                          <p:spTgt spid="92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4"/>
                                        </p:tgtEl>
                                        <p:attrNameLst>
                                          <p:attrName>style.visibility</p:attrName>
                                        </p:attrNameLst>
                                      </p:cBhvr>
                                      <p:to>
                                        <p:strVal val="visible"/>
                                      </p:to>
                                    </p:set>
                                    <p:animEffect transition="in" filter="blinds(horizontal)">
                                      <p:cBhvr>
                                        <p:cTn id="17" dur="500"/>
                                        <p:tgtEl>
                                          <p:spTgt spid="92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66"/>
                                        </p:tgtEl>
                                        <p:attrNameLst>
                                          <p:attrName>style.visibility</p:attrName>
                                        </p:attrNameLst>
                                      </p:cBhvr>
                                      <p:to>
                                        <p:strVal val="visible"/>
                                      </p:to>
                                    </p:set>
                                    <p:animEffect transition="in" filter="blinds(horizontal)">
                                      <p:cBhvr>
                                        <p:cTn id="22" dur="500"/>
                                        <p:tgtEl>
                                          <p:spTgt spid="921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5"/>
                                        </p:tgtEl>
                                        <p:attrNameLst>
                                          <p:attrName>style.visibility</p:attrName>
                                        </p:attrNameLst>
                                      </p:cBhvr>
                                      <p:to>
                                        <p:strVal val="visible"/>
                                      </p:to>
                                    </p:set>
                                    <p:animEffect transition="in" filter="blinds(horizontal)">
                                      <p:cBhvr>
                                        <p:cTn id="2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animBg="1"/>
      <p:bldP spid="921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
            <a:extLst>
              <a:ext uri="{FF2B5EF4-FFF2-40B4-BE49-F238E27FC236}">
                <a16:creationId xmlns:a16="http://schemas.microsoft.com/office/drawing/2014/main" id="{875B1363-B668-49ED-D439-21C49442A316}"/>
              </a:ext>
            </a:extLst>
          </p:cNvPr>
          <p:cNvSpPr>
            <a:spLocks noChangeArrowheads="1"/>
          </p:cNvSpPr>
          <p:nvPr/>
        </p:nvSpPr>
        <p:spPr bwMode="auto">
          <a:xfrm>
            <a:off x="622300" y="1117600"/>
            <a:ext cx="10731500" cy="4826000"/>
          </a:xfrm>
          <a:prstGeom prst="cloudCallout">
            <a:avLst>
              <a:gd name="adj1" fmla="val -43551"/>
              <a:gd name="adj2" fmla="val 61875"/>
            </a:avLst>
          </a:prstGeom>
          <a:gradFill rotWithShape="1">
            <a:gsLst>
              <a:gs pos="0">
                <a:srgbClr val="D2D2D2"/>
              </a:gs>
              <a:gs pos="50000">
                <a:srgbClr val="C8C8C8"/>
              </a:gs>
              <a:gs pos="100000">
                <a:srgbClr val="C0C0C0"/>
              </a:gs>
            </a:gsLst>
            <a:lin ang="5400000"/>
          </a:gradFill>
          <a:ln w="6350" algn="ctr">
            <a:solidFill>
              <a:srgbClr val="A5A5A5"/>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400" eaLnBrk="1" hangingPunct="1"/>
            <a:r>
              <a:rPr lang="vi-VN" altLang="en-US" sz="3500">
                <a:solidFill>
                  <a:srgbClr val="0000FF"/>
                </a:solidFill>
                <a:latin typeface="Arial Unicode MS" pitchFamily="34" charset="-128"/>
                <a:ea typeface="Arial Unicode MS" pitchFamily="34" charset="-128"/>
              </a:rPr>
              <a:t>Sự quan tâm, cảm thông, chia sẻ là sự chăm sóc bằng tình cảm chân thành; đặt mình vào vị trí của người khác, nhận biết và thấu hiểu cảm xúc của họ; san sẻ, giúp đỡ trao gửi nhiều điều tốt đẹp cho nhau</a:t>
            </a:r>
            <a:endParaRPr lang="en-US" altLang="en-US" sz="3500">
              <a:solidFill>
                <a:srgbClr val="0000FF"/>
              </a:solidFill>
              <a:latin typeface="Arial Unicode MS" pitchFamily="34" charset="-128"/>
              <a:ea typeface="Arial Unicode MS" pitchFamily="34" charset="-128"/>
            </a:endParaRPr>
          </a:p>
        </p:txBody>
      </p:sp>
      <p:sp>
        <p:nvSpPr>
          <p:cNvPr id="15363" name="Slide Number Placeholder 8">
            <a:extLst>
              <a:ext uri="{FF2B5EF4-FFF2-40B4-BE49-F238E27FC236}">
                <a16:creationId xmlns:a16="http://schemas.microsoft.com/office/drawing/2014/main" id="{06398E38-A7C2-E1AE-F17D-9738962E54A5}"/>
              </a:ext>
            </a:extLst>
          </p:cNvPr>
          <p:cNvSpPr txBox="1">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eaLnBrk="1" hangingPunct="1"/>
            <a:fld id="{2D53AFB8-C758-44F5-AC26-787263ED22CE}" type="slidenum">
              <a:rPr lang="en-US" altLang="en-US" sz="900">
                <a:solidFill>
                  <a:srgbClr val="898989"/>
                </a:solidFill>
                <a:latin typeface="Calibri" panose="020F0502020204030204" pitchFamily="34" charset="0"/>
              </a:rPr>
              <a:pPr algn="r" defTabSz="914400" eaLnBrk="1" hangingPunct="1"/>
              <a:t>7</a:t>
            </a:fld>
            <a:endParaRPr lang="en-US" altLang="en-US" sz="900">
              <a:solidFill>
                <a:srgbClr val="898989"/>
              </a:solidFill>
              <a:latin typeface="Calibri" panose="020F0502020204030204" pitchFamily="34" charset="0"/>
            </a:endParaRPr>
          </a:p>
        </p:txBody>
      </p:sp>
      <p:sp>
        <p:nvSpPr>
          <p:cNvPr id="93188" name="Rectangle 4">
            <a:extLst>
              <a:ext uri="{FF2B5EF4-FFF2-40B4-BE49-F238E27FC236}">
                <a16:creationId xmlns:a16="http://schemas.microsoft.com/office/drawing/2014/main" id="{24610DDD-26A1-F331-A67B-60413DD14923}"/>
              </a:ext>
            </a:extLst>
          </p:cNvPr>
          <p:cNvSpPr>
            <a:spLocks noChangeArrowheads="1"/>
          </p:cNvSpPr>
          <p:nvPr/>
        </p:nvSpPr>
        <p:spPr bwMode="auto">
          <a:xfrm>
            <a:off x="1831975" y="185738"/>
            <a:ext cx="88820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a:solidFill>
                  <a:schemeClr val="bg1"/>
                </a:solidFill>
                <a:latin typeface="Arial Unicode MS" pitchFamily="34" charset="-128"/>
                <a:ea typeface="Arial Unicode MS" pitchFamily="34" charset="-128"/>
              </a:rPr>
              <a:t>KHÁI NIỆM QUAN TÂM, CẢM THÔNG, CHIA SẺ</a:t>
            </a:r>
            <a:endParaRPr lang="vi-VN" altLang="en-US" sz="2500" b="1">
              <a:solidFill>
                <a:schemeClr val="bg1"/>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linds(horizontal)">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1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5B28B5E8-400A-F366-9C5B-0A3D4EA59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381250"/>
            <a:ext cx="91360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Group 2">
            <a:extLst>
              <a:ext uri="{FF2B5EF4-FFF2-40B4-BE49-F238E27FC236}">
                <a16:creationId xmlns:a16="http://schemas.microsoft.com/office/drawing/2014/main" id="{C4CEFA8E-ED0B-BB3E-8118-892955E38207}"/>
              </a:ext>
            </a:extLst>
          </p:cNvPr>
          <p:cNvGraphicFramePr>
            <a:graphicFrameLocks noGrp="1"/>
          </p:cNvGraphicFramePr>
          <p:nvPr/>
        </p:nvGraphicFramePr>
        <p:xfrm>
          <a:off x="393700" y="1092200"/>
          <a:ext cx="11328400" cy="5565775"/>
        </p:xfrm>
        <a:graphic>
          <a:graphicData uri="http://schemas.openxmlformats.org/drawingml/2006/table">
            <a:tbl>
              <a:tblPr/>
              <a:tblGrid>
                <a:gridCol w="3233738">
                  <a:extLst>
                    <a:ext uri="{9D8B030D-6E8A-4147-A177-3AD203B41FA5}">
                      <a16:colId xmlns:a16="http://schemas.microsoft.com/office/drawing/2014/main" val="20000"/>
                    </a:ext>
                  </a:extLst>
                </a:gridCol>
                <a:gridCol w="1255712">
                  <a:extLst>
                    <a:ext uri="{9D8B030D-6E8A-4147-A177-3AD203B41FA5}">
                      <a16:colId xmlns:a16="http://schemas.microsoft.com/office/drawing/2014/main" val="20001"/>
                    </a:ext>
                  </a:extLst>
                </a:gridCol>
                <a:gridCol w="6838950">
                  <a:extLst>
                    <a:ext uri="{9D8B030D-6E8A-4147-A177-3AD203B41FA5}">
                      <a16:colId xmlns:a16="http://schemas.microsoft.com/office/drawing/2014/main" val="20002"/>
                    </a:ext>
                  </a:extLst>
                </a:gridCol>
              </a:tblGrid>
              <a:tr h="48416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Nội dung</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Chủ thể</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Giải thích</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241354">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a) Chỉ người nào gặp khó khăn mới cần tới sự quan tâm, cảm thông và chia sẻ.</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Không 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ai cũng cần tới sự quan tâm, cảm thông và chia sẻ. Tuy nhiên, những người gặp khó khăn cần nhiều hơn.</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18865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b) Khi ai đó có lời đề nghị thì mình mới cần quan tâm, cảm thông và chia sẻ.</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Không 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dù họ không đề nghị thì mình vẫn cần thể hiện sự quan tâm, cảm thông và chia sẻ. Bên cạnh đó, nếu mình cần sự quan tâm, cảm thông và chia sẻ thì cũng nên có lời đề nghị người khác giúp đỡ.</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1188652">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c) Để thể hiện sự quan tâm, cảm thông và chia sẻ, chỉ cần tặng quà là đủ.</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Không 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tặng quà (vật chất) chỉ là một biểu hiện của quan tâm, cảm thông và chia sẻ. Thể hiện sự quan tâm, cảm thông và chia sẻ còn cần cả những lời nói, cử chi ân cần để thể hiện tấm lòng thật sự quan tâm, biết nghĩ đến người khác.</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1462956">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d) Sự quan tâm, cảm thông và chia sẻ giúp mọi người cảm thấy vui vẻ, hạnh phúc và yêu thương nhau hơn. </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đó chính là ý nghĩa của quan tâm, cảm thông và chia sẻ.</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5E70C655-D770-7A21-DD99-41822111A6E6}"/>
              </a:ext>
            </a:extLst>
          </p:cNvPr>
          <p:cNvSpPr>
            <a:spLocks noChangeArrowheads="1"/>
          </p:cNvSpPr>
          <p:nvPr/>
        </p:nvSpPr>
        <p:spPr bwMode="auto">
          <a:xfrm>
            <a:off x="3705225" y="1674813"/>
            <a:ext cx="1150938" cy="1019175"/>
          </a:xfrm>
          <a:prstGeom prst="rect">
            <a:avLst/>
          </a:prstGeom>
          <a:solidFill>
            <a:srgbClr val="CCFF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a:extLst>
              <a:ext uri="{FF2B5EF4-FFF2-40B4-BE49-F238E27FC236}">
                <a16:creationId xmlns:a16="http://schemas.microsoft.com/office/drawing/2014/main" id="{E0B0CA57-C082-44CB-5014-31BB4E6A39F0}"/>
              </a:ext>
            </a:extLst>
          </p:cNvPr>
          <p:cNvSpPr>
            <a:spLocks noChangeArrowheads="1"/>
          </p:cNvSpPr>
          <p:nvPr/>
        </p:nvSpPr>
        <p:spPr bwMode="auto">
          <a:xfrm>
            <a:off x="4957763" y="1603375"/>
            <a:ext cx="6664325" cy="1098550"/>
          </a:xfrm>
          <a:prstGeom prst="rect">
            <a:avLst/>
          </a:prstGeom>
          <a:solidFill>
            <a:srgbClr val="CCFF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a:extLst>
              <a:ext uri="{FF2B5EF4-FFF2-40B4-BE49-F238E27FC236}">
                <a16:creationId xmlns:a16="http://schemas.microsoft.com/office/drawing/2014/main" id="{49DF27CA-3313-9B98-EB82-48D975F0FBF6}"/>
              </a:ext>
            </a:extLst>
          </p:cNvPr>
          <p:cNvSpPr>
            <a:spLocks noChangeArrowheads="1"/>
          </p:cNvSpPr>
          <p:nvPr/>
        </p:nvSpPr>
        <p:spPr bwMode="auto">
          <a:xfrm>
            <a:off x="3659188" y="2887663"/>
            <a:ext cx="1150937" cy="1019175"/>
          </a:xfrm>
          <a:prstGeom prst="rect">
            <a:avLst/>
          </a:prstGeom>
          <a:solidFill>
            <a:srgbClr val="FFCC99"/>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4" name="Rectangle 9">
            <a:extLst>
              <a:ext uri="{FF2B5EF4-FFF2-40B4-BE49-F238E27FC236}">
                <a16:creationId xmlns:a16="http://schemas.microsoft.com/office/drawing/2014/main" id="{6F4C3A80-6AD1-064E-1623-F2D9A6D04BF7}"/>
              </a:ext>
            </a:extLst>
          </p:cNvPr>
          <p:cNvSpPr>
            <a:spLocks noChangeArrowheads="1"/>
          </p:cNvSpPr>
          <p:nvPr/>
        </p:nvSpPr>
        <p:spPr bwMode="auto">
          <a:xfrm>
            <a:off x="4911725" y="2841625"/>
            <a:ext cx="6664325" cy="1138238"/>
          </a:xfrm>
          <a:prstGeom prst="rect">
            <a:avLst/>
          </a:prstGeom>
          <a:solidFill>
            <a:srgbClr val="FFCC99"/>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5" name="Rectangle 9">
            <a:extLst>
              <a:ext uri="{FF2B5EF4-FFF2-40B4-BE49-F238E27FC236}">
                <a16:creationId xmlns:a16="http://schemas.microsoft.com/office/drawing/2014/main" id="{48D7F395-400F-9D1A-9F23-E844FD177E7A}"/>
              </a:ext>
            </a:extLst>
          </p:cNvPr>
          <p:cNvSpPr>
            <a:spLocks noChangeArrowheads="1"/>
          </p:cNvSpPr>
          <p:nvPr/>
        </p:nvSpPr>
        <p:spPr bwMode="auto">
          <a:xfrm>
            <a:off x="3667125" y="4100513"/>
            <a:ext cx="1150938" cy="1019175"/>
          </a:xfrm>
          <a:prstGeom prst="rect">
            <a:avLst/>
          </a:prstGeom>
          <a:solidFill>
            <a:srgbClr val="99CCFF"/>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6" name="Rectangle 9">
            <a:extLst>
              <a:ext uri="{FF2B5EF4-FFF2-40B4-BE49-F238E27FC236}">
                <a16:creationId xmlns:a16="http://schemas.microsoft.com/office/drawing/2014/main" id="{D94D1759-4CA7-240E-FE72-3B198B4C6953}"/>
              </a:ext>
            </a:extLst>
          </p:cNvPr>
          <p:cNvSpPr>
            <a:spLocks noChangeArrowheads="1"/>
          </p:cNvSpPr>
          <p:nvPr/>
        </p:nvSpPr>
        <p:spPr bwMode="auto">
          <a:xfrm>
            <a:off x="4906963" y="4040188"/>
            <a:ext cx="6716712" cy="1138237"/>
          </a:xfrm>
          <a:prstGeom prst="rect">
            <a:avLst/>
          </a:prstGeom>
          <a:solidFill>
            <a:srgbClr val="99CCFF"/>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7" name="Rectangle 9">
            <a:extLst>
              <a:ext uri="{FF2B5EF4-FFF2-40B4-BE49-F238E27FC236}">
                <a16:creationId xmlns:a16="http://schemas.microsoft.com/office/drawing/2014/main" id="{3A6EEA1B-1A98-61A5-41EC-67261A95AE34}"/>
              </a:ext>
            </a:extLst>
          </p:cNvPr>
          <p:cNvSpPr>
            <a:spLocks noChangeArrowheads="1"/>
          </p:cNvSpPr>
          <p:nvPr/>
        </p:nvSpPr>
        <p:spPr bwMode="auto">
          <a:xfrm>
            <a:off x="3659188" y="5340350"/>
            <a:ext cx="1150937" cy="1019175"/>
          </a:xfrm>
          <a:prstGeom prst="rect">
            <a:avLst/>
          </a:prstGeom>
          <a:solidFill>
            <a:srgbClr val="FF99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8" name="Rectangle 9">
            <a:extLst>
              <a:ext uri="{FF2B5EF4-FFF2-40B4-BE49-F238E27FC236}">
                <a16:creationId xmlns:a16="http://schemas.microsoft.com/office/drawing/2014/main" id="{AD603358-A679-7BBD-2CF0-1703A2AD5825}"/>
              </a:ext>
            </a:extLst>
          </p:cNvPr>
          <p:cNvSpPr>
            <a:spLocks noChangeArrowheads="1"/>
          </p:cNvSpPr>
          <p:nvPr/>
        </p:nvSpPr>
        <p:spPr bwMode="auto">
          <a:xfrm>
            <a:off x="4964113" y="5373688"/>
            <a:ext cx="6716712" cy="1019175"/>
          </a:xfrm>
          <a:prstGeom prst="rect">
            <a:avLst/>
          </a:prstGeom>
          <a:solidFill>
            <a:srgbClr val="FF99CC"/>
          </a:solidFill>
          <a:ln>
            <a:noFill/>
          </a:ln>
        </p:spPr>
        <p:txBody>
          <a:bodyPr anchor="ctr"/>
          <a:lstStyle/>
          <a:p>
            <a:pPr algn="ctr" defTabSz="914400"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17444" name="Rectangle 36">
            <a:extLst>
              <a:ext uri="{FF2B5EF4-FFF2-40B4-BE49-F238E27FC236}">
                <a16:creationId xmlns:a16="http://schemas.microsoft.com/office/drawing/2014/main" id="{E2CC3386-A541-5612-71A9-0A14FD671134}"/>
              </a:ext>
            </a:extLst>
          </p:cNvPr>
          <p:cNvSpPr>
            <a:spLocks noChangeArrowheads="1"/>
          </p:cNvSpPr>
          <p:nvPr/>
        </p:nvSpPr>
        <p:spPr bwMode="auto">
          <a:xfrm>
            <a:off x="334963" y="0"/>
            <a:ext cx="250983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bg1"/>
                </a:solidFill>
                <a:latin typeface="Arial Unicode MS" pitchFamily="34" charset="-128"/>
                <a:ea typeface="Arial Unicode MS" pitchFamily="34" charset="-128"/>
              </a:rPr>
              <a:t>BÀI TẬP 1</a:t>
            </a:r>
            <a:r>
              <a:rPr lang="vi-VN" altLang="en-US" sz="3500" b="1">
                <a:solidFill>
                  <a:schemeClr val="bg1"/>
                </a:solidFill>
                <a:latin typeface="Arial Unicode MS" pitchFamily="34" charset="-128"/>
                <a:ea typeface="Arial Unicode MS" pitchFamily="34" charset="-128"/>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Integral</Template>
  <TotalTime>395</TotalTime>
  <Words>1735</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 Light</vt:lpstr>
      <vt:lpstr>Calibri</vt:lpstr>
      <vt:lpstr>Arial Unicode MS</vt:lpstr>
      <vt:lpstr>Times New Roman</vt:lpstr>
      <vt:lpstr>Malgun Gothic</vt:lpstr>
      <vt:lpstr>Retrospect</vt:lpstr>
      <vt:lpstr>PowerPoint Presentation</vt:lpstr>
      <vt:lpstr>PowerPoint Presentation</vt:lpstr>
      <vt:lpstr>PowerPoint Presentation</vt:lpstr>
      <vt:lpstr>BIỂU HIỆN QUA CÂU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CHÍNH SÁCH TÀI NGUYÊN VÀ BẢO VỆ MÔI TRƯỜNG</dc:title>
  <dc:creator>VOTIENAN</dc:creator>
  <cp:lastModifiedBy>Lan anh</cp:lastModifiedBy>
  <cp:revision>55</cp:revision>
  <dcterms:created xsi:type="dcterms:W3CDTF">2018-03-25T01:40:10Z</dcterms:created>
  <dcterms:modified xsi:type="dcterms:W3CDTF">2024-10-06T15:27:51Z</dcterms:modified>
</cp:coreProperties>
</file>