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9"/>
  </p:notesMasterIdLst>
  <p:sldIdLst>
    <p:sldId id="333" r:id="rId6"/>
    <p:sldId id="317" r:id="rId7"/>
    <p:sldId id="355" r:id="rId8"/>
    <p:sldId id="365" r:id="rId9"/>
    <p:sldId id="321" r:id="rId10"/>
    <p:sldId id="368" r:id="rId11"/>
    <p:sldId id="331" r:id="rId12"/>
    <p:sldId id="385" r:id="rId13"/>
    <p:sldId id="370" r:id="rId14"/>
    <p:sldId id="390" r:id="rId15"/>
    <p:sldId id="369" r:id="rId16"/>
    <p:sldId id="386" r:id="rId17"/>
    <p:sldId id="341" r:id="rId18"/>
    <p:sldId id="337" r:id="rId19"/>
    <p:sldId id="398" r:id="rId20"/>
    <p:sldId id="389" r:id="rId21"/>
    <p:sldId id="391" r:id="rId22"/>
    <p:sldId id="366" r:id="rId23"/>
    <p:sldId id="373" r:id="rId24"/>
    <p:sldId id="371" r:id="rId25"/>
    <p:sldId id="372" r:id="rId26"/>
    <p:sldId id="382" r:id="rId27"/>
    <p:sldId id="363" r:id="rId28"/>
    <p:sldId id="354" r:id="rId29"/>
    <p:sldId id="374" r:id="rId30"/>
    <p:sldId id="395" r:id="rId31"/>
    <p:sldId id="360" r:id="rId32"/>
    <p:sldId id="397" r:id="rId33"/>
    <p:sldId id="326" r:id="rId34"/>
    <p:sldId id="378" r:id="rId35"/>
    <p:sldId id="380" r:id="rId36"/>
    <p:sldId id="375" r:id="rId37"/>
    <p:sldId id="3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7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10/6/2024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3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06-10-2024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10/6/2024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 id="21474886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3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5.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54.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30.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6.emf"/><Relationship Id="rId1" Type="http://schemas.openxmlformats.org/officeDocument/2006/relationships/slideLayout" Target="../slideLayouts/slideLayout13.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emf"/><Relationship Id="rId2" Type="http://schemas.openxmlformats.org/officeDocument/2006/relationships/image" Target="../media/image29.png"/><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60.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2.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em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500" b="1">
                <a:solidFill>
                  <a:srgbClr val="0000FF"/>
                </a:solidFill>
                <a:latin typeface="Times New Roman" pitchFamily="18" charset="0"/>
                <a:ea typeface="Helvetica Neue"/>
                <a:cs typeface="Times New Roman" pitchFamily="18" charset="0"/>
              </a:rPr>
              <a:t>Tiết 3 - Bài </a:t>
            </a:r>
            <a:r>
              <a:rPr lang="en-US" altLang="en-US" sz="4500" b="1" dirty="0">
                <a:solidFill>
                  <a:srgbClr val="0000FF"/>
                </a:solidFill>
                <a:latin typeface="Times New Roman" pitchFamily="18" charset="0"/>
                <a:ea typeface="Helvetica Neue"/>
                <a:cs typeface="Times New Roman" pitchFamily="18" charset="0"/>
              </a:rPr>
              <a:t>2:</a:t>
            </a:r>
            <a:r>
              <a:rPr lang="en-US" altLang="en-US" sz="4500" b="1" dirty="0">
                <a:solidFill>
                  <a:srgbClr val="FF0000"/>
                </a:solidFill>
                <a:latin typeface="Times New Roman" pitchFamily="18" charset="0"/>
                <a:ea typeface="Helvetica Neue"/>
                <a:cs typeface="Times New Roman" pitchFamily="18" charset="0"/>
              </a:rPr>
              <a:t> YÊU THƯƠNG CON NGƯỜI</a:t>
            </a:r>
            <a:endParaRPr lang="en-SG" altLang="en-US" sz="4500" b="1" dirty="0">
              <a:solidFill>
                <a:srgbClr val="0000FF"/>
              </a:solidFill>
              <a:latin typeface="Times New Roman" pitchFamily="18" charset="0"/>
              <a:cs typeface="Times New Roman"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1" y="1844842"/>
          <a:ext cx="12192000" cy="5322640"/>
        </p:xfrm>
        <a:graphic>
          <a:graphicData uri="http://schemas.openxmlformats.org/drawingml/2006/table">
            <a:tbl>
              <a:tblPr firstRow="1" firstCol="1" bandRow="1"/>
              <a:tblGrid>
                <a:gridCol w="2165683">
                  <a:extLst>
                    <a:ext uri="{9D8B030D-6E8A-4147-A177-3AD203B41FA5}">
                      <a16:colId xmlns:a16="http://schemas.microsoft.com/office/drawing/2014/main" val="20000"/>
                    </a:ext>
                  </a:extLst>
                </a:gridCol>
                <a:gridCol w="3163376">
                  <a:extLst>
                    <a:ext uri="{9D8B030D-6E8A-4147-A177-3AD203B41FA5}">
                      <a16:colId xmlns:a16="http://schemas.microsoft.com/office/drawing/2014/main" val="20001"/>
                    </a:ext>
                  </a:extLst>
                </a:gridCol>
                <a:gridCol w="3806716">
                  <a:extLst>
                    <a:ext uri="{9D8B030D-6E8A-4147-A177-3AD203B41FA5}">
                      <a16:colId xmlns:a16="http://schemas.microsoft.com/office/drawing/2014/main" val="20002"/>
                    </a:ext>
                  </a:extLst>
                </a:gridCol>
                <a:gridCol w="3056225">
                  <a:extLst>
                    <a:ext uri="{9D8B030D-6E8A-4147-A177-3AD203B41FA5}">
                      <a16:colId xmlns:a16="http://schemas.microsoft.com/office/drawing/2014/main" val="20003"/>
                    </a:ext>
                  </a:extLst>
                </a:gridCol>
              </a:tblGrid>
              <a:tr h="1031135">
                <a:tc>
                  <a:txBody>
                    <a:bodyPr/>
                    <a:lstStyle/>
                    <a:p>
                      <a:pPr marL="0" marR="0" algn="just">
                        <a:lnSpc>
                          <a:spcPct val="115000"/>
                        </a:lnSpc>
                        <a:spcBef>
                          <a:spcPts val="0"/>
                        </a:spcBef>
                        <a:spcAft>
                          <a:spcPts val="600"/>
                        </a:spcAft>
                      </a:pPr>
                      <a:r>
                        <a:rPr lang="vi-VN" sz="2400" dirty="0">
                          <a:effectLst/>
                          <a:latin typeface="+mj-lt"/>
                          <a:ea typeface="Courier New" panose="02070309020205020404" pitchFamily="49" charset="0"/>
                        </a:rPr>
                        <a:t> </a:t>
                      </a:r>
                      <a:r>
                        <a:rPr lang="en-US" sz="2400" dirty="0">
                          <a:effectLst/>
                          <a:latin typeface="+mj-lt"/>
                          <a:ea typeface="Courier New" panose="02070309020205020404" pitchFamily="49" charset="0"/>
                        </a:rPr>
                        <a:t>    </a:t>
                      </a:r>
                      <a:r>
                        <a:rPr lang="en-US" sz="2400" dirty="0" err="1">
                          <a:solidFill>
                            <a:srgbClr val="FF0000"/>
                          </a:solidFill>
                          <a:effectLst/>
                          <a:latin typeface="Times New Roman" pitchFamily="18" charset="0"/>
                          <a:ea typeface="Courier New" panose="02070309020205020404" pitchFamily="49" charset="0"/>
                          <a:cs typeface="Times New Roman" pitchFamily="18" charset="0"/>
                        </a:rPr>
                        <a:t>Mối</a:t>
                      </a:r>
                      <a:r>
                        <a:rPr lang="en-US" sz="2400" baseline="0" dirty="0">
                          <a:solidFill>
                            <a:srgbClr val="FF0000"/>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FF0000"/>
                          </a:solidFill>
                          <a:effectLst/>
                          <a:latin typeface="Times New Roman" pitchFamily="18" charset="0"/>
                          <a:ea typeface="Courier New" panose="02070309020205020404" pitchFamily="49" charset="0"/>
                          <a:cs typeface="Times New Roman" pitchFamily="18" charset="0"/>
                        </a:rPr>
                        <a:t>quan</a:t>
                      </a:r>
                      <a:r>
                        <a:rPr lang="en-US" sz="2400" baseline="0" dirty="0">
                          <a:solidFill>
                            <a:srgbClr val="FF0000"/>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FF0000"/>
                          </a:solidFill>
                          <a:effectLst/>
                          <a:latin typeface="Times New Roman" pitchFamily="18" charset="0"/>
                          <a:ea typeface="Courier New" panose="02070309020205020404" pitchFamily="49" charset="0"/>
                          <a:cs typeface="Times New Roman" pitchFamily="18" charset="0"/>
                        </a:rPr>
                        <a:t>hệ</a:t>
                      </a:r>
                      <a:endParaRPr lang="en-US" sz="2400" baseline="0" dirty="0">
                        <a:solidFill>
                          <a:srgbClr val="FF0000"/>
                        </a:solidFill>
                        <a:effectLst/>
                        <a:latin typeface="Times New Roman" pitchFamily="18" charset="0"/>
                        <a:ea typeface="Courier New" panose="02070309020205020404" pitchFamily="49" charset="0"/>
                        <a:cs typeface="Times New Roman" pitchFamily="18" charset="0"/>
                      </a:endParaRPr>
                    </a:p>
                    <a:p>
                      <a:pPr marL="0" marR="0" algn="just">
                        <a:lnSpc>
                          <a:spcPct val="115000"/>
                        </a:lnSpc>
                        <a:spcBef>
                          <a:spcPts val="0"/>
                        </a:spcBef>
                        <a:spcAft>
                          <a:spcPts val="600"/>
                        </a:spcAft>
                      </a:pPr>
                      <a:r>
                        <a:rPr lang="en-US" sz="2400" baseline="0" dirty="0" err="1">
                          <a:solidFill>
                            <a:srgbClr val="0000FF"/>
                          </a:solidFill>
                          <a:effectLst/>
                          <a:latin typeface="Times New Roman" pitchFamily="18" charset="0"/>
                          <a:ea typeface="Arial" panose="020B0604020202020204" pitchFamily="34" charset="0"/>
                          <a:cs typeface="Times New Roman" pitchFamily="18" charset="0"/>
                        </a:rPr>
                        <a:t>Hình</a:t>
                      </a:r>
                      <a:r>
                        <a:rPr lang="en-US" sz="2400" baseline="0" dirty="0">
                          <a:solidFill>
                            <a:srgbClr val="0000FF"/>
                          </a:solidFill>
                          <a:effectLst/>
                          <a:latin typeface="Times New Roman" pitchFamily="18" charset="0"/>
                          <a:ea typeface="Arial" panose="020B0604020202020204" pitchFamily="34" charset="0"/>
                          <a:cs typeface="Times New Roman" pitchFamily="18" charset="0"/>
                        </a:rPr>
                        <a:t> </a:t>
                      </a:r>
                      <a:r>
                        <a:rPr lang="en-US" sz="2400" baseline="0" dirty="0" err="1">
                          <a:solidFill>
                            <a:srgbClr val="0000FF"/>
                          </a:solidFill>
                          <a:effectLst/>
                          <a:latin typeface="Times New Roman" pitchFamily="18" charset="0"/>
                          <a:ea typeface="Arial" panose="020B0604020202020204" pitchFamily="34" charset="0"/>
                          <a:cs typeface="Times New Roman" pitchFamily="18" charset="0"/>
                        </a:rPr>
                        <a:t>thức</a:t>
                      </a:r>
                      <a:endParaRPr lang="en-US" sz="2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400" dirty="0">
                          <a:solidFill>
                            <a:srgbClr val="FF0000"/>
                          </a:solidFill>
                          <a:effectLst/>
                          <a:latin typeface="+mj-lt"/>
                          <a:ea typeface="Courier New" panose="02070309020205020404" pitchFamily="49" charset="0"/>
                        </a:rPr>
                        <a:t> G</a:t>
                      </a:r>
                      <a:r>
                        <a:rPr lang="en-US" sz="2400" dirty="0" err="1">
                          <a:solidFill>
                            <a:srgbClr val="FF0000"/>
                          </a:solidFill>
                          <a:effectLst/>
                          <a:latin typeface="Times New Roman" pitchFamily="18" charset="0"/>
                          <a:ea typeface="Courier New" panose="02070309020205020404" pitchFamily="49" charset="0"/>
                          <a:cs typeface="Times New Roman" pitchFamily="18" charset="0"/>
                        </a:rPr>
                        <a:t>ia</a:t>
                      </a:r>
                      <a:r>
                        <a:rPr lang="en-US" sz="2400" dirty="0">
                          <a:solidFill>
                            <a:srgbClr val="FF0000"/>
                          </a:solidFill>
                          <a:effectLst/>
                          <a:latin typeface="Times New Roman" pitchFamily="18" charset="0"/>
                          <a:ea typeface="Courier New" panose="02070309020205020404" pitchFamily="49" charset="0"/>
                          <a:cs typeface="Times New Roman" pitchFamily="18" charset="0"/>
                        </a:rPr>
                        <a:t> </a:t>
                      </a:r>
                      <a:r>
                        <a:rPr lang="en-US" sz="2400" dirty="0" err="1">
                          <a:solidFill>
                            <a:srgbClr val="FF0000"/>
                          </a:solidFill>
                          <a:effectLst/>
                          <a:latin typeface="Times New Roman" pitchFamily="18" charset="0"/>
                          <a:ea typeface="Courier New" panose="02070309020205020404" pitchFamily="49" charset="0"/>
                          <a:cs typeface="Times New Roman" pitchFamily="18" charset="0"/>
                        </a:rPr>
                        <a:t>đình</a:t>
                      </a:r>
                      <a:endParaRPr lang="en-US" sz="24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400" dirty="0">
                          <a:solidFill>
                            <a:srgbClr val="FF0000"/>
                          </a:solidFill>
                          <a:effectLst/>
                          <a:latin typeface="+mj-lt"/>
                          <a:ea typeface="Courier New" panose="02070309020205020404" pitchFamily="49" charset="0"/>
                        </a:rPr>
                        <a:t> N</a:t>
                      </a:r>
                      <a:r>
                        <a:rPr lang="en-US" sz="2400" dirty="0" err="1">
                          <a:solidFill>
                            <a:srgbClr val="FF0000"/>
                          </a:solidFill>
                          <a:effectLst/>
                          <a:latin typeface="Times New Roman" pitchFamily="18" charset="0"/>
                          <a:ea typeface="Courier New" panose="02070309020205020404" pitchFamily="49" charset="0"/>
                          <a:cs typeface="Times New Roman" pitchFamily="18" charset="0"/>
                        </a:rPr>
                        <a:t>hà</a:t>
                      </a:r>
                      <a:r>
                        <a:rPr lang="en-US" sz="2400" baseline="0" dirty="0">
                          <a:solidFill>
                            <a:srgbClr val="FF0000"/>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FF0000"/>
                          </a:solidFill>
                          <a:effectLst/>
                          <a:latin typeface="Times New Roman" pitchFamily="18" charset="0"/>
                          <a:ea typeface="Courier New" panose="02070309020205020404" pitchFamily="49" charset="0"/>
                          <a:cs typeface="Times New Roman" pitchFamily="18" charset="0"/>
                        </a:rPr>
                        <a:t>trường</a:t>
                      </a:r>
                      <a:endParaRPr lang="en-US" sz="24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400" dirty="0">
                          <a:solidFill>
                            <a:srgbClr val="FF0000"/>
                          </a:solidFill>
                          <a:effectLst/>
                          <a:latin typeface="+mj-lt"/>
                          <a:ea typeface="Courier New" panose="02070309020205020404" pitchFamily="49" charset="0"/>
                        </a:rPr>
                        <a:t> X</a:t>
                      </a:r>
                      <a:r>
                        <a:rPr lang="en-US" sz="2400" dirty="0">
                          <a:solidFill>
                            <a:srgbClr val="FF0000"/>
                          </a:solidFill>
                          <a:effectLst/>
                          <a:latin typeface="Times New Roman" pitchFamily="18" charset="0"/>
                          <a:ea typeface="Courier New" panose="02070309020205020404" pitchFamily="49" charset="0"/>
                          <a:cs typeface="Times New Roman" pitchFamily="18" charset="0"/>
                        </a:rPr>
                        <a:t>ã</a:t>
                      </a:r>
                      <a:r>
                        <a:rPr lang="en-US" sz="2400" baseline="0" dirty="0">
                          <a:solidFill>
                            <a:srgbClr val="FF0000"/>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4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486132">
                <a:tc>
                  <a:txBody>
                    <a:bodyPr/>
                    <a:lstStyle/>
                    <a:p>
                      <a:pPr marL="0" marR="0" algn="just">
                        <a:lnSpc>
                          <a:spcPct val="115000"/>
                        </a:lnSpc>
                        <a:spcBef>
                          <a:spcPts val="0"/>
                        </a:spcBef>
                        <a:spcAft>
                          <a:spcPts val="600"/>
                        </a:spcAft>
                      </a:pPr>
                      <a:r>
                        <a:rPr lang="vi-VN" sz="2400" dirty="0">
                          <a:solidFill>
                            <a:srgbClr val="0000FF"/>
                          </a:solidFill>
                          <a:effectLst/>
                          <a:latin typeface="+mj-lt"/>
                          <a:ea typeface="Courier New" panose="02070309020205020404" pitchFamily="49" charset="0"/>
                        </a:rPr>
                        <a:t> </a:t>
                      </a:r>
                      <a:r>
                        <a:rPr lang="en-US" sz="2400" dirty="0" err="1">
                          <a:solidFill>
                            <a:srgbClr val="0000FF"/>
                          </a:solidFill>
                          <a:effectLst/>
                          <a:latin typeface="Times New Roman" pitchFamily="18" charset="0"/>
                          <a:ea typeface="Courier New" panose="02070309020205020404" pitchFamily="49" charset="0"/>
                          <a:cs typeface="Times New Roman" pitchFamily="18" charset="0"/>
                        </a:rPr>
                        <a:t>Lời</a:t>
                      </a:r>
                      <a:r>
                        <a:rPr lang="en-US" sz="2400" baseline="0" dirty="0">
                          <a:solidFill>
                            <a:srgbClr val="0000FF"/>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0000FF"/>
                          </a:solidFill>
                          <a:effectLst/>
                          <a:latin typeface="Times New Roman" pitchFamily="18" charset="0"/>
                          <a:ea typeface="Courier New" panose="02070309020205020404" pitchFamily="49" charset="0"/>
                          <a:cs typeface="Times New Roman" pitchFamily="18" charset="0"/>
                        </a:rPr>
                        <a:t>nói</a:t>
                      </a:r>
                      <a:endParaRPr lang="en-US" sz="2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557428">
                <a:tc>
                  <a:txBody>
                    <a:bodyPr/>
                    <a:lstStyle/>
                    <a:p>
                      <a:pPr marL="0" marR="0" algn="just">
                        <a:lnSpc>
                          <a:spcPct val="115000"/>
                        </a:lnSpc>
                        <a:spcBef>
                          <a:spcPts val="0"/>
                        </a:spcBef>
                        <a:spcAft>
                          <a:spcPts val="600"/>
                        </a:spcAft>
                      </a:pPr>
                      <a:r>
                        <a:rPr lang="vi-VN" sz="2400" dirty="0">
                          <a:solidFill>
                            <a:srgbClr val="0000FF"/>
                          </a:solidFill>
                          <a:effectLst/>
                          <a:latin typeface="+mj-lt"/>
                          <a:ea typeface="Courier New" panose="02070309020205020404" pitchFamily="49" charset="0"/>
                        </a:rPr>
                        <a:t> </a:t>
                      </a:r>
                      <a:r>
                        <a:rPr lang="en-US" sz="2400" dirty="0" err="1">
                          <a:solidFill>
                            <a:srgbClr val="0000FF"/>
                          </a:solidFill>
                          <a:effectLst/>
                          <a:latin typeface="Times New Roman" pitchFamily="18" charset="0"/>
                          <a:ea typeface="Courier New" panose="02070309020205020404" pitchFamily="49" charset="0"/>
                          <a:cs typeface="Times New Roman" pitchFamily="18" charset="0"/>
                        </a:rPr>
                        <a:t>Việc</a:t>
                      </a:r>
                      <a:r>
                        <a:rPr lang="en-US" sz="2400" baseline="0" dirty="0">
                          <a:solidFill>
                            <a:srgbClr val="0000FF"/>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0000FF"/>
                          </a:solidFill>
                          <a:effectLst/>
                          <a:latin typeface="Times New Roman" pitchFamily="18" charset="0"/>
                          <a:ea typeface="Courier New" panose="02070309020205020404" pitchFamily="49" charset="0"/>
                          <a:cs typeface="Times New Roman" pitchFamily="18" charset="0"/>
                        </a:rPr>
                        <a:t>làm</a:t>
                      </a:r>
                      <a:endParaRPr lang="en-US" sz="2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rtl="0"/>
                      <a:endParaRPr lang="en-US" sz="1800" b="0" kern="1200" baseline="0">
                        <a:solidFill>
                          <a:srgbClr val="0000FF"/>
                        </a:solidFill>
                        <a:latin typeface="+mj-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endParaRPr lang="en-US" sz="11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247945">
                <a:tc>
                  <a:txBody>
                    <a:bodyPr/>
                    <a:lstStyle/>
                    <a:p>
                      <a:pPr marL="0" marR="0" algn="just">
                        <a:lnSpc>
                          <a:spcPct val="115000"/>
                        </a:lnSpc>
                        <a:spcBef>
                          <a:spcPts val="0"/>
                        </a:spcBef>
                        <a:spcAft>
                          <a:spcPts val="600"/>
                        </a:spcAft>
                      </a:pPr>
                      <a:r>
                        <a:rPr lang="vi-VN" sz="2400" dirty="0">
                          <a:solidFill>
                            <a:srgbClr val="0000FF"/>
                          </a:solidFill>
                          <a:effectLst/>
                          <a:latin typeface="+mj-lt"/>
                          <a:ea typeface="Courier New" panose="02070309020205020404" pitchFamily="49" charset="0"/>
                        </a:rPr>
                        <a:t> T</a:t>
                      </a:r>
                      <a:r>
                        <a:rPr lang="en-US" sz="2400" dirty="0" err="1">
                          <a:solidFill>
                            <a:srgbClr val="0000FF"/>
                          </a:solidFill>
                          <a:effectLst/>
                          <a:latin typeface="Times New Roman" pitchFamily="18" charset="0"/>
                          <a:ea typeface="Courier New" panose="02070309020205020404" pitchFamily="49" charset="0"/>
                          <a:cs typeface="Times New Roman" pitchFamily="18" charset="0"/>
                        </a:rPr>
                        <a:t>hái</a:t>
                      </a:r>
                      <a:r>
                        <a:rPr lang="en-US" sz="2400" baseline="0" dirty="0">
                          <a:solidFill>
                            <a:srgbClr val="0000FF"/>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0000FF"/>
                          </a:solidFill>
                          <a:effectLst/>
                          <a:latin typeface="Times New Roman" pitchFamily="18" charset="0"/>
                          <a:ea typeface="Courier New" panose="02070309020205020404" pitchFamily="49" charset="0"/>
                          <a:cs typeface="Times New Roman" pitchFamily="18" charset="0"/>
                        </a:rPr>
                        <a:t>độ</a:t>
                      </a:r>
                      <a:endParaRPr lang="en-US" sz="2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0" name="Rectangle 9"/>
          <p:cNvSpPr/>
          <p:nvPr/>
        </p:nvSpPr>
        <p:spPr>
          <a:xfrm>
            <a:off x="2724112" y="970059"/>
            <a:ext cx="8841850" cy="830997"/>
          </a:xfrm>
          <a:prstGeom prst="rect">
            <a:avLst/>
          </a:prstGeom>
        </p:spPr>
        <p:txBody>
          <a:bodyPr wrap="square">
            <a:spAutoFit/>
          </a:bodyPr>
          <a:lstStyle/>
          <a:p>
            <a:pPr algn="ctr"/>
            <a:r>
              <a:rPr lang="vi-VN" sz="2400" b="1">
                <a:latin typeface="+mj-lt"/>
              </a:rPr>
              <a:t>Tìm hiểu biểu hiện của tình yêu thương con người</a:t>
            </a:r>
            <a:r>
              <a:rPr lang="en-US" sz="2400" b="1">
                <a:latin typeface="+mj-lt"/>
              </a:rPr>
              <a:t> </a:t>
            </a:r>
            <a:r>
              <a:rPr lang="en-US" sz="2400" b="1">
                <a:latin typeface="Times New Roman" pitchFamily="18" charset="0"/>
                <a:cs typeface="Times New Roman" pitchFamily="18" charset="0"/>
              </a:rPr>
              <a:t>bằng cách hoàn thiện phiếu bài tập </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cxnSp>
        <p:nvCxnSpPr>
          <p:cNvPr id="13" name="Straight Connector 12"/>
          <p:cNvCxnSpPr/>
          <p:nvPr/>
        </p:nvCxnSpPr>
        <p:spPr>
          <a:xfrm>
            <a:off x="0" y="1877480"/>
            <a:ext cx="2181726" cy="86572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1" y="1844842"/>
          <a:ext cx="12192000" cy="5622698"/>
        </p:xfrm>
        <a:graphic>
          <a:graphicData uri="http://schemas.openxmlformats.org/drawingml/2006/table">
            <a:tbl>
              <a:tblPr firstRow="1" firstCol="1" bandRow="1"/>
              <a:tblGrid>
                <a:gridCol w="2165683">
                  <a:extLst>
                    <a:ext uri="{9D8B030D-6E8A-4147-A177-3AD203B41FA5}">
                      <a16:colId xmlns:a16="http://schemas.microsoft.com/office/drawing/2014/main" val="20000"/>
                    </a:ext>
                  </a:extLst>
                </a:gridCol>
                <a:gridCol w="3163376">
                  <a:extLst>
                    <a:ext uri="{9D8B030D-6E8A-4147-A177-3AD203B41FA5}">
                      <a16:colId xmlns:a16="http://schemas.microsoft.com/office/drawing/2014/main" val="20001"/>
                    </a:ext>
                  </a:extLst>
                </a:gridCol>
                <a:gridCol w="3806716">
                  <a:extLst>
                    <a:ext uri="{9D8B030D-6E8A-4147-A177-3AD203B41FA5}">
                      <a16:colId xmlns:a16="http://schemas.microsoft.com/office/drawing/2014/main" val="20002"/>
                    </a:ext>
                  </a:extLst>
                </a:gridCol>
                <a:gridCol w="3056225">
                  <a:extLst>
                    <a:ext uri="{9D8B030D-6E8A-4147-A177-3AD203B41FA5}">
                      <a16:colId xmlns:a16="http://schemas.microsoft.com/office/drawing/2014/main" val="20003"/>
                    </a:ext>
                  </a:extLst>
                </a:gridCol>
              </a:tblGrid>
              <a:tr h="1031135">
                <a:tc>
                  <a:txBody>
                    <a:bodyPr/>
                    <a:lstStyle/>
                    <a:p>
                      <a:pPr marL="0" marR="0" algn="just">
                        <a:lnSpc>
                          <a:spcPct val="115000"/>
                        </a:lnSpc>
                        <a:spcBef>
                          <a:spcPts val="0"/>
                        </a:spcBef>
                        <a:spcAft>
                          <a:spcPts val="600"/>
                        </a:spcAft>
                      </a:pPr>
                      <a:r>
                        <a:rPr lang="vi-VN" sz="2400" dirty="0">
                          <a:effectLst/>
                          <a:latin typeface="+mj-lt"/>
                          <a:ea typeface="Courier New" panose="02070309020205020404" pitchFamily="49" charset="0"/>
                        </a:rPr>
                        <a:t> </a:t>
                      </a:r>
                      <a:r>
                        <a:rPr lang="en-US" sz="2400" dirty="0">
                          <a:effectLst/>
                          <a:latin typeface="+mj-lt"/>
                          <a:ea typeface="Courier New" panose="02070309020205020404" pitchFamily="49" charset="0"/>
                        </a:rPr>
                        <a:t>    </a:t>
                      </a:r>
                      <a:r>
                        <a:rPr lang="en-US" sz="2400" dirty="0" err="1">
                          <a:solidFill>
                            <a:srgbClr val="FF0000"/>
                          </a:solidFill>
                          <a:effectLst/>
                          <a:latin typeface="Times New Roman" pitchFamily="18" charset="0"/>
                          <a:ea typeface="Courier New" panose="02070309020205020404" pitchFamily="49" charset="0"/>
                          <a:cs typeface="Times New Roman" pitchFamily="18" charset="0"/>
                        </a:rPr>
                        <a:t>Mối</a:t>
                      </a:r>
                      <a:r>
                        <a:rPr lang="en-US" sz="2400" baseline="0" dirty="0">
                          <a:solidFill>
                            <a:srgbClr val="FF0000"/>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FF0000"/>
                          </a:solidFill>
                          <a:effectLst/>
                          <a:latin typeface="Times New Roman" pitchFamily="18" charset="0"/>
                          <a:ea typeface="Courier New" panose="02070309020205020404" pitchFamily="49" charset="0"/>
                          <a:cs typeface="Times New Roman" pitchFamily="18" charset="0"/>
                        </a:rPr>
                        <a:t>quan</a:t>
                      </a:r>
                      <a:r>
                        <a:rPr lang="en-US" sz="2400" baseline="0" dirty="0">
                          <a:solidFill>
                            <a:srgbClr val="FF0000"/>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FF0000"/>
                          </a:solidFill>
                          <a:effectLst/>
                          <a:latin typeface="Times New Roman" pitchFamily="18" charset="0"/>
                          <a:ea typeface="Courier New" panose="02070309020205020404" pitchFamily="49" charset="0"/>
                          <a:cs typeface="Times New Roman" pitchFamily="18" charset="0"/>
                        </a:rPr>
                        <a:t>hệ</a:t>
                      </a:r>
                      <a:endParaRPr lang="en-US" sz="2400" baseline="0" dirty="0">
                        <a:solidFill>
                          <a:srgbClr val="FF0000"/>
                        </a:solidFill>
                        <a:effectLst/>
                        <a:latin typeface="Times New Roman" pitchFamily="18" charset="0"/>
                        <a:ea typeface="Courier New" panose="02070309020205020404" pitchFamily="49" charset="0"/>
                        <a:cs typeface="Times New Roman" pitchFamily="18" charset="0"/>
                      </a:endParaRPr>
                    </a:p>
                    <a:p>
                      <a:pPr marL="0" marR="0" algn="just">
                        <a:lnSpc>
                          <a:spcPct val="115000"/>
                        </a:lnSpc>
                        <a:spcBef>
                          <a:spcPts val="0"/>
                        </a:spcBef>
                        <a:spcAft>
                          <a:spcPts val="600"/>
                        </a:spcAft>
                      </a:pPr>
                      <a:r>
                        <a:rPr lang="en-US" sz="2400" baseline="0" dirty="0" err="1">
                          <a:solidFill>
                            <a:srgbClr val="0000FF"/>
                          </a:solidFill>
                          <a:effectLst/>
                          <a:latin typeface="Times New Roman" pitchFamily="18" charset="0"/>
                          <a:ea typeface="Arial" panose="020B0604020202020204" pitchFamily="34" charset="0"/>
                          <a:cs typeface="Times New Roman" pitchFamily="18" charset="0"/>
                        </a:rPr>
                        <a:t>Hình</a:t>
                      </a:r>
                      <a:r>
                        <a:rPr lang="en-US" sz="2400" baseline="0" dirty="0">
                          <a:solidFill>
                            <a:srgbClr val="0000FF"/>
                          </a:solidFill>
                          <a:effectLst/>
                          <a:latin typeface="Times New Roman" pitchFamily="18" charset="0"/>
                          <a:ea typeface="Arial" panose="020B0604020202020204" pitchFamily="34" charset="0"/>
                          <a:cs typeface="Times New Roman" pitchFamily="18" charset="0"/>
                        </a:rPr>
                        <a:t> </a:t>
                      </a:r>
                      <a:r>
                        <a:rPr lang="en-US" sz="2400" baseline="0" dirty="0" err="1">
                          <a:solidFill>
                            <a:srgbClr val="0000FF"/>
                          </a:solidFill>
                          <a:effectLst/>
                          <a:latin typeface="Times New Roman" pitchFamily="18" charset="0"/>
                          <a:ea typeface="Arial" panose="020B0604020202020204" pitchFamily="34" charset="0"/>
                          <a:cs typeface="Times New Roman" pitchFamily="18" charset="0"/>
                        </a:rPr>
                        <a:t>thức</a:t>
                      </a:r>
                      <a:endParaRPr lang="en-US" sz="2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400" dirty="0">
                          <a:solidFill>
                            <a:srgbClr val="FF0000"/>
                          </a:solidFill>
                          <a:effectLst/>
                          <a:latin typeface="+mj-lt"/>
                          <a:ea typeface="Courier New" panose="02070309020205020404" pitchFamily="49" charset="0"/>
                        </a:rPr>
                        <a:t> G</a:t>
                      </a:r>
                      <a:r>
                        <a:rPr lang="en-US" sz="2400" dirty="0" err="1">
                          <a:solidFill>
                            <a:srgbClr val="FF0000"/>
                          </a:solidFill>
                          <a:effectLst/>
                          <a:latin typeface="Times New Roman" pitchFamily="18" charset="0"/>
                          <a:ea typeface="Courier New" panose="02070309020205020404" pitchFamily="49" charset="0"/>
                          <a:cs typeface="Times New Roman" pitchFamily="18" charset="0"/>
                        </a:rPr>
                        <a:t>ia</a:t>
                      </a:r>
                      <a:r>
                        <a:rPr lang="en-US" sz="2400" dirty="0">
                          <a:solidFill>
                            <a:srgbClr val="FF0000"/>
                          </a:solidFill>
                          <a:effectLst/>
                          <a:latin typeface="Times New Roman" pitchFamily="18" charset="0"/>
                          <a:ea typeface="Courier New" panose="02070309020205020404" pitchFamily="49" charset="0"/>
                          <a:cs typeface="Times New Roman" pitchFamily="18" charset="0"/>
                        </a:rPr>
                        <a:t> </a:t>
                      </a:r>
                      <a:r>
                        <a:rPr lang="en-US" sz="2400" dirty="0" err="1">
                          <a:solidFill>
                            <a:srgbClr val="FF0000"/>
                          </a:solidFill>
                          <a:effectLst/>
                          <a:latin typeface="Times New Roman" pitchFamily="18" charset="0"/>
                          <a:ea typeface="Courier New" panose="02070309020205020404" pitchFamily="49" charset="0"/>
                          <a:cs typeface="Times New Roman" pitchFamily="18" charset="0"/>
                        </a:rPr>
                        <a:t>đình</a:t>
                      </a:r>
                      <a:endParaRPr lang="en-US" sz="24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400" dirty="0">
                          <a:solidFill>
                            <a:srgbClr val="FF0000"/>
                          </a:solidFill>
                          <a:effectLst/>
                          <a:latin typeface="+mj-lt"/>
                          <a:ea typeface="Courier New" panose="02070309020205020404" pitchFamily="49" charset="0"/>
                        </a:rPr>
                        <a:t> N</a:t>
                      </a:r>
                      <a:r>
                        <a:rPr lang="en-US" sz="2400" dirty="0" err="1">
                          <a:solidFill>
                            <a:srgbClr val="FF0000"/>
                          </a:solidFill>
                          <a:effectLst/>
                          <a:latin typeface="Times New Roman" pitchFamily="18" charset="0"/>
                          <a:ea typeface="Courier New" panose="02070309020205020404" pitchFamily="49" charset="0"/>
                          <a:cs typeface="Times New Roman" pitchFamily="18" charset="0"/>
                        </a:rPr>
                        <a:t>hà</a:t>
                      </a:r>
                      <a:r>
                        <a:rPr lang="en-US" sz="2400" baseline="0" dirty="0">
                          <a:solidFill>
                            <a:srgbClr val="FF0000"/>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FF0000"/>
                          </a:solidFill>
                          <a:effectLst/>
                          <a:latin typeface="Times New Roman" pitchFamily="18" charset="0"/>
                          <a:ea typeface="Courier New" panose="02070309020205020404" pitchFamily="49" charset="0"/>
                          <a:cs typeface="Times New Roman" pitchFamily="18" charset="0"/>
                        </a:rPr>
                        <a:t>trường</a:t>
                      </a:r>
                      <a:endParaRPr lang="en-US" sz="24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400" dirty="0">
                          <a:solidFill>
                            <a:srgbClr val="FF0000"/>
                          </a:solidFill>
                          <a:effectLst/>
                          <a:latin typeface="+mj-lt"/>
                          <a:ea typeface="Courier New" panose="02070309020205020404" pitchFamily="49" charset="0"/>
                        </a:rPr>
                        <a:t> X</a:t>
                      </a:r>
                      <a:r>
                        <a:rPr lang="en-US" sz="2400" dirty="0">
                          <a:solidFill>
                            <a:srgbClr val="FF0000"/>
                          </a:solidFill>
                          <a:effectLst/>
                          <a:latin typeface="Times New Roman" pitchFamily="18" charset="0"/>
                          <a:ea typeface="Courier New" panose="02070309020205020404" pitchFamily="49" charset="0"/>
                          <a:cs typeface="Times New Roman" pitchFamily="18" charset="0"/>
                        </a:rPr>
                        <a:t>ã</a:t>
                      </a:r>
                      <a:r>
                        <a:rPr lang="en-US" sz="2400" baseline="0" dirty="0">
                          <a:solidFill>
                            <a:srgbClr val="FF0000"/>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FF0000"/>
                          </a:solidFill>
                          <a:effectLst/>
                          <a:latin typeface="Times New Roman" pitchFamily="18" charset="0"/>
                          <a:ea typeface="Courier New" panose="02070309020205020404" pitchFamily="49" charset="0"/>
                          <a:cs typeface="Times New Roman" pitchFamily="18" charset="0"/>
                        </a:rPr>
                        <a:t>hội</a:t>
                      </a:r>
                      <a:endParaRPr lang="en-US" sz="24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486132">
                <a:tc>
                  <a:txBody>
                    <a:bodyPr/>
                    <a:lstStyle/>
                    <a:p>
                      <a:pPr marL="0" marR="0" algn="just">
                        <a:lnSpc>
                          <a:spcPct val="115000"/>
                        </a:lnSpc>
                        <a:spcBef>
                          <a:spcPts val="0"/>
                        </a:spcBef>
                        <a:spcAft>
                          <a:spcPts val="600"/>
                        </a:spcAft>
                      </a:pPr>
                      <a:r>
                        <a:rPr lang="vi-VN" sz="2400" dirty="0">
                          <a:solidFill>
                            <a:srgbClr val="0000FF"/>
                          </a:solidFill>
                          <a:effectLst/>
                          <a:latin typeface="+mj-lt"/>
                          <a:ea typeface="Courier New" panose="02070309020205020404" pitchFamily="49" charset="0"/>
                        </a:rPr>
                        <a:t> </a:t>
                      </a:r>
                      <a:r>
                        <a:rPr lang="en-US" sz="2400" dirty="0" err="1">
                          <a:solidFill>
                            <a:srgbClr val="0000FF"/>
                          </a:solidFill>
                          <a:effectLst/>
                          <a:latin typeface="Times New Roman" pitchFamily="18" charset="0"/>
                          <a:ea typeface="Courier New" panose="02070309020205020404" pitchFamily="49" charset="0"/>
                          <a:cs typeface="Times New Roman" pitchFamily="18" charset="0"/>
                        </a:rPr>
                        <a:t>Lời</a:t>
                      </a:r>
                      <a:r>
                        <a:rPr lang="en-US" sz="2400" baseline="0" dirty="0">
                          <a:solidFill>
                            <a:srgbClr val="0000FF"/>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0000FF"/>
                          </a:solidFill>
                          <a:effectLst/>
                          <a:latin typeface="Times New Roman" pitchFamily="18" charset="0"/>
                          <a:ea typeface="Courier New" panose="02070309020205020404" pitchFamily="49" charset="0"/>
                          <a:cs typeface="Times New Roman" pitchFamily="18" charset="0"/>
                        </a:rPr>
                        <a:t>nói</a:t>
                      </a:r>
                      <a:endParaRPr lang="en-US" sz="2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rtl="0"/>
                      <a:r>
                        <a:rPr lang="vi-VN" sz="1200">
                          <a:effectLst/>
                          <a:latin typeface="Courier New" panose="02070309020205020404" pitchFamily="49" charset="0"/>
                          <a:ea typeface="Courier New" panose="02070309020205020404" pitchFamily="49" charset="0"/>
                        </a:rPr>
                        <a:t> </a:t>
                      </a:r>
                      <a:r>
                        <a:rPr lang="vi-VN" sz="1800" b="0" kern="1200" baseline="0">
                          <a:solidFill>
                            <a:schemeClr val="tx1"/>
                          </a:solidFill>
                          <a:latin typeface="+mj-lt"/>
                          <a:ea typeface="+mn-ea"/>
                          <a:cs typeface="+mn-cs"/>
                        </a:rPr>
                        <a:t>- Không sao đâu, mọi chuyện sẽ qua thôi, </a:t>
                      </a:r>
                      <a:r>
                        <a:rPr lang="en-US" sz="1800" b="0" kern="1200" baseline="0">
                          <a:solidFill>
                            <a:schemeClr val="tx1"/>
                          </a:solidFill>
                          <a:latin typeface="Times New Roman" pitchFamily="18" charset="0"/>
                          <a:ea typeface="+mn-ea"/>
                          <a:cs typeface="Times New Roman" pitchFamily="18" charset="0"/>
                        </a:rPr>
                        <a:t>bố mẹ</a:t>
                      </a:r>
                      <a:r>
                        <a:rPr lang="vi-VN" sz="1800" b="0" kern="1200" baseline="0">
                          <a:solidFill>
                            <a:schemeClr val="tx1"/>
                          </a:solidFill>
                          <a:latin typeface="Times New Roman" pitchFamily="18" charset="0"/>
                          <a:ea typeface="+mn-ea"/>
                          <a:cs typeface="Times New Roman" pitchFamily="18" charset="0"/>
                        </a:rPr>
                        <a:t> </a:t>
                      </a:r>
                      <a:r>
                        <a:rPr lang="vi-VN" sz="1800" b="0" kern="1200" baseline="0">
                          <a:solidFill>
                            <a:schemeClr val="tx1"/>
                          </a:solidFill>
                          <a:latin typeface="+mj-lt"/>
                          <a:ea typeface="+mn-ea"/>
                          <a:cs typeface="+mn-cs"/>
                        </a:rPr>
                        <a:t>luôn bên </a:t>
                      </a:r>
                      <a:r>
                        <a:rPr lang="en-US" sz="1800" b="0" kern="1200" baseline="0">
                          <a:solidFill>
                            <a:schemeClr val="tx1"/>
                          </a:solidFill>
                          <a:latin typeface="Times New Roman" pitchFamily="18" charset="0"/>
                          <a:ea typeface="+mn-ea"/>
                          <a:cs typeface="Times New Roman" pitchFamily="18" charset="0"/>
                        </a:rPr>
                        <a:t>con</a:t>
                      </a:r>
                      <a:r>
                        <a:rPr lang="vi-VN" sz="1800" b="0" kern="1200" baseline="0">
                          <a:solidFill>
                            <a:schemeClr val="tx1"/>
                          </a:solidFill>
                          <a:latin typeface="+mj-lt"/>
                          <a:ea typeface="+mn-ea"/>
                          <a:cs typeface="+mn-cs"/>
                        </a:rPr>
                        <a:t>. </a:t>
                      </a:r>
                      <a:endParaRPr lang="en-US" sz="1800" b="0" kern="1200" baseline="0">
                        <a:solidFill>
                          <a:schemeClr val="tx1"/>
                        </a:solidFill>
                        <a:latin typeface="+mj-lt"/>
                        <a:ea typeface="+mn-ea"/>
                        <a:cs typeface="+mn-cs"/>
                      </a:endParaRPr>
                    </a:p>
                    <a:p>
                      <a:pPr rtl="0"/>
                      <a:r>
                        <a:rPr lang="vi-VN" sz="1800" b="0" kern="1200" baseline="0">
                          <a:solidFill>
                            <a:schemeClr val="tx1"/>
                          </a:solidFill>
                          <a:latin typeface="+mj-lt"/>
                          <a:ea typeface="+mn-ea"/>
                          <a:cs typeface="+mn-cs"/>
                        </a:rPr>
                        <a:t>- Hãy để </a:t>
                      </a:r>
                      <a:r>
                        <a:rPr lang="en-US" sz="1800" b="0" kern="1200" baseline="0">
                          <a:solidFill>
                            <a:schemeClr val="tx1"/>
                          </a:solidFill>
                          <a:latin typeface="Times New Roman" pitchFamily="18" charset="0"/>
                          <a:ea typeface="+mn-ea"/>
                          <a:cs typeface="Times New Roman" pitchFamily="18" charset="0"/>
                        </a:rPr>
                        <a:t>con</a:t>
                      </a:r>
                      <a:r>
                        <a:rPr lang="vi-VN" sz="1800" b="0" kern="1200" baseline="0">
                          <a:solidFill>
                            <a:schemeClr val="tx1"/>
                          </a:solidFill>
                          <a:latin typeface="+mj-lt"/>
                          <a:ea typeface="+mn-ea"/>
                          <a:cs typeface="+mn-cs"/>
                        </a:rPr>
                        <a:t> giúp </a:t>
                      </a:r>
                      <a:r>
                        <a:rPr lang="en-US" sz="1800" b="0" kern="1200" baseline="0">
                          <a:solidFill>
                            <a:schemeClr val="tx1"/>
                          </a:solidFill>
                          <a:latin typeface="Times New Roman" pitchFamily="18" charset="0"/>
                          <a:ea typeface="+mn-ea"/>
                          <a:cs typeface="Times New Roman" pitchFamily="18" charset="0"/>
                        </a:rPr>
                        <a:t>bố mẹ </a:t>
                      </a:r>
                      <a:r>
                        <a:rPr lang="vi-VN" sz="1800" b="0" kern="1200" baseline="0">
                          <a:solidFill>
                            <a:schemeClr val="tx1"/>
                          </a:solidFill>
                          <a:latin typeface="+mj-lt"/>
                          <a:ea typeface="+mn-ea"/>
                          <a:cs typeface="+mn-cs"/>
                        </a:rPr>
                        <a:t>một tay </a:t>
                      </a:r>
                      <a:r>
                        <a:rPr lang="en-US" sz="1800" b="0" kern="1200" baseline="0">
                          <a:solidFill>
                            <a:schemeClr val="tx1"/>
                          </a:solidFill>
                          <a:latin typeface="+mj-lt"/>
                          <a:ea typeface="+mn-ea"/>
                          <a:cs typeface="+mn-cs"/>
                        </a:rPr>
                        <a:t>ạ</a:t>
                      </a:r>
                      <a:r>
                        <a:rPr lang="vi-VN" sz="1800" b="0" kern="1200" baseline="0">
                          <a:solidFill>
                            <a:schemeClr val="tx1"/>
                          </a:solidFill>
                          <a:latin typeface="+mj-lt"/>
                          <a:ea typeface="+mn-ea"/>
                          <a:cs typeface="+mn-cs"/>
                        </a:rPr>
                        <a:t>!</a:t>
                      </a:r>
                      <a:endParaRPr lang="en-US" sz="1800" b="0" kern="1200" baseline="0">
                        <a:solidFill>
                          <a:schemeClr val="tx1"/>
                        </a:solidFill>
                        <a:latin typeface="+mj-lt"/>
                        <a:ea typeface="+mn-ea"/>
                        <a:cs typeface="+mn-cs"/>
                      </a:endParaRPr>
                    </a:p>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rtl="0"/>
                      <a:r>
                        <a:rPr lang="vi-VN" sz="1200">
                          <a:effectLst/>
                          <a:latin typeface="Courier New" panose="02070309020205020404" pitchFamily="49" charset="0"/>
                          <a:ea typeface="Courier New" panose="02070309020205020404" pitchFamily="49" charset="0"/>
                        </a:rPr>
                        <a:t> </a:t>
                      </a:r>
                      <a:r>
                        <a:rPr lang="vi-VN" sz="1100" b="0">
                          <a:effectLst/>
                          <a:latin typeface="+mj-lt"/>
                          <a:ea typeface="Courier New" panose="02070309020205020404" pitchFamily="49" charset="0"/>
                        </a:rPr>
                        <a:t> </a:t>
                      </a:r>
                      <a:r>
                        <a:rPr lang="vi-VN" sz="1800" b="0" kern="1200" baseline="0">
                          <a:solidFill>
                            <a:schemeClr val="tx1"/>
                          </a:solidFill>
                          <a:latin typeface="+mj-lt"/>
                          <a:ea typeface="+mn-ea"/>
                          <a:cs typeface="+mn-cs"/>
                        </a:rPr>
                        <a:t> - Không sao đâu, mọi chuyện sẽ qua thôi, mình luôn bên bạn. </a:t>
                      </a:r>
                      <a:endParaRPr lang="en-US" sz="1800" b="0" kern="1200" baseline="0">
                        <a:solidFill>
                          <a:schemeClr val="tx1"/>
                        </a:solidFill>
                        <a:latin typeface="+mj-lt"/>
                        <a:ea typeface="+mn-ea"/>
                        <a:cs typeface="+mn-cs"/>
                      </a:endParaRPr>
                    </a:p>
                    <a:p>
                      <a:pPr rtl="0"/>
                      <a:r>
                        <a:rPr lang="vi-VN" sz="1800" b="0" kern="1200" baseline="0">
                          <a:solidFill>
                            <a:schemeClr val="tx1"/>
                          </a:solidFill>
                          <a:latin typeface="+mj-lt"/>
                          <a:ea typeface="+mn-ea"/>
                          <a:cs typeface="+mn-cs"/>
                        </a:rPr>
                        <a:t>- Hãy để mình giúp bạn một tay nhé!</a:t>
                      </a:r>
                      <a:endParaRPr lang="en-US" sz="1800" b="0" kern="1200" baseline="0">
                        <a:solidFill>
                          <a:schemeClr val="tx1"/>
                        </a:solidFill>
                        <a:latin typeface="+mj-lt"/>
                        <a:ea typeface="+mn-ea"/>
                        <a:cs typeface="+mn-cs"/>
                      </a:endParaRPr>
                    </a:p>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Courier New" panose="02070309020205020404" pitchFamily="49" charset="0"/>
                          <a:ea typeface="Courier New" panose="02070309020205020404" pitchFamily="49" charset="0"/>
                        </a:rPr>
                        <a:t> </a:t>
                      </a:r>
                      <a:r>
                        <a:rPr lang="vi-VN" sz="1100">
                          <a:effectLst/>
                          <a:latin typeface="Courier New" panose="02070309020205020404" pitchFamily="49" charset="0"/>
                          <a:ea typeface="Courier New" panose="02070309020205020404" pitchFamily="49" charset="0"/>
                        </a:rPr>
                        <a:t> </a:t>
                      </a:r>
                      <a:r>
                        <a:rPr lang="vi-VN" sz="1800" b="0" kern="1200" baseline="0">
                          <a:solidFill>
                            <a:schemeClr val="tx1"/>
                          </a:solidFill>
                          <a:latin typeface="+mj-lt"/>
                          <a:ea typeface="+mn-ea"/>
                          <a:cs typeface="+mn-cs"/>
                        </a:rPr>
                        <a:t>- Cháu có thể giúp được gì cho bác không ạ?</a:t>
                      </a:r>
                      <a:endParaRPr lang="en-US" sz="1100" b="0">
                        <a:effectLst/>
                        <a:latin typeface="+mj-lt"/>
                        <a:ea typeface="Arial" panose="020B0604020202020204" pitchFamily="34" charset="0"/>
                      </a:endParaRPr>
                    </a:p>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557428">
                <a:tc>
                  <a:txBody>
                    <a:bodyPr/>
                    <a:lstStyle/>
                    <a:p>
                      <a:pPr marL="0" marR="0" algn="just">
                        <a:lnSpc>
                          <a:spcPct val="115000"/>
                        </a:lnSpc>
                        <a:spcBef>
                          <a:spcPts val="0"/>
                        </a:spcBef>
                        <a:spcAft>
                          <a:spcPts val="600"/>
                        </a:spcAft>
                      </a:pPr>
                      <a:r>
                        <a:rPr lang="vi-VN" sz="2400" dirty="0">
                          <a:solidFill>
                            <a:srgbClr val="0000FF"/>
                          </a:solidFill>
                          <a:effectLst/>
                          <a:latin typeface="+mj-lt"/>
                          <a:ea typeface="Courier New" panose="02070309020205020404" pitchFamily="49" charset="0"/>
                        </a:rPr>
                        <a:t> </a:t>
                      </a:r>
                      <a:r>
                        <a:rPr lang="en-US" sz="2400" dirty="0" err="1">
                          <a:solidFill>
                            <a:srgbClr val="0000FF"/>
                          </a:solidFill>
                          <a:effectLst/>
                          <a:latin typeface="Times New Roman" pitchFamily="18" charset="0"/>
                          <a:ea typeface="Courier New" panose="02070309020205020404" pitchFamily="49" charset="0"/>
                          <a:cs typeface="Times New Roman" pitchFamily="18" charset="0"/>
                        </a:rPr>
                        <a:t>Việc</a:t>
                      </a:r>
                      <a:r>
                        <a:rPr lang="en-US" sz="2400" baseline="0" dirty="0">
                          <a:solidFill>
                            <a:srgbClr val="0000FF"/>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0000FF"/>
                          </a:solidFill>
                          <a:effectLst/>
                          <a:latin typeface="Times New Roman" pitchFamily="18" charset="0"/>
                          <a:ea typeface="Courier New" panose="02070309020205020404" pitchFamily="49" charset="0"/>
                          <a:cs typeface="Times New Roman" pitchFamily="18" charset="0"/>
                        </a:rPr>
                        <a:t>làm</a:t>
                      </a:r>
                      <a:endParaRPr lang="en-US" sz="2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rtl="0"/>
                      <a:r>
                        <a:rPr lang="vi-VN" sz="1800" kern="1200" baseline="0">
                          <a:solidFill>
                            <a:schemeClr val="tx1"/>
                          </a:solidFill>
                          <a:latin typeface="+mn-lt"/>
                          <a:ea typeface="+mn-ea"/>
                          <a:cs typeface="+mn-cs"/>
                        </a:rPr>
                        <a:t> </a:t>
                      </a:r>
                      <a:r>
                        <a:rPr lang="vi-VN" sz="1800" b="0" kern="1200" baseline="0">
                          <a:solidFill>
                            <a:srgbClr val="0000FF"/>
                          </a:solidFill>
                          <a:latin typeface="+mj-lt"/>
                          <a:ea typeface="+mn-ea"/>
                          <a:cs typeface="+mn-cs"/>
                        </a:rPr>
                        <a:t>- Quan tâm, chăm sóc lẫn nhau giữa các thành viên trong gia đình - Động viên, giúp đỡ khi gặp khó khăn</a:t>
                      </a:r>
                      <a:endParaRPr lang="en-US" sz="1800" b="0" kern="1200" baseline="0">
                        <a:solidFill>
                          <a:srgbClr val="0000FF"/>
                        </a:solidFill>
                        <a:latin typeface="+mj-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rtl="0"/>
                      <a:r>
                        <a:rPr lang="vi-VN" sz="1800" kern="1200" baseline="0">
                          <a:solidFill>
                            <a:schemeClr val="tx1"/>
                          </a:solidFill>
                          <a:latin typeface="+mn-lt"/>
                          <a:ea typeface="+mn-ea"/>
                          <a:cs typeface="+mn-cs"/>
                        </a:rPr>
                        <a:t>  </a:t>
                      </a:r>
                      <a:r>
                        <a:rPr lang="vi-VN" sz="1800" b="0" kern="1200" baseline="0">
                          <a:solidFill>
                            <a:srgbClr val="0000FF"/>
                          </a:solidFill>
                          <a:latin typeface="+mj-lt"/>
                          <a:ea typeface="+mn-ea"/>
                          <a:cs typeface="+mn-cs"/>
                        </a:rPr>
                        <a:t>- Các bạn hỗ trợ, giúp đỡ lẫn nhau tron</a:t>
                      </a:r>
                      <a:r>
                        <a:rPr lang="en-US" sz="1800" b="0" kern="1200" baseline="0">
                          <a:solidFill>
                            <a:srgbClr val="0000FF"/>
                          </a:solidFill>
                          <a:latin typeface="Times New Roman" pitchFamily="18" charset="0"/>
                          <a:ea typeface="+mn-ea"/>
                          <a:cs typeface="Times New Roman" pitchFamily="18" charset="0"/>
                        </a:rPr>
                        <a:t>g</a:t>
                      </a:r>
                      <a:r>
                        <a:rPr lang="vi-VN" sz="1800" b="0" kern="1200" baseline="0">
                          <a:solidFill>
                            <a:srgbClr val="0000FF"/>
                          </a:solidFill>
                          <a:latin typeface="+mj-lt"/>
                          <a:ea typeface="+mn-ea"/>
                          <a:cs typeface="+mn-cs"/>
                        </a:rPr>
                        <a:t> học tập và rèn luyện</a:t>
                      </a:r>
                      <a:endParaRPr lang="en-US" sz="1800" b="0" kern="1200" baseline="0">
                        <a:solidFill>
                          <a:srgbClr val="0000FF"/>
                        </a:solidFill>
                        <a:latin typeface="+mj-lt"/>
                        <a:ea typeface="+mn-ea"/>
                        <a:cs typeface="+mn-cs"/>
                      </a:endParaRPr>
                    </a:p>
                    <a:p>
                      <a:pPr rtl="0"/>
                      <a:r>
                        <a:rPr lang="vi-VN" sz="1800" b="0" kern="1200" baseline="0">
                          <a:solidFill>
                            <a:srgbClr val="0000FF"/>
                          </a:solidFill>
                          <a:latin typeface="+mj-lt"/>
                          <a:ea typeface="+mn-ea"/>
                          <a:cs typeface="+mn-cs"/>
                        </a:rPr>
                        <a:t>- Thầy cổ động viên, dìu dắt, dạy bảo các em học sinh</a:t>
                      </a:r>
                      <a:endParaRPr lang="en-US" sz="1800" b="0" kern="1200" baseline="0">
                        <a:solidFill>
                          <a:srgbClr val="0000FF"/>
                        </a:solidFill>
                        <a:latin typeface="+mj-lt"/>
                        <a:ea typeface="+mn-ea"/>
                        <a:cs typeface="+mn-cs"/>
                      </a:endParaRPr>
                    </a:p>
                    <a:p>
                      <a:pPr rtl="0"/>
                      <a:r>
                        <a:rPr lang="vi-VN" sz="1800" b="0" kern="1200" baseline="0">
                          <a:solidFill>
                            <a:srgbClr val="0000FF"/>
                          </a:solidFill>
                          <a:latin typeface="+mj-lt"/>
                          <a:ea typeface="+mn-ea"/>
                          <a:cs typeface="+mn-cs"/>
                        </a:rPr>
                        <a:t>- Học sinh biết ơn, kính trọng thầy cô</a:t>
                      </a:r>
                      <a:endParaRPr lang="en-US" sz="1800" b="0" kern="1200" baseline="0">
                        <a:solidFill>
                          <a:srgbClr val="0000FF"/>
                        </a:solidFill>
                        <a:latin typeface="+mj-lt"/>
                        <a:ea typeface="+mn-ea"/>
                        <a:cs typeface="+mn-cs"/>
                      </a:endParaRPr>
                    </a:p>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rtl="0"/>
                      <a:r>
                        <a:rPr lang="vi-VN" sz="1800" kern="1200" baseline="0">
                          <a:solidFill>
                            <a:schemeClr val="tx1"/>
                          </a:solidFill>
                          <a:latin typeface="+mn-lt"/>
                          <a:ea typeface="+mn-ea"/>
                          <a:cs typeface="+mn-cs"/>
                        </a:rPr>
                        <a:t> </a:t>
                      </a:r>
                      <a:r>
                        <a:rPr lang="vi-VN" sz="1800" b="1" kern="1200" baseline="0">
                          <a:solidFill>
                            <a:schemeClr val="tx1"/>
                          </a:solidFill>
                          <a:latin typeface="+mn-lt"/>
                          <a:ea typeface="+mn-ea"/>
                          <a:cs typeface="+mn-cs"/>
                        </a:rPr>
                        <a:t> </a:t>
                      </a:r>
                      <a:r>
                        <a:rPr lang="vi-VN" sz="1800" b="0" kern="1200" baseline="0">
                          <a:solidFill>
                            <a:srgbClr val="0000FF"/>
                          </a:solidFill>
                          <a:latin typeface="+mj-lt"/>
                          <a:ea typeface="+mn-ea"/>
                          <a:cs typeface="+mn-cs"/>
                        </a:rPr>
                        <a:t>Giúp đỡ người nghèo</a:t>
                      </a:r>
                      <a:endParaRPr lang="en-US" sz="1800" b="0" kern="1200" baseline="0">
                        <a:solidFill>
                          <a:srgbClr val="0000FF"/>
                        </a:solidFill>
                        <a:latin typeface="+mj-lt"/>
                        <a:ea typeface="+mn-ea"/>
                        <a:cs typeface="+mn-cs"/>
                      </a:endParaRPr>
                    </a:p>
                    <a:p>
                      <a:pPr rtl="0"/>
                      <a:r>
                        <a:rPr lang="vi-VN" sz="1800" b="0" kern="1200" baseline="0">
                          <a:solidFill>
                            <a:srgbClr val="0000FF"/>
                          </a:solidFill>
                          <a:latin typeface="+mj-lt"/>
                          <a:ea typeface="+mn-ea"/>
                          <a:cs typeface="+mn-cs"/>
                        </a:rPr>
                        <a:t>Giúp đỡ các bạn có hoàn cảnh khó khăn</a:t>
                      </a:r>
                      <a:endParaRPr lang="en-US" sz="1800" b="0" kern="1200" baseline="0">
                        <a:solidFill>
                          <a:srgbClr val="0000FF"/>
                        </a:solidFill>
                        <a:latin typeface="+mj-lt"/>
                        <a:ea typeface="+mn-ea"/>
                        <a:cs typeface="+mn-cs"/>
                      </a:endParaRPr>
                    </a:p>
                    <a:p>
                      <a:pPr rtl="0"/>
                      <a:r>
                        <a:rPr lang="vi-VN" sz="1800" b="0" kern="1200" baseline="0">
                          <a:solidFill>
                            <a:srgbClr val="0000FF"/>
                          </a:solidFill>
                          <a:latin typeface="+mj-lt"/>
                          <a:ea typeface="+mn-ea"/>
                          <a:cs typeface="+mn-cs"/>
                        </a:rPr>
                        <a:t>Giúp đỡ người khuyết tật</a:t>
                      </a:r>
                      <a:endParaRPr lang="en-US" sz="1800" b="0" kern="1200" baseline="0">
                        <a:solidFill>
                          <a:srgbClr val="0000FF"/>
                        </a:solidFill>
                        <a:latin typeface="+mj-lt"/>
                        <a:ea typeface="+mn-ea"/>
                        <a:cs typeface="+mn-cs"/>
                      </a:endParaRPr>
                    </a:p>
                    <a:p>
                      <a:pPr marL="0" marR="0" algn="just">
                        <a:lnSpc>
                          <a:spcPct val="115000"/>
                        </a:lnSpc>
                        <a:spcBef>
                          <a:spcPts val="0"/>
                        </a:spcBef>
                        <a:spcAft>
                          <a:spcPts val="600"/>
                        </a:spcAft>
                      </a:pPr>
                      <a:endParaRPr lang="en-US" sz="11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247945">
                <a:tc>
                  <a:txBody>
                    <a:bodyPr/>
                    <a:lstStyle/>
                    <a:p>
                      <a:pPr marL="0" marR="0" algn="just">
                        <a:lnSpc>
                          <a:spcPct val="115000"/>
                        </a:lnSpc>
                        <a:spcBef>
                          <a:spcPts val="0"/>
                        </a:spcBef>
                        <a:spcAft>
                          <a:spcPts val="600"/>
                        </a:spcAft>
                      </a:pPr>
                      <a:r>
                        <a:rPr lang="vi-VN" sz="2400" dirty="0">
                          <a:solidFill>
                            <a:srgbClr val="0000FF"/>
                          </a:solidFill>
                          <a:effectLst/>
                          <a:latin typeface="+mj-lt"/>
                          <a:ea typeface="Courier New" panose="02070309020205020404" pitchFamily="49" charset="0"/>
                        </a:rPr>
                        <a:t> T</a:t>
                      </a:r>
                      <a:r>
                        <a:rPr lang="en-US" sz="2400" dirty="0" err="1">
                          <a:solidFill>
                            <a:srgbClr val="0000FF"/>
                          </a:solidFill>
                          <a:effectLst/>
                          <a:latin typeface="Times New Roman" pitchFamily="18" charset="0"/>
                          <a:ea typeface="Courier New" panose="02070309020205020404" pitchFamily="49" charset="0"/>
                          <a:cs typeface="Times New Roman" pitchFamily="18" charset="0"/>
                        </a:rPr>
                        <a:t>hái</a:t>
                      </a:r>
                      <a:r>
                        <a:rPr lang="en-US" sz="2400" baseline="0" dirty="0">
                          <a:solidFill>
                            <a:srgbClr val="0000FF"/>
                          </a:solidFill>
                          <a:effectLst/>
                          <a:latin typeface="Times New Roman" pitchFamily="18" charset="0"/>
                          <a:ea typeface="Courier New" panose="02070309020205020404" pitchFamily="49" charset="0"/>
                          <a:cs typeface="Times New Roman" pitchFamily="18" charset="0"/>
                        </a:rPr>
                        <a:t> </a:t>
                      </a:r>
                      <a:r>
                        <a:rPr lang="en-US" sz="2400" baseline="0" dirty="0" err="1">
                          <a:solidFill>
                            <a:srgbClr val="0000FF"/>
                          </a:solidFill>
                          <a:effectLst/>
                          <a:latin typeface="Times New Roman" pitchFamily="18" charset="0"/>
                          <a:ea typeface="Courier New" panose="02070309020205020404" pitchFamily="49" charset="0"/>
                          <a:cs typeface="Times New Roman" pitchFamily="18" charset="0"/>
                        </a:rPr>
                        <a:t>độ</a:t>
                      </a:r>
                      <a:endParaRPr lang="en-US" sz="24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rtl="0"/>
                      <a:r>
                        <a:rPr lang="en-US" sz="1800" b="0" kern="1200" baseline="0">
                          <a:solidFill>
                            <a:schemeClr val="tx1"/>
                          </a:solidFill>
                          <a:latin typeface="Times New Roman" pitchFamily="18" charset="0"/>
                          <a:ea typeface="+mn-ea"/>
                          <a:cs typeface="Times New Roman" pitchFamily="18" charset="0"/>
                        </a:rPr>
                        <a:t>- </a:t>
                      </a:r>
                      <a:r>
                        <a:rPr lang="vi-VN" sz="1800" b="0" kern="1200" baseline="0">
                          <a:solidFill>
                            <a:schemeClr val="tx1"/>
                          </a:solidFill>
                          <a:latin typeface="Times New Roman" pitchFamily="18" charset="0"/>
                          <a:ea typeface="+mn-ea"/>
                          <a:cs typeface="Times New Roman" pitchFamily="18" charset="0"/>
                        </a:rPr>
                        <a:t>Quan tâm.</a:t>
                      </a:r>
                      <a:endParaRPr lang="en-US" sz="1800" b="0" kern="1200" baseline="0">
                        <a:solidFill>
                          <a:schemeClr val="tx1"/>
                        </a:solidFill>
                        <a:latin typeface="Times New Roman" pitchFamily="18" charset="0"/>
                        <a:ea typeface="+mn-ea"/>
                        <a:cs typeface="Times New Roman" pitchFamily="18" charset="0"/>
                      </a:endParaRPr>
                    </a:p>
                    <a:p>
                      <a:pPr rtl="0"/>
                      <a:r>
                        <a:rPr lang="en-US" sz="1800" b="0" kern="1200" baseline="0">
                          <a:solidFill>
                            <a:schemeClr val="tx1"/>
                          </a:solidFill>
                          <a:latin typeface="Times New Roman" pitchFamily="18" charset="0"/>
                          <a:ea typeface="+mn-ea"/>
                          <a:cs typeface="Times New Roman" pitchFamily="18" charset="0"/>
                        </a:rPr>
                        <a:t>- </a:t>
                      </a:r>
                      <a:r>
                        <a:rPr lang="vi-VN" sz="1800" b="0" kern="1200" baseline="0">
                          <a:solidFill>
                            <a:schemeClr val="tx1"/>
                          </a:solidFill>
                          <a:latin typeface="Times New Roman" pitchFamily="18" charset="0"/>
                          <a:ea typeface="+mn-ea"/>
                          <a:cs typeface="Times New Roman" pitchFamily="18" charset="0"/>
                        </a:rPr>
                        <a:t>Cảm thông.</a:t>
                      </a:r>
                      <a:endParaRPr lang="en-US" sz="1800" b="0" kern="1200" baseline="0">
                        <a:solidFill>
                          <a:schemeClr val="tx1"/>
                        </a:solidFill>
                        <a:latin typeface="Times New Roman" pitchFamily="18" charset="0"/>
                        <a:ea typeface="+mn-ea"/>
                        <a:cs typeface="Times New Roman" pitchFamily="18" charset="0"/>
                      </a:endParaRPr>
                    </a:p>
                    <a:p>
                      <a:pPr rtl="0"/>
                      <a:r>
                        <a:rPr lang="it-IT" sz="1800" b="0" kern="1200" baseline="0">
                          <a:solidFill>
                            <a:schemeClr val="tx1"/>
                          </a:solidFill>
                          <a:latin typeface="Times New Roman" pitchFamily="18" charset="0"/>
                          <a:ea typeface="+mn-ea"/>
                          <a:cs typeface="Times New Roman" pitchFamily="18" charset="0"/>
                        </a:rPr>
                        <a:t>- Lo lắng và đồng cảm</a:t>
                      </a:r>
                      <a:endParaRPr lang="en-US" sz="1800" b="0" kern="1200" baseline="0">
                        <a:solidFill>
                          <a:schemeClr val="tx1"/>
                        </a:solidFill>
                        <a:latin typeface="Times New Roman" pitchFamily="18" charset="0"/>
                        <a:ea typeface="+mn-ea"/>
                        <a:cs typeface="Times New Roman" pitchFamily="18" charset="0"/>
                      </a:endParaRPr>
                    </a:p>
                    <a:p>
                      <a:pPr rtl="0"/>
                      <a:r>
                        <a:rPr lang="en-US" sz="1800" b="0" kern="1200" baseline="0">
                          <a:solidFill>
                            <a:schemeClr val="tx1"/>
                          </a:solidFill>
                          <a:latin typeface="Times New Roman" pitchFamily="18" charset="0"/>
                          <a:ea typeface="+mn-ea"/>
                          <a:cs typeface="Times New Roman" pitchFamily="18" charset="0"/>
                        </a:rPr>
                        <a:t>- </a:t>
                      </a:r>
                      <a:r>
                        <a:rPr lang="vi-VN" sz="1800" b="0" kern="1200" baseline="0">
                          <a:solidFill>
                            <a:schemeClr val="tx1"/>
                          </a:solidFill>
                          <a:latin typeface="Times New Roman" pitchFamily="18" charset="0"/>
                          <a:ea typeface="+mn-ea"/>
                          <a:cs typeface="Times New Roman" pitchFamily="18" charset="0"/>
                        </a:rPr>
                        <a:t>Chia sẻ.</a:t>
                      </a:r>
                      <a:endParaRPr lang="en-US" sz="1800" b="0" kern="1200" baseline="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rtl="0"/>
                      <a:r>
                        <a:rPr lang="vi-VN" sz="1200">
                          <a:effectLst/>
                          <a:latin typeface="Courier New" panose="02070309020205020404" pitchFamily="49" charset="0"/>
                          <a:ea typeface="Courier New" panose="02070309020205020404" pitchFamily="49" charset="0"/>
                        </a:rPr>
                        <a:t> </a:t>
                      </a:r>
                      <a:r>
                        <a:rPr lang="vi-VN" sz="1800" b="0" kern="1200" baseline="0">
                          <a:solidFill>
                            <a:schemeClr val="tx1"/>
                          </a:solidFill>
                          <a:latin typeface="+mj-lt"/>
                          <a:ea typeface="+mn-ea"/>
                          <a:cs typeface="+mn-cs"/>
                        </a:rPr>
                        <a:t>- Học sinh biết ơn, kính trọng thầy cô</a:t>
                      </a:r>
                      <a:endParaRPr lang="en-US" sz="1800" b="0" kern="1200" baseline="0">
                        <a:solidFill>
                          <a:schemeClr val="tx1"/>
                        </a:solidFill>
                        <a:latin typeface="+mj-lt"/>
                        <a:ea typeface="+mn-ea"/>
                        <a:cs typeface="+mn-cs"/>
                      </a:endParaRPr>
                    </a:p>
                    <a:p>
                      <a:pPr rtl="0"/>
                      <a:r>
                        <a:rPr lang="en-US" sz="1800" b="0" kern="1200" baseline="0">
                          <a:solidFill>
                            <a:schemeClr val="tx1"/>
                          </a:solidFill>
                          <a:latin typeface="+mj-lt"/>
                          <a:ea typeface="+mn-ea"/>
                          <a:cs typeface="+mn-cs"/>
                        </a:rPr>
                        <a:t>- </a:t>
                      </a:r>
                      <a:r>
                        <a:rPr lang="en-US" sz="1800" b="0" kern="1200" baseline="0">
                          <a:solidFill>
                            <a:schemeClr val="tx1"/>
                          </a:solidFill>
                          <a:latin typeface="Times New Roman" pitchFamily="18" charset="0"/>
                          <a:ea typeface="+mn-ea"/>
                          <a:cs typeface="Times New Roman" pitchFamily="18" charset="0"/>
                        </a:rPr>
                        <a:t>Thầy cô </a:t>
                      </a:r>
                      <a:r>
                        <a:rPr lang="en-US" sz="1800" b="0" kern="1200" baseline="0">
                          <a:solidFill>
                            <a:schemeClr val="tx1"/>
                          </a:solidFill>
                          <a:latin typeface="+mj-lt"/>
                          <a:ea typeface="+mn-ea"/>
                          <a:cs typeface="+mn-cs"/>
                        </a:rPr>
                        <a:t>l</a:t>
                      </a:r>
                      <a:r>
                        <a:rPr lang="vi-VN" sz="1800" b="0" kern="1200" baseline="0">
                          <a:solidFill>
                            <a:schemeClr val="tx1"/>
                          </a:solidFill>
                          <a:latin typeface="+mj-lt"/>
                          <a:ea typeface="+mn-ea"/>
                          <a:cs typeface="+mn-cs"/>
                        </a:rPr>
                        <a:t>o lắng và đồng cảm</a:t>
                      </a:r>
                      <a:r>
                        <a:rPr lang="en-US" sz="1800" b="0" kern="1200" baseline="0">
                          <a:solidFill>
                            <a:schemeClr val="tx1"/>
                          </a:solidFill>
                          <a:latin typeface="+mj-lt"/>
                          <a:ea typeface="+mn-ea"/>
                          <a:cs typeface="+mn-cs"/>
                        </a:rPr>
                        <a:t>, c</a:t>
                      </a:r>
                      <a:r>
                        <a:rPr lang="vi-VN" sz="1800" b="0" kern="1200" baseline="0">
                          <a:solidFill>
                            <a:schemeClr val="tx1"/>
                          </a:solidFill>
                          <a:latin typeface="+mj-lt"/>
                          <a:ea typeface="+mn-ea"/>
                          <a:cs typeface="+mn-cs"/>
                        </a:rPr>
                        <a:t>hia sẻ.</a:t>
                      </a:r>
                      <a:r>
                        <a:rPr lang="en-US" sz="1800" b="0" kern="1200" baseline="0">
                          <a:solidFill>
                            <a:schemeClr val="tx1"/>
                          </a:solidFill>
                          <a:latin typeface="+mj-lt"/>
                          <a:ea typeface="+mn-ea"/>
                          <a:cs typeface="+mn-cs"/>
                        </a:rPr>
                        <a:t> </a:t>
                      </a:r>
                      <a:r>
                        <a:rPr lang="en-US" sz="1800" b="0" kern="1200" baseline="0">
                          <a:solidFill>
                            <a:schemeClr val="tx1"/>
                          </a:solidFill>
                          <a:latin typeface="Times New Roman" pitchFamily="18" charset="0"/>
                          <a:ea typeface="+mn-ea"/>
                          <a:cs typeface="Times New Roman" pitchFamily="18" charset="0"/>
                        </a:rPr>
                        <a:t>với học sinh</a:t>
                      </a:r>
                    </a:p>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rtl="0"/>
                      <a:r>
                        <a:rPr lang="vi-VN" sz="1800" kern="1200" baseline="0">
                          <a:solidFill>
                            <a:schemeClr val="tx1"/>
                          </a:solidFill>
                          <a:latin typeface="+mn-lt"/>
                          <a:ea typeface="+mn-ea"/>
                          <a:cs typeface="+mn-cs"/>
                        </a:rPr>
                        <a:t> </a:t>
                      </a:r>
                      <a:r>
                        <a:rPr lang="vi-VN" sz="1800" b="0" kern="1200" baseline="0">
                          <a:solidFill>
                            <a:schemeClr val="tx1"/>
                          </a:solidFill>
                          <a:latin typeface="+mj-lt"/>
                          <a:ea typeface="+mn-ea"/>
                          <a:cs typeface="+mn-cs"/>
                        </a:rPr>
                        <a:t>- Mọi người yêu thương, cảm thông, lụt, hạn hán chia sẻ với nhau.</a:t>
                      </a:r>
                      <a:endParaRPr lang="en-US" sz="1800" b="0" kern="1200" baseline="0">
                        <a:solidFill>
                          <a:schemeClr val="tx1"/>
                        </a:solidFill>
                        <a:latin typeface="+mj-lt"/>
                        <a:ea typeface="+mn-ea"/>
                        <a:cs typeface="+mn-cs"/>
                      </a:endParaRPr>
                    </a:p>
                    <a:p>
                      <a:pPr rtl="0"/>
                      <a:r>
                        <a:rPr lang="en-US" sz="1800" b="0" kern="1200" baseline="0">
                          <a:solidFill>
                            <a:schemeClr val="tx1"/>
                          </a:solidFill>
                          <a:latin typeface="+mj-lt"/>
                          <a:ea typeface="+mn-ea"/>
                          <a:cs typeface="+mn-cs"/>
                        </a:rPr>
                        <a:t>- </a:t>
                      </a:r>
                      <a:r>
                        <a:rPr lang="vi-VN" sz="1800" b="0" kern="1200" baseline="0">
                          <a:solidFill>
                            <a:schemeClr val="tx1"/>
                          </a:solidFill>
                          <a:latin typeface="+mj-lt"/>
                          <a:ea typeface="+mn-ea"/>
                          <a:cs typeface="+mn-cs"/>
                        </a:rPr>
                        <a:t>Cùng nhau giúp đỡ người dân ở các vùng miền khó khăn</a:t>
                      </a:r>
                      <a:endParaRPr lang="en-US" sz="1800" b="0" kern="1200" baseline="0">
                        <a:solidFill>
                          <a:schemeClr val="tx1"/>
                        </a:solidFill>
                        <a:latin typeface="+mj-lt"/>
                        <a:ea typeface="+mn-ea"/>
                        <a:cs typeface="+mn-cs"/>
                      </a:endParaRPr>
                    </a:p>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0" name="Rectangle 9"/>
          <p:cNvSpPr/>
          <p:nvPr/>
        </p:nvSpPr>
        <p:spPr>
          <a:xfrm>
            <a:off x="2724112" y="970059"/>
            <a:ext cx="8841850" cy="830997"/>
          </a:xfrm>
          <a:prstGeom prst="rect">
            <a:avLst/>
          </a:prstGeom>
        </p:spPr>
        <p:txBody>
          <a:bodyPr wrap="square">
            <a:spAutoFit/>
          </a:bodyPr>
          <a:lstStyle/>
          <a:p>
            <a:pPr algn="ctr"/>
            <a:r>
              <a:rPr lang="vi-VN" sz="2400" b="1">
                <a:latin typeface="+mj-lt"/>
              </a:rPr>
              <a:t>Tìm hiểu biểu hiện của tình yêu thương con người</a:t>
            </a:r>
            <a:r>
              <a:rPr lang="en-US" sz="2400" b="1">
                <a:latin typeface="+mj-lt"/>
              </a:rPr>
              <a:t> </a:t>
            </a:r>
            <a:r>
              <a:rPr lang="en-US" sz="2400" b="1">
                <a:latin typeface="Times New Roman" pitchFamily="18" charset="0"/>
                <a:cs typeface="Times New Roman" pitchFamily="18" charset="0"/>
              </a:rPr>
              <a:t>bằng cách hoàn thiện phiếu bài tập </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cxnSp>
        <p:nvCxnSpPr>
          <p:cNvPr id="13" name="Straight Connector 12"/>
          <p:cNvCxnSpPr/>
          <p:nvPr/>
        </p:nvCxnSpPr>
        <p:spPr>
          <a:xfrm>
            <a:off x="0" y="1877480"/>
            <a:ext cx="2181726" cy="86572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pic>
        <p:nvPicPr>
          <p:cNvPr id="9" name="Picture 8"/>
          <p:cNvPicPr>
            <a:picLocks noChangeAspect="1"/>
          </p:cNvPicPr>
          <p:nvPr/>
        </p:nvPicPr>
        <p:blipFill>
          <a:blip r:embed="rId3" cstate="print"/>
          <a:stretch>
            <a:fillRect/>
          </a:stretch>
        </p:blipFill>
        <p:spPr>
          <a:xfrm>
            <a:off x="10304060" y="4490112"/>
            <a:ext cx="2344638" cy="2350553"/>
          </a:xfrm>
          <a:prstGeom prst="rect">
            <a:avLst/>
          </a:prstGeom>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06828"/>
            <a:ext cx="1505109" cy="155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p:cNvSpPr txBox="1">
            <a:spLocks noChangeArrowheads="1"/>
          </p:cNvSpPr>
          <p:nvPr/>
        </p:nvSpPr>
        <p:spPr bwMode="auto">
          <a:xfrm>
            <a:off x="227228" y="849271"/>
            <a:ext cx="11737544" cy="449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None/>
            </a:pPr>
            <a:r>
              <a:rPr lang="en-US" sz="3200" b="1">
                <a:solidFill>
                  <a:srgbClr val="0000FF"/>
                </a:solidFill>
                <a:latin typeface="Times New Roman" pitchFamily="18" charset="0"/>
                <a:cs typeface="Times New Roman" pitchFamily="18" charset="0"/>
              </a:rPr>
              <a:t>2. Biểu hiện: </a:t>
            </a:r>
          </a:p>
          <a:p>
            <a:pPr>
              <a:buNone/>
            </a:pPr>
            <a:r>
              <a:rPr lang="en-US" sz="3200" i="1">
                <a:latin typeface="Times New Roman" pitchFamily="18" charset="0"/>
                <a:cs typeface="Times New Roman" pitchFamily="18" charset="0"/>
              </a:rPr>
              <a:t>- </a:t>
            </a:r>
            <a:r>
              <a:rPr lang="vi-VN" sz="3200" i="1">
                <a:latin typeface="Times New Roman" pitchFamily="18" charset="0"/>
                <a:cs typeface="Times New Roman" pitchFamily="18" charset="0"/>
              </a:rPr>
              <a:t>Yêu thương con người được thể hiện ngay ở những lời nói, việc làm và thái độ của môi con người trong cuộc sống hàng ngày.</a:t>
            </a:r>
            <a:endParaRPr lang="en-US" sz="3200">
              <a:latin typeface="Times New Roman" pitchFamily="18" charset="0"/>
              <a:cs typeface="Times New Roman" pitchFamily="18" charset="0"/>
            </a:endParaRPr>
          </a:p>
          <a:p>
            <a:pPr>
              <a:buNone/>
            </a:pPr>
            <a:r>
              <a:rPr lang="en-US" sz="3200" i="1">
                <a:latin typeface="Times New Roman" pitchFamily="18" charset="0"/>
                <a:cs typeface="Times New Roman" pitchFamily="18" charset="0"/>
              </a:rPr>
              <a:t>- </a:t>
            </a:r>
            <a:r>
              <a:rPr lang="vi-VN" sz="3200" i="1">
                <a:latin typeface="Times New Roman" pitchFamily="18" charset="0"/>
                <a:cs typeface="Times New Roman" pitchFamily="18" charset="0"/>
              </a:rPr>
              <a:t>Tình yêu thương con người thể hiện ở sự đồng cảm, chia sẻ, sẵn sàng giúp đỡ lẫn nhau</a:t>
            </a:r>
            <a:r>
              <a:rPr lang="en-US" sz="3200" i="1">
                <a:latin typeface="Times New Roman" pitchFamily="18" charset="0"/>
                <a:cs typeface="Times New Roman" pitchFamily="18" charset="0"/>
              </a:rPr>
              <a:t> </a:t>
            </a:r>
            <a:r>
              <a:rPr lang="vi-VN" sz="3200" i="1">
                <a:latin typeface="Times New Roman" pitchFamily="18" charset="0"/>
                <a:cs typeface="Times New Roman" pitchFamily="18" charset="0"/>
              </a:rPr>
              <a:t>tham gia các hoạt động nhân đạo, từ thiện</a:t>
            </a:r>
            <a:r>
              <a:rPr lang="en-US" sz="3200" i="1">
                <a:latin typeface="Times New Roman" pitchFamily="18" charset="0"/>
                <a:cs typeface="Times New Roman" pitchFamily="18" charset="0"/>
              </a:rPr>
              <a:t>..</a:t>
            </a:r>
            <a:endParaRPr lang="en-US" sz="3200">
              <a:latin typeface="Times New Roman" pitchFamily="18" charset="0"/>
              <a:cs typeface="Times New Roman" pitchFamily="18" charset="0"/>
            </a:endParaRPr>
          </a:p>
          <a:p>
            <a:pPr>
              <a:buNone/>
            </a:pPr>
            <a:r>
              <a:rPr lang="en-US" sz="3200" i="1">
                <a:latin typeface="Times New Roman" pitchFamily="18" charset="0"/>
                <a:cs typeface="Times New Roman" pitchFamily="18" charset="0"/>
              </a:rPr>
              <a:t>- B</a:t>
            </a:r>
            <a:r>
              <a:rPr lang="vi-VN" sz="3200" i="1">
                <a:latin typeface="Times New Roman" pitchFamily="18" charset="0"/>
                <a:cs typeface="Times New Roman" pitchFamily="18" charset="0"/>
              </a:rPr>
              <a:t>iết tha thứ cho lỗi lầm của người khác</a:t>
            </a:r>
            <a:endParaRPr lang="en-US" sz="3200">
              <a:latin typeface="Times New Roman" pitchFamily="18" charset="0"/>
              <a:cs typeface="Times New Roman" pitchFamily="18" charset="0"/>
            </a:endParaRPr>
          </a:p>
          <a:p>
            <a:pPr>
              <a:buNone/>
            </a:pPr>
            <a:r>
              <a:rPr lang="en-US" sz="3200" i="1">
                <a:latin typeface="Times New Roman" pitchFamily="18" charset="0"/>
                <a:cs typeface="Times New Roman" pitchFamily="18" charset="0"/>
              </a:rPr>
              <a:t>- K</a:t>
            </a:r>
            <a:r>
              <a:rPr lang="vi-VN" sz="3200" i="1">
                <a:latin typeface="Times New Roman" pitchFamily="18" charset="0"/>
                <a:cs typeface="Times New Roman" pitchFamily="18" charset="0"/>
              </a:rPr>
              <a:t>hi cần thiết có thề hi sinh quyền lợi của bản thân vì người khác;...</a:t>
            </a:r>
            <a:endParaRPr lang="en-US" sz="3200">
              <a:latin typeface="Times New Roman" pitchFamily="18" charset="0"/>
              <a:cs typeface="Times New Roman" pitchFamily="18" charset="0"/>
            </a:endParaRPr>
          </a:p>
          <a:p>
            <a:pPr fontAlgn="base">
              <a:lnSpc>
                <a:spcPct val="100000"/>
              </a:lnSpc>
              <a:spcBef>
                <a:spcPct val="50000"/>
              </a:spcBef>
              <a:spcAft>
                <a:spcPct val="0"/>
              </a:spcAft>
              <a:buNone/>
            </a:pPr>
            <a:endParaRPr lang="en-US" sz="3200" b="1" dirty="0">
              <a:solidFill>
                <a:srgbClr val="0000FF"/>
              </a:solidFill>
              <a:latin typeface="Times New Roman" pitchFamily="18" charset="0"/>
              <a:cs typeface="Times New Roman" pitchFamily="18" charset="0"/>
            </a:endParaRPr>
          </a:p>
        </p:txBody>
      </p:sp>
      <p:pic>
        <p:nvPicPr>
          <p:cNvPr id="12" name="Picture 11" descr="pngtree-right-hand-gesture-holding-a-pencil-png-image_2697774.jpg"/>
          <p:cNvPicPr>
            <a:picLocks noChangeAspect="1"/>
          </p:cNvPicPr>
          <p:nvPr/>
        </p:nvPicPr>
        <p:blipFill>
          <a:blip r:embed="rId5"/>
          <a:stretch>
            <a:fillRect/>
          </a:stretch>
        </p:blipFill>
        <p:spPr>
          <a:xfrm>
            <a:off x="10957570" y="-233812"/>
            <a:ext cx="1405148" cy="14051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7120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ox(i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ox(i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ox(in)">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ox(in)">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ox(in)">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dirty="0" err="1">
                <a:solidFill>
                  <a:srgbClr val="FF0000"/>
                </a:solidFill>
                <a:latin typeface="Times New Roman" pitchFamily="18" charset="0"/>
                <a:ea typeface="Arial Unicode MS"/>
                <a:cs typeface="Times New Roman" pitchFamily="18" charset="0"/>
              </a:rPr>
              <a:t>Mỗi</a:t>
            </a:r>
            <a:r>
              <a:rPr lang="en-US" sz="2800" dirty="0">
                <a:solidFill>
                  <a:srgbClr val="FF0000"/>
                </a:solidFill>
                <a:latin typeface="Times New Roman" pitchFamily="18" charset="0"/>
                <a:ea typeface="Arial Unicode MS"/>
                <a:cs typeface="Times New Roman" pitchFamily="18" charset="0"/>
              </a:rPr>
              <a:t> </a:t>
            </a:r>
            <a:r>
              <a:rPr lang="en-US" sz="2800" dirty="0" err="1">
                <a:solidFill>
                  <a:srgbClr val="FF0000"/>
                </a:solidFill>
                <a:latin typeface="Times New Roman" pitchFamily="18" charset="0"/>
                <a:ea typeface="Arial Unicode MS"/>
                <a:cs typeface="Times New Roman" pitchFamily="18" charset="0"/>
              </a:rPr>
              <a:t>đội</a:t>
            </a:r>
            <a:r>
              <a:rPr lang="en-US" sz="2800" dirty="0">
                <a:solidFill>
                  <a:srgbClr val="FF0000"/>
                </a:solidFill>
                <a:latin typeface="Times New Roman" pitchFamily="18" charset="0"/>
                <a:ea typeface="Arial Unicode MS"/>
                <a:cs typeface="Times New Roman" pitchFamily="18" charset="0"/>
              </a:rPr>
              <a:t> </a:t>
            </a:r>
            <a:r>
              <a:rPr lang="en-US" sz="2800" dirty="0" err="1">
                <a:solidFill>
                  <a:srgbClr val="FF0000"/>
                </a:solidFill>
                <a:latin typeface="Times New Roman" pitchFamily="18" charset="0"/>
                <a:ea typeface="Arial Unicode MS"/>
                <a:cs typeface="Times New Roman" pitchFamily="18" charset="0"/>
              </a:rPr>
              <a:t>cử</a:t>
            </a:r>
            <a:r>
              <a:rPr lang="en-US" sz="2800" dirty="0">
                <a:solidFill>
                  <a:srgbClr val="FF0000"/>
                </a:solidFill>
                <a:latin typeface="Times New Roman" pitchFamily="18" charset="0"/>
                <a:ea typeface="Arial Unicode MS"/>
                <a:cs typeface="Times New Roman" pitchFamily="18" charset="0"/>
              </a:rPr>
              <a:t> 5 </a:t>
            </a:r>
            <a:r>
              <a:rPr lang="en-US" sz="2800" err="1">
                <a:solidFill>
                  <a:srgbClr val="FF0000"/>
                </a:solidFill>
                <a:latin typeface="Times New Roman" pitchFamily="18" charset="0"/>
                <a:ea typeface="Arial Unicode MS"/>
                <a:cs typeface="Times New Roman" pitchFamily="18" charset="0"/>
              </a:rPr>
              <a:t>bạn</a:t>
            </a:r>
            <a:r>
              <a:rPr lang="en-US" sz="2800">
                <a:solidFill>
                  <a:srgbClr val="FF0000"/>
                </a:solidFill>
                <a:latin typeface="Times New Roman" pitchFamily="18" charset="0"/>
                <a:ea typeface="Arial Unicode MS"/>
                <a:cs typeface="Times New Roman" pitchFamily="18" charset="0"/>
              </a:rPr>
              <a:t> tham gia</a:t>
            </a:r>
            <a:endParaRPr lang="zh-CN" altLang="en-US" sz="2400"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8860716" y="4239326"/>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dirty="0">
                <a:solidFill>
                  <a:srgbClr val="FF0000"/>
                </a:solidFill>
                <a:latin typeface="Times New Roman" pitchFamily="18" charset="0"/>
                <a:ea typeface="Arial Unicode MS"/>
                <a:cs typeface="Times New Roman" pitchFamily="18" charset="0"/>
              </a:rPr>
              <a:t>Chia </a:t>
            </a:r>
            <a:r>
              <a:rPr lang="en-US" sz="2800" dirty="0" err="1">
                <a:solidFill>
                  <a:srgbClr val="FF0000"/>
                </a:solidFill>
                <a:latin typeface="Times New Roman" pitchFamily="18" charset="0"/>
                <a:ea typeface="Arial Unicode MS"/>
                <a:cs typeface="Times New Roman" pitchFamily="18" charset="0"/>
              </a:rPr>
              <a:t>lớp</a:t>
            </a:r>
            <a:r>
              <a:rPr lang="en-US" sz="2800" dirty="0">
                <a:solidFill>
                  <a:srgbClr val="FF0000"/>
                </a:solidFill>
                <a:latin typeface="Times New Roman" pitchFamily="18" charset="0"/>
                <a:ea typeface="Arial Unicode MS"/>
                <a:cs typeface="Times New Roman" pitchFamily="18" charset="0"/>
              </a:rPr>
              <a:t> </a:t>
            </a:r>
            <a:r>
              <a:rPr lang="en-US" sz="2800" dirty="0" err="1">
                <a:solidFill>
                  <a:srgbClr val="FF0000"/>
                </a:solidFill>
                <a:latin typeface="Times New Roman" pitchFamily="18" charset="0"/>
                <a:ea typeface="Arial Unicode MS"/>
                <a:cs typeface="Times New Roman" pitchFamily="18" charset="0"/>
              </a:rPr>
              <a:t>ra</a:t>
            </a:r>
            <a:r>
              <a:rPr lang="en-US" sz="2800" dirty="0">
                <a:solidFill>
                  <a:srgbClr val="FF0000"/>
                </a:solidFill>
                <a:latin typeface="Times New Roman" pitchFamily="18" charset="0"/>
                <a:ea typeface="Arial Unicode MS"/>
                <a:cs typeface="Times New Roman" pitchFamily="18" charset="0"/>
              </a:rPr>
              <a:t> </a:t>
            </a:r>
            <a:r>
              <a:rPr lang="en-US" sz="2800" err="1">
                <a:solidFill>
                  <a:srgbClr val="FF0000"/>
                </a:solidFill>
                <a:latin typeface="Times New Roman" pitchFamily="18" charset="0"/>
                <a:ea typeface="Arial Unicode MS"/>
                <a:cs typeface="Times New Roman" pitchFamily="18" charset="0"/>
              </a:rPr>
              <a:t>thành</a:t>
            </a:r>
            <a:r>
              <a:rPr lang="en-US" sz="2800">
                <a:solidFill>
                  <a:srgbClr val="FF0000"/>
                </a:solidFill>
                <a:latin typeface="Times New Roman" pitchFamily="18" charset="0"/>
                <a:ea typeface="Arial Unicode MS"/>
                <a:cs typeface="Times New Roman" pitchFamily="18" charset="0"/>
              </a:rPr>
              <a:t> bốn </a:t>
            </a:r>
            <a:r>
              <a:rPr lang="en-US" sz="2800" dirty="0" err="1">
                <a:solidFill>
                  <a:srgbClr val="FF0000"/>
                </a:solidFill>
                <a:latin typeface="Times New Roman" pitchFamily="18" charset="0"/>
                <a:ea typeface="Arial Unicode MS"/>
                <a:cs typeface="Times New Roman" pitchFamily="18" charset="0"/>
              </a:rPr>
              <a:t>đội</a:t>
            </a:r>
            <a:endParaRPr lang="zh-CN" altLang="en-US" sz="2400"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1507272"/>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dirty="0" err="1">
                <a:solidFill>
                  <a:srgbClr val="FF0000"/>
                </a:solidFill>
                <a:latin typeface="Times New Roman" pitchFamily="18" charset="0"/>
                <a:ea typeface="Arial Unicode MS"/>
                <a:cs typeface="Times New Roman" pitchFamily="18" charset="0"/>
              </a:rPr>
              <a:t>Đạ</a:t>
            </a:r>
            <a:r>
              <a:rPr lang="it-IT" sz="2531" dirty="0">
                <a:solidFill>
                  <a:srgbClr val="FF0000"/>
                </a:solidFill>
                <a:latin typeface="Times New Roman" pitchFamily="18" charset="0"/>
                <a:ea typeface="Arial Unicode MS"/>
                <a:cs typeface="Times New Roman" pitchFamily="18" charset="0"/>
              </a:rPr>
              <a:t>i di</a:t>
            </a:r>
            <a:r>
              <a:rPr lang="en-US" sz="2531" dirty="0" err="1">
                <a:solidFill>
                  <a:srgbClr val="FF0000"/>
                </a:solidFill>
                <a:latin typeface="Times New Roman" pitchFamily="18" charset="0"/>
                <a:ea typeface="Arial Unicode MS"/>
                <a:cs typeface="Times New Roman" pitchFamily="18" charset="0"/>
              </a:rPr>
              <a:t>ện</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hai</a:t>
            </a:r>
            <a:r>
              <a:rPr lang="en-US" sz="2531" dirty="0">
                <a:solidFill>
                  <a:srgbClr val="FF0000"/>
                </a:solidFill>
                <a:latin typeface="Times New Roman" pitchFamily="18" charset="0"/>
                <a:ea typeface="Arial Unicode MS"/>
                <a:cs typeface="Times New Roman" pitchFamily="18" charset="0"/>
              </a:rPr>
              <a:t> </a:t>
            </a:r>
            <a:r>
              <a:rPr lang="en-US" sz="2531" err="1">
                <a:solidFill>
                  <a:srgbClr val="FF0000"/>
                </a:solidFill>
                <a:latin typeface="Times New Roman" pitchFamily="18" charset="0"/>
                <a:ea typeface="Arial Unicode MS"/>
                <a:cs typeface="Times New Roman" pitchFamily="18" charset="0"/>
              </a:rPr>
              <a:t>đội</a:t>
            </a:r>
            <a:r>
              <a:rPr lang="en-US" sz="2531">
                <a:solidFill>
                  <a:srgbClr val="FF0000"/>
                </a:solidFill>
                <a:latin typeface="Times New Roman" pitchFamily="18" charset="0"/>
                <a:ea typeface="Arial Unicode MS"/>
                <a:cs typeface="Times New Roman" pitchFamily="18" charset="0"/>
              </a:rPr>
              <a:t> viếtnhững </a:t>
            </a:r>
            <a:r>
              <a:rPr lang="en-US" sz="2531" dirty="0" err="1">
                <a:solidFill>
                  <a:srgbClr val="FF0000"/>
                </a:solidFill>
                <a:latin typeface="Times New Roman" pitchFamily="18" charset="0"/>
                <a:ea typeface="Arial Unicode MS"/>
                <a:cs typeface="Times New Roman" pitchFamily="18" charset="0"/>
              </a:rPr>
              <a:t>biểu</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hiện</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của</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yêu</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thương</a:t>
            </a:r>
            <a:r>
              <a:rPr lang="en-US" sz="2531" dirty="0">
                <a:solidFill>
                  <a:srgbClr val="FF0000"/>
                </a:solidFill>
                <a:latin typeface="Times New Roman" pitchFamily="18" charset="0"/>
                <a:ea typeface="Arial Unicode MS"/>
                <a:cs typeface="Times New Roman" pitchFamily="18" charset="0"/>
              </a:rPr>
              <a:t> con </a:t>
            </a:r>
            <a:r>
              <a:rPr lang="en-US" sz="2531" dirty="0" err="1">
                <a:solidFill>
                  <a:srgbClr val="FF0000"/>
                </a:solidFill>
                <a:latin typeface="Times New Roman" pitchFamily="18" charset="0"/>
                <a:ea typeface="Arial Unicode MS"/>
                <a:cs typeface="Times New Roman" pitchFamily="18" charset="0"/>
              </a:rPr>
              <a:t>người</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trong</a:t>
            </a:r>
            <a:r>
              <a:rPr lang="en-US" sz="2531" dirty="0">
                <a:solidFill>
                  <a:srgbClr val="FF0000"/>
                </a:solidFill>
                <a:latin typeface="Times New Roman" pitchFamily="18" charset="0"/>
                <a:ea typeface="Arial Unicode MS"/>
                <a:cs typeface="Times New Roman" pitchFamily="18" charset="0"/>
              </a:rPr>
              <a:t> 5’</a:t>
            </a:r>
          </a:p>
        </p:txBody>
      </p:sp>
      <p:sp>
        <p:nvSpPr>
          <p:cNvPr id="3" name="Rectangle 2"/>
          <p:cNvSpPr/>
          <p:nvPr/>
        </p:nvSpPr>
        <p:spPr>
          <a:xfrm>
            <a:off x="9360619" y="4908952"/>
            <a:ext cx="3024784" cy="1260730"/>
          </a:xfrm>
          <a:prstGeom prst="rect">
            <a:avLst/>
          </a:prstGeom>
        </p:spPr>
        <p:txBody>
          <a:bodyPr wrap="square">
            <a:spAutoFit/>
          </a:bodyPr>
          <a:lstStyle/>
          <a:p>
            <a:pPr lvl="0" eaLnBrk="0" fontAlgn="base" hangingPunct="0">
              <a:spcBef>
                <a:spcPct val="0"/>
              </a:spcBef>
              <a:spcAft>
                <a:spcPct val="0"/>
              </a:spcAft>
              <a:defRPr/>
            </a:pPr>
            <a:r>
              <a:rPr lang="en-US" sz="2531" dirty="0" err="1">
                <a:solidFill>
                  <a:srgbClr val="FF0000"/>
                </a:solidFill>
                <a:latin typeface="Times New Roman" pitchFamily="18" charset="0"/>
                <a:ea typeface="Arial Unicode MS"/>
                <a:cs typeface="Times New Roman" pitchFamily="18" charset="0"/>
              </a:rPr>
              <a:t>Đội</a:t>
            </a:r>
            <a:r>
              <a:rPr lang="en-US" sz="2531" dirty="0">
                <a:solidFill>
                  <a:srgbClr val="FF0000"/>
                </a:solidFill>
                <a:latin typeface="Times New Roman" pitchFamily="18" charset="0"/>
                <a:ea typeface="Arial Unicode MS"/>
                <a:cs typeface="Times New Roman" pitchFamily="18" charset="0"/>
              </a:rPr>
              <a:t> n</a:t>
            </a:r>
            <a:r>
              <a:rPr lang="fr-FR" sz="2531" dirty="0">
                <a:solidFill>
                  <a:srgbClr val="FF0000"/>
                </a:solidFill>
                <a:latin typeface="Times New Roman" pitchFamily="18" charset="0"/>
                <a:ea typeface="Arial Unicode MS"/>
                <a:cs typeface="Times New Roman" pitchFamily="18" charset="0"/>
              </a:rPr>
              <a:t>à</a:t>
            </a:r>
            <a:r>
              <a:rPr lang="en-US" sz="2531" dirty="0">
                <a:solidFill>
                  <a:srgbClr val="FF0000"/>
                </a:solidFill>
                <a:latin typeface="Times New Roman" pitchFamily="18" charset="0"/>
                <a:ea typeface="Arial Unicode MS"/>
                <a:cs typeface="Times New Roman" pitchFamily="18" charset="0"/>
              </a:rPr>
              <a:t>o </a:t>
            </a:r>
            <a:r>
              <a:rPr lang="en-US" sz="2531" dirty="0" err="1">
                <a:solidFill>
                  <a:srgbClr val="FF0000"/>
                </a:solidFill>
                <a:latin typeface="Times New Roman" pitchFamily="18" charset="0"/>
                <a:ea typeface="Arial Unicode MS"/>
                <a:cs typeface="Times New Roman" pitchFamily="18" charset="0"/>
              </a:rPr>
              <a:t>viết</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đượ</a:t>
            </a:r>
            <a:r>
              <a:rPr lang="pt-PT" sz="2531" dirty="0">
                <a:solidFill>
                  <a:srgbClr val="FF0000"/>
                </a:solidFill>
                <a:latin typeface="Times New Roman" pitchFamily="18" charset="0"/>
                <a:ea typeface="Arial Unicode MS"/>
                <a:cs typeface="Times New Roman" pitchFamily="18" charset="0"/>
              </a:rPr>
              <a:t>c nhi</a:t>
            </a:r>
            <a:r>
              <a:rPr lang="en-US" sz="2531" dirty="0" err="1">
                <a:solidFill>
                  <a:srgbClr val="FF0000"/>
                </a:solidFill>
                <a:latin typeface="Times New Roman" pitchFamily="18" charset="0"/>
                <a:ea typeface="Arial Unicode MS"/>
                <a:cs typeface="Times New Roman" pitchFamily="18" charset="0"/>
              </a:rPr>
              <a:t>ều</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truyền</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thống</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sẽ</a:t>
            </a:r>
            <a:r>
              <a:rPr lang="en-US" sz="2531" dirty="0">
                <a:solidFill>
                  <a:srgbClr val="FF0000"/>
                </a:solidFill>
                <a:latin typeface="Times New Roman" pitchFamily="18" charset="0"/>
                <a:ea typeface="Arial Unicode MS"/>
                <a:cs typeface="Times New Roman" pitchFamily="18" charset="0"/>
              </a:rPr>
              <a:t> </a:t>
            </a:r>
            <a:r>
              <a:rPr lang="en-US" sz="2531" dirty="0" err="1">
                <a:solidFill>
                  <a:srgbClr val="FF0000"/>
                </a:solidFill>
                <a:latin typeface="Times New Roman" pitchFamily="18" charset="0"/>
                <a:ea typeface="Arial Unicode MS"/>
                <a:cs typeface="Times New Roman" pitchFamily="18" charset="0"/>
              </a:rPr>
              <a:t>được</a:t>
            </a:r>
            <a:r>
              <a:rPr lang="en-US" sz="2531" dirty="0">
                <a:solidFill>
                  <a:srgbClr val="FF0000"/>
                </a:solidFill>
                <a:latin typeface="Times New Roman" pitchFamily="18" charset="0"/>
                <a:ea typeface="Arial Unicode MS"/>
                <a:cs typeface="Times New Roman" pitchFamily="18" charset="0"/>
              </a:rPr>
              <a:t> 10 </a:t>
            </a:r>
            <a:r>
              <a:rPr lang="en-US" sz="2531" dirty="0" err="1">
                <a:solidFill>
                  <a:srgbClr val="FF0000"/>
                </a:solidFill>
                <a:latin typeface="Times New Roman" pitchFamily="18" charset="0"/>
                <a:ea typeface="Arial Unicode MS"/>
                <a:cs typeface="Times New Roman" pitchFamily="18" charset="0"/>
              </a:rPr>
              <a:t>điểm</a:t>
            </a:r>
            <a:r>
              <a:rPr lang="en-US" sz="2531" dirty="0">
                <a:solidFill>
                  <a:srgbClr val="FF0000"/>
                </a:solidFill>
                <a:latin typeface="Times New Roman" pitchFamily="18" charset="0"/>
                <a:ea typeface="Arial Unicode MS"/>
                <a:cs typeface="Times New Roman" pitchFamily="18" charset="0"/>
              </a:rPr>
              <a:t>. </a:t>
            </a:r>
            <a:endParaRPr lang="en-SG" sz="253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3600" b="1" dirty="0">
                <a:solidFill>
                  <a:srgbClr val="FF0000"/>
                </a:solidFill>
                <a:latin typeface="Times New Roman" pitchFamily="18" charset="0"/>
                <a:ea typeface="Helvetica Neue"/>
                <a:cs typeface="Times New Roman" pitchFamily="18" charset="0"/>
              </a:rPr>
              <a:t>“NGƯỜI LÀM VƯỜN NHÂN HẬU”</a:t>
            </a:r>
            <a:endParaRPr lang="en-SG" altLang="en-US" sz="36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2400" b="1" dirty="0">
                <a:solidFill>
                  <a:srgbClr val="FF0000"/>
                </a:solidFill>
                <a:latin typeface="Times New Roman" pitchFamily="18" charset="0"/>
                <a:ea typeface="Helvetica Neue"/>
                <a:cs typeface="Times New Roman" pitchFamily="18" charset="0"/>
              </a:rPr>
              <a:t>“NGƯỜI LÀM VƯỜN NHÂN HẬU”</a:t>
            </a:r>
            <a:endParaRPr lang="en-SG" alt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0B6CF7-95AA-1A03-9A38-8542E2271E4D}"/>
              </a:ext>
            </a:extLst>
          </p:cNvPr>
          <p:cNvSpPr txBox="1"/>
          <p:nvPr/>
        </p:nvSpPr>
        <p:spPr>
          <a:xfrm>
            <a:off x="145143" y="245023"/>
            <a:ext cx="11901714" cy="6370975"/>
          </a:xfrm>
          <a:prstGeom prst="rect">
            <a:avLst/>
          </a:prstGeom>
          <a:noFill/>
        </p:spPr>
        <p:txBody>
          <a:bodyPr wrap="square">
            <a:spAutoFit/>
          </a:bodyPr>
          <a:lstStyle/>
          <a:p>
            <a:pPr algn="l" fontAlgn="base"/>
            <a:r>
              <a:rPr lang="en-US" sz="1700" b="0" i="0">
                <a:solidFill>
                  <a:srgbClr val="0000FF"/>
                </a:solidFill>
                <a:effectLst/>
                <a:latin typeface="times new roman" panose="02020603050405020304" pitchFamily="18" charset="0"/>
              </a:rPr>
              <a:t>				</a:t>
            </a:r>
            <a:r>
              <a:rPr lang="en-US" sz="1700" b="1" i="0">
                <a:solidFill>
                  <a:srgbClr val="0000FF"/>
                </a:solidFill>
                <a:effectLst/>
                <a:latin typeface="times new roman" panose="02020603050405020304" pitchFamily="18" charset="0"/>
              </a:rPr>
              <a:t>TẤM LÒNG BÁC BAO DUNG TẤT CẢ</a:t>
            </a:r>
          </a:p>
          <a:p>
            <a:pPr algn="l" fontAlgn="base"/>
            <a:r>
              <a:rPr lang="vi-VN" sz="1700" b="0" i="0">
                <a:solidFill>
                  <a:srgbClr val="0000FF"/>
                </a:solidFill>
                <a:effectLst/>
                <a:latin typeface="times new roman" panose="02020603050405020304" pitchFamily="18" charset="0"/>
              </a:rPr>
              <a:t>7 giờ ngày 27 tháng 5.</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Bác gọi chị Thu Trà đến hỏi về tình hình có một số cháu học sinh miền Nam nghịch ngợm, quấy phá mà Bác được nghe báo cáo. Việc đó là có thật.</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Nhưng Bác hỏi về khía cạnh khác: Các cô, các chú dạy dỗ thế nào? Bởi lúc ba má các cháu gửi ra miền Bắc thì các cháu đều ngoan và ba má các cháu đều tin tưởng ở hậu phương.</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Bác nhắc phải chú ý đến việc các cháu thiếu tình cảm gia đình, phải tìm cách bù đắp. Rồi Bác kết luận: Lỗi các cháu một phần thì lỗi của người lớn chúng ta phải là mười phần.</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Quả nhiên, sau này đưa các cháu đến với sự chăm sóc của các gia đình cán bộ khác thì các cháu đỡ hẳn chuyện gây gổ, nghịch ngợm. Phần Bác cũng nhận chăm sóc một cháu trai, hai cháu gái, con đồng chí Nguyễn Hữu Thọ, Chủ tịch Mặt trận dân tộc giải phóng miền Nam.</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Bác luôn luôn coi trọng trẻ em bởi với Bác trẻ em cũng là một nhân cách, một thực thể đáng tôn trọng chứ không chỉ đáng yêu mến.</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Nhớ hồi năm 1957, một hôm Bác hỏi tôi chuyện riêng tư:</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 Chú Kỳ này, có bao giờ chú đánh con không?</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Tôi ấp úng vì quả là lúc giận quá tôi cũng có đánh các cháu.</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Không dám giấu Bác, tôi thú thật:</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 Thưa Bác, khi nóng giận cũng có lúc tôi đánh dọa vài cái rồi ạ.</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Bác vẫn không cao giọng, nhưng nghe thấy nghiêm khắc hơn:</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 Thế là dã man đấy, chú ạ.</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Tôi suy ngẫm thấy rất đúng.</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Bác nhìn nhận khuyết điểm, nhược điểm của con người một cách bình tĩnh như hiểu cái lẽ tự nhiên “bàn tay có ngón ngắn ngón dài vậy”. Tấm lòng Bác mở rộng, bao dung cho tất cả…</a:t>
            </a:r>
            <a:endParaRPr lang="vi-VN" sz="1700" b="0" i="0">
              <a:solidFill>
                <a:srgbClr val="0000FF"/>
              </a:solidFill>
              <a:effectLst/>
              <a:latin typeface="Open Sans" panose="020B0606030504020204" pitchFamily="34" charset="0"/>
            </a:endParaRPr>
          </a:p>
          <a:p>
            <a:pPr algn="l" fontAlgn="base"/>
            <a:r>
              <a:rPr lang="vi-VN" sz="1700" b="0" i="0">
                <a:solidFill>
                  <a:srgbClr val="0000FF"/>
                </a:solidFill>
                <a:effectLst/>
                <a:latin typeface="times new roman" panose="02020603050405020304" pitchFamily="18" charset="0"/>
              </a:rPr>
              <a:t>Bác không nói trẻ em hư, không nói con người hỏng, mà nhận xét có một số chậm tiến, có một số cụ thể có lúc nào đó, ở chỗ nào đó chưa tốt, chưa hay lắm, cái chưa hay, chưa tốt ấy cần được uốn nắn một cách chân tình và kịp thời.</a:t>
            </a:r>
            <a:endParaRPr lang="vi-VN" sz="1700" b="0" i="0">
              <a:solidFill>
                <a:srgbClr val="0000FF"/>
              </a:solidFill>
              <a:effectLst/>
              <a:latin typeface="Open Sans" panose="020B0606030504020204" pitchFamily="34" charset="0"/>
            </a:endParaRPr>
          </a:p>
        </p:txBody>
      </p:sp>
    </p:spTree>
    <p:extLst>
      <p:ext uri="{BB962C8B-B14F-4D97-AF65-F5344CB8AC3E}">
        <p14:creationId xmlns:p14="http://schemas.microsoft.com/office/powerpoint/2010/main" val="44935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577263" y="425542"/>
            <a:ext cx="5005136" cy="5948218"/>
          </a:xfrm>
          <a:prstGeom prst="rect">
            <a:avLst/>
          </a:prstGeom>
          <a:noFill/>
          <a:ln>
            <a:noFill/>
          </a:ln>
        </p:spPr>
      </p:pic>
      <p:sp>
        <p:nvSpPr>
          <p:cNvPr id="12" name="文本框 15"/>
          <p:cNvSpPr txBox="1"/>
          <p:nvPr/>
        </p:nvSpPr>
        <p:spPr>
          <a:xfrm>
            <a:off x="6448507" y="3380472"/>
            <a:ext cx="5255015" cy="615553"/>
          </a:xfrm>
          <a:prstGeom prst="rect">
            <a:avLst/>
          </a:prstGeom>
          <a:noFill/>
        </p:spPr>
        <p:txBody>
          <a:bodyPr wrap="square" rtlCol="0">
            <a:spAutoFit/>
          </a:bodyPr>
          <a:lstStyle/>
          <a:p>
            <a:pPr algn="ctr" defTabSz="457200"/>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Xin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chào</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và</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hẹn</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gặp</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lại</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a:t>
            </a:r>
            <a:endParaRPr lang="zh-CN" altLang="en-US" sz="34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603599" y="417095"/>
            <a:ext cx="5668863" cy="5999747"/>
            <a:chOff x="603600" y="481264"/>
            <a:chExt cx="5428232" cy="5935578"/>
          </a:xfrm>
        </p:grpSpPr>
        <p:pic>
          <p:nvPicPr>
            <p:cNvPr id="9" name="Picture 8"/>
            <p:cNvPicPr>
              <a:picLocks noChangeAspect="1"/>
            </p:cNvPicPr>
            <p:nvPr/>
          </p:nvPicPr>
          <p:blipFill>
            <a:blip r:embed="rId5"/>
            <a:stretch>
              <a:fillRect/>
            </a:stretch>
          </p:blipFill>
          <p:spPr>
            <a:xfrm>
              <a:off x="603600" y="481264"/>
              <a:ext cx="5428232" cy="5935578"/>
            </a:xfrm>
            <a:prstGeom prst="rect">
              <a:avLst/>
            </a:prstGeom>
          </p:spPr>
        </p:pic>
        <p:sp>
          <p:nvSpPr>
            <p:cNvPr id="10" name="Rectangle 9"/>
            <p:cNvSpPr>
              <a:spLocks noChangeArrowheads="1"/>
            </p:cNvSpPr>
            <p:nvPr/>
          </p:nvSpPr>
          <p:spPr bwMode="auto">
            <a:xfrm>
              <a:off x="1106905" y="1026695"/>
              <a:ext cx="460408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SG" altLang="en-US" sz="3400" b="1">
                  <a:solidFill>
                    <a:srgbClr val="0000FF"/>
                  </a:solidFill>
                  <a:latin typeface="Times New Roman" pitchFamily="18" charset="0"/>
                  <a:cs typeface="Times New Roman" pitchFamily="18" charset="0"/>
                </a:rPr>
                <a:t>HƯỚNG DẪN HỌC BÀI</a:t>
              </a:r>
              <a:endParaRPr lang="en-SG" altLang="en-US" sz="3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02401" name="Rectangle 1"/>
          <p:cNvSpPr>
            <a:spLocks noChangeArrowheads="1"/>
          </p:cNvSpPr>
          <p:nvPr/>
        </p:nvSpPr>
        <p:spPr bwMode="auto">
          <a:xfrm>
            <a:off x="1475873" y="2005263"/>
            <a:ext cx="437949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Học bài</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n-US" sz="2400">
                <a:latin typeface="Times New Roman" pitchFamily="18" charset="0"/>
                <a:ea typeface="Times New Roman" pitchFamily="18" charset="0"/>
                <a:cs typeface="Times New Roman" pitchFamily="18" charset="0"/>
              </a:rPr>
              <a:t> Chuẩn bị mục 2 phần khám phá: Giá trị của yêu thương con người</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 Chuẩn</a:t>
            </a:r>
            <a:r>
              <a:rPr kumimoji="0" lang="en-US" sz="2400" b="0" i="0" u="none" strike="noStrike" cap="none" normalizeH="0">
                <a:ln>
                  <a:noFill/>
                </a:ln>
                <a:solidFill>
                  <a:schemeClr val="tx1"/>
                </a:solidFill>
                <a:effectLst/>
                <a:latin typeface="Times New Roman" pitchFamily="18" charset="0"/>
                <a:cs typeface="Times New Roman" pitchFamily="18" charset="0"/>
              </a:rPr>
              <a:t> bị mục 1 phần vận dụng</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500" b="1">
                <a:solidFill>
                  <a:srgbClr val="0000FF"/>
                </a:solidFill>
                <a:latin typeface="Times New Roman" pitchFamily="18" charset="0"/>
                <a:ea typeface="Helvetica Neue"/>
                <a:cs typeface="Times New Roman" pitchFamily="18" charset="0"/>
              </a:rPr>
              <a:t>Tiết 4 - Bài </a:t>
            </a:r>
            <a:r>
              <a:rPr lang="en-US" altLang="en-US" sz="4500" b="1" dirty="0">
                <a:solidFill>
                  <a:srgbClr val="0000FF"/>
                </a:solidFill>
                <a:latin typeface="Times New Roman" pitchFamily="18" charset="0"/>
                <a:ea typeface="Helvetica Neue"/>
                <a:cs typeface="Times New Roman" pitchFamily="18" charset="0"/>
              </a:rPr>
              <a:t>2:</a:t>
            </a:r>
            <a:r>
              <a:rPr lang="en-US" altLang="en-US" sz="4500" b="1" dirty="0">
                <a:solidFill>
                  <a:srgbClr val="FF0000"/>
                </a:solidFill>
                <a:latin typeface="Times New Roman" pitchFamily="18" charset="0"/>
                <a:ea typeface="Helvetica Neue"/>
                <a:cs typeface="Times New Roman" pitchFamily="18" charset="0"/>
              </a:rPr>
              <a:t> YÊU THƯƠNG CON NGƯỜI</a:t>
            </a:r>
            <a:endParaRPr lang="en-SG" altLang="en-US" sz="4500" b="1" dirty="0">
              <a:solidFill>
                <a:srgbClr val="0000FF"/>
              </a:solidFill>
              <a:latin typeface="Times New Roman" pitchFamily="18" charset="0"/>
              <a:cs typeface="Times New Roman"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243405" y="2391842"/>
            <a:ext cx="6269564" cy="523220"/>
          </a:xfrm>
          <a:prstGeom prst="rect">
            <a:avLst/>
          </a:prstGeom>
        </p:spPr>
        <p:txBody>
          <a:bodyPr wrap="square">
            <a:spAutoFit/>
          </a:bodyPr>
          <a:lstStyle/>
          <a:p>
            <a:r>
              <a:rPr lang="en-US" sz="2800" b="1">
                <a:solidFill>
                  <a:srgbClr val="FF0000"/>
                </a:solidFill>
                <a:latin typeface="Times New Roman" pitchFamily="18" charset="0"/>
                <a:ea typeface="Arial" panose="020B0604020202020204" pitchFamily="34" charset="0"/>
                <a:cs typeface="Times New Roman" pitchFamily="18" charset="0"/>
              </a:rPr>
              <a:t>c. Ý </a:t>
            </a:r>
            <a:r>
              <a:rPr lang="en-US" sz="2800" b="1">
                <a:solidFill>
                  <a:srgbClr val="FF0000"/>
                </a:solidFill>
                <a:latin typeface="Times New Roman" pitchFamily="18" charset="0"/>
                <a:cs typeface="Times New Roman" pitchFamily="18" charset="0"/>
              </a:rPr>
              <a:t>nghĩa của y</a:t>
            </a:r>
            <a:r>
              <a:rPr lang="vi-VN" sz="2800" b="1">
                <a:solidFill>
                  <a:srgbClr val="FF0000"/>
                </a:solidFill>
                <a:latin typeface="Times New Roman" pitchFamily="18" charset="0"/>
                <a:cs typeface="Times New Roman" pitchFamily="18" charset="0"/>
              </a:rPr>
              <a:t>êu thương con người </a:t>
            </a:r>
            <a:endParaRPr lang="en-US" sz="2800" b="1">
              <a:solidFill>
                <a:srgbClr val="FF0000"/>
              </a:solidFill>
              <a:latin typeface="Times New Roman" pitchFamily="18"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67832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err="1">
                <a:solidFill>
                  <a:srgbClr val="FF0000"/>
                </a:solidFill>
                <a:latin typeface="Times New Roman" pitchFamily="18" charset="0"/>
                <a:ea typeface="Arial" panose="020B0604020202020204" pitchFamily="34" charset="0"/>
                <a:cs typeface="Times New Roman" pitchFamily="18" charset="0"/>
              </a:rPr>
              <a:t>Trò</a:t>
            </a:r>
            <a:r>
              <a:rPr lang="en-US" sz="3600" b="1" dirty="0">
                <a:solidFill>
                  <a:srgbClr val="FF0000"/>
                </a:solidFill>
                <a:latin typeface="Times New Roman" pitchFamily="18" charset="0"/>
                <a:ea typeface="Arial" panose="020B0604020202020204" pitchFamily="34" charset="0"/>
                <a:cs typeface="Times New Roman" pitchFamily="18" charset="0"/>
              </a:rPr>
              <a:t> </a:t>
            </a:r>
            <a:r>
              <a:rPr lang="en-US" sz="3600" b="1" dirty="0" err="1">
                <a:solidFill>
                  <a:srgbClr val="FF0000"/>
                </a:solidFill>
                <a:latin typeface="Times New Roman" pitchFamily="18" charset="0"/>
                <a:ea typeface="Arial" panose="020B0604020202020204" pitchFamily="34" charset="0"/>
                <a:cs typeface="Times New Roman" pitchFamily="18" charset="0"/>
              </a:rPr>
              <a:t>chơi</a:t>
            </a:r>
            <a:r>
              <a:rPr lang="en-US" sz="3600" b="1" dirty="0">
                <a:solidFill>
                  <a:srgbClr val="FF0000"/>
                </a:solidFill>
                <a:latin typeface="Times New Roman" pitchFamily="18" charset="0"/>
                <a:ea typeface="Arial" panose="020B0604020202020204" pitchFamily="34" charset="0"/>
                <a:cs typeface="Times New Roman" pitchFamily="18" charset="0"/>
              </a:rPr>
              <a:t>: </a:t>
            </a:r>
            <a:r>
              <a:rPr lang="en-US" sz="3600" b="1" dirty="0" err="1">
                <a:solidFill>
                  <a:srgbClr val="FF0000"/>
                </a:solidFill>
                <a:latin typeface="Times New Roman" pitchFamily="18" charset="0"/>
                <a:ea typeface="Arial" panose="020B0604020202020204" pitchFamily="34" charset="0"/>
                <a:cs typeface="Times New Roman" pitchFamily="18" charset="0"/>
              </a:rPr>
              <a:t>Thử</a:t>
            </a:r>
            <a:r>
              <a:rPr lang="en-US" sz="3600" b="1" dirty="0">
                <a:solidFill>
                  <a:srgbClr val="FF0000"/>
                </a:solidFill>
                <a:latin typeface="Times New Roman" pitchFamily="18" charset="0"/>
                <a:ea typeface="Arial" panose="020B0604020202020204" pitchFamily="34" charset="0"/>
                <a:cs typeface="Times New Roman" pitchFamily="18" charset="0"/>
              </a:rPr>
              <a:t> </a:t>
            </a:r>
            <a:r>
              <a:rPr lang="en-US" sz="3600" b="1" dirty="0" err="1">
                <a:solidFill>
                  <a:srgbClr val="FF0000"/>
                </a:solidFill>
                <a:latin typeface="Times New Roman" pitchFamily="18" charset="0"/>
                <a:ea typeface="Arial" panose="020B0604020202020204" pitchFamily="34" charset="0"/>
                <a:cs typeface="Times New Roman" pitchFamily="18" charset="0"/>
              </a:rPr>
              <a:t>tài</a:t>
            </a:r>
            <a:r>
              <a:rPr lang="en-US" sz="3600" b="1" dirty="0">
                <a:solidFill>
                  <a:srgbClr val="FF0000"/>
                </a:solidFill>
                <a:latin typeface="Times New Roman" pitchFamily="18" charset="0"/>
                <a:ea typeface="Arial" panose="020B0604020202020204" pitchFamily="34" charset="0"/>
                <a:cs typeface="Times New Roman" pitchFamily="18" charset="0"/>
              </a:rPr>
              <a:t> </a:t>
            </a:r>
            <a:r>
              <a:rPr lang="en-US" sz="3600" b="1" dirty="0" err="1">
                <a:solidFill>
                  <a:srgbClr val="FF0000"/>
                </a:solidFill>
                <a:latin typeface="Times New Roman" pitchFamily="18" charset="0"/>
                <a:ea typeface="Arial" panose="020B0604020202020204" pitchFamily="34" charset="0"/>
                <a:cs typeface="Times New Roman" pitchFamily="18" charset="0"/>
              </a:rPr>
              <a:t>hiểu</a:t>
            </a:r>
            <a:r>
              <a:rPr lang="en-US" sz="3600" b="1" dirty="0">
                <a:solidFill>
                  <a:srgbClr val="FF0000"/>
                </a:solidFill>
                <a:latin typeface="Times New Roman" pitchFamily="18" charset="0"/>
                <a:ea typeface="Arial" panose="020B0604020202020204" pitchFamily="34" charset="0"/>
                <a:cs typeface="Times New Roman" pitchFamily="18" charset="0"/>
              </a:rPr>
              <a:t> </a:t>
            </a:r>
            <a:r>
              <a:rPr lang="en-US" sz="3600" b="1" dirty="0" err="1">
                <a:solidFill>
                  <a:srgbClr val="FF0000"/>
                </a:solidFill>
                <a:latin typeface="Times New Roman" pitchFamily="18" charset="0"/>
                <a:ea typeface="Arial" panose="020B0604020202020204" pitchFamily="34" charset="0"/>
                <a:cs typeface="Times New Roman" pitchFamily="18" charset="0"/>
              </a:rPr>
              <a:t>biết</a:t>
            </a:r>
            <a:r>
              <a:rPr lang="vi-VN" sz="3600" b="1" dirty="0">
                <a:solidFill>
                  <a:srgbClr val="FF0000"/>
                </a:solidFill>
                <a:latin typeface="Times New Roman" pitchFamily="18" charset="0"/>
                <a:ea typeface="Arial" panose="020B0604020202020204" pitchFamily="34" charset="0"/>
                <a:cs typeface="Times New Roman" pitchFamily="18" charset="0"/>
              </a:rPr>
              <a:t> </a:t>
            </a:r>
            <a:endParaRPr lang="en-US" sz="3600" b="1" dirty="0">
              <a:solidFill>
                <a:srgbClr val="FF0000"/>
              </a:solidFill>
              <a:latin typeface="Times New Roman" pitchFamily="18" charset="0"/>
              <a:ea typeface="Arial" panose="020B0604020202020204" pitchFamily="34" charset="0"/>
              <a:cs typeface="Times New Roman" pitchFamily="18"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043619"/>
          </a:xfrm>
          <a:prstGeom prst="rect">
            <a:avLst/>
          </a:prstGeom>
        </p:spPr>
        <p:txBody>
          <a:bodyPr wrap="square">
            <a:spAutoFit/>
          </a:bodyPr>
          <a:lstStyle/>
          <a:p>
            <a:pPr marL="1054100" marR="0" indent="38100" algn="just">
              <a:lnSpc>
                <a:spcPct val="115000"/>
              </a:lnSpc>
              <a:spcBef>
                <a:spcPts val="0"/>
              </a:spcBef>
              <a:spcAft>
                <a:spcPts val="600"/>
              </a:spcAft>
            </a:pPr>
            <a:r>
              <a:rPr lang="en-US" sz="2800" b="1" dirty="0" err="1">
                <a:solidFill>
                  <a:srgbClr val="1D02DA"/>
                </a:solidFill>
                <a:latin typeface="Times New Roman" pitchFamily="18" charset="0"/>
                <a:ea typeface="Arial" panose="020B0604020202020204" pitchFamily="34" charset="0"/>
                <a:cs typeface="Times New Roman" pitchFamily="18" charset="0"/>
              </a:rPr>
              <a:t>Kể</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tên</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các</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chương</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trình</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nhân</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ái</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trên</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truyền</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hình</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mà</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em</a:t>
            </a:r>
            <a:r>
              <a:rPr lang="en-US" sz="2800" b="1" dirty="0">
                <a:solidFill>
                  <a:srgbClr val="1D02DA"/>
                </a:solidFill>
                <a:latin typeface="Times New Roman" pitchFamily="18" charset="0"/>
                <a:ea typeface="Arial" panose="020B0604020202020204" pitchFamily="34" charset="0"/>
                <a:cs typeface="Times New Roman" pitchFamily="18" charset="0"/>
              </a:rPr>
              <a:t> </a:t>
            </a:r>
            <a:r>
              <a:rPr lang="en-US" sz="2800" b="1" dirty="0" err="1">
                <a:solidFill>
                  <a:srgbClr val="1D02DA"/>
                </a:solidFill>
                <a:latin typeface="Times New Roman" pitchFamily="18" charset="0"/>
                <a:ea typeface="Arial" panose="020B0604020202020204" pitchFamily="34" charset="0"/>
                <a:cs typeface="Times New Roman" pitchFamily="18" charset="0"/>
              </a:rPr>
              <a:t>biết</a:t>
            </a:r>
            <a:endParaRPr lang="en-US" sz="28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524000" y="-274224"/>
            <a:ext cx="14518105"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609600" y="5062659"/>
            <a:ext cx="10940716" cy="1200329"/>
          </a:xfrm>
          <a:prstGeom prst="rect">
            <a:avLst/>
          </a:prstGeom>
        </p:spPr>
        <p:txBody>
          <a:bodyPr wrap="square">
            <a:spAutoFit/>
          </a:bodyPr>
          <a:lstStyle/>
          <a:p>
            <a:r>
              <a:rPr lang="en-US" sz="2400">
                <a:solidFill>
                  <a:srgbClr val="0000FF"/>
                </a:solidFill>
                <a:latin typeface="Times New Roman" pitchFamily="18" charset="0"/>
                <a:cs typeface="Times New Roman" pitchFamily="18" charset="0"/>
              </a:rPr>
              <a:t>1. </a:t>
            </a:r>
            <a:r>
              <a:rPr lang="vi-VN" sz="2400">
                <a:solidFill>
                  <a:srgbClr val="0000FF"/>
                </a:solidFill>
                <a:latin typeface="Times New Roman" pitchFamily="18" charset="0"/>
                <a:cs typeface="Times New Roman" pitchFamily="18" charset="0"/>
              </a:rPr>
              <a:t>Hình ảnh gợi em nhớ tới sự việc nào xảy ra ở nước ta?</a:t>
            </a:r>
            <a:endParaRPr lang="en-US" sz="2400">
              <a:solidFill>
                <a:srgbClr val="0000FF"/>
              </a:solidFill>
              <a:latin typeface="Times New Roman" pitchFamily="18" charset="0"/>
              <a:cs typeface="Times New Roman" pitchFamily="18" charset="0"/>
            </a:endParaRPr>
          </a:p>
          <a:p>
            <a:r>
              <a:rPr lang="en-US" sz="2400">
                <a:solidFill>
                  <a:srgbClr val="0000FF"/>
                </a:solidFill>
                <a:latin typeface="Times New Roman" pitchFamily="18" charset="0"/>
                <a:cs typeface="Times New Roman" pitchFamily="18" charset="0"/>
              </a:rPr>
              <a:t>2. </a:t>
            </a:r>
            <a:r>
              <a:rPr lang="vi-VN" sz="2400">
                <a:solidFill>
                  <a:srgbClr val="0000FF"/>
                </a:solidFill>
                <a:latin typeface="Times New Roman" pitchFamily="18" charset="0"/>
                <a:cs typeface="Times New Roman" pitchFamily="18" charset="0"/>
              </a:rPr>
              <a:t>Trước sự việc đó, Nhà nước và Nhân dân ta đã có những hành động gì?</a:t>
            </a:r>
            <a:endParaRPr lang="en-US" sz="2400">
              <a:solidFill>
                <a:srgbClr val="0000FF"/>
              </a:solidFill>
              <a:latin typeface="Times New Roman" pitchFamily="18" charset="0"/>
              <a:cs typeface="Times New Roman" pitchFamily="18" charset="0"/>
            </a:endParaRPr>
          </a:p>
          <a:p>
            <a:r>
              <a:rPr lang="en-US" sz="2400">
                <a:solidFill>
                  <a:srgbClr val="0000FF"/>
                </a:solidFill>
                <a:latin typeface="Times New Roman" pitchFamily="18" charset="0"/>
                <a:cs typeface="Times New Roman" pitchFamily="18" charset="0"/>
              </a:rPr>
              <a:t>3. </a:t>
            </a:r>
            <a:r>
              <a:rPr lang="vi-VN" sz="2400">
                <a:solidFill>
                  <a:srgbClr val="0000FF"/>
                </a:solidFill>
                <a:latin typeface="Times New Roman" pitchFamily="18" charset="0"/>
                <a:cs typeface="Times New Roman" pitchFamily="18" charset="0"/>
              </a:rPr>
              <a:t>Em hãy chia sẻ cảm xúc của mình trước những hành động đó</a:t>
            </a:r>
            <a:r>
              <a:rPr lang="en-US" sz="2400">
                <a:solidFill>
                  <a:srgbClr val="0000FF"/>
                </a:solidFill>
                <a:latin typeface="Times New Roman" pitchFamily="18" charset="0"/>
                <a:cs typeface="Times New Roman" pitchFamily="18" charset="0"/>
              </a:rPr>
              <a:t>.</a:t>
            </a: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5DE13488-A3F6-8211-C4FA-0D0DB0774613}"/>
              </a:ext>
            </a:extLst>
          </p:cNvPr>
          <p:cNvSpPr txBox="1"/>
          <p:nvPr/>
        </p:nvSpPr>
        <p:spPr>
          <a:xfrm>
            <a:off x="1836058" y="2501332"/>
            <a:ext cx="7358742" cy="369332"/>
          </a:xfrm>
          <a:prstGeom prst="rect">
            <a:avLst/>
          </a:prstGeom>
          <a:noFill/>
        </p:spPr>
        <p:txBody>
          <a:bodyPr wrap="square">
            <a:spAutoFit/>
          </a:bodyPr>
          <a:lstStyle/>
          <a:p>
            <a:r>
              <a:rPr lang="en-US"/>
              <a:t>https://www.youtube.com/watch?v=RjAmEHYrYp4</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524315"/>
          </a:xfrm>
          <a:prstGeom prst="rect">
            <a:avLst/>
          </a:prstGeom>
          <a:noFill/>
        </p:spPr>
        <p:txBody>
          <a:bodyPr wrap="square" rtlCol="0">
            <a:spAutoFit/>
          </a:bodyPr>
          <a:lstStyle/>
          <a:p>
            <a:pPr algn="just"/>
            <a:r>
              <a:rPr lang="en-US"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Các</a:t>
            </a:r>
            <a:r>
              <a:rPr lang="vi-VN" sz="2400" dirty="0">
                <a:latin typeface="Times New Roman" pitchFamily="18" charset="0"/>
                <a:cs typeface="Times New Roman" pitchFamily="18" charset="0"/>
              </a:rPr>
              <a:t> chương trình nhân ái trên truyền hình như những nh</a:t>
            </a:r>
            <a:r>
              <a:rPr lang="en-US" sz="2400" dirty="0">
                <a:latin typeface="Times New Roman" pitchFamily="18" charset="0"/>
                <a:cs typeface="Times New Roman" pitchFamily="18" charset="0"/>
              </a:rPr>
              <a:t>ị</a:t>
            </a:r>
            <a:r>
              <a:rPr lang="vi-VN" sz="2400" dirty="0">
                <a:latin typeface="Times New Roman" pitchFamily="18" charset="0"/>
                <a:cs typeface="Times New Roman" pitchFamily="18" charset="0"/>
              </a:rPr>
              <a:t>p cầu, mang phép màu đến v</a:t>
            </a:r>
            <a:r>
              <a:rPr lang="en-US" sz="2400" dirty="0">
                <a:latin typeface="Times New Roman" pitchFamily="18" charset="0"/>
                <a:cs typeface="Times New Roman" pitchFamily="18" charset="0"/>
              </a:rPr>
              <a:t>ớ</a:t>
            </a:r>
            <a:r>
              <a:rPr lang="vi-VN" sz="2400" dirty="0">
                <a:latin typeface="Times New Roman" pitchFamily="18" charset="0"/>
                <a:cs typeface="Times New Roman" pitchFamily="18" charset="0"/>
              </a:rPr>
              <a:t>i những người nghèo khổ, bất h</a:t>
            </a:r>
            <a:r>
              <a:rPr lang="en-US" sz="2400" dirty="0">
                <a:latin typeface="Times New Roman" pitchFamily="18" charset="0"/>
                <a:cs typeface="Times New Roman" pitchFamily="18" charset="0"/>
              </a:rPr>
              <a:t>ạ</a:t>
            </a:r>
            <a:r>
              <a:rPr lang="vi-VN" sz="2400" dirty="0">
                <a:latin typeface="Times New Roman" pitchFamily="18" charset="0"/>
                <a:cs typeface="Times New Roman" pitchFamily="18" charset="0"/>
              </a:rPr>
              <a:t>nh. </a:t>
            </a:r>
            <a:r>
              <a:rPr lang="en-US" sz="2400" dirty="0">
                <a:latin typeface="Times New Roman" pitchFamily="18" charset="0"/>
                <a:cs typeface="Times New Roman" pitchFamily="18" charset="0"/>
              </a:rPr>
              <a:t>Đ</a:t>
            </a:r>
            <a:r>
              <a:rPr lang="vi-VN" sz="2400" dirty="0">
                <a:latin typeface="Times New Roman" pitchFamily="18" charset="0"/>
                <a:cs typeface="Times New Roman" pitchFamily="18" charset="0"/>
              </a:rPr>
              <a:t>ó là thông điệp của lòng yêu thương lan toả t</a:t>
            </a:r>
            <a:r>
              <a:rPr lang="en-US" sz="2400" dirty="0">
                <a:latin typeface="Times New Roman" pitchFamily="18" charset="0"/>
                <a:cs typeface="Times New Roman" pitchFamily="18" charset="0"/>
              </a:rPr>
              <a:t>ớ</a:t>
            </a:r>
            <a:r>
              <a:rPr lang="vi-VN" sz="2400" dirty="0">
                <a:latin typeface="Times New Roman" pitchFamily="18" charset="0"/>
                <a:cs typeface="Times New Roman" pitchFamily="18" charset="0"/>
              </a:rPr>
              <a:t>i những trái tim biết rung cảm, thấu hiểu và chia </a:t>
            </a:r>
            <a:r>
              <a:rPr lang="vi-VN" sz="2400" i="1" dirty="0">
                <a:latin typeface="Times New Roman" pitchFamily="18" charset="0"/>
                <a:cs typeface="Times New Roman" pitchFamily="18" charset="0"/>
              </a:rPr>
              <a:t>sẻ</a:t>
            </a:r>
            <a:r>
              <a:rPr lang="vi-VN" sz="2400" dirty="0">
                <a:latin typeface="Times New Roman" pitchFamily="18" charset="0"/>
                <a:cs typeface="Times New Roman" pitchFamily="18" charset="0"/>
              </a:rPr>
              <a:t> v</a:t>
            </a:r>
            <a:r>
              <a:rPr lang="en-US" sz="2400" dirty="0">
                <a:latin typeface="Times New Roman" pitchFamily="18" charset="0"/>
                <a:cs typeface="Times New Roman" pitchFamily="18" charset="0"/>
              </a:rPr>
              <a:t>ớ</a:t>
            </a:r>
            <a:r>
              <a:rPr lang="vi-VN" sz="2400" dirty="0">
                <a:latin typeface="Times New Roman" pitchFamily="18" charset="0"/>
                <a:cs typeface="Times New Roman" pitchFamily="18" charset="0"/>
              </a:rPr>
              <a:t>i những mảnh đời khốn khó.</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Chương trình </a:t>
            </a:r>
            <a:r>
              <a:rPr lang="vi-VN" sz="2400" i="1" dirty="0">
                <a:latin typeface="Times New Roman" pitchFamily="18" charset="0"/>
                <a:cs typeface="Times New Roman" pitchFamily="18" charset="0"/>
              </a:rPr>
              <a:t>C</a:t>
            </a:r>
            <a:r>
              <a:rPr lang="en-US" sz="2400" i="1" dirty="0">
                <a:latin typeface="Times New Roman" pitchFamily="18" charset="0"/>
                <a:cs typeface="Times New Roman" pitchFamily="18" charset="0"/>
              </a:rPr>
              <a:t>ặ</a:t>
            </a:r>
            <a:r>
              <a:rPr lang="vi-VN" sz="2400" i="1" dirty="0">
                <a:latin typeface="Times New Roman" pitchFamily="18" charset="0"/>
                <a:cs typeface="Times New Roman" pitchFamily="18" charset="0"/>
              </a:rPr>
              <a:t>p lá yêu thương</a:t>
            </a:r>
            <a:r>
              <a:rPr lang="vi-VN" sz="2400" dirty="0">
                <a:latin typeface="Times New Roman" pitchFamily="18" charset="0"/>
                <a:cs typeface="Times New Roman" pitchFamily="18" charset="0"/>
              </a:rPr>
              <a:t> là dự án hỗ trợ các em học sinh có hoàn cảnh khó kh</a:t>
            </a:r>
            <a:r>
              <a:rPr lang="en-US" sz="2400" dirty="0">
                <a:latin typeface="Times New Roman" pitchFamily="18" charset="0"/>
                <a:cs typeface="Times New Roman" pitchFamily="18" charset="0"/>
              </a:rPr>
              <a:t>ă</a:t>
            </a:r>
            <a:r>
              <a:rPr lang="vi-VN" sz="2400" dirty="0">
                <a:latin typeface="Times New Roman" pitchFamily="18" charset="0"/>
                <a:cs typeface="Times New Roman" pitchFamily="18" charset="0"/>
              </a:rPr>
              <a:t>n, vươn lên trong cuộc sống để tiếp tục t</a:t>
            </a:r>
            <a:r>
              <a:rPr lang="en-US" sz="2400" dirty="0">
                <a:latin typeface="Times New Roman" pitchFamily="18" charset="0"/>
                <a:cs typeface="Times New Roman" pitchFamily="18" charset="0"/>
              </a:rPr>
              <a:t>ớ</a:t>
            </a:r>
            <a:r>
              <a:rPr lang="vi-VN" sz="2400" dirty="0">
                <a:latin typeface="Times New Roman" pitchFamily="18" charset="0"/>
                <a:cs typeface="Times New Roman" pitchFamily="18" charset="0"/>
              </a:rPr>
              <a:t>i trường. Chương trình </a:t>
            </a:r>
            <a:r>
              <a:rPr lang="vi-VN" sz="2400" i="1" dirty="0">
                <a:latin typeface="Times New Roman" pitchFamily="18" charset="0"/>
                <a:cs typeface="Times New Roman" pitchFamily="18" charset="0"/>
              </a:rPr>
              <a:t>Xin chào cuộc s</a:t>
            </a:r>
            <a:r>
              <a:rPr lang="en-US" sz="2400" i="1" dirty="0">
                <a:latin typeface="Times New Roman" pitchFamily="18" charset="0"/>
                <a:cs typeface="Times New Roman" pitchFamily="18" charset="0"/>
              </a:rPr>
              <a:t>ố</a:t>
            </a:r>
            <a:r>
              <a:rPr lang="vi-VN" sz="2400" i="1" dirty="0">
                <a:latin typeface="Times New Roman" pitchFamily="18" charset="0"/>
                <a:cs typeface="Times New Roman" pitchFamily="18" charset="0"/>
              </a:rPr>
              <a:t>ng</a:t>
            </a:r>
            <a:r>
              <a:rPr lang="vi-VN" sz="2400" dirty="0">
                <a:latin typeface="Times New Roman" pitchFamily="18" charset="0"/>
                <a:cs typeface="Times New Roman" pitchFamily="18" charset="0"/>
              </a:rPr>
              <a:t> chữa lành những vết thương bằng chính tình yêu thương dành cho những em bé khuyết t</a:t>
            </a:r>
            <a:r>
              <a:rPr lang="en-US" sz="2400" dirty="0" err="1">
                <a:latin typeface="Times New Roman" pitchFamily="18" charset="0"/>
                <a:cs typeface="Times New Roman" pitchFamily="18" charset="0"/>
              </a:rPr>
              <a:t>ật</a:t>
            </a:r>
            <a:r>
              <a:rPr lang="vi-VN" sz="2400" dirty="0">
                <a:latin typeface="Times New Roman" pitchFamily="18" charset="0"/>
                <a:cs typeface="Times New Roman" pitchFamily="18" charset="0"/>
              </a:rPr>
              <a:t>. Sau mỗi ca phẫu thuật giúp các em bước ra khỏi nỗi bất h</a:t>
            </a:r>
            <a:r>
              <a:rPr lang="en-US" sz="2400" dirty="0">
                <a:latin typeface="Times New Roman" pitchFamily="18" charset="0"/>
                <a:cs typeface="Times New Roman" pitchFamily="18" charset="0"/>
              </a:rPr>
              <a:t>ạ</a:t>
            </a:r>
            <a:r>
              <a:rPr lang="vi-VN" sz="2400" dirty="0">
                <a:latin typeface="Times New Roman" pitchFamily="18" charset="0"/>
                <a:cs typeface="Times New Roman" pitchFamily="18" charset="0"/>
              </a:rPr>
              <a:t>nh, tr</a:t>
            </a:r>
            <a:r>
              <a:rPr lang="en-US" sz="2400" dirty="0">
                <a:latin typeface="Times New Roman" pitchFamily="18" charset="0"/>
                <a:cs typeface="Times New Roman" pitchFamily="18" charset="0"/>
              </a:rPr>
              <a:t>ở</a:t>
            </a:r>
            <a:r>
              <a:rPr lang="vi-VN" sz="2400" dirty="0">
                <a:latin typeface="Times New Roman" pitchFamily="18" charset="0"/>
                <a:cs typeface="Times New Roman" pitchFamily="18" charset="0"/>
              </a:rPr>
              <a:t> về vói tuổi thơ bình thường như các em đáng được hưởng. Chương trình </a:t>
            </a:r>
            <a:r>
              <a:rPr lang="vi-VN" sz="2400" i="1" dirty="0">
                <a:latin typeface="Times New Roman" pitchFamily="18" charset="0"/>
                <a:cs typeface="Times New Roman" pitchFamily="18" charset="0"/>
              </a:rPr>
              <a:t>Cùng xây mơ ước</a:t>
            </a:r>
            <a:r>
              <a:rPr lang="vi-VN" sz="2400" dirty="0">
                <a:latin typeface="Times New Roman" pitchFamily="18" charset="0"/>
                <a:cs typeface="Times New Roman" pitchFamily="18" charset="0"/>
              </a:rPr>
              <a:t> giúp giảm b</a:t>
            </a:r>
            <a:r>
              <a:rPr lang="en-US" sz="2400" dirty="0">
                <a:latin typeface="Times New Roman" pitchFamily="18" charset="0"/>
                <a:cs typeface="Times New Roman" pitchFamily="18" charset="0"/>
              </a:rPr>
              <a:t>ớ</a:t>
            </a:r>
            <a:r>
              <a:rPr lang="vi-VN" sz="2400" dirty="0">
                <a:latin typeface="Times New Roman" pitchFamily="18" charset="0"/>
                <a:cs typeface="Times New Roman" pitchFamily="18" charset="0"/>
              </a:rPr>
              <a:t>t những c</a:t>
            </a:r>
            <a:r>
              <a:rPr lang="en-US" sz="2400" dirty="0">
                <a:latin typeface="Times New Roman" pitchFamily="18" charset="0"/>
                <a:cs typeface="Times New Roman" pitchFamily="18" charset="0"/>
              </a:rPr>
              <a:t>ă</a:t>
            </a:r>
            <a:r>
              <a:rPr lang="vi-VN" sz="2400" dirty="0">
                <a:latin typeface="Times New Roman" pitchFamily="18" charset="0"/>
                <a:cs typeface="Times New Roman" pitchFamily="18" charset="0"/>
              </a:rPr>
              <a:t>n nhà dột nát, xiêu vẹo. Trên mảnh đất ấy, sẽ là những ngôi nhà m</a:t>
            </a:r>
            <a:r>
              <a:rPr lang="en-US" sz="2400" dirty="0">
                <a:latin typeface="Times New Roman" pitchFamily="18" charset="0"/>
                <a:cs typeface="Times New Roman" pitchFamily="18" charset="0"/>
              </a:rPr>
              <a:t>ớ</a:t>
            </a:r>
            <a:r>
              <a:rPr lang="vi-VN" sz="2400" dirty="0">
                <a:latin typeface="Times New Roman" pitchFamily="18" charset="0"/>
                <a:cs typeface="Times New Roman" pitchFamily="18" charset="0"/>
              </a:rPr>
              <a:t>i khang trang được dụng lên từ những viên g</a:t>
            </a:r>
            <a:r>
              <a:rPr lang="en-US" sz="2400" dirty="0" err="1">
                <a:latin typeface="Times New Roman" pitchFamily="18" charset="0"/>
                <a:cs typeface="Times New Roman" pitchFamily="18" charset="0"/>
              </a:rPr>
              <a:t>ạch</a:t>
            </a:r>
            <a:r>
              <a:rPr lang="vi-VN" sz="2400" dirty="0">
                <a:latin typeface="Times New Roman" pitchFamily="18" charset="0"/>
                <a:cs typeface="Times New Roman" pitchFamily="18" charset="0"/>
              </a:rPr>
              <a:t> tình nghĩa, từ bàn tay, khối óc và tấm lòng của tất cả cộng đồng,... để mỗi ngôi nhà th</a:t>
            </a:r>
            <a:r>
              <a:rPr lang="en-US" sz="2400" dirty="0" err="1">
                <a:latin typeface="Times New Roman" pitchFamily="18" charset="0"/>
                <a:cs typeface="Times New Roman" pitchFamily="18" charset="0"/>
              </a:rPr>
              <a:t>ật</a:t>
            </a:r>
            <a:r>
              <a:rPr lang="vi-VN" sz="2400" dirty="0">
                <a:latin typeface="Times New Roman" pitchFamily="18" charset="0"/>
                <a:cs typeface="Times New Roman" pitchFamily="18" charset="0"/>
              </a:rPr>
              <a:t> sự tr</a:t>
            </a:r>
            <a:r>
              <a:rPr lang="en-US" sz="2400" dirty="0">
                <a:latin typeface="Times New Roman" pitchFamily="18" charset="0"/>
                <a:cs typeface="Times New Roman" pitchFamily="18" charset="0"/>
              </a:rPr>
              <a:t>ở</a:t>
            </a:r>
            <a:r>
              <a:rPr lang="vi-VN" sz="2400" dirty="0">
                <a:latin typeface="Times New Roman" pitchFamily="18" charset="0"/>
                <a:cs typeface="Times New Roman" pitchFamily="18" charset="0"/>
              </a:rPr>
              <a:t> thành một mái ấm, một chốn an cư, ươm mầm cho một cuộc đời m</a:t>
            </a:r>
            <a:r>
              <a:rPr lang="en-US" sz="2400" dirty="0">
                <a:latin typeface="Times New Roman" pitchFamily="18" charset="0"/>
                <a:cs typeface="Times New Roman" pitchFamily="18" charset="0"/>
              </a:rPr>
              <a:t>ớ</a:t>
            </a:r>
            <a:r>
              <a:rPr lang="vi-VN" sz="2400" dirty="0">
                <a:latin typeface="Times New Roman" pitchFamily="18" charset="0"/>
                <a:cs typeface="Times New Roman" pitchFamily="18" charset="0"/>
              </a:rPr>
              <a:t>i tươi sáng và ấm áp hơn.</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2213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mj-lt"/>
                <a:ea typeface="Arial" panose="020B0604020202020204" pitchFamily="34" charset="0"/>
              </a:rPr>
              <a:t>Theo em, tình yêu thương con người có ý nghĩa như thế nào đối với người được nhận tình yêu thương và người th</a:t>
            </a:r>
            <a:r>
              <a:rPr lang="en-US" b="1" dirty="0">
                <a:solidFill>
                  <a:srgbClr val="1D02DA"/>
                </a:solidFill>
                <a:latin typeface="+mj-lt"/>
                <a:ea typeface="Arial" panose="020B0604020202020204" pitchFamily="34" charset="0"/>
              </a:rPr>
              <a:t>ể</a:t>
            </a:r>
            <a:r>
              <a:rPr lang="vi-VN" b="1" dirty="0">
                <a:solidFill>
                  <a:srgbClr val="1D02DA"/>
                </a:solidFill>
                <a:latin typeface="+mj-lt"/>
                <a:ea typeface="Arial" panose="020B0604020202020204" pitchFamily="34" charset="0"/>
              </a:rPr>
              <a:t> hiện tình yêu thương với người khác?</a:t>
            </a:r>
            <a:endParaRPr lang="en-US" b="1" dirty="0">
              <a:effectLst/>
              <a:latin typeface="+mj-lt"/>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413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2400" b="1" i="1" dirty="0">
                <a:solidFill>
                  <a:srgbClr val="0000FF"/>
                </a:solidFill>
                <a:latin typeface="+mj-lt"/>
              </a:rPr>
              <a:t>* </a:t>
            </a:r>
            <a:r>
              <a:rPr lang="en-US" sz="2400" b="1" i="1" dirty="0">
                <a:solidFill>
                  <a:srgbClr val="0000FF"/>
                </a:solidFill>
                <a:latin typeface="Times New Roman" pitchFamily="18" charset="0"/>
                <a:cs typeface="Times New Roman" pitchFamily="18" charset="0"/>
              </a:rPr>
              <a:t>Ý</a:t>
            </a:r>
            <a:r>
              <a:rPr lang="en-US" sz="2400" b="1" i="1" dirty="0">
                <a:solidFill>
                  <a:srgbClr val="0000FF"/>
                </a:solidFill>
                <a:latin typeface="+mj-lt"/>
              </a:rPr>
              <a:t> </a:t>
            </a:r>
            <a:r>
              <a:rPr lang="en-US" sz="2400" b="1" i="1" dirty="0" err="1">
                <a:solidFill>
                  <a:srgbClr val="0000FF"/>
                </a:solidFill>
                <a:latin typeface="Times New Roman" pitchFamily="18" charset="0"/>
                <a:cs typeface="Times New Roman" pitchFamily="18" charset="0"/>
              </a:rPr>
              <a:t>nghĩa</a:t>
            </a:r>
            <a:r>
              <a:rPr lang="en-US" sz="2400" b="1" i="1" dirty="0">
                <a:solidFill>
                  <a:srgbClr val="0000FF"/>
                </a:solidFill>
                <a:latin typeface="+mj-lt"/>
              </a:rPr>
              <a:t> </a:t>
            </a:r>
            <a:r>
              <a:rPr lang="vi-VN" sz="2400" b="1" i="1" dirty="0">
                <a:solidFill>
                  <a:srgbClr val="0000FF"/>
                </a:solidFill>
                <a:latin typeface="+mj-lt"/>
              </a:rPr>
              <a:t>của yêu thương con người</a:t>
            </a:r>
            <a:endParaRPr lang="en-US" sz="2400" b="1" dirty="0">
              <a:solidFill>
                <a:srgbClr val="0000FF"/>
              </a:solidFill>
              <a:latin typeface="+mj-lt"/>
            </a:endParaRPr>
          </a:p>
          <a:p>
            <a:pPr lvl="0">
              <a:buNone/>
            </a:pPr>
            <a:r>
              <a:rPr lang="en-US" sz="2400" dirty="0">
                <a:latin typeface="+mj-lt"/>
              </a:rPr>
              <a:t>-</a:t>
            </a:r>
            <a:r>
              <a:rPr lang="vi-VN" sz="2400" dirty="0">
                <a:latin typeface="+mj-lt"/>
              </a:rPr>
              <a:t>Tình yêu thương con người mang lại niềm vui, sự tin tưởng vào bản thân và </a:t>
            </a:r>
            <a:r>
              <a:rPr lang="vi-VN" sz="2400">
                <a:latin typeface="+mj-lt"/>
              </a:rPr>
              <a:t>cuộc sống</a:t>
            </a:r>
            <a:endParaRPr lang="en-US" sz="2400">
              <a:latin typeface="+mj-lt"/>
            </a:endParaRPr>
          </a:p>
          <a:p>
            <a:pPr lvl="0">
              <a:buNone/>
            </a:pPr>
            <a:r>
              <a:rPr lang="vi-VN" sz="2400">
                <a:latin typeface="+mj-lt"/>
              </a:rPr>
              <a:t> </a:t>
            </a:r>
            <a:r>
              <a:rPr lang="en-US" sz="2400">
                <a:latin typeface="+mj-lt"/>
              </a:rPr>
              <a:t>- </a:t>
            </a:r>
            <a:r>
              <a:rPr lang="en-US" sz="2400">
                <a:latin typeface="Times New Roman" pitchFamily="18" charset="0"/>
                <a:cs typeface="Times New Roman" pitchFamily="18" charset="0"/>
              </a:rPr>
              <a:t>G</a:t>
            </a:r>
            <a:r>
              <a:rPr lang="vi-VN" sz="2400">
                <a:latin typeface="+mj-lt"/>
              </a:rPr>
              <a:t>iúp </a:t>
            </a:r>
            <a:r>
              <a:rPr lang="vi-VN" sz="2400" dirty="0">
                <a:latin typeface="+mj-lt"/>
              </a:rPr>
              <a:t>con người có thêm sức mạnh vượt qua khó khăn, hoạn nạn; làm cho mối quan hệ giữa con người với con người thêm gần gũi, gắn bó; góp phần xây dựng cộng đồng an toàn, lành mạnh và tốt đẹp hơn. </a:t>
            </a:r>
            <a:endParaRPr lang="en-US" sz="2400" dirty="0">
              <a:latin typeface="+mj-lt"/>
            </a:endParaRPr>
          </a:p>
          <a:p>
            <a:pPr lvl="0">
              <a:buNone/>
            </a:pPr>
            <a:r>
              <a:rPr lang="en-US" sz="2400" dirty="0">
                <a:latin typeface="+mj-lt"/>
              </a:rPr>
              <a:t>-</a:t>
            </a:r>
            <a:r>
              <a:rPr lang="vi-VN" sz="2400" dirty="0">
                <a:latin typeface="+mj-lt"/>
              </a:rPr>
              <a:t>Người biết yêu thương con người sẽ được mọi người yêu quý và kính trọng. Yêu thương con người là truyền thống quý báu của dân tộc, cần được giữ gìn và phát huy.</a:t>
            </a:r>
            <a:br>
              <a:rPr lang="vi-VN" sz="2400" dirty="0">
                <a:latin typeface="+mj-lt"/>
              </a:rPr>
            </a:br>
            <a:endParaRPr lang="en-US" sz="2400" b="1" dirty="0">
              <a:latin typeface="+mj-lt"/>
            </a:endParaRPr>
          </a:p>
        </p:txBody>
      </p:sp>
      <p:pic>
        <p:nvPicPr>
          <p:cNvPr id="13" name="Picture 12" descr="pngtree-right-hand-gesture-holding-a-pencil-png-image_2697774.jpg"/>
          <p:cNvPicPr>
            <a:picLocks noChangeAspect="1"/>
          </p:cNvPicPr>
          <p:nvPr/>
        </p:nvPicPr>
        <p:blipFill>
          <a:blip r:embed="rId6"/>
          <a:stretch>
            <a:fillRect/>
          </a:stretch>
        </p:blipFill>
        <p:spPr>
          <a:xfrm>
            <a:off x="10604881" y="818865"/>
            <a:ext cx="1405148" cy="14051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mj-lt"/>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mj-lt"/>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mj-lt"/>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mj-lt"/>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7544522"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800" b="1" dirty="0" err="1">
                <a:solidFill>
                  <a:srgbClr val="FF0000"/>
                </a:solidFill>
                <a:latin typeface="Times New Roman" pitchFamily="18" charset="0"/>
                <a:ea typeface="Times New Roman" panose="02020603050405020304" pitchFamily="18" charset="0"/>
                <a:cs typeface="Times New Roman" pitchFamily="18" charset="0"/>
              </a:rPr>
              <a:t>Hoạt</a:t>
            </a:r>
            <a:r>
              <a:rPr lang="en-US" sz="2800" b="1" dirty="0">
                <a:solidFill>
                  <a:srgbClr val="FF0000"/>
                </a:solidFill>
                <a:latin typeface="Times New Roman" pitchFamily="18" charset="0"/>
                <a:ea typeface="Times New Roman" panose="02020603050405020304" pitchFamily="18" charset="0"/>
                <a:cs typeface="Times New Roman" pitchFamily="18" charset="0"/>
              </a:rPr>
              <a:t> </a:t>
            </a:r>
            <a:r>
              <a:rPr lang="en-US" sz="2800" b="1" dirty="0" err="1">
                <a:solidFill>
                  <a:srgbClr val="FF0000"/>
                </a:solidFill>
                <a:latin typeface="Times New Roman" pitchFamily="18" charset="0"/>
                <a:ea typeface="Times New Roman" panose="02020603050405020304" pitchFamily="18" charset="0"/>
                <a:cs typeface="Times New Roman" pitchFamily="18" charset="0"/>
              </a:rPr>
              <a:t>động</a:t>
            </a:r>
            <a:r>
              <a:rPr lang="en-US" sz="2800" b="1" dirty="0">
                <a:solidFill>
                  <a:srgbClr val="FF0000"/>
                </a:solidFill>
                <a:latin typeface="Times New Roman" pitchFamily="18" charset="0"/>
                <a:ea typeface="Times New Roman" panose="02020603050405020304" pitchFamily="18" charset="0"/>
                <a:cs typeface="Times New Roman" pitchFamily="18" charset="0"/>
              </a:rPr>
              <a:t>: </a:t>
            </a:r>
            <a:r>
              <a:rPr lang="vi-VN" sz="2800" b="1" dirty="0">
                <a:solidFill>
                  <a:srgbClr val="FF0000"/>
                </a:solidFill>
                <a:latin typeface="Times New Roman" pitchFamily="18" charset="0"/>
                <a:ea typeface="Arial" panose="020B0604020202020204" pitchFamily="34" charset="0"/>
                <a:cs typeface="Times New Roman" pitchFamily="18" charset="0"/>
              </a:rPr>
              <a:t>Thực hiện hành động yêu thương.</a:t>
            </a:r>
            <a:endParaRPr lang="en-US" sz="28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077218"/>
          </a:xfrm>
          <a:prstGeom prst="rect">
            <a:avLst/>
          </a:prstGeom>
          <a:noFill/>
        </p:spPr>
        <p:txBody>
          <a:bodyPr wrap="square" rtlCol="0">
            <a:spAutoFit/>
          </a:bodyPr>
          <a:lstStyle/>
          <a:p>
            <a:pPr algn="ctr" defTabSz="457200"/>
            <a:r>
              <a:rPr lang="en-US" altLang="zh-CN" sz="3200" b="1" dirty="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3200" b="1" dirty="0" err="1">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32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200" b="1" dirty="0" err="1">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32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err="1">
                  <a:solidFill>
                    <a:srgbClr val="0000FF"/>
                  </a:solidFill>
                  <a:latin typeface="Times New Roman" pitchFamily="18" charset="0"/>
                  <a:ea typeface="Helvetica Neue"/>
                  <a:cs typeface="Times New Roman" pitchFamily="18" charset="0"/>
                </a:rPr>
                <a:t>Bài</a:t>
              </a:r>
              <a:r>
                <a:rPr lang="en-US" altLang="en-US" sz="3200" b="1" dirty="0">
                  <a:solidFill>
                    <a:srgbClr val="0000FF"/>
                  </a:solidFill>
                  <a:latin typeface="Times New Roman" pitchFamily="18" charset="0"/>
                  <a:ea typeface="Helvetica Neue"/>
                  <a:cs typeface="Times New Roman" pitchFamily="18" charset="0"/>
                </a:rPr>
                <a:t> 2:</a:t>
              </a:r>
              <a:r>
                <a:rPr lang="en-US" altLang="en-US" sz="32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200" b="1" dirty="0">
                  <a:solidFill>
                    <a:srgbClr val="FF0000"/>
                  </a:solidFill>
                  <a:latin typeface="Times New Roman" pitchFamily="18" charset="0"/>
                  <a:ea typeface="Helvetica Neue"/>
                  <a:cs typeface="Times New Roman" pitchFamily="18" charset="0"/>
                </a:rPr>
                <a:t>YÊU THƯƠNG CON NGƯỜI </a:t>
              </a:r>
              <a:r>
                <a:rPr lang="en-US" altLang="en-US" sz="3200" b="1" dirty="0">
                  <a:solidFill>
                    <a:srgbClr val="0000FF"/>
                  </a:solidFill>
                  <a:latin typeface="Times New Roman" pitchFamily="18" charset="0"/>
                  <a:ea typeface="Helvetica Neue"/>
                  <a:cs typeface="Times New Roman" pitchFamily="18" charset="0"/>
                </a:rPr>
                <a:t>KNTT</a:t>
              </a:r>
              <a:endParaRPr lang="en-SG" altLang="en-US" sz="32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p>
        </p:txBody>
      </p:sp>
      <p:sp>
        <p:nvSpPr>
          <p:cNvPr id="6" name="Text Box 33"/>
          <p:cNvSpPr txBox="1">
            <a:spLocks noChangeArrowheads="1"/>
          </p:cNvSpPr>
          <p:nvPr/>
        </p:nvSpPr>
        <p:spPr bwMode="auto">
          <a:xfrm>
            <a:off x="1248159" y="2741644"/>
            <a:ext cx="9569669"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Times New Roman" pitchFamily="18" charset="0"/>
                <a:cs typeface="Times New Roman" pitchFamily="18" charset="0"/>
              </a:rPr>
              <a:t>Tìm</a:t>
            </a:r>
            <a:r>
              <a:rPr lang="en-US" altLang="en-US" b="1" dirty="0">
                <a:solidFill>
                  <a:srgbClr val="FF00FF"/>
                </a:solidFill>
                <a:latin typeface="Times New Roman" pitchFamily="18" charset="0"/>
                <a:cs typeface="Times New Roman" pitchFamily="18" charset="0"/>
              </a:rPr>
              <a:t> ca </a:t>
            </a:r>
            <a:r>
              <a:rPr lang="en-US" altLang="en-US" b="1" dirty="0" err="1">
                <a:solidFill>
                  <a:srgbClr val="FF00FF"/>
                </a:solidFill>
                <a:latin typeface="Times New Roman" pitchFamily="18" charset="0"/>
                <a:cs typeface="Times New Roman" pitchFamily="18" charset="0"/>
              </a:rPr>
              <a:t>dao</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tục</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ngữ</a:t>
            </a:r>
            <a:r>
              <a:rPr lang="vi-VN" altLang="en-US" b="1" dirty="0">
                <a:solidFill>
                  <a:srgbClr val="FF00FF"/>
                </a:solidFill>
                <a:latin typeface="Times New Roman" pitchFamily="18" charset="0"/>
                <a:cs typeface="Times New Roman" pitchFamily="18" charset="0"/>
              </a:rPr>
              <a:t>, châm ngôn</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về</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yêu</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thương</a:t>
            </a:r>
            <a:r>
              <a:rPr lang="en-US" altLang="en-US" b="1" dirty="0">
                <a:solidFill>
                  <a:srgbClr val="FF00FF"/>
                </a:solidFill>
                <a:latin typeface="Times New Roman" pitchFamily="18" charset="0"/>
                <a:cs typeface="Times New Roman" pitchFamily="18" charset="0"/>
              </a:rPr>
              <a:t> con </a:t>
            </a:r>
            <a:r>
              <a:rPr lang="en-US" altLang="en-US" b="1" dirty="0" err="1">
                <a:solidFill>
                  <a:srgbClr val="FF00FF"/>
                </a:solidFill>
                <a:latin typeface="Times New Roman" pitchFamily="18" charset="0"/>
                <a:cs typeface="Times New Roman" pitchFamily="18" charset="0"/>
              </a:rPr>
              <a:t>người</a:t>
            </a:r>
            <a:endParaRPr lang="en-US" altLang="en-US" b="1" dirty="0">
              <a:solidFill>
                <a:srgbClr val="FF00FF"/>
              </a:solidFill>
              <a:latin typeface="Times New Roman" pitchFamily="18" charset="0"/>
              <a:cs typeface="Times New Roman" pitchFamily="18" charset="0"/>
            </a:endParaRPr>
          </a:p>
        </p:txBody>
      </p:sp>
      <p:sp>
        <p:nvSpPr>
          <p:cNvPr id="7" name="Rectangle 6"/>
          <p:cNvSpPr/>
          <p:nvPr/>
        </p:nvSpPr>
        <p:spPr>
          <a:xfrm>
            <a:off x="1748589" y="3811012"/>
            <a:ext cx="8447005" cy="3046988"/>
          </a:xfrm>
          <a:prstGeom prst="rect">
            <a:avLst/>
          </a:prstGeom>
        </p:spPr>
        <p:txBody>
          <a:bodyPr wrap="square">
            <a:spAutoFit/>
          </a:bodyPr>
          <a:lstStyle/>
          <a:p>
            <a:r>
              <a:rPr lang="en-US" sz="2400" b="1" dirty="0">
                <a:solidFill>
                  <a:prstClr val="black"/>
                </a:solidFill>
                <a:latin typeface="Times New Roman" pitchFamily="18" charset="0"/>
                <a:cs typeface="Times New Roman" pitchFamily="18" charset="0"/>
              </a:rPr>
              <a:t>LUẬT CHƠI</a:t>
            </a:r>
            <a:r>
              <a:rPr lang="en-US" sz="2400" dirty="0">
                <a:solidFill>
                  <a:prstClr val="black"/>
                </a:solidFill>
                <a:latin typeface="Times New Roman" pitchFamily="18" charset="0"/>
                <a:cs typeface="Times New Roman" pitchFamily="18" charset="0"/>
              </a:rPr>
              <a:t>: </a:t>
            </a:r>
          </a:p>
          <a:p>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Số</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tham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gia</a:t>
            </a:r>
            <a:r>
              <a:rPr lang="en-US" sz="2400" b="1">
                <a:solidFill>
                  <a:prstClr val="black"/>
                </a:solidFill>
                <a:latin typeface="Times New Roman" pitchFamily="18" charset="0"/>
                <a:cs typeface="Times New Roman" pitchFamily="18" charset="0"/>
              </a:rPr>
              <a:t>: 8 học sinh</a:t>
            </a:r>
            <a:endParaRPr lang="en-US" sz="2400" b="1" dirty="0">
              <a:solidFill>
                <a:prstClr val="black"/>
              </a:solidFill>
              <a:latin typeface="Times New Roman" pitchFamily="18" charset="0"/>
              <a:cs typeface="Times New Roman" pitchFamily="18" charset="0"/>
            </a:endParaRPr>
          </a:p>
          <a:p>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Cách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thức</a:t>
            </a:r>
            <a:r>
              <a:rPr lang="en-US" sz="2400" b="1" dirty="0">
                <a:solidFill>
                  <a:prstClr val="black"/>
                </a:solidFill>
                <a:latin typeface="Times New Roman" pitchFamily="18" charset="0"/>
                <a:cs typeface="Times New Roman" pitchFamily="18" charset="0"/>
              </a:rPr>
              <a:t>: Chia </a:t>
            </a:r>
            <a:r>
              <a:rPr lang="en-US" sz="2400" b="1" dirty="0" err="1">
                <a:solidFill>
                  <a:prstClr val="black"/>
                </a:solidFill>
                <a:latin typeface="Times New Roman" pitchFamily="18" charset="0"/>
                <a:cs typeface="Times New Roman" pitchFamily="18" charset="0"/>
              </a:rPr>
              <a:t>lớp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làm</a:t>
            </a:r>
            <a:r>
              <a:rPr lang="en-US" sz="2400" b="1" dirty="0">
                <a:solidFill>
                  <a:prstClr val="black"/>
                </a:solidFill>
                <a:latin typeface="Times New Roman" pitchFamily="18" charset="0"/>
                <a:cs typeface="Times New Roman" pitchFamily="18" charset="0"/>
              </a:rPr>
              <a:t> </a:t>
            </a:r>
            <a:r>
              <a:rPr lang="en-US" sz="2400" b="1" err="1">
                <a:solidFill>
                  <a:prstClr val="black"/>
                </a:solidFill>
                <a:latin typeface="Times New Roman" pitchFamily="18" charset="0"/>
                <a:cs typeface="Times New Roman" pitchFamily="18" charset="0"/>
              </a:rPr>
              <a:t>hai</a:t>
            </a:r>
            <a:r>
              <a:rPr lang="en-US" sz="2400" b="1">
                <a:solidFill>
                  <a:prstClr val="black"/>
                </a:solidFill>
                <a:latin typeface="Times New Roman" pitchFamily="18" charset="0"/>
                <a:cs typeface="Times New Roman" pitchFamily="18" charset="0"/>
              </a:rPr>
              <a:t> đội chơi. </a:t>
            </a:r>
            <a:r>
              <a:rPr lang="en-US" sz="2400" b="1" err="1">
                <a:solidFill>
                  <a:prstClr val="black"/>
                </a:solidFill>
                <a:latin typeface="Times New Roman" pitchFamily="18" charset="0"/>
                <a:cs typeface="Times New Roman" pitchFamily="18" charset="0"/>
              </a:rPr>
              <a:t>Mỗi</a:t>
            </a:r>
            <a:r>
              <a:rPr lang="en-US" sz="2400" b="1">
                <a:solidFill>
                  <a:prstClr val="black"/>
                </a:solidFill>
                <a:latin typeface="Times New Roman" pitchFamily="18" charset="0"/>
                <a:cs typeface="Times New Roman" pitchFamily="18" charset="0"/>
              </a:rPr>
              <a:t> đội </a:t>
            </a:r>
            <a:r>
              <a:rPr lang="en-US" sz="2400" b="1" err="1">
                <a:solidFill>
                  <a:prstClr val="black"/>
                </a:solidFill>
                <a:latin typeface="Times New Roman" pitchFamily="18" charset="0"/>
                <a:cs typeface="Times New Roman" pitchFamily="18" charset="0"/>
              </a:rPr>
              <a:t>cử</a:t>
            </a:r>
            <a:r>
              <a:rPr lang="en-US" sz="2400" b="1">
                <a:solidFill>
                  <a:prstClr val="black"/>
                </a:solidFill>
                <a:latin typeface="Times New Roman" pitchFamily="18" charset="0"/>
                <a:cs typeface="Times New Roman" pitchFamily="18" charset="0"/>
              </a:rPr>
              <a:t> 4 đại diện hai đội có 3 phút suy nghĩ và 3 phút viết những câu tục ngữ, ca dao. Hết thời gian thảo luận hai đội lần lượt viết các câu ca dao, tục ngữ, châm ngôn…về lòng yêu thương con người. Hết thời gian chơi đội nào viế được nhiều hơn là đội thắng cuộc (các đáp án giống nhau chỉ tính 1 lần điểm)  </a:t>
            </a:r>
            <a:endParaRPr lang="en-US" sz="2400" b="1" dirty="0">
              <a:solidFill>
                <a:prstClr val="black"/>
              </a:solidFill>
              <a:latin typeface="Times New Roman" pitchFamily="18" charset="0"/>
              <a:cs typeface="Times New Roman"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3542737" y="3244334"/>
            <a:ext cx="5106526" cy="369332"/>
          </a:xfrm>
          <a:prstGeom prst="rect">
            <a:avLst/>
          </a:prstGeom>
        </p:spPr>
        <p:txBody>
          <a:bodyPr wrap="none">
            <a:spAutoFit/>
          </a:bodyPr>
          <a:lstStyle/>
          <a:p>
            <a:r>
              <a:rPr lang="en-US"/>
              <a:t>https://padlet.com/lananhck2589/rvulsyaubzekd81c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38773"/>
          </a:xfrm>
          <a:prstGeom prst="rect">
            <a:avLst/>
          </a:prstGeom>
          <a:noFill/>
        </p:spPr>
        <p:txBody>
          <a:bodyPr wrap="square" rtlCol="0">
            <a:spAutoFit/>
          </a:bodyPr>
          <a:lstStyle/>
          <a:p>
            <a:pPr algn="ctr" defTabSz="457200"/>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Vận</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34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err="1">
                  <a:solidFill>
                    <a:srgbClr val="0000FF"/>
                  </a:solidFill>
                  <a:latin typeface="Times New Roman" pitchFamily="18" charset="0"/>
                  <a:ea typeface="Helvetica Neue"/>
                  <a:cs typeface="Times New Roman" pitchFamily="18" charset="0"/>
                </a:rPr>
                <a:t>Bài</a:t>
              </a:r>
              <a:r>
                <a:rPr lang="en-US" altLang="en-US" sz="3200" b="1" dirty="0">
                  <a:solidFill>
                    <a:srgbClr val="0000FF"/>
                  </a:solidFill>
                  <a:latin typeface="Times New Roman" pitchFamily="18" charset="0"/>
                  <a:ea typeface="Helvetica Neue"/>
                  <a:cs typeface="Times New Roman" pitchFamily="18" charset="0"/>
                </a:rPr>
                <a:t> 2:</a:t>
              </a:r>
              <a:r>
                <a:rPr lang="en-US" altLang="en-US" sz="3200" b="1" dirty="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3200" b="1" dirty="0">
                  <a:solidFill>
                    <a:srgbClr val="FF0000"/>
                  </a:solidFill>
                  <a:latin typeface="Times New Roman" pitchFamily="18" charset="0"/>
                  <a:ea typeface="Helvetica Neue"/>
                  <a:cs typeface="Times New Roman" pitchFamily="18" charset="0"/>
                </a:rPr>
                <a:t>YÊU THƯƠNG CON NGƯỜI </a:t>
              </a:r>
              <a:r>
                <a:rPr lang="en-US" altLang="en-US" sz="3200" b="1" dirty="0">
                  <a:solidFill>
                    <a:srgbClr val="0000FF"/>
                  </a:solidFill>
                  <a:latin typeface="Times New Roman" pitchFamily="18" charset="0"/>
                  <a:ea typeface="Helvetica Neue"/>
                  <a:cs typeface="Times New Roman" pitchFamily="18" charset="0"/>
                </a:rPr>
                <a:t>KNTT</a:t>
              </a:r>
              <a:endParaRPr lang="en-SG" altLang="en-US" sz="32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500" b="1">
                <a:solidFill>
                  <a:srgbClr val="0000FF"/>
                </a:solidFill>
                <a:latin typeface="Times New Roman" pitchFamily="18" charset="0"/>
                <a:ea typeface="Helvetica Neue"/>
                <a:cs typeface="Times New Roman" pitchFamily="18" charset="0"/>
              </a:rPr>
              <a:t>Tiết 5 - Bài </a:t>
            </a:r>
            <a:r>
              <a:rPr lang="en-US" altLang="en-US" sz="4500" b="1" dirty="0">
                <a:solidFill>
                  <a:srgbClr val="0000FF"/>
                </a:solidFill>
                <a:latin typeface="Times New Roman" pitchFamily="18" charset="0"/>
                <a:ea typeface="Helvetica Neue"/>
                <a:cs typeface="Times New Roman" pitchFamily="18" charset="0"/>
              </a:rPr>
              <a:t>2:</a:t>
            </a:r>
            <a:r>
              <a:rPr lang="en-US" altLang="en-US" sz="4500" b="1" dirty="0">
                <a:solidFill>
                  <a:srgbClr val="FF0000"/>
                </a:solidFill>
                <a:latin typeface="Times New Roman" pitchFamily="18" charset="0"/>
                <a:ea typeface="Helvetica Neue"/>
                <a:cs typeface="Times New Roman" pitchFamily="18" charset="0"/>
              </a:rPr>
              <a:t> YÊU THƯƠNG CON NGƯỜI</a:t>
            </a:r>
            <a:endParaRPr lang="en-SG" altLang="en-US" sz="4500" b="1" dirty="0">
              <a:solidFill>
                <a:srgbClr val="0000FF"/>
              </a:solidFill>
              <a:latin typeface="Times New Roman" pitchFamily="18" charset="0"/>
              <a:cs typeface="Times New Roman"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1542288"/>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200" dirty="0">
                          <a:effectLst/>
                          <a:latin typeface="+mj-lt"/>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2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1261872"/>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2400" b="1" dirty="0">
                          <a:solidFill>
                            <a:srgbClr val="0000FF"/>
                          </a:solidFill>
                          <a:effectLst/>
                          <a:latin typeface="+mj-lt"/>
                          <a:ea typeface="Arial" panose="020B0604020202020204" pitchFamily="34" charset="0"/>
                        </a:rPr>
                        <a:t>Lan là học sinh khuyết tật mới chuyển về lớp. Em thường ngồi một chỗ xem các bạn vui đùa, chạy nhảy. Thấy vậy, Mai đến trò chuyện và cùng chơi với Lan</a:t>
                      </a:r>
                      <a:endParaRPr lang="en-US" sz="2400" b="1" dirty="0">
                        <a:solidFill>
                          <a:srgbClr val="0000FF"/>
                        </a:solidFill>
                        <a:effectLst/>
                        <a:latin typeface="+mj-lt"/>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cstate="print"/>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mj-lt"/>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mj-lt"/>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263487"/>
          <a:ext cx="5982789" cy="771144"/>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200" b="1" dirty="0">
                          <a:solidFill>
                            <a:srgbClr val="FF0000"/>
                          </a:solidFill>
                          <a:effectLst/>
                          <a:latin typeface="+mj-lt"/>
                        </a:rPr>
                        <a:t>Em đồng tình hoặc không đồng tình với việc làm của bạn nào dưới đây? Vì sao?</a:t>
                      </a:r>
                      <a:endParaRPr lang="en-US" sz="2200" b="1" dirty="0">
                        <a:solidFill>
                          <a:srgbClr val="FF0000"/>
                        </a:solidFill>
                        <a:effectLst/>
                        <a:latin typeface="+mj-lt"/>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a:r>
                <a:rPr lang="vi-VN" sz="3400" b="1">
                  <a:solidFill>
                    <a:srgbClr val="FF0000"/>
                  </a:solidFill>
                  <a:latin typeface="+mj-lt"/>
                </a:rPr>
                <a:t>Y</a:t>
              </a:r>
              <a:r>
                <a:rPr lang="en-US" sz="3400" b="1">
                  <a:solidFill>
                    <a:srgbClr val="FF0000"/>
                  </a:solidFill>
                  <a:latin typeface="Times New Roman" pitchFamily="18" charset="0"/>
                  <a:cs typeface="Times New Roman" pitchFamily="18" charset="0"/>
                </a:rPr>
                <a:t>Ê</a:t>
              </a:r>
              <a:r>
                <a:rPr lang="vi-VN" sz="3400" b="1">
                  <a:solidFill>
                    <a:srgbClr val="FF0000"/>
                  </a:solidFill>
                  <a:latin typeface="+mj-lt"/>
                </a:rPr>
                <a:t>U THƯƠNG CON NGƯỜI</a:t>
              </a:r>
              <a:endParaRPr lang="en-SG" sz="3400" b="1">
                <a:solidFill>
                  <a:srgbClr val="FF0000"/>
                </a:solidFill>
                <a:latin typeface="+mj-lt"/>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2103120"/>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000" dirty="0">
                          <a:solidFill>
                            <a:srgbClr val="0000FF"/>
                          </a:solidFill>
                          <a:effectLst/>
                          <a:latin typeface="+mj-lt"/>
                        </a:rPr>
                        <a:t>Bố mẹ cho em tiền ủng hộ những người có hoàn cảnh khó khăn nhưng bạn rủ em dùng số tiền đó để chơi điện tử.</a:t>
                      </a:r>
                      <a:endParaRPr lang="en-US" sz="3000" dirty="0">
                        <a:solidFill>
                          <a:srgbClr val="0000FF"/>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45364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2800" b="1" dirty="0">
                          <a:effectLst/>
                          <a:latin typeface="+mj-lt"/>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2800" b="1"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3388614"/>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3400" b="1" u="none" strike="noStrike" spc="0" dirty="0">
                          <a:solidFill>
                            <a:srgbClr val="0000FF"/>
                          </a:solidFill>
                          <a:effectLst/>
                          <a:latin typeface="+mj-lt"/>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3400" b="1" u="none" strike="noStrike" spc="0" dirty="0">
                        <a:solidFill>
                          <a:srgbClr val="0000FF"/>
                        </a:solidFill>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2823845"/>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3400" b="1" u="none" strike="noStrike" spc="0" dirty="0">
                          <a:effectLst/>
                          <a:latin typeface="+mj-lt"/>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3400" b="1" u="none" strike="noStrike" spc="0" dirty="0">
                        <a:effectLst/>
                        <a:latin typeface="+mj-lt"/>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p:spPr>
        <p:txBody>
          <a:bodyPr anchor="ctr">
            <a:spAutoFit/>
          </a:bodyPr>
          <a:lstStyle/>
          <a:p>
            <a:pPr algn="ctr">
              <a:defRPr/>
            </a:pP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5" name="Text Box 33"/>
          <p:cNvSpPr txBox="1">
            <a:spLocks noChangeArrowheads="1"/>
          </p:cNvSpPr>
          <p:nvPr/>
        </p:nvSpPr>
        <p:spPr bwMode="auto">
          <a:xfrm>
            <a:off x="3535681" y="2062462"/>
            <a:ext cx="636596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Times New Roman" pitchFamily="18" charset="0"/>
                <a:cs typeface="Times New Roman" pitchFamily="18" charset="0"/>
              </a:rPr>
              <a:t>Tìm</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những</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biểu</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hiện</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yêu</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thương</a:t>
            </a:r>
            <a:r>
              <a:rPr lang="en-US" altLang="en-US" b="1" dirty="0">
                <a:solidFill>
                  <a:srgbClr val="FF00FF"/>
                </a:solidFill>
                <a:latin typeface="Times New Roman" pitchFamily="18" charset="0"/>
                <a:cs typeface="Times New Roman" pitchFamily="18" charset="0"/>
              </a:rPr>
              <a:t> con </a:t>
            </a:r>
            <a:r>
              <a:rPr lang="en-US" altLang="en-US" b="1" dirty="0" err="1">
                <a:solidFill>
                  <a:srgbClr val="FF00FF"/>
                </a:solidFill>
                <a:latin typeface="Times New Roman" pitchFamily="18" charset="0"/>
                <a:cs typeface="Times New Roman" pitchFamily="18" charset="0"/>
              </a:rPr>
              <a:t>người</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và</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trái</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với</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yêu</a:t>
            </a:r>
            <a:r>
              <a:rPr lang="en-US" altLang="en-US" b="1" dirty="0">
                <a:solidFill>
                  <a:srgbClr val="FF00FF"/>
                </a:solidFill>
                <a:latin typeface="Times New Roman" pitchFamily="18" charset="0"/>
                <a:cs typeface="Times New Roman" pitchFamily="18" charset="0"/>
              </a:rPr>
              <a:t> </a:t>
            </a:r>
            <a:r>
              <a:rPr lang="en-US" altLang="en-US" b="1" dirty="0" err="1">
                <a:solidFill>
                  <a:srgbClr val="FF00FF"/>
                </a:solidFill>
                <a:latin typeface="Times New Roman" pitchFamily="18" charset="0"/>
                <a:cs typeface="Times New Roman" pitchFamily="18" charset="0"/>
              </a:rPr>
              <a:t>thương</a:t>
            </a:r>
            <a:r>
              <a:rPr lang="en-US" altLang="en-US" b="1" dirty="0">
                <a:solidFill>
                  <a:srgbClr val="FF00FF"/>
                </a:solidFill>
                <a:latin typeface="Times New Roman" pitchFamily="18" charset="0"/>
                <a:cs typeface="Times New Roman" pitchFamily="18" charset="0"/>
              </a:rPr>
              <a:t> con </a:t>
            </a:r>
            <a:r>
              <a:rPr lang="en-US" altLang="en-US" b="1" dirty="0" err="1">
                <a:solidFill>
                  <a:srgbClr val="FF00FF"/>
                </a:solidFill>
                <a:latin typeface="Times New Roman" pitchFamily="18" charset="0"/>
                <a:cs typeface="Times New Roman" pitchFamily="18" charset="0"/>
              </a:rPr>
              <a:t>người</a:t>
            </a:r>
            <a:endParaRPr lang="en-US" altLang="en-US" b="1" dirty="0">
              <a:solidFill>
                <a:srgbClr val="FF00FF"/>
              </a:solidFill>
              <a:latin typeface="Times New Roman" pitchFamily="18" charset="0"/>
              <a:cs typeface="Times New Roman" pitchFamily="18" charset="0"/>
            </a:endParaRPr>
          </a:p>
        </p:txBody>
      </p:sp>
      <p:sp>
        <p:nvSpPr>
          <p:cNvPr id="6" name="Rectangle 5"/>
          <p:cNvSpPr/>
          <p:nvPr/>
        </p:nvSpPr>
        <p:spPr>
          <a:xfrm>
            <a:off x="3295377" y="3851075"/>
            <a:ext cx="6945903" cy="2677656"/>
          </a:xfrm>
          <a:prstGeom prst="rect">
            <a:avLst/>
          </a:prstGeom>
        </p:spPr>
        <p:txBody>
          <a:bodyPr wrap="square">
            <a:spAutoFit/>
          </a:bodyPr>
          <a:lstStyle/>
          <a:p>
            <a:r>
              <a:rPr lang="en-US" sz="2400" b="1" dirty="0">
                <a:solidFill>
                  <a:prstClr val="black"/>
                </a:solidFill>
                <a:latin typeface="Times New Roman" pitchFamily="18" charset="0"/>
                <a:cs typeface="Times New Roman" pitchFamily="18" charset="0"/>
              </a:rPr>
              <a:t>LUẬT CHƠI</a:t>
            </a:r>
            <a:r>
              <a:rPr lang="en-US" sz="2400" dirty="0">
                <a:solidFill>
                  <a:prstClr val="black"/>
                </a:solidFill>
                <a:latin typeface="Times New Roman" pitchFamily="18" charset="0"/>
                <a:cs typeface="Times New Roman" pitchFamily="18" charset="0"/>
              </a:rPr>
              <a:t>: </a:t>
            </a:r>
          </a:p>
          <a:p>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Số</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tham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cả</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lớp</a:t>
            </a:r>
            <a:endParaRPr lang="en-US" sz="2400" b="1" dirty="0">
              <a:solidFill>
                <a:prstClr val="black"/>
              </a:solidFill>
              <a:latin typeface="Times New Roman" pitchFamily="18" charset="0"/>
              <a:cs typeface="Times New Roman" pitchFamily="18" charset="0"/>
            </a:endParaRPr>
          </a:p>
          <a:p>
            <a:pPr marL="342900" indent="-342900">
              <a:buFontTx/>
              <a:buChar char="-"/>
            </a:pPr>
            <a:r>
              <a:rPr lang="en-US" sz="2400" b="1" dirty="0" err="1">
                <a:solidFill>
                  <a:prstClr val="black"/>
                </a:solidFill>
                <a:latin typeface="Times New Roman" pitchFamily="18" charset="0"/>
                <a:cs typeface="Times New Roman" pitchFamily="18" charset="0"/>
              </a:rPr>
              <a:t>Cách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thức</a:t>
            </a:r>
            <a:r>
              <a:rPr lang="en-US" sz="2400" b="1" dirty="0">
                <a:solidFill>
                  <a:prstClr val="black"/>
                </a:solidFill>
                <a:latin typeface="Times New Roman" pitchFamily="18" charset="0"/>
                <a:cs typeface="Times New Roman" pitchFamily="18" charset="0"/>
              </a:rPr>
              <a:t>: Chia </a:t>
            </a:r>
            <a:r>
              <a:rPr lang="en-US" sz="2400" b="1" dirty="0" err="1">
                <a:solidFill>
                  <a:prstClr val="black"/>
                </a:solidFill>
                <a:latin typeface="Times New Roman" pitchFamily="18" charset="0"/>
                <a:cs typeface="Times New Roman" pitchFamily="18" charset="0"/>
              </a:rPr>
              <a:t>lớp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làm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hai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đội</a:t>
            </a:r>
            <a:r>
              <a:rPr lang="en-US" sz="2400" b="1" dirty="0">
                <a:solidFill>
                  <a:prstClr val="black"/>
                </a:solidFill>
                <a:latin typeface="Times New Roman" pitchFamily="18" charset="0"/>
                <a:cs typeface="Times New Roman" pitchFamily="18" charset="0"/>
              </a:rPr>
              <a:t> </a:t>
            </a:r>
            <a:r>
              <a:rPr lang="en-US" sz="2400" b="1" err="1">
                <a:solidFill>
                  <a:prstClr val="black"/>
                </a:solidFill>
                <a:latin typeface="Times New Roman" pitchFamily="18" charset="0"/>
                <a:cs typeface="Times New Roman" pitchFamily="18" charset="0"/>
              </a:rPr>
              <a:t>theo</a:t>
            </a:r>
            <a:r>
              <a:rPr lang="en-US" sz="2400" b="1">
                <a:solidFill>
                  <a:prstClr val="black"/>
                </a:solidFill>
                <a:latin typeface="Times New Roman" pitchFamily="18" charset="0"/>
                <a:cs typeface="Times New Roman" pitchFamily="18" charset="0"/>
              </a:rPr>
              <a:t> số thứ tự. </a:t>
            </a:r>
            <a:r>
              <a:rPr lang="en-US" sz="2400" b="1" err="1">
                <a:solidFill>
                  <a:prstClr val="black"/>
                </a:solidFill>
                <a:latin typeface="Times New Roman" pitchFamily="18" charset="0"/>
                <a:cs typeface="Times New Roman" pitchFamily="18" charset="0"/>
              </a:rPr>
              <a:t>Mỗi</a:t>
            </a:r>
            <a:r>
              <a:rPr lang="en-US" sz="2400" b="1">
                <a:solidFill>
                  <a:prstClr val="black"/>
                </a:solidFill>
                <a:latin typeface="Times New Roman" pitchFamily="18" charset="0"/>
                <a:cs typeface="Times New Roman" pitchFamily="18" charset="0"/>
              </a:rPr>
              <a:t> đội </a:t>
            </a:r>
            <a:r>
              <a:rPr lang="en-US" sz="2400" b="1" dirty="0" err="1">
                <a:solidFill>
                  <a:prstClr val="black"/>
                </a:solidFill>
                <a:latin typeface="Times New Roman" pitchFamily="18" charset="0"/>
                <a:cs typeface="Times New Roman" pitchFamily="18" charset="0"/>
              </a:rPr>
              <a:t>cử</a:t>
            </a:r>
            <a:r>
              <a:rPr lang="en-US" sz="2400" b="1" dirty="0">
                <a:solidFill>
                  <a:prstClr val="black"/>
                </a:solidFill>
                <a:latin typeface="Times New Roman" pitchFamily="18" charset="0"/>
                <a:cs typeface="Times New Roman" pitchFamily="18" charset="0"/>
              </a:rPr>
              <a:t> 5 </a:t>
            </a:r>
            <a:r>
              <a:rPr lang="en-US" sz="2400" b="1" dirty="0" err="1">
                <a:solidFill>
                  <a:prstClr val="black"/>
                </a:solidFill>
                <a:latin typeface="Times New Roman" pitchFamily="18" charset="0"/>
                <a:cs typeface="Times New Roman" pitchFamily="18" charset="0"/>
              </a:rPr>
              <a:t>bạn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đạị</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diện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Lần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lượt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viết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biểu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hiện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Không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được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đọc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lặp</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câu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người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khác</a:t>
            </a:r>
            <a:r>
              <a:rPr lang="en-US" sz="2400" b="1" dirty="0">
                <a:solidFill>
                  <a:prstClr val="black"/>
                </a:solidFill>
                <a:latin typeface="Times New Roman" pitchFamily="18" charset="0"/>
                <a:cs typeface="Times New Roman" pitchFamily="18" charset="0"/>
              </a:rPr>
              <a:t>.) </a:t>
            </a:r>
          </a:p>
          <a:p>
            <a:pPr marL="342900" indent="-342900">
              <a:buFontTx/>
              <a:buChar char="-"/>
            </a:pPr>
            <a:r>
              <a:rPr lang="en-US" sz="2400" b="1" dirty="0" err="1">
                <a:solidFill>
                  <a:prstClr val="black"/>
                </a:solidFill>
                <a:latin typeface="Times New Roman" pitchFamily="18" charset="0"/>
                <a:cs typeface="Times New Roman" pitchFamily="18" charset="0"/>
              </a:rPr>
              <a:t>Thời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gian</a:t>
            </a:r>
            <a:r>
              <a:rPr lang="en-US" sz="2400" b="1" dirty="0">
                <a:solidFill>
                  <a:prstClr val="black"/>
                </a:solidFill>
                <a:latin typeface="Times New Roman" pitchFamily="18" charset="0"/>
                <a:cs typeface="Times New Roman" pitchFamily="18" charset="0"/>
              </a:rPr>
              <a:t>: 5 </a:t>
            </a:r>
            <a:r>
              <a:rPr lang="en-US" sz="2400" b="1" dirty="0" err="1">
                <a:solidFill>
                  <a:prstClr val="black"/>
                </a:solidFill>
                <a:latin typeface="Times New Roman" pitchFamily="18" charset="0"/>
                <a:cs typeface="Times New Roman" pitchFamily="18" charset="0"/>
              </a:rPr>
              <a:t>phút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thảo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luận</a:t>
            </a:r>
            <a:r>
              <a:rPr lang="en-US" sz="2400" b="1" dirty="0">
                <a:solidFill>
                  <a:prstClr val="black"/>
                </a:solidFill>
                <a:latin typeface="Times New Roman" pitchFamily="18" charset="0"/>
                <a:cs typeface="Times New Roman" pitchFamily="18" charset="0"/>
              </a:rPr>
              <a:t>, 3 </a:t>
            </a:r>
            <a:r>
              <a:rPr lang="en-US" sz="2400" b="1" dirty="0" err="1">
                <a:solidFill>
                  <a:prstClr val="black"/>
                </a:solidFill>
                <a:latin typeface="Times New Roman" pitchFamily="18" charset="0"/>
                <a:cs typeface="Times New Roman" pitchFamily="18" charset="0"/>
              </a:rPr>
              <a:t>phút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viết</a:t>
            </a:r>
            <a:r>
              <a:rPr lang="en-US" sz="2400" b="1" dirty="0">
                <a:solidFill>
                  <a:prstClr val="black"/>
                </a:solidFill>
                <a:latin typeface="Times New Roman" pitchFamily="18" charset="0"/>
                <a:cs typeface="Times New Roman"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577263" y="425542"/>
            <a:ext cx="5005136" cy="5948218"/>
          </a:xfrm>
          <a:prstGeom prst="rect">
            <a:avLst/>
          </a:prstGeom>
          <a:noFill/>
          <a:ln>
            <a:noFill/>
          </a:ln>
        </p:spPr>
      </p:pic>
      <p:sp>
        <p:nvSpPr>
          <p:cNvPr id="12" name="文本框 15"/>
          <p:cNvSpPr txBox="1"/>
          <p:nvPr/>
        </p:nvSpPr>
        <p:spPr>
          <a:xfrm>
            <a:off x="6448507" y="3380472"/>
            <a:ext cx="5255015" cy="615553"/>
          </a:xfrm>
          <a:prstGeom prst="rect">
            <a:avLst/>
          </a:prstGeom>
          <a:noFill/>
        </p:spPr>
        <p:txBody>
          <a:bodyPr wrap="square" rtlCol="0">
            <a:spAutoFit/>
          </a:bodyPr>
          <a:lstStyle/>
          <a:p>
            <a:pPr algn="ctr" defTabSz="457200"/>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Xin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chào</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và</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hẹn</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gặp</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 </a:t>
            </a:r>
            <a:r>
              <a:rPr lang="en-US" altLang="zh-CN" sz="3400" b="1" dirty="0" err="1">
                <a:solidFill>
                  <a:srgbClr val="FF0000"/>
                </a:solidFill>
                <a:latin typeface="Times New Roman" pitchFamily="18" charset="0"/>
                <a:ea typeface="华康海报体W12" panose="040B0C09000000000000" pitchFamily="81" charset="-122"/>
                <a:cs typeface="Times New Roman" pitchFamily="18" charset="0"/>
              </a:rPr>
              <a:t>lại</a:t>
            </a:r>
            <a:r>
              <a:rPr lang="en-US" altLang="zh-CN" sz="3400" b="1" dirty="0">
                <a:solidFill>
                  <a:srgbClr val="FF0000"/>
                </a:solidFill>
                <a:latin typeface="Times New Roman" pitchFamily="18" charset="0"/>
                <a:ea typeface="华康海报体W12" panose="040B0C09000000000000" pitchFamily="81" charset="-122"/>
                <a:cs typeface="Times New Roman" pitchFamily="18" charset="0"/>
              </a:rPr>
              <a:t>!</a:t>
            </a:r>
            <a:endParaRPr lang="zh-CN" altLang="en-US" sz="34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603599" y="417095"/>
            <a:ext cx="5668863" cy="5999747"/>
            <a:chOff x="603600" y="481264"/>
            <a:chExt cx="5428232" cy="5935578"/>
          </a:xfrm>
        </p:grpSpPr>
        <p:pic>
          <p:nvPicPr>
            <p:cNvPr id="9" name="Picture 8"/>
            <p:cNvPicPr>
              <a:picLocks noChangeAspect="1"/>
            </p:cNvPicPr>
            <p:nvPr/>
          </p:nvPicPr>
          <p:blipFill>
            <a:blip r:embed="rId5"/>
            <a:stretch>
              <a:fillRect/>
            </a:stretch>
          </p:blipFill>
          <p:spPr>
            <a:xfrm>
              <a:off x="603600" y="481264"/>
              <a:ext cx="5428232" cy="5935578"/>
            </a:xfrm>
            <a:prstGeom prst="rect">
              <a:avLst/>
            </a:prstGeom>
          </p:spPr>
        </p:pic>
        <p:sp>
          <p:nvSpPr>
            <p:cNvPr id="10" name="Rectangle 9"/>
            <p:cNvSpPr>
              <a:spLocks noChangeArrowheads="1"/>
            </p:cNvSpPr>
            <p:nvPr/>
          </p:nvSpPr>
          <p:spPr bwMode="auto">
            <a:xfrm>
              <a:off x="1106905" y="1026695"/>
              <a:ext cx="460408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SG" altLang="en-US" sz="3400" b="1">
                  <a:solidFill>
                    <a:srgbClr val="0000FF"/>
                  </a:solidFill>
                  <a:latin typeface="Times New Roman" pitchFamily="18" charset="0"/>
                  <a:cs typeface="Times New Roman" pitchFamily="18" charset="0"/>
                </a:rPr>
                <a:t>HƯỚNG DẪN HỌC BÀI</a:t>
              </a:r>
              <a:endParaRPr lang="en-SG" altLang="en-US" sz="3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02401" name="Rectangle 1"/>
          <p:cNvSpPr>
            <a:spLocks noChangeArrowheads="1"/>
          </p:cNvSpPr>
          <p:nvPr/>
        </p:nvSpPr>
        <p:spPr bwMode="auto">
          <a:xfrm>
            <a:off x="1475873" y="2005263"/>
            <a:ext cx="437949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Học bài</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n-US" sz="2400">
                <a:latin typeface="Times New Roman" pitchFamily="18" charset="0"/>
                <a:ea typeface="Times New Roman" pitchFamily="18" charset="0"/>
                <a:cs typeface="Times New Roman" pitchFamily="18" charset="0"/>
              </a:rPr>
              <a:t> Chuẩn bị bài siêng năng kiên trì</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2" y="2566247"/>
            <a:ext cx="6324285" cy="1661993"/>
          </a:xfrm>
          <a:prstGeom prst="rect">
            <a:avLst/>
          </a:prstGeom>
        </p:spPr>
        <p:txBody>
          <a:bodyPr wrap="square">
            <a:spAutoFit/>
          </a:bodyPr>
          <a:lstStyle/>
          <a:p>
            <a:pPr algn="ctr"/>
            <a:r>
              <a:rPr lang="en-US" sz="3400" b="1">
                <a:solidFill>
                  <a:srgbClr val="FF0000"/>
                </a:solidFill>
                <a:latin typeface="Times New Roman" pitchFamily="18" charset="0"/>
                <a:ea typeface="Arial" panose="020B0604020202020204" pitchFamily="34" charset="0"/>
                <a:cs typeface="Times New Roman" pitchFamily="18" charset="0"/>
              </a:rPr>
              <a:t>1</a:t>
            </a:r>
            <a:r>
              <a:rPr lang="en-US" sz="3400" b="1">
                <a:solidFill>
                  <a:srgbClr val="FF0000"/>
                </a:solidFill>
                <a:latin typeface="Times New Roman" pitchFamily="18" charset="0"/>
                <a:cs typeface="Times New Roman" pitchFamily="18" charset="0"/>
              </a:rPr>
              <a:t>. </a:t>
            </a:r>
            <a:r>
              <a:rPr lang="vi-VN" sz="3400" b="1">
                <a:solidFill>
                  <a:srgbClr val="FF0000"/>
                </a:solidFill>
                <a:latin typeface="Times New Roman" pitchFamily="18" charset="0"/>
                <a:cs typeface="Times New Roman" pitchFamily="18" charset="0"/>
              </a:rPr>
              <a:t>Yêu thương con người </a:t>
            </a:r>
            <a:endParaRPr lang="en-US" sz="3400" b="1">
              <a:solidFill>
                <a:srgbClr val="FF0000"/>
              </a:solidFill>
              <a:latin typeface="Times New Roman" pitchFamily="18" charset="0"/>
              <a:cs typeface="Times New Roman" pitchFamily="18" charset="0"/>
            </a:endParaRPr>
          </a:p>
          <a:p>
            <a:pPr algn="ctr"/>
            <a:r>
              <a:rPr lang="vi-VN" sz="3400" b="1">
                <a:solidFill>
                  <a:srgbClr val="FF0000"/>
                </a:solidFill>
                <a:latin typeface="Times New Roman" pitchFamily="18" charset="0"/>
                <a:cs typeface="Times New Roman" pitchFamily="18" charset="0"/>
              </a:rPr>
              <a:t>và biểu hiện c</a:t>
            </a:r>
            <a:r>
              <a:rPr lang="en-US" sz="3400" b="1">
                <a:solidFill>
                  <a:srgbClr val="FF0000"/>
                </a:solidFill>
                <a:latin typeface="Times New Roman" pitchFamily="18" charset="0"/>
                <a:cs typeface="Times New Roman" pitchFamily="18" charset="0"/>
              </a:rPr>
              <a:t>ủ</a:t>
            </a:r>
            <a:r>
              <a:rPr lang="vi-VN" sz="3400" b="1">
                <a:solidFill>
                  <a:srgbClr val="FF0000"/>
                </a:solidFill>
                <a:latin typeface="Times New Roman" pitchFamily="18" charset="0"/>
                <a:cs typeface="Times New Roman" pitchFamily="18" charset="0"/>
              </a:rPr>
              <a:t>a yêu thương con người</a:t>
            </a:r>
            <a:endParaRPr lang="en-US" sz="3400" b="1">
              <a:solidFill>
                <a:srgbClr val="FF0000"/>
              </a:solidFill>
              <a:latin typeface="Times New Roman" pitchFamily="18"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554545"/>
          </a:xfrm>
          <a:prstGeom prst="rect">
            <a:avLst/>
          </a:prstGeom>
        </p:spPr>
        <p:txBody>
          <a:bodyPr wrap="square">
            <a:spAutoFit/>
          </a:bodyPr>
          <a:lstStyle/>
          <a:p>
            <a:r>
              <a:rPr lang="vi-VN" sz="2000">
                <a:latin typeface="+mj-lt"/>
              </a:rPr>
              <a:t>Bé Nguyễn Hải An, 7 tuổi bi căn bệnh u thần kinh đệm cầu não lan toả - một căn bệnh hiện t</a:t>
            </a:r>
            <a:r>
              <a:rPr lang="en-US" sz="2000">
                <a:latin typeface="+mj-lt"/>
              </a:rPr>
              <a:t>ại</a:t>
            </a:r>
            <a:r>
              <a:rPr lang="vi-VN" sz="2000">
                <a:latin typeface="+mj-lt"/>
              </a:rPr>
              <a:t> chưa có phương pháp điều tri tối ưu. Thực hiện ưóc nguyện của bé khi còn sống, sau một thời gian điều tri t</a:t>
            </a:r>
            <a:r>
              <a:rPr lang="en-US" sz="2000">
                <a:latin typeface="+mj-lt"/>
              </a:rPr>
              <a:t>ại</a:t>
            </a:r>
            <a:r>
              <a:rPr lang="vi-VN" sz="2000">
                <a:latin typeface="+mj-lt"/>
              </a:rPr>
              <a:t> bệnh viện nhưng không qua khỏi, mẹ bé và gia đình đã quyết định hiến t</a:t>
            </a:r>
            <a:r>
              <a:rPr lang="en-US" sz="2000">
                <a:latin typeface="+mj-lt"/>
              </a:rPr>
              <a:t>ạ</a:t>
            </a:r>
            <a:r>
              <a:rPr lang="vi-VN" sz="2000">
                <a:latin typeface="+mj-lt"/>
              </a:rPr>
              <a:t>ng giác m</a:t>
            </a:r>
            <a:r>
              <a:rPr lang="en-US" sz="2000">
                <a:latin typeface="+mj-lt"/>
              </a:rPr>
              <a:t>ạ</a:t>
            </a:r>
            <a:r>
              <a:rPr lang="it-IT" sz="2000">
                <a:latin typeface="+mj-lt"/>
              </a:rPr>
              <a:t>c của bé. Hai giác m</a:t>
            </a:r>
            <a:r>
              <a:rPr lang="en-US" sz="2000">
                <a:latin typeface="+mj-lt"/>
              </a:rPr>
              <a:t>ạ</a:t>
            </a:r>
            <a:r>
              <a:rPr lang="vi-VN" sz="2000">
                <a:latin typeface="+mj-lt"/>
              </a:rPr>
              <a:t>c của bé sau đó đã được ghép cho một cụ bà 73 tuổi và một người đàn ông 42 tuổi.</a:t>
            </a:r>
            <a:endParaRPr lang="en-US" sz="2000">
              <a:latin typeface="+mj-lt"/>
            </a:endParaRPr>
          </a:p>
          <a:p>
            <a:r>
              <a:rPr lang="en-US" sz="2000">
                <a:latin typeface="+mj-lt"/>
              </a:rPr>
              <a:t>  </a:t>
            </a:r>
            <a:r>
              <a:rPr lang="vi-VN" sz="2000">
                <a:latin typeface="+mj-lt"/>
              </a:rPr>
              <a:t>Việc mẹ bé và gia đình đã cố gắng vượt qua nỗi đau, quyết định thực hiện di nguyện của bé là hiến </a:t>
            </a:r>
            <a:r>
              <a:rPr lang="en-US" sz="2000">
                <a:latin typeface="+mj-lt"/>
              </a:rPr>
              <a:t>tạ</a:t>
            </a:r>
            <a:r>
              <a:rPr lang="vi-VN" sz="2000">
                <a:latin typeface="+mj-lt"/>
              </a:rPr>
              <a:t>ng giác mọc để</a:t>
            </a:r>
            <a:r>
              <a:rPr lang="en-US" sz="2000">
                <a:latin typeface="+mj-lt"/>
              </a:rPr>
              <a:t> t</a:t>
            </a:r>
            <a:r>
              <a:rPr lang="vi-VN" sz="2000">
                <a:latin typeface="+mj-lt"/>
              </a:rPr>
              <a:t>rao ánh sáng cho người khác vói mục đích c</a:t>
            </a:r>
            <a:r>
              <a:rPr lang="en-US" sz="2000">
                <a:latin typeface="+mj-lt"/>
              </a:rPr>
              <a:t>ứ</a:t>
            </a:r>
            <a:r>
              <a:rPr lang="vi-VN" sz="2000">
                <a:latin typeface="+mj-lt"/>
              </a:rPr>
              <a:t>u người, làm việc thiện đã</a:t>
            </a:r>
            <a:r>
              <a:rPr lang="en-US" sz="2000">
                <a:latin typeface="+mj-lt"/>
              </a:rPr>
              <a:t> </a:t>
            </a:r>
            <a:r>
              <a:rPr lang="vi-VN" sz="2000">
                <a:latin typeface="+mj-lt"/>
              </a:rPr>
              <a:t>viết nên câu chuyện đẹp về lòng nhân ái, biết sống vì người khác, đem l</a:t>
            </a:r>
            <a:r>
              <a:rPr lang="en-US" sz="2000">
                <a:latin typeface="+mj-lt"/>
              </a:rPr>
              <a:t>ạ</a:t>
            </a:r>
            <a:r>
              <a:rPr lang="vi-VN" sz="2000">
                <a:latin typeface="+mj-lt"/>
              </a:rPr>
              <a:t>i họnh phúc cho người khác để sự sống mãi tiếp nối, trường tồn.</a:t>
            </a:r>
            <a:r>
              <a:rPr lang="vi-VN" sz="2000" i="1">
                <a:latin typeface="+mj-lt"/>
              </a:rPr>
              <a:t>.</a:t>
            </a:r>
            <a:endParaRPr lang="en-US" sz="2000" i="1">
              <a:latin typeface="+mj-lt"/>
            </a:endParaRPr>
          </a:p>
        </p:txBody>
      </p:sp>
      <p:sp>
        <p:nvSpPr>
          <p:cNvPr id="8" name="Rectangle 7"/>
          <p:cNvSpPr/>
          <p:nvPr/>
        </p:nvSpPr>
        <p:spPr>
          <a:xfrm>
            <a:off x="3715786" y="4045188"/>
            <a:ext cx="7726142" cy="2246769"/>
          </a:xfrm>
          <a:prstGeom prst="rect">
            <a:avLst/>
          </a:prstGeom>
        </p:spPr>
        <p:txBody>
          <a:bodyPr wrap="square">
            <a:spAutoFit/>
          </a:bodyPr>
          <a:lstStyle/>
          <a:p>
            <a:r>
              <a:rPr lang="vi-VN" sz="2000">
                <a:latin typeface="+mj-lt"/>
              </a:rPr>
              <a:t>Cô Thuỳ Dương, mẹ của bé chia </a:t>
            </a:r>
            <a:r>
              <a:rPr lang="vi-VN" sz="2000" i="1">
                <a:latin typeface="+mj-lt"/>
              </a:rPr>
              <a:t>sẻ: “Việc hiến tọng nội t</a:t>
            </a:r>
            <a:r>
              <a:rPr lang="en-US" sz="2000" i="1">
                <a:latin typeface="Times New Roman" pitchFamily="18" charset="0"/>
                <a:cs typeface="Times New Roman" pitchFamily="18" charset="0"/>
              </a:rPr>
              <a:t>ạ</a:t>
            </a:r>
            <a:r>
              <a:rPr lang="it-IT" sz="2000" i="1">
                <a:latin typeface="Times New Roman" pitchFamily="18" charset="0"/>
                <a:cs typeface="Times New Roman" pitchFamily="18" charset="0"/>
              </a:rPr>
              <a:t>ng là di nguyện của con. Lúc con còn t</a:t>
            </a:r>
            <a:r>
              <a:rPr lang="en-US" sz="2000" i="1">
                <a:latin typeface="Times New Roman" pitchFamily="18" charset="0"/>
                <a:cs typeface="Times New Roman" pitchFamily="18" charset="0"/>
              </a:rPr>
              <a:t>ỉ</a:t>
            </a:r>
            <a:r>
              <a:rPr lang="es-ES" sz="2000" i="1">
                <a:latin typeface="Times New Roman" pitchFamily="18" charset="0"/>
                <a:cs typeface="Times New Roman" pitchFamily="18" charset="0"/>
              </a:rPr>
              <a:t>nh táo, hai mẹ con hay thủ </a:t>
            </a:r>
            <a:r>
              <a:rPr lang="en-US" sz="2000" i="1">
                <a:latin typeface="Times New Roman" pitchFamily="18" charset="0"/>
                <a:cs typeface="Times New Roman" pitchFamily="18" charset="0"/>
              </a:rPr>
              <a:t>thỉ </a:t>
            </a:r>
            <a:r>
              <a:rPr lang="vi-VN" sz="2000" i="1">
                <a:latin typeface="+mj-lt"/>
              </a:rPr>
              <a:t>và bé đã nói ra mong muốn của mình về hiến t</a:t>
            </a:r>
            <a:r>
              <a:rPr lang="en-US" sz="2000" i="1">
                <a:latin typeface="+mj-lt"/>
              </a:rPr>
              <a:t>ạ</a:t>
            </a:r>
            <a:r>
              <a:rPr lang="vi-VN" sz="2000" i="1">
                <a:latin typeface="+mj-lt"/>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000" i="1">
                <a:latin typeface="+mj-lt"/>
              </a:rPr>
              <a:t>ạ</a:t>
            </a:r>
            <a:r>
              <a:rPr lang="fr-FR" sz="2000" i="1">
                <a:latin typeface="+mj-lt"/>
              </a:rPr>
              <a:t>ng sau khi qua đời.</a:t>
            </a:r>
            <a:endParaRPr lang="en-US" sz="2000" i="1">
              <a:latin typeface="+mj-lt"/>
            </a:endParaRPr>
          </a:p>
        </p:txBody>
      </p:sp>
      <p:pic>
        <p:nvPicPr>
          <p:cNvPr id="13" name="Shape 53"/>
          <p:cNvPicPr/>
          <p:nvPr/>
        </p:nvPicPr>
        <p:blipFill>
          <a:blip r:embed="rId3"/>
          <a:stretch/>
        </p:blipFill>
        <p:spPr>
          <a:xfrm>
            <a:off x="397566" y="3791246"/>
            <a:ext cx="3220278" cy="2638087"/>
          </a:xfrm>
          <a:prstGeom prst="rect">
            <a:avLst/>
          </a:prstGeom>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Times New Roman" panose="02020603050405020304" pitchFamily="18" charset="0"/>
                <a:ea typeface="Times New Roman" panose="02020603050405020304" pitchFamily="18" charset="0"/>
              </a:rPr>
              <a:t> </a:t>
            </a:r>
            <a:r>
              <a:rPr lang="en-US" sz="3000" b="1">
                <a:solidFill>
                  <a:srgbClr val="FF0000"/>
                </a:solidFill>
                <a:latin typeface="Times New Roman" pitchFamily="18" charset="0"/>
                <a:cs typeface="Times New Roman" pitchFamily="18" charset="0"/>
              </a:rPr>
              <a:t>PHIẾU BÀI TẬP</a:t>
            </a:r>
          </a:p>
          <a:p>
            <a:endParaRPr lang="en-US" dirty="0">
              <a:solidFill>
                <a:prstClr val="white"/>
              </a:solidFill>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FF0000"/>
                </a:solidFill>
                <a:latin typeface="+mj-lt"/>
              </a:rPr>
              <a:t>1. B</a:t>
            </a:r>
            <a:r>
              <a:rPr lang="en-US" sz="2400" b="1">
                <a:solidFill>
                  <a:srgbClr val="FF0000"/>
                </a:solidFill>
                <a:latin typeface="Times New Roman" pitchFamily="18" charset="0"/>
                <a:cs typeface="Times New Roman" pitchFamily="18" charset="0"/>
              </a:rPr>
              <a:t>é</a:t>
            </a:r>
            <a:r>
              <a:rPr lang="vi-VN" sz="2400" b="1">
                <a:solidFill>
                  <a:srgbClr val="FF0000"/>
                </a:solidFill>
                <a:latin typeface="+mj-lt"/>
              </a:rPr>
              <a:t> Hải An c</a:t>
            </a:r>
            <a:r>
              <a:rPr lang="en-US" sz="2400" b="1">
                <a:solidFill>
                  <a:srgbClr val="FF0000"/>
                </a:solidFill>
                <a:latin typeface="Times New Roman" pitchFamily="18" charset="0"/>
                <a:cs typeface="Times New Roman" pitchFamily="18" charset="0"/>
              </a:rPr>
              <a:t>ó</a:t>
            </a:r>
            <a:r>
              <a:rPr lang="vi-VN" sz="2400" b="1">
                <a:solidFill>
                  <a:srgbClr val="FF0000"/>
                </a:solidFill>
                <a:latin typeface="+mj-lt"/>
              </a:rPr>
              <a:t> ước nguyện </a:t>
            </a:r>
            <a:r>
              <a:rPr lang="en-US" sz="2400" b="1">
                <a:solidFill>
                  <a:srgbClr val="FF0000"/>
                </a:solidFill>
                <a:latin typeface="Times New Roman" pitchFamily="18" charset="0"/>
                <a:cs typeface="Times New Roman" pitchFamily="18" charset="0"/>
              </a:rPr>
              <a:t>gì</a:t>
            </a:r>
            <a:r>
              <a:rPr lang="vi-VN" sz="2400" b="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a:t>
            </a:r>
            <a:r>
              <a:rPr lang="en-US" sz="2400" b="1">
                <a:solidFill>
                  <a:srgbClr val="FF0000"/>
                </a:solidFill>
                <a:latin typeface="+mj-lt"/>
              </a:rPr>
              <a:t> </a:t>
            </a:r>
            <a:r>
              <a:rPr lang="en-US" sz="2400" b="1">
                <a:solidFill>
                  <a:srgbClr val="FF0000"/>
                </a:solidFill>
                <a:latin typeface="Times New Roman" pitchFamily="18" charset="0"/>
                <a:cs typeface="Times New Roman" pitchFamily="18" charset="0"/>
              </a:rPr>
              <a:t>Ư</a:t>
            </a:r>
            <a:r>
              <a:rPr lang="vi-VN" sz="2400" b="1">
                <a:solidFill>
                  <a:srgbClr val="FF0000"/>
                </a:solidFill>
                <a:latin typeface="+mj-lt"/>
              </a:rPr>
              <a:t>ớc nguyện đó mang lại điều g</a:t>
            </a:r>
            <a:r>
              <a:rPr lang="en-US" sz="2400" b="1">
                <a:solidFill>
                  <a:srgbClr val="FF0000"/>
                </a:solidFill>
                <a:latin typeface="Times New Roman" pitchFamily="18" charset="0"/>
                <a:cs typeface="Times New Roman" pitchFamily="18" charset="0"/>
              </a:rPr>
              <a:t>ì</a:t>
            </a:r>
            <a:r>
              <a:rPr lang="vi-VN" sz="2400" b="1">
                <a:solidFill>
                  <a:srgbClr val="FF0000"/>
                </a:solidFill>
                <a:latin typeface="+mj-lt"/>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Nhận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xét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nguyện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Hải</a:t>
            </a:r>
            <a:r>
              <a:rPr lang="en-US" sz="2400" b="1" dirty="0">
                <a:solidFill>
                  <a:srgbClr val="FF0000"/>
                </a:solidFill>
                <a:latin typeface="Times New Roman" pitchFamily="18" charset="0"/>
                <a:cs typeface="Times New Roman" pitchFamily="18" charset="0"/>
              </a:rPr>
              <a:t> An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bé</a:t>
            </a:r>
            <a:r>
              <a:rPr lang="en-U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ea typeface="Times New Roman" panose="02020603050405020304" pitchFamily="18" charset="0"/>
              <a:cs typeface="Times New Roman"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21063" y="4645769"/>
            <a:ext cx="3479452" cy="221223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564634" cy="222827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vi-VN" sz="2400" b="1">
                <a:solidFill>
                  <a:srgbClr val="FF0000"/>
                </a:solidFill>
                <a:latin typeface="+mj-lt"/>
              </a:rPr>
              <a:t>3. Theo em như thế nào là y</a:t>
            </a:r>
            <a:r>
              <a:rPr lang="en-US" sz="2400" b="1">
                <a:solidFill>
                  <a:srgbClr val="FF0000"/>
                </a:solidFill>
                <a:latin typeface="Times New Roman" pitchFamily="18" charset="0"/>
                <a:cs typeface="Times New Roman" pitchFamily="18" charset="0"/>
              </a:rPr>
              <a:t>ê</a:t>
            </a:r>
            <a:r>
              <a:rPr lang="vi-VN" sz="2400" b="1">
                <a:solidFill>
                  <a:srgbClr val="FF0000"/>
                </a:solidFill>
                <a:latin typeface="+mj-lt"/>
              </a:rPr>
              <a:t>u thương con người?</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PHIẾU BÀI TẬP</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rgbClr val="FF0000"/>
                </a:solidFill>
                <a:latin typeface="+mj-lt"/>
              </a:rPr>
              <a:t>1. B</a:t>
            </a:r>
            <a:r>
              <a:rPr lang="en-US" sz="2400" b="1">
                <a:solidFill>
                  <a:srgbClr val="FF0000"/>
                </a:solidFill>
                <a:latin typeface="Times New Roman" pitchFamily="18" charset="0"/>
                <a:cs typeface="Times New Roman" pitchFamily="18" charset="0"/>
              </a:rPr>
              <a:t>é</a:t>
            </a:r>
            <a:r>
              <a:rPr lang="vi-VN" sz="2400" b="1">
                <a:solidFill>
                  <a:srgbClr val="FF0000"/>
                </a:solidFill>
                <a:latin typeface="+mj-lt"/>
              </a:rPr>
              <a:t> Hải An c</a:t>
            </a:r>
            <a:r>
              <a:rPr lang="en-US" sz="2400" b="1">
                <a:solidFill>
                  <a:srgbClr val="FF0000"/>
                </a:solidFill>
                <a:latin typeface="Times New Roman" pitchFamily="18" charset="0"/>
                <a:cs typeface="Times New Roman" pitchFamily="18" charset="0"/>
              </a:rPr>
              <a:t>ó</a:t>
            </a:r>
            <a:r>
              <a:rPr lang="vi-VN" sz="2400" b="1">
                <a:solidFill>
                  <a:srgbClr val="FF0000"/>
                </a:solidFill>
                <a:latin typeface="+mj-lt"/>
              </a:rPr>
              <a:t> ước nguyện </a:t>
            </a:r>
            <a:r>
              <a:rPr lang="en-US" sz="2400" b="1">
                <a:solidFill>
                  <a:srgbClr val="FF0000"/>
                </a:solidFill>
                <a:latin typeface="Times New Roman" pitchFamily="18" charset="0"/>
                <a:cs typeface="Times New Roman" pitchFamily="18" charset="0"/>
              </a:rPr>
              <a:t>gì</a:t>
            </a:r>
            <a:r>
              <a:rPr lang="vi-VN" sz="2400" b="1">
                <a:solidFill>
                  <a:srgbClr val="FF0000"/>
                </a:solidFill>
                <a:latin typeface="+mj-lt"/>
                <a:cs typeface="Times New Roman" pitchFamily="18" charset="0"/>
              </a:rPr>
              <a:t> </a:t>
            </a:r>
            <a:r>
              <a:rPr lang="en-US" sz="2400" b="1">
                <a:solidFill>
                  <a:srgbClr val="FF0000"/>
                </a:solidFill>
                <a:latin typeface="+mj-lt"/>
                <a:cs typeface="Times New Roman" pitchFamily="18" charset="0"/>
              </a:rPr>
              <a:t>?</a:t>
            </a:r>
            <a:r>
              <a:rPr lang="en-US" sz="2400" b="1">
                <a:solidFill>
                  <a:srgbClr val="FF0000"/>
                </a:solidFill>
                <a:latin typeface="+mj-lt"/>
              </a:rPr>
              <a:t> </a:t>
            </a:r>
            <a:r>
              <a:rPr lang="en-US" sz="2400" b="1">
                <a:solidFill>
                  <a:srgbClr val="FF0000"/>
                </a:solidFill>
                <a:latin typeface="Times New Roman" pitchFamily="18" charset="0"/>
                <a:cs typeface="Times New Roman" pitchFamily="18" charset="0"/>
              </a:rPr>
              <a:t>Ư</a:t>
            </a:r>
            <a:r>
              <a:rPr lang="vi-VN" sz="2400" b="1">
                <a:solidFill>
                  <a:srgbClr val="FF0000"/>
                </a:solidFill>
                <a:latin typeface="+mj-lt"/>
              </a:rPr>
              <a:t>ớc nguyện đó mang lại điều g</a:t>
            </a:r>
            <a:r>
              <a:rPr lang="en-US" sz="2400" b="1">
                <a:solidFill>
                  <a:srgbClr val="FF0000"/>
                </a:solidFill>
                <a:latin typeface="+mj-lt"/>
                <a:cs typeface="Times New Roman" pitchFamily="18" charset="0"/>
              </a:rPr>
              <a:t>ì</a:t>
            </a:r>
            <a:r>
              <a:rPr lang="vi-VN" sz="2400" b="1">
                <a:solidFill>
                  <a:srgbClr val="FF0000"/>
                </a:solidFill>
                <a:latin typeface="+mj-lt"/>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400" b="1">
                <a:solidFill>
                  <a:srgbClr val="FF0000"/>
                </a:solidFill>
                <a:latin typeface="Times New Roman" pitchFamily="18" charset="0"/>
                <a:cs typeface="Times New Roman" pitchFamily="18" charset="0"/>
              </a:rPr>
              <a:t>2. Nhận xét ước nguyện của Hải An và việc làm của gia đình bé?</a:t>
            </a:r>
            <a:endParaRPr lang="en-US" sz="2400" b="1">
              <a:solidFill>
                <a:srgbClr val="FF0000"/>
              </a:solidFill>
              <a:latin typeface="Times New Roman" pitchFamily="18" charset="0"/>
              <a:ea typeface="Times New Roman" panose="02020603050405020304" pitchFamily="18" charset="0"/>
              <a:cs typeface="Times New Roman"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19074"/>
            <a:ext cx="4786684" cy="267448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0" y="4186989"/>
            <a:ext cx="3594159" cy="26710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rot="16200000" flipH="1">
            <a:off x="5849869" y="4059373"/>
            <a:ext cx="334316" cy="2110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rot="16200000" flipH="1">
            <a:off x="10193429" y="4033260"/>
            <a:ext cx="345805" cy="25822"/>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vi-VN" sz="2400" b="1">
                <a:solidFill>
                  <a:srgbClr val="FF0000"/>
                </a:solidFill>
                <a:latin typeface="+mj-lt"/>
              </a:rPr>
              <a:t>3. Theo em như thế nào là y</a:t>
            </a:r>
            <a:r>
              <a:rPr lang="en-US" sz="2400" b="1">
                <a:solidFill>
                  <a:srgbClr val="FF0000"/>
                </a:solidFill>
                <a:latin typeface="+mj-lt"/>
                <a:cs typeface="Times New Roman" pitchFamily="18" charset="0"/>
              </a:rPr>
              <a:t>ê</a:t>
            </a:r>
            <a:r>
              <a:rPr lang="vi-VN" sz="2400" b="1">
                <a:solidFill>
                  <a:srgbClr val="FF0000"/>
                </a:solidFill>
                <a:latin typeface="+mj-lt"/>
              </a:rPr>
              <a:t>u thương con người?</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524473"/>
            <a:ext cx="3160295" cy="2031325"/>
          </a:xfrm>
          <a:prstGeom prst="rect">
            <a:avLst/>
          </a:prstGeom>
        </p:spPr>
        <p:txBody>
          <a:bodyPr wrap="square">
            <a:spAutoFit/>
          </a:bodyPr>
          <a:lstStyle/>
          <a:p>
            <a:r>
              <a:rPr lang="vi-VN" sz="2100">
                <a:latin typeface="+mj-lt"/>
              </a:rPr>
              <a:t>Ước nguyện của bé Hải An và gia đình bé đã hiến tặng giác mạc để trao ánh sáng cho người khác với mục đích cứu người, làm việc thiện.</a:t>
            </a:r>
            <a:endParaRPr lang="en-US" sz="2100">
              <a:latin typeface="+mj-lt"/>
            </a:endParaRPr>
          </a:p>
        </p:txBody>
      </p:sp>
      <p:sp>
        <p:nvSpPr>
          <p:cNvPr id="3" name="Rectangle 2"/>
          <p:cNvSpPr/>
          <p:nvPr/>
        </p:nvSpPr>
        <p:spPr>
          <a:xfrm>
            <a:off x="3713259" y="4237081"/>
            <a:ext cx="4628636" cy="2862322"/>
          </a:xfrm>
          <a:prstGeom prst="rect">
            <a:avLst/>
          </a:prstGeom>
        </p:spPr>
        <p:txBody>
          <a:bodyPr wrap="square">
            <a:spAutoFit/>
          </a:bodyPr>
          <a:lstStyle/>
          <a:p>
            <a:r>
              <a:rPr lang="vi-VN" sz="2000">
                <a:latin typeface="+mj-lt"/>
              </a:rPr>
              <a:t>Ước nguyện đó thật cao cả, lớn lao và việc làm đó viết nên c</a:t>
            </a:r>
            <a:r>
              <a:rPr lang="en-US" sz="2000">
                <a:latin typeface="+mj-lt"/>
              </a:rPr>
              <a:t>õ</a:t>
            </a:r>
            <a:r>
              <a:rPr lang="vi-VN" sz="2000">
                <a:latin typeface="+mj-lt"/>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000">
                <a:latin typeface="+mj-lt"/>
              </a:rPr>
              <a:t>ề</a:t>
            </a:r>
            <a:r>
              <a:rPr lang="vi-VN" sz="2000">
                <a:latin typeface="+mj-lt"/>
              </a:rPr>
              <a:t> tình yêu thương con người</a:t>
            </a:r>
            <a:endParaRPr lang="en-US" sz="2000">
              <a:latin typeface="+mj-lt"/>
            </a:endParaRPr>
          </a:p>
        </p:txBody>
      </p:sp>
      <p:sp>
        <p:nvSpPr>
          <p:cNvPr id="5" name="Rectangle 4"/>
          <p:cNvSpPr/>
          <p:nvPr/>
        </p:nvSpPr>
        <p:spPr>
          <a:xfrm>
            <a:off x="8530590" y="4695766"/>
            <a:ext cx="3661410" cy="1631216"/>
          </a:xfrm>
          <a:prstGeom prst="rect">
            <a:avLst/>
          </a:prstGeom>
        </p:spPr>
        <p:txBody>
          <a:bodyPr wrap="square">
            <a:spAutoFit/>
          </a:bodyPr>
          <a:lstStyle/>
          <a:p>
            <a:r>
              <a:rPr lang="vi-VN" sz="2000">
                <a:latin typeface="+mj-lt"/>
              </a:rPr>
              <a:t>Yêu thương con người là sự quan tâm, giúp đỡ, làm những điếu tốt đẹp cho người khác, nhất là những người gặp khó khăn, hoạn nạn.</a:t>
            </a:r>
            <a:endParaRPr lang="en-US" sz="2000">
              <a:latin typeface="+mj-lt"/>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2" name="Group 6"/>
          <p:cNvGrpSpPr/>
          <p:nvPr/>
        </p:nvGrpSpPr>
        <p:grpSpPr>
          <a:xfrm>
            <a:off x="-427418" y="-219361"/>
            <a:ext cx="12055311" cy="6510979"/>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cstate="print">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cstate="print"/>
          <a:stretch>
            <a:fillRect/>
          </a:stretch>
        </p:blipFill>
        <p:spPr>
          <a:xfrm>
            <a:off x="10304060" y="4490112"/>
            <a:ext cx="2344638" cy="2350553"/>
          </a:xfrm>
          <a:prstGeom prst="rect">
            <a:avLst/>
          </a:prstGeom>
        </p:spPr>
      </p:pic>
      <p:pic>
        <p:nvPicPr>
          <p:cNvPr id="11" name="图片 8" descr="6fc417983c9675ce1b60e983870aeb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06828"/>
            <a:ext cx="1505109" cy="155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p:cNvSpPr txBox="1">
            <a:spLocks noChangeArrowheads="1"/>
          </p:cNvSpPr>
          <p:nvPr/>
        </p:nvSpPr>
        <p:spPr bwMode="auto">
          <a:xfrm>
            <a:off x="1702627" y="1043736"/>
            <a:ext cx="86014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 typeface="Arial" panose="020B0604020202020204" pitchFamily="34" charset="0"/>
              <a:buNone/>
            </a:pPr>
            <a:r>
              <a:rPr lang="en-US" sz="3200" b="1">
                <a:solidFill>
                  <a:srgbClr val="0000FF"/>
                </a:solidFill>
                <a:latin typeface="Times New Roman" pitchFamily="18" charset="0"/>
                <a:cs typeface="Times New Roman" pitchFamily="18" charset="0"/>
              </a:rPr>
              <a:t>Khái niệm: </a:t>
            </a:r>
          </a:p>
          <a:p>
            <a:pPr fontAlgn="base">
              <a:lnSpc>
                <a:spcPct val="100000"/>
              </a:lnSpc>
              <a:spcBef>
                <a:spcPct val="50000"/>
              </a:spcBef>
              <a:spcAft>
                <a:spcPct val="0"/>
              </a:spcAft>
              <a:buNone/>
            </a:pPr>
            <a:r>
              <a:rPr lang="vi-VN" sz="3200" b="1">
                <a:solidFill>
                  <a:srgbClr val="0000FF"/>
                </a:solidFill>
                <a:latin typeface="Times New Roman" pitchFamily="18" charset="0"/>
                <a:cs typeface="Times New Roman" pitchFamily="18" charset="0"/>
              </a:rPr>
              <a:t>Yêu thương con người là quan tâm, giúp đỡ và làm những điều tốt đẹp cho người khác, nhất là những lúc gặp khó khăn, hoạn nạn.</a:t>
            </a:r>
            <a:endParaRPr lang="en-US" sz="3200" b="1">
              <a:solidFill>
                <a:srgbClr val="0000FF"/>
              </a:solidFill>
              <a:latin typeface="Times New Roman" pitchFamily="18" charset="0"/>
              <a:cs typeface="Times New Roman" pitchFamily="18" charset="0"/>
            </a:endParaRPr>
          </a:p>
        </p:txBody>
      </p:sp>
      <p:pic>
        <p:nvPicPr>
          <p:cNvPr id="12" name="Picture 11" descr="pngtree-right-hand-gesture-holding-a-pencil-png-image_2697774.jpg"/>
          <p:cNvPicPr>
            <a:picLocks noChangeAspect="1"/>
          </p:cNvPicPr>
          <p:nvPr/>
        </p:nvPicPr>
        <p:blipFill>
          <a:blip r:embed="rId7"/>
          <a:stretch>
            <a:fillRect/>
          </a:stretch>
        </p:blipFill>
        <p:spPr>
          <a:xfrm>
            <a:off x="10604881" y="818865"/>
            <a:ext cx="1405148" cy="14051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7120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2040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Times New Roman" pitchFamily="18" charset="0"/>
                <a:ea typeface="Arial Unicode MS"/>
                <a:cs typeface="Times New Roman" pitchFamily="18" charset="0"/>
              </a:rPr>
              <a:t>Quan</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sát</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tranh</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và</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trả</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lời</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câu</a:t>
            </a:r>
            <a:r>
              <a:rPr lang="en-US" sz="2531" b="1" dirty="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hỏi</a:t>
            </a:r>
            <a:endParaRPr lang="en-US" sz="2531" b="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91791"/>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2400" dirty="0">
                <a:solidFill>
                  <a:srgbClr val="FF0000"/>
                </a:solidFill>
                <a:latin typeface="Times New Roman" pitchFamily="18" charset="0"/>
                <a:ea typeface="Courier New" panose="02070309020205020404" pitchFamily="49" charset="0"/>
                <a:cs typeface="Times New Roman" pitchFamily="18" charset="0"/>
              </a:rPr>
              <a:t>T</a:t>
            </a:r>
            <a:r>
              <a:rPr lang="vi-VN" sz="2400" dirty="0">
                <a:solidFill>
                  <a:srgbClr val="FF0000"/>
                </a:solidFill>
                <a:latin typeface="Times New Roman" pitchFamily="18" charset="0"/>
                <a:ea typeface="Courier New" panose="02070309020205020404" pitchFamily="49" charset="0"/>
                <a:cs typeface="Times New Roman" pitchFamily="18" charset="0"/>
              </a:rPr>
              <a:t>ình yêu thương con người được biểu hiện trong các mối quan hệ</a:t>
            </a:r>
            <a:r>
              <a:rPr lang="en-US" sz="2400" dirty="0">
                <a:solidFill>
                  <a:srgbClr val="FF0000"/>
                </a:solidFill>
                <a:latin typeface="Times New Roman" pitchFamily="18" charset="0"/>
                <a:ea typeface="Courier New" panose="02070309020205020404" pitchFamily="49" charset="0"/>
                <a:cs typeface="Times New Roman" pitchFamily="18" charset="0"/>
              </a:rPr>
              <a:t> </a:t>
            </a:r>
            <a:r>
              <a:rPr lang="en-US" sz="2400" dirty="0" err="1">
                <a:solidFill>
                  <a:srgbClr val="FF0000"/>
                </a:solidFill>
                <a:latin typeface="Times New Roman" pitchFamily="18" charset="0"/>
                <a:ea typeface="Courier New" panose="02070309020205020404" pitchFamily="49" charset="0"/>
                <a:cs typeface="Times New Roman" pitchFamily="18" charset="0"/>
              </a:rPr>
              <a:t>nào</a:t>
            </a:r>
            <a:r>
              <a:rPr lang="en-US" sz="2400" dirty="0">
                <a:solidFill>
                  <a:srgbClr val="FF0000"/>
                </a:solidFill>
                <a:latin typeface="Times New Roman" pitchFamily="18" charset="0"/>
                <a:ea typeface="Courier New" panose="02070309020205020404" pitchFamily="49" charset="0"/>
                <a:cs typeface="Times New Roman" pitchFamily="18" charset="0"/>
              </a:rPr>
              <a:t>? </a:t>
            </a:r>
            <a:r>
              <a:rPr lang="en-US" sz="2400" dirty="0" err="1">
                <a:solidFill>
                  <a:srgbClr val="FF0000"/>
                </a:solidFill>
                <a:latin typeface="Times New Roman" pitchFamily="18" charset="0"/>
                <a:ea typeface="Courier New" panose="02070309020205020404" pitchFamily="49" charset="0"/>
                <a:cs typeface="Times New Roman" pitchFamily="18" charset="0"/>
              </a:rPr>
              <a:t>Với</a:t>
            </a:r>
            <a:r>
              <a:rPr lang="en-US" sz="2400" dirty="0">
                <a:solidFill>
                  <a:srgbClr val="FF0000"/>
                </a:solidFill>
                <a:latin typeface="Times New Roman" pitchFamily="18" charset="0"/>
                <a:ea typeface="Courier New" panose="02070309020205020404" pitchFamily="49" charset="0"/>
                <a:cs typeface="Times New Roman" pitchFamily="18" charset="0"/>
              </a:rPr>
              <a:t> </a:t>
            </a:r>
            <a:r>
              <a:rPr lang="en-US" sz="2400" dirty="0" err="1">
                <a:solidFill>
                  <a:srgbClr val="FF0000"/>
                </a:solidFill>
                <a:latin typeface="Times New Roman" pitchFamily="18" charset="0"/>
                <a:ea typeface="Courier New" panose="02070309020205020404" pitchFamily="49" charset="0"/>
                <a:cs typeface="Times New Roman" pitchFamily="18" charset="0"/>
              </a:rPr>
              <a:t>những</a:t>
            </a:r>
            <a:r>
              <a:rPr lang="en-US" sz="2400" dirty="0">
                <a:solidFill>
                  <a:srgbClr val="FF0000"/>
                </a:solidFill>
                <a:latin typeface="Times New Roman" pitchFamily="18" charset="0"/>
                <a:ea typeface="Courier New" panose="02070309020205020404" pitchFamily="49" charset="0"/>
                <a:cs typeface="Times New Roman" pitchFamily="18" charset="0"/>
              </a:rPr>
              <a:t> </a:t>
            </a:r>
            <a:r>
              <a:rPr lang="en-US" sz="2400" dirty="0" err="1">
                <a:solidFill>
                  <a:srgbClr val="FF0000"/>
                </a:solidFill>
                <a:latin typeface="Times New Roman" pitchFamily="18" charset="0"/>
                <a:ea typeface="Courier New" panose="02070309020205020404" pitchFamily="49" charset="0"/>
                <a:cs typeface="Times New Roman" pitchFamily="18" charset="0"/>
              </a:rPr>
              <a:t>hình</a:t>
            </a:r>
            <a:r>
              <a:rPr lang="en-US" sz="2400" dirty="0">
                <a:solidFill>
                  <a:srgbClr val="FF0000"/>
                </a:solidFill>
                <a:latin typeface="Times New Roman" pitchFamily="18" charset="0"/>
                <a:ea typeface="Courier New" panose="02070309020205020404" pitchFamily="49" charset="0"/>
                <a:cs typeface="Times New Roman" pitchFamily="18" charset="0"/>
              </a:rPr>
              <a:t> </a:t>
            </a:r>
            <a:r>
              <a:rPr lang="en-US" sz="2400" dirty="0" err="1">
                <a:solidFill>
                  <a:srgbClr val="FF0000"/>
                </a:solidFill>
                <a:latin typeface="Times New Roman" pitchFamily="18" charset="0"/>
                <a:ea typeface="Courier New" panose="02070309020205020404" pitchFamily="49" charset="0"/>
                <a:cs typeface="Times New Roman" pitchFamily="18" charset="0"/>
              </a:rPr>
              <a:t>thức</a:t>
            </a:r>
            <a:r>
              <a:rPr lang="en-US" sz="2400" dirty="0">
                <a:solidFill>
                  <a:srgbClr val="FF0000"/>
                </a:solidFill>
                <a:latin typeface="Times New Roman" pitchFamily="18" charset="0"/>
                <a:ea typeface="Courier New" panose="02070309020205020404" pitchFamily="49" charset="0"/>
                <a:cs typeface="Times New Roman" pitchFamily="18" charset="0"/>
              </a:rPr>
              <a:t> </a:t>
            </a:r>
            <a:r>
              <a:rPr lang="en-US" sz="2400" dirty="0" err="1">
                <a:solidFill>
                  <a:srgbClr val="FF0000"/>
                </a:solidFill>
                <a:latin typeface="Times New Roman" pitchFamily="18" charset="0"/>
                <a:ea typeface="Courier New" panose="02070309020205020404" pitchFamily="49" charset="0"/>
                <a:cs typeface="Times New Roman" pitchFamily="18" charset="0"/>
              </a:rPr>
              <a:t>nào</a:t>
            </a:r>
            <a:r>
              <a:rPr lang="en-US" sz="2400" dirty="0">
                <a:solidFill>
                  <a:srgbClr val="FF0000"/>
                </a:solidFill>
                <a:latin typeface="Times New Roman" pitchFamily="18" charset="0"/>
                <a:ea typeface="Courier New" panose="02070309020205020404" pitchFamily="49" charset="0"/>
                <a:cs typeface="Times New Roman" pitchFamily="18" charset="0"/>
              </a:rPr>
              <a:t>?</a:t>
            </a:r>
            <a:endParaRPr lang="vi-VN" altLang="en-US" sz="2400" dirty="0">
              <a:solidFill>
                <a:srgbClr val="FF0000"/>
              </a:solidFill>
              <a:latin typeface="Times New Roman" pitchFamily="18" charset="0"/>
              <a:ea typeface="Cambria" panose="02040503050406030204"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604457"/>
            <a:ext cx="3325822" cy="3016210"/>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i="1" dirty="0">
                <a:solidFill>
                  <a:srgbClr val="0000FF"/>
                </a:solidFill>
                <a:latin typeface="Times New Roman" pitchFamily="18" charset="0"/>
                <a:ea typeface="Courier New" panose="02070309020205020404" pitchFamily="49" charset="0"/>
                <a:cs typeface="Times New Roman" pitchFamily="18" charset="0"/>
              </a:rPr>
              <a:t>T</a:t>
            </a:r>
            <a:r>
              <a:rPr lang="vi-VN" sz="2400" i="1" dirty="0">
                <a:solidFill>
                  <a:srgbClr val="0000FF"/>
                </a:solidFill>
                <a:latin typeface="Times New Roman" pitchFamily="18" charset="0"/>
                <a:ea typeface="Courier New" panose="02070309020205020404" pitchFamily="49" charset="0"/>
                <a:cs typeface="Times New Roman" pitchFamily="18" charset="0"/>
              </a:rPr>
              <a:t>ình yêu thương con người được biểu hiện trong các mối quan hệ: gia đình, nhà trường, xã hội. </a:t>
            </a:r>
            <a:r>
              <a:rPr lang="en-US" sz="2400" i="1" dirty="0" err="1">
                <a:solidFill>
                  <a:srgbClr val="0000FF"/>
                </a:solidFill>
                <a:latin typeface="Times New Roman" pitchFamily="18" charset="0"/>
                <a:ea typeface="Courier New" panose="02070309020205020404" pitchFamily="49" charset="0"/>
                <a:cs typeface="Times New Roman" pitchFamily="18" charset="0"/>
              </a:rPr>
              <a:t>Với</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những</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hình</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thức</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Lời</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nói</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việc</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làm</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thái</a:t>
            </a:r>
            <a:r>
              <a:rPr lang="en-US" sz="2400" i="1" dirty="0">
                <a:solidFill>
                  <a:srgbClr val="0000FF"/>
                </a:solidFill>
                <a:latin typeface="Times New Roman" pitchFamily="18" charset="0"/>
                <a:ea typeface="Courier New" panose="02070309020205020404" pitchFamily="49" charset="0"/>
                <a:cs typeface="Times New Roman" pitchFamily="18" charset="0"/>
              </a:rPr>
              <a:t> </a:t>
            </a:r>
            <a:r>
              <a:rPr lang="en-US" sz="2400" i="1" dirty="0" err="1">
                <a:solidFill>
                  <a:srgbClr val="0000FF"/>
                </a:solidFill>
                <a:latin typeface="Times New Roman" pitchFamily="18" charset="0"/>
                <a:ea typeface="Courier New" panose="02070309020205020404" pitchFamily="49" charset="0"/>
                <a:cs typeface="Times New Roman" pitchFamily="18" charset="0"/>
              </a:rPr>
              <a:t>độ</a:t>
            </a:r>
            <a:r>
              <a:rPr lang="en-US" sz="2400" i="1" dirty="0">
                <a:solidFill>
                  <a:srgbClr val="0000FF"/>
                </a:solidFill>
                <a:latin typeface="Times New Roman" pitchFamily="18" charset="0"/>
                <a:ea typeface="Courier New" panose="02070309020205020404" pitchFamily="49" charset="0"/>
                <a:cs typeface="Times New Roman" pitchFamily="18" charset="0"/>
              </a:rPr>
              <a:t>.</a:t>
            </a:r>
            <a:endParaRPr kumimoji="0" lang="vi-VN" altLang="en-US" sz="2400" i="1" u="none" strike="noStrike" cap="none" normalizeH="0" baseline="0" dirty="0">
              <a:ln>
                <a:noFill/>
              </a:ln>
              <a:solidFill>
                <a:srgbClr val="0000FF"/>
              </a:solidFill>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7031</TotalTime>
  <Words>2915</Words>
  <Application>Microsoft Office PowerPoint</Application>
  <PresentationFormat>Widescreen</PresentationFormat>
  <Paragraphs>194</Paragraphs>
  <Slides>33</Slides>
  <Notes>5</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33</vt:i4>
      </vt:variant>
    </vt:vector>
  </HeadingPairs>
  <TitlesOfParts>
    <vt:vector size="52" baseType="lpstr">
      <vt:lpstr>#9Slide05 Fourth</vt:lpstr>
      <vt:lpstr>#9Slide07 IcielAmerican Forkbal</vt:lpstr>
      <vt:lpstr>#9Slide07 Marbelia Regular</vt:lpstr>
      <vt:lpstr>Arial</vt:lpstr>
      <vt:lpstr>Calibri</vt:lpstr>
      <vt:lpstr>Calibri Light</vt:lpstr>
      <vt:lpstr>Cambria</vt:lpstr>
      <vt:lpstr>Courier New</vt:lpstr>
      <vt:lpstr>Open Sans</vt:lpstr>
      <vt:lpstr>SVN-Vanilla Daisy Pro</vt:lpstr>
      <vt:lpstr>SVN-Wallington</vt:lpstr>
      <vt:lpstr>Symbol</vt:lpstr>
      <vt:lpstr>Times New Roman</vt:lpstr>
      <vt:lpstr>Times New Roman</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Lan anh</cp:lastModifiedBy>
  <cp:revision>200</cp:revision>
  <dcterms:created xsi:type="dcterms:W3CDTF">2021-06-28T15:32:15Z</dcterms:created>
  <dcterms:modified xsi:type="dcterms:W3CDTF">2024-10-06T15:23:37Z</dcterms:modified>
</cp:coreProperties>
</file>