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542" r:id="rId2"/>
    <p:sldId id="559" r:id="rId3"/>
    <p:sldId id="360" r:id="rId4"/>
    <p:sldId id="445" r:id="rId5"/>
    <p:sldId id="446" r:id="rId6"/>
    <p:sldId id="536" r:id="rId7"/>
    <p:sldId id="447" r:id="rId8"/>
    <p:sldId id="449" r:id="rId9"/>
    <p:sldId id="450" r:id="rId10"/>
    <p:sldId id="537" r:id="rId11"/>
    <p:sldId id="451" r:id="rId12"/>
    <p:sldId id="452" r:id="rId13"/>
    <p:sldId id="453" r:id="rId14"/>
    <p:sldId id="543" r:id="rId15"/>
    <p:sldId id="377" r:id="rId16"/>
    <p:sldId id="316" r:id="rId17"/>
    <p:sldId id="347" r:id="rId18"/>
    <p:sldId id="362" r:id="rId19"/>
    <p:sldId id="365" r:id="rId20"/>
    <p:sldId id="367" r:id="rId21"/>
    <p:sldId id="368" r:id="rId22"/>
    <p:sldId id="454" r:id="rId23"/>
    <p:sldId id="455" r:id="rId24"/>
    <p:sldId id="283" r:id="rId25"/>
    <p:sldId id="370" r:id="rId26"/>
    <p:sldId id="546" r:id="rId27"/>
    <p:sldId id="373" r:id="rId28"/>
    <p:sldId id="555" r:id="rId29"/>
    <p:sldId id="549" r:id="rId30"/>
    <p:sldId id="550" r:id="rId31"/>
    <p:sldId id="551" r:id="rId32"/>
    <p:sldId id="552" r:id="rId33"/>
    <p:sldId id="553" r:id="rId34"/>
    <p:sldId id="554" r:id="rId35"/>
    <p:sldId id="556" r:id="rId36"/>
    <p:sldId id="459" r:id="rId37"/>
    <p:sldId id="461" r:id="rId38"/>
    <p:sldId id="462" r:id="rId39"/>
    <p:sldId id="557" r:id="rId40"/>
    <p:sldId id="298" r:id="rId41"/>
    <p:sldId id="558" r:id="rId42"/>
    <p:sldId id="531" r:id="rId43"/>
    <p:sldId id="391" r:id="rId44"/>
    <p:sldId id="533" r:id="rId45"/>
    <p:sldId id="314" r:id="rId46"/>
    <p:sldId id="330" r:id="rId47"/>
    <p:sldId id="545" r:id="rId48"/>
    <p:sldId id="534" r:id="rId49"/>
    <p:sldId id="535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4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FF8C9"/>
    <a:srgbClr val="BC7AF9"/>
    <a:srgbClr val="F8FF95"/>
    <a:srgbClr val="CCCCFF"/>
    <a:srgbClr val="FFA1F5"/>
    <a:srgbClr val="008080"/>
    <a:srgbClr val="99CC00"/>
    <a:srgbClr val="A6FF96"/>
    <a:srgbClr val="DFCC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9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744" y="48"/>
      </p:cViewPr>
      <p:guideLst>
        <p:guide orient="horz" pos="2294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402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598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395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531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05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84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413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jpe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jpe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7.jpe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0.png"/><Relationship Id="rId5" Type="http://schemas.microsoft.com/office/2007/relationships/media" Target="../media/media3.mp3"/><Relationship Id="rId10" Type="http://schemas.openxmlformats.org/officeDocument/2006/relationships/notesSlide" Target="../notesSlides/notesSlide20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20.png"/><Relationship Id="rId5" Type="http://schemas.microsoft.com/office/2007/relationships/media" Target="../media/media7.mp3"/><Relationship Id="rId10" Type="http://schemas.openxmlformats.org/officeDocument/2006/relationships/notesSlide" Target="../notesSlides/notesSlide21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image" Target="../media/image36.png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1.png"/><Relationship Id="rId7" Type="http://schemas.openxmlformats.org/officeDocument/2006/relationships/image" Target="../media/image32.jpeg"/><Relationship Id="rId12" Type="http://schemas.openxmlformats.org/officeDocument/2006/relationships/image" Target="../media/image35.png"/><Relationship Id="rId17" Type="http://schemas.openxmlformats.org/officeDocument/2006/relationships/slide" Target="slide33.xml"/><Relationship Id="rId2" Type="http://schemas.openxmlformats.org/officeDocument/2006/relationships/audio" Target="../media/media9.wav"/><Relationship Id="rId16" Type="http://schemas.openxmlformats.org/officeDocument/2006/relationships/image" Target="../media/image38.png"/><Relationship Id="rId20" Type="http://schemas.openxmlformats.org/officeDocument/2006/relationships/slide" Target="slide34.xml"/><Relationship Id="rId1" Type="http://schemas.microsoft.com/office/2007/relationships/media" Target="../media/media9.wav"/><Relationship Id="rId6" Type="http://schemas.openxmlformats.org/officeDocument/2006/relationships/image" Target="../media/image31.gif"/><Relationship Id="rId11" Type="http://schemas.openxmlformats.org/officeDocument/2006/relationships/slide" Target="slide31.xml"/><Relationship Id="rId24" Type="http://schemas.openxmlformats.org/officeDocument/2006/relationships/slide" Target="slide35.xml"/><Relationship Id="rId5" Type="http://schemas.openxmlformats.org/officeDocument/2006/relationships/image" Target="../media/image30.gif"/><Relationship Id="rId15" Type="http://schemas.openxmlformats.org/officeDocument/2006/relationships/image" Target="../media/image37.png"/><Relationship Id="rId23" Type="http://schemas.openxmlformats.org/officeDocument/2006/relationships/image" Target="../media/image43.gif"/><Relationship Id="rId10" Type="http://schemas.openxmlformats.org/officeDocument/2006/relationships/image" Target="../media/image34.png"/><Relationship Id="rId19" Type="http://schemas.openxmlformats.org/officeDocument/2006/relationships/image" Target="../media/image40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slide" Target="slide32.xml"/><Relationship Id="rId2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50.gif"/><Relationship Id="rId3" Type="http://schemas.openxmlformats.org/officeDocument/2006/relationships/audio" Target="../media/audio2.wav"/><Relationship Id="rId7" Type="http://schemas.openxmlformats.org/officeDocument/2006/relationships/image" Target="../media/image45.jpeg"/><Relationship Id="rId12" Type="http://schemas.openxmlformats.org/officeDocument/2006/relationships/image" Target="../media/image4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48.gif"/><Relationship Id="rId5" Type="http://schemas.openxmlformats.org/officeDocument/2006/relationships/image" Target="../media/image33.png"/><Relationship Id="rId10" Type="http://schemas.openxmlformats.org/officeDocument/2006/relationships/image" Target="../media/image47.gif"/><Relationship Id="rId4" Type="http://schemas.openxmlformats.org/officeDocument/2006/relationships/image" Target="../media/image44.gif"/><Relationship Id="rId9" Type="http://schemas.openxmlformats.org/officeDocument/2006/relationships/image" Target="../media/image46.gif"/><Relationship Id="rId14" Type="http://schemas.openxmlformats.org/officeDocument/2006/relationships/image" Target="../media/image51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49.gif"/><Relationship Id="rId3" Type="http://schemas.openxmlformats.org/officeDocument/2006/relationships/audio" Target="../media/audio2.wav"/><Relationship Id="rId7" Type="http://schemas.openxmlformats.org/officeDocument/2006/relationships/image" Target="../media/image45.jpeg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8.gif"/><Relationship Id="rId5" Type="http://schemas.openxmlformats.org/officeDocument/2006/relationships/image" Target="../media/image35.png"/><Relationship Id="rId15" Type="http://schemas.openxmlformats.org/officeDocument/2006/relationships/image" Target="../media/image51.gif"/><Relationship Id="rId10" Type="http://schemas.openxmlformats.org/officeDocument/2006/relationships/image" Target="../media/image47.gif"/><Relationship Id="rId4" Type="http://schemas.openxmlformats.org/officeDocument/2006/relationships/image" Target="../media/image44.gif"/><Relationship Id="rId9" Type="http://schemas.openxmlformats.org/officeDocument/2006/relationships/image" Target="../media/image46.gif"/><Relationship Id="rId14" Type="http://schemas.openxmlformats.org/officeDocument/2006/relationships/image" Target="../media/image50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50.gif"/><Relationship Id="rId3" Type="http://schemas.openxmlformats.org/officeDocument/2006/relationships/audio" Target="../media/audio2.wav"/><Relationship Id="rId7" Type="http://schemas.openxmlformats.org/officeDocument/2006/relationships/image" Target="../media/image45.jpeg"/><Relationship Id="rId12" Type="http://schemas.openxmlformats.org/officeDocument/2006/relationships/image" Target="../media/image4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8.gif"/><Relationship Id="rId5" Type="http://schemas.openxmlformats.org/officeDocument/2006/relationships/image" Target="../media/image37.png"/><Relationship Id="rId10" Type="http://schemas.openxmlformats.org/officeDocument/2006/relationships/image" Target="../media/image47.gif"/><Relationship Id="rId4" Type="http://schemas.openxmlformats.org/officeDocument/2006/relationships/image" Target="../media/image44.gif"/><Relationship Id="rId9" Type="http://schemas.openxmlformats.org/officeDocument/2006/relationships/image" Target="../media/image46.gif"/><Relationship Id="rId14" Type="http://schemas.openxmlformats.org/officeDocument/2006/relationships/image" Target="../media/image51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50.gif"/><Relationship Id="rId3" Type="http://schemas.openxmlformats.org/officeDocument/2006/relationships/audio" Target="../media/audio2.wav"/><Relationship Id="rId7" Type="http://schemas.openxmlformats.org/officeDocument/2006/relationships/image" Target="../media/image45.jpeg"/><Relationship Id="rId12" Type="http://schemas.openxmlformats.org/officeDocument/2006/relationships/image" Target="../media/image4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8.gif"/><Relationship Id="rId5" Type="http://schemas.openxmlformats.org/officeDocument/2006/relationships/image" Target="../media/image39.png"/><Relationship Id="rId10" Type="http://schemas.openxmlformats.org/officeDocument/2006/relationships/image" Target="../media/image47.gif"/><Relationship Id="rId4" Type="http://schemas.openxmlformats.org/officeDocument/2006/relationships/image" Target="../media/image44.gif"/><Relationship Id="rId9" Type="http://schemas.openxmlformats.org/officeDocument/2006/relationships/image" Target="../media/image46.gif"/><Relationship Id="rId14" Type="http://schemas.openxmlformats.org/officeDocument/2006/relationships/image" Target="../media/image51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49.gif"/><Relationship Id="rId3" Type="http://schemas.openxmlformats.org/officeDocument/2006/relationships/audio" Target="../media/audio2.wav"/><Relationship Id="rId7" Type="http://schemas.openxmlformats.org/officeDocument/2006/relationships/image" Target="../media/image45.jpeg"/><Relationship Id="rId12" Type="http://schemas.openxmlformats.org/officeDocument/2006/relationships/slide" Target="slide29.xml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8.gif"/><Relationship Id="rId5" Type="http://schemas.openxmlformats.org/officeDocument/2006/relationships/image" Target="../media/image41.png"/><Relationship Id="rId15" Type="http://schemas.openxmlformats.org/officeDocument/2006/relationships/image" Target="../media/image51.gif"/><Relationship Id="rId10" Type="http://schemas.openxmlformats.org/officeDocument/2006/relationships/image" Target="../media/image47.gif"/><Relationship Id="rId4" Type="http://schemas.openxmlformats.org/officeDocument/2006/relationships/image" Target="../media/image44.gif"/><Relationship Id="rId9" Type="http://schemas.openxmlformats.org/officeDocument/2006/relationships/image" Target="../media/image46.gif"/><Relationship Id="rId14" Type="http://schemas.openxmlformats.org/officeDocument/2006/relationships/image" Target="../media/image50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1.mp3"/><Relationship Id="rId7" Type="http://schemas.openxmlformats.org/officeDocument/2006/relationships/notesSlide" Target="../notesSlides/notesSlide28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2.mp3"/><Relationship Id="rId4" Type="http://schemas.microsoft.com/office/2007/relationships/media" Target="../media/media1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0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3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6850" y="2384227"/>
            <a:ext cx="841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64079" y="1251464"/>
            <a:ext cx="49062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Cooper Black" panose="0208090404030B020404" pitchFamily="18" charset="0"/>
              </a:rPr>
              <a:t>ENGLISH 9</a:t>
            </a:r>
          </a:p>
        </p:txBody>
      </p:sp>
    </p:spTree>
    <p:extLst>
      <p:ext uri="{BB962C8B-B14F-4D97-AF65-F5344CB8AC3E}">
        <p14:creationId xmlns:p14="http://schemas.microsoft.com/office/powerpoint/2010/main" val="1841765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74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0"/>
          <p:cNvSpPr txBox="1"/>
          <p:nvPr/>
        </p:nvSpPr>
        <p:spPr>
          <a:xfrm>
            <a:off x="3827145" y="3909695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traffic jam</a:t>
            </a:r>
          </a:p>
        </p:txBody>
      </p:sp>
      <p:pic>
        <p:nvPicPr>
          <p:cNvPr id="3" name="Content Placeholder 2" descr="istockphoto-1045492426-612x61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131050" y="1149985"/>
            <a:ext cx="3414395" cy="3414395"/>
          </a:xfrm>
          <a:prstGeom prst="rect">
            <a:avLst/>
          </a:prstGeom>
        </p:spPr>
      </p:pic>
      <p:pic>
        <p:nvPicPr>
          <p:cNvPr id="4" name="Content Placeholder 3" descr="cHJpdmF0ZS9sci9pbWFnZXMvd2Vic2l0ZS8yMDIyLTA1L2pvYjcyOC0xNTEteC5qcGc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577975" y="1149985"/>
            <a:ext cx="5553075" cy="370014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1340485" y="1082040"/>
            <a:ext cx="9933305" cy="3974465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ngtree-traffic-jam-city-traffic-image_2242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2420" y="855345"/>
            <a:ext cx="4368800" cy="4300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0"/>
          <p:cNvSpPr txBox="1"/>
          <p:nvPr/>
        </p:nvSpPr>
        <p:spPr>
          <a:xfrm>
            <a:off x="2252345" y="3909695"/>
            <a:ext cx="88099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construction site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879600" y="1544320"/>
            <a:ext cx="3251200" cy="3769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3900">
                <a:solidFill>
                  <a:srgbClr val="FF0000"/>
                </a:solidFill>
              </a:rPr>
              <a:t>🚧</a:t>
            </a:r>
          </a:p>
        </p:txBody>
      </p:sp>
      <p:pic>
        <p:nvPicPr>
          <p:cNvPr id="11" name="Content Placeholder 10" descr="kisspng-computer-icons-web-browser-5ae3bc84bdd924.601869471524874372777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54445" y="1261745"/>
            <a:ext cx="3648075" cy="372935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1435100" y="1261745"/>
            <a:ext cx="9627235" cy="3777615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ontent Placeholder 18" descr="construction-site-generators-types-features-of-generators-used-at-construction-sites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289300" y="1103630"/>
            <a:ext cx="5613400" cy="4210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" grpId="0" bldLvl="0" animBg="1"/>
      <p:bldP spid="1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0"/>
          <p:cNvSpPr txBox="1"/>
          <p:nvPr/>
        </p:nvSpPr>
        <p:spPr>
          <a:xfrm>
            <a:off x="3725545" y="1268095"/>
            <a:ext cx="88099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THE END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5398"/>
          <p:cNvPicPr>
            <a:picLocks noChangeAspect="1"/>
          </p:cNvPicPr>
          <p:nvPr/>
        </p:nvPicPr>
        <p:blipFill>
          <a:blip r:embed="rId2"/>
          <a:srcRect t="789" b="789"/>
          <a:stretch>
            <a:fillRect/>
          </a:stretch>
        </p:blipFill>
        <p:spPr>
          <a:xfrm>
            <a:off x="-88900" y="-126484"/>
            <a:ext cx="12642850" cy="7111603"/>
          </a:xfrm>
          <a:prstGeom prst="rect">
            <a:avLst/>
          </a:prstGeom>
        </p:spPr>
      </p:pic>
      <p:graphicFrame>
        <p:nvGraphicFramePr>
          <p:cNvPr id="8" name="Table 7"/>
          <p:cNvGraphicFramePr/>
          <p:nvPr/>
        </p:nvGraphicFramePr>
        <p:xfrm>
          <a:off x="-68580" y="-210185"/>
          <a:ext cx="12642850" cy="7205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8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5225228" y="2089786"/>
            <a:ext cx="712319" cy="709214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39"/>
          <p:cNvSpPr txBox="1"/>
          <p:nvPr/>
        </p:nvSpPr>
        <p:spPr>
          <a:xfrm>
            <a:off x="3349625" y="2110740"/>
            <a:ext cx="208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3" name="TextBox 16"/>
          <p:cNvSpPr txBox="1"/>
          <p:nvPr/>
        </p:nvSpPr>
        <p:spPr>
          <a:xfrm>
            <a:off x="5207153" y="2073233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536312" y="304645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4061870" y="3081999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991844" y="2894817"/>
            <a:ext cx="990895" cy="941618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20" name="TextBox 40"/>
          <p:cNvSpPr txBox="1"/>
          <p:nvPr/>
        </p:nvSpPr>
        <p:spPr>
          <a:xfrm>
            <a:off x="6024163" y="2091275"/>
            <a:ext cx="65211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CITY LIFE</a:t>
            </a:r>
          </a:p>
        </p:txBody>
      </p:sp>
    </p:spTree>
    <p:extLst>
      <p:ext uri="{BB962C8B-B14F-4D97-AF65-F5344CB8AC3E}">
        <p14:creationId xmlns:p14="http://schemas.microsoft.com/office/powerpoint/2010/main" val="385370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bldLvl="0" animBg="1"/>
      <p:bldP spid="15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88878" y="139351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914436" y="1429060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CITY LIFE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52146" y="324929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1339905" y="2183494"/>
            <a:ext cx="9659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By the end of the lesson, you will be able 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Myriad Pro" pitchFamily="34" charset="0"/>
              </a:rPr>
              <a:t>2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44410" y="1241878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222004F-A52C-B2CE-B674-D9057B1AE0DD}"/>
              </a:ext>
            </a:extLst>
          </p:cNvPr>
          <p:cNvSpPr txBox="1"/>
          <p:nvPr/>
        </p:nvSpPr>
        <p:spPr>
          <a:xfrm>
            <a:off x="2356631" y="3106062"/>
            <a:ext cx="8124302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Use </a:t>
            </a:r>
            <a:r>
              <a:rPr lang="en-US" sz="2800" b="1" dirty="0">
                <a:solidFill>
                  <a:srgbClr val="FF0000"/>
                </a:solidFill>
              </a:rPr>
              <a:t>words</a:t>
            </a:r>
            <a:r>
              <a:rPr lang="en-US" sz="2800" dirty="0"/>
              <a:t> and </a:t>
            </a:r>
            <a:r>
              <a:rPr lang="en-US" sz="2800" b="1" dirty="0">
                <a:solidFill>
                  <a:srgbClr val="FF0000"/>
                </a:solidFill>
              </a:rPr>
              <a:t>phrases</a:t>
            </a:r>
            <a:r>
              <a:rPr lang="en-US" sz="2800" dirty="0"/>
              <a:t> related to the topic </a:t>
            </a:r>
            <a:r>
              <a:rPr lang="en-US" sz="2800" b="1" dirty="0">
                <a:solidFill>
                  <a:srgbClr val="FF0000"/>
                </a:solidFill>
              </a:rPr>
              <a:t>City Life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F335494-378A-88EC-30EA-A179127A3B65}"/>
              </a:ext>
            </a:extLst>
          </p:cNvPr>
          <p:cNvSpPr/>
          <p:nvPr/>
        </p:nvSpPr>
        <p:spPr>
          <a:xfrm>
            <a:off x="1541543" y="3106062"/>
            <a:ext cx="815088" cy="815088"/>
          </a:xfrm>
          <a:prstGeom prst="ellipse">
            <a:avLst/>
          </a:prstGeom>
          <a:solidFill>
            <a:schemeClr val="bg1"/>
          </a:solidFill>
          <a:ln w="28575">
            <a:solidFill>
              <a:srgbClr val="0D9F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D9FA3"/>
                </a:solidFill>
              </a:rPr>
              <a:t>1</a:t>
            </a:r>
            <a:endParaRPr lang="en-GB" sz="4400" dirty="0">
              <a:solidFill>
                <a:srgbClr val="0D9FA3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A78A0-FF3A-74A2-2F09-74EA8F4D739E}"/>
              </a:ext>
            </a:extLst>
          </p:cNvPr>
          <p:cNvSpPr/>
          <p:nvPr/>
        </p:nvSpPr>
        <p:spPr>
          <a:xfrm>
            <a:off x="3150251" y="4150762"/>
            <a:ext cx="815088" cy="815088"/>
          </a:xfrm>
          <a:prstGeom prst="ellipse">
            <a:avLst/>
          </a:prstGeom>
          <a:solidFill>
            <a:schemeClr val="bg1"/>
          </a:solidFill>
          <a:ln w="28575">
            <a:solidFill>
              <a:srgbClr val="0D9F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D9FA3"/>
                </a:solidFill>
              </a:rPr>
              <a:t>2</a:t>
            </a:r>
            <a:endParaRPr lang="en-GB" sz="4400" dirty="0">
              <a:solidFill>
                <a:srgbClr val="0D9FA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202FE2-0BA5-1744-BAB0-EC1198A7F826}"/>
              </a:ext>
            </a:extLst>
          </p:cNvPr>
          <p:cNvSpPr txBox="1"/>
          <p:nvPr/>
        </p:nvSpPr>
        <p:spPr>
          <a:xfrm>
            <a:off x="4164512" y="4222380"/>
            <a:ext cx="7462712" cy="131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Pronounce the diphthong sounds </a:t>
            </a:r>
            <a:r>
              <a:rPr lang="en-US" sz="2800" b="1" dirty="0">
                <a:solidFill>
                  <a:srgbClr val="FF0000"/>
                </a:solidFill>
              </a:rPr>
              <a:t>/</a:t>
            </a:r>
            <a:r>
              <a:rPr lang="en-US" sz="2800" b="1" dirty="0" err="1">
                <a:solidFill>
                  <a:srgbClr val="FF0000"/>
                </a:solidFill>
              </a:rPr>
              <a:t>aʊ</a:t>
            </a:r>
            <a:r>
              <a:rPr lang="en-US" sz="2800" b="1" dirty="0">
                <a:solidFill>
                  <a:srgbClr val="FF0000"/>
                </a:solidFill>
              </a:rPr>
              <a:t>/, /</a:t>
            </a:r>
            <a:r>
              <a:rPr lang="en-US" sz="2800" b="1" dirty="0" err="1">
                <a:solidFill>
                  <a:srgbClr val="FF0000"/>
                </a:solidFill>
              </a:rPr>
              <a:t>əʊ</a:t>
            </a:r>
            <a:r>
              <a:rPr lang="en-US" sz="2800" b="1" dirty="0">
                <a:solidFill>
                  <a:srgbClr val="FF0000"/>
                </a:solidFill>
              </a:rPr>
              <a:t>/, and /</a:t>
            </a:r>
            <a:r>
              <a:rPr lang="en-US" sz="2800" b="1" dirty="0" err="1">
                <a:solidFill>
                  <a:srgbClr val="FF0000"/>
                </a:solidFill>
              </a:rPr>
              <a:t>eə</a:t>
            </a:r>
            <a:r>
              <a:rPr lang="en-US" sz="2800" b="1" dirty="0">
                <a:solidFill>
                  <a:srgbClr val="FF0000"/>
                </a:solidFill>
              </a:rPr>
              <a:t>/ </a:t>
            </a:r>
            <a:r>
              <a:rPr lang="en-US" sz="2800" dirty="0"/>
              <a:t>in words and sentences correctly. </a:t>
            </a:r>
          </a:p>
        </p:txBody>
      </p:sp>
    </p:spTree>
    <p:extLst>
      <p:ext uri="{BB962C8B-B14F-4D97-AF65-F5344CB8AC3E}">
        <p14:creationId xmlns:p14="http://schemas.microsoft.com/office/powerpoint/2010/main" val="95160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65100" y="1648703"/>
            <a:ext cx="567817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concrete jungle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7568" y="4138606"/>
            <a:ext cx="61709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rừng bê tông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177721" y="3003688"/>
            <a:ext cx="41456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kɒŋkriːt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dʒʌŋɡl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31650" y="6477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091998" y="680585"/>
            <a:ext cx="6100002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an ugly grey area of a city where people live in closely crowded apartment buildings .</a:t>
            </a:r>
          </a:p>
        </p:txBody>
      </p:sp>
      <p:pic>
        <p:nvPicPr>
          <p:cNvPr id="5" name="concrete jung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0438" y="2569975"/>
            <a:ext cx="941070" cy="941070"/>
          </a:xfrm>
          <a:prstGeom prst="rect">
            <a:avLst/>
          </a:prstGeom>
        </p:spPr>
      </p:pic>
      <p:pic>
        <p:nvPicPr>
          <p:cNvPr id="9" name="Content Placeholder 8" descr="custom-Custom_Size___iStock-concrete-jungle"/>
          <p:cNvPicPr>
            <a:picLocks noGrp="1" noChangeAspect="1"/>
          </p:cNvPicPr>
          <p:nvPr>
            <p:ph idx="1"/>
          </p:nvPr>
        </p:nvPicPr>
        <p:blipFill>
          <a:blip r:embed="rId6"/>
          <a:srcRect l="31273" r="14842"/>
          <a:stretch>
            <a:fillRect/>
          </a:stretch>
        </p:blipFill>
        <p:spPr>
          <a:xfrm>
            <a:off x="6645910" y="2915285"/>
            <a:ext cx="4267200" cy="3613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217579" y="1167340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metro</a:t>
            </a:r>
            <a:r>
              <a:rPr lang="en-US" sz="5400" b="1" dirty="0"/>
              <a:t> </a:t>
            </a:r>
            <a:r>
              <a:rPr lang="en-US" sz="54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2371" y="3502619"/>
            <a:ext cx="40508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/>
              <a:t>hệ</a:t>
            </a:r>
            <a:r>
              <a:rPr lang="en-US" sz="5400" dirty="0"/>
              <a:t> </a:t>
            </a:r>
            <a:r>
              <a:rPr lang="en-US" sz="5400" dirty="0" err="1"/>
              <a:t>thống</a:t>
            </a:r>
            <a:r>
              <a:rPr lang="en-US" sz="5400" dirty="0"/>
              <a:t> </a:t>
            </a:r>
            <a:r>
              <a:rPr lang="en-US" sz="5400" dirty="0" err="1"/>
              <a:t>tàu</a:t>
            </a:r>
            <a:r>
              <a:rPr lang="en-US" sz="5400" dirty="0"/>
              <a:t> </a:t>
            </a:r>
            <a:r>
              <a:rPr lang="en-US" sz="5400" dirty="0" err="1"/>
              <a:t>điện</a:t>
            </a:r>
            <a:r>
              <a:rPr lang="en-US" sz="5400" dirty="0"/>
              <a:t> </a:t>
            </a:r>
            <a:r>
              <a:rPr lang="en-US" sz="5400" dirty="0" err="1"/>
              <a:t>ngầm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1966739" y="2409256"/>
            <a:ext cx="24814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metrəʊ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481430" y="557822"/>
            <a:ext cx="541655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underground railway</a:t>
            </a:r>
          </a:p>
        </p:txBody>
      </p:sp>
      <p:pic>
        <p:nvPicPr>
          <p:cNvPr id="10" name="metro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996" y="1824781"/>
            <a:ext cx="1586865" cy="1586865"/>
          </a:xfrm>
          <a:prstGeom prst="rect">
            <a:avLst/>
          </a:prstGeom>
        </p:spPr>
      </p:pic>
      <p:pic>
        <p:nvPicPr>
          <p:cNvPr id="13" name="Content Placeholder 12" descr="city-1940691_1280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923002" y="1868200"/>
            <a:ext cx="5779770" cy="38519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072" y="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331998" y="1316037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public amenity</a:t>
            </a:r>
            <a:r>
              <a:rPr lang="en-US" sz="4400" b="1" dirty="0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513" y="3728650"/>
            <a:ext cx="56322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/>
              <a:t>tiện</a:t>
            </a:r>
            <a:r>
              <a:rPr lang="en-US" sz="5400" dirty="0"/>
              <a:t> </a:t>
            </a:r>
            <a:r>
              <a:rPr lang="en-US" sz="5400" dirty="0" err="1"/>
              <a:t>ích</a:t>
            </a:r>
            <a:r>
              <a:rPr lang="en-US" sz="5400" dirty="0"/>
              <a:t> </a:t>
            </a:r>
            <a:r>
              <a:rPr lang="en-US" sz="5400" dirty="0" err="1"/>
              <a:t>công</a:t>
            </a:r>
            <a:r>
              <a:rPr lang="en-US" sz="5400" dirty="0"/>
              <a:t> </a:t>
            </a:r>
            <a:r>
              <a:rPr lang="en-US" sz="5400" dirty="0" err="1"/>
              <a:t>cộng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1270403" y="2412006"/>
            <a:ext cx="41585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pʌblɪk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əˈmiːnəti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738756" y="369500"/>
            <a:ext cx="6453244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available to everyone in the area.</a:t>
            </a:r>
          </a:p>
        </p:txBody>
      </p:sp>
      <p:pic>
        <p:nvPicPr>
          <p:cNvPr id="9" name="public amenit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20" y="2914015"/>
            <a:ext cx="1085850" cy="1085850"/>
          </a:xfrm>
          <a:prstGeom prst="rect">
            <a:avLst/>
          </a:prstGeom>
        </p:spPr>
      </p:pic>
      <p:pic>
        <p:nvPicPr>
          <p:cNvPr id="10" name="Content Placeholder 9" descr="public-amenities-and-facilities-such-as-toilet-vector-24633035"/>
          <p:cNvPicPr>
            <a:picLocks noGrp="1" noChangeAspect="1"/>
          </p:cNvPicPr>
          <p:nvPr>
            <p:ph idx="1"/>
          </p:nvPr>
        </p:nvPicPr>
        <p:blipFill>
          <a:blip r:embed="rId6"/>
          <a:srcRect r="-4318" b="9529"/>
          <a:stretch>
            <a:fillRect/>
          </a:stretch>
        </p:blipFill>
        <p:spPr>
          <a:xfrm>
            <a:off x="7376603" y="1655445"/>
            <a:ext cx="4203065" cy="3937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1072" y="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362820" y="1405000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commuter 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3898225"/>
            <a:ext cx="4050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/>
              <a:t>người</a:t>
            </a:r>
            <a:r>
              <a:rPr lang="en-US" sz="5400" dirty="0"/>
              <a:t> </a:t>
            </a:r>
            <a:r>
              <a:rPr lang="en-US" sz="5400" dirty="0" err="1"/>
              <a:t>đi</a:t>
            </a:r>
            <a:r>
              <a:rPr lang="en-US" sz="5400" dirty="0"/>
              <a:t> </a:t>
            </a:r>
            <a:r>
              <a:rPr lang="en-US" sz="5400" dirty="0" err="1"/>
              <a:t>làm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1656789" y="2816150"/>
            <a:ext cx="28796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kəˈmju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ː.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t̬ɚ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876818" y="581025"/>
            <a:ext cx="6058007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someone who regularly travels between work and home</a:t>
            </a:r>
          </a:p>
        </p:txBody>
      </p:sp>
      <p:pic>
        <p:nvPicPr>
          <p:cNvPr id="10" name="Content Placeholder 9" descr="public-amenities-and-facilities-such-as-toilet-vector-24633035"/>
          <p:cNvPicPr>
            <a:picLocks noGrp="1" noChangeAspect="1"/>
          </p:cNvPicPr>
          <p:nvPr>
            <p:ph sz="half" idx="1"/>
          </p:nvPr>
        </p:nvPicPr>
        <p:blipFill>
          <a:blip r:embed="rId5"/>
          <a:srcRect r="-4318" b="9529"/>
          <a:stretch>
            <a:fillRect/>
          </a:stretch>
        </p:blipFill>
        <p:spPr>
          <a:xfrm>
            <a:off x="2853176" y="4749482"/>
            <a:ext cx="1450975" cy="1567180"/>
          </a:xfrm>
          <a:prstGeom prst="rect">
            <a:avLst/>
          </a:prstGeom>
        </p:spPr>
      </p:pic>
      <p:pic>
        <p:nvPicPr>
          <p:cNvPr id="6" name="commut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675080"/>
            <a:ext cx="1182370" cy="1182370"/>
          </a:xfrm>
          <a:prstGeom prst="rect">
            <a:avLst/>
          </a:prstGeom>
        </p:spPr>
      </p:pic>
      <p:pic>
        <p:nvPicPr>
          <p:cNvPr id="8" name="Content Placeholder 7" descr="people-using-digital-devices-smart-technology-double-color-exposure-effect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014841" y="2270910"/>
            <a:ext cx="5687424" cy="345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072" y="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657AF-BD56-54E1-D75C-0B9AFD8CF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your knowledge</a:t>
            </a:r>
            <a:endParaRPr lang="en-GB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8706FAF-B1B6-35E0-46B0-32DA878885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080654" y="2357413"/>
            <a:ext cx="9587345" cy="390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1. We were late because of a _________. </a:t>
            </a:r>
            <a:r>
              <a:rPr lang="en-US" altLang="en-US" sz="2400" dirty="0">
                <a:latin typeface="Arial" panose="020B0604020202020204" pitchFamily="34" charset="0"/>
              </a:rPr>
              <a:t>There was a car accident.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2. The _________ site near here is noisy during the day, so we couldn’t focus at all.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3. I take the _________ to get to work.</a:t>
            </a:r>
            <a:endParaRPr lang="en-US" altLang="en-US" sz="24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4. I don’t like the bus</a:t>
            </a:r>
            <a:r>
              <a:rPr lang="en-US" altLang="en-US" sz="2400" dirty="0">
                <a:latin typeface="Arial" panose="020B0604020202020204" pitchFamily="34" charset="0"/>
              </a:rPr>
              <a:t> because it is always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_________ with people.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 altLang="en-US" sz="2400" dirty="0">
                <a:latin typeface="Arial" panose="020B0604020202020204" pitchFamily="34" charset="0"/>
              </a:rPr>
              <a:t>5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My eyes feel _________ when there is too much dust.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 altLang="en-US" sz="2400" dirty="0">
                <a:latin typeface="Arial" panose="020B0604020202020204" pitchFamily="34" charset="0"/>
              </a:rPr>
              <a:t>6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This restaurant is nice but a bit _________.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CCE9BE8-0B98-463E-C6C2-08A1E0DF7C8D}"/>
              </a:ext>
            </a:extLst>
          </p:cNvPr>
          <p:cNvSpPr/>
          <p:nvPr/>
        </p:nvSpPr>
        <p:spPr>
          <a:xfrm>
            <a:off x="1080654" y="1322940"/>
            <a:ext cx="8571345" cy="10344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itchy		traffic jam 	underground</a:t>
            </a:r>
          </a:p>
          <a:p>
            <a:pPr algn="ctr"/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construction 		pricey		packed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94053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95121" y="1535331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pickpocketing 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30626" y="4225940"/>
            <a:ext cx="4050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/>
              <a:t>móc</a:t>
            </a:r>
            <a:r>
              <a:rPr lang="en-US" sz="5400" dirty="0"/>
              <a:t> </a:t>
            </a:r>
            <a:r>
              <a:rPr lang="en-US" sz="5400" dirty="0" err="1"/>
              <a:t>túi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1801503" y="2842232"/>
            <a:ext cx="36073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pɪkˌpɑ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ː.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kɪ.t̬ɪŋ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330512" y="615535"/>
            <a:ext cx="5546856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a thief who steals things out of pockets or bags, especially in a crowd</a:t>
            </a:r>
          </a:p>
        </p:txBody>
      </p:sp>
      <p:pic>
        <p:nvPicPr>
          <p:cNvPr id="4" name="pickpocket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072" y="2658125"/>
            <a:ext cx="1567815" cy="1567815"/>
          </a:xfrm>
          <a:prstGeom prst="rect">
            <a:avLst/>
          </a:prstGeom>
        </p:spPr>
      </p:pic>
      <p:pic>
        <p:nvPicPr>
          <p:cNvPr id="14" name="Content Placeholder 4" descr="pickpo_noun_002_275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4142" y="2943185"/>
            <a:ext cx="4711821" cy="31191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072" y="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521001" y="1110414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suburb 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3481" y="3945948"/>
            <a:ext cx="4050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/>
              <a:t>ngoại</a:t>
            </a:r>
            <a:r>
              <a:rPr lang="en-US" sz="5400" dirty="0"/>
              <a:t> ô</a:t>
            </a:r>
          </a:p>
        </p:txBody>
      </p:sp>
      <p:sp>
        <p:nvSpPr>
          <p:cNvPr id="2" name="Rectangle 1"/>
          <p:cNvSpPr/>
          <p:nvPr/>
        </p:nvSpPr>
        <p:spPr>
          <a:xfrm>
            <a:off x="1730379" y="2706769"/>
            <a:ext cx="23294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sʌb.ɝːb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103177" y="558208"/>
            <a:ext cx="668274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an area on the edge of a large town or city where people who work in the town or city often live</a:t>
            </a:r>
          </a:p>
        </p:txBody>
      </p:sp>
      <p:pic>
        <p:nvPicPr>
          <p:cNvPr id="4" name="suburb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464" y="2355124"/>
            <a:ext cx="1451610" cy="1451610"/>
          </a:xfrm>
          <a:prstGeom prst="rect">
            <a:avLst/>
          </a:prstGeom>
        </p:spPr>
      </p:pic>
      <p:pic>
        <p:nvPicPr>
          <p:cNvPr id="13" name="Content Placeholder 12" descr="houses-neighborhood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5404985" y="2414427"/>
            <a:ext cx="6215087" cy="398637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072" y="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49712" y="1462491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bustling (</a:t>
            </a:r>
            <a:r>
              <a:rPr lang="en-US" sz="5400" b="1" dirty="0" err="1">
                <a:solidFill>
                  <a:srgbClr val="AD4F0F"/>
                </a:solidFill>
              </a:rPr>
              <a:t>adj</a:t>
            </a:r>
            <a:r>
              <a:rPr lang="en-US" sz="5400" b="1" dirty="0">
                <a:solidFill>
                  <a:srgbClr val="AD4F0F"/>
                </a:solidFill>
              </a:rPr>
              <a:t>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0743" y="3536950"/>
            <a:ext cx="5368959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hối</a:t>
            </a:r>
            <a:r>
              <a:rPr lang="en-US" sz="4800" dirty="0"/>
              <a:t> </a:t>
            </a:r>
            <a:r>
              <a:rPr lang="en-US" sz="4800" dirty="0" err="1"/>
              <a:t>hả</a:t>
            </a:r>
            <a:r>
              <a:rPr lang="en-US" sz="4800" dirty="0"/>
              <a:t>, </a:t>
            </a:r>
            <a:r>
              <a:rPr lang="en-US" sz="4800" dirty="0" err="1"/>
              <a:t>nhộn</a:t>
            </a:r>
            <a:r>
              <a:rPr lang="en-US" sz="4800" dirty="0"/>
              <a:t> </a:t>
            </a:r>
            <a:r>
              <a:rPr lang="en-US" sz="4800" dirty="0" err="1"/>
              <a:t>nhịp</a:t>
            </a:r>
            <a:r>
              <a:rPr lang="en-US" sz="4800" dirty="0"/>
              <a:t>, </a:t>
            </a:r>
            <a:r>
              <a:rPr lang="en-US" sz="4800" dirty="0" err="1"/>
              <a:t>náo</a:t>
            </a:r>
            <a:r>
              <a:rPr lang="en-US" sz="4800" dirty="0"/>
              <a:t> </a:t>
            </a:r>
            <a:r>
              <a:rPr lang="en-US" sz="4800" dirty="0" err="1"/>
              <a:t>nhiệt</a:t>
            </a:r>
            <a:r>
              <a:rPr lang="en-US" sz="4800" dirty="0"/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2220581" y="2637402"/>
            <a:ext cx="22060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bʌs.lɪŋ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275648" y="567865"/>
            <a:ext cx="668274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5400" b="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full of busy activity</a:t>
            </a:r>
          </a:p>
        </p:txBody>
      </p:sp>
      <p:pic>
        <p:nvPicPr>
          <p:cNvPr id="5" name="bustl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182893"/>
            <a:ext cx="1720850" cy="1720850"/>
          </a:xfrm>
          <a:prstGeom prst="rect">
            <a:avLst/>
          </a:prstGeom>
        </p:spPr>
      </p:pic>
      <p:pic>
        <p:nvPicPr>
          <p:cNvPr id="16" name="Content Placeholder 5" descr="business-people-rush-hour-walking-commuting-concep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9433" y="1914525"/>
            <a:ext cx="5243523" cy="3479408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514850" y="43249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1072" y="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427314" y="1335236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 err="1">
                <a:solidFill>
                  <a:srgbClr val="AD4F0F"/>
                </a:solidFill>
              </a:rPr>
              <a:t>liveable</a:t>
            </a:r>
            <a:r>
              <a:rPr lang="en-US" sz="5400" b="1" dirty="0">
                <a:solidFill>
                  <a:srgbClr val="AD4F0F"/>
                </a:solidFill>
              </a:rPr>
              <a:t> (</a:t>
            </a:r>
            <a:r>
              <a:rPr lang="en-US" sz="5400" b="1" dirty="0" err="1">
                <a:solidFill>
                  <a:srgbClr val="AD4F0F"/>
                </a:solidFill>
              </a:rPr>
              <a:t>adj</a:t>
            </a:r>
            <a:r>
              <a:rPr lang="en-US" sz="5400" b="1" dirty="0">
                <a:solidFill>
                  <a:srgbClr val="AD4F0F"/>
                </a:solidFill>
              </a:rPr>
              <a:t>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70327" y="4283455"/>
            <a:ext cx="50380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(</a:t>
            </a:r>
            <a:r>
              <a:rPr lang="en-US" sz="5400" dirty="0" err="1"/>
              <a:t>nơi</a:t>
            </a:r>
            <a:r>
              <a:rPr lang="en-US" sz="5400" dirty="0"/>
              <a:t>, </a:t>
            </a:r>
            <a:r>
              <a:rPr lang="en-US" sz="5400" dirty="0" err="1"/>
              <a:t>địa</a:t>
            </a:r>
            <a:r>
              <a:rPr lang="en-US" sz="5400" dirty="0"/>
              <a:t> </a:t>
            </a:r>
            <a:r>
              <a:rPr lang="en-US" sz="5400" dirty="0" err="1"/>
              <a:t>điểm</a:t>
            </a:r>
            <a:r>
              <a:rPr lang="en-US" sz="5400" dirty="0"/>
              <a:t>) </a:t>
            </a:r>
            <a:r>
              <a:rPr lang="en-US" sz="5400" dirty="0" err="1"/>
              <a:t>đáng</a:t>
            </a:r>
            <a:r>
              <a:rPr lang="en-US" sz="5400" dirty="0"/>
              <a:t> </a:t>
            </a:r>
            <a:r>
              <a:rPr lang="en-US" sz="5400" dirty="0" err="1"/>
              <a:t>sống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2298747" y="2875044"/>
            <a:ext cx="19736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lɪvəbl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403461" y="1121809"/>
            <a:ext cx="522688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400" b="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suitable or good for living in</a:t>
            </a:r>
          </a:p>
        </p:txBody>
      </p:sp>
      <p:pic>
        <p:nvPicPr>
          <p:cNvPr id="3" name="liveab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683" y="2352838"/>
            <a:ext cx="1624330" cy="16243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072" y="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011590"/>
              </p:ext>
            </p:extLst>
          </p:nvPr>
        </p:nvGraphicFramePr>
        <p:xfrm>
          <a:off x="704850" y="930910"/>
          <a:ext cx="11174730" cy="498030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1.concrete jungle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/ˌkɒŋkriːt ˈdʒʌŋɡl/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rừng bê tông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metro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/ˈmetrəʊ/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hệ thống tàu điện ngầm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3.public amenity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/ˈpʌblɪk əˈmiːnəti/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commuter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/kəˈmjuː.t̬ɚ/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concrete jung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1502410"/>
            <a:ext cx="1182370" cy="1182370"/>
          </a:xfrm>
          <a:prstGeom prst="rect">
            <a:avLst/>
          </a:prstGeom>
        </p:spPr>
      </p:pic>
      <p:pic>
        <p:nvPicPr>
          <p:cNvPr id="3" name="metro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2579370"/>
            <a:ext cx="1182370" cy="1181735"/>
          </a:xfrm>
          <a:prstGeom prst="rect">
            <a:avLst/>
          </a:prstGeom>
        </p:spPr>
      </p:pic>
      <p:pic>
        <p:nvPicPr>
          <p:cNvPr id="9" name="public amenity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3655695"/>
            <a:ext cx="1182370" cy="1181735"/>
          </a:xfrm>
          <a:prstGeom prst="rect">
            <a:avLst/>
          </a:prstGeom>
        </p:spPr>
      </p:pic>
      <p:pic>
        <p:nvPicPr>
          <p:cNvPr id="7" name="commuter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4732020"/>
            <a:ext cx="1182370" cy="11817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31650" y="6477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7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8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334699"/>
              </p:ext>
            </p:extLst>
          </p:nvPr>
        </p:nvGraphicFramePr>
        <p:xfrm>
          <a:off x="704850" y="930910"/>
          <a:ext cx="11174730" cy="498030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pickpocketing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/ˈpɪkˌpɑː.kɪ.t̬ɪŋ/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móc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túi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suburb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sʌb.ɝːb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ngoại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ô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bustling (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adj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/ˈbʌs.lɪŋ/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hối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hả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nhộn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náo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liveable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/ˈlɪvəbl/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kpocket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2702" y="1577340"/>
            <a:ext cx="831850" cy="831850"/>
          </a:xfrm>
          <a:prstGeom prst="rect">
            <a:avLst/>
          </a:prstGeom>
        </p:spPr>
      </p:pic>
      <p:pic>
        <p:nvPicPr>
          <p:cNvPr id="3" name="suburb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2702" y="2522855"/>
            <a:ext cx="831850" cy="831850"/>
          </a:xfrm>
          <a:prstGeom prst="rect">
            <a:avLst/>
          </a:prstGeom>
        </p:spPr>
      </p:pic>
      <p:pic>
        <p:nvPicPr>
          <p:cNvPr id="5" name="bustling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2702" y="3950970"/>
            <a:ext cx="831850" cy="831850"/>
          </a:xfrm>
          <a:prstGeom prst="rect">
            <a:avLst/>
          </a:prstGeom>
        </p:spPr>
      </p:pic>
      <p:pic>
        <p:nvPicPr>
          <p:cNvPr id="12" name="liveable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002" y="4896485"/>
            <a:ext cx="831850" cy="8318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31650" y="6477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4494173" y="1007162"/>
            <a:ext cx="3001916" cy="157195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concrete jungle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494173" y="1017454"/>
            <a:ext cx="3001916" cy="15513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GB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GB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tông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87775" y="1407812"/>
            <a:ext cx="2678612" cy="14478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metro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921586" y="1312805"/>
            <a:ext cx="3010989" cy="155136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ngầm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17477" y="3301326"/>
            <a:ext cx="2678612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pickpocket</a:t>
            </a:r>
          </a:p>
          <a:p>
            <a:pPr algn="ctr"/>
            <a:r>
              <a:rPr lang="en-US" sz="26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en-US" sz="26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2" name="Oval 11"/>
          <p:cNvSpPr/>
          <p:nvPr/>
        </p:nvSpPr>
        <p:spPr>
          <a:xfrm>
            <a:off x="4750384" y="3288495"/>
            <a:ext cx="2802873" cy="1538536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móc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túi</a:t>
            </a:r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05747" y="3527468"/>
            <a:ext cx="2678612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commuter</a:t>
            </a:r>
            <a:endParaRPr lang="en-US" sz="3000" b="1" dirty="0">
              <a:solidFill>
                <a:srgbClr val="C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911661" y="3423900"/>
            <a:ext cx="3010989" cy="15513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GB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GB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05678" y="119313"/>
            <a:ext cx="4538422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Berlin Sans FB Demi" panose="020E0802020502020306" pitchFamily="34" charset="0"/>
              </a:rPr>
              <a:t>read words in English</a:t>
            </a:r>
          </a:p>
        </p:txBody>
      </p:sp>
      <p:sp>
        <p:nvSpPr>
          <p:cNvPr id="16" name="Oval 15"/>
          <p:cNvSpPr/>
          <p:nvPr/>
        </p:nvSpPr>
        <p:spPr>
          <a:xfrm>
            <a:off x="6681932" y="5306632"/>
            <a:ext cx="2678612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suburb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570943" y="5203064"/>
            <a:ext cx="3010989" cy="1551368"/>
          </a:xfrm>
          <a:prstGeom prst="ellipse">
            <a:avLst/>
          </a:prstGeom>
          <a:solidFill>
            <a:srgbClr val="F8FF95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</a:pP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ngoại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ô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43000" y="158615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Checking vocab</a:t>
            </a:r>
          </a:p>
        </p:txBody>
      </p:sp>
      <p:sp>
        <p:nvSpPr>
          <p:cNvPr id="19" name="Oval 18"/>
          <p:cNvSpPr/>
          <p:nvPr/>
        </p:nvSpPr>
        <p:spPr>
          <a:xfrm>
            <a:off x="8076438" y="1277137"/>
            <a:ext cx="2678612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bustling</a:t>
            </a:r>
            <a:endParaRPr lang="en-US" sz="2600" b="1" dirty="0">
              <a:solidFill>
                <a:srgbClr val="C0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8014307" y="1228380"/>
            <a:ext cx="2802873" cy="1538536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hối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hả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nhộn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nhịp</a:t>
            </a:r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8448084" y="3301326"/>
            <a:ext cx="2678612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liveable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434832" y="3246517"/>
            <a:ext cx="2802873" cy="1538536"/>
          </a:xfrm>
          <a:prstGeom prst="ellipse">
            <a:avLst/>
          </a:prstGeom>
          <a:solidFill>
            <a:srgbClr val="BC7AF9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sống</a:t>
            </a:r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769628" y="5343225"/>
            <a:ext cx="2678612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public</a:t>
            </a:r>
          </a:p>
          <a:p>
            <a:pPr algn="ctr"/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amenity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 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769628" y="5306632"/>
            <a:ext cx="3010989" cy="15513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</a:pP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73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7" grpId="0" animBg="1"/>
      <p:bldP spid="17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59112" y="64799"/>
            <a:ext cx="1033167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with their explanations.( p.20)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9930" y="9590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2715" y="-67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924288828"/>
              </p:ext>
            </p:extLst>
          </p:nvPr>
        </p:nvGraphicFramePr>
        <p:xfrm>
          <a:off x="261620" y="897830"/>
          <a:ext cx="11360785" cy="526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8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61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08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74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1. downtown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a. an underground train system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1.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 dirty="0"/>
                        <a:t>2. concrete jungle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dirty="0"/>
                        <a:t>b. a city or part of a city with many buildings next to each other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000" b="1" dirty="0"/>
                    </a:p>
                    <a:p>
                      <a:pPr>
                        <a:buNone/>
                      </a:pPr>
                      <a:r>
                        <a:rPr lang="en-US" sz="3000" b="1" dirty="0"/>
                        <a:t>2.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 dirty="0"/>
                        <a:t>3. sky train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dirty="0"/>
                        <a:t>c. the </a:t>
                      </a:r>
                      <a:r>
                        <a:rPr lang="en-US" sz="3000" dirty="0" err="1"/>
                        <a:t>centre</a:t>
                      </a:r>
                      <a:r>
                        <a:rPr lang="en-US" sz="3000" dirty="0"/>
                        <a:t> of a city, especially its main business area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000" b="1" dirty="0"/>
                    </a:p>
                    <a:p>
                      <a:pPr>
                        <a:buNone/>
                      </a:pPr>
                      <a:r>
                        <a:rPr lang="en-US" sz="3000" b="1" dirty="0"/>
                        <a:t>3.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 dirty="0"/>
                        <a:t>4. metro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dirty="0"/>
                        <a:t>d. things in a </a:t>
                      </a:r>
                      <a:r>
                        <a:rPr lang="en-US" sz="3000" dirty="0" err="1"/>
                        <a:t>neighbourhood</a:t>
                      </a:r>
                      <a:r>
                        <a:rPr lang="en-US" sz="3000" dirty="0"/>
                        <a:t> that make life more comfortable such as parks and shopping </a:t>
                      </a:r>
                      <a:r>
                        <a:rPr lang="en-US" sz="3000" dirty="0" err="1"/>
                        <a:t>centres</a:t>
                      </a:r>
                      <a:endParaRPr lang="en-US" sz="3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000" b="1" dirty="0"/>
                    </a:p>
                    <a:p>
                      <a:pPr>
                        <a:buNone/>
                      </a:pPr>
                      <a:r>
                        <a:rPr lang="en-US" sz="3000" b="1" dirty="0"/>
                        <a:t>4.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 dirty="0"/>
                        <a:t>5.  public amenities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dirty="0"/>
                        <a:t>e. a type of train that runs on a railway high above the ground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000" b="1" dirty="0"/>
                    </a:p>
                    <a:p>
                      <a:pPr>
                        <a:buNone/>
                      </a:pPr>
                      <a:r>
                        <a:rPr lang="en-US" sz="3000" b="1" dirty="0"/>
                        <a:t>5.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 Box 8"/>
          <p:cNvSpPr txBox="1"/>
          <p:nvPr/>
        </p:nvSpPr>
        <p:spPr>
          <a:xfrm>
            <a:off x="10811715" y="812105"/>
            <a:ext cx="73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0877755" y="2070074"/>
            <a:ext cx="73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0884535" y="3057057"/>
            <a:ext cx="73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0811715" y="4053780"/>
            <a:ext cx="73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0877755" y="5519459"/>
            <a:ext cx="73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d</a:t>
            </a:r>
          </a:p>
        </p:txBody>
      </p:sp>
      <p:pic>
        <p:nvPicPr>
          <p:cNvPr id="26" name="Content Placeholder 25" descr="games-3119-256-unscree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731010" y="6706235"/>
            <a:ext cx="948690" cy="948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4" grpId="0"/>
      <p:bldP spid="14" grpId="1"/>
      <p:bldP spid="15" grpId="0"/>
      <p:bldP spid="1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74254" y="269486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20787" y="28430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3572" y="181662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73572" y="1268340"/>
            <a:ext cx="11511951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sky train is _______ with commuters at rush hour.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packed		B. full			C. busy	D. interesting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town's public amenities make it a _______ place for its residents.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rowded		B. boring		C.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liveable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D. dull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It's not always _______ on the metro. Pickpocketing sometimes takes place.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Careful		B. dangerous		C. noisy	D. safe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 is often more _______ to live in the downtown than in the suburbs.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onvenient	B. peaceful		C. quiet	D. silent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Hong Kong is like a concrete jungle with so many people in it. It's a _______ city.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alm		B. quiet		C. bustling	D. high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own Arrow Callout 4"/>
          <p:cNvSpPr/>
          <p:nvPr/>
        </p:nvSpPr>
        <p:spPr>
          <a:xfrm>
            <a:off x="5260258" y="6145161"/>
            <a:ext cx="1730477" cy="825910"/>
          </a:xfrm>
          <a:prstGeom prst="downArrowCallou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Bahnschrift SemiBold" panose="020B0502040204020203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424446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3497107" y="664533"/>
            <a:ext cx="55370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9" name="Picture 14" descr="duck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576" y="-128386"/>
            <a:ext cx="1447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33" y="5883377"/>
            <a:ext cx="95885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585" y="5783826"/>
            <a:ext cx="95885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150" y="5976937"/>
            <a:ext cx="95885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93" y="0"/>
            <a:ext cx="958850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526" y="3434313"/>
            <a:ext cx="95885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97" y="3250841"/>
            <a:ext cx="95885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5550404" y="48769"/>
            <a:ext cx="1430500" cy="644013"/>
          </a:xfrm>
          <a:prstGeom prst="ellipse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C00000"/>
                </a:solidFill>
              </a:rPr>
              <a:t>Game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3135312"/>
            <a:ext cx="12192000" cy="114174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-1" y="4534622"/>
            <a:ext cx="12192000" cy="114174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2226612"/>
            <a:ext cx="1969179" cy="17436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1714503"/>
            <a:ext cx="2060627" cy="1383912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2226611"/>
            <a:ext cx="1969179" cy="1743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1714502"/>
            <a:ext cx="2060627" cy="1383912"/>
          </a:xfrm>
          <a:prstGeom prst="rect">
            <a:avLst/>
          </a:prstGeom>
        </p:spPr>
      </p:pic>
      <p:pic>
        <p:nvPicPr>
          <p:cNvPr id="23" name="Picture 22">
            <a:hlinkClick r:id="rId14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2226611"/>
            <a:ext cx="1969179" cy="17436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1714502"/>
            <a:ext cx="2060627" cy="1383912"/>
          </a:xfrm>
          <a:prstGeom prst="rect">
            <a:avLst/>
          </a:prstGeom>
        </p:spPr>
      </p:pic>
      <p:pic>
        <p:nvPicPr>
          <p:cNvPr id="25" name="Picture 24">
            <a:hlinkClick r:id="rId17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2226610"/>
            <a:ext cx="1969179" cy="17436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1714501"/>
            <a:ext cx="2060627" cy="1383912"/>
          </a:xfrm>
          <a:prstGeom prst="rect">
            <a:avLst/>
          </a:prstGeom>
        </p:spPr>
      </p:pic>
      <p:pic>
        <p:nvPicPr>
          <p:cNvPr id="27" name="Picture 26">
            <a:hlinkClick r:id="rId20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2226609"/>
            <a:ext cx="1969179" cy="17436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1714500"/>
            <a:ext cx="2060627" cy="13839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0591"/>
            <a:ext cx="6095999" cy="3348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70591"/>
            <a:ext cx="6095999" cy="334819"/>
          </a:xfrm>
          <a:prstGeom prst="rect">
            <a:avLst/>
          </a:prstGeom>
        </p:spPr>
      </p:pic>
      <p:sp>
        <p:nvSpPr>
          <p:cNvPr id="31" name="Flowchart: Summing Junction 30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Sequential Access Storage 2">
            <a:hlinkClick r:id="rId24" action="ppaction://hlinksldjump"/>
          </p:cNvPr>
          <p:cNvSpPr/>
          <p:nvPr/>
        </p:nvSpPr>
        <p:spPr>
          <a:xfrm>
            <a:off x="9305785" y="6323908"/>
            <a:ext cx="900099" cy="531762"/>
          </a:xfrm>
          <a:prstGeom prst="flowChartMagneticTape">
            <a:avLst/>
          </a:prstGeom>
          <a:noFill/>
          <a:ln w="38100">
            <a:solidFill>
              <a:srgbClr val="BC7A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keys</a:t>
            </a:r>
          </a:p>
        </p:txBody>
      </p:sp>
    </p:spTree>
    <p:extLst>
      <p:ext uri="{BB962C8B-B14F-4D97-AF65-F5344CB8AC3E}">
        <p14:creationId xmlns:p14="http://schemas.microsoft.com/office/powerpoint/2010/main" val="109884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Content Placeholder 7" descr="Beauty-and-the-beast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35667" y="1791499"/>
            <a:ext cx="7718322" cy="41963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5269" y="229532"/>
            <a:ext cx="26985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14755" y="142491"/>
            <a:ext cx="80402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EMOJI/PICTURES QUIZ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870" y="-345395"/>
            <a:ext cx="1756272" cy="1653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70649" y="5375471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840731" y="4450380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64" y="583882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65224" y="4575685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26" y="5582014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655" y="53290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670" y="3819072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97218" y="404623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2170114205"/>
              </p:ext>
            </p:extLst>
          </p:nvPr>
        </p:nvGraphicFramePr>
        <p:xfrm>
          <a:off x="258032" y="921339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1. The sky train is ______ with commuters at rush hour.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packed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full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busy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interesting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811499" y="111743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58032" y="12655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0817" y="23919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2" name="Rectangles 12"/>
          <p:cNvSpPr/>
          <p:nvPr/>
        </p:nvSpPr>
        <p:spPr>
          <a:xfrm>
            <a:off x="310817" y="1992076"/>
            <a:ext cx="2483159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1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 bldLvl="0" animBg="1"/>
      <p:bldP spid="2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941" y="-278124"/>
            <a:ext cx="1530130" cy="13673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35338" y="5372048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034491" y="3978180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253" y="5835402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329913" y="4572262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050" y="5578591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26" y="5536806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359" y="3815649"/>
            <a:ext cx="777978" cy="768642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1907" y="4042815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1757737184"/>
              </p:ext>
            </p:extLst>
          </p:nvPr>
        </p:nvGraphicFramePr>
        <p:xfrm>
          <a:off x="235171" y="1149018"/>
          <a:ext cx="1150683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8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2. The town’s public amenities make it a ______ place for its residents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crowded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boring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</a:t>
                      </a:r>
                      <a:r>
                        <a:rPr lang="en-US" sz="3200" b="1" dirty="0" err="1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liveable</a:t>
                      </a:r>
                      <a:endParaRPr lang="en-US" sz="3200" b="1" dirty="0">
                        <a:solidFill>
                          <a:srgbClr val="C00000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dull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Rectangles 13"/>
          <p:cNvSpPr/>
          <p:nvPr/>
        </p:nvSpPr>
        <p:spPr>
          <a:xfrm>
            <a:off x="235171" y="2782080"/>
            <a:ext cx="2822243" cy="582145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1499" y="111743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58032" y="12655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0817" y="23919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9575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bldLvl="0" animBg="1"/>
      <p:bldP spid="1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415" y="-188078"/>
            <a:ext cx="1582994" cy="1515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556" y="4320703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mark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31184" y="5346880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266" y="4421789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99" y="5810234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325759" y="4547094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608" y="5582014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29" y="5457466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205" y="379048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7753" y="4017647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11499" y="111743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58032" y="12655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817" y="23919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1" name="Table 20"/>
          <p:cNvGraphicFramePr/>
          <p:nvPr>
            <p:extLst>
              <p:ext uri="{D42A27DB-BD31-4B8C-83A1-F6EECF244321}">
                <p14:modId xmlns:p14="http://schemas.microsoft.com/office/powerpoint/2010/main" val="1848918790"/>
              </p:ext>
            </p:extLst>
          </p:nvPr>
        </p:nvGraphicFramePr>
        <p:xfrm>
          <a:off x="185348" y="1037284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3. It’s not always ______ on the metro. Pickpocketing sometimes takes place.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careful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dangerous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noisy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safe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Rectangles 12"/>
          <p:cNvSpPr/>
          <p:nvPr/>
        </p:nvSpPr>
        <p:spPr>
          <a:xfrm>
            <a:off x="5938765" y="2694038"/>
            <a:ext cx="2687228" cy="593685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4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8.33333E-7 -0.224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 bldLvl="0" animBg="1"/>
      <p:bldP spid="2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415" y="-156828"/>
            <a:ext cx="1628453" cy="1415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240" y="4605838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638579" y="5421164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608661" y="4496073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494" y="5884518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833154" y="4621378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641" y="5627707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29" y="5457466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00" y="3864765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65148" y="4091931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11499" y="111743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58032" y="12655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817" y="23919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1" name="Table 20"/>
          <p:cNvGraphicFramePr/>
          <p:nvPr>
            <p:extLst>
              <p:ext uri="{D42A27DB-BD31-4B8C-83A1-F6EECF244321}">
                <p14:modId xmlns:p14="http://schemas.microsoft.com/office/powerpoint/2010/main" val="3753242194"/>
              </p:ext>
            </p:extLst>
          </p:nvPr>
        </p:nvGraphicFramePr>
        <p:xfrm>
          <a:off x="502253" y="1065830"/>
          <a:ext cx="1150683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8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4. It is often more ______ to live in the downtown than in the suburbs.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. convenient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peaceful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quiet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silent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Rectangles 13"/>
          <p:cNvSpPr/>
          <p:nvPr/>
        </p:nvSpPr>
        <p:spPr>
          <a:xfrm>
            <a:off x="531749" y="2128258"/>
            <a:ext cx="2772490" cy="596929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9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1.25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 bldLvl="0" animBg="1"/>
      <p:bldP spid="22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415" y="-207742"/>
            <a:ext cx="1560776" cy="13777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483713" y="5375353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453795" y="4450262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628" y="583870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678288" y="4575567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647" y="5582014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7466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734" y="3818954"/>
            <a:ext cx="777978" cy="768642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0282" y="4046120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11499" y="111743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58032" y="12655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0817" y="23919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2" name="Table 21"/>
          <p:cNvGraphicFramePr/>
          <p:nvPr>
            <p:extLst>
              <p:ext uri="{D42A27DB-BD31-4B8C-83A1-F6EECF244321}">
                <p14:modId xmlns:p14="http://schemas.microsoft.com/office/powerpoint/2010/main" val="2889576408"/>
              </p:ext>
            </p:extLst>
          </p:nvPr>
        </p:nvGraphicFramePr>
        <p:xfrm>
          <a:off x="338259" y="1107468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5. Hong Kong is like a concrete jungle with so many people in it. It’s a ______ city.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calm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quiet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bustling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high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3" name="Rectangles 13"/>
          <p:cNvSpPr/>
          <p:nvPr/>
        </p:nvSpPr>
        <p:spPr>
          <a:xfrm>
            <a:off x="310817" y="2785034"/>
            <a:ext cx="2772490" cy="546914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9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3" grpId="0" bldLvl="0" animBg="1"/>
      <p:bldP spid="2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74254" y="269486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20787" y="28430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3572" y="181662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73572" y="1268340"/>
            <a:ext cx="11511951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sky train is _______ with commuters at rush hour.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packed		B. full			C. busy	D. interesting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town's public amenities make it a _______ place for its residents.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rowded		B. boring		C.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liveable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D. dull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It's not always _______ on the metro. Pickpocketing sometimes takes place.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careful		B. dangerous		C. noisy	D. safe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 is often more _______ to live in the downtown than in the suburbs.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onvenient	B. peaceful		C. quiet	D. silent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Hong Kong is like a concrete jungle with so many people in it. It's a _______ city.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alm		B. quiet		C. bustling	D. high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88773" y="1759973"/>
            <a:ext cx="397035" cy="4129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799057" y="3315054"/>
            <a:ext cx="397035" cy="4129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093160" y="2664541"/>
            <a:ext cx="397035" cy="4129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26358" y="4136048"/>
            <a:ext cx="397035" cy="4129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991895" y="4878383"/>
            <a:ext cx="397035" cy="4129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18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58591" y="40342"/>
            <a:ext cx="1114827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texts, using the words and phrases from the box. (p.20)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03200" y="10264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5985" y="0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203200" y="1151046"/>
            <a:ext cx="3778865" cy="7537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400" dirty="0">
                <a:solidFill>
                  <a:schemeClr val="tx1"/>
                </a:solidFill>
                <a:sym typeface="+mn-ea"/>
              </a:rPr>
              <a:t>metro </a:t>
            </a:r>
            <a:endParaRPr lang="en-US" sz="3400" dirty="0">
              <a:solidFill>
                <a:schemeClr val="tx1"/>
              </a:solidFill>
            </a:endParaRPr>
          </a:p>
          <a:p>
            <a:pPr algn="ctr"/>
            <a:endParaRPr lang="en-US" sz="34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203200" y="1779696"/>
            <a:ext cx="3778865" cy="7537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400" dirty="0" err="1">
                <a:solidFill>
                  <a:schemeClr val="tx1"/>
                </a:solidFill>
                <a:sym typeface="+mn-ea"/>
              </a:rPr>
              <a:t>liveable</a:t>
            </a:r>
            <a:endParaRPr lang="en-US" sz="34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203200" y="2412156"/>
            <a:ext cx="3778865" cy="7537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400">
                <a:solidFill>
                  <a:schemeClr val="tx1"/>
                </a:solidFill>
                <a:sym typeface="+mn-ea"/>
              </a:rPr>
              <a:t>downtown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203200" y="3066206"/>
            <a:ext cx="3778865" cy="7537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400">
                <a:solidFill>
                  <a:schemeClr val="tx1"/>
                </a:solidFill>
                <a:sym typeface="+mn-ea"/>
              </a:rPr>
              <a:t>safe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3200" y="3671996"/>
            <a:ext cx="3778865" cy="7537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400">
                <a:solidFill>
                  <a:schemeClr val="tx1"/>
                </a:solidFill>
                <a:sym typeface="+mn-ea"/>
              </a:rPr>
              <a:t>concrete jungles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03199" y="4425741"/>
            <a:ext cx="3778865" cy="7537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400" dirty="0">
                <a:solidFill>
                  <a:schemeClr val="tx1"/>
                </a:solidFill>
                <a:sym typeface="+mn-ea"/>
              </a:rPr>
              <a:t>public amenities</a:t>
            </a:r>
          </a:p>
          <a:p>
            <a:pPr algn="ctr"/>
            <a:r>
              <a:rPr lang="en-US" sz="2000" i="1" dirty="0" err="1">
                <a:solidFill>
                  <a:schemeClr val="tx1"/>
                </a:solidFill>
                <a:sym typeface="+mn-ea"/>
              </a:rPr>
              <a:t>tiện</a:t>
            </a:r>
            <a:r>
              <a:rPr lang="en-US" sz="2000" i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sym typeface="+mn-ea"/>
              </a:rPr>
              <a:t>ích</a:t>
            </a:r>
            <a:r>
              <a:rPr lang="en-US" sz="2000" i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sym typeface="+mn-ea"/>
              </a:rPr>
              <a:t>công</a:t>
            </a:r>
            <a:r>
              <a:rPr lang="en-US" sz="2000" i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sym typeface="+mn-ea"/>
              </a:rPr>
              <a:t>cộng</a:t>
            </a:r>
            <a:endParaRPr lang="en-US" sz="2000" i="1" dirty="0">
              <a:solidFill>
                <a:schemeClr val="tx1"/>
              </a:solidFill>
              <a:sym typeface="+mn-ea"/>
            </a:endParaRPr>
          </a:p>
          <a:p>
            <a:pPr algn="ctr"/>
            <a:endParaRPr lang="en-US" sz="34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218041" y="905845"/>
            <a:ext cx="7836308" cy="2769989"/>
          </a:xfrm>
          <a:prstGeom prst="rect">
            <a:avLst/>
          </a:prstGeom>
          <a:solidFill>
            <a:srgbClr val="FFF8C9"/>
          </a:solidFill>
        </p:spPr>
        <p:txBody>
          <a:bodyPr wrap="square" rtlCol="0" anchor="t">
            <a:spAutoFit/>
          </a:bodyPr>
          <a:lstStyle/>
          <a:p>
            <a:r>
              <a:rPr lang="en-US" sz="2900" b="1" dirty="0">
                <a:solidFill>
                  <a:srgbClr val="009999"/>
                </a:solidFill>
              </a:rPr>
              <a:t>John:</a:t>
            </a:r>
            <a:r>
              <a:rPr lang="en-US" sz="2900" dirty="0">
                <a:solidFill>
                  <a:srgbClr val="009999"/>
                </a:solidFill>
              </a:rPr>
              <a:t> </a:t>
            </a:r>
            <a:r>
              <a:rPr lang="en-US" sz="2900" dirty="0"/>
              <a:t>City life is great! People can travel by public transport, like buses and the </a:t>
            </a:r>
            <a:r>
              <a:rPr lang="en-US" sz="2900" b="1" dirty="0"/>
              <a:t>(1) </a:t>
            </a:r>
            <a:r>
              <a:rPr lang="en-US" sz="2900" dirty="0"/>
              <a:t>________. There are good schools and hospitals, and other </a:t>
            </a:r>
            <a:r>
              <a:rPr lang="en-US" sz="2900" b="1" dirty="0"/>
              <a:t>(2)</a:t>
            </a:r>
            <a:r>
              <a:rPr lang="en-US" sz="2900" dirty="0"/>
              <a:t> ____________  such as parks, cinemas, and sports facilities. They make cities </a:t>
            </a:r>
            <a:r>
              <a:rPr lang="en-US" sz="2900" b="1" dirty="0"/>
              <a:t>(3)</a:t>
            </a:r>
            <a:r>
              <a:rPr lang="en-US" sz="2900" dirty="0"/>
              <a:t> __________ places for people.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9278032" y="1348109"/>
            <a:ext cx="168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metro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149215" y="2271831"/>
            <a:ext cx="2753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public amenities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967023" y="2684047"/>
            <a:ext cx="1622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liveable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4" name="Text Box 6"/>
          <p:cNvSpPr txBox="1"/>
          <p:nvPr/>
        </p:nvSpPr>
        <p:spPr>
          <a:xfrm>
            <a:off x="4149216" y="3879963"/>
            <a:ext cx="7905134" cy="23237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2900" b="1" dirty="0">
                <a:solidFill>
                  <a:srgbClr val="BC7AF9"/>
                </a:solidFill>
              </a:rPr>
              <a:t>Jenny: </a:t>
            </a:r>
            <a:r>
              <a:rPr lang="en-US" sz="2900" dirty="0"/>
              <a:t>City life is terrible!  The (4) _________area is too crowded. Public transport is always packed with people. Some cities are like (5) _________ with so many buildings. Some cities are not (6) _________ because of high crime rates.</a:t>
            </a:r>
          </a:p>
        </p:txBody>
      </p:sp>
      <p:sp>
        <p:nvSpPr>
          <p:cNvPr id="25" name="Text Box 8"/>
          <p:cNvSpPr txBox="1"/>
          <p:nvPr/>
        </p:nvSpPr>
        <p:spPr>
          <a:xfrm>
            <a:off x="9278032" y="3887132"/>
            <a:ext cx="263398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C00000"/>
                </a:solidFill>
              </a:rPr>
              <a:t>downtown</a:t>
            </a:r>
          </a:p>
        </p:txBody>
      </p:sp>
      <p:sp>
        <p:nvSpPr>
          <p:cNvPr id="29" name="Text Box 7"/>
          <p:cNvSpPr txBox="1"/>
          <p:nvPr/>
        </p:nvSpPr>
        <p:spPr>
          <a:xfrm>
            <a:off x="9428239" y="4802613"/>
            <a:ext cx="272285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C00000"/>
                </a:solidFill>
              </a:rPr>
              <a:t>concrete jungles</a:t>
            </a:r>
          </a:p>
        </p:txBody>
      </p:sp>
      <p:sp>
        <p:nvSpPr>
          <p:cNvPr id="30" name="Text Box 9"/>
          <p:cNvSpPr txBox="1"/>
          <p:nvPr/>
        </p:nvSpPr>
        <p:spPr>
          <a:xfrm>
            <a:off x="4447071" y="5665067"/>
            <a:ext cx="119507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C00000"/>
                </a:solidFill>
              </a:rPr>
              <a:t>safe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4218041" y="4740229"/>
            <a:ext cx="1897624" cy="224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5037978" y="5643258"/>
            <a:ext cx="2464035" cy="135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588438" y="6093048"/>
            <a:ext cx="2656775" cy="226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0093560" y="5636560"/>
            <a:ext cx="696107" cy="133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10789667" y="1348109"/>
            <a:ext cx="841894" cy="1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4324959" y="1779696"/>
            <a:ext cx="1317182" cy="167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888999" y="2684047"/>
            <a:ext cx="3811388" cy="68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4293620" y="3106556"/>
            <a:ext cx="1232110" cy="13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0735576" y="3135306"/>
            <a:ext cx="807495" cy="182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324959" y="3551642"/>
            <a:ext cx="145640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8" grpId="0"/>
      <p:bldP spid="8" grpId="1"/>
      <p:bldP spid="10" grpId="0"/>
      <p:bldP spid="10" grpId="1"/>
      <p:bldP spid="25" grpId="0"/>
      <p:bldP spid="25" grpId="1"/>
      <p:bldP spid="29" grpId="0"/>
      <p:bldP spid="29" grpId="1"/>
      <p:bldP spid="30" grpId="0"/>
      <p:bldP spid="30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66780" y="89597"/>
            <a:ext cx="11097498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texts, using the words and phrase from the box. (p.20)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16959" y="14683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9744" y="44194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58128" y="1053283"/>
            <a:ext cx="11106150" cy="583565"/>
          </a:xfrm>
          <a:prstGeom prst="rect">
            <a:avLst/>
          </a:prstGeom>
          <a:solidFill>
            <a:srgbClr val="FFF8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dirty="0"/>
              <a:t> - Who you agree with, John or Jenny, and explain why.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68261" y="1877334"/>
            <a:ext cx="3689350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8C9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FF0000"/>
                </a:solidFill>
              </a:rPr>
              <a:t>Example answers: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1458227" y="2690557"/>
            <a:ext cx="9867265" cy="23622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 I agree with John. I think that life in the city is great. There are many good public amenities. The public transport system is convenient, too.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434011" y="281576"/>
            <a:ext cx="3689350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8C9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>
                <a:solidFill>
                  <a:srgbClr val="FF0000"/>
                </a:solidFill>
              </a:rPr>
              <a:t>Example answers: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1395366" y="1382088"/>
            <a:ext cx="10173335" cy="2362200"/>
          </a:xfrm>
          <a:prstGeom prst="wedgeEllipseCallout">
            <a:avLst/>
          </a:prstGeom>
          <a:solidFill>
            <a:srgbClr val="FFF8C9"/>
          </a:solidFill>
          <a:ln>
            <a:solidFill>
              <a:srgbClr val="FFF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0070C0"/>
                </a:solidFill>
              </a:rPr>
              <a:t>I agree with Jenny. City life is terrible. Cities are often too crowded. They don’t have much green space. They are not </a:t>
            </a:r>
            <a:r>
              <a:rPr lang="en-US" sz="3200" i="1" dirty="0" err="1">
                <a:solidFill>
                  <a:srgbClr val="0070C0"/>
                </a:solidFill>
              </a:rPr>
              <a:t>liveable</a:t>
            </a:r>
            <a:r>
              <a:rPr lang="en-US" sz="3200" dirty="0">
                <a:solidFill>
                  <a:srgbClr val="0070C0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s 12"/>
          <p:cNvSpPr/>
          <p:nvPr/>
        </p:nvSpPr>
        <p:spPr>
          <a:xfrm>
            <a:off x="37465" y="1103630"/>
            <a:ext cx="12141200" cy="5791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25382" y="1188071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Review the diphthong sounds.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163955" y="2518410"/>
            <a:ext cx="1398905" cy="922020"/>
          </a:xfrm>
          <a:prstGeom prst="rect">
            <a:avLst/>
          </a:prstGeom>
          <a:solidFill>
            <a:srgbClr val="F8FF9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  <a:r>
              <a:rPr lang="en-US" sz="5400" b="0">
                <a:solidFill>
                  <a:schemeClr val="tx1"/>
                </a:solidFill>
                <a:latin typeface="Times New Roman" panose="02020603050405020304" pitchFamily="18" charset="0"/>
              </a:rPr>
              <a:t>aʊ</a:t>
            </a:r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</a:p>
        </p:txBody>
      </p:sp>
      <p:sp>
        <p:nvSpPr>
          <p:cNvPr id="10" name="TextBox 11"/>
          <p:cNvSpPr txBox="1"/>
          <p:nvPr/>
        </p:nvSpPr>
        <p:spPr>
          <a:xfrm>
            <a:off x="1025382" y="1811641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repeat: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082540" y="2518410"/>
            <a:ext cx="1398905" cy="922020"/>
          </a:xfrm>
          <a:prstGeom prst="rect">
            <a:avLst/>
          </a:prstGeom>
          <a:solidFill>
            <a:srgbClr val="BC7AF9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</a:rPr>
              <a:t>/əʊ/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9145270" y="2506980"/>
            <a:ext cx="1398905" cy="922020"/>
          </a:xfrm>
          <a:prstGeom prst="rect">
            <a:avLst/>
          </a:prstGeom>
          <a:solidFill>
            <a:srgbClr val="FFA1F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</a:rPr>
              <a:t>/eə/</a:t>
            </a:r>
          </a:p>
        </p:txBody>
      </p:sp>
      <p:pic>
        <p:nvPicPr>
          <p:cNvPr id="19" name="The aʊ Sound cow now brow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142" end="3254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95095" y="3426143"/>
            <a:ext cx="1120775" cy="979805"/>
          </a:xfrm>
          <a:prstGeom prst="rect">
            <a:avLst/>
          </a:prstGeom>
        </p:spPr>
      </p:pic>
      <p:pic>
        <p:nvPicPr>
          <p:cNvPr id="25" name="The eə Sound bear hair wear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9190" end="4034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14510" y="3436938"/>
            <a:ext cx="1120775" cy="979805"/>
          </a:xfrm>
          <a:prstGeom prst="rect">
            <a:avLst/>
          </a:prstGeom>
        </p:spPr>
      </p:pic>
      <p:pic>
        <p:nvPicPr>
          <p:cNvPr id="27" name="The əʊ Sound home no go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99710" y="3426143"/>
            <a:ext cx="1120775" cy="9798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23614" y="181716"/>
            <a:ext cx="5305753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4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1188617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751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870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535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Beauty-and-the-beast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26193" y="936083"/>
            <a:ext cx="4257368" cy="2523367"/>
          </a:xfrm>
          <a:prstGeom prst="rect">
            <a:avLst/>
          </a:prstGeom>
        </p:spPr>
      </p:pic>
      <p:sp>
        <p:nvSpPr>
          <p:cNvPr id="2" name="TextBox 20"/>
          <p:cNvSpPr txBox="1"/>
          <p:nvPr/>
        </p:nvSpPr>
        <p:spPr>
          <a:xfrm>
            <a:off x="929023" y="3610703"/>
            <a:ext cx="10614047" cy="260333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/>
              <a:t>- </a:t>
            </a:r>
            <a:r>
              <a:rPr lang="en-US" sz="3200" dirty="0"/>
              <a:t>Each round, one student from each team stands up.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- There are some emojis/pictures.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- Try to guess the secret word from the </a:t>
            </a:r>
            <a:r>
              <a:rPr lang="en-US" sz="3200" dirty="0" err="1"/>
              <a:t>emojis</a:t>
            </a:r>
            <a:r>
              <a:rPr lang="en-US" sz="3200" dirty="0"/>
              <a:t>/pictures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097" y="85785"/>
            <a:ext cx="26985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26265" y="0"/>
            <a:ext cx="80402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EMOJI/PICTURES QUIZ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722527" y="1869830"/>
            <a:ext cx="7684676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Review the diphthong sounds.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251362" y="3341370"/>
            <a:ext cx="2477730" cy="922020"/>
          </a:xfrm>
          <a:prstGeom prst="rect">
            <a:avLst/>
          </a:prstGeom>
          <a:solidFill>
            <a:srgbClr val="F8FF9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  <a:r>
              <a:rPr lang="en-US" sz="5400" b="0">
                <a:solidFill>
                  <a:schemeClr val="tx1"/>
                </a:solidFill>
                <a:latin typeface="Times New Roman" panose="02020603050405020304" pitchFamily="18" charset="0"/>
              </a:rPr>
              <a:t>aʊ</a:t>
            </a:r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040364" y="3341370"/>
            <a:ext cx="2477730" cy="922020"/>
          </a:xfrm>
          <a:prstGeom prst="rect">
            <a:avLst/>
          </a:prstGeom>
          <a:solidFill>
            <a:srgbClr val="BC7AF9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əʊ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8829367" y="3341370"/>
            <a:ext cx="2477730" cy="922020"/>
          </a:xfrm>
          <a:prstGeom prst="rect">
            <a:avLst/>
          </a:prstGeom>
          <a:solidFill>
            <a:srgbClr val="FFA1F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</a:rPr>
              <a:t>/eə/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33446" y="418093"/>
            <a:ext cx="6534786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1"/>
                </a:solidFill>
                <a:effectLst>
                  <a:glow rad="88900">
                    <a:schemeClr val="bg1"/>
                  </a:glow>
                </a:effectLst>
                <a:latin typeface="Raleway ExtraBold" panose="020B09030301010600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764" y="272078"/>
            <a:ext cx="1630926" cy="1215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PHÁT ÂM LỚP 9 - Unit 2- City life - Diphthong revision- -aʊ-, -əʊ-, and -eə-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613" y="127819"/>
            <a:ext cx="11366090" cy="656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4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s 12"/>
          <p:cNvSpPr/>
          <p:nvPr/>
        </p:nvSpPr>
        <p:spPr>
          <a:xfrm>
            <a:off x="37465" y="1103630"/>
            <a:ext cx="12141200" cy="5791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1"/>
          <p:cNvSpPr txBox="1"/>
          <p:nvPr/>
        </p:nvSpPr>
        <p:spPr>
          <a:xfrm>
            <a:off x="1053322" y="1176006"/>
            <a:ext cx="103382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Put the words in the correct column. Then listen and check.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0055" y="123253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16165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87045" y="1830705"/>
            <a:ext cx="4674870" cy="1386840"/>
          </a:xfrm>
          <a:prstGeom prst="rect">
            <a:avLst/>
          </a:prstGeom>
          <a:solidFill>
            <a:srgbClr val="F8FF95"/>
          </a:solidFill>
        </p:spPr>
        <p:txBody>
          <a:bodyPr wrap="square" rtlCol="0" anchor="t">
            <a:noAutofit/>
          </a:bodyPr>
          <a:lstStyle/>
          <a:p>
            <a:r>
              <a:rPr lang="en-US" sz="3000"/>
              <a:t>cr</a:t>
            </a:r>
            <a:r>
              <a:rPr lang="en-US" sz="3000">
                <a:solidFill>
                  <a:srgbClr val="FF0000"/>
                </a:solidFill>
              </a:rPr>
              <a:t>ow</a:t>
            </a:r>
            <a:r>
              <a:rPr lang="en-US" sz="3000"/>
              <a:t>ded   l</a:t>
            </a:r>
            <a:r>
              <a:rPr lang="en-US" sz="3000">
                <a:solidFill>
                  <a:srgbClr val="FF0000"/>
                </a:solidFill>
              </a:rPr>
              <a:t>o</a:t>
            </a:r>
            <a:r>
              <a:rPr lang="en-US" sz="3000"/>
              <a:t>cate     sq</a:t>
            </a:r>
            <a:r>
              <a:rPr lang="en-US" sz="3000">
                <a:solidFill>
                  <a:srgbClr val="FF0000"/>
                </a:solidFill>
              </a:rPr>
              <a:t>uare</a:t>
            </a:r>
          </a:p>
          <a:p>
            <a:r>
              <a:rPr lang="en-US" sz="3000">
                <a:solidFill>
                  <a:srgbClr val="FF0000"/>
                </a:solidFill>
              </a:rPr>
              <a:t>ou</a:t>
            </a:r>
            <a:r>
              <a:rPr lang="en-US" sz="3000"/>
              <a:t>tdoor    rep</a:t>
            </a:r>
            <a:r>
              <a:rPr lang="en-US" sz="3000">
                <a:solidFill>
                  <a:srgbClr val="FF0000"/>
                </a:solidFill>
              </a:rPr>
              <a:t>air</a:t>
            </a:r>
            <a:r>
              <a:rPr lang="en-US" sz="3000"/>
              <a:t>     </a:t>
            </a:r>
            <a:r>
              <a:rPr lang="en-US" sz="3000">
                <a:solidFill>
                  <a:srgbClr val="FF0000"/>
                </a:solidFill>
              </a:rPr>
              <a:t>air</a:t>
            </a:r>
            <a:r>
              <a:rPr lang="en-US" sz="3000"/>
              <a:t>port </a:t>
            </a:r>
          </a:p>
          <a:p>
            <a:r>
              <a:rPr lang="en-US" sz="3000"/>
              <a:t>c</a:t>
            </a:r>
            <a:r>
              <a:rPr lang="en-US" sz="3000">
                <a:solidFill>
                  <a:srgbClr val="FF0000"/>
                </a:solidFill>
              </a:rPr>
              <a:t>ou</a:t>
            </a:r>
            <a:r>
              <a:rPr lang="en-US" sz="3000"/>
              <a:t>ncil      c</a:t>
            </a:r>
            <a:r>
              <a:rPr lang="en-US" sz="3000">
                <a:solidFill>
                  <a:srgbClr val="FF0000"/>
                </a:solidFill>
              </a:rPr>
              <a:t>oa</a:t>
            </a:r>
            <a:r>
              <a:rPr lang="en-US" sz="3000"/>
              <a:t>stal   </a:t>
            </a:r>
            <a:r>
              <a:rPr lang="en-US" sz="3000">
                <a:solidFill>
                  <a:srgbClr val="FF0000"/>
                </a:solidFill>
              </a:rPr>
              <a:t>o</a:t>
            </a:r>
            <a:r>
              <a:rPr lang="en-US" sz="3000"/>
              <a:t>verseas</a:t>
            </a:r>
          </a:p>
        </p:txBody>
      </p:sp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3808217137"/>
              </p:ext>
            </p:extLst>
          </p:nvPr>
        </p:nvGraphicFramePr>
        <p:xfrm>
          <a:off x="1828165" y="3382010"/>
          <a:ext cx="8532495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16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aʊ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ctr"/>
                      <a:r>
                        <a:rPr lang="en-US" sz="3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əʊ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eə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" name="Text Box 25"/>
          <p:cNvSpPr txBox="1"/>
          <p:nvPr/>
        </p:nvSpPr>
        <p:spPr>
          <a:xfrm>
            <a:off x="2451100" y="414147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dirty="0">
                <a:sym typeface="+mn-ea"/>
              </a:rPr>
              <a:t>cr</a:t>
            </a:r>
            <a:r>
              <a:rPr lang="en-US" sz="3000" dirty="0">
                <a:solidFill>
                  <a:srgbClr val="FF0000"/>
                </a:solidFill>
                <a:sym typeface="+mn-ea"/>
              </a:rPr>
              <a:t>ow</a:t>
            </a:r>
            <a:r>
              <a:rPr lang="en-US" sz="3000" dirty="0">
                <a:sym typeface="+mn-ea"/>
              </a:rPr>
              <a:t>ded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2451100" y="4694555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sym typeface="+mn-ea"/>
              </a:rPr>
              <a:t>ou</a:t>
            </a:r>
            <a:r>
              <a:rPr lang="en-US" sz="3000" dirty="0">
                <a:sym typeface="+mn-ea"/>
              </a:rPr>
              <a:t>tdoor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2451100" y="524764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c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ou</a:t>
            </a:r>
            <a:r>
              <a:rPr lang="en-US" sz="3000">
                <a:sym typeface="+mn-ea"/>
              </a:rPr>
              <a:t>ncil 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5098415" y="414147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 l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</a:t>
            </a:r>
            <a:r>
              <a:rPr lang="en-US" sz="3000">
                <a:sym typeface="+mn-ea"/>
              </a:rPr>
              <a:t>cate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5161915" y="4694555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c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oa</a:t>
            </a:r>
            <a:r>
              <a:rPr lang="en-US" sz="3000">
                <a:sym typeface="+mn-ea"/>
              </a:rPr>
              <a:t>stal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5161915" y="524764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+mn-ea"/>
              </a:rPr>
              <a:t>o</a:t>
            </a:r>
            <a:r>
              <a:rPr lang="en-US" sz="3000">
                <a:sym typeface="+mn-ea"/>
              </a:rPr>
              <a:t>verseas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7745730" y="414147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rep</a:t>
            </a:r>
            <a:r>
              <a:rPr lang="en-US" sz="3000">
                <a:solidFill>
                  <a:srgbClr val="FF0000"/>
                </a:solidFill>
                <a:sym typeface="+mn-ea"/>
              </a:rPr>
              <a:t>air</a:t>
            </a:r>
            <a:endParaRPr lang="en-US" sz="3000">
              <a:sym typeface="+mn-ea"/>
            </a:endParaRPr>
          </a:p>
        </p:txBody>
      </p:sp>
      <p:sp>
        <p:nvSpPr>
          <p:cNvPr id="37" name="Text Box 36"/>
          <p:cNvSpPr txBox="1"/>
          <p:nvPr/>
        </p:nvSpPr>
        <p:spPr>
          <a:xfrm>
            <a:off x="7656830" y="4694555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 sq</a:t>
            </a:r>
            <a:r>
              <a:rPr lang="en-US" sz="3000">
                <a:solidFill>
                  <a:srgbClr val="FF0000"/>
                </a:solidFill>
                <a:sym typeface="+mn-ea"/>
              </a:rPr>
              <a:t>uare</a:t>
            </a:r>
            <a:endParaRPr lang="en-US" sz="3000">
              <a:sym typeface="+mn-ea"/>
            </a:endParaRPr>
          </a:p>
        </p:txBody>
      </p:sp>
      <p:sp>
        <p:nvSpPr>
          <p:cNvPr id="38" name="Text Box 37"/>
          <p:cNvSpPr txBox="1"/>
          <p:nvPr/>
        </p:nvSpPr>
        <p:spPr>
          <a:xfrm>
            <a:off x="7745730" y="524764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+mn-ea"/>
              </a:rPr>
              <a:t>air</a:t>
            </a:r>
            <a:r>
              <a:rPr lang="en-US" sz="3000">
                <a:sym typeface="+mn-ea"/>
              </a:rPr>
              <a:t>port</a:t>
            </a:r>
          </a:p>
        </p:txBody>
      </p:sp>
      <p:pic>
        <p:nvPicPr>
          <p:cNvPr id="39" name="00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1915" y="1759585"/>
            <a:ext cx="1220470" cy="1220470"/>
          </a:xfrm>
          <a:prstGeom prst="rect">
            <a:avLst/>
          </a:prstGeom>
        </p:spPr>
      </p:pic>
      <p:sp>
        <p:nvSpPr>
          <p:cNvPr id="42" name="Text Box 41"/>
          <p:cNvSpPr txBox="1"/>
          <p:nvPr/>
        </p:nvSpPr>
        <p:spPr>
          <a:xfrm>
            <a:off x="6627495" y="1723390"/>
            <a:ext cx="5080000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Say some words you know that have diphthong sounds /aʊ/, /əʊ/, and /eə/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23614" y="181716"/>
            <a:ext cx="5305753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4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3" dur="4808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3" grpId="0"/>
      <p:bldP spid="33" grpId="1"/>
      <p:bldP spid="36" grpId="0"/>
      <p:bldP spid="36" grpId="1"/>
      <p:bldP spid="37" grpId="0"/>
      <p:bldP spid="37" grpId="1"/>
      <p:bldP spid="38" grpId="0"/>
      <p:bldP spid="38" grpId="1"/>
      <p:bldP spid="42" grpId="0"/>
      <p:bldP spid="42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17457" y="1042656"/>
            <a:ext cx="10338245" cy="1476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sentences. Circle the words with /aʊ/, underline those with /əʊ/, and put a tick (√) next to those with /eə/. Then listen, check, and practise the sentences.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23614" y="181716"/>
            <a:ext cx="5305753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4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27159" y="91752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944" y="797269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25" y="8272780"/>
            <a:ext cx="1360805" cy="8089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55" y="82727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620" y="8131810"/>
            <a:ext cx="1605915" cy="995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030" y="8272780"/>
            <a:ext cx="1378585" cy="77978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526030" y="8272780"/>
            <a:ext cx="1757680" cy="1029335"/>
          </a:xfrm>
          <a:prstGeom prst="rect">
            <a:avLst/>
          </a:prstGeom>
        </p:spPr>
      </p:pic>
      <p:sp>
        <p:nvSpPr>
          <p:cNvPr id="10" name="Rectangle 11"/>
          <p:cNvSpPr/>
          <p:nvPr/>
        </p:nvSpPr>
        <p:spPr>
          <a:xfrm>
            <a:off x="1044575" y="2572385"/>
            <a:ext cx="89287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/>
              <a:t>- Look at the sentences in exercise 5 p.20</a:t>
            </a:r>
          </a:p>
        </p:txBody>
      </p:sp>
      <p:sp>
        <p:nvSpPr>
          <p:cNvPr id="13" name="Rectangle 11"/>
          <p:cNvSpPr/>
          <p:nvPr/>
        </p:nvSpPr>
        <p:spPr>
          <a:xfrm>
            <a:off x="1026160" y="3107690"/>
            <a:ext cx="1026414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/>
              <a:t>- You need to </a:t>
            </a:r>
            <a:r>
              <a:rPr lang="en-US" sz="3200" b="1"/>
              <a:t>circle</a:t>
            </a:r>
            <a:r>
              <a:rPr lang="en-US" sz="3200"/>
              <a:t> the words with </a:t>
            </a:r>
            <a:r>
              <a:rPr lang="en-US" sz="3200" b="1">
                <a:solidFill>
                  <a:srgbClr val="FF0000"/>
                </a:solidFill>
              </a:rPr>
              <a:t>/aʊ/</a:t>
            </a:r>
            <a:r>
              <a:rPr lang="en-US" sz="3200"/>
              <a:t>, </a:t>
            </a:r>
            <a:r>
              <a:rPr lang="en-US" sz="3200" b="1" u="sng"/>
              <a:t>underline</a:t>
            </a:r>
            <a:r>
              <a:rPr lang="en-US" sz="3200"/>
              <a:t> those with </a:t>
            </a:r>
            <a:r>
              <a:rPr lang="en-US" sz="3200" b="1">
                <a:solidFill>
                  <a:srgbClr val="FF0000"/>
                </a:solidFill>
              </a:rPr>
              <a:t>/əʊ/</a:t>
            </a:r>
            <a:r>
              <a:rPr lang="en-US" sz="3200"/>
              <a:t>, and put a </a:t>
            </a:r>
            <a:r>
              <a:rPr lang="en-US" sz="3200" b="1"/>
              <a:t>tick (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√)</a:t>
            </a:r>
            <a:r>
              <a:rPr lang="en-US" sz="3200"/>
              <a:t> next to those with </a:t>
            </a:r>
            <a:r>
              <a:rPr lang="en-US" sz="3200" b="1">
                <a:solidFill>
                  <a:srgbClr val="FF0000"/>
                </a:solidFill>
              </a:rPr>
              <a:t>/eə/</a:t>
            </a:r>
            <a:r>
              <a:rPr lang="en-US" sz="3200"/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3451860" y="3147695"/>
            <a:ext cx="1116965" cy="52959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225" y="8272780"/>
            <a:ext cx="1360805" cy="8089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455" y="82727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7620" y="8131810"/>
            <a:ext cx="1605915" cy="995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5030" y="8272780"/>
            <a:ext cx="1378585" cy="77978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2526030" y="8272780"/>
            <a:ext cx="1757680" cy="102933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74955" y="1264920"/>
            <a:ext cx="11720830" cy="3537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1. They go shopping downtown.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2. The chairman comes from a coastal city.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3. Buses in the old days were not as crowded as they are now. 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4. She gets around the city easily thanks to the apps on her phone. 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5. I hope we will arrive at the city square in time for the fashion show.</a:t>
            </a:r>
          </a:p>
        </p:txBody>
      </p:sp>
      <p:sp>
        <p:nvSpPr>
          <p:cNvPr id="4" name="Flowchart: Sequential Access Storage 3"/>
          <p:cNvSpPr/>
          <p:nvPr/>
        </p:nvSpPr>
        <p:spPr>
          <a:xfrm flipH="1">
            <a:off x="63500" y="5077460"/>
            <a:ext cx="4220845" cy="1703070"/>
          </a:xfrm>
          <a:prstGeom prst="flowChartMagneticTap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Now, listen and check.</a:t>
            </a:r>
            <a:endParaRPr lang="en-US" sz="3200" b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200" dirty="0"/>
          </a:p>
        </p:txBody>
      </p:sp>
      <p:pic>
        <p:nvPicPr>
          <p:cNvPr id="5" name="0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68600" y="5726430"/>
            <a:ext cx="864870" cy="86487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611630" y="1952625"/>
            <a:ext cx="482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751580" y="1316355"/>
            <a:ext cx="1876425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7"/>
          <p:cNvSpPr txBox="1"/>
          <p:nvPr/>
        </p:nvSpPr>
        <p:spPr>
          <a:xfrm>
            <a:off x="1807210" y="1952625"/>
            <a:ext cx="961390" cy="1053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7200" b="1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485765" y="2571115"/>
            <a:ext cx="10750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883535" y="3357880"/>
            <a:ext cx="6153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6275705" y="2687955"/>
            <a:ext cx="1482090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633585" y="2571115"/>
            <a:ext cx="1076960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094230" y="3416935"/>
            <a:ext cx="1482090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10095230" y="4038600"/>
            <a:ext cx="12611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83920" y="4669790"/>
            <a:ext cx="1012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3" name="Text Box 32"/>
          <p:cNvSpPr txBox="1"/>
          <p:nvPr/>
        </p:nvSpPr>
        <p:spPr>
          <a:xfrm>
            <a:off x="6076315" y="4023995"/>
            <a:ext cx="961390" cy="1053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7200" b="1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0710545" y="4660900"/>
            <a:ext cx="1012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4" dur="676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5" grpId="0" animBg="1"/>
      <p:bldP spid="15" grpId="1" animBg="1"/>
      <p:bldP spid="18" grpId="0"/>
      <p:bldP spid="18" grpId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  <p:bldP spid="33" grpId="0"/>
      <p:bldP spid="33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143530" y="167689"/>
            <a:ext cx="530485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8564" y="1247226"/>
            <a:ext cx="114456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638" y="1286382"/>
            <a:ext cx="2647190" cy="177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9906" y="2256236"/>
            <a:ext cx="1025809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prstClr val="black"/>
                </a:solidFill>
                <a:sym typeface="+mn-ea"/>
              </a:rPr>
              <a:t>Use the lexical items related to the topic City life;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prstClr val="black"/>
                </a:solidFill>
              </a:rPr>
              <a:t>Pronounce </a:t>
            </a:r>
            <a:r>
              <a:rPr lang="en-US" sz="3600" dirty="0">
                <a:solidFill>
                  <a:prstClr val="black"/>
                </a:solidFill>
                <a:sym typeface="+mn-ea"/>
              </a:rPr>
              <a:t>the diphthong sounds /</a:t>
            </a:r>
            <a:r>
              <a:rPr lang="en-US" sz="3600" dirty="0" err="1">
                <a:solidFill>
                  <a:prstClr val="black"/>
                </a:solidFill>
                <a:sym typeface="+mn-ea"/>
              </a:rPr>
              <a:t>aʊ</a:t>
            </a:r>
            <a:r>
              <a:rPr lang="en-US" sz="3600" dirty="0">
                <a:solidFill>
                  <a:prstClr val="black"/>
                </a:solidFill>
                <a:sym typeface="+mn-ea"/>
              </a:rPr>
              <a:t>/, /</a:t>
            </a:r>
            <a:r>
              <a:rPr lang="en-US" sz="3600" dirty="0" err="1">
                <a:solidFill>
                  <a:prstClr val="black"/>
                </a:solidFill>
                <a:sym typeface="+mn-ea"/>
              </a:rPr>
              <a:t>əʊ</a:t>
            </a:r>
            <a:r>
              <a:rPr lang="en-US" sz="3600" dirty="0">
                <a:solidFill>
                  <a:prstClr val="black"/>
                </a:solidFill>
                <a:sym typeface="+mn-ea"/>
              </a:rPr>
              <a:t>/, and /</a:t>
            </a:r>
            <a:r>
              <a:rPr lang="en-US" sz="3600" dirty="0" err="1">
                <a:solidFill>
                  <a:prstClr val="black"/>
                </a:solidFill>
                <a:sym typeface="+mn-ea"/>
              </a:rPr>
              <a:t>eə</a:t>
            </a:r>
            <a:r>
              <a:rPr lang="en-US" sz="3600" dirty="0">
                <a:solidFill>
                  <a:prstClr val="black"/>
                </a:solidFill>
                <a:sym typeface="+mn-ea"/>
              </a:rPr>
              <a:t>/ in words and sentences correctly. 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990724" y="-93978"/>
            <a:ext cx="4824981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54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8630" y="1638935"/>
            <a:ext cx="1170432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Find 3 more words that have the diphthong sounds /</a:t>
            </a:r>
            <a:r>
              <a:rPr lang="en-US" sz="3600" dirty="0" err="1"/>
              <a:t>aʊ</a:t>
            </a:r>
            <a:r>
              <a:rPr lang="en-US" sz="3600" dirty="0"/>
              <a:t>/, /</a:t>
            </a:r>
            <a:r>
              <a:rPr lang="en-US" sz="3600" dirty="0" err="1"/>
              <a:t>əʊ</a:t>
            </a:r>
            <a:r>
              <a:rPr lang="en-US" sz="3600" dirty="0"/>
              <a:t>/, and /</a:t>
            </a:r>
            <a:r>
              <a:rPr lang="en-US" sz="3600" dirty="0" err="1"/>
              <a:t>eə</a:t>
            </a:r>
            <a:r>
              <a:rPr lang="en-US" sz="3600"/>
              <a:t>/.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05" y="4124960"/>
            <a:ext cx="2329180" cy="2329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9" y="141041"/>
            <a:ext cx="11795760" cy="658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74943" y="1007907"/>
            <a:ext cx="6490012" cy="2339086"/>
          </a:xfrm>
          <a:prstGeom prst="rect">
            <a:avLst/>
          </a:prstGeom>
          <a:noFill/>
        </p:spPr>
        <p:txBody>
          <a:bodyPr wrap="none" lIns="121903" tIns="60952" rIns="121903" bIns="60952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you!</a:t>
            </a:r>
          </a:p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Have a nice day!</a:t>
            </a:r>
          </a:p>
        </p:txBody>
      </p:sp>
    </p:spTree>
    <p:extLst>
      <p:ext uri="{BB962C8B-B14F-4D97-AF65-F5344CB8AC3E}">
        <p14:creationId xmlns:p14="http://schemas.microsoft.com/office/powerpoint/2010/main" val="38080542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939290" y="1200785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789045" y="1424940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371725" y="150812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738370" y="134048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386830" y="142494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409565" y="141541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858635" y="342900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3544570" y="322008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4828540" y="349631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8331200" y="359092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5651500" y="359092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432077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32435" y="2318385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929005" y="2361565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663700" y="234124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702560" y="231203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309620" y="235331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910965" y="233235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78435" y="412305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290955" y="407924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2280285" y="404495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3022600" y="404876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984625" y="404304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5034280" y="1246505"/>
            <a:ext cx="6986905" cy="4147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2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HOW TO PLAY</a:t>
            </a:r>
          </a:p>
          <a:p>
            <a:pPr algn="ctr">
              <a:lnSpc>
                <a:spcPct val="200000"/>
              </a:lnSpc>
            </a:pPr>
            <a:r>
              <a:rPr lang="en-US" sz="3600" b="1" dirty="0"/>
              <a:t>- </a:t>
            </a:r>
            <a:r>
              <a:rPr lang="en-US" sz="3600" dirty="0"/>
              <a:t>There are some JUMBLE WORDS.</a:t>
            </a:r>
          </a:p>
          <a:p>
            <a:pPr>
              <a:lnSpc>
                <a:spcPct val="200000"/>
              </a:lnSpc>
            </a:pPr>
            <a:r>
              <a:rPr lang="en-US" sz="3600" dirty="0"/>
              <a:t>- Work in teams to unscramble them.</a:t>
            </a:r>
          </a:p>
          <a:p>
            <a:pPr>
              <a:lnSpc>
                <a:spcPct val="200000"/>
              </a:lnSpc>
            </a:pP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97791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6" grpId="0"/>
      <p:bldP spid="16" grpId="1"/>
      <p:bldP spid="17" grpId="0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6"/>
          <p:cNvSpPr txBox="1">
            <a:spLocks noChangeArrowheads="1"/>
          </p:cNvSpPr>
          <p:nvPr/>
        </p:nvSpPr>
        <p:spPr bwMode="auto">
          <a:xfrm>
            <a:off x="3895109" y="5245242"/>
            <a:ext cx="3532854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vi-VN" sz="40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 Homework</a:t>
            </a:r>
            <a:endParaRPr lang="vi-VN" altLang="vi-VN" sz="40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2283" y="861848"/>
            <a:ext cx="11257935" cy="7801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GB" sz="28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Look at the picture below! What English word do you think about?</a:t>
            </a:r>
            <a:br>
              <a:rPr lang="en-GB" sz="28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endParaRPr lang="en-GB" sz="2800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                                  </a:t>
            </a:r>
          </a:p>
          <a:p>
            <a:pPr marL="0" indent="0">
              <a:buNone/>
              <a:defRPr/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en-US" sz="6000" b="1" i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GB" sz="6000" b="1" i="1" dirty="0">
              <a:solidFill>
                <a:srgbClr val="99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47" y="1887267"/>
            <a:ext cx="3335593" cy="273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350" y="1956618"/>
            <a:ext cx="3217501" cy="2477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477" y="4847304"/>
            <a:ext cx="303816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83086" y="0"/>
            <a:ext cx="2644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* Example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54065" y="2533762"/>
            <a:ext cx="213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+</a:t>
            </a:r>
            <a:endParaRPr lang="en-US" sz="8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R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O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D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03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/>
          <p:nvPr/>
        </p:nvSpPr>
        <p:spPr>
          <a:xfrm>
            <a:off x="1998624" y="1179582"/>
            <a:ext cx="4640824" cy="2646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600" dirty="0"/>
              <a:t>   🚌</a:t>
            </a:r>
          </a:p>
        </p:txBody>
      </p:sp>
      <p:pic>
        <p:nvPicPr>
          <p:cNvPr id="10" name="Content Placeholder 9" descr="10867024_0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EFEFEF">
                  <a:alpha val="100000"/>
                </a:srgbClr>
              </a:clrFrom>
              <a:clrTo>
                <a:srgbClr val="EFEFE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2017" y="811754"/>
            <a:ext cx="3057525" cy="3057525"/>
          </a:xfrm>
          <a:prstGeom prst="rect">
            <a:avLst/>
          </a:prstGeom>
        </p:spPr>
      </p:pic>
      <p:sp>
        <p:nvSpPr>
          <p:cNvPr id="12" name="TextBox 20"/>
          <p:cNvSpPr txBox="1"/>
          <p:nvPr/>
        </p:nvSpPr>
        <p:spPr>
          <a:xfrm>
            <a:off x="3534472" y="3006541"/>
            <a:ext cx="5005705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bus driver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ontent Placeholder 27" descr="images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1375" y="1273175"/>
            <a:ext cx="3451225" cy="3451225"/>
          </a:xfrm>
          <a:prstGeom prst="rect">
            <a:avLst/>
          </a:prstGeom>
        </p:spPr>
      </p:pic>
      <p:sp>
        <p:nvSpPr>
          <p:cNvPr id="12" name="TextBox 20"/>
          <p:cNvSpPr txBox="1"/>
          <p:nvPr/>
        </p:nvSpPr>
        <p:spPr>
          <a:xfrm>
            <a:off x="3947795" y="3642995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itchy eye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5562600" y="1009650"/>
            <a:ext cx="5375275" cy="3688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28700"/>
              <a:t>👁️</a:t>
            </a:r>
          </a:p>
        </p:txBody>
      </p:sp>
      <p:sp>
        <p:nvSpPr>
          <p:cNvPr id="16" name="Rectangles 15"/>
          <p:cNvSpPr/>
          <p:nvPr/>
        </p:nvSpPr>
        <p:spPr>
          <a:xfrm>
            <a:off x="1921510" y="1543050"/>
            <a:ext cx="8318500" cy="32639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e5fb665fb4a84505e1f487aa74b60447_t"/>
          <p:cNvPicPr>
            <a:picLocks noChangeAspect="1"/>
          </p:cNvPicPr>
          <p:nvPr/>
        </p:nvPicPr>
        <p:blipFill>
          <a:blip r:embed="rId4">
            <a:clrChange>
              <a:clrFrom>
                <a:srgbClr val="FDFFFE">
                  <a:alpha val="100000"/>
                </a:srgbClr>
              </a:clrFrom>
              <a:clrTo>
                <a:srgbClr val="FDFF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7795" y="801370"/>
            <a:ext cx="3980180" cy="3980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16" grpId="0" bldLvl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1f30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986145" y="1043305"/>
            <a:ext cx="3515995" cy="3515995"/>
          </a:xfrm>
          <a:prstGeom prst="rect">
            <a:avLst/>
          </a:prstGeom>
        </p:spPr>
      </p:pic>
      <p:pic>
        <p:nvPicPr>
          <p:cNvPr id="5" name="Content Placeholder 4" descr="backhand-index-pointing-down"/>
          <p:cNvPicPr>
            <a:picLocks noGrp="1" noChangeAspect="1"/>
          </p:cNvPicPr>
          <p:nvPr>
            <p:ph sz="half" idx="2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3490" y="1163955"/>
            <a:ext cx="3274695" cy="3274695"/>
          </a:xfrm>
          <a:prstGeom prst="rect">
            <a:avLst/>
          </a:prstGeom>
        </p:spPr>
      </p:pic>
      <p:sp>
        <p:nvSpPr>
          <p:cNvPr id="12" name="TextBox 20"/>
          <p:cNvSpPr txBox="1"/>
          <p:nvPr/>
        </p:nvSpPr>
        <p:spPr>
          <a:xfrm>
            <a:off x="3622040" y="3147695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downtown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311</TotalTime>
  <Words>2119</Words>
  <Application>Microsoft Office PowerPoint</Application>
  <PresentationFormat>Widescreen</PresentationFormat>
  <Paragraphs>442</Paragraphs>
  <Slides>49</Slides>
  <Notes>36</Notes>
  <HiddenSlides>0</HiddenSlides>
  <MMClips>23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4" baseType="lpstr">
      <vt:lpstr>Arial</vt:lpstr>
      <vt:lpstr>Bahnschrift Condensed</vt:lpstr>
      <vt:lpstr>Bahnschrift SemiBold</vt:lpstr>
      <vt:lpstr>Berlin Sans FB</vt:lpstr>
      <vt:lpstr>Berlin Sans FB Demi</vt:lpstr>
      <vt:lpstr>Calibri</vt:lpstr>
      <vt:lpstr>Calibri Light</vt:lpstr>
      <vt:lpstr>Comic Sans MS</vt:lpstr>
      <vt:lpstr>Cooper Black</vt:lpstr>
      <vt:lpstr>Myriad Pro</vt:lpstr>
      <vt:lpstr>Raleway ExtraBold</vt:lpstr>
      <vt:lpstr>Tahoma</vt:lpstr>
      <vt:lpstr>Times New Roman</vt:lpstr>
      <vt:lpstr>Wingdings</vt:lpstr>
      <vt:lpstr>Office Theme</vt:lpstr>
      <vt:lpstr>PowerPoint Presentation</vt:lpstr>
      <vt:lpstr>Check your knowledge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Tuấn Anh Phạm</cp:lastModifiedBy>
  <cp:revision>294</cp:revision>
  <dcterms:created xsi:type="dcterms:W3CDTF">2020-12-09T02:04:00Z</dcterms:created>
  <dcterms:modified xsi:type="dcterms:W3CDTF">2024-10-02T02:17:14Z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67ECEDA3FDA048D29AA9BFC6749F8295_13</vt:lpwstr>
  </property>
  <property fmtid="{D5CDD505-2E9C-101B-9397-08002B2CF9AE}" pid="3" name="KSOProductBuildVer">
    <vt:lpwstr>1033-12.2.0.13266</vt:lpwstr>
  </property>
</Properties>
</file>