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410" r:id="rId2"/>
    <p:sldId id="408" r:id="rId3"/>
    <p:sldId id="360" r:id="rId4"/>
    <p:sldId id="361" r:id="rId5"/>
    <p:sldId id="377" r:id="rId6"/>
    <p:sldId id="316" r:id="rId7"/>
    <p:sldId id="347" r:id="rId8"/>
    <p:sldId id="362" r:id="rId9"/>
    <p:sldId id="365" r:id="rId10"/>
    <p:sldId id="367" r:id="rId11"/>
    <p:sldId id="368" r:id="rId12"/>
    <p:sldId id="366" r:id="rId13"/>
    <p:sldId id="363" r:id="rId14"/>
    <p:sldId id="364" r:id="rId15"/>
    <p:sldId id="283" r:id="rId16"/>
    <p:sldId id="370" r:id="rId17"/>
    <p:sldId id="411" r:id="rId18"/>
    <p:sldId id="372" r:id="rId19"/>
    <p:sldId id="373" r:id="rId20"/>
    <p:sldId id="375" r:id="rId21"/>
    <p:sldId id="298" r:id="rId22"/>
    <p:sldId id="391" r:id="rId23"/>
    <p:sldId id="327" r:id="rId24"/>
    <p:sldId id="412" r:id="rId25"/>
    <p:sldId id="415" r:id="rId26"/>
    <p:sldId id="414" r:id="rId27"/>
    <p:sldId id="418" r:id="rId28"/>
    <p:sldId id="419" r:id="rId29"/>
    <p:sldId id="420" r:id="rId30"/>
    <p:sldId id="348" r:id="rId31"/>
    <p:sldId id="416" r:id="rId32"/>
    <p:sldId id="397" r:id="rId33"/>
    <p:sldId id="417" r:id="rId34"/>
    <p:sldId id="398" r:id="rId35"/>
    <p:sldId id="422" r:id="rId36"/>
    <p:sldId id="313" r:id="rId37"/>
    <p:sldId id="400" r:id="rId38"/>
    <p:sldId id="401" r:id="rId39"/>
    <p:sldId id="402" r:id="rId40"/>
    <p:sldId id="404" r:id="rId41"/>
    <p:sldId id="314" r:id="rId42"/>
    <p:sldId id="330" r:id="rId43"/>
    <p:sldId id="407" r:id="rId44"/>
    <p:sldId id="40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7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FF99FF"/>
    <a:srgbClr val="009999"/>
    <a:srgbClr val="008080"/>
    <a:srgbClr val="0099CC"/>
    <a:srgbClr val="00A9FF"/>
    <a:srgbClr val="FFEEBB"/>
    <a:srgbClr val="9AC5F4"/>
    <a:srgbClr val="99DBF5"/>
    <a:srgbClr val="FFD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27" y="67"/>
      </p:cViewPr>
      <p:guideLst>
        <p:guide orient="horz" pos="2297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7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9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37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7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3.mp3"/><Relationship Id="rId7" Type="http://schemas.microsoft.com/office/2007/relationships/media" Target="../media/media1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7.png"/><Relationship Id="rId5" Type="http://schemas.microsoft.com/office/2007/relationships/media" Target="../media/media4.mp3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3" Type="http://schemas.microsoft.com/office/2007/relationships/media" Target="../media/media7.mp3"/><Relationship Id="rId7" Type="http://schemas.microsoft.com/office/2007/relationships/media" Target="../media/media9.mp3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7.png"/><Relationship Id="rId5" Type="http://schemas.microsoft.com/office/2007/relationships/media" Target="../media/media8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27.xml"/><Relationship Id="rId18" Type="http://schemas.openxmlformats.org/officeDocument/2006/relationships/slide" Target="slide33.xml"/><Relationship Id="rId3" Type="http://schemas.openxmlformats.org/officeDocument/2006/relationships/audio" Target="../media/audio2.wav"/><Relationship Id="rId21" Type="http://schemas.openxmlformats.org/officeDocument/2006/relationships/image" Target="../media/image20.gif"/><Relationship Id="rId7" Type="http://schemas.openxmlformats.org/officeDocument/2006/relationships/audio" Target="../media/audio6.wav"/><Relationship Id="rId12" Type="http://schemas.openxmlformats.org/officeDocument/2006/relationships/slide" Target="slide31.xml"/><Relationship Id="rId17" Type="http://schemas.openxmlformats.org/officeDocument/2006/relationships/slide" Target="slide32.xml"/><Relationship Id="rId2" Type="http://schemas.openxmlformats.org/officeDocument/2006/relationships/audio" Target="../media/audio1.wav"/><Relationship Id="rId16" Type="http://schemas.openxmlformats.org/officeDocument/2006/relationships/slide" Target="slide30.xml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slide" Target="slide29.xml"/><Relationship Id="rId10" Type="http://schemas.openxmlformats.org/officeDocument/2006/relationships/audio" Target="../media/audio9.wav"/><Relationship Id="rId19" Type="http://schemas.openxmlformats.org/officeDocument/2006/relationships/slide" Target="slide34.xml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slide" Target="slide28.xml"/><Relationship Id="rId22" Type="http://schemas.openxmlformats.org/officeDocument/2006/relationships/slide" Target="slide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231667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736974" y="849926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itchy (</a:t>
            </a:r>
            <a:r>
              <a:rPr lang="en-US" sz="6600" b="1" dirty="0" err="1">
                <a:solidFill>
                  <a:srgbClr val="AD4F0F"/>
                </a:solidFill>
              </a:rPr>
              <a:t>adj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842" y="3465076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ngứa</a:t>
            </a:r>
            <a:r>
              <a:rPr lang="en-US" sz="4800" dirty="0"/>
              <a:t>,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ngứa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97977" y="2436524"/>
            <a:ext cx="1372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ɪtʃi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01122" y="849926"/>
            <a:ext cx="646911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having or causing an itch</a:t>
            </a:r>
          </a:p>
        </p:txBody>
      </p:sp>
      <p:pic>
        <p:nvPicPr>
          <p:cNvPr id="9" name="itch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3177" y="1910962"/>
            <a:ext cx="1365253" cy="11718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2881" y="2024009"/>
            <a:ext cx="5609515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218983" y="730771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downtown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747" y="3327959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khu</a:t>
            </a:r>
            <a:r>
              <a:rPr lang="en-US" sz="4800" dirty="0"/>
              <a:t> </a:t>
            </a:r>
            <a:r>
              <a:rPr lang="en-US" sz="4800" dirty="0" err="1"/>
              <a:t>trung</a:t>
            </a:r>
            <a:r>
              <a:rPr lang="en-US" sz="4800" dirty="0"/>
              <a:t> </a:t>
            </a:r>
            <a:r>
              <a:rPr lang="en-US" sz="4800" dirty="0" err="1"/>
              <a:t>tâm</a:t>
            </a:r>
            <a:r>
              <a:rPr lang="en-US" sz="4800" dirty="0"/>
              <a:t> </a:t>
            </a:r>
            <a:r>
              <a:rPr lang="en-US" sz="4800" dirty="0" err="1"/>
              <a:t>tp</a:t>
            </a:r>
            <a:r>
              <a:rPr lang="en-US" sz="4800" dirty="0"/>
              <a:t>, </a:t>
            </a:r>
            <a:r>
              <a:rPr lang="en-US" sz="4800" dirty="0" err="1"/>
              <a:t>thị</a:t>
            </a:r>
            <a:r>
              <a:rPr lang="en-US" sz="4800" dirty="0"/>
              <a:t> </a:t>
            </a:r>
            <a:r>
              <a:rPr lang="en-US" sz="4800" dirty="0" err="1"/>
              <a:t>trấn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88504" y="2282158"/>
            <a:ext cx="2743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daʊnˈtaʊn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40873" y="285348"/>
            <a:ext cx="535865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in or to the central part of a city</a:t>
            </a:r>
          </a:p>
        </p:txBody>
      </p:sp>
      <p:pic>
        <p:nvPicPr>
          <p:cNvPr id="3" name="downtow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592" y="1701967"/>
            <a:ext cx="915730" cy="671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 descr="Xây dựng TPHCM trở thành trung tâm công nghiệp văn hóa của khu vực Đông Nam  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49" y="2037648"/>
            <a:ext cx="5752067" cy="36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84160" y="818253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unreliable 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3548" y="3241235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đáng</a:t>
            </a:r>
            <a:r>
              <a:rPr lang="en-US" sz="4800" dirty="0"/>
              <a:t> tin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4134" y="2147217"/>
            <a:ext cx="3533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ʌn.rɪˈlaɪə.bəl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05768" y="1303215"/>
            <a:ext cx="6102671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50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 able to be trusted</a:t>
            </a:r>
          </a:p>
        </p:txBody>
      </p:sp>
      <p:pic>
        <p:nvPicPr>
          <p:cNvPr id="3" name="unreliabl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04" y="1545092"/>
            <a:ext cx="871618" cy="7871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3383" y="675752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grand 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8861" y="3797935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hoành</a:t>
            </a:r>
            <a:r>
              <a:rPr lang="en-US" sz="4800" dirty="0"/>
              <a:t> </a:t>
            </a:r>
            <a:r>
              <a:rPr lang="en-US" sz="4800" dirty="0" err="1"/>
              <a:t>tráng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10079" y="2752139"/>
            <a:ext cx="2023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ɡrænd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178176" y="1171274"/>
            <a:ext cx="6811767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2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important and large in degree</a:t>
            </a:r>
          </a:p>
        </p:txBody>
      </p:sp>
      <p:pic>
        <p:nvPicPr>
          <p:cNvPr id="6" name="gran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32" y="1092506"/>
            <a:ext cx="1120407" cy="896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78658" y="861659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pricey 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564" y="3522623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đắt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22818" y="2385092"/>
            <a:ext cx="2113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/ˈpraɪ.si/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47219" y="1009964"/>
            <a:ext cx="541655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5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expensive</a:t>
            </a:r>
          </a:p>
        </p:txBody>
      </p:sp>
      <p:pic>
        <p:nvPicPr>
          <p:cNvPr id="5" name="pric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64" y="1009964"/>
            <a:ext cx="1298985" cy="1081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4850" y="930910"/>
          <a:ext cx="11174730" cy="49803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traffic jam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/ˈtræf.ɪk ˌdʒæm/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kẹt xe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congested (adj)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/kənˈdʒes.tɪd/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tắc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nghẽn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giao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construction site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/kənˈstrʌkʃn saɪt/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underground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/ˌʌndəˈɡraʊnd/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congest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2597150"/>
            <a:ext cx="899160" cy="899160"/>
          </a:xfrm>
          <a:prstGeom prst="rect">
            <a:avLst/>
          </a:prstGeom>
        </p:spPr>
      </p:pic>
      <p:pic>
        <p:nvPicPr>
          <p:cNvPr id="5" name="construction sit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3776980"/>
            <a:ext cx="899160" cy="899160"/>
          </a:xfrm>
          <a:prstGeom prst="rect">
            <a:avLst/>
          </a:prstGeom>
        </p:spPr>
      </p:pic>
      <p:pic>
        <p:nvPicPr>
          <p:cNvPr id="14" name="underground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404" y="4972050"/>
            <a:ext cx="899160" cy="899160"/>
          </a:xfrm>
          <a:prstGeom prst="rect">
            <a:avLst/>
          </a:prstGeom>
        </p:spPr>
      </p:pic>
      <p:pic>
        <p:nvPicPr>
          <p:cNvPr id="12" name="traffic jam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1513205"/>
            <a:ext cx="899160" cy="899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4850" y="930910"/>
          <a:ext cx="11174730" cy="54795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downtown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/ˌdaʊnˈtaʊn/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khu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thị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trấn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unreliable (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/ˌʌn.rɪˈlaɪə.bəl/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grand (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/ɡrænd/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pricey (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/ˈpraɪ.si/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downtow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1791335"/>
            <a:ext cx="1022350" cy="1022350"/>
          </a:xfrm>
          <a:prstGeom prst="rect">
            <a:avLst/>
          </a:prstGeom>
        </p:spPr>
      </p:pic>
      <p:pic>
        <p:nvPicPr>
          <p:cNvPr id="8" name="unreliabl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2860675"/>
            <a:ext cx="1022350" cy="1022350"/>
          </a:xfrm>
          <a:prstGeom prst="rect">
            <a:avLst/>
          </a:prstGeom>
        </p:spPr>
      </p:pic>
      <p:pic>
        <p:nvPicPr>
          <p:cNvPr id="9" name="grand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3964305"/>
            <a:ext cx="1022350" cy="1022350"/>
          </a:xfrm>
          <a:prstGeom prst="rect">
            <a:avLst/>
          </a:prstGeom>
        </p:spPr>
      </p:pic>
      <p:pic>
        <p:nvPicPr>
          <p:cNvPr id="2" name="price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5327015"/>
            <a:ext cx="1022350" cy="102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48815"/>
              </p:ext>
            </p:extLst>
          </p:nvPr>
        </p:nvGraphicFramePr>
        <p:xfrm>
          <a:off x="1238864" y="935974"/>
          <a:ext cx="9029290" cy="458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645">
                  <a:extLst>
                    <a:ext uri="{9D8B030D-6E8A-4147-A177-3AD203B41FA5}">
                      <a16:colId xmlns:a16="http://schemas.microsoft.com/office/drawing/2014/main" val="1943612607"/>
                    </a:ext>
                  </a:extLst>
                </a:gridCol>
                <a:gridCol w="4514645">
                  <a:extLst>
                    <a:ext uri="{9D8B030D-6E8A-4147-A177-3AD203B41FA5}">
                      <a16:colId xmlns:a16="http://schemas.microsoft.com/office/drawing/2014/main" val="3681939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đắt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3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8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tắc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nghẽn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giao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3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7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khu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trấn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4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7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30002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09604" y="0"/>
            <a:ext cx="328788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* Checking vocab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86783"/>
              </p:ext>
            </p:extLst>
          </p:nvPr>
        </p:nvGraphicFramePr>
        <p:xfrm>
          <a:off x="1238864" y="5081254"/>
          <a:ext cx="902929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645">
                  <a:extLst>
                    <a:ext uri="{9D8B030D-6E8A-4147-A177-3AD203B41FA5}">
                      <a16:colId xmlns:a16="http://schemas.microsoft.com/office/drawing/2014/main" val="945746110"/>
                    </a:ext>
                  </a:extLst>
                </a:gridCol>
                <a:gridCol w="4514645">
                  <a:extLst>
                    <a:ext uri="{9D8B030D-6E8A-4147-A177-3AD203B41FA5}">
                      <a16:colId xmlns:a16="http://schemas.microsoft.com/office/drawing/2014/main" val="47909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kẹt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xe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8344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89702" y="5030698"/>
            <a:ext cx="247753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jam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3679" y="1881126"/>
            <a:ext cx="209865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grand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2167" y="2411910"/>
            <a:ext cx="2807179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congested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167" y="4512538"/>
            <a:ext cx="3467616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site (n)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0542" y="4030940"/>
            <a:ext cx="2854243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underground (n)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02671" y="2931440"/>
            <a:ext cx="270298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unreliable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32167" y="3462224"/>
            <a:ext cx="2497800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downtown (n)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0542" y="1391745"/>
            <a:ext cx="208743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pricey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28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27892" y="0"/>
            <a:ext cx="291489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559" y="525780"/>
            <a:ext cx="10542965" cy="75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Comic Sans MS" panose="030F0702030302020204" charset="0"/>
                <a:cs typeface="Comic Sans MS" panose="030F0702030302020204" charset="0"/>
              </a:rPr>
              <a:t>Look at pictures on p.28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9571"/>
          <a:stretch>
            <a:fillRect/>
          </a:stretch>
        </p:blipFill>
        <p:spPr>
          <a:xfrm>
            <a:off x="150494" y="1439974"/>
            <a:ext cx="5385067" cy="4075923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651274" y="1612582"/>
            <a:ext cx="6361656" cy="1015663"/>
          </a:xfrm>
          <a:prstGeom prst="rect">
            <a:avLst/>
          </a:prstGeom>
          <a:noFill/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635" indent="-635"/>
            <a:r>
              <a:rPr lang="en-US" sz="30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1. What do you see in each picture?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595834" y="3868767"/>
            <a:ext cx="6472536" cy="1015663"/>
          </a:xfrm>
          <a:prstGeom prst="rect">
            <a:avLst/>
          </a:prstGeom>
          <a:noFill/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635" indent="-635"/>
            <a:r>
              <a:rPr lang="en-US" sz="30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2. Are the things in the pictures common in your home town?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763463" y="2628245"/>
            <a:ext cx="661243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traffic jam / traffic congestion, </a:t>
            </a:r>
            <a:r>
              <a:rPr lang="en-US" sz="3200" i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site </a:t>
            </a:r>
            <a:r>
              <a:rPr lang="en-US" sz="3200" b="0" i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 …..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00" grpId="0"/>
      <p:bldP spid="10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0444" y="0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7818" y="4048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603" y="-621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3626" y="645726"/>
            <a:ext cx="11602065" cy="579094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Hi, Ben. Sorry I couldn’t get online earlier. I got stuck in a traffic jam and came home late.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No problem, </a:t>
            </a:r>
            <a:r>
              <a:rPr lang="en-US" sz="2800" dirty="0" err="1"/>
              <a:t>Trang</a:t>
            </a:r>
            <a:r>
              <a:rPr lang="en-US" sz="2800" dirty="0"/>
              <a:t>. Did you go by bus?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No. My dad picked me up. I rarely use the bus. It’s slow and packed with people. 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I mostly get around by underground. It’s more reliable than the bus. 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That’s great. </a:t>
            </a:r>
          </a:p>
          <a:p>
            <a:r>
              <a:rPr lang="en-US" sz="2800" b="1" dirty="0"/>
              <a:t>Ben: </a:t>
            </a:r>
            <a:r>
              <a:rPr lang="en-US" sz="2800" dirty="0"/>
              <a:t>But traffic congestion is terrible in London. You know, the more crowded the city gets, the more congested the streets are.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Yeah … and the more polluted they may become. There’s a construction site in my </a:t>
            </a:r>
            <a:r>
              <a:rPr lang="en-US" sz="2800" dirty="0" err="1"/>
              <a:t>neighbourhood</a:t>
            </a:r>
            <a:r>
              <a:rPr lang="en-US" sz="2800" dirty="0"/>
              <a:t>. It’s dusty, so people easily get itchy eyes.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It must be noisy, too. The noise probably makes people feel stressed sometimes.</a:t>
            </a:r>
          </a:p>
        </p:txBody>
      </p:sp>
      <p:pic>
        <p:nvPicPr>
          <p:cNvPr id="4" name="0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0224" y="-62160"/>
            <a:ext cx="819150" cy="81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168" y="1102200"/>
            <a:ext cx="9144000" cy="2387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2317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28951" y="1"/>
            <a:ext cx="712319" cy="709214"/>
            <a:chOff x="2180974" y="148629"/>
            <a:chExt cx="712319" cy="709214"/>
          </a:xfrm>
        </p:grpSpPr>
        <p:sp>
          <p:nvSpPr>
            <p:cNvPr id="7" name="Oval 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9345" y="3390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CITY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8951" y="2460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159" y="181704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FF0000"/>
                </a:solidFill>
              </a:rPr>
              <a:t>How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is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your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city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3640" y="927395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79198" y="96293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09172" y="775756"/>
            <a:ext cx="990895" cy="941618"/>
            <a:chOff x="2766630" y="1746890"/>
            <a:chExt cx="990895" cy="9416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290048" y="2460"/>
            <a:ext cx="2089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2293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4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4471" y="436162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080" y="43567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865" y="3006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69080" y="1176612"/>
            <a:ext cx="11685268" cy="394586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 </a:t>
            </a:r>
            <a:r>
              <a:rPr lang="en-US" sz="2800" dirty="0"/>
              <a:t>That’s right. But new buildings make the city look modern and attractive. </a:t>
            </a:r>
          </a:p>
          <a:p>
            <a:r>
              <a:rPr lang="en-US" sz="2800" dirty="0"/>
              <a:t>  Do you remember the grand building downtown?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Of course. How’s it now? When I left Viet Nam, they nearly finished it. </a:t>
            </a:r>
            <a:endParaRPr lang="en-US" sz="2800" b="1" dirty="0">
              <a:solidFill>
                <a:srgbClr val="00B0F0"/>
              </a:solidFill>
              <a:sym typeface="+mn-ea"/>
            </a:endParaRPr>
          </a:p>
          <a:p>
            <a:r>
              <a:rPr lang="en-US" sz="2800" b="1" dirty="0" err="1">
                <a:solidFill>
                  <a:srgbClr val="00B0F0"/>
                </a:solidFill>
                <a:sym typeface="+mn-ea"/>
              </a:rPr>
              <a:t>Trang</a:t>
            </a:r>
            <a:r>
              <a:rPr lang="en-US" sz="2800" b="1" dirty="0">
                <a:solidFill>
                  <a:srgbClr val="00B0F0"/>
                </a:solidFill>
                <a:sym typeface="+mn-ea"/>
              </a:rPr>
              <a:t>:</a:t>
            </a:r>
            <a:r>
              <a:rPr lang="en-US" sz="2800" dirty="0">
                <a:solidFill>
                  <a:srgbClr val="00B0F0"/>
                </a:solidFill>
                <a:sym typeface="+mn-ea"/>
              </a:rPr>
              <a:t> </a:t>
            </a:r>
            <a:r>
              <a:rPr lang="en-US" sz="2800" dirty="0">
                <a:sym typeface="+mn-ea"/>
              </a:rPr>
              <a:t>Well, it’s now a shopping mall. Teens like it because it’s modern and fun.</a:t>
            </a:r>
          </a:p>
          <a:p>
            <a:r>
              <a:rPr lang="en-US" sz="2800" b="1" dirty="0">
                <a:sym typeface="+mn-ea"/>
              </a:rPr>
              <a:t>Ben: </a:t>
            </a:r>
            <a:r>
              <a:rPr lang="en-US" sz="2800" dirty="0">
                <a:sym typeface="+mn-ea"/>
              </a:rPr>
              <a:t>Do you often go there? </a:t>
            </a:r>
            <a:endParaRPr lang="en-US" sz="2800" dirty="0"/>
          </a:p>
          <a:p>
            <a:r>
              <a:rPr lang="en-US" sz="2800" b="1" dirty="0" err="1">
                <a:solidFill>
                  <a:srgbClr val="00B0F0"/>
                </a:solidFill>
                <a:sym typeface="+mn-ea"/>
              </a:rPr>
              <a:t>Trang</a:t>
            </a:r>
            <a:r>
              <a:rPr lang="en-US" sz="2800" b="1" dirty="0">
                <a:solidFill>
                  <a:srgbClr val="00B0F0"/>
                </a:solidFill>
                <a:sym typeface="+mn-ea"/>
              </a:rPr>
              <a:t>:</a:t>
            </a:r>
            <a:r>
              <a:rPr lang="en-US" sz="2800" dirty="0">
                <a:solidFill>
                  <a:srgbClr val="00B0F0"/>
                </a:solidFill>
                <a:sym typeface="+mn-ea"/>
              </a:rPr>
              <a:t> </a:t>
            </a:r>
            <a:r>
              <a:rPr lang="en-US" sz="2800" dirty="0">
                <a:sym typeface="+mn-ea"/>
              </a:rPr>
              <a:t>Sometimes. I watch movies there with my sister. I want to go there more often, but it’s a bit pricey.</a:t>
            </a:r>
            <a:endParaRPr lang="en-US" sz="2800" dirty="0"/>
          </a:p>
          <a:p>
            <a:r>
              <a:rPr lang="en-US" sz="2800" b="1" dirty="0">
                <a:sym typeface="+mn-ea"/>
              </a:rPr>
              <a:t>Ben:</a:t>
            </a:r>
            <a:r>
              <a:rPr lang="en-US" sz="2800" dirty="0">
                <a:sym typeface="+mn-ea"/>
              </a:rPr>
              <a:t> It’s expensive here in London, too …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Text Box 1"/>
          <p:cNvSpPr txBox="1"/>
          <p:nvPr/>
        </p:nvSpPr>
        <p:spPr>
          <a:xfrm>
            <a:off x="539750" y="10005695"/>
            <a:ext cx="11704320" cy="2195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just"/>
            <a:r>
              <a:rPr lang="en-US" sz="6000">
                <a:sym typeface="+mn-ea"/>
              </a:rPr>
              <a:t>Say the words in the text that you think are related to the topic City life.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149" y="200687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7544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329" y="136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716106430"/>
              </p:ext>
            </p:extLst>
          </p:nvPr>
        </p:nvGraphicFramePr>
        <p:xfrm>
          <a:off x="227187" y="855385"/>
          <a:ext cx="11268710" cy="50488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38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9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1. The bus in Trang’s city is slow and crowded.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2. The underground system in Ben’s city is unreliable.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3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3. There is a dusty and noisy construction site near </a:t>
                      </a:r>
                      <a:r>
                        <a:rPr lang="en-US" sz="3400" dirty="0" err="1"/>
                        <a:t>Trang’s</a:t>
                      </a:r>
                      <a:r>
                        <a:rPr lang="en-US" sz="3400" dirty="0"/>
                        <a:t> house.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8833341" y="1912272"/>
            <a:ext cx="522900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457385" y="3213141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33342" y="477546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34727" y="3535721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i="1" dirty="0">
                <a:solidFill>
                  <a:srgbClr val="FF0000"/>
                </a:solidFill>
              </a:rPr>
              <a:t> “get around by underground. It’s more reliable than the bus.”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0316" y="34817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7711" y="4045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496" y="2842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941353356"/>
              </p:ext>
            </p:extLst>
          </p:nvPr>
        </p:nvGraphicFramePr>
        <p:xfrm>
          <a:off x="217354" y="1002870"/>
          <a:ext cx="11268710" cy="43618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36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81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4. </a:t>
                      </a:r>
                      <a:r>
                        <a:rPr lang="en-US" sz="3400" dirty="0" err="1"/>
                        <a:t>Trang</a:t>
                      </a:r>
                      <a:r>
                        <a:rPr lang="en-US" sz="3400" dirty="0"/>
                        <a:t> thinks new buildings make the city look ugly.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39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5. . Both </a:t>
                      </a:r>
                      <a:r>
                        <a:rPr lang="en-US" sz="3400" dirty="0" err="1"/>
                        <a:t>Trang</a:t>
                      </a:r>
                      <a:r>
                        <a:rPr lang="en-US" sz="3400" dirty="0"/>
                        <a:t> and Ben find shopping malls expensive.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0371004" y="2607515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929554" y="404833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043297" y="2607515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i="1" dirty="0">
                <a:solidFill>
                  <a:srgbClr val="FF0000"/>
                </a:solidFill>
              </a:rPr>
              <a:t> “ But new buildings make the city look modern and attractive”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44" y="7466535"/>
            <a:ext cx="1360805" cy="8089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74" y="7466535"/>
            <a:ext cx="1262380" cy="8547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39" y="7325565"/>
            <a:ext cx="1605915" cy="995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049" y="7466535"/>
            <a:ext cx="1378585" cy="77978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49049" y="7466535"/>
            <a:ext cx="1757680" cy="1029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930" y="2157322"/>
            <a:ext cx="3401420" cy="210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767" y="2157322"/>
            <a:ext cx="3218623" cy="2109046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94686" y="785173"/>
            <a:ext cx="3750248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175202" y="788572"/>
            <a:ext cx="3926579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8232050" y="802444"/>
            <a:ext cx="3674816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1961560" y="1506473"/>
            <a:ext cx="2684185" cy="529094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5396017" y="1481647"/>
            <a:ext cx="4694145" cy="567449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823" y="2155197"/>
            <a:ext cx="3185651" cy="2111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784" y="4607342"/>
            <a:ext cx="2783449" cy="18383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072" y="4695832"/>
            <a:ext cx="3057832" cy="1749812"/>
          </a:xfrm>
          <a:prstGeom prst="rect">
            <a:avLst/>
          </a:prstGeom>
        </p:spPr>
      </p:pic>
      <p:sp>
        <p:nvSpPr>
          <p:cNvPr id="36" name="TextBox 11"/>
          <p:cNvSpPr txBox="1"/>
          <p:nvPr/>
        </p:nvSpPr>
        <p:spPr>
          <a:xfrm>
            <a:off x="766159" y="98967"/>
            <a:ext cx="1081531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words/phrases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pictures.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1902" y="1799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294687" y="77286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964" y="808122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1. congested road 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8498" y="830926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2. construction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7882" y="829050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3. the underground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9810" y="1525876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4. itchy eyes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0172" y="1501037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5. entertainment </a:t>
            </a:r>
            <a:r>
              <a:rPr lang="en-US" sz="2800" b="1" dirty="0" err="1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centre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32045 0.4949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32773 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64961 0.497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7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4896 0.7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668 0.7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098" y="1046276"/>
            <a:ext cx="3401420" cy="210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935" y="1046276"/>
            <a:ext cx="3218623" cy="2109046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4393186" y="3186898"/>
            <a:ext cx="3750248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511228" y="3192332"/>
            <a:ext cx="3926579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68098" y="3128716"/>
            <a:ext cx="3674816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293367" y="6093608"/>
            <a:ext cx="2684185" cy="529094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618742" y="6029340"/>
            <a:ext cx="4694145" cy="567449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991" y="1044151"/>
            <a:ext cx="3185651" cy="2111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831" y="3916859"/>
            <a:ext cx="3415374" cy="20876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891" y="4031226"/>
            <a:ext cx="3258147" cy="1973275"/>
          </a:xfrm>
          <a:prstGeom prst="rect">
            <a:avLst/>
          </a:prstGeom>
        </p:spPr>
      </p:pic>
      <p:sp>
        <p:nvSpPr>
          <p:cNvPr id="36" name="TextBox 11"/>
          <p:cNvSpPr txBox="1"/>
          <p:nvPr/>
        </p:nvSpPr>
        <p:spPr>
          <a:xfrm>
            <a:off x="766159" y="177625"/>
            <a:ext cx="1081531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words/phrases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pictures.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1902" y="25858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294687" y="155944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6284" y="3233853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1. congested road 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54524" y="3234686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2. construction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3930" y="3155322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3. the underground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1617" y="6113011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4. itchy eyes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2897" y="6048730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5. entertainment </a:t>
            </a:r>
            <a:r>
              <a:rPr lang="en-US" sz="2800" b="1" dirty="0" err="1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centre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6524433"/>
      </p:ext>
    </p:extLst>
  </p:cSld>
  <p:clrMapOvr>
    <a:masterClrMapping/>
  </p:clrMapOvr>
  <p:transition spd="slow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955" y="1174637"/>
            <a:ext cx="114840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getting around by _______ I hate the smell of car exhaust.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Underground	B. private car		C. taxi	D. bus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dust may badly affect our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Stomach		B. back			C. eyes	D. leg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a _______ in my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It's noisy and dusty.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Building		B. construction site	C. hospital	D. lake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 is narrow, so _______ often occurs at rush hour.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traffic light	B. traffic flow	C. traffic congestion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D.traffic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safety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teens fancy spending their weekends in an entertainment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Industry		B. value		C. business	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589" y="341578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5260258" y="6223819"/>
            <a:ext cx="1582994" cy="63418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333147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6671" y="2127660"/>
            <a:ext cx="1828800" cy="1327151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723" name="Rectangle 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165738" y="2127911"/>
            <a:ext cx="1843479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724" name="Rectangle 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64817" y="2127911"/>
            <a:ext cx="18288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725" name="Rectangle 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633884" y="2127911"/>
            <a:ext cx="1828800" cy="1371600"/>
          </a:xfrm>
          <a:prstGeom prst="rect">
            <a:avLst/>
          </a:prstGeom>
          <a:solidFill>
            <a:srgbClr val="FFB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4</a:t>
            </a:r>
          </a:p>
        </p:txBody>
      </p:sp>
      <p:sp>
        <p:nvSpPr>
          <p:cNvPr id="30726" name="Rectangle 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877484" y="3848100"/>
            <a:ext cx="1828800" cy="1371600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727" name="Rectangle 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180417" y="3848100"/>
            <a:ext cx="1828800" cy="1371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6</a:t>
            </a:r>
          </a:p>
        </p:txBody>
      </p:sp>
      <p:sp>
        <p:nvSpPr>
          <p:cNvPr id="30728" name="Rectangle 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432551" y="3848100"/>
            <a:ext cx="18288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7</a:t>
            </a:r>
          </a:p>
        </p:txBody>
      </p:sp>
      <p:sp>
        <p:nvSpPr>
          <p:cNvPr id="30729" name="Rectangle 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701617" y="3848100"/>
            <a:ext cx="1828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8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508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1016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1727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2235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22352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6256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2743200" y="5867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3" name="AutoShape 17"/>
          <p:cNvSpPr>
            <a:spLocks noChangeArrowheads="1"/>
          </p:cNvSpPr>
          <p:nvPr/>
        </p:nvSpPr>
        <p:spPr bwMode="auto">
          <a:xfrm>
            <a:off x="2133600" y="304800"/>
            <a:ext cx="7721600" cy="1219200"/>
          </a:xfrm>
          <a:prstGeom prst="ribbon">
            <a:avLst>
              <a:gd name="adj1" fmla="val 12500"/>
              <a:gd name="adj2" fmla="val 7149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/>
            <a:endParaRPr lang="en-US" sz="4267">
              <a:solidFill>
                <a:srgbClr val="990033"/>
              </a:solidFill>
              <a:latin typeface=".VnBodoniH" pitchFamily="34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127819" y="1769613"/>
            <a:ext cx="1538749" cy="1484864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600"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78571" y="2302281"/>
            <a:ext cx="85868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20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30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26276" y="2226080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40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26276" y="2303868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50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60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80</a:t>
            </a:r>
          </a:p>
        </p:txBody>
      </p:sp>
      <p:sp>
        <p:nvSpPr>
          <p:cNvPr id="193563" name="WordArt 27"/>
          <p:cNvSpPr>
            <a:spLocks noChangeArrowheads="1" noChangeShapeType="1" noTextEdit="1"/>
          </p:cNvSpPr>
          <p:nvPr/>
        </p:nvSpPr>
        <p:spPr bwMode="auto">
          <a:xfrm>
            <a:off x="501650" y="520183"/>
            <a:ext cx="1375834" cy="589935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oper Black" panose="0208090404030B020404" pitchFamily="18" charset="0"/>
              </a:rPr>
              <a:t>Tom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10563261" y="1839569"/>
            <a:ext cx="1524000" cy="1428674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2400"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0699342" y="2302281"/>
            <a:ext cx="12192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0809136" y="2325658"/>
            <a:ext cx="107806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20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0972800" y="2291569"/>
            <a:ext cx="9144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30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10649496" y="2296925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 40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10816613" y="2308614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50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0699342" y="2246757"/>
            <a:ext cx="133138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 60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0850788" y="2291569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70</a:t>
            </a:r>
          </a:p>
        </p:txBody>
      </p:sp>
      <p:sp>
        <p:nvSpPr>
          <p:cNvPr id="193572" name="WordArt 36"/>
          <p:cNvSpPr>
            <a:spLocks noChangeArrowheads="1" noChangeShapeType="1" noTextEdit="1"/>
          </p:cNvSpPr>
          <p:nvPr/>
        </p:nvSpPr>
        <p:spPr bwMode="auto">
          <a:xfrm>
            <a:off x="9886542" y="482778"/>
            <a:ext cx="1422400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Jerry</a:t>
            </a:r>
          </a:p>
        </p:txBody>
      </p:sp>
      <p:sp>
        <p:nvSpPr>
          <p:cNvPr id="193573" name="WordArt 37"/>
          <p:cNvSpPr>
            <a:spLocks noChangeArrowheads="1" noChangeShapeType="1" noTextEdit="1"/>
          </p:cNvSpPr>
          <p:nvPr/>
        </p:nvSpPr>
        <p:spPr bwMode="auto">
          <a:xfrm>
            <a:off x="3454400" y="609600"/>
            <a:ext cx="5080000" cy="7620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"/>
              </a:rPr>
              <a:t>Lucky Numbers</a:t>
            </a:r>
          </a:p>
        </p:txBody>
      </p:sp>
      <p:pic>
        <p:nvPicPr>
          <p:cNvPr id="193574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42" y="5371328"/>
            <a:ext cx="1219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75" name="Picture 41" descr="smile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486400"/>
            <a:ext cx="1016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22" action="ppaction://hlinksldjump"/>
          </p:cNvPr>
          <p:cNvSpPr/>
          <p:nvPr/>
        </p:nvSpPr>
        <p:spPr>
          <a:xfrm>
            <a:off x="5994400" y="6408174"/>
            <a:ext cx="720009" cy="449826"/>
          </a:xfrm>
          <a:prstGeom prst="rightArrow">
            <a:avLst/>
          </a:prstGeom>
          <a:solidFill>
            <a:schemeClr val="accent6"/>
          </a:solidFill>
          <a:ln w="28575">
            <a:solidFill>
              <a:srgbClr val="FF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animBg="1"/>
      <p:bldP spid="30723" grpId="1" animBg="1"/>
      <p:bldP spid="30724" grpId="0" animBg="1"/>
      <p:bldP spid="30724" grpId="1" animBg="1"/>
      <p:bldP spid="30725" grpId="0" animBg="1"/>
      <p:bldP spid="30725" grpId="1" animBg="1"/>
      <p:bldP spid="30726" grpId="0" animBg="1"/>
      <p:bldP spid="30726" grpId="1" animBg="1"/>
      <p:bldP spid="30727" grpId="0" animBg="1"/>
      <p:bldP spid="30727" grpId="1" animBg="1"/>
      <p:bldP spid="30728" grpId="0" animBg="1"/>
      <p:bldP spid="30728" grpId="1" animBg="1"/>
      <p:bldP spid="30729" grpId="0" animBg="1"/>
      <p:bldP spid="30729" grpId="1" animBg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9" grpId="0"/>
      <p:bldP spid="30749" grpId="1"/>
      <p:bldP spid="30750" grpId="0" build="allAtOnce"/>
      <p:bldP spid="30751" grpId="0"/>
      <p:bldP spid="30751" grpId="1"/>
      <p:bldP spid="30752" grpId="0" build="allAtOnce"/>
      <p:bldP spid="30753" grpId="0" build="allAtOnce"/>
      <p:bldP spid="30754" grpId="0" build="allAtOnce"/>
      <p:bldP spid="3075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04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250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29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36038" y="2582588"/>
            <a:ext cx="73969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- You have 2 minutes think about </a:t>
            </a:r>
            <a:r>
              <a:rPr lang="en-US" sz="3600" b="1" dirty="0">
                <a:solidFill>
                  <a:srgbClr val="00B050"/>
                </a:solidFill>
              </a:rPr>
              <a:t>City </a:t>
            </a:r>
            <a:r>
              <a:rPr lang="en-US" sz="3600" b="1" dirty="0">
                <a:solidFill>
                  <a:srgbClr val="00B050"/>
                </a:solidFill>
                <a:sym typeface="+mn-ea"/>
              </a:rPr>
              <a:t>advantages</a:t>
            </a:r>
            <a:r>
              <a:rPr lang="en-US" sz="3600" dirty="0">
                <a:sym typeface="+mn-ea"/>
              </a:rPr>
              <a:t> and </a:t>
            </a:r>
            <a:r>
              <a:rPr lang="en-US" sz="3600" b="1" dirty="0">
                <a:solidFill>
                  <a:srgbClr val="C00000"/>
                </a:solidFill>
                <a:sym typeface="+mn-ea"/>
              </a:rPr>
              <a:t>disadvantages.</a:t>
            </a:r>
            <a:r>
              <a:rPr lang="en-US" sz="3600" dirty="0">
                <a:solidFill>
                  <a:srgbClr val="C00000"/>
                </a:solidFill>
                <a:sym typeface="+mn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3491" y="1688329"/>
            <a:ext cx="773366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- Work in teams.</a:t>
            </a:r>
          </a:p>
          <a:p>
            <a:pPr algn="just"/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963" y="3994079"/>
            <a:ext cx="3254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24036" y="92071"/>
            <a:ext cx="2659809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pic>
        <p:nvPicPr>
          <p:cNvPr id="2" name="Content Placeholder 1" descr="exchange-of-ideas-222786_1280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5" y="940362"/>
            <a:ext cx="4083685" cy="2887980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/>
        </p:nvGraphicFramePr>
        <p:xfrm>
          <a:off x="1647190" y="9194800"/>
          <a:ext cx="9706610" cy="263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0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00B050"/>
                          </a:solidFill>
                          <a:sym typeface="+mn-ea"/>
                        </a:rPr>
                        <a:t>Advantages team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400" dirty="0">
                          <a:solidFill>
                            <a:srgbClr val="FFC000"/>
                          </a:solidFill>
                          <a:sym typeface="+mn-ea"/>
                        </a:rPr>
                        <a:t>Disadvantages team</a:t>
                      </a:r>
                      <a:endParaRPr lang="en-US" sz="4400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6396" y="136356"/>
            <a:ext cx="254126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107" y="403082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50517599"/>
              </p:ext>
            </p:extLst>
          </p:nvPr>
        </p:nvGraphicFramePr>
        <p:xfrm>
          <a:off x="291055" y="1214263"/>
          <a:ext cx="11506835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1.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 like getting around by ______. I hate the smell of car exhaust.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underground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private car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</a:rPr>
                        <a:t>C. taxi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bus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341855" y="2256298"/>
            <a:ext cx="3251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107" y="403082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9" name="Table 8"/>
          <p:cNvGraphicFramePr/>
          <p:nvPr>
            <p:extLst>
              <p:ext uri="{D42A27DB-BD31-4B8C-83A1-F6EECF244321}">
                <p14:modId xmlns:p14="http://schemas.microsoft.com/office/powerpoint/2010/main" val="2355858286"/>
              </p:ext>
            </p:extLst>
          </p:nvPr>
        </p:nvGraphicFramePr>
        <p:xfrm>
          <a:off x="361793" y="1517916"/>
          <a:ext cx="1150683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2.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Road dust may badly affect our ______.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stomach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back 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eyes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leg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s 13"/>
          <p:cNvSpPr/>
          <p:nvPr/>
        </p:nvSpPr>
        <p:spPr>
          <a:xfrm>
            <a:off x="361793" y="2638056"/>
            <a:ext cx="3251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9110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9679" y="35877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7365" y="3383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150" y="2356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645962977"/>
              </p:ext>
            </p:extLst>
          </p:nvPr>
        </p:nvGraphicFramePr>
        <p:xfrm>
          <a:off x="399210" y="1332251"/>
          <a:ext cx="11506835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There’s a ______ in my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neighbourhood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. It’s noisy and dusty.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building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construction site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hospital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lake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6166280" y="2357715"/>
            <a:ext cx="3886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4229" y="35877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1915" y="3383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00" y="2356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9" name="Table 8"/>
          <p:cNvGraphicFramePr/>
          <p:nvPr>
            <p:extLst>
              <p:ext uri="{D42A27DB-BD31-4B8C-83A1-F6EECF244321}">
                <p14:modId xmlns:p14="http://schemas.microsoft.com/office/powerpoint/2010/main" val="49734381"/>
              </p:ext>
            </p:extLst>
          </p:nvPr>
        </p:nvGraphicFramePr>
        <p:xfrm>
          <a:off x="463283" y="1525705"/>
          <a:ext cx="11506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4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. The road is narrow, so ______ often occurs at rush hour.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A. traffic light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traffic flow</a:t>
                      </a:r>
                      <a:endParaRPr lang="en-US" sz="3200" dirty="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traffic congestion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traffic safety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s 13"/>
          <p:cNvSpPr/>
          <p:nvPr/>
        </p:nvSpPr>
        <p:spPr>
          <a:xfrm>
            <a:off x="463283" y="3128445"/>
            <a:ext cx="410718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29277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9679" y="39306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7365" y="3726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150" y="26996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65008307"/>
              </p:ext>
            </p:extLst>
          </p:nvPr>
        </p:nvGraphicFramePr>
        <p:xfrm>
          <a:off x="507365" y="1509231"/>
          <a:ext cx="1150683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5.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Many teens fancy spending their weekends in an entertainment ______.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industry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value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business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</a:t>
                      </a:r>
                      <a:r>
                        <a:rPr lang="en-US" sz="3600" dirty="0" err="1">
                          <a:latin typeface="Comic Sans MS" panose="030F0702030302020204" charset="0"/>
                          <a:cs typeface="Comic Sans MS" panose="030F0702030302020204" charset="0"/>
                        </a:rPr>
                        <a:t>centre</a:t>
                      </a:r>
                      <a:endParaRPr lang="en-US" sz="3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6260782" y="3352799"/>
            <a:ext cx="3886200" cy="598825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955" y="1174637"/>
            <a:ext cx="114840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getting around by _______ I hate the smell of car exhaust.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underground	B. private car	C. taxi	D. bus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dust may badly affect our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stomach		B. back		C. eyes	D. leg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a _______ in my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It's noisy and dusty.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building		B. construction site	C. hospital	D. lake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 is narrow, so _______ often occurs at rush hour.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traffic light	B. traffic flow	C. traffic congestion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D.traffic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safety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teens fancy spending their weekends in an entertainment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industry		B. value		C. business	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589" y="341578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412955" y="1661652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5864941" y="2492478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136490" y="3375239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5894437" y="4216849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8622890" y="5078126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2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1565" y="868363"/>
            <a:ext cx="1084135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/>
              <a:t>Quiz: A lifestyle survey: City life or Village life?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245" y="904060"/>
            <a:ext cx="502606" cy="502606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110" y="7722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8125" y="1258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99110" y="1807492"/>
            <a:ext cx="11433810" cy="156845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Complete the quiz. Then compare your choices with your friends’ and the teacher’s explanation. Which suits you more, life in the city or in a village?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07795" y="3807460"/>
            <a:ext cx="93770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You have 4 minutes to do this activity individually.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046890978"/>
              </p:ext>
            </p:extLst>
          </p:nvPr>
        </p:nvGraphicFramePr>
        <p:xfrm>
          <a:off x="130482" y="909116"/>
          <a:ext cx="11892280" cy="522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38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dirty="0"/>
                        <a:t>1. What kind of house do you want to live in?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dirty="0"/>
                        <a:t>2. How do you like to get around?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A small and modern apartment.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A house with a garden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By public transport.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By motorbike or bicycle.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3. Where do you frequently enjoy visiting?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4. How do you describe your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favourite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neighbourhood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07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dirty="0"/>
                        <a:t>A. Shops, restaurants, cinemas, and art galleries.</a:t>
                      </a:r>
                    </a:p>
                    <a:p>
                      <a:pPr algn="just">
                        <a:buNone/>
                      </a:pPr>
                      <a:r>
                        <a:rPr lang="en-US" sz="2600" dirty="0"/>
                        <a:t>B. Local farmers’ markets.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Crowded and busy.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Quiet and green.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b="1">
                          <a:solidFill>
                            <a:schemeClr val="bg1"/>
                          </a:solidFill>
                        </a:rPr>
                        <a:t>5. How do you like to spend time outdoors?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865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dirty="0"/>
                        <a:t>A. Going for a walk or running in the park.</a:t>
                      </a:r>
                    </a:p>
                    <a:p>
                      <a:pPr>
                        <a:buNone/>
                      </a:pPr>
                      <a:r>
                        <a:rPr lang="en-US" sz="2600" dirty="0">
                          <a:sym typeface="+mn-ea"/>
                        </a:rPr>
                        <a:t>B. Doing gardening or visiting next-door </a:t>
                      </a:r>
                      <a:r>
                        <a:rPr lang="en-US" sz="2600" dirty="0" err="1">
                          <a:sym typeface="+mn-ea"/>
                        </a:rPr>
                        <a:t>neighbours</a:t>
                      </a:r>
                      <a:r>
                        <a:rPr lang="en-US" sz="2600" dirty="0">
                          <a:sym typeface="+mn-ea"/>
                        </a:rPr>
                        <a:t>.</a:t>
                      </a:r>
                      <a:endParaRPr lang="en-US" sz="2600" dirty="0"/>
                    </a:p>
                  </a:txBody>
                  <a:tcPr>
                    <a:solidFill>
                      <a:srgbClr val="FFD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1022985" y="-1425575"/>
            <a:ext cx="9377045" cy="583565"/>
          </a:xfrm>
          <a:prstGeom prst="rect">
            <a:avLst/>
          </a:prstGeom>
          <a:solidFill>
            <a:srgbClr val="96C29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/>
              <a:t>Compare your choices with your partner.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8125" y="1258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80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299640" y="321760"/>
            <a:ext cx="9377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>
                <a:solidFill>
                  <a:srgbClr val="C00000"/>
                </a:solidFill>
              </a:rPr>
              <a:t>Compare your choices with your partner.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59225" y="1748912"/>
            <a:ext cx="4608830" cy="64516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If you choose lots of </a:t>
            </a:r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b="1" dirty="0"/>
              <a:t>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9225" y="3098922"/>
            <a:ext cx="4608830" cy="64516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If you choose lots of </a:t>
            </a:r>
            <a:r>
              <a:rPr lang="en-US" sz="3600" b="1" dirty="0">
                <a:solidFill>
                  <a:srgbClr val="C00000"/>
                </a:solidFill>
              </a:rPr>
              <a:t>B</a:t>
            </a:r>
            <a:r>
              <a:rPr lang="en-US" sz="3600" b="1" dirty="0"/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10930" y="1854957"/>
            <a:ext cx="1295400" cy="520700"/>
          </a:xfrm>
          <a:prstGeom prst="rightArrow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ight Arrow 8"/>
          <p:cNvSpPr/>
          <p:nvPr/>
        </p:nvSpPr>
        <p:spPr>
          <a:xfrm>
            <a:off x="5110930" y="3177027"/>
            <a:ext cx="1295400" cy="520700"/>
          </a:xfrm>
          <a:prstGeom prst="rightArrow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 Box 9"/>
          <p:cNvSpPr txBox="1"/>
          <p:nvPr/>
        </p:nvSpPr>
        <p:spPr>
          <a:xfrm>
            <a:off x="6549205" y="1748912"/>
            <a:ext cx="4448810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You will fit in </a:t>
            </a:r>
            <a:r>
              <a:rPr lang="en-US" sz="3600" b="1" dirty="0">
                <a:solidFill>
                  <a:srgbClr val="C00000"/>
                </a:solidFill>
              </a:rPr>
              <a:t>the city.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472370" y="2969382"/>
            <a:ext cx="4525645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village </a:t>
            </a:r>
            <a:r>
              <a:rPr lang="en-US" sz="3600" b="1" dirty="0"/>
              <a:t>is your better choice.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3389" y="1112272"/>
            <a:ext cx="8618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me more ideas about: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91626354"/>
              </p:ext>
            </p:extLst>
          </p:nvPr>
        </p:nvGraphicFramePr>
        <p:xfrm>
          <a:off x="1182473" y="2124753"/>
          <a:ext cx="9706610" cy="263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0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00B050"/>
                          </a:solidFill>
                          <a:sym typeface="+mn-ea"/>
                        </a:rPr>
                        <a:t>City Life</a:t>
                      </a:r>
                    </a:p>
                    <a:p>
                      <a:pPr algn="ctr">
                        <a:buNone/>
                      </a:pPr>
                      <a:endParaRPr lang="en-US" sz="4400" dirty="0">
                        <a:solidFill>
                          <a:srgbClr val="00B050"/>
                        </a:solidFill>
                        <a:sym typeface="+mn-ea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FFC000"/>
                          </a:solidFill>
                          <a:sym typeface="+mn-ea"/>
                        </a:rPr>
                        <a:t>Village Life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10"/>
          <p:cNvSpPr txBox="1"/>
          <p:nvPr/>
        </p:nvSpPr>
        <p:spPr>
          <a:xfrm>
            <a:off x="8059304" y="13886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4228" y="14006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80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4829" y="2921856"/>
            <a:ext cx="5672963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 A house with a garden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By motorbike or bicycle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Quiet and green.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Local farmers’ markets.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sym typeface="+mn-ea"/>
              </a:rPr>
              <a:t>Doing gardening or visiting next-door</a:t>
            </a:r>
          </a:p>
          <a:p>
            <a:r>
              <a:rPr lang="en-US" sz="2600" dirty="0">
                <a:sym typeface="+mn-ea"/>
              </a:rPr>
              <a:t> </a:t>
            </a:r>
            <a:r>
              <a:rPr lang="en-US" sz="2600" dirty="0" err="1">
                <a:sym typeface="+mn-ea"/>
              </a:rPr>
              <a:t>neighbours</a:t>
            </a:r>
            <a:r>
              <a:rPr lang="en-US" sz="2600" dirty="0">
                <a:sym typeface="+mn-ea"/>
              </a:rPr>
              <a:t>.</a:t>
            </a:r>
          </a:p>
          <a:p>
            <a:endParaRPr lang="en-US" sz="2600" dirty="0">
              <a:sym typeface="+mn-ea"/>
            </a:endParaRPr>
          </a:p>
          <a:p>
            <a:r>
              <a:rPr lang="en-US" sz="2600" i="1" dirty="0">
                <a:solidFill>
                  <a:srgbClr val="0070C0"/>
                </a:solidFill>
                <a:sym typeface="+mn-ea"/>
              </a:rPr>
              <a:t>- simple, friendly, </a:t>
            </a:r>
            <a:r>
              <a:rPr lang="en-US" sz="2600" i="1" dirty="0" err="1">
                <a:solidFill>
                  <a:srgbClr val="0070C0"/>
                </a:solidFill>
                <a:sym typeface="+mn-ea"/>
              </a:rPr>
              <a:t>cheap,cool</a:t>
            </a:r>
            <a:r>
              <a:rPr lang="en-US" sz="2600" i="1" dirty="0">
                <a:solidFill>
                  <a:srgbClr val="0070C0"/>
                </a:solidFill>
                <a:sym typeface="+mn-ea"/>
              </a:rPr>
              <a:t>,…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868" y="2921856"/>
            <a:ext cx="516070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A small and modern apartment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By public transport.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Shops, restaurants, cinemas, and </a:t>
            </a:r>
          </a:p>
          <a:p>
            <a:r>
              <a:rPr lang="en-US" sz="2600" dirty="0"/>
              <a:t>art galleries.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Crowded and busy.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/>
              <a:t>Going for a walk or running in</a:t>
            </a:r>
          </a:p>
          <a:p>
            <a:pPr lvl="0"/>
            <a:r>
              <a:rPr lang="en-US" sz="2600" dirty="0"/>
              <a:t> the park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- </a:t>
            </a:r>
            <a:r>
              <a:rPr lang="en-US" sz="2600" i="1" dirty="0">
                <a:solidFill>
                  <a:srgbClr val="0070C0"/>
                </a:solidFill>
              </a:rPr>
              <a:t>noisy, expensive, pollution</a:t>
            </a:r>
            <a:endParaRPr lang="en-US" sz="2600" dirty="0">
              <a:solidFill>
                <a:prstClr val="black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0790" y="1021762"/>
            <a:ext cx="8618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 TIME (2 minutes)</a:t>
            </a:r>
          </a:p>
        </p:txBody>
      </p:sp>
      <p:pic>
        <p:nvPicPr>
          <p:cNvPr id="2" name="Content Placeholder 1" descr="exchange-of-ideas-222786_1280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327" y="38147"/>
            <a:ext cx="2042795" cy="1444625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033032351"/>
              </p:ext>
            </p:extLst>
          </p:nvPr>
        </p:nvGraphicFramePr>
        <p:xfrm>
          <a:off x="1317523" y="2202468"/>
          <a:ext cx="9706610" cy="419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83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700" dirty="0">
                          <a:solidFill>
                            <a:srgbClr val="00B050"/>
                          </a:solidFill>
                          <a:sym typeface="+mn-ea"/>
                        </a:rPr>
                        <a:t>Advantages team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700" dirty="0">
                          <a:solidFill>
                            <a:srgbClr val="00A9FF"/>
                          </a:solidFill>
                          <a:sym typeface="+mn-ea"/>
                        </a:rPr>
                        <a:t>Disadvantages team</a:t>
                      </a:r>
                    </a:p>
                    <a:p>
                      <a:pPr>
                        <a:buNone/>
                      </a:pP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093" y="175685"/>
            <a:ext cx="254126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284" y="2927397"/>
            <a:ext cx="5683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has a lot of fashionable shops.</a:t>
            </a:r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 are cinemas, theatres, galleries, …</a:t>
            </a:r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convenient. There is a good transport system.</a:t>
            </a:r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 are good cafes and restaurants.</a:t>
            </a:r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 are lot of parks and open space.</a:t>
            </a:r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 are famous buildings and fascinating, good and modern school</a:t>
            </a:r>
          </a:p>
        </p:txBody>
      </p:sp>
      <p:sp>
        <p:nvSpPr>
          <p:cNvPr id="4" name="Rectangle 3"/>
          <p:cNvSpPr/>
          <p:nvPr/>
        </p:nvSpPr>
        <p:spPr>
          <a:xfrm>
            <a:off x="6311539" y="311206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jams/ traffic congestion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 pollution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cost of living </a:t>
            </a:r>
            <a:endParaRPr lang="en-US" sz="2400" dirty="0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evils , crime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 shortage 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sprawl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7919107" y="22735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510168695"/>
              </p:ext>
            </p:extLst>
          </p:nvPr>
        </p:nvGraphicFramePr>
        <p:xfrm>
          <a:off x="487067" y="1245521"/>
          <a:ext cx="11383645" cy="524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654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FFE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>
                          <a:solidFill>
                            <a:srgbClr val="FF0000"/>
                          </a:solidFill>
                        </a:rPr>
                        <a:t>LIVING IN THE CITY</a:t>
                      </a:r>
                    </a:p>
                  </a:txBody>
                  <a:tcPr>
                    <a:solidFill>
                      <a:srgbClr val="FFE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>
                          <a:solidFill>
                            <a:srgbClr val="FF0000"/>
                          </a:solidFill>
                        </a:rPr>
                        <a:t>LIVING IN THE COUNTRYSIDE</a:t>
                      </a:r>
                    </a:p>
                  </a:txBody>
                  <a:tcPr>
                    <a:solidFill>
                      <a:srgbClr val="FFE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Accommodation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4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Means of transport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Facilities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2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 err="1"/>
                        <a:t>Neighbourhood</a:t>
                      </a:r>
                      <a:endParaRPr lang="en-US" sz="3500" dirty="0"/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5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/>
                        <a:t>Outdoor activities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4570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94059" y="217497"/>
            <a:ext cx="43504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047" y="1528504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Gain an overview about the topic City life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Gain vocabulary to talk about life in the city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94" y="148542"/>
            <a:ext cx="2734995" cy="18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013" y="1447165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Prepare lesson 2: A closer look 1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865" y="4188542"/>
            <a:ext cx="2894010" cy="2419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172037"/>
              </p:ext>
            </p:extLst>
          </p:nvPr>
        </p:nvGraphicFramePr>
        <p:xfrm>
          <a:off x="693932" y="1582277"/>
          <a:ext cx="10833100" cy="4053840"/>
        </p:xfrm>
        <a:graphic>
          <a:graphicData uri="http://schemas.openxmlformats.org/drawingml/2006/table">
            <a:tbl>
              <a:tblPr/>
              <a:tblGrid>
                <a:gridCol w="1083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the future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A8D08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population of the future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A8D08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type of houses people will live in: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means of transportation that people will use: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kinds of school and number of schools in the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kinds and/or places of entertainment in the city:</a:t>
                      </a:r>
                      <a:endParaRPr lang="en-US" sz="3600" b="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245" y="1067435"/>
            <a:ext cx="1114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Prepare for the Project of the unit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9580" y="1725593"/>
            <a:ext cx="1114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Open book p.27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62280" y="2354458"/>
            <a:ext cx="1114742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Work in groups to brainstorm about the features of a city you want to live in the future and draw a picture of it.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7268" y="3888617"/>
            <a:ext cx="111474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You will show and present in Lesson 7 – Looking back and Project.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CITY LIFE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52146" y="324929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1339905" y="2183494"/>
            <a:ext cx="965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By the end of the lesson, you will be able 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22004F-A52C-B2CE-B674-D9057B1AE0DD}"/>
              </a:ext>
            </a:extLst>
          </p:cNvPr>
          <p:cNvSpPr txBox="1"/>
          <p:nvPr/>
        </p:nvSpPr>
        <p:spPr>
          <a:xfrm>
            <a:off x="2356631" y="3106062"/>
            <a:ext cx="812430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Identify</a:t>
            </a:r>
            <a:r>
              <a:rPr lang="en-US" sz="2800" dirty="0"/>
              <a:t> the </a:t>
            </a:r>
            <a:r>
              <a:rPr lang="en-US" sz="2800" b="1" dirty="0">
                <a:solidFill>
                  <a:srgbClr val="FF0000"/>
                </a:solidFill>
              </a:rPr>
              <a:t>topic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language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features</a:t>
            </a:r>
            <a:r>
              <a:rPr lang="en-US" sz="2800" dirty="0"/>
              <a:t> of the </a:t>
            </a:r>
            <a:r>
              <a:rPr lang="en-US" sz="2800" b="1" dirty="0">
                <a:solidFill>
                  <a:srgbClr val="FF0000"/>
                </a:solidFill>
              </a:rPr>
              <a:t>unit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335494-378A-88EC-30EA-A179127A3B65}"/>
              </a:ext>
            </a:extLst>
          </p:cNvPr>
          <p:cNvSpPr/>
          <p:nvPr/>
        </p:nvSpPr>
        <p:spPr>
          <a:xfrm>
            <a:off x="1541543" y="3106062"/>
            <a:ext cx="815088" cy="8150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9F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D9FA3"/>
                </a:solidFill>
              </a:rPr>
              <a:t>1</a:t>
            </a:r>
            <a:endParaRPr lang="en-GB" sz="4400" dirty="0">
              <a:solidFill>
                <a:srgbClr val="0D9FA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76CAC-7586-7485-1873-4F3B5001CEDD}"/>
              </a:ext>
            </a:extLst>
          </p:cNvPr>
          <p:cNvSpPr txBox="1"/>
          <p:nvPr/>
        </p:nvSpPr>
        <p:spPr>
          <a:xfrm>
            <a:off x="3965340" y="4150762"/>
            <a:ext cx="6594490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Use </a:t>
            </a:r>
            <a:r>
              <a:rPr lang="en-US" sz="2800" b="1" dirty="0">
                <a:solidFill>
                  <a:srgbClr val="FF0000"/>
                </a:solidFill>
              </a:rPr>
              <a:t>words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phrases</a:t>
            </a:r>
            <a:r>
              <a:rPr lang="en-US" sz="2800" dirty="0"/>
              <a:t> related to the topic </a:t>
            </a:r>
            <a:r>
              <a:rPr lang="en-US" sz="2800" b="1" dirty="0">
                <a:solidFill>
                  <a:srgbClr val="FF0000"/>
                </a:solidFill>
              </a:rPr>
              <a:t>City Life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A78A0-FF3A-74A2-2F09-74EA8F4D739E}"/>
              </a:ext>
            </a:extLst>
          </p:cNvPr>
          <p:cNvSpPr/>
          <p:nvPr/>
        </p:nvSpPr>
        <p:spPr>
          <a:xfrm>
            <a:off x="3150251" y="4150762"/>
            <a:ext cx="815088" cy="8150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9F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D9FA3"/>
                </a:solidFill>
              </a:rPr>
              <a:t>2</a:t>
            </a:r>
            <a:endParaRPr lang="en-GB" sz="4400" dirty="0">
              <a:solidFill>
                <a:srgbClr val="0D9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669" y="161149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b="1" dirty="0">
                <a:solidFill>
                  <a:srgbClr val="AD4F0F"/>
                </a:solidFill>
              </a:rPr>
              <a:t>traffic </a:t>
            </a:r>
            <a:r>
              <a:rPr lang="en-US" sz="5400" b="1" dirty="0">
                <a:solidFill>
                  <a:srgbClr val="AD4F0F"/>
                </a:solidFill>
              </a:rPr>
              <a:t>jam</a:t>
            </a:r>
            <a:r>
              <a:rPr lang="en-US" sz="45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6077" y="3572510"/>
            <a:ext cx="4050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/>
              <a:t>kẹt xe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3491" y="2709817"/>
            <a:ext cx="3793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træf.ɪk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ˌ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dʒæm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4584334" y="98375"/>
            <a:ext cx="6873548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large number of vehicles close together and unable to move or moving very slowly.</a:t>
            </a:r>
          </a:p>
        </p:txBody>
      </p:sp>
      <p:pic>
        <p:nvPicPr>
          <p:cNvPr id="4" name="Content Placeholder 3" descr="ttnews-image-31231-44184-144594042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40327" y="2460563"/>
            <a:ext cx="6343015" cy="3742690"/>
          </a:xfrm>
          <a:prstGeom prst="rect">
            <a:avLst/>
          </a:prstGeom>
        </p:spPr>
      </p:pic>
      <p:pic>
        <p:nvPicPr>
          <p:cNvPr id="6" name="traffic ja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758995"/>
            <a:ext cx="816077" cy="748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0" y="1454438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congested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845" y="3278450"/>
            <a:ext cx="4050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6795" y="2434503"/>
            <a:ext cx="3390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kənˈdʒes.tɪd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843905" y="287867"/>
            <a:ext cx="62282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situation in which a place is too blocked or crowded, causing difficulties.</a:t>
            </a:r>
          </a:p>
        </p:txBody>
      </p:sp>
      <p:pic>
        <p:nvPicPr>
          <p:cNvPr id="3" name="Content Placeholder 2" descr="5487a2b118848829c8d9fe728ab5086e_w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75461" y="2223204"/>
            <a:ext cx="5209504" cy="3660140"/>
          </a:xfrm>
          <a:prstGeom prst="rect">
            <a:avLst/>
          </a:prstGeom>
        </p:spPr>
      </p:pic>
      <p:pic>
        <p:nvPicPr>
          <p:cNvPr id="6" name="congest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02361"/>
            <a:ext cx="874656" cy="920946"/>
          </a:xfrm>
          <a:prstGeom prst="rect">
            <a:avLst/>
          </a:prstGeom>
          <a:ln>
            <a:solidFill>
              <a:srgbClr val="9AC5F4"/>
            </a:solidFill>
          </a:ln>
        </p:spPr>
      </p:pic>
      <p:pic>
        <p:nvPicPr>
          <p:cNvPr id="8" name="Content Placeholder 3" descr="ttnews-image-31231-44184-14459404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737" y="3278450"/>
            <a:ext cx="3594986" cy="30535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2973" y="11256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58998" y="1061733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construction site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526" y="3578185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công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xây</a:t>
            </a:r>
            <a:r>
              <a:rPr lang="en-US" sz="4800" dirty="0"/>
              <a:t> </a:t>
            </a:r>
            <a:r>
              <a:rPr lang="en-US" sz="4800" dirty="0" err="1"/>
              <a:t>dựng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9618" y="2398575"/>
            <a:ext cx="3925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kənˈstrʌkʃn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saɪt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620496" y="524522"/>
            <a:ext cx="54165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an area or piece of land where construction work is taking place</a:t>
            </a:r>
          </a:p>
        </p:txBody>
      </p:sp>
      <p:pic>
        <p:nvPicPr>
          <p:cNvPr id="3" name="Content Placeholder 2" descr="5487a2b118848829c8d9fe728ab5086e_w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3172440" y="4799330"/>
            <a:ext cx="2795270" cy="1721485"/>
          </a:xfrm>
          <a:prstGeom prst="rect">
            <a:avLst/>
          </a:prstGeom>
        </p:spPr>
      </p:pic>
      <p:pic>
        <p:nvPicPr>
          <p:cNvPr id="4" name="Content Placeholder 3" descr="5138438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272382" y="2398575"/>
            <a:ext cx="5412740" cy="3608705"/>
          </a:xfrm>
          <a:prstGeom prst="rect">
            <a:avLst/>
          </a:prstGeom>
        </p:spPr>
      </p:pic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89885" y="4973955"/>
            <a:ext cx="2025650" cy="1139190"/>
          </a:xfrm>
          <a:prstGeom prst="rect">
            <a:avLst/>
          </a:prstGeom>
        </p:spPr>
      </p:pic>
      <p:pic>
        <p:nvPicPr>
          <p:cNvPr id="6" name="construction sit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50" y="1966084"/>
            <a:ext cx="964076" cy="6888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0" y="996936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underground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66" y="3658417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hệ</a:t>
            </a:r>
            <a:r>
              <a:rPr lang="en-US" sz="4800" dirty="0"/>
              <a:t> </a:t>
            </a:r>
            <a:r>
              <a:rPr lang="en-US" sz="4800" dirty="0" err="1"/>
              <a:t>thống</a:t>
            </a:r>
            <a:r>
              <a:rPr lang="en-US" sz="4800" dirty="0"/>
              <a:t> </a:t>
            </a:r>
            <a:r>
              <a:rPr lang="en-US" sz="4800" dirty="0" err="1"/>
              <a:t>tàu</a:t>
            </a:r>
            <a:r>
              <a:rPr lang="en-US" sz="4800" dirty="0"/>
              <a:t> </a:t>
            </a:r>
            <a:r>
              <a:rPr lang="en-US" sz="4800" dirty="0" err="1"/>
              <a:t>điện</a:t>
            </a:r>
            <a:r>
              <a:rPr lang="en-US" sz="4800" dirty="0"/>
              <a:t> </a:t>
            </a:r>
            <a:r>
              <a:rPr lang="en-US" sz="4800" dirty="0" err="1"/>
              <a:t>ngầm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7032" y="2379023"/>
            <a:ext cx="3528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ʌndəˈɡraʊnd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326504" y="443156"/>
            <a:ext cx="568398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railway system in which electric trains travel through tunnels below ground.</a:t>
            </a:r>
          </a:p>
        </p:txBody>
      </p:sp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087" y="2540976"/>
            <a:ext cx="5683984" cy="3446916"/>
          </a:xfrm>
          <a:prstGeom prst="rect">
            <a:avLst/>
          </a:prstGeom>
        </p:spPr>
      </p:pic>
      <p:pic>
        <p:nvPicPr>
          <p:cNvPr id="14" name="undergroun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" y="1659816"/>
            <a:ext cx="1073150" cy="1073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2244</Words>
  <Application>Microsoft Office PowerPoint</Application>
  <PresentationFormat>Widescreen</PresentationFormat>
  <Paragraphs>394</Paragraphs>
  <Slides>44</Slides>
  <Notes>34</Notes>
  <HiddenSlides>0</HiddenSlides>
  <MMClips>18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.VnArial Narrow</vt:lpstr>
      <vt:lpstr>.VnBodoniH</vt:lpstr>
      <vt:lpstr>.VnTime</vt:lpstr>
      <vt:lpstr>Algerian</vt:lpstr>
      <vt:lpstr>Arial</vt:lpstr>
      <vt:lpstr>Berlin Sans FB</vt:lpstr>
      <vt:lpstr>Calibri</vt:lpstr>
      <vt:lpstr>Calibri Light</vt:lpstr>
      <vt:lpstr>Comic Sans MS</vt:lpstr>
      <vt:lpstr>Cooper Black</vt:lpstr>
      <vt:lpstr>Impact</vt:lpstr>
      <vt:lpstr>Myriad Pro</vt:lpstr>
      <vt:lpstr>Snap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Tuấn Anh Phạm</cp:lastModifiedBy>
  <cp:revision>273</cp:revision>
  <dcterms:created xsi:type="dcterms:W3CDTF">2020-12-09T02:04:00Z</dcterms:created>
  <dcterms:modified xsi:type="dcterms:W3CDTF">2024-09-30T13:00:47Z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8C7035F1CAF14C38A987F017ED973128_13</vt:lpwstr>
  </property>
  <property fmtid="{D5CDD505-2E9C-101B-9397-08002B2CF9AE}" pid="3" name="KSOProductBuildVer">
    <vt:lpwstr>1033-12.2.0.13266</vt:lpwstr>
  </property>
</Properties>
</file>