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64" r:id="rId8"/>
    <p:sldId id="265" r:id="rId9"/>
    <p:sldId id="266" r:id="rId10"/>
    <p:sldId id="267" r:id="rId11"/>
    <p:sldId id="268" r:id="rId12"/>
    <p:sldId id="283" r:id="rId13"/>
    <p:sldId id="269" r:id="rId14"/>
    <p:sldId id="270" r:id="rId15"/>
    <p:sldId id="271" r:id="rId16"/>
    <p:sldId id="278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15142A"/>
    <a:srgbClr val="FAED3B"/>
    <a:srgbClr val="A7FDFF"/>
    <a:srgbClr val="3CDFE6"/>
    <a:srgbClr val="0C0D0E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59" d="100"/>
          <a:sy n="59" d="100"/>
        </p:scale>
        <p:origin x="1038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91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36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6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29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7/31/2022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12.jpe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wmf"/><Relationship Id="rId10" Type="http://schemas.openxmlformats.org/officeDocument/2006/relationships/image" Target="../media/image11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Algerian" pitchFamily="82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LÀM TRÒN VÀ ƯỚC LƯỢNG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Algerian" pitchFamily="82" charset="0"/>
                <a:ea typeface="Tahoma" panose="020B0604030504040204" pitchFamily="34" charset="0"/>
                <a:cs typeface="Times New Roman" panose="02020603050405020304" pitchFamily="18" charset="0"/>
              </a:rPr>
              <a:t>    </a:t>
            </a:r>
            <a:r>
              <a:rPr lang="en-US" sz="280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Đ7-C..-T…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8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4205" y="284205"/>
            <a:ext cx="112199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tập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4.(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SGK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7784" y="1383958"/>
            <a:ext cx="4089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97403" y="1322173"/>
            <a:ext cx="2970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11,91 – 2,49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49624" y="1359244"/>
            <a:ext cx="4147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30,09.(-29,87)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8282" y="2026509"/>
            <a:ext cx="10787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0129" y="2644345"/>
            <a:ext cx="785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itchFamily="34" charset="0"/>
                <a:cs typeface="Arial" pitchFamily="34" charset="0"/>
              </a:rPr>
              <a:t>a) (-28,29) + (-11,91) 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≈ (-28) + (-12) = -40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8633" y="3204519"/>
            <a:ext cx="6574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11,91 – 2,49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12 – 2 = 10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7657" y="3735860"/>
            <a:ext cx="7739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30,09.(-29,87)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30.(-30) = -900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86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7873351" y="3344218"/>
            <a:ext cx="2532753" cy="2532753"/>
          </a:xfrm>
          <a:prstGeom prst="rect">
            <a:avLst/>
          </a:prstGeom>
        </p:spPr>
      </p:pic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31180" y="3939943"/>
            <a:ext cx="1488402" cy="14884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3313" y="273331"/>
            <a:ext cx="113805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tập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4.(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SGK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5415" y="1198605"/>
            <a:ext cx="3898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(-11,91)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139512" y="1223320"/>
            <a:ext cx="3422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43,91 – 4,49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95415" y="4610594"/>
            <a:ext cx="7549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60,49.(-19,51)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60.(-20) = -1200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4205" y="1791729"/>
            <a:ext cx="113187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4822" y="3278659"/>
            <a:ext cx="7422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(-28) + (-12) = -40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3313" y="3970638"/>
            <a:ext cx="7335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43,91 – 4,49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44 – 4 = 40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77665" y="1227438"/>
            <a:ext cx="4213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60,49.(-19,51)</a:t>
            </a:r>
          </a:p>
        </p:txBody>
      </p:sp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7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36481" y="271847"/>
            <a:ext cx="112693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5(SGK).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299 792 458 m/s.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300 000 000 m/s.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6628" y="2063578"/>
            <a:ext cx="110222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299 792 458 m/s.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vậntốc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300 000 000 m/s.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25434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itchFamily="34" charset="0"/>
                <a:cs typeface="Arial" pitchFamily="34" charset="0"/>
              </a:rPr>
              <a:t>HOẠT ĐỘNG VẬN DỤNG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3632" y="1334530"/>
            <a:ext cx="9860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12735 599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4205" y="2088292"/>
            <a:ext cx="9205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2.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-4,3456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0,005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1274" y="2829697"/>
            <a:ext cx="118707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3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2486" y="3806426"/>
            <a:ext cx="2508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6121 + 99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323965" y="3887272"/>
            <a:ext cx="3966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(-922,11) – (-59,38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867135" y="3922631"/>
            <a:ext cx="432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(-591).8314</a:t>
            </a:r>
          </a:p>
        </p:txBody>
      </p:sp>
    </p:spTree>
    <p:extLst>
      <p:ext uri="{BB962C8B-B14F-4D97-AF65-F5344CB8AC3E}">
        <p14:creationId xmlns:p14="http://schemas.microsoft.com/office/powerpoint/2010/main" val="3175473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4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5116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83" y="836944"/>
            <a:ext cx="11092435" cy="903267"/>
          </a:xfrm>
        </p:spPr>
        <p:txBody>
          <a:bodyPr>
            <a:normAutofit fontScale="90000"/>
          </a:bodyPr>
          <a:lstStyle/>
          <a:p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1: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Kích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thước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tivi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kích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thước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chéo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màn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chiếc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chéo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32 inch.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160686" y="2002575"/>
            <a:ext cx="6831365" cy="13421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) 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Hãy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chéo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vi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này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cm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 0,05 (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1inch 2,54 cm </a:t>
            </a:r>
          </a:p>
          <a:p>
            <a:pPr marL="0" indent="0">
              <a:buNone/>
            </a:pPr>
            <a:endParaRPr 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CC79972-FF38-4665-82E6-9C18B2DBFC65}"/>
              </a:ext>
            </a:extLst>
          </p:cNvPr>
          <p:cNvSpPr txBox="1">
            <a:spLocks/>
          </p:cNvSpPr>
          <p:nvPr/>
        </p:nvSpPr>
        <p:spPr>
          <a:xfrm>
            <a:off x="0" y="3768261"/>
            <a:ext cx="11366293" cy="22715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lý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xem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tivi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là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latin typeface="Arial" pitchFamily="34" charset="0"/>
                <a:cs typeface="Arial" pitchFamily="34" charset="0"/>
              </a:rPr>
              <a:t> 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dirty="0">
                <a:latin typeface="Arial" pitchFamily="34" charset="0"/>
                <a:cs typeface="Arial" pitchFamily="34" charset="0"/>
              </a:rPr>
              <a:t> 3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kích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thước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tivi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đảm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bảo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mắt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nét</a:t>
            </a:r>
            <a:r>
              <a:rPr lang="en-US" dirty="0">
                <a:latin typeface="Arial" pitchFamily="34" charset="0"/>
                <a:cs typeface="Arial" pitchFamily="34" charset="0"/>
              </a:rPr>
              <a:t> ).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tivi</a:t>
            </a:r>
            <a:r>
              <a:rPr lang="en-US" dirty="0">
                <a:latin typeface="Arial" pitchFamily="34" charset="0"/>
                <a:cs typeface="Arial" pitchFamily="34" charset="0"/>
              </a:rPr>
              <a:t> 32 inch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xem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ngồi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màn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nhiêu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mét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lý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dirty="0">
                <a:latin typeface="Arial" pitchFamily="34" charset="0"/>
                <a:cs typeface="Arial" pitchFamily="34" charset="0"/>
              </a:rPr>
              <a:t>  0,05)</a:t>
            </a:r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160686" y="70348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</a:t>
            </a:r>
            <a:endParaRPr lang="en-US" sz="2800" dirty="0">
              <a:solidFill>
                <a:srgbClr val="C55A1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 descr="samsung-led-tv-46-ua46f5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0160" y="1454380"/>
            <a:ext cx="4411840" cy="283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0243" y="3429000"/>
            <a:ext cx="2310318" cy="276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315453" y="1179403"/>
            <a:ext cx="1014842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a)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chéo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vi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: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4" y="3218529"/>
            <a:ext cx="6891245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MỞ ĐẦU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93700" y="3073400"/>
            <a:ext cx="861060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Ta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1901825" y="3141663"/>
          <a:ext cx="61737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4" imgW="6159240" imgH="520560" progId="Equation.DSMT4">
                  <p:embed/>
                </p:oleObj>
              </mc:Choice>
              <mc:Fallback>
                <p:oleObj name="Equation" r:id="rId4" imgW="6159240" imgH="5205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3141663"/>
                        <a:ext cx="6173788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835150" y="3548062"/>
          <a:ext cx="6311900" cy="527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Equation" r:id="rId6" imgW="6311880" imgH="520560" progId="Equation.DSMT4">
                  <p:embed/>
                </p:oleObj>
              </mc:Choice>
              <mc:Fallback>
                <p:oleObj name="Equation" r:id="rId6" imgW="631188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548062"/>
                        <a:ext cx="6311900" cy="5270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 descr="samsung-led-tv-46-ua46f5000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61200" y="0"/>
            <a:ext cx="4522058" cy="2903161"/>
          </a:xfrm>
          <a:prstGeom prst="rect">
            <a:avLst/>
          </a:prstGeom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41350" y="2193925"/>
          <a:ext cx="41656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Equation" r:id="rId9" imgW="4165560" imgH="520560" progId="Equation.DSMT4">
                  <p:embed/>
                </p:oleObj>
              </mc:Choice>
              <mc:Fallback>
                <p:oleObj name="Equation" r:id="rId9" imgW="4165560" imgH="520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2193925"/>
                        <a:ext cx="416560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22300" y="4076700"/>
            <a:ext cx="858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Ti vi 32 inch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xem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ngồi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màn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1,6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mét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2,4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mét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lí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13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15" y="157087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933700" y="330200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800" b="1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vô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a) 2.27(8); 			b) 3.141592653...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97200" y="1663700"/>
            <a:ext cx="8483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vô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hữu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3086904"/>
            <a:ext cx="13222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2,27(8) = 2,27888....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Do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8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8 &gt; 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2,27(8) = 2,27888... 2,28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-1" y="4153536"/>
            <a:ext cx="12155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Do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&lt; 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3,141592653... 3,14.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01102C-836E-40D8-A085-E3ED3088305F}"/>
              </a:ext>
            </a:extLst>
          </p:cNvPr>
          <p:cNvSpPr txBox="1"/>
          <p:nvPr/>
        </p:nvSpPr>
        <p:spPr>
          <a:xfrm>
            <a:off x="639164" y="4927408"/>
            <a:ext cx="1075273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err="1">
                <a:solidFill>
                  <a:srgbClr val="FF0000"/>
                </a:solidFill>
                <a:effectLst/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Chú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ý: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chứng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minh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rằng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2,27(8)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2,28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0,005;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3,141592653...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3,14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0,005.</a:t>
            </a:r>
            <a:endParaRPr lang="en-US" sz="2800" b="1" i="1" dirty="0">
              <a:solidFill>
                <a:srgbClr val="FF0000"/>
              </a:solidFill>
              <a:effectLst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58800" y="317500"/>
            <a:ext cx="1059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5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208" y="770187"/>
            <a:ext cx="8481291" cy="12491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/>
          <p:cNvSpPr txBox="1"/>
          <p:nvPr/>
        </p:nvSpPr>
        <p:spPr>
          <a:xfrm>
            <a:off x="711200" y="2082800"/>
            <a:ext cx="9516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BC.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8500" y="27559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So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thắng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8811" y="3390899"/>
            <a:ext cx="11856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Chứng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tỏ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0480" y="348936"/>
            <a:ext cx="3258005" cy="290553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444883" y="3218531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-718971" y="6408473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>
                <a:solidFill>
                  <a:srgbClr val="7030A0"/>
                </a:solidFill>
                <a:latin typeface="Times New Roman" panose="02020603050405020304" pitchFamily="18" charset="0"/>
              </a:rPr>
              <a:t>Hoạt động nhóm</a:t>
            </a:r>
          </a:p>
        </p:txBody>
      </p:sp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600" y="316775"/>
            <a:ext cx="7111999" cy="142675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/>
          <p:cNvSpPr txBox="1"/>
          <p:nvPr/>
        </p:nvSpPr>
        <p:spPr>
          <a:xfrm>
            <a:off x="4064000" y="203267"/>
            <a:ext cx="96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84700" y="1841500"/>
            <a:ext cx="6718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thấy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BC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đều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0,5.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02100" y="2794000"/>
            <a:ext cx="72770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Do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nằm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AM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&lt; 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1800" y="3429000"/>
            <a:ext cx="113972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Do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AM &lt;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= 0,5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nhỏ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0,5.</a:t>
            </a: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0,5.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01102C-836E-40D8-A085-E3ED3088305F}"/>
              </a:ext>
            </a:extLst>
          </p:cNvPr>
          <p:cNvSpPr txBox="1"/>
          <p:nvPr/>
        </p:nvSpPr>
        <p:spPr>
          <a:xfrm>
            <a:off x="253999" y="4406231"/>
            <a:ext cx="111252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err="1">
                <a:solidFill>
                  <a:srgbClr val="FF0000"/>
                </a:solidFill>
                <a:effectLst/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Chú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ý: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đạc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gắng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càng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càng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tốt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tế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khó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khăn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Tuy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i="1" dirty="0">
              <a:solidFill>
                <a:srgbClr val="FF0000"/>
              </a:solidFill>
              <a:effectLst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138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133600" y="152400"/>
            <a:ext cx="524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II.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70000" y="622300"/>
            <a:ext cx="998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6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a) 6,29 + 3,74; 		b) 89.52; 		c) 19,87.30,106.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3600" y="1879600"/>
            <a:ext cx="10299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lphaLcParenR"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/>
            <a:r>
              <a:rPr lang="en-US" sz="2800" dirty="0">
                <a:latin typeface="Arial" pitchFamily="34" charset="0"/>
                <a:cs typeface="Arial" pitchFamily="34" charset="0"/>
              </a:rPr>
              <a:t>    6,29 ≈ 6,3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		 .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092200" y="3149600"/>
            <a:ext cx="749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6,29 + 3,74 ≈ 6,3 + 3,7 = 10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49300" y="4013200"/>
            <a:ext cx="8902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89 ≈ 90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251200" y="2717800"/>
            <a:ext cx="347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3,74 ≈ 3,7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3600" y="4492912"/>
            <a:ext cx="994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89.52 ≈ 90.50 = 4500  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31214" y="5023212"/>
            <a:ext cx="989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itchFamily="34" charset="0"/>
                <a:cs typeface="Arial" pitchFamily="34" charset="0"/>
              </a:rPr>
              <a:t>c) Làm tròn đến hàng đơn vị của mỗi thừa số: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27364" y="5000085"/>
            <a:ext cx="5194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19,87 ≈ 20</a:t>
            </a:r>
            <a:r>
              <a:rPr lang="en-US" sz="2800">
                <a:latin typeface="Arial" pitchFamily="34" charset="0"/>
                <a:cs typeface="Arial" pitchFamily="34" charset="0"/>
              </a:rPr>
              <a:t>; 30,106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≈ 30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49299" y="5480929"/>
            <a:ext cx="6973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6623050" y="5486400"/>
            <a:ext cx="6057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19,78.30,106 ≈ 20.30 = 600 </a:t>
            </a:r>
          </a:p>
        </p:txBody>
      </p:sp>
    </p:spTree>
    <p:extLst>
      <p:ext uri="{BB962C8B-B14F-4D97-AF65-F5344CB8AC3E}">
        <p14:creationId xmlns:p14="http://schemas.microsoft.com/office/powerpoint/2010/main" val="27050901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21" grpId="0"/>
      <p:bldP spid="24" grpId="0"/>
      <p:bldP spid="27" grpId="0"/>
      <p:bldP spid="28" grpId="0"/>
      <p:bldP spid="32" grpId="0"/>
      <p:bldP spid="33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5375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LUYỆN TẬP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520778" y="518983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3.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Áp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a) 18,25 + 11,98	b) 11,91 – 2,49	c) 30,09 .(-29,87)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4205" y="4028302"/>
            <a:ext cx="112199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tập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4.(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SGK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33070" y="4942703"/>
            <a:ext cx="3959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(-11,91)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874981" y="4917989"/>
            <a:ext cx="2970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11,91 – 2,49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528349" y="4868562"/>
            <a:ext cx="4147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30,09.(-29,87)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70206" y="1767017"/>
            <a:ext cx="1272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94919" y="2298357"/>
            <a:ext cx="5387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a) 18,25 + 11,98 ≈ 18 + 12 = 30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33136" y="2940908"/>
            <a:ext cx="5128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b) 11,91 – 2,49 ≈  12 – 2 = 10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58993" y="3435179"/>
            <a:ext cx="8476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c) 30,09 .(-29,87) ≈ 30.(-30) = -900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-33413" y="5461687"/>
            <a:ext cx="12189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8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20" grpId="0"/>
      <p:bldP spid="24" grpId="0"/>
      <p:bldP spid="28" grpId="0"/>
      <p:bldP spid="33" grpId="0"/>
      <p:bldP spid="34" grpId="0"/>
      <p:bldP spid="35" grpId="0"/>
      <p:bldP spid="36" grpId="0"/>
      <p:bldP spid="37" grpId="0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LUYỆN TẬP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496065" y="172994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3.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Áp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a) 18,25 + 11,98	b) 11,91 – 2,49	c) 30,09 .(-29,87)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06475" y="3727936"/>
            <a:ext cx="114060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tập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4.(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SGK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44280" y="4720282"/>
            <a:ext cx="3980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610669" y="4764285"/>
            <a:ext cx="2970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11,91 – 2,49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36476" y="4747606"/>
            <a:ext cx="4147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30,09.(-29,87)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08422" y="1556952"/>
            <a:ext cx="1272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45492" y="2038865"/>
            <a:ext cx="5387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a) 18,25 + 11,98 ≈ 18 + 12 = 30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08422" y="2619632"/>
            <a:ext cx="5128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b) 11,91 – 2,49 ≈  12 – 2 = 10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96064" y="3175687"/>
            <a:ext cx="7365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c) 30,09 .(-29,87) ≈ 30.(-30) = -900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2422" y="5338119"/>
            <a:ext cx="10787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5415" y="5906529"/>
            <a:ext cx="785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(-28,29) + (-11,91) ≈ (-28) + (-12) = -40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4" grpId="0"/>
      <p:bldP spid="28" grpId="0"/>
      <p:bldP spid="34" grpId="0"/>
      <p:bldP spid="35" grpId="0"/>
      <p:bldP spid="36" grpId="0"/>
      <p:bldP spid="37" grpId="0"/>
      <p:bldP spid="37" grpId="1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604</TotalTime>
  <Words>1403</Words>
  <Application>Microsoft Office PowerPoint</Application>
  <PresentationFormat>Widescreen</PresentationFormat>
  <Paragraphs>119</Paragraphs>
  <Slides>14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Algerian</vt:lpstr>
      <vt:lpstr>Arial</vt:lpstr>
      <vt:lpstr>Calibri</vt:lpstr>
      <vt:lpstr>Calibri Light</vt:lpstr>
      <vt:lpstr>Rockwell</vt:lpstr>
      <vt:lpstr>Tahoma</vt:lpstr>
      <vt:lpstr>Times New Roman</vt:lpstr>
      <vt:lpstr>Office Theme</vt:lpstr>
      <vt:lpstr>Equation</vt:lpstr>
      <vt:lpstr> LÀM TRÒN VÀ ƯỚC LƯỢNG</vt:lpstr>
      <vt:lpstr>Bài toán 1: Kích thước của tivi là kích thước được đo theo độ dài đường chéo của màn hình. Một chiếc ti có đường chéo dài 32 inch.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Quoc Ngu</cp:lastModifiedBy>
  <cp:revision>47</cp:revision>
  <dcterms:created xsi:type="dcterms:W3CDTF">2021-06-07T13:44:30Z</dcterms:created>
  <dcterms:modified xsi:type="dcterms:W3CDTF">2022-07-31T14:37:49Z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