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0" r:id="rId7"/>
    <p:sldId id="264" r:id="rId8"/>
    <p:sldId id="261" r:id="rId9"/>
    <p:sldId id="263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D252F-48B2-485A-94D8-B897F12B5B1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13E00-B550-4E4E-8AB3-EE545F23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7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13E00-B550-4E4E-8AB3-EE545F23D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9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6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8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7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7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8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0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E874-8F20-44B2-AB4A-137602D6387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9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gif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gif"/><Relationship Id="rId4" Type="http://schemas.openxmlformats.org/officeDocument/2006/relationships/image" Target="../media/image10.wmf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4 cách gọt dứa nhanh và đẹp - VnExpress Đời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2021"/>
            <a:ext cx="311008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59" y="129540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8300" y="13623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12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289176" y="143435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  <a:r>
              <a:rPr lang="en-US" sz="4400" dirty="0" smtClean="0"/>
              <a:t>8</a:t>
            </a:r>
            <a:endParaRPr lang="en-US" sz="4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39" y="3202162"/>
            <a:ext cx="430530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4012233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miếng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chia </a:t>
            </a:r>
            <a:r>
              <a:rPr lang="en-US" sz="2800" dirty="0" err="1" smtClean="0"/>
              <a:t>đều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đĩa</a:t>
            </a:r>
            <a:endParaRPr lang="en-US" sz="2800" dirty="0"/>
          </a:p>
        </p:txBody>
      </p:sp>
      <p:sp>
        <p:nvSpPr>
          <p:cNvPr id="7" name="Cloud Callout 6"/>
          <p:cNvSpPr/>
          <p:nvPr/>
        </p:nvSpPr>
        <p:spPr>
          <a:xfrm>
            <a:off x="5890932" y="2819400"/>
            <a:ext cx="3124200" cy="1797671"/>
          </a:xfrm>
          <a:prstGeom prst="cloudCallout">
            <a:avLst>
              <a:gd name="adj1" fmla="val -39197"/>
              <a:gd name="adj2" fmla="val 639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C</a:t>
            </a:r>
            <a:r>
              <a:rPr lang="vi-VN" i="1" dirty="0" smtClean="0"/>
              <a:t>ó </a:t>
            </a:r>
            <a:r>
              <a:rPr lang="vi-VN" i="1" dirty="0"/>
              <a:t>thể chia như thế vào bao nhiêu đĩa?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221" y="228600"/>
            <a:ext cx="2351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 </a:t>
            </a:r>
            <a:r>
              <a:rPr lang="vi-VN" sz="2400" b="1" dirty="0">
                <a:latin typeface="+mj-lt"/>
              </a:rPr>
              <a:t>Hoạt động 2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55" y="294305"/>
            <a:ext cx="99639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45720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latin typeface="+mj-lt"/>
              </a:rPr>
              <a:t>Ước chung của hai số là </a:t>
            </a:r>
            <a:r>
              <a:rPr lang="vi-VN" sz="2400" b="1" i="1" dirty="0" smtClean="0">
                <a:solidFill>
                  <a:srgbClr val="FF0000"/>
                </a:solidFill>
                <a:latin typeface="+mj-lt"/>
              </a:rPr>
              <a:t>ước của </a:t>
            </a:r>
            <a:r>
              <a:rPr lang="vi-VN" sz="2400" b="1" i="1" dirty="0" smtClean="0">
                <a:solidFill>
                  <a:srgbClr val="00B050"/>
                </a:solidFill>
                <a:latin typeface="+mj-lt"/>
              </a:rPr>
              <a:t>ước chung lớn nhất </a:t>
            </a:r>
            <a:r>
              <a:rPr lang="vi-VN" sz="2400" b="1" i="1" dirty="0" smtClean="0">
                <a:latin typeface="+mj-lt"/>
              </a:rPr>
              <a:t>của chúng.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1816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+mj-lt"/>
              </a:rPr>
              <a:t>Vậy nếu biết ước chung lớn nhất của hai số, ta có tìm được tất cả các ước chung của hai số đó không?” 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" name="Picture 119" descr="Untitled-1 copy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1104"/>
            <a:ext cx="1219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1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8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83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6" y="1207532"/>
            <a:ext cx="10141014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69"/>
          <p:cNvGrpSpPr>
            <a:grpSpLocks/>
          </p:cNvGrpSpPr>
          <p:nvPr/>
        </p:nvGrpSpPr>
        <p:grpSpPr bwMode="auto">
          <a:xfrm>
            <a:off x="5791200" y="351076"/>
            <a:ext cx="2209800" cy="2057400"/>
            <a:chOff x="0" y="1680"/>
            <a:chExt cx="2560" cy="2561"/>
          </a:xfrm>
        </p:grpSpPr>
        <p:graphicFrame>
          <p:nvGraphicFramePr>
            <p:cNvPr id="8" name="Object 1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4310507"/>
                </p:ext>
              </p:extLst>
            </p:nvPr>
          </p:nvGraphicFramePr>
          <p:xfrm>
            <a:off x="479" y="2614"/>
            <a:ext cx="1728" cy="1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Clip" r:id="rId4" imgW="4046538" imgH="3352800" progId="MS_ClipArt_Gallery.5">
                    <p:embed/>
                  </p:oleObj>
                </mc:Choice>
                <mc:Fallback>
                  <p:oleObj name="Clip" r:id="rId4" imgW="4046538" imgH="3352800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" y="2614"/>
                          <a:ext cx="1728" cy="1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71" descr="TPFAQ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1680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2" descr="TYFAQ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2496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3" descr="TYFAQ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4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70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708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al"/>
              </a:rPr>
              <a:t>Xin ch©n thµnh c¸m ¬n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25908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QUÝ THẦY CÔ VÀ CÁC EM HỌC SINH 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133600" y="3544888"/>
            <a:ext cx="3900488" cy="3313112"/>
            <a:chOff x="204" y="0"/>
            <a:chExt cx="2457" cy="2087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9" name="Picture 6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1" name="AutoShape 8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3200" b="1" i="1">
                      <a:solidFill>
                        <a:srgbClr val="0000FF"/>
                      </a:solidFill>
                      <a:latin typeface="Times New Roman" pitchFamily="18" charset="0"/>
                      <a:cs typeface="Arial" charset="0"/>
                    </a:rPr>
                    <a:t>Ti</a:t>
                  </a:r>
                  <a:r>
                    <a:rPr lang="en-US" sz="3200" b="1" i="1">
                      <a:solidFill>
                        <a:srgbClr val="0000FF"/>
                      </a:solidFill>
                      <a:latin typeface="Times New Roman" pitchFamily="18" charset="0"/>
                    </a:rPr>
                    <a:t>ết học kết thúc !</a:t>
                  </a:r>
                </a:p>
              </p:txBody>
            </p:sp>
            <p:sp>
              <p:nvSpPr>
                <p:cNvPr id="12" name="Freeform 9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33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6" y="2057400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85" y="339528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6" y="339528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1013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56" y="2026589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6" y="3731013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56" y="3810000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75329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6" y="5319987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40178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50531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/>
          <p:cNvSpPr/>
          <p:nvPr/>
        </p:nvSpPr>
        <p:spPr>
          <a:xfrm>
            <a:off x="6001871" y="5767457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0200" y="7765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x9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429000" y="822229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95400" y="2525261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48635" y="5810322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288676" y="5818659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89812" y="4229685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648635" y="4265807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30406" y="4177855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791200" y="2524695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543300" y="2524695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295400" y="838200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95400" y="1208036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6400" y="12080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x6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420035" y="1175770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01035" y="117577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x6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01035" y="7372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x9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627094" y="447564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627094" y="408114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210300" y="281996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386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134100" y="246357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x6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934385" y="280203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934385" y="242658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x6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38300" y="281996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x4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627094" y="239848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x6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32460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324600" y="574863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53435" y="578855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954555" y="606462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67640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676400" y="569529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292102" y="448550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230471" y="410631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038600" y="45603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1288676" y="2912785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1288676" y="4563180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572435" y="2863720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53953" y="2911655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686735" y="4608871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1288676" y="6142037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3648635" y="6151002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920068" y="4563180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6035488" y="6098385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1828800"/>
            <a:ext cx="952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0" y="37310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3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981200" y="457200"/>
            <a:ext cx="6324600" cy="3581400"/>
          </a:xfrm>
          <a:prstGeom prst="wedgeEllipseCallout">
            <a:avLst>
              <a:gd name="adj1" fmla="val -52442"/>
              <a:gd name="adj2" fmla="val 7476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Số đĩa nhiều nhất mà thầy giáo có thể dùng là bao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Where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2" b="1648"/>
          <a:stretch>
            <a:fillRect/>
          </a:stretch>
        </p:blipFill>
        <p:spPr bwMode="auto">
          <a:xfrm>
            <a:off x="152400" y="2608729"/>
            <a:ext cx="15255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J1450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2252008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 CHUNG VÀ 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 CHUNG LỚN NHẤT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682263"/>
              </p:ext>
            </p:extLst>
          </p:nvPr>
        </p:nvGraphicFramePr>
        <p:xfrm>
          <a:off x="2144251" y="563882"/>
          <a:ext cx="3954780" cy="6217919"/>
        </p:xfrm>
        <a:graphic>
          <a:graphicData uri="http://schemas.openxmlformats.org/drawingml/2006/table">
            <a:tbl>
              <a:tblPr/>
              <a:tblGrid>
                <a:gridCol w="1977390"/>
                <a:gridCol w="1977390"/>
              </a:tblGrid>
              <a:tr h="63836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Các ước của 30</a:t>
                      </a:r>
                      <a:endParaRPr lang="vi-VN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Các ước của 48</a:t>
                      </a:r>
                      <a:endParaRPr lang="vi-VN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99">
                <a:tc>
                  <a:txBody>
                    <a:bodyPr/>
                    <a:lstStyle/>
                    <a:p>
                      <a:pPr fontAlgn="t"/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1">
                <a:tc>
                  <a:txBody>
                    <a:bodyPr/>
                    <a:lstStyle/>
                    <a:p>
                      <a:pPr fontAlgn="t"/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4413855" y="1627847"/>
            <a:ext cx="170709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64841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/>
              <a:t>Hoạt động 1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14378"/>
              </p:ext>
            </p:extLst>
          </p:nvPr>
        </p:nvGraphicFramePr>
        <p:xfrm>
          <a:off x="2133600" y="609600"/>
          <a:ext cx="3962400" cy="6096000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</a:tblGrid>
              <a:tr h="9493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Các ước của 30</a:t>
                      </a:r>
                      <a:endParaRPr lang="vi-VN" sz="2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Các ước của 48</a:t>
                      </a:r>
                      <a:endParaRPr lang="vi-VN" sz="2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</a:tr>
              <a:tr h="49845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6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9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fontAlgn="t"/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fontAlgn="t"/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94" y="306013"/>
            <a:ext cx="8229600" cy="3199187"/>
          </a:xfrm>
        </p:spPr>
        <p:txBody>
          <a:bodyPr/>
          <a:lstStyle/>
          <a:p>
            <a:r>
              <a:rPr lang="vi-VN" sz="2900" b="1" i="1" dirty="0">
                <a:solidFill>
                  <a:srgbClr val="FF0000"/>
                </a:solidFill>
                <a:latin typeface="+mj-lt"/>
              </a:rPr>
              <a:t>Số tự nhiên n được gọi là ước chung của hai số a và b nếu n vừa là ước của a vừa là ước của </a:t>
            </a:r>
            <a:r>
              <a:rPr lang="vi-VN" sz="2900" b="1" i="1" dirty="0" smtClean="0">
                <a:solidFill>
                  <a:srgbClr val="FF0000"/>
                </a:solidFill>
                <a:latin typeface="+mj-lt"/>
              </a:rPr>
              <a:t>b.</a:t>
            </a:r>
            <a:endParaRPr lang="en-US" sz="2900" b="1" i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 hợp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các ước chung của a và b là ƯC(a, b);</a:t>
            </a:r>
            <a:endParaRPr lang="vi-VN" sz="2900" b="0" dirty="0" smtClean="0">
              <a:effectLst/>
              <a:latin typeface="+mj-lt"/>
            </a:endParaRPr>
          </a:p>
          <a:p>
            <a:r>
              <a:rPr lang="vi-VN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Số </a:t>
            </a:r>
            <a:r>
              <a:rPr lang="vi-VN" sz="2900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lớn nhất</a:t>
            </a:r>
            <a:r>
              <a:rPr lang="vi-VN" sz="2900" b="1" i="1" dirty="0">
                <a:solidFill>
                  <a:srgbClr val="FF0000"/>
                </a:solidFill>
                <a:latin typeface="+mj-lt"/>
              </a:rPr>
              <a:t> trong các ước chung của a và b được gọi là ước chung lớn nhất của a và b</a:t>
            </a:r>
            <a:r>
              <a:rPr lang="vi-VN" sz="2900" b="1" i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sz="2900" b="1" i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ớc chung lớn nhất của a và b là ƯCLN (a, b).</a:t>
            </a:r>
            <a:endParaRPr lang="vi-VN" sz="2900" b="0" dirty="0" smtClean="0">
              <a:effectLst/>
              <a:latin typeface="+mj-lt"/>
            </a:endParaRPr>
          </a:p>
          <a:p>
            <a:pPr marL="0" indent="0">
              <a:buNone/>
            </a:pPr>
            <a:endParaRPr lang="en-US" sz="29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886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368" r="56438" b="1"/>
          <a:stretch/>
        </p:blipFill>
        <p:spPr bwMode="auto">
          <a:xfrm>
            <a:off x="685799" y="3657600"/>
            <a:ext cx="5632137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9144000" cy="64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2133600" y="1219200"/>
            <a:ext cx="5640387" cy="1527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 (Headings)"/>
              </a:rPr>
              <a:t>x thuộc tập </a:t>
            </a:r>
            <a:r>
              <a:rPr lang="vi-VN" sz="3200" b="1" dirty="0" smtClean="0">
                <a:solidFill>
                  <a:srgbClr val="FF0000"/>
                </a:solidFill>
                <a:latin typeface="Times New Roman (Headings)"/>
              </a:rPr>
              <a:t>hợp ước </a:t>
            </a:r>
            <a:r>
              <a:rPr lang="vi-VN" sz="3200" b="1" dirty="0">
                <a:solidFill>
                  <a:srgbClr val="FF0000"/>
                </a:solidFill>
                <a:latin typeface="Times New Roman (Headings)"/>
              </a:rPr>
              <a:t>chung 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  <a:latin typeface="Times New Roman (Headings)"/>
              </a:rPr>
              <a:t>của a và b khi nào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21478"/>
            <a:ext cx="7242110" cy="89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9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0379" y="152400"/>
            <a:ext cx="23909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304800"/>
            <a:ext cx="655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Số 8 là ước chung của 24 và 56 vì 8 vừa là ước của 24 vừa là ước của 56.</a:t>
            </a:r>
            <a:endParaRPr lang="vi-VN" sz="28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Số 8 không phải là ước chung của 14 và 48 vì 8 là ước của 48 nhưng không phải là ước của 14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588" y="25515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006" y="3581400"/>
            <a:ext cx="2198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3657600"/>
            <a:ext cx="601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Số 7 là ước chung của 14, 49, 63 vì 7 vừa là ước của 14, vừa là ước của 49, vừa là ước của 63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" name="TextBox 4116"/>
          <p:cNvSpPr txBox="1"/>
          <p:nvPr/>
        </p:nvSpPr>
        <p:spPr>
          <a:xfrm>
            <a:off x="2494428" y="2565016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Số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tự nhiên n được gọi là ước chung của ba số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a, b, c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nếu n là ước của ba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a, b, c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 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74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4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126725" imgH="126725" progId="Equation.3">
                  <p:embed/>
                </p:oleObj>
              </mc:Choice>
              <mc:Fallback>
                <p:oleObj name="Equation" r:id="rId3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126725" imgH="126725" progId="Equation.3">
                  <p:embed/>
                </p:oleObj>
              </mc:Choice>
              <mc:Fallback>
                <p:oleObj name="Equation" r:id="rId5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6" imgW="126725" imgH="126725" progId="Equation.3">
                  <p:embed/>
                </p:oleObj>
              </mc:Choice>
              <mc:Fallback>
                <p:oleObj name="Equation" r:id="rId6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7" imgW="126725" imgH="126725" progId="Equation.3">
                  <p:embed/>
                </p:oleObj>
              </mc:Choice>
              <mc:Fallback>
                <p:oleObj name="Equation" r:id="rId7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04800" y="304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 Kh¼ng ®</a:t>
            </a:r>
            <a:r>
              <a:rPr lang="en-US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Þnh</a:t>
            </a: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sau</a:t>
            </a: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®</a:t>
            </a:r>
            <a:r>
              <a:rPr lang="en-US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óng</a:t>
            </a: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hay </a:t>
            </a:r>
            <a:r>
              <a:rPr lang="en-US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sai</a:t>
            </a: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?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858000" y="4267200"/>
            <a:ext cx="1878013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>
              <a:latin typeface=".VnTime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876800" y="4267200"/>
            <a:ext cx="2038350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>
              <a:latin typeface=".VnTime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04800" y="4284663"/>
            <a:ext cx="4541838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 b="1">
              <a:latin typeface=".VnTime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4400" b="1">
                <a:latin typeface=".VnTime" pitchFamily="34" charset="0"/>
              </a:rPr>
              <a:t>8</a:t>
            </a:r>
            <a:r>
              <a:rPr lang="en-US" sz="4400">
                <a:latin typeface=".VnTime" pitchFamily="34" charset="0"/>
              </a:rPr>
              <a:t>     </a:t>
            </a:r>
            <a:r>
              <a:rPr lang="en-US" sz="4400" b="1">
                <a:latin typeface="Times New Roman" pitchFamily="18" charset="0"/>
              </a:rPr>
              <a:t>Ư</a:t>
            </a:r>
            <a:r>
              <a:rPr lang="en-US" sz="4400" b="1">
                <a:latin typeface=".VnTime" pitchFamily="34" charset="0"/>
              </a:rPr>
              <a:t>C (32, 28)</a:t>
            </a:r>
          </a:p>
          <a:p>
            <a:pPr algn="ctr">
              <a:spcBef>
                <a:spcPct val="20000"/>
              </a:spcBef>
            </a:pPr>
            <a:endParaRPr lang="en-US" sz="4400" b="1">
              <a:latin typeface=".VnTime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884988" y="2590800"/>
            <a:ext cx="1878012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>
              <a:latin typeface=".VnTime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846638" y="2590800"/>
            <a:ext cx="2038350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>
              <a:latin typeface=".VnTime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04800" y="2590800"/>
            <a:ext cx="4541838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400" b="1" dirty="0">
                <a:latin typeface=".VnTime" pitchFamily="34" charset="0"/>
              </a:rPr>
              <a:t>8     </a:t>
            </a:r>
            <a:r>
              <a:rPr lang="en-US" sz="4400" b="1" dirty="0">
                <a:latin typeface="Times New Roman" pitchFamily="18" charset="0"/>
              </a:rPr>
              <a:t>Ư</a:t>
            </a:r>
            <a:r>
              <a:rPr lang="en-US" sz="4400" b="1" dirty="0">
                <a:latin typeface=".VnTime" pitchFamily="34" charset="0"/>
              </a:rPr>
              <a:t>C (16, 40)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6884988" y="1397000"/>
            <a:ext cx="1878012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CC3300"/>
                </a:solidFill>
                <a:latin typeface=".VnTime" pitchFamily="34" charset="0"/>
              </a:rPr>
              <a:t>Sai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876800" y="1371600"/>
            <a:ext cx="203835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CC3300"/>
                </a:solidFill>
                <a:latin typeface="Times New Roman" pitchFamily="18" charset="0"/>
              </a:rPr>
              <a:t>Đúng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04800" y="1397000"/>
            <a:ext cx="4541838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CC3300"/>
                </a:solidFill>
                <a:latin typeface="Times New Roman" pitchFamily="18" charset="0"/>
              </a:rPr>
              <a:t>Khẳng định</a:t>
            </a: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304800" y="2590800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04800" y="4284663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04800" y="6651625"/>
            <a:ext cx="845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304800" y="1397000"/>
            <a:ext cx="0" cy="52546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846638" y="1397000"/>
            <a:ext cx="0" cy="525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6884988" y="1397000"/>
            <a:ext cx="0" cy="525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8763000" y="1397000"/>
            <a:ext cx="0" cy="119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304800" y="1371600"/>
            <a:ext cx="845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8763000" y="2590800"/>
            <a:ext cx="0" cy="4060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" name="Object 31"/>
          <p:cNvGraphicFramePr>
            <a:graphicFrameLocks noChangeAspect="1"/>
          </p:cNvGraphicFramePr>
          <p:nvPr/>
        </p:nvGraphicFramePr>
        <p:xfrm>
          <a:off x="1096963" y="3200400"/>
          <a:ext cx="5794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8" imgW="126720" imgH="126720" progId="Equation.DSMT4">
                  <p:embed/>
                </p:oleObj>
              </mc:Choice>
              <mc:Fallback>
                <p:oleObj name="Equation" r:id="rId8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3200400"/>
                        <a:ext cx="5794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2" descr="5200054"/>
          <p:cNvPicPr>
            <a:picLocks noChangeAspect="1" noChangeArrowheads="1" noCrop="1"/>
          </p:cNvPicPr>
          <p:nvPr/>
        </p:nvPicPr>
        <p:blipFill>
          <a:blip r:embed="rId10">
            <a:lum bright="-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3" descr="5200060"/>
          <p:cNvPicPr>
            <a:picLocks noChangeAspect="1" noChangeArrowheads="1" noCrop="1"/>
          </p:cNvPicPr>
          <p:nvPr/>
        </p:nvPicPr>
        <p:blipFill>
          <a:blip r:embed="rId11">
            <a:lum bright="-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Object 35"/>
          <p:cNvGraphicFramePr>
            <a:graphicFrameLocks noChangeAspect="1"/>
          </p:cNvGraphicFramePr>
          <p:nvPr/>
        </p:nvGraphicFramePr>
        <p:xfrm>
          <a:off x="1066800" y="5181600"/>
          <a:ext cx="5794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2" imgW="126720" imgH="126720" progId="Equation.DSMT4">
                  <p:embed/>
                </p:oleObj>
              </mc:Choice>
              <mc:Fallback>
                <p:oleObj name="Equation" r:id="rId12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81600"/>
                        <a:ext cx="57943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1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418</Words>
  <Application>Microsoft Office PowerPoint</Application>
  <PresentationFormat>On-screen Show (4:3)</PresentationFormat>
  <Paragraphs>84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</cp:revision>
  <dcterms:created xsi:type="dcterms:W3CDTF">2021-08-23T07:16:19Z</dcterms:created>
  <dcterms:modified xsi:type="dcterms:W3CDTF">2021-08-23T10:27:13Z</dcterms:modified>
</cp:coreProperties>
</file>