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7" d="100"/>
          <a:sy n="67" d="100"/>
        </p:scale>
        <p:origin x="6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3F92-7A91-2ED4-4C00-7BEC9C290F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FE14A8-3931-E431-A28B-979D3A226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AC478E0-2619-B0F5-B171-A8A6E7E668A5}"/>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5" name="Footer Placeholder 4">
            <a:extLst>
              <a:ext uri="{FF2B5EF4-FFF2-40B4-BE49-F238E27FC236}">
                <a16:creationId xmlns:a16="http://schemas.microsoft.com/office/drawing/2014/main" id="{54E31BD2-4797-6E37-85DC-0C7F205912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CA56738-8E66-C7A5-64E4-0294E4CF6AF6}"/>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37241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848A-9A65-2299-0CA8-CD6C91E9B0C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880B98B-B9E3-77DA-CD16-68A9BDA433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60827D8-24A4-B632-97D4-0B9CEDF22DED}"/>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5" name="Footer Placeholder 4">
            <a:extLst>
              <a:ext uri="{FF2B5EF4-FFF2-40B4-BE49-F238E27FC236}">
                <a16:creationId xmlns:a16="http://schemas.microsoft.com/office/drawing/2014/main" id="{9E6E589A-CFBE-FC9E-D1B9-2F9A97ABBD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8B6583-3D7C-BF1A-A75D-D04E0BC69908}"/>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189772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EF4EE-F757-9FBC-CDEA-27CCF9CE79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C09D603-092E-441D-8ADF-14E20C43B5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E063752-6512-F355-A717-69E2F863FF0D}"/>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5" name="Footer Placeholder 4">
            <a:extLst>
              <a:ext uri="{FF2B5EF4-FFF2-40B4-BE49-F238E27FC236}">
                <a16:creationId xmlns:a16="http://schemas.microsoft.com/office/drawing/2014/main" id="{7DEA2980-315B-08E9-CD90-85D7049F29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C1AAA0-FC68-F15C-C222-711700313AD6}"/>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256780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70CE-0C37-21A4-2B44-790C813F661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002FBA2-EC05-CAB6-A966-1B18CE64C1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2E6DCD-B5D8-AB37-5C3F-C9614F0B9CE9}"/>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5" name="Footer Placeholder 4">
            <a:extLst>
              <a:ext uri="{FF2B5EF4-FFF2-40B4-BE49-F238E27FC236}">
                <a16:creationId xmlns:a16="http://schemas.microsoft.com/office/drawing/2014/main" id="{72A8363B-6782-3916-36E5-239966683B6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2578DA-9D1A-1C76-2640-2A1604A64631}"/>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182035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6AFA-D78F-68B6-DD2C-F030B7224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B8A4B7D-0192-66DC-0671-E1AA97C33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3E59F-5CD8-7D0A-48A6-53EF18918D36}"/>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5" name="Footer Placeholder 4">
            <a:extLst>
              <a:ext uri="{FF2B5EF4-FFF2-40B4-BE49-F238E27FC236}">
                <a16:creationId xmlns:a16="http://schemas.microsoft.com/office/drawing/2014/main" id="{542629BC-CE60-099E-AEB3-E328442D87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68E1BCD-92C1-4CC7-E365-3085AA434C4C}"/>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52911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8F8D-5C84-FFE6-384E-074957B1B34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7747867-394F-DE6E-6344-A8253B2D9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ED74499-C82B-CDCA-A1A5-36B8247A2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10AD66E-EC4F-366F-2164-DD40DE166508}"/>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6" name="Footer Placeholder 5">
            <a:extLst>
              <a:ext uri="{FF2B5EF4-FFF2-40B4-BE49-F238E27FC236}">
                <a16:creationId xmlns:a16="http://schemas.microsoft.com/office/drawing/2014/main" id="{04D60376-93FA-8069-F043-CF6BE12309C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9CD3E8A-D47D-2E16-2A43-46A6CDD49577}"/>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392276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762C-B3DC-32D0-4775-4F7781E9096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C4C395E-67AF-2FD0-E7AC-D4E51FE2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23A83-0B81-F5B0-C463-BF06E9FD7F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6750472-0605-3DC3-D540-FCEA56F1EC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78870-CA5C-D369-A2A7-A39D5ACB3C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CE9F689-4463-FA4C-D523-5A583C9C2104}"/>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8" name="Footer Placeholder 7">
            <a:extLst>
              <a:ext uri="{FF2B5EF4-FFF2-40B4-BE49-F238E27FC236}">
                <a16:creationId xmlns:a16="http://schemas.microsoft.com/office/drawing/2014/main" id="{310607B4-D35A-9767-2429-2CFF89A788D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C4D301D-E106-173F-201F-A90F94C2D32D}"/>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328455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B050-F0E8-F0E0-6866-836559D38F2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675B5F6-CF66-BFBB-C224-E11F5EDB12DE}"/>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4" name="Footer Placeholder 3">
            <a:extLst>
              <a:ext uri="{FF2B5EF4-FFF2-40B4-BE49-F238E27FC236}">
                <a16:creationId xmlns:a16="http://schemas.microsoft.com/office/drawing/2014/main" id="{B3F64A0A-EE41-8E89-E739-7C6A6B57FA5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6B7497E-EB57-69C0-39CD-4BE4C907A495}"/>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394831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AB53AC-328C-6099-156A-A404799A9E6F}"/>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3" name="Footer Placeholder 2">
            <a:extLst>
              <a:ext uri="{FF2B5EF4-FFF2-40B4-BE49-F238E27FC236}">
                <a16:creationId xmlns:a16="http://schemas.microsoft.com/office/drawing/2014/main" id="{F034C2A2-4FB6-5B5E-B159-D8D5E9BEAD2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243E2EA-DAD8-0A87-E326-1D0E03F411A0}"/>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168780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D9CA-91FE-5452-53F6-95CD2BC5DA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B7ECF67-F556-8492-5F06-214D080A32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64DCAD3-7013-C5F8-63BC-AECA0F436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6FDBE-F388-447F-17AB-FE01716DB488}"/>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6" name="Footer Placeholder 5">
            <a:extLst>
              <a:ext uri="{FF2B5EF4-FFF2-40B4-BE49-F238E27FC236}">
                <a16:creationId xmlns:a16="http://schemas.microsoft.com/office/drawing/2014/main" id="{44EEC3FF-9C44-69EF-C97F-1CDCB661B2F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7082202-DC9A-1911-CDA1-2AA0FACB000B}"/>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83984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926C-8DEF-700D-97DD-DE2CCD49A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E67FD72-A022-4445-AFCE-0BD874D13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F341681-7071-80C7-D7E3-96EEC34DE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CBAFE-FDDD-0DB7-1D85-6DD59A39D05D}"/>
              </a:ext>
            </a:extLst>
          </p:cNvPr>
          <p:cNvSpPr>
            <a:spLocks noGrp="1"/>
          </p:cNvSpPr>
          <p:nvPr>
            <p:ph type="dt" sz="half" idx="10"/>
          </p:nvPr>
        </p:nvSpPr>
        <p:spPr/>
        <p:txBody>
          <a:bodyPr/>
          <a:lstStyle/>
          <a:p>
            <a:fld id="{4109D7D0-93F6-4F47-A694-4F0655366A7B}" type="datetimeFigureOut">
              <a:rPr lang="vi-VN" smtClean="0"/>
              <a:t>11/01/2023</a:t>
            </a:fld>
            <a:endParaRPr lang="vi-VN"/>
          </a:p>
        </p:txBody>
      </p:sp>
      <p:sp>
        <p:nvSpPr>
          <p:cNvPr id="6" name="Footer Placeholder 5">
            <a:extLst>
              <a:ext uri="{FF2B5EF4-FFF2-40B4-BE49-F238E27FC236}">
                <a16:creationId xmlns:a16="http://schemas.microsoft.com/office/drawing/2014/main" id="{5DDD9D34-EF2F-CA9E-462B-ACE2D1395E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E7C8D3A-AF56-79EA-B9BA-E85689F68458}"/>
              </a:ext>
            </a:extLst>
          </p:cNvPr>
          <p:cNvSpPr>
            <a:spLocks noGrp="1"/>
          </p:cNvSpPr>
          <p:nvPr>
            <p:ph type="sldNum" sz="quarter" idx="12"/>
          </p:nvPr>
        </p:nvSpPr>
        <p:spPr/>
        <p:txBody>
          <a:bodyPr/>
          <a:lstStyle/>
          <a:p>
            <a:fld id="{F2C14E12-FDB8-4EE8-9884-642B49E17E91}" type="slidenum">
              <a:rPr lang="vi-VN" smtClean="0"/>
              <a:t>‹#›</a:t>
            </a:fld>
            <a:endParaRPr lang="vi-VN"/>
          </a:p>
        </p:txBody>
      </p:sp>
    </p:spTree>
    <p:extLst>
      <p:ext uri="{BB962C8B-B14F-4D97-AF65-F5344CB8AC3E}">
        <p14:creationId xmlns:p14="http://schemas.microsoft.com/office/powerpoint/2010/main" val="332121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D5CC8-DA80-C143-0EE7-0E01D8F97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9BED2EA-0791-5E6F-2476-0AA47EA24E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86EEE1E-8429-C2B8-1983-4680D976F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9D7D0-93F6-4F47-A694-4F0655366A7B}" type="datetimeFigureOut">
              <a:rPr lang="vi-VN" smtClean="0"/>
              <a:t>11/01/2023</a:t>
            </a:fld>
            <a:endParaRPr lang="vi-VN"/>
          </a:p>
        </p:txBody>
      </p:sp>
      <p:sp>
        <p:nvSpPr>
          <p:cNvPr id="5" name="Footer Placeholder 4">
            <a:extLst>
              <a:ext uri="{FF2B5EF4-FFF2-40B4-BE49-F238E27FC236}">
                <a16:creationId xmlns:a16="http://schemas.microsoft.com/office/drawing/2014/main" id="{51CC41C7-8EFD-1AC2-0221-4A640C51D6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E97EED2-5C7B-22F8-289C-B53916C477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14E12-FDB8-4EE8-9884-642B49E17E91}" type="slidenum">
              <a:rPr lang="vi-VN" smtClean="0"/>
              <a:t>‹#›</a:t>
            </a:fld>
            <a:endParaRPr lang="vi-VN"/>
          </a:p>
        </p:txBody>
      </p:sp>
    </p:spTree>
    <p:extLst>
      <p:ext uri="{BB962C8B-B14F-4D97-AF65-F5344CB8AC3E}">
        <p14:creationId xmlns:p14="http://schemas.microsoft.com/office/powerpoint/2010/main" val="53115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8C8D-3378-A5C6-6DE0-E93449FD0168}"/>
              </a:ext>
            </a:extLst>
          </p:cNvPr>
          <p:cNvSpPr>
            <a:spLocks noGrp="1"/>
          </p:cNvSpPr>
          <p:nvPr>
            <p:ph type="ctrTitle"/>
          </p:nvPr>
        </p:nvSpPr>
        <p:spPr>
          <a:xfrm>
            <a:off x="1371600" y="360363"/>
            <a:ext cx="9144000" cy="2387600"/>
          </a:xfrm>
        </p:spPr>
        <p:txBody>
          <a:bodyPr/>
          <a:lstStyle/>
          <a:p>
            <a:r>
              <a:rPr lang="en-US" b="1" dirty="0">
                <a:latin typeface="Times New Roman" panose="02020603050405020304" pitchFamily="18" charset="0"/>
                <a:cs typeface="Times New Roman" panose="02020603050405020304" pitchFamily="18" charset="0"/>
              </a:rPr>
              <a:t>ÔN TẬP CHƯƠNG VI:</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TỪ</a:t>
            </a:r>
            <a:endParaRPr lang="vi-VN"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C72712E-25F8-45F9-26AC-DEFD6DC83EC9}"/>
              </a:ext>
            </a:extLst>
          </p:cNvPr>
          <p:cNvPicPr>
            <a:picLocks noChangeAspect="1"/>
          </p:cNvPicPr>
          <p:nvPr/>
        </p:nvPicPr>
        <p:blipFill>
          <a:blip r:embed="rId2"/>
          <a:stretch>
            <a:fillRect/>
          </a:stretch>
        </p:blipFill>
        <p:spPr>
          <a:xfrm>
            <a:off x="0" y="1688412"/>
            <a:ext cx="4095750" cy="2590800"/>
          </a:xfrm>
          <a:prstGeom prst="rect">
            <a:avLst/>
          </a:prstGeom>
        </p:spPr>
      </p:pic>
      <p:pic>
        <p:nvPicPr>
          <p:cNvPr id="5" name="Picture 4">
            <a:extLst>
              <a:ext uri="{FF2B5EF4-FFF2-40B4-BE49-F238E27FC236}">
                <a16:creationId xmlns:a16="http://schemas.microsoft.com/office/drawing/2014/main" id="{9F9F975B-C6DD-AF50-A791-C98AA167B65E}"/>
              </a:ext>
            </a:extLst>
          </p:cNvPr>
          <p:cNvPicPr>
            <a:picLocks noChangeAspect="1"/>
          </p:cNvPicPr>
          <p:nvPr/>
        </p:nvPicPr>
        <p:blipFill>
          <a:blip r:embed="rId3"/>
          <a:stretch>
            <a:fillRect/>
          </a:stretch>
        </p:blipFill>
        <p:spPr>
          <a:xfrm>
            <a:off x="7368538" y="1688412"/>
            <a:ext cx="4823462" cy="2695179"/>
          </a:xfrm>
          <a:prstGeom prst="rect">
            <a:avLst/>
          </a:prstGeom>
        </p:spPr>
      </p:pic>
      <p:pic>
        <p:nvPicPr>
          <p:cNvPr id="6" name="Picture 5">
            <a:extLst>
              <a:ext uri="{FF2B5EF4-FFF2-40B4-BE49-F238E27FC236}">
                <a16:creationId xmlns:a16="http://schemas.microsoft.com/office/drawing/2014/main" id="{537DB56B-C702-4039-EF00-EEB289A1C1AE}"/>
              </a:ext>
            </a:extLst>
          </p:cNvPr>
          <p:cNvPicPr>
            <a:picLocks noChangeAspect="1"/>
          </p:cNvPicPr>
          <p:nvPr/>
        </p:nvPicPr>
        <p:blipFill>
          <a:blip r:embed="rId4"/>
          <a:stretch>
            <a:fillRect/>
          </a:stretch>
        </p:blipFill>
        <p:spPr>
          <a:xfrm>
            <a:off x="3196681" y="3447961"/>
            <a:ext cx="4369531" cy="3338321"/>
          </a:xfrm>
          <a:prstGeom prst="rect">
            <a:avLst/>
          </a:prstGeom>
        </p:spPr>
      </p:pic>
    </p:spTree>
    <p:extLst>
      <p:ext uri="{BB962C8B-B14F-4D97-AF65-F5344CB8AC3E}">
        <p14:creationId xmlns:p14="http://schemas.microsoft.com/office/powerpoint/2010/main" val="255631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CACF7-9F3A-0796-6F2C-A7AA6738CF02}"/>
              </a:ext>
            </a:extLst>
          </p:cNvPr>
          <p:cNvSpPr txBox="1"/>
          <p:nvPr/>
        </p:nvSpPr>
        <p:spPr>
          <a:xfrm>
            <a:off x="385483" y="391939"/>
            <a:ext cx="11421034" cy="1200329"/>
          </a:xfrm>
          <a:prstGeom prst="rect">
            <a:avLst/>
          </a:prstGeom>
          <a:noFill/>
        </p:spPr>
        <p:txBody>
          <a:bodyPr wrap="square">
            <a:spAutoFit/>
          </a:bodyPr>
          <a:lstStyle/>
          <a:p>
            <a:r>
              <a:rPr lang="vi-VN" sz="3600" b="1" dirty="0">
                <a:latin typeface="+mj-lt"/>
              </a:rPr>
              <a:t>Bài 9.</a:t>
            </a:r>
            <a:r>
              <a:rPr lang="vi-VN" sz="3600" dirty="0">
                <a:latin typeface="+mj-lt"/>
              </a:rPr>
              <a:t> Xác định chiều của kim nam châm đặt ở giữa hai nhánh của nam châm hình chữ U như Hình 19.7.</a:t>
            </a:r>
          </a:p>
        </p:txBody>
      </p:sp>
      <p:sp>
        <p:nvSpPr>
          <p:cNvPr id="7" name="TextBox 6">
            <a:extLst>
              <a:ext uri="{FF2B5EF4-FFF2-40B4-BE49-F238E27FC236}">
                <a16:creationId xmlns:a16="http://schemas.microsoft.com/office/drawing/2014/main" id="{D443D1DD-4DAC-A135-1313-55AF1D163CCC}"/>
              </a:ext>
            </a:extLst>
          </p:cNvPr>
          <p:cNvSpPr txBox="1"/>
          <p:nvPr/>
        </p:nvSpPr>
        <p:spPr>
          <a:xfrm>
            <a:off x="385483" y="1941746"/>
            <a:ext cx="7605992" cy="3970318"/>
          </a:xfrm>
          <a:prstGeom prst="rect">
            <a:avLst/>
          </a:prstGeom>
          <a:noFill/>
        </p:spPr>
        <p:txBody>
          <a:bodyPr wrap="square">
            <a:spAutoFit/>
          </a:bodyPr>
          <a:lstStyle/>
          <a:p>
            <a:r>
              <a:rPr lang="vi-VN" sz="3600" dirty="0">
                <a:solidFill>
                  <a:srgbClr val="FF0000"/>
                </a:solidFill>
                <a:latin typeface="+mj-lt"/>
              </a:rPr>
              <a:t>Ta thấy kim nam châm đang nằm cân bằng trong từ trường của nam châm hình chữ U do cả hai đầu của nó đang bị hút về hai cực của nam châm chữ U. Vậy, ta xác định được đầu bên trái của kim nam châm là cực Nam, đầu bên phải là cực Bắc.</a:t>
            </a:r>
          </a:p>
        </p:txBody>
      </p:sp>
      <p:pic>
        <p:nvPicPr>
          <p:cNvPr id="7170" name="Picture 2" descr="SBT Khoa học tự nhiên 7 Bài 19: Từ trường - Kết nối tri thức (ảnh 1)">
            <a:extLst>
              <a:ext uri="{FF2B5EF4-FFF2-40B4-BE49-F238E27FC236}">
                <a16:creationId xmlns:a16="http://schemas.microsoft.com/office/drawing/2014/main" id="{6BFC99FB-8570-96F9-B7AD-E6098FE92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242" y="1715914"/>
            <a:ext cx="3343275" cy="399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CACF7-9F3A-0796-6F2C-A7AA6738CF02}"/>
              </a:ext>
            </a:extLst>
          </p:cNvPr>
          <p:cNvSpPr txBox="1"/>
          <p:nvPr/>
        </p:nvSpPr>
        <p:spPr>
          <a:xfrm>
            <a:off x="385483" y="391939"/>
            <a:ext cx="11421034" cy="1077218"/>
          </a:xfrm>
          <a:prstGeom prst="rect">
            <a:avLst/>
          </a:prstGeom>
          <a:noFill/>
        </p:spPr>
        <p:txBody>
          <a:bodyPr wrap="square">
            <a:spAutoFit/>
          </a:bodyPr>
          <a:lstStyle/>
          <a:p>
            <a:r>
              <a:rPr lang="vi-VN" sz="3200" b="1" dirty="0">
                <a:latin typeface="+mj-lt"/>
              </a:rPr>
              <a:t>Bài 10.</a:t>
            </a:r>
            <a:r>
              <a:rPr lang="vi-VN" sz="3200" dirty="0">
                <a:latin typeface="+mj-lt"/>
              </a:rPr>
              <a:t> Hình 20.1 vẽ ba nam châm điện A, B, C. Mỗi nam châm đều có cùng một dòng điện chạy vào ống dây.</a:t>
            </a:r>
          </a:p>
        </p:txBody>
      </p:sp>
      <p:sp>
        <p:nvSpPr>
          <p:cNvPr id="7" name="TextBox 6">
            <a:extLst>
              <a:ext uri="{FF2B5EF4-FFF2-40B4-BE49-F238E27FC236}">
                <a16:creationId xmlns:a16="http://schemas.microsoft.com/office/drawing/2014/main" id="{D443D1DD-4DAC-A135-1313-55AF1D163CCC}"/>
              </a:ext>
            </a:extLst>
          </p:cNvPr>
          <p:cNvSpPr txBox="1"/>
          <p:nvPr/>
        </p:nvSpPr>
        <p:spPr>
          <a:xfrm>
            <a:off x="385483" y="1941746"/>
            <a:ext cx="7605992" cy="4524315"/>
          </a:xfrm>
          <a:prstGeom prst="rect">
            <a:avLst/>
          </a:prstGeom>
          <a:noFill/>
        </p:spPr>
        <p:txBody>
          <a:bodyPr wrap="square">
            <a:spAutoFit/>
          </a:bodyPr>
          <a:lstStyle/>
          <a:p>
            <a:r>
              <a:rPr lang="vi-VN" sz="3200" b="1" dirty="0">
                <a:latin typeface="+mj-lt"/>
              </a:rPr>
              <a:t>a)</a:t>
            </a:r>
            <a:r>
              <a:rPr lang="vi-VN" sz="3200" dirty="0">
                <a:latin typeface="+mj-lt"/>
              </a:rPr>
              <a:t> Giải thích vì sao từ trường của nam châm điện B mạnh hơn từ trường của nam châm điện A.</a:t>
            </a:r>
          </a:p>
          <a:p>
            <a:r>
              <a:rPr lang="vi-VN" sz="3200" b="1" dirty="0">
                <a:latin typeface="+mj-lt"/>
              </a:rPr>
              <a:t>b)</a:t>
            </a:r>
            <a:r>
              <a:rPr lang="vi-VN" sz="3200" dirty="0">
                <a:latin typeface="+mj-lt"/>
              </a:rPr>
              <a:t> Giải thích vì sao từ trường của nam châm điện C mạnh hơn từ trường của nam châm điện B.</a:t>
            </a:r>
          </a:p>
          <a:p>
            <a:r>
              <a:rPr lang="vi-VN" sz="3200" b="1" dirty="0">
                <a:latin typeface="+mj-lt"/>
              </a:rPr>
              <a:t>c)</a:t>
            </a:r>
            <a:r>
              <a:rPr lang="vi-VN" sz="3200" dirty="0">
                <a:latin typeface="+mj-lt"/>
              </a:rPr>
              <a:t> Bằng cách nào có thể xác định các vị trí bên ngoài nam châm điện C cũng có từ trường.</a:t>
            </a:r>
          </a:p>
        </p:txBody>
      </p:sp>
      <p:pic>
        <p:nvPicPr>
          <p:cNvPr id="10242" name="Picture 2" descr="SBT Khoa học tự nhiên 7 Bài 20: Chế tạo nam châm điện đơn giản - Kết nối tri thức (ảnh 1)">
            <a:extLst>
              <a:ext uri="{FF2B5EF4-FFF2-40B4-BE49-F238E27FC236}">
                <a16:creationId xmlns:a16="http://schemas.microsoft.com/office/drawing/2014/main" id="{FDA7C7AE-7A61-2837-1C5D-20E7035E1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1766888"/>
            <a:ext cx="4293407" cy="443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5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1000"/>
                                        <p:tgtEl>
                                          <p:spTgt spid="10242"/>
                                        </p:tgtEl>
                                      </p:cBhvr>
                                    </p:animEffect>
                                    <p:anim calcmode="lin" valueType="num">
                                      <p:cBhvr>
                                        <p:cTn id="18" dur="1000" fill="hold"/>
                                        <p:tgtEl>
                                          <p:spTgt spid="10242"/>
                                        </p:tgtEl>
                                        <p:attrNameLst>
                                          <p:attrName>ppt_x</p:attrName>
                                        </p:attrNameLst>
                                      </p:cBhvr>
                                      <p:tavLst>
                                        <p:tav tm="0">
                                          <p:val>
                                            <p:strVal val="#ppt_x"/>
                                          </p:val>
                                        </p:tav>
                                        <p:tav tm="100000">
                                          <p:val>
                                            <p:strVal val="#ppt_x"/>
                                          </p:val>
                                        </p:tav>
                                      </p:tavLst>
                                    </p:anim>
                                    <p:anim calcmode="lin" valueType="num">
                                      <p:cBhvr>
                                        <p:cTn id="1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50509E-73B1-A24B-028D-20639387E9BA}"/>
              </a:ext>
            </a:extLst>
          </p:cNvPr>
          <p:cNvGraphicFramePr>
            <a:graphicFrameLocks noGrp="1"/>
          </p:cNvGraphicFramePr>
          <p:nvPr>
            <p:ph idx="1"/>
            <p:extLst>
              <p:ext uri="{D42A27DB-BD31-4B8C-83A1-F6EECF244321}">
                <p14:modId xmlns:p14="http://schemas.microsoft.com/office/powerpoint/2010/main" val="316732579"/>
              </p:ext>
            </p:extLst>
          </p:nvPr>
        </p:nvGraphicFramePr>
        <p:xfrm>
          <a:off x="466166" y="1075765"/>
          <a:ext cx="11170022" cy="5140811"/>
        </p:xfrm>
        <a:graphic>
          <a:graphicData uri="http://schemas.openxmlformats.org/drawingml/2006/table">
            <a:tbl>
              <a:tblPr/>
              <a:tblGrid>
                <a:gridCol w="1073754">
                  <a:extLst>
                    <a:ext uri="{9D8B030D-6E8A-4147-A177-3AD203B41FA5}">
                      <a16:colId xmlns:a16="http://schemas.microsoft.com/office/drawing/2014/main" val="87952903"/>
                    </a:ext>
                  </a:extLst>
                </a:gridCol>
                <a:gridCol w="8100677">
                  <a:extLst>
                    <a:ext uri="{9D8B030D-6E8A-4147-A177-3AD203B41FA5}">
                      <a16:colId xmlns:a16="http://schemas.microsoft.com/office/drawing/2014/main" val="2696114778"/>
                    </a:ext>
                  </a:extLst>
                </a:gridCol>
                <a:gridCol w="1069829">
                  <a:extLst>
                    <a:ext uri="{9D8B030D-6E8A-4147-A177-3AD203B41FA5}">
                      <a16:colId xmlns:a16="http://schemas.microsoft.com/office/drawing/2014/main" val="433891373"/>
                    </a:ext>
                  </a:extLst>
                </a:gridCol>
                <a:gridCol w="925762">
                  <a:extLst>
                    <a:ext uri="{9D8B030D-6E8A-4147-A177-3AD203B41FA5}">
                      <a16:colId xmlns:a16="http://schemas.microsoft.com/office/drawing/2014/main" val="2833747372"/>
                    </a:ext>
                  </a:extLst>
                </a:gridCol>
              </a:tblGrid>
              <a:tr h="735554">
                <a:tc>
                  <a:txBody>
                    <a:bodyPr/>
                    <a:lstStyle/>
                    <a:p>
                      <a:pPr algn="ctr"/>
                      <a:r>
                        <a:rPr lang="vi-VN" sz="2800" b="1" dirty="0">
                          <a:effectLst/>
                          <a:latin typeface="Times New Roman" panose="02020603050405020304" pitchFamily="18" charset="0"/>
                          <a:cs typeface="Times New Roman" panose="02020603050405020304" pitchFamily="18" charset="0"/>
                        </a:rPr>
                        <a:t>STT</a:t>
                      </a:r>
                      <a:endParaRPr lang="vi-VN" sz="2800" dirty="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3200" b="1" dirty="0">
                          <a:effectLst/>
                          <a:latin typeface="+mj-lt"/>
                          <a:cs typeface="Times New Roman" panose="02020603050405020304" pitchFamily="18" charset="0"/>
                        </a:rPr>
                        <a:t>Nói về nam châm điện</a:t>
                      </a:r>
                      <a:endParaRPr lang="vi-VN" sz="32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r>
                        <a:rPr lang="vi-VN" sz="2800" b="1">
                          <a:effectLst/>
                          <a:latin typeface="Times New Roman" panose="02020603050405020304" pitchFamily="18" charset="0"/>
                          <a:cs typeface="Times New Roman" panose="02020603050405020304" pitchFamily="18" charset="0"/>
                        </a:rPr>
                        <a:t>Đánh giá</a:t>
                      </a:r>
                      <a:endParaRPr lang="vi-VN" sz="280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4206763784"/>
                  </a:ext>
                </a:extLst>
              </a:tr>
              <a:tr h="980739">
                <a:tc>
                  <a:txBody>
                    <a:bodyPr/>
                    <a:lstStyle/>
                    <a:p>
                      <a:pPr algn="ctr"/>
                      <a:r>
                        <a:rPr lang="vi-VN" sz="2800">
                          <a:effectLst/>
                          <a:latin typeface="Times New Roman" panose="02020603050405020304" pitchFamily="18" charset="0"/>
                          <a:cs typeface="Times New Roman" panose="02020603050405020304" pitchFamily="18" charset="0"/>
                        </a:rPr>
                        <a:t>1</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3200" b="0" i="0" kern="1200" dirty="0">
                          <a:solidFill>
                            <a:schemeClr val="tx1"/>
                          </a:solidFill>
                          <a:effectLst/>
                          <a:latin typeface="+mj-lt"/>
                          <a:ea typeface="+mn-ea"/>
                          <a:cs typeface="+mn-cs"/>
                        </a:rPr>
                        <a:t>Nam châm điện chỉ gồm một ống dây dẫn.</a:t>
                      </a:r>
                      <a:endParaRPr lang="vi-VN" sz="32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1193155"/>
                  </a:ext>
                </a:extLst>
              </a:tr>
              <a:tr h="980739">
                <a:tc>
                  <a:txBody>
                    <a:bodyPr/>
                    <a:lstStyle/>
                    <a:p>
                      <a:pPr algn="ctr"/>
                      <a:r>
                        <a:rPr lang="vi-VN" sz="2800">
                          <a:effectLst/>
                          <a:latin typeface="Times New Roman" panose="02020603050405020304" pitchFamily="18" charset="0"/>
                          <a:cs typeface="Times New Roman" panose="02020603050405020304" pitchFamily="18" charset="0"/>
                        </a:rPr>
                        <a:t>2</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3200" b="0" i="0" kern="1200" dirty="0">
                          <a:solidFill>
                            <a:schemeClr val="tx1"/>
                          </a:solidFill>
                          <a:effectLst/>
                          <a:latin typeface="+mj-lt"/>
                          <a:ea typeface="+mn-ea"/>
                          <a:cs typeface="+mn-cs"/>
                        </a:rPr>
                        <a:t>Từ trường của nam châm điện tương tự từ trường của nam châm thẳng.</a:t>
                      </a:r>
                      <a:endParaRPr lang="vi-VN" sz="32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958567"/>
                  </a:ext>
                </a:extLst>
              </a:tr>
              <a:tr h="980739">
                <a:tc>
                  <a:txBody>
                    <a:bodyPr/>
                    <a:lstStyle/>
                    <a:p>
                      <a:pPr algn="ctr"/>
                      <a:r>
                        <a:rPr lang="vi-VN" sz="2800">
                          <a:effectLst/>
                          <a:latin typeface="Times New Roman" panose="02020603050405020304" pitchFamily="18" charset="0"/>
                          <a:cs typeface="Times New Roman" panose="02020603050405020304" pitchFamily="18" charset="0"/>
                        </a:rPr>
                        <a:t>3</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3200" b="0" i="0" kern="1200" dirty="0">
                          <a:solidFill>
                            <a:schemeClr val="tx1"/>
                          </a:solidFill>
                          <a:effectLst/>
                          <a:latin typeface="+mj-lt"/>
                          <a:ea typeface="+mn-ea"/>
                          <a:cs typeface="+mn-cs"/>
                        </a:rPr>
                        <a:t>Từ trường của nam châm điện tồn tại ngay cả sau khi ngắt dòng điện chạy vào ống dây dẫn.</a:t>
                      </a:r>
                      <a:endParaRPr lang="vi-VN" sz="32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3359127"/>
                  </a:ext>
                </a:extLst>
              </a:tr>
              <a:tr h="1225924">
                <a:tc>
                  <a:txBody>
                    <a:bodyPr/>
                    <a:lstStyle/>
                    <a:p>
                      <a:pPr algn="ctr"/>
                      <a:r>
                        <a:rPr lang="vi-VN" sz="2800">
                          <a:effectLst/>
                          <a:latin typeface="Times New Roman" panose="02020603050405020304" pitchFamily="18" charset="0"/>
                          <a:cs typeface="Times New Roman" panose="02020603050405020304" pitchFamily="18" charset="0"/>
                        </a:rPr>
                        <a:t>4</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3200" b="0" i="0" kern="1200" dirty="0">
                          <a:solidFill>
                            <a:schemeClr val="tx1"/>
                          </a:solidFill>
                          <a:effectLst/>
                          <a:latin typeface="+mj-lt"/>
                          <a:ea typeface="+mn-ea"/>
                          <a:cs typeface="+mn-cs"/>
                        </a:rPr>
                        <a:t>Từ trường của nam châm điện phụ thuộc dòng điện chạy vào ống dây và lõi sắt trong lòng ống dây.</a:t>
                      </a:r>
                      <a:endParaRPr lang="vi-VN" sz="32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58117"/>
                  </a:ext>
                </a:extLst>
              </a:tr>
            </a:tbl>
          </a:graphicData>
        </a:graphic>
      </p:graphicFrame>
      <p:sp>
        <p:nvSpPr>
          <p:cNvPr id="6" name="TextBox 5">
            <a:extLst>
              <a:ext uri="{FF2B5EF4-FFF2-40B4-BE49-F238E27FC236}">
                <a16:creationId xmlns:a16="http://schemas.microsoft.com/office/drawing/2014/main" id="{C0959888-5BD9-399D-C9C2-4DCB099D90EF}"/>
              </a:ext>
            </a:extLst>
          </p:cNvPr>
          <p:cNvSpPr txBox="1"/>
          <p:nvPr/>
        </p:nvSpPr>
        <p:spPr>
          <a:xfrm>
            <a:off x="376518" y="394447"/>
            <a:ext cx="11421035" cy="430887"/>
          </a:xfrm>
          <a:prstGeom prst="rect">
            <a:avLst/>
          </a:prstGeom>
          <a:noFill/>
        </p:spPr>
        <p:txBody>
          <a:bodyPr wrap="square" rtlCol="0">
            <a:spAutoFit/>
          </a:bodyPr>
          <a:lstStyle/>
          <a:p>
            <a:r>
              <a:rPr kumimoji="0" lang="vi-VN" altLang="vi-VN" sz="2200" b="1" i="0" u="none" strike="noStrike" cap="none" normalizeH="0" baseline="0" dirty="0">
                <a:ln>
                  <a:noFill/>
                </a:ln>
                <a:solidFill>
                  <a:srgbClr val="008000"/>
                </a:solidFill>
                <a:effectLst/>
                <a:latin typeface="+mj-lt"/>
              </a:rPr>
              <a:t>Bài 11:</a:t>
            </a:r>
            <a:r>
              <a:rPr kumimoji="0" lang="vi-VN" altLang="vi-VN" sz="2200" b="1" i="0" u="none" strike="noStrike" cap="none" normalizeH="0" baseline="0" dirty="0">
                <a:ln>
                  <a:noFill/>
                </a:ln>
                <a:solidFill>
                  <a:srgbClr val="212529"/>
                </a:solidFill>
                <a:effectLst/>
                <a:latin typeface="+mj-lt"/>
              </a:rPr>
              <a:t> Hãy khoanh vào từ “Đúng” hoặc “Sai” các câu dưới đây nói về nam</a:t>
            </a:r>
            <a:r>
              <a:rPr kumimoji="0" lang="vi-VN" altLang="vi-VN" sz="2200" b="1" i="0" u="none" strike="noStrike" cap="none" normalizeH="0" dirty="0">
                <a:ln>
                  <a:noFill/>
                </a:ln>
                <a:solidFill>
                  <a:srgbClr val="212529"/>
                </a:solidFill>
                <a:effectLst/>
                <a:latin typeface="+mj-lt"/>
              </a:rPr>
              <a:t> châm điện</a:t>
            </a:r>
            <a:r>
              <a:rPr kumimoji="0" lang="vi-VN" altLang="vi-VN" sz="2200" b="1" i="0" u="none" strike="noStrike" cap="none" normalizeH="0" baseline="0" dirty="0">
                <a:ln>
                  <a:noFill/>
                </a:ln>
                <a:solidFill>
                  <a:srgbClr val="212529"/>
                </a:solidFill>
                <a:effectLst/>
                <a:latin typeface="+mj-lt"/>
              </a:rPr>
              <a:t>.</a:t>
            </a:r>
            <a:endParaRPr kumimoji="0" lang="vi-VN" altLang="vi-VN" sz="2200" b="1" i="0" u="none" strike="noStrike" cap="none" normalizeH="0" baseline="0" dirty="0">
              <a:ln>
                <a:noFill/>
              </a:ln>
              <a:solidFill>
                <a:schemeClr val="tx1"/>
              </a:solidFill>
              <a:effectLst/>
              <a:latin typeface="+mj-lt"/>
            </a:endParaRPr>
          </a:p>
        </p:txBody>
      </p:sp>
      <p:sp>
        <p:nvSpPr>
          <p:cNvPr id="7" name="Oval 6">
            <a:extLst>
              <a:ext uri="{FF2B5EF4-FFF2-40B4-BE49-F238E27FC236}">
                <a16:creationId xmlns:a16="http://schemas.microsoft.com/office/drawing/2014/main" id="{0EAC9441-FF25-7178-618B-AF57C448EA1A}"/>
              </a:ext>
            </a:extLst>
          </p:cNvPr>
          <p:cNvSpPr/>
          <p:nvPr/>
        </p:nvSpPr>
        <p:spPr>
          <a:xfrm>
            <a:off x="10877550" y="1847850"/>
            <a:ext cx="6096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A53C4444-42EA-3075-9F39-295FCCB2BB2E}"/>
              </a:ext>
            </a:extLst>
          </p:cNvPr>
          <p:cNvSpPr/>
          <p:nvPr/>
        </p:nvSpPr>
        <p:spPr>
          <a:xfrm>
            <a:off x="9648824" y="2800349"/>
            <a:ext cx="1000125"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6E054D82-CDFA-6E65-223C-7E6CE00E8D16}"/>
              </a:ext>
            </a:extLst>
          </p:cNvPr>
          <p:cNvSpPr/>
          <p:nvPr/>
        </p:nvSpPr>
        <p:spPr>
          <a:xfrm>
            <a:off x="10810874" y="3829049"/>
            <a:ext cx="752476"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6EB2D677-9CE7-4539-149B-19561469911B}"/>
              </a:ext>
            </a:extLst>
          </p:cNvPr>
          <p:cNvSpPr/>
          <p:nvPr/>
        </p:nvSpPr>
        <p:spPr>
          <a:xfrm>
            <a:off x="10877550" y="4794717"/>
            <a:ext cx="6096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117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ppt_w</p:attrName>
                                        </p:attrNameLst>
                                      </p:cBhvr>
                                      <p:tavLst>
                                        <p:tav tm="0" fmla="#ppt_w*sin(2.5*pi*$)">
                                          <p:val>
                                            <p:fltVal val="0"/>
                                          </p:val>
                                        </p:tav>
                                        <p:tav tm="100000">
                                          <p:val>
                                            <p:fltVal val="1"/>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CACF7-9F3A-0796-6F2C-A7AA6738CF02}"/>
              </a:ext>
            </a:extLst>
          </p:cNvPr>
          <p:cNvSpPr txBox="1"/>
          <p:nvPr/>
        </p:nvSpPr>
        <p:spPr>
          <a:xfrm>
            <a:off x="385483" y="306214"/>
            <a:ext cx="11421034" cy="1200329"/>
          </a:xfrm>
          <a:prstGeom prst="rect">
            <a:avLst/>
          </a:prstGeom>
          <a:noFill/>
        </p:spPr>
        <p:txBody>
          <a:bodyPr wrap="square">
            <a:spAutoFit/>
          </a:bodyPr>
          <a:lstStyle/>
          <a:p>
            <a:r>
              <a:rPr lang="vi-VN" sz="3600" b="1" dirty="0">
                <a:latin typeface="+mj-lt"/>
              </a:rPr>
              <a:t>Bài 12.</a:t>
            </a:r>
            <a:r>
              <a:rPr lang="vi-VN" sz="3600" dirty="0">
                <a:latin typeface="+mj-lt"/>
              </a:rPr>
              <a:t> Xác định cực của nam châm điện khi có dòng điện chạy trong ống dây như Hình 20.2.</a:t>
            </a:r>
          </a:p>
        </p:txBody>
      </p:sp>
      <p:sp>
        <p:nvSpPr>
          <p:cNvPr id="7" name="TextBox 6">
            <a:extLst>
              <a:ext uri="{FF2B5EF4-FFF2-40B4-BE49-F238E27FC236}">
                <a16:creationId xmlns:a16="http://schemas.microsoft.com/office/drawing/2014/main" id="{D443D1DD-4DAC-A135-1313-55AF1D163CCC}"/>
              </a:ext>
            </a:extLst>
          </p:cNvPr>
          <p:cNvSpPr txBox="1"/>
          <p:nvPr/>
        </p:nvSpPr>
        <p:spPr>
          <a:xfrm>
            <a:off x="385482" y="4789721"/>
            <a:ext cx="11501717" cy="1200329"/>
          </a:xfrm>
          <a:prstGeom prst="rect">
            <a:avLst/>
          </a:prstGeom>
          <a:noFill/>
        </p:spPr>
        <p:txBody>
          <a:bodyPr wrap="square">
            <a:spAutoFit/>
          </a:bodyPr>
          <a:lstStyle/>
          <a:p>
            <a:r>
              <a:rPr lang="vi-VN" sz="3600" dirty="0">
                <a:solidFill>
                  <a:srgbClr val="FF0000"/>
                </a:solidFill>
                <a:latin typeface="+mj-lt"/>
              </a:rPr>
              <a:t>Ta thấy nam châm điện và kim nam châm đang hút nhau nên đầu A là cực Bắc (N), đầu B là cực Nam (S).</a:t>
            </a:r>
          </a:p>
        </p:txBody>
      </p:sp>
      <p:pic>
        <p:nvPicPr>
          <p:cNvPr id="11266" name="Picture 2" descr="SBT Khoa học tự nhiên 7 Bài 20: Chế tạo nam châm điện đơn giản - Kết nối tri thức (ảnh 1)">
            <a:extLst>
              <a:ext uri="{FF2B5EF4-FFF2-40B4-BE49-F238E27FC236}">
                <a16:creationId xmlns:a16="http://schemas.microsoft.com/office/drawing/2014/main" id="{61D95294-8C55-48CA-08F4-800067118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2" y="1862138"/>
            <a:ext cx="9120187" cy="290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50509E-73B1-A24B-028D-20639387E9BA}"/>
              </a:ext>
            </a:extLst>
          </p:cNvPr>
          <p:cNvGraphicFramePr>
            <a:graphicFrameLocks noGrp="1"/>
          </p:cNvGraphicFramePr>
          <p:nvPr>
            <p:ph idx="1"/>
            <p:extLst>
              <p:ext uri="{D42A27DB-BD31-4B8C-83A1-F6EECF244321}">
                <p14:modId xmlns:p14="http://schemas.microsoft.com/office/powerpoint/2010/main" val="647886081"/>
              </p:ext>
            </p:extLst>
          </p:nvPr>
        </p:nvGraphicFramePr>
        <p:xfrm>
          <a:off x="466166" y="1075765"/>
          <a:ext cx="11170022" cy="4903695"/>
        </p:xfrm>
        <a:graphic>
          <a:graphicData uri="http://schemas.openxmlformats.org/drawingml/2006/table">
            <a:tbl>
              <a:tblPr/>
              <a:tblGrid>
                <a:gridCol w="1073754">
                  <a:extLst>
                    <a:ext uri="{9D8B030D-6E8A-4147-A177-3AD203B41FA5}">
                      <a16:colId xmlns:a16="http://schemas.microsoft.com/office/drawing/2014/main" val="87952903"/>
                    </a:ext>
                  </a:extLst>
                </a:gridCol>
                <a:gridCol w="8100677">
                  <a:extLst>
                    <a:ext uri="{9D8B030D-6E8A-4147-A177-3AD203B41FA5}">
                      <a16:colId xmlns:a16="http://schemas.microsoft.com/office/drawing/2014/main" val="2696114778"/>
                    </a:ext>
                  </a:extLst>
                </a:gridCol>
                <a:gridCol w="1069829">
                  <a:extLst>
                    <a:ext uri="{9D8B030D-6E8A-4147-A177-3AD203B41FA5}">
                      <a16:colId xmlns:a16="http://schemas.microsoft.com/office/drawing/2014/main" val="433891373"/>
                    </a:ext>
                  </a:extLst>
                </a:gridCol>
                <a:gridCol w="925762">
                  <a:extLst>
                    <a:ext uri="{9D8B030D-6E8A-4147-A177-3AD203B41FA5}">
                      <a16:colId xmlns:a16="http://schemas.microsoft.com/office/drawing/2014/main" val="2833747372"/>
                    </a:ext>
                  </a:extLst>
                </a:gridCol>
              </a:tblGrid>
              <a:tr h="735554">
                <a:tc>
                  <a:txBody>
                    <a:bodyPr/>
                    <a:lstStyle/>
                    <a:p>
                      <a:pPr algn="ctr"/>
                      <a:r>
                        <a:rPr lang="vi-VN" sz="2800" b="1" dirty="0">
                          <a:effectLst/>
                          <a:latin typeface="Times New Roman" panose="02020603050405020304" pitchFamily="18" charset="0"/>
                          <a:cs typeface="Times New Roman" panose="02020603050405020304" pitchFamily="18" charset="0"/>
                        </a:rPr>
                        <a:t>STT</a:t>
                      </a:r>
                      <a:endParaRPr lang="vi-VN" sz="2800" dirty="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b="1" dirty="0">
                          <a:effectLst/>
                          <a:latin typeface="Times New Roman" panose="02020603050405020304" pitchFamily="18" charset="0"/>
                          <a:cs typeface="Times New Roman" panose="02020603050405020304" pitchFamily="18" charset="0"/>
                        </a:rPr>
                        <a:t>Nói về nam châm</a:t>
                      </a:r>
                      <a:endParaRPr lang="vi-VN" sz="2800" dirty="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r>
                        <a:rPr lang="vi-VN" sz="2800" b="1">
                          <a:effectLst/>
                          <a:latin typeface="Times New Roman" panose="02020603050405020304" pitchFamily="18" charset="0"/>
                          <a:cs typeface="Times New Roman" panose="02020603050405020304" pitchFamily="18" charset="0"/>
                        </a:rPr>
                        <a:t>Đánh giá</a:t>
                      </a:r>
                      <a:endParaRPr lang="vi-VN" sz="280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4206763784"/>
                  </a:ext>
                </a:extLst>
              </a:tr>
              <a:tr h="980739">
                <a:tc>
                  <a:txBody>
                    <a:bodyPr/>
                    <a:lstStyle/>
                    <a:p>
                      <a:pPr algn="ctr"/>
                      <a:r>
                        <a:rPr lang="vi-VN" sz="2800">
                          <a:effectLst/>
                          <a:latin typeface="Times New Roman" panose="02020603050405020304" pitchFamily="18" charset="0"/>
                          <a:cs typeface="Times New Roman" panose="02020603050405020304" pitchFamily="18" charset="0"/>
                        </a:rPr>
                        <a:t>1</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dirty="0">
                          <a:effectLst/>
                          <a:latin typeface="Times New Roman" panose="02020603050405020304" pitchFamily="18" charset="0"/>
                          <a:cs typeface="Times New Roman" panose="02020603050405020304" pitchFamily="18" charset="0"/>
                        </a:rPr>
                        <a:t>Nam châm hút được tất cả các vật bằng kim loại.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1193155"/>
                  </a:ext>
                </a:extLst>
              </a:tr>
              <a:tr h="980739">
                <a:tc>
                  <a:txBody>
                    <a:bodyPr/>
                    <a:lstStyle/>
                    <a:p>
                      <a:pPr algn="ctr"/>
                      <a:r>
                        <a:rPr lang="vi-VN" sz="2800">
                          <a:effectLst/>
                          <a:latin typeface="Times New Roman" panose="02020603050405020304" pitchFamily="18" charset="0"/>
                          <a:cs typeface="Times New Roman" panose="02020603050405020304" pitchFamily="18" charset="0"/>
                        </a:rPr>
                        <a:t>2</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dirty="0">
                          <a:effectLst/>
                          <a:latin typeface="Times New Roman" panose="02020603050405020304" pitchFamily="18" charset="0"/>
                          <a:cs typeface="Times New Roman" panose="02020603050405020304" pitchFamily="18" charset="0"/>
                        </a:rPr>
                        <a:t>Nam châm nào cũng có 2 cực một cực gọi là cực Bắc, một cực gọi là cực Nam.</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958567"/>
                  </a:ext>
                </a:extLst>
              </a:tr>
              <a:tr h="980739">
                <a:tc>
                  <a:txBody>
                    <a:bodyPr/>
                    <a:lstStyle/>
                    <a:p>
                      <a:pPr algn="ctr"/>
                      <a:r>
                        <a:rPr lang="vi-VN" sz="2800">
                          <a:effectLst/>
                          <a:latin typeface="Times New Roman" panose="02020603050405020304" pitchFamily="18" charset="0"/>
                          <a:cs typeface="Times New Roman" panose="02020603050405020304" pitchFamily="18" charset="0"/>
                        </a:rPr>
                        <a:t>3</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dirty="0">
                          <a:effectLst/>
                          <a:latin typeface="Times New Roman" panose="02020603050405020304" pitchFamily="18" charset="0"/>
                          <a:cs typeface="Times New Roman" panose="02020603050405020304" pitchFamily="18" charset="0"/>
                        </a:rPr>
                        <a:t>Hai nam châm cứ để gần nhau là hút nhau.</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3359127"/>
                  </a:ext>
                </a:extLst>
              </a:tr>
              <a:tr h="1225924">
                <a:tc>
                  <a:txBody>
                    <a:bodyPr/>
                    <a:lstStyle/>
                    <a:p>
                      <a:pPr algn="ctr"/>
                      <a:r>
                        <a:rPr lang="vi-VN" sz="2800">
                          <a:effectLst/>
                          <a:latin typeface="Times New Roman" panose="02020603050405020304" pitchFamily="18" charset="0"/>
                          <a:cs typeface="Times New Roman" panose="02020603050405020304" pitchFamily="18" charset="0"/>
                        </a:rPr>
                        <a:t>4</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dirty="0">
                          <a:effectLst/>
                          <a:latin typeface="Times New Roman" panose="02020603050405020304" pitchFamily="18" charset="0"/>
                          <a:cs typeface="Times New Roman" panose="02020603050405020304" pitchFamily="18" charset="0"/>
                        </a:rPr>
                        <a:t>Kim la bàn là một kim nam châm. Đầu kim la bàn chỉ hướng Bắc là đầu cực Nam của kim nam châm.</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58117"/>
                  </a:ext>
                </a:extLst>
              </a:tr>
            </a:tbl>
          </a:graphicData>
        </a:graphic>
      </p:graphicFrame>
      <p:sp>
        <p:nvSpPr>
          <p:cNvPr id="6" name="TextBox 5">
            <a:extLst>
              <a:ext uri="{FF2B5EF4-FFF2-40B4-BE49-F238E27FC236}">
                <a16:creationId xmlns:a16="http://schemas.microsoft.com/office/drawing/2014/main" id="{C0959888-5BD9-399D-C9C2-4DCB099D90EF}"/>
              </a:ext>
            </a:extLst>
          </p:cNvPr>
          <p:cNvSpPr txBox="1"/>
          <p:nvPr/>
        </p:nvSpPr>
        <p:spPr>
          <a:xfrm>
            <a:off x="376518" y="394447"/>
            <a:ext cx="11421035" cy="369332"/>
          </a:xfrm>
          <a:prstGeom prst="rect">
            <a:avLst/>
          </a:prstGeom>
          <a:noFill/>
        </p:spPr>
        <p:txBody>
          <a:bodyPr wrap="square" rtlCol="0">
            <a:spAutoFit/>
          </a:bodyPr>
          <a:lstStyle/>
          <a:p>
            <a:r>
              <a:rPr kumimoji="0" lang="vi-VN" altLang="vi-VN" sz="1800" b="1" i="0" u="none" strike="noStrike" cap="none" normalizeH="0" baseline="0" dirty="0">
                <a:ln>
                  <a:noFill/>
                </a:ln>
                <a:solidFill>
                  <a:srgbClr val="008000"/>
                </a:solidFill>
                <a:effectLst/>
                <a:latin typeface="Roboto" panose="020B0604020202020204" pitchFamily="2" charset="0"/>
              </a:rPr>
              <a:t>Bài 1:</a:t>
            </a:r>
            <a:r>
              <a:rPr kumimoji="0" lang="vi-VN" altLang="vi-VN" sz="1800" b="1" i="0" u="none" strike="noStrike" cap="none" normalizeH="0" baseline="0" dirty="0">
                <a:ln>
                  <a:noFill/>
                </a:ln>
                <a:solidFill>
                  <a:srgbClr val="212529"/>
                </a:solidFill>
                <a:effectLst/>
                <a:latin typeface="Roboto" panose="020B0604020202020204" pitchFamily="2" charset="0"/>
              </a:rPr>
              <a:t> </a:t>
            </a:r>
            <a:r>
              <a:rPr kumimoji="0" lang="vi-VN" altLang="vi-VN" sz="1800" b="0" i="0" u="none" strike="noStrike" cap="none" normalizeH="0" baseline="0" dirty="0">
                <a:ln>
                  <a:noFill/>
                </a:ln>
                <a:solidFill>
                  <a:srgbClr val="212529"/>
                </a:solidFill>
                <a:effectLst/>
                <a:latin typeface="Roboto" panose="020B0604020202020204" pitchFamily="2" charset="0"/>
              </a:rPr>
              <a:t>Hãy khoanh vào từ “Đúng” hoặc “Sai” các câu dưới đây nói về nam châm.</a:t>
            </a:r>
            <a:endParaRPr kumimoji="0" lang="vi-VN" altLang="vi-VN" sz="1050" b="0" i="0" u="none" strike="noStrike" cap="none" normalizeH="0" baseline="0" dirty="0">
              <a:ln>
                <a:noFill/>
              </a:ln>
              <a:solidFill>
                <a:schemeClr val="tx1"/>
              </a:solidFill>
              <a:effectLst/>
            </a:endParaRPr>
          </a:p>
        </p:txBody>
      </p:sp>
      <p:sp>
        <p:nvSpPr>
          <p:cNvPr id="7" name="Oval 6">
            <a:extLst>
              <a:ext uri="{FF2B5EF4-FFF2-40B4-BE49-F238E27FC236}">
                <a16:creationId xmlns:a16="http://schemas.microsoft.com/office/drawing/2014/main" id="{0EAC9441-FF25-7178-618B-AF57C448EA1A}"/>
              </a:ext>
            </a:extLst>
          </p:cNvPr>
          <p:cNvSpPr/>
          <p:nvPr/>
        </p:nvSpPr>
        <p:spPr>
          <a:xfrm>
            <a:off x="10877550" y="1847850"/>
            <a:ext cx="6096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A53C4444-42EA-3075-9F39-295FCCB2BB2E}"/>
              </a:ext>
            </a:extLst>
          </p:cNvPr>
          <p:cNvSpPr/>
          <p:nvPr/>
        </p:nvSpPr>
        <p:spPr>
          <a:xfrm>
            <a:off x="9648824" y="2800349"/>
            <a:ext cx="1000125"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6E054D82-CDFA-6E65-223C-7E6CE00E8D16}"/>
              </a:ext>
            </a:extLst>
          </p:cNvPr>
          <p:cNvSpPr/>
          <p:nvPr/>
        </p:nvSpPr>
        <p:spPr>
          <a:xfrm>
            <a:off x="10877550" y="3819525"/>
            <a:ext cx="6096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6EB2D677-9CE7-4539-149B-19561469911B}"/>
              </a:ext>
            </a:extLst>
          </p:cNvPr>
          <p:cNvSpPr/>
          <p:nvPr/>
        </p:nvSpPr>
        <p:spPr>
          <a:xfrm>
            <a:off x="10877550" y="4794717"/>
            <a:ext cx="6096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726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ppt_w</p:attrName>
                                        </p:attrNameLst>
                                      </p:cBhvr>
                                      <p:tavLst>
                                        <p:tav tm="0" fmla="#ppt_w*sin(2.5*pi*$)">
                                          <p:val>
                                            <p:fltVal val="0"/>
                                          </p:val>
                                        </p:tav>
                                        <p:tav tm="100000">
                                          <p:val>
                                            <p:fltVal val="1"/>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959888-5BD9-399D-C9C2-4DCB099D90EF}"/>
              </a:ext>
            </a:extLst>
          </p:cNvPr>
          <p:cNvSpPr txBox="1"/>
          <p:nvPr/>
        </p:nvSpPr>
        <p:spPr>
          <a:xfrm>
            <a:off x="546847" y="1398494"/>
            <a:ext cx="11421035" cy="3662541"/>
          </a:xfrm>
          <a:prstGeom prst="rect">
            <a:avLst/>
          </a:prstGeom>
          <a:noFill/>
        </p:spPr>
        <p:txBody>
          <a:bodyPr wrap="square" rtlCol="0">
            <a:spAutoFit/>
          </a:bodyPr>
          <a:lstStyle/>
          <a:p>
            <a:r>
              <a:rPr lang="vi-VN" sz="3600" b="1" dirty="0">
                <a:latin typeface="+mj-lt"/>
              </a:rPr>
              <a:t>Bài 2: </a:t>
            </a:r>
            <a:r>
              <a:rPr lang="vi-VN" sz="3600" dirty="0">
                <a:latin typeface="+mj-lt"/>
              </a:rPr>
              <a:t>Một thanh nam châm bị gãy làm hai thì</a:t>
            </a:r>
          </a:p>
          <a:p>
            <a:r>
              <a:rPr lang="vi-VN" sz="3600" dirty="0">
                <a:latin typeface="+mj-lt"/>
              </a:rPr>
              <a:t>A. một nửa là cực Bắc, một nửa là cực Nam.</a:t>
            </a:r>
          </a:p>
          <a:p>
            <a:r>
              <a:rPr lang="vi-VN" sz="3600" dirty="0">
                <a:latin typeface="+mj-lt"/>
              </a:rPr>
              <a:t>B. cả hai nửa đều mất từ tính.</a:t>
            </a:r>
          </a:p>
          <a:p>
            <a:r>
              <a:rPr lang="vi-VN" sz="3600" dirty="0">
                <a:latin typeface="+mj-lt"/>
              </a:rPr>
              <a:t>C. mỗi nửa đều là một nam châm có hai cực Bắc – Nam.</a:t>
            </a:r>
          </a:p>
          <a:p>
            <a:r>
              <a:rPr lang="vi-VN" sz="3600" dirty="0">
                <a:latin typeface="+mj-lt"/>
              </a:rPr>
              <a:t>D. mỗi nửa đều là một nam châm và cực của mỗi nửa ở chỗ đứt gãy cùng tên.</a:t>
            </a:r>
          </a:p>
          <a:p>
            <a:endParaRPr kumimoji="0" lang="vi-VN" altLang="vi-VN"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01E3B887-432E-A822-11F9-384244284592}"/>
              </a:ext>
            </a:extLst>
          </p:cNvPr>
          <p:cNvSpPr txBox="1"/>
          <p:nvPr/>
        </p:nvSpPr>
        <p:spPr>
          <a:xfrm>
            <a:off x="546847" y="3036465"/>
            <a:ext cx="11017623" cy="646331"/>
          </a:xfrm>
          <a:prstGeom prst="rect">
            <a:avLst/>
          </a:prstGeom>
          <a:noFill/>
        </p:spPr>
        <p:txBody>
          <a:bodyPr wrap="square">
            <a:spAutoFit/>
          </a:bodyPr>
          <a:lstStyle/>
          <a:p>
            <a:r>
              <a:rPr lang="vi-VN" sz="3600" dirty="0">
                <a:latin typeface="+mj-lt"/>
              </a:rPr>
              <a:t>C. mỗi nửa đều là một nam châm có hai cực Bắc – Nam.</a:t>
            </a:r>
          </a:p>
        </p:txBody>
      </p:sp>
    </p:spTree>
    <p:extLst>
      <p:ext uri="{BB962C8B-B14F-4D97-AF65-F5344CB8AC3E}">
        <p14:creationId xmlns:p14="http://schemas.microsoft.com/office/powerpoint/2010/main" val="28254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childTnLst>
                                    <p:animClr clrSpc="rgb" dir="cw">
                                      <p:cBhvr override="childStyle">
                                        <p:cTn id="14"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959888-5BD9-399D-C9C2-4DCB099D90EF}"/>
              </a:ext>
            </a:extLst>
          </p:cNvPr>
          <p:cNvSpPr txBox="1"/>
          <p:nvPr/>
        </p:nvSpPr>
        <p:spPr>
          <a:xfrm>
            <a:off x="546847" y="1398494"/>
            <a:ext cx="11421035" cy="3416320"/>
          </a:xfrm>
          <a:prstGeom prst="rect">
            <a:avLst/>
          </a:prstGeom>
          <a:noFill/>
        </p:spPr>
        <p:txBody>
          <a:bodyPr wrap="square" rtlCol="0">
            <a:spAutoFit/>
          </a:bodyPr>
          <a:lstStyle/>
          <a:p>
            <a:r>
              <a:rPr lang="vi-VN" sz="3600" b="1" dirty="0">
                <a:latin typeface="+mj-lt"/>
              </a:rPr>
              <a:t>Bài 3: </a:t>
            </a:r>
            <a:r>
              <a:rPr lang="vi-VN" sz="3600" dirty="0">
                <a:latin typeface="+mj-lt"/>
              </a:rPr>
              <a:t>Trái Đất là một nam châm khổng lồ vì</a:t>
            </a:r>
          </a:p>
          <a:p>
            <a:r>
              <a:rPr lang="vi-VN" sz="3600" dirty="0">
                <a:latin typeface="+mj-lt"/>
              </a:rPr>
              <a:t>A. Trái Đất hút mọi vật về phía nó.</a:t>
            </a:r>
          </a:p>
          <a:p>
            <a:r>
              <a:rPr lang="vi-VN" sz="3600" dirty="0">
                <a:latin typeface="+mj-lt"/>
              </a:rPr>
              <a:t>B. kim của la bàn đặt trên mặt đất luôn chỉ theo hướng Bắc – Nam.</a:t>
            </a:r>
          </a:p>
          <a:p>
            <a:r>
              <a:rPr lang="vi-VN" sz="3600" dirty="0">
                <a:latin typeface="+mj-lt"/>
              </a:rPr>
              <a:t>C. Trái Đất có Bắc cực và Nam cực.</a:t>
            </a:r>
          </a:p>
          <a:p>
            <a:r>
              <a:rPr lang="vi-VN" sz="3600" dirty="0">
                <a:latin typeface="+mj-lt"/>
              </a:rPr>
              <a:t>D. ở Trái Đất có nhiều quặng sắt.</a:t>
            </a:r>
          </a:p>
        </p:txBody>
      </p:sp>
      <p:sp>
        <p:nvSpPr>
          <p:cNvPr id="7" name="TextBox 6">
            <a:extLst>
              <a:ext uri="{FF2B5EF4-FFF2-40B4-BE49-F238E27FC236}">
                <a16:creationId xmlns:a16="http://schemas.microsoft.com/office/drawing/2014/main" id="{01E3B887-432E-A822-11F9-384244284592}"/>
              </a:ext>
            </a:extLst>
          </p:cNvPr>
          <p:cNvSpPr txBox="1"/>
          <p:nvPr/>
        </p:nvSpPr>
        <p:spPr>
          <a:xfrm>
            <a:off x="546848" y="2496964"/>
            <a:ext cx="11421034" cy="1200329"/>
          </a:xfrm>
          <a:prstGeom prst="rect">
            <a:avLst/>
          </a:prstGeom>
          <a:noFill/>
        </p:spPr>
        <p:txBody>
          <a:bodyPr wrap="square">
            <a:spAutoFit/>
          </a:bodyPr>
          <a:lstStyle/>
          <a:p>
            <a:r>
              <a:rPr lang="vi-VN" sz="3600" dirty="0">
                <a:latin typeface="+mj-lt"/>
              </a:rPr>
              <a:t>B. kim của la bàn đặt trên mặt đất luôn chỉ theo hướng Bắc – Nam.</a:t>
            </a:r>
          </a:p>
        </p:txBody>
      </p:sp>
    </p:spTree>
    <p:extLst>
      <p:ext uri="{BB962C8B-B14F-4D97-AF65-F5344CB8AC3E}">
        <p14:creationId xmlns:p14="http://schemas.microsoft.com/office/powerpoint/2010/main" val="34093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childTnLst>
                                    <p:animClr clrSpc="rgb" dir="cw">
                                      <p:cBhvr override="childStyle">
                                        <p:cTn id="14"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BT Khoa học tự nhiên 7 Bài 18: Nam châm - Kết nối tri thức (ảnh 1)">
            <a:extLst>
              <a:ext uri="{FF2B5EF4-FFF2-40B4-BE49-F238E27FC236}">
                <a16:creationId xmlns:a16="http://schemas.microsoft.com/office/drawing/2014/main" id="{1CDA16E8-9F12-266D-7D8B-1AC42A7A9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736" y="1532701"/>
            <a:ext cx="5307013" cy="46966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8CACF7-9F3A-0796-6F2C-A7AA6738CF02}"/>
              </a:ext>
            </a:extLst>
          </p:cNvPr>
          <p:cNvSpPr txBox="1"/>
          <p:nvPr/>
        </p:nvSpPr>
        <p:spPr>
          <a:xfrm>
            <a:off x="385483" y="391939"/>
            <a:ext cx="11421034" cy="1754326"/>
          </a:xfrm>
          <a:prstGeom prst="rect">
            <a:avLst/>
          </a:prstGeom>
          <a:noFill/>
        </p:spPr>
        <p:txBody>
          <a:bodyPr wrap="square">
            <a:spAutoFit/>
          </a:bodyPr>
          <a:lstStyle/>
          <a:p>
            <a:r>
              <a:rPr lang="vi-VN" sz="3600" b="1" dirty="0">
                <a:latin typeface="+mj-lt"/>
              </a:rPr>
              <a:t>Bài 4.</a:t>
            </a:r>
            <a:r>
              <a:rPr lang="vi-VN" sz="3600" dirty="0">
                <a:latin typeface="+mj-lt"/>
              </a:rPr>
              <a:t> Quan sát hai thanh nam châm đặt trong ống thủy tinh ở Hình 18.3. Tại sao thanh nam châm B lại lơ lửng phía trên thanh nam châm A?</a:t>
            </a:r>
          </a:p>
        </p:txBody>
      </p:sp>
      <p:sp>
        <p:nvSpPr>
          <p:cNvPr id="7" name="TextBox 6">
            <a:extLst>
              <a:ext uri="{FF2B5EF4-FFF2-40B4-BE49-F238E27FC236}">
                <a16:creationId xmlns:a16="http://schemas.microsoft.com/office/drawing/2014/main" id="{D443D1DD-4DAC-A135-1313-55AF1D163CCC}"/>
              </a:ext>
            </a:extLst>
          </p:cNvPr>
          <p:cNvSpPr txBox="1"/>
          <p:nvPr/>
        </p:nvSpPr>
        <p:spPr>
          <a:xfrm>
            <a:off x="385483" y="3106564"/>
            <a:ext cx="6177242" cy="2862322"/>
          </a:xfrm>
          <a:prstGeom prst="rect">
            <a:avLst/>
          </a:prstGeom>
          <a:noFill/>
        </p:spPr>
        <p:txBody>
          <a:bodyPr wrap="square">
            <a:spAutoFit/>
          </a:bodyPr>
          <a:lstStyle/>
          <a:p>
            <a:r>
              <a:rPr lang="vi-VN" sz="3600" dirty="0">
                <a:solidFill>
                  <a:srgbClr val="FF0000"/>
                </a:solidFill>
                <a:latin typeface="+mj-lt"/>
              </a:rPr>
              <a:t>Thanh nam châm B nằm lơ lửng phía trên nam châm A vì trong trường hợp này hai cực cùng tên (cực Bắc) của hai nam châm đẩy nhau.</a:t>
            </a:r>
            <a:endParaRPr lang="vi-VN" sz="6000" dirty="0">
              <a:solidFill>
                <a:srgbClr val="FF0000"/>
              </a:solidFill>
              <a:latin typeface="+mj-lt"/>
            </a:endParaRPr>
          </a:p>
        </p:txBody>
      </p:sp>
    </p:spTree>
    <p:extLst>
      <p:ext uri="{BB962C8B-B14F-4D97-AF65-F5344CB8AC3E}">
        <p14:creationId xmlns:p14="http://schemas.microsoft.com/office/powerpoint/2010/main" val="21824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CACF7-9F3A-0796-6F2C-A7AA6738CF02}"/>
              </a:ext>
            </a:extLst>
          </p:cNvPr>
          <p:cNvSpPr txBox="1"/>
          <p:nvPr/>
        </p:nvSpPr>
        <p:spPr>
          <a:xfrm>
            <a:off x="385483" y="391939"/>
            <a:ext cx="11421034" cy="2123658"/>
          </a:xfrm>
          <a:prstGeom prst="rect">
            <a:avLst/>
          </a:prstGeom>
          <a:noFill/>
        </p:spPr>
        <p:txBody>
          <a:bodyPr wrap="square">
            <a:spAutoFit/>
          </a:bodyPr>
          <a:lstStyle/>
          <a:p>
            <a:r>
              <a:rPr lang="vi-VN" sz="3600" b="1" dirty="0">
                <a:latin typeface="+mj-lt"/>
              </a:rPr>
              <a:t>Bài 5.</a:t>
            </a:r>
            <a:r>
              <a:rPr lang="vi-VN" sz="3600" dirty="0">
                <a:latin typeface="+mj-lt"/>
              </a:rPr>
              <a:t> </a:t>
            </a:r>
            <a:r>
              <a:rPr lang="vi-VN" sz="3200" dirty="0">
                <a:latin typeface="+mj-lt"/>
              </a:rPr>
              <a:t>Trong thí nghiệm Osterd, một kim nam châm tự do đặt cân bằng song song với một đoạn dây dẫn AB, khi cho dòng điện chạy vào trong dây dẫn thì kim nam châm quay lệch khỏi vị trí ban đầu (Hình 19.1). Giải thích tại sao.</a:t>
            </a:r>
            <a:endParaRPr lang="vi-VN" sz="3600" dirty="0">
              <a:latin typeface="+mj-lt"/>
            </a:endParaRPr>
          </a:p>
        </p:txBody>
      </p:sp>
      <p:sp>
        <p:nvSpPr>
          <p:cNvPr id="7" name="TextBox 6">
            <a:extLst>
              <a:ext uri="{FF2B5EF4-FFF2-40B4-BE49-F238E27FC236}">
                <a16:creationId xmlns:a16="http://schemas.microsoft.com/office/drawing/2014/main" id="{D443D1DD-4DAC-A135-1313-55AF1D163CCC}"/>
              </a:ext>
            </a:extLst>
          </p:cNvPr>
          <p:cNvSpPr txBox="1"/>
          <p:nvPr/>
        </p:nvSpPr>
        <p:spPr>
          <a:xfrm>
            <a:off x="385483" y="3106564"/>
            <a:ext cx="6177242" cy="2862322"/>
          </a:xfrm>
          <a:prstGeom prst="rect">
            <a:avLst/>
          </a:prstGeom>
          <a:noFill/>
        </p:spPr>
        <p:txBody>
          <a:bodyPr wrap="square">
            <a:spAutoFit/>
          </a:bodyPr>
          <a:lstStyle/>
          <a:p>
            <a:r>
              <a:rPr lang="vi-VN" sz="3600" dirty="0">
                <a:solidFill>
                  <a:srgbClr val="FF0000"/>
                </a:solidFill>
                <a:latin typeface="+mj-lt"/>
              </a:rPr>
              <a:t>Khi cho dòng điện chạy vào dây dẫn, xung quanh dây dẫn (xung quanh dòng điện) có từ trường, dưới tác dụng của từ trường làm kim nam châm quay.</a:t>
            </a:r>
            <a:endParaRPr lang="vi-VN" sz="9600" dirty="0">
              <a:solidFill>
                <a:srgbClr val="FF0000"/>
              </a:solidFill>
              <a:latin typeface="+mj-lt"/>
            </a:endParaRPr>
          </a:p>
        </p:txBody>
      </p:sp>
      <p:pic>
        <p:nvPicPr>
          <p:cNvPr id="5122" name="Picture 2" descr="SBT Khoa học tự nhiên 7 Bài 19: Từ trường - Kết nối tri thức (ảnh 1)">
            <a:extLst>
              <a:ext uri="{FF2B5EF4-FFF2-40B4-BE49-F238E27FC236}">
                <a16:creationId xmlns:a16="http://schemas.microsoft.com/office/drawing/2014/main" id="{97B92F34-5E18-FA51-BDAA-EE0ED4402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392" y="2347913"/>
            <a:ext cx="5048015" cy="370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6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CACF7-9F3A-0796-6F2C-A7AA6738CF02}"/>
              </a:ext>
            </a:extLst>
          </p:cNvPr>
          <p:cNvSpPr txBox="1"/>
          <p:nvPr/>
        </p:nvSpPr>
        <p:spPr>
          <a:xfrm>
            <a:off x="385483" y="391939"/>
            <a:ext cx="11421034" cy="646331"/>
          </a:xfrm>
          <a:prstGeom prst="rect">
            <a:avLst/>
          </a:prstGeom>
          <a:noFill/>
        </p:spPr>
        <p:txBody>
          <a:bodyPr wrap="square">
            <a:spAutoFit/>
          </a:bodyPr>
          <a:lstStyle/>
          <a:p>
            <a:r>
              <a:rPr lang="vi-VN" sz="2800" b="1" dirty="0">
                <a:latin typeface="+mj-lt"/>
              </a:rPr>
              <a:t>Bài 6.</a:t>
            </a:r>
            <a:r>
              <a:rPr lang="vi-VN" sz="3600" dirty="0">
                <a:latin typeface="+mj-lt"/>
              </a:rPr>
              <a:t> </a:t>
            </a:r>
            <a:r>
              <a:rPr lang="vi-VN" sz="2800" dirty="0">
                <a:latin typeface="+mj-lt"/>
              </a:rPr>
              <a:t>Hãy vẽ các đường sức từ đi qua các điểm A, B, C (Hình 19.2).</a:t>
            </a:r>
            <a:endParaRPr lang="vi-VN" sz="3600" dirty="0">
              <a:latin typeface="+mj-lt"/>
            </a:endParaRPr>
          </a:p>
        </p:txBody>
      </p:sp>
      <p:pic>
        <p:nvPicPr>
          <p:cNvPr id="6146" name="Picture 2" descr="SBT Khoa học tự nhiên 7 Bài 19: Từ trường - Kết nối tri thức (ảnh 1)">
            <a:extLst>
              <a:ext uri="{FF2B5EF4-FFF2-40B4-BE49-F238E27FC236}">
                <a16:creationId xmlns:a16="http://schemas.microsoft.com/office/drawing/2014/main" id="{6E68CC0A-990C-94FF-5C0A-6A72C7F16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2" y="1570654"/>
            <a:ext cx="8910638" cy="45485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05C4D7F-03EE-4AE3-1104-50A60C2A2F13}"/>
              </a:ext>
            </a:extLst>
          </p:cNvPr>
          <p:cNvPicPr>
            <a:picLocks noChangeAspect="1"/>
          </p:cNvPicPr>
          <p:nvPr/>
        </p:nvPicPr>
        <p:blipFill>
          <a:blip r:embed="rId3"/>
          <a:stretch>
            <a:fillRect/>
          </a:stretch>
        </p:blipFill>
        <p:spPr>
          <a:xfrm>
            <a:off x="895349" y="1057274"/>
            <a:ext cx="10696576" cy="5595132"/>
          </a:xfrm>
          <a:prstGeom prst="rect">
            <a:avLst/>
          </a:prstGeom>
        </p:spPr>
      </p:pic>
    </p:spTree>
    <p:extLst>
      <p:ext uri="{BB962C8B-B14F-4D97-AF65-F5344CB8AC3E}">
        <p14:creationId xmlns:p14="http://schemas.microsoft.com/office/powerpoint/2010/main" val="17347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ipe(down)">
                                      <p:cBhvr>
                                        <p:cTn id="14" dur="580">
                                          <p:stCondLst>
                                            <p:cond delay="0"/>
                                          </p:stCondLst>
                                        </p:cTn>
                                        <p:tgtEl>
                                          <p:spTgt spid="6146"/>
                                        </p:tgtEl>
                                      </p:cBhvr>
                                    </p:animEffect>
                                    <p:anim calcmode="lin" valueType="num">
                                      <p:cBhvr>
                                        <p:cTn id="15"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0" dur="26">
                                          <p:stCondLst>
                                            <p:cond delay="650"/>
                                          </p:stCondLst>
                                        </p:cTn>
                                        <p:tgtEl>
                                          <p:spTgt spid="6146"/>
                                        </p:tgtEl>
                                      </p:cBhvr>
                                      <p:to x="100000" y="60000"/>
                                    </p:animScale>
                                    <p:animScale>
                                      <p:cBhvr>
                                        <p:cTn id="21" dur="166" decel="50000">
                                          <p:stCondLst>
                                            <p:cond delay="676"/>
                                          </p:stCondLst>
                                        </p:cTn>
                                        <p:tgtEl>
                                          <p:spTgt spid="6146"/>
                                        </p:tgtEl>
                                      </p:cBhvr>
                                      <p:to x="100000" y="100000"/>
                                    </p:animScale>
                                    <p:animScale>
                                      <p:cBhvr>
                                        <p:cTn id="22" dur="26">
                                          <p:stCondLst>
                                            <p:cond delay="1312"/>
                                          </p:stCondLst>
                                        </p:cTn>
                                        <p:tgtEl>
                                          <p:spTgt spid="6146"/>
                                        </p:tgtEl>
                                      </p:cBhvr>
                                      <p:to x="100000" y="80000"/>
                                    </p:animScale>
                                    <p:animScale>
                                      <p:cBhvr>
                                        <p:cTn id="23" dur="166" decel="50000">
                                          <p:stCondLst>
                                            <p:cond delay="1338"/>
                                          </p:stCondLst>
                                        </p:cTn>
                                        <p:tgtEl>
                                          <p:spTgt spid="6146"/>
                                        </p:tgtEl>
                                      </p:cBhvr>
                                      <p:to x="100000" y="100000"/>
                                    </p:animScale>
                                    <p:animScale>
                                      <p:cBhvr>
                                        <p:cTn id="24" dur="26">
                                          <p:stCondLst>
                                            <p:cond delay="1642"/>
                                          </p:stCondLst>
                                        </p:cTn>
                                        <p:tgtEl>
                                          <p:spTgt spid="6146"/>
                                        </p:tgtEl>
                                      </p:cBhvr>
                                      <p:to x="100000" y="90000"/>
                                    </p:animScale>
                                    <p:animScale>
                                      <p:cBhvr>
                                        <p:cTn id="25" dur="166" decel="50000">
                                          <p:stCondLst>
                                            <p:cond delay="1668"/>
                                          </p:stCondLst>
                                        </p:cTn>
                                        <p:tgtEl>
                                          <p:spTgt spid="6146"/>
                                        </p:tgtEl>
                                      </p:cBhvr>
                                      <p:to x="100000" y="100000"/>
                                    </p:animScale>
                                    <p:animScale>
                                      <p:cBhvr>
                                        <p:cTn id="26" dur="26">
                                          <p:stCondLst>
                                            <p:cond delay="1808"/>
                                          </p:stCondLst>
                                        </p:cTn>
                                        <p:tgtEl>
                                          <p:spTgt spid="6146"/>
                                        </p:tgtEl>
                                      </p:cBhvr>
                                      <p:to x="100000" y="95000"/>
                                    </p:animScale>
                                    <p:animScale>
                                      <p:cBhvr>
                                        <p:cTn id="27" dur="166" decel="50000">
                                          <p:stCondLst>
                                            <p:cond delay="1834"/>
                                          </p:stCondLst>
                                        </p:cTn>
                                        <p:tgtEl>
                                          <p:spTgt spid="614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8CACF7-9F3A-0796-6F2C-A7AA6738CF02}"/>
              </a:ext>
            </a:extLst>
          </p:cNvPr>
          <p:cNvSpPr txBox="1"/>
          <p:nvPr/>
        </p:nvSpPr>
        <p:spPr>
          <a:xfrm>
            <a:off x="836347" y="391940"/>
            <a:ext cx="10682574" cy="1200329"/>
          </a:xfrm>
          <a:prstGeom prst="rect">
            <a:avLst/>
          </a:prstGeom>
          <a:noFill/>
        </p:spPr>
        <p:txBody>
          <a:bodyPr wrap="square">
            <a:spAutoFit/>
          </a:bodyPr>
          <a:lstStyle/>
          <a:p>
            <a:r>
              <a:rPr lang="vi-VN" sz="3600" b="1" dirty="0">
                <a:latin typeface="+mj-lt"/>
              </a:rPr>
              <a:t>Bài 7.</a:t>
            </a:r>
            <a:r>
              <a:rPr lang="vi-VN" sz="3600" dirty="0">
                <a:latin typeface="+mj-lt"/>
              </a:rPr>
              <a:t> Xác định cực của nam châm thẳng khi biết chiều của kim nam châm đặt tại vị trí như Hình 19.5.</a:t>
            </a:r>
          </a:p>
        </p:txBody>
      </p:sp>
      <p:sp>
        <p:nvSpPr>
          <p:cNvPr id="7" name="TextBox 6">
            <a:extLst>
              <a:ext uri="{FF2B5EF4-FFF2-40B4-BE49-F238E27FC236}">
                <a16:creationId xmlns:a16="http://schemas.microsoft.com/office/drawing/2014/main" id="{D443D1DD-4DAC-A135-1313-55AF1D163CCC}"/>
              </a:ext>
            </a:extLst>
          </p:cNvPr>
          <p:cNvSpPr txBox="1"/>
          <p:nvPr/>
        </p:nvSpPr>
        <p:spPr>
          <a:xfrm>
            <a:off x="941295" y="4711734"/>
            <a:ext cx="10955430" cy="1754326"/>
          </a:xfrm>
          <a:prstGeom prst="rect">
            <a:avLst/>
          </a:prstGeom>
          <a:noFill/>
        </p:spPr>
        <p:txBody>
          <a:bodyPr wrap="square">
            <a:spAutoFit/>
          </a:bodyPr>
          <a:lstStyle/>
          <a:p>
            <a:r>
              <a:rPr lang="vi-VN" sz="3600" dirty="0">
                <a:solidFill>
                  <a:srgbClr val="FF0000"/>
                </a:solidFill>
                <a:latin typeface="+mj-lt"/>
              </a:rPr>
              <a:t>Ta thấy thanh nam châm và kim nam châm đang hút nhau nên đầu bên phải là cực Bắc (N), đầu bên trái là cực Nam (S).</a:t>
            </a:r>
          </a:p>
        </p:txBody>
      </p:sp>
      <p:pic>
        <p:nvPicPr>
          <p:cNvPr id="4" name="Picture 3">
            <a:extLst>
              <a:ext uri="{FF2B5EF4-FFF2-40B4-BE49-F238E27FC236}">
                <a16:creationId xmlns:a16="http://schemas.microsoft.com/office/drawing/2014/main" id="{706A5D67-E658-89D2-C97A-87120A4B8DAB}"/>
              </a:ext>
            </a:extLst>
          </p:cNvPr>
          <p:cNvPicPr>
            <a:picLocks noChangeAspect="1"/>
          </p:cNvPicPr>
          <p:nvPr/>
        </p:nvPicPr>
        <p:blipFill>
          <a:blip r:embed="rId2"/>
          <a:stretch>
            <a:fillRect/>
          </a:stretch>
        </p:blipFill>
        <p:spPr>
          <a:xfrm>
            <a:off x="1521478" y="2146266"/>
            <a:ext cx="9997443" cy="2247900"/>
          </a:xfrm>
          <a:prstGeom prst="rect">
            <a:avLst/>
          </a:prstGeom>
        </p:spPr>
      </p:pic>
    </p:spTree>
    <p:extLst>
      <p:ext uri="{BB962C8B-B14F-4D97-AF65-F5344CB8AC3E}">
        <p14:creationId xmlns:p14="http://schemas.microsoft.com/office/powerpoint/2010/main" val="41981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50509E-73B1-A24B-028D-20639387E9BA}"/>
              </a:ext>
            </a:extLst>
          </p:cNvPr>
          <p:cNvGraphicFramePr>
            <a:graphicFrameLocks noGrp="1"/>
          </p:cNvGraphicFramePr>
          <p:nvPr>
            <p:ph idx="1"/>
            <p:extLst>
              <p:ext uri="{D42A27DB-BD31-4B8C-83A1-F6EECF244321}">
                <p14:modId xmlns:p14="http://schemas.microsoft.com/office/powerpoint/2010/main" val="2744602086"/>
              </p:ext>
            </p:extLst>
          </p:nvPr>
        </p:nvGraphicFramePr>
        <p:xfrm>
          <a:off x="466166" y="1075765"/>
          <a:ext cx="11170022" cy="4903695"/>
        </p:xfrm>
        <a:graphic>
          <a:graphicData uri="http://schemas.openxmlformats.org/drawingml/2006/table">
            <a:tbl>
              <a:tblPr/>
              <a:tblGrid>
                <a:gridCol w="1073754">
                  <a:extLst>
                    <a:ext uri="{9D8B030D-6E8A-4147-A177-3AD203B41FA5}">
                      <a16:colId xmlns:a16="http://schemas.microsoft.com/office/drawing/2014/main" val="87952903"/>
                    </a:ext>
                  </a:extLst>
                </a:gridCol>
                <a:gridCol w="8100677">
                  <a:extLst>
                    <a:ext uri="{9D8B030D-6E8A-4147-A177-3AD203B41FA5}">
                      <a16:colId xmlns:a16="http://schemas.microsoft.com/office/drawing/2014/main" val="2696114778"/>
                    </a:ext>
                  </a:extLst>
                </a:gridCol>
                <a:gridCol w="1069829">
                  <a:extLst>
                    <a:ext uri="{9D8B030D-6E8A-4147-A177-3AD203B41FA5}">
                      <a16:colId xmlns:a16="http://schemas.microsoft.com/office/drawing/2014/main" val="433891373"/>
                    </a:ext>
                  </a:extLst>
                </a:gridCol>
                <a:gridCol w="925762">
                  <a:extLst>
                    <a:ext uri="{9D8B030D-6E8A-4147-A177-3AD203B41FA5}">
                      <a16:colId xmlns:a16="http://schemas.microsoft.com/office/drawing/2014/main" val="2833747372"/>
                    </a:ext>
                  </a:extLst>
                </a:gridCol>
              </a:tblGrid>
              <a:tr h="735554">
                <a:tc>
                  <a:txBody>
                    <a:bodyPr/>
                    <a:lstStyle/>
                    <a:p>
                      <a:pPr algn="ctr"/>
                      <a:r>
                        <a:rPr lang="vi-VN" sz="2800" b="1" dirty="0">
                          <a:effectLst/>
                          <a:latin typeface="Times New Roman" panose="02020603050405020304" pitchFamily="18" charset="0"/>
                          <a:cs typeface="Times New Roman" panose="02020603050405020304" pitchFamily="18" charset="0"/>
                        </a:rPr>
                        <a:t>STT</a:t>
                      </a:r>
                      <a:endParaRPr lang="vi-VN" sz="2800" dirty="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b="1" dirty="0">
                          <a:effectLst/>
                          <a:latin typeface="Times New Roman" panose="02020603050405020304" pitchFamily="18" charset="0"/>
                          <a:cs typeface="Times New Roman" panose="02020603050405020304" pitchFamily="18" charset="0"/>
                        </a:rPr>
                        <a:t>Nói về từ trường</a:t>
                      </a:r>
                      <a:endParaRPr lang="vi-VN" sz="2800" dirty="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r>
                        <a:rPr lang="vi-VN" sz="2800" b="1">
                          <a:effectLst/>
                          <a:latin typeface="Times New Roman" panose="02020603050405020304" pitchFamily="18" charset="0"/>
                          <a:cs typeface="Times New Roman" panose="02020603050405020304" pitchFamily="18" charset="0"/>
                        </a:rPr>
                        <a:t>Đánh giá</a:t>
                      </a:r>
                      <a:endParaRPr lang="vi-VN" sz="2800">
                        <a:effectLst/>
                        <a:latin typeface="Times New Roman" panose="02020603050405020304" pitchFamily="18" charset="0"/>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4206763784"/>
                  </a:ext>
                </a:extLst>
              </a:tr>
              <a:tr h="980739">
                <a:tc>
                  <a:txBody>
                    <a:bodyPr/>
                    <a:lstStyle/>
                    <a:p>
                      <a:pPr algn="ctr"/>
                      <a:r>
                        <a:rPr lang="vi-VN" sz="2800">
                          <a:effectLst/>
                          <a:latin typeface="Times New Roman" panose="02020603050405020304" pitchFamily="18" charset="0"/>
                          <a:cs typeface="Times New Roman" panose="02020603050405020304" pitchFamily="18" charset="0"/>
                        </a:rPr>
                        <a:t>1</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b="0" i="0" kern="1200" dirty="0">
                          <a:solidFill>
                            <a:schemeClr val="tx1"/>
                          </a:solidFill>
                          <a:effectLst/>
                          <a:latin typeface="+mj-lt"/>
                          <a:ea typeface="+mn-ea"/>
                          <a:cs typeface="+mn-cs"/>
                        </a:rPr>
                        <a:t>Từ trường chỉ có ở xung quanh nam châm vĩnh cửu.</a:t>
                      </a:r>
                      <a:endParaRPr lang="vi-VN" sz="40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1193155"/>
                  </a:ext>
                </a:extLst>
              </a:tr>
              <a:tr h="980739">
                <a:tc>
                  <a:txBody>
                    <a:bodyPr/>
                    <a:lstStyle/>
                    <a:p>
                      <a:pPr algn="ctr"/>
                      <a:r>
                        <a:rPr lang="vi-VN" sz="2800">
                          <a:effectLst/>
                          <a:latin typeface="Times New Roman" panose="02020603050405020304" pitchFamily="18" charset="0"/>
                          <a:cs typeface="Times New Roman" panose="02020603050405020304" pitchFamily="18" charset="0"/>
                        </a:rPr>
                        <a:t>2</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b="0" i="0" kern="1200" dirty="0">
                          <a:solidFill>
                            <a:schemeClr val="tx1"/>
                          </a:solidFill>
                          <a:effectLst/>
                          <a:latin typeface="+mj-lt"/>
                          <a:ea typeface="+mn-ea"/>
                          <a:cs typeface="+mn-cs"/>
                        </a:rPr>
                        <a:t>Từ trường tồn tại xung quanh nam châm, xung quanh dòng điện và xung quanh Trái Đất.</a:t>
                      </a:r>
                      <a:endParaRPr lang="vi-VN" sz="40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958567"/>
                  </a:ext>
                </a:extLst>
              </a:tr>
              <a:tr h="980739">
                <a:tc>
                  <a:txBody>
                    <a:bodyPr/>
                    <a:lstStyle/>
                    <a:p>
                      <a:pPr algn="ctr"/>
                      <a:r>
                        <a:rPr lang="vi-VN" sz="2800">
                          <a:effectLst/>
                          <a:latin typeface="Times New Roman" panose="02020603050405020304" pitchFamily="18" charset="0"/>
                          <a:cs typeface="Times New Roman" panose="02020603050405020304" pitchFamily="18" charset="0"/>
                        </a:rPr>
                        <a:t>3</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b="0" i="0" kern="1200" dirty="0">
                          <a:solidFill>
                            <a:schemeClr val="tx1"/>
                          </a:solidFill>
                          <a:effectLst/>
                          <a:latin typeface="+mj-lt"/>
                          <a:ea typeface="+mn-ea"/>
                          <a:cs typeface="+mn-cs"/>
                        </a:rPr>
                        <a:t>Kim nam châm tự do là dụng cụ xác định tại một điểm nào đó có từ trường hay không.</a:t>
                      </a:r>
                      <a:endParaRPr lang="vi-VN" sz="40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3359127"/>
                  </a:ext>
                </a:extLst>
              </a:tr>
              <a:tr h="1225924">
                <a:tc>
                  <a:txBody>
                    <a:bodyPr/>
                    <a:lstStyle/>
                    <a:p>
                      <a:pPr algn="ctr"/>
                      <a:r>
                        <a:rPr lang="vi-VN" sz="2800">
                          <a:effectLst/>
                          <a:latin typeface="Times New Roman" panose="02020603050405020304" pitchFamily="18" charset="0"/>
                          <a:cs typeface="Times New Roman" panose="02020603050405020304" pitchFamily="18" charset="0"/>
                        </a:rPr>
                        <a:t>4</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vi-VN" sz="2800" b="0" i="0" kern="1200" dirty="0">
                          <a:solidFill>
                            <a:schemeClr val="tx1"/>
                          </a:solidFill>
                          <a:effectLst/>
                          <a:latin typeface="+mj-lt"/>
                          <a:ea typeface="+mn-ea"/>
                          <a:cs typeface="+mn-cs"/>
                        </a:rPr>
                        <a:t>La bàn chỉ là dụng cụ xác định phương hướng, không thể dùng xác định sự tồn tại của từ trường.</a:t>
                      </a:r>
                      <a:endParaRPr lang="vi-VN" sz="4000" dirty="0">
                        <a:effectLst/>
                        <a:latin typeface="+mj-lt"/>
                        <a:cs typeface="Times New Roman" panose="02020603050405020304" pitchFamily="18" charset="0"/>
                      </a:endParaRP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Đúng</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vi-VN" sz="2800" dirty="0">
                          <a:effectLst/>
                          <a:latin typeface="Times New Roman" panose="02020603050405020304" pitchFamily="18" charset="0"/>
                          <a:cs typeface="Times New Roman" panose="02020603050405020304" pitchFamily="18" charset="0"/>
                        </a:rPr>
                        <a:t>Sai</a:t>
                      </a:r>
                    </a:p>
                  </a:txBody>
                  <a:tcPr marL="54392" marR="54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58117"/>
                  </a:ext>
                </a:extLst>
              </a:tr>
            </a:tbl>
          </a:graphicData>
        </a:graphic>
      </p:graphicFrame>
      <p:sp>
        <p:nvSpPr>
          <p:cNvPr id="6" name="TextBox 5">
            <a:extLst>
              <a:ext uri="{FF2B5EF4-FFF2-40B4-BE49-F238E27FC236}">
                <a16:creationId xmlns:a16="http://schemas.microsoft.com/office/drawing/2014/main" id="{C0959888-5BD9-399D-C9C2-4DCB099D90EF}"/>
              </a:ext>
            </a:extLst>
          </p:cNvPr>
          <p:cNvSpPr txBox="1"/>
          <p:nvPr/>
        </p:nvSpPr>
        <p:spPr>
          <a:xfrm>
            <a:off x="376518" y="394447"/>
            <a:ext cx="11421035" cy="461665"/>
          </a:xfrm>
          <a:prstGeom prst="rect">
            <a:avLst/>
          </a:prstGeom>
          <a:noFill/>
        </p:spPr>
        <p:txBody>
          <a:bodyPr wrap="square" rtlCol="0">
            <a:spAutoFit/>
          </a:bodyPr>
          <a:lstStyle/>
          <a:p>
            <a:r>
              <a:rPr kumimoji="0" lang="vi-VN" altLang="vi-VN" sz="2400" b="1" i="0" u="none" strike="noStrike" cap="none" normalizeH="0" baseline="0" dirty="0">
                <a:ln>
                  <a:noFill/>
                </a:ln>
                <a:solidFill>
                  <a:srgbClr val="008000"/>
                </a:solidFill>
                <a:effectLst/>
                <a:latin typeface="+mj-lt"/>
              </a:rPr>
              <a:t>Bài 8:</a:t>
            </a:r>
            <a:r>
              <a:rPr kumimoji="0" lang="vi-VN" altLang="vi-VN" sz="2400" b="1" i="0" u="none" strike="noStrike" cap="none" normalizeH="0" baseline="0" dirty="0">
                <a:ln>
                  <a:noFill/>
                </a:ln>
                <a:solidFill>
                  <a:srgbClr val="212529"/>
                </a:solidFill>
                <a:effectLst/>
                <a:latin typeface="+mj-lt"/>
              </a:rPr>
              <a:t> Hãy khoanh vào từ “Đúng” hoặc “Sai” các câu dưới đây nói về từ</a:t>
            </a:r>
            <a:r>
              <a:rPr kumimoji="0" lang="vi-VN" altLang="vi-VN" sz="2400" b="1" i="0" u="none" strike="noStrike" cap="none" normalizeH="0" dirty="0">
                <a:ln>
                  <a:noFill/>
                </a:ln>
                <a:solidFill>
                  <a:srgbClr val="212529"/>
                </a:solidFill>
                <a:effectLst/>
                <a:latin typeface="+mj-lt"/>
              </a:rPr>
              <a:t> trường</a:t>
            </a:r>
            <a:r>
              <a:rPr kumimoji="0" lang="vi-VN" altLang="vi-VN" sz="2400" b="1" i="0" u="none" strike="noStrike" cap="none" normalizeH="0" baseline="0" dirty="0">
                <a:ln>
                  <a:noFill/>
                </a:ln>
                <a:solidFill>
                  <a:srgbClr val="212529"/>
                </a:solidFill>
                <a:effectLst/>
                <a:latin typeface="+mj-lt"/>
              </a:rPr>
              <a:t>.</a:t>
            </a:r>
            <a:endParaRPr kumimoji="0" lang="vi-VN" altLang="vi-VN" sz="1200" b="1" i="0" u="none" strike="noStrike" cap="none" normalizeH="0" baseline="0" dirty="0">
              <a:ln>
                <a:noFill/>
              </a:ln>
              <a:solidFill>
                <a:schemeClr val="tx1"/>
              </a:solidFill>
              <a:effectLst/>
              <a:latin typeface="+mj-lt"/>
            </a:endParaRPr>
          </a:p>
        </p:txBody>
      </p:sp>
      <p:sp>
        <p:nvSpPr>
          <p:cNvPr id="7" name="Oval 6">
            <a:extLst>
              <a:ext uri="{FF2B5EF4-FFF2-40B4-BE49-F238E27FC236}">
                <a16:creationId xmlns:a16="http://schemas.microsoft.com/office/drawing/2014/main" id="{0EAC9441-FF25-7178-618B-AF57C448EA1A}"/>
              </a:ext>
            </a:extLst>
          </p:cNvPr>
          <p:cNvSpPr/>
          <p:nvPr/>
        </p:nvSpPr>
        <p:spPr>
          <a:xfrm>
            <a:off x="10877550" y="1847850"/>
            <a:ext cx="6096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A53C4444-42EA-3075-9F39-295FCCB2BB2E}"/>
              </a:ext>
            </a:extLst>
          </p:cNvPr>
          <p:cNvSpPr/>
          <p:nvPr/>
        </p:nvSpPr>
        <p:spPr>
          <a:xfrm>
            <a:off x="9648824" y="2800349"/>
            <a:ext cx="1000125"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6E054D82-CDFA-6E65-223C-7E6CE00E8D16}"/>
              </a:ext>
            </a:extLst>
          </p:cNvPr>
          <p:cNvSpPr/>
          <p:nvPr/>
        </p:nvSpPr>
        <p:spPr>
          <a:xfrm>
            <a:off x="9648824" y="3829049"/>
            <a:ext cx="1000124" cy="409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6EB2D677-9CE7-4539-149B-19561469911B}"/>
              </a:ext>
            </a:extLst>
          </p:cNvPr>
          <p:cNvSpPr/>
          <p:nvPr/>
        </p:nvSpPr>
        <p:spPr>
          <a:xfrm>
            <a:off x="10877550" y="4794717"/>
            <a:ext cx="60960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2170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ppt_w</p:attrName>
                                        </p:attrNameLst>
                                      </p:cBhvr>
                                      <p:tavLst>
                                        <p:tav tm="0" fmla="#ppt_w*sin(2.5*pi*$)">
                                          <p:val>
                                            <p:fltVal val="0"/>
                                          </p:val>
                                        </p:tav>
                                        <p:tav tm="100000">
                                          <p:val>
                                            <p:fltVal val="1"/>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985</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Roboto</vt:lpstr>
      <vt:lpstr>Times New Roman</vt:lpstr>
      <vt:lpstr>Office Theme</vt:lpstr>
      <vt:lpstr>ÔN TẬP CHƯƠNG VI: TỪ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CHƯƠNG VI: TỪ</dc:title>
  <dc:creator>ADMIN</dc:creator>
  <cp:lastModifiedBy>ADMIN</cp:lastModifiedBy>
  <cp:revision>22</cp:revision>
  <dcterms:created xsi:type="dcterms:W3CDTF">2023-01-11T00:24:00Z</dcterms:created>
  <dcterms:modified xsi:type="dcterms:W3CDTF">2023-01-11T01:38:26Z</dcterms:modified>
</cp:coreProperties>
</file>