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0" r:id="rId1"/>
  </p:sldMasterIdLst>
  <p:sldIdLst>
    <p:sldId id="286" r:id="rId2"/>
    <p:sldId id="258" r:id="rId3"/>
    <p:sldId id="262" r:id="rId4"/>
    <p:sldId id="259" r:id="rId5"/>
    <p:sldId id="261" r:id="rId6"/>
    <p:sldId id="28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PanelTitle-GrommetsCombine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2398" y="1871131"/>
            <a:ext cx="6815669" cy="1515533"/>
          </a:xfrm>
        </p:spPr>
        <p:txBody>
          <a:bodyPr anchor="b">
            <a:noAutofit/>
          </a:bodyPr>
          <a:lstStyle>
            <a:lvl1pPr algn="ctr">
              <a:defRPr sz="5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2398" y="3657597"/>
            <a:ext cx="6815669" cy="1320802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83232" y="5037663"/>
            <a:ext cx="897467" cy="279400"/>
          </a:xfrm>
        </p:spPr>
        <p:txBody>
          <a:bodyPr/>
          <a:lstStyle/>
          <a:p>
            <a:fld id="{2517D2C8-8269-460C-9739-C2C862578A4C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92397" y="5037663"/>
            <a:ext cx="5214635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56900" y="5037663"/>
            <a:ext cx="551167" cy="279400"/>
          </a:xfrm>
        </p:spPr>
        <p:txBody>
          <a:bodyPr/>
          <a:lstStyle/>
          <a:p>
            <a:fld id="{C34E8743-463D-470C-A799-206017D73B27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92399" y="3522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4800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D2C8-8269-460C-9739-C2C862578A4C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8743-463D-470C-A799-206017D73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88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D2C8-8269-460C-9739-C2C862578A4C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8743-463D-470C-A799-206017D73B27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5420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D2C8-8269-460C-9739-C2C862578A4C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8743-463D-470C-A799-206017D73B2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44945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D2C8-8269-460C-9739-C2C862578A4C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8743-463D-470C-A799-206017D73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0702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D2C8-8269-460C-9739-C2C862578A4C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8743-463D-470C-A799-206017D73B2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5572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D2C8-8269-460C-9739-C2C862578A4C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8743-463D-470C-A799-206017D73B27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4553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D2C8-8269-460C-9739-C2C862578A4C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8743-463D-470C-A799-206017D73B27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1187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D2C8-8269-460C-9739-C2C862578A4C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8743-463D-470C-A799-206017D73B27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410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D2C8-8269-460C-9739-C2C862578A4C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8743-463D-470C-A799-206017D73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846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D2C8-8269-460C-9739-C2C862578A4C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8743-463D-470C-A799-206017D73B27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2068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D2C8-8269-460C-9739-C2C862578A4C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8743-463D-470C-A799-206017D73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738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1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1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D2C8-8269-460C-9739-C2C862578A4C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8743-463D-470C-A799-206017D73B27}" type="slidenum">
              <a:rPr lang="en-US" smtClean="0"/>
              <a:t>‹#›</a:t>
            </a:fld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228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D2C8-8269-460C-9739-C2C862578A4C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8743-463D-470C-A799-206017D73B27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8386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D2C8-8269-460C-9739-C2C862578A4C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8743-463D-470C-A799-206017D73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40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D2C8-8269-460C-9739-C2C862578A4C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8743-463D-470C-A799-206017D73B27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3943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D2C8-8269-460C-9739-C2C862578A4C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E8743-463D-470C-A799-206017D73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466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tile tx="0" ty="0" sx="100000" sy="100000" flip="none" algn="ct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PanelContent-GrommetsCombined.png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517D2C8-8269-460C-9739-C2C862578A4C}" type="datetimeFigureOut">
              <a:rPr lang="en-US" smtClean="0"/>
              <a:t>7/22/2022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34E8743-463D-470C-A799-206017D73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20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1" r:id="rId1"/>
    <p:sldLayoutId id="2147483882" r:id="rId2"/>
    <p:sldLayoutId id="2147483883" r:id="rId3"/>
    <p:sldLayoutId id="2147483884" r:id="rId4"/>
    <p:sldLayoutId id="2147483885" r:id="rId5"/>
    <p:sldLayoutId id="2147483886" r:id="rId6"/>
    <p:sldLayoutId id="2147483887" r:id="rId7"/>
    <p:sldLayoutId id="2147483888" r:id="rId8"/>
    <p:sldLayoutId id="2147483889" r:id="rId9"/>
    <p:sldLayoutId id="2147483890" r:id="rId10"/>
    <p:sldLayoutId id="2147483891" r:id="rId11"/>
    <p:sldLayoutId id="2147483892" r:id="rId12"/>
    <p:sldLayoutId id="2147483893" r:id="rId13"/>
    <p:sldLayoutId id="2147483894" r:id="rId14"/>
    <p:sldLayoutId id="2147483895" r:id="rId15"/>
    <p:sldLayoutId id="2147483896" r:id="rId16"/>
    <p:sldLayoutId id="214748389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34720" y="1198881"/>
            <a:ext cx="961136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</a:t>
            </a:r>
            <a:br>
              <a:rPr lang="en-US" sz="5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 II: PHÂN TỬ- LIÊN KẾT HÓA HỌC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421119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AutoNum type="arabicPeriod"/>
            </a:pPr>
            <a:r>
              <a:rPr lang="en-US" sz="3200" b="1" dirty="0" err="1" smtClean="0"/>
              <a:t>Một</a:t>
            </a:r>
            <a:r>
              <a:rPr lang="en-US" sz="3200" b="1" dirty="0" smtClean="0"/>
              <a:t> </a:t>
            </a:r>
            <a:r>
              <a:rPr lang="en-US" sz="3200" b="1" dirty="0" err="1"/>
              <a:t>phân</a:t>
            </a:r>
            <a:r>
              <a:rPr lang="en-US" sz="3200" b="1" dirty="0"/>
              <a:t> </a:t>
            </a:r>
            <a:r>
              <a:rPr lang="en-US" sz="3200" b="1" dirty="0" err="1"/>
              <a:t>tử</a:t>
            </a:r>
            <a:r>
              <a:rPr lang="en-US" sz="3200" b="1" dirty="0"/>
              <a:t> </a:t>
            </a:r>
            <a:r>
              <a:rPr lang="en-US" sz="3200" b="1" dirty="0" err="1"/>
              <a:t>nước</a:t>
            </a:r>
            <a:r>
              <a:rPr lang="en-US" sz="3200" b="1" dirty="0"/>
              <a:t> </a:t>
            </a:r>
            <a:r>
              <a:rPr lang="en-US" sz="3200" b="1" dirty="0" err="1"/>
              <a:t>chứa</a:t>
            </a:r>
            <a:r>
              <a:rPr lang="en-US" sz="3200" b="1" dirty="0"/>
              <a:t> </a:t>
            </a:r>
            <a:r>
              <a:rPr lang="en-US" sz="3200" b="1" dirty="0" err="1"/>
              <a:t>hai</a:t>
            </a:r>
            <a:r>
              <a:rPr lang="en-US" sz="3200" b="1" dirty="0"/>
              <a:t> </a:t>
            </a:r>
            <a:r>
              <a:rPr lang="en-US" sz="3200" b="1" dirty="0" err="1"/>
              <a:t>nguyên</a:t>
            </a:r>
            <a:r>
              <a:rPr lang="en-US" sz="3200" b="1" dirty="0"/>
              <a:t> </a:t>
            </a:r>
            <a:r>
              <a:rPr lang="en-US" sz="3200" b="1" dirty="0" err="1"/>
              <a:t>tử</a:t>
            </a:r>
            <a:r>
              <a:rPr lang="en-US" sz="3200" b="1" dirty="0"/>
              <a:t> hydrogen </a:t>
            </a:r>
            <a:r>
              <a:rPr lang="en-US" sz="3200" b="1" dirty="0" err="1"/>
              <a:t>và</a:t>
            </a:r>
            <a:r>
              <a:rPr lang="en-US" sz="3200" b="1" dirty="0"/>
              <a:t> </a:t>
            </a:r>
            <a:r>
              <a:rPr lang="en-US" sz="3200" b="1" dirty="0" err="1"/>
              <a:t>oxygen.Nước</a:t>
            </a:r>
            <a:r>
              <a:rPr lang="en-US" sz="3200" b="1" dirty="0"/>
              <a:t> </a:t>
            </a:r>
            <a:r>
              <a:rPr lang="en-US" sz="3200" b="1" dirty="0" err="1"/>
              <a:t>là</a:t>
            </a:r>
            <a:r>
              <a:rPr lang="en-US" sz="3200" b="1" dirty="0"/>
              <a:t> </a:t>
            </a:r>
            <a:endParaRPr lang="en-US" sz="3200" b="1" dirty="0" smtClean="0"/>
          </a:p>
          <a:p>
            <a:pPr marL="0" lvl="0" indent="0">
              <a:buNone/>
            </a:pPr>
            <a:r>
              <a:rPr lang="en-US" sz="3200" dirty="0" err="1" smtClean="0"/>
              <a:t>A.Một</a:t>
            </a:r>
            <a:r>
              <a:rPr lang="en-US" sz="3200" dirty="0" smtClean="0"/>
              <a:t> </a:t>
            </a:r>
            <a:r>
              <a:rPr lang="en-US" sz="3200" dirty="0" err="1"/>
              <a:t>hợp</a:t>
            </a:r>
            <a:r>
              <a:rPr lang="en-US" sz="3200" dirty="0"/>
              <a:t> </a:t>
            </a:r>
            <a:r>
              <a:rPr lang="en-US" sz="3200" dirty="0" err="1"/>
              <a:t>chất</a:t>
            </a:r>
            <a:endParaRPr lang="en-US" sz="3200" dirty="0"/>
          </a:p>
          <a:p>
            <a:pPr marL="0" lvl="0" indent="0">
              <a:buNone/>
            </a:pPr>
            <a:r>
              <a:rPr lang="en-US" sz="3200" dirty="0" err="1" smtClean="0"/>
              <a:t>B.Một</a:t>
            </a:r>
            <a:r>
              <a:rPr lang="en-US" sz="3200" dirty="0" smtClean="0"/>
              <a:t> </a:t>
            </a:r>
            <a:r>
              <a:rPr lang="en-US" sz="3200" dirty="0" err="1"/>
              <a:t>đơn</a:t>
            </a:r>
            <a:r>
              <a:rPr lang="en-US" sz="3200" dirty="0"/>
              <a:t> </a:t>
            </a:r>
            <a:r>
              <a:rPr lang="en-US" sz="3200" dirty="0" err="1" smtClean="0"/>
              <a:t>chất</a:t>
            </a:r>
            <a:endParaRPr lang="en-US" sz="3200" dirty="0" smtClean="0"/>
          </a:p>
          <a:p>
            <a:pPr marL="0" indent="0">
              <a:buNone/>
            </a:pPr>
            <a:r>
              <a:rPr lang="en-US" sz="3200" dirty="0" smtClean="0"/>
              <a:t>C.</a:t>
            </a:r>
            <a:r>
              <a:rPr lang="en-US" sz="2800" dirty="0"/>
              <a:t>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hỗn</a:t>
            </a:r>
            <a:r>
              <a:rPr lang="en-US" sz="2800" dirty="0"/>
              <a:t> </a:t>
            </a:r>
            <a:r>
              <a:rPr lang="en-US" sz="2800" dirty="0" err="1"/>
              <a:t>hợp</a:t>
            </a:r>
            <a:endParaRPr lang="en-US" sz="2800" dirty="0"/>
          </a:p>
          <a:p>
            <a:pPr marL="0" indent="0">
              <a:buNone/>
            </a:pPr>
            <a:r>
              <a:rPr lang="en-US" sz="3200" dirty="0" smtClean="0"/>
              <a:t>D.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nguyên</a:t>
            </a:r>
            <a:r>
              <a:rPr lang="en-US" dirty="0"/>
              <a:t> </a:t>
            </a:r>
            <a:r>
              <a:rPr lang="en-US" dirty="0" err="1"/>
              <a:t>tố</a:t>
            </a:r>
            <a:r>
              <a:rPr lang="en-US" dirty="0"/>
              <a:t> </a:t>
            </a:r>
            <a:r>
              <a:rPr lang="en-US" dirty="0" err="1"/>
              <a:t>hóa</a:t>
            </a:r>
            <a:r>
              <a:rPr lang="en-US" dirty="0"/>
              <a:t> </a:t>
            </a:r>
            <a:r>
              <a:rPr lang="en-US" dirty="0" err="1" smtClean="0"/>
              <a:t>học</a:t>
            </a:r>
            <a:endParaRPr lang="en-US" sz="3200" dirty="0"/>
          </a:p>
          <a:p>
            <a:pPr marL="514350" indent="-514350">
              <a:buAutoNum type="arabicPeriod"/>
            </a:pPr>
            <a:endParaRPr lang="en-US" sz="32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4578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C,Si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sau</a:t>
            </a:r>
            <a:endParaRPr lang="en-US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3200" dirty="0" smtClean="0"/>
              <a:t>a.CCl</a:t>
            </a:r>
            <a:r>
              <a:rPr lang="en-US" sz="3200" baseline="-25000" dirty="0" smtClean="0"/>
              <a:t>4</a:t>
            </a:r>
            <a:r>
              <a:rPr lang="en-US" sz="3200" dirty="0" smtClean="0"/>
              <a:t> </a:t>
            </a:r>
            <a:r>
              <a:rPr lang="en-US" sz="3200" dirty="0" err="1"/>
              <a:t>biết</a:t>
            </a:r>
            <a:r>
              <a:rPr lang="en-US" sz="3200" dirty="0"/>
              <a:t> </a:t>
            </a:r>
            <a:r>
              <a:rPr lang="en-US" sz="3200" dirty="0" err="1"/>
              <a:t>trong</a:t>
            </a:r>
            <a:r>
              <a:rPr lang="en-US" sz="3200" dirty="0"/>
              <a:t> </a:t>
            </a:r>
            <a:r>
              <a:rPr lang="en-US" sz="3200" dirty="0" err="1"/>
              <a:t>hợp</a:t>
            </a:r>
            <a:r>
              <a:rPr lang="en-US" sz="3200" dirty="0"/>
              <a:t> </a:t>
            </a:r>
            <a:r>
              <a:rPr lang="en-US" sz="3200" dirty="0" err="1"/>
              <a:t>chất</a:t>
            </a:r>
            <a:r>
              <a:rPr lang="en-US" sz="3200" dirty="0"/>
              <a:t> </a:t>
            </a:r>
            <a:r>
              <a:rPr lang="en-US" sz="3200" dirty="0" err="1"/>
              <a:t>này</a:t>
            </a:r>
            <a:r>
              <a:rPr lang="en-US" sz="3200" dirty="0"/>
              <a:t>  </a:t>
            </a:r>
            <a:r>
              <a:rPr lang="en-US" sz="3200" dirty="0" err="1"/>
              <a:t>Cl</a:t>
            </a:r>
            <a:r>
              <a:rPr lang="en-US" sz="3200" dirty="0"/>
              <a:t> </a:t>
            </a:r>
            <a:r>
              <a:rPr lang="en-US" sz="3200" dirty="0" err="1"/>
              <a:t>hóa</a:t>
            </a:r>
            <a:r>
              <a:rPr lang="en-US" sz="3200" dirty="0"/>
              <a:t> </a:t>
            </a:r>
            <a:r>
              <a:rPr lang="en-US" sz="3200" dirty="0" err="1"/>
              <a:t>trị</a:t>
            </a:r>
            <a:r>
              <a:rPr lang="en-US" sz="3200" dirty="0"/>
              <a:t> I</a:t>
            </a:r>
          </a:p>
          <a:p>
            <a:pPr marL="0" lvl="0" indent="0">
              <a:buNone/>
            </a:pPr>
            <a:r>
              <a:rPr lang="en-US" sz="3200" dirty="0" err="1" smtClean="0"/>
              <a:t>b.hợp</a:t>
            </a:r>
            <a:r>
              <a:rPr lang="en-US" sz="3200" dirty="0" smtClean="0"/>
              <a:t> </a:t>
            </a:r>
            <a:r>
              <a:rPr lang="en-US" sz="3200" dirty="0" err="1"/>
              <a:t>chất</a:t>
            </a:r>
            <a:r>
              <a:rPr lang="en-US" sz="3200" dirty="0"/>
              <a:t> </a:t>
            </a:r>
            <a:r>
              <a:rPr lang="en-US" sz="3200" dirty="0" err="1"/>
              <a:t>này</a:t>
            </a:r>
            <a:r>
              <a:rPr lang="en-US" sz="3200" dirty="0"/>
              <a:t> O </a:t>
            </a:r>
            <a:r>
              <a:rPr lang="en-US" sz="3200" dirty="0" err="1"/>
              <a:t>có</a:t>
            </a:r>
            <a:r>
              <a:rPr lang="en-US" sz="3200" dirty="0"/>
              <a:t> </a:t>
            </a:r>
            <a:r>
              <a:rPr lang="en-US" sz="3200" dirty="0" err="1"/>
              <a:t>hóa</a:t>
            </a:r>
            <a:r>
              <a:rPr lang="en-US" sz="3200" dirty="0"/>
              <a:t> </a:t>
            </a:r>
            <a:r>
              <a:rPr lang="en-US" sz="3200" dirty="0" err="1"/>
              <a:t>trị</a:t>
            </a:r>
            <a:r>
              <a:rPr lang="en-US" sz="3200" dirty="0"/>
              <a:t> </a:t>
            </a:r>
            <a:r>
              <a:rPr lang="en-US" sz="3200" dirty="0" smtClean="0"/>
              <a:t>II</a:t>
            </a:r>
            <a:r>
              <a:rPr lang="vi-VN" sz="3200" dirty="0" smtClean="0">
                <a:latin typeface="+mj-lt"/>
              </a:rPr>
              <a:t>.</a:t>
            </a:r>
            <a:endParaRPr lang="en-US" sz="3200" dirty="0">
              <a:latin typeface="+mj-lt"/>
            </a:endParaRPr>
          </a:p>
          <a:p>
            <a:pPr marL="0" lvl="0" indent="0">
              <a:buNone/>
            </a:pPr>
            <a:r>
              <a:rPr lang="vi-VN" sz="3200" dirty="0">
                <a:latin typeface="+mj-lt"/>
              </a:rPr>
              <a:t/>
            </a:r>
            <a:br>
              <a:rPr lang="vi-VN" sz="3200" dirty="0">
                <a:latin typeface="+mj-lt"/>
              </a:rPr>
            </a:br>
            <a:r>
              <a:rPr lang="en-US" sz="3200" b="1" dirty="0"/>
              <a:t>a. C </a:t>
            </a:r>
            <a:r>
              <a:rPr lang="en-US" sz="3200" b="1" dirty="0" err="1"/>
              <a:t>hóa</a:t>
            </a:r>
            <a:r>
              <a:rPr lang="en-US" sz="3200" b="1" dirty="0"/>
              <a:t> </a:t>
            </a:r>
            <a:r>
              <a:rPr lang="en-US" sz="3200" b="1" dirty="0" err="1"/>
              <a:t>trị</a:t>
            </a:r>
            <a:r>
              <a:rPr lang="en-US" sz="3200" b="1" dirty="0"/>
              <a:t> </a:t>
            </a:r>
            <a:r>
              <a:rPr lang="en-US" sz="3200" b="1" dirty="0" smtClean="0"/>
              <a:t>IV</a:t>
            </a:r>
          </a:p>
          <a:p>
            <a:pPr marL="0" indent="0">
              <a:buNone/>
            </a:pPr>
            <a:r>
              <a:rPr lang="en-US" sz="3200" b="1" dirty="0" err="1"/>
              <a:t>b.Si</a:t>
            </a:r>
            <a:r>
              <a:rPr lang="en-US" sz="3200" b="1" dirty="0"/>
              <a:t> </a:t>
            </a:r>
            <a:r>
              <a:rPr lang="en-US" sz="3200" b="1" dirty="0" err="1"/>
              <a:t>hóa</a:t>
            </a:r>
            <a:r>
              <a:rPr lang="en-US" sz="3200" b="1" dirty="0"/>
              <a:t> </a:t>
            </a:r>
            <a:r>
              <a:rPr lang="en-US" sz="3200" b="1" dirty="0" err="1"/>
              <a:t>trị</a:t>
            </a:r>
            <a:r>
              <a:rPr lang="en-US" sz="3200" b="1" dirty="0"/>
              <a:t> IV </a:t>
            </a:r>
            <a:endParaRPr lang="en-US" sz="3200" dirty="0"/>
          </a:p>
          <a:p>
            <a:pPr marL="0" lvl="0" indent="0">
              <a:buNone/>
            </a:pPr>
            <a:endParaRPr lang="en-US" sz="3200" b="1" dirty="0" smtClean="0"/>
          </a:p>
          <a:p>
            <a:pPr marL="0" lvl="0" indent="0">
              <a:buNone/>
            </a:pPr>
            <a:endParaRPr lang="en-US" sz="3200" b="1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1560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dirty="0" err="1"/>
              <a:t>Hãy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 </a:t>
            </a:r>
            <a:r>
              <a:rPr lang="en-US" dirty="0" err="1"/>
              <a:t>hóa</a:t>
            </a:r>
            <a:r>
              <a:rPr lang="en-US" dirty="0"/>
              <a:t> </a:t>
            </a:r>
            <a:r>
              <a:rPr lang="en-US" dirty="0" err="1"/>
              <a:t>trị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copper </a:t>
            </a:r>
            <a:r>
              <a:rPr lang="en-US" dirty="0" err="1"/>
              <a:t>và</a:t>
            </a:r>
            <a:r>
              <a:rPr lang="en-US" dirty="0"/>
              <a:t> iron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chất</a:t>
            </a:r>
            <a:r>
              <a:rPr lang="en-US" dirty="0"/>
              <a:t> Cu(OH)</a:t>
            </a:r>
            <a:r>
              <a:rPr lang="en-US" baseline="-25000" dirty="0"/>
              <a:t>2</a:t>
            </a:r>
            <a:r>
              <a:rPr lang="en-US" dirty="0"/>
              <a:t>, Fe(NO</a:t>
            </a:r>
            <a:r>
              <a:rPr lang="en-US" baseline="-25000" dirty="0"/>
              <a:t>3</a:t>
            </a:r>
            <a:r>
              <a:rPr lang="en-US" dirty="0"/>
              <a:t>)</a:t>
            </a:r>
            <a:r>
              <a:rPr lang="en-US" baseline="-25000" dirty="0"/>
              <a:t>3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(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hóa</a:t>
            </a:r>
            <a:r>
              <a:rPr lang="en-US" dirty="0"/>
              <a:t> </a:t>
            </a:r>
            <a:r>
              <a:rPr lang="en-US" dirty="0" err="1"/>
              <a:t>trị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nhóm</a:t>
            </a:r>
            <a:r>
              <a:rPr lang="en-US" dirty="0"/>
              <a:t> OH </a:t>
            </a:r>
            <a:r>
              <a:rPr lang="en-US" dirty="0" err="1"/>
              <a:t>là</a:t>
            </a:r>
            <a:r>
              <a:rPr lang="en-US" dirty="0"/>
              <a:t> I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nhóm</a:t>
            </a:r>
            <a:r>
              <a:rPr lang="en-US" dirty="0"/>
              <a:t> NO</a:t>
            </a:r>
            <a:r>
              <a:rPr lang="en-US" baseline="-25000" dirty="0"/>
              <a:t>3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I 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Xét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chất</a:t>
            </a:r>
            <a:r>
              <a:rPr lang="en-US" dirty="0"/>
              <a:t> Cu(OH)</a:t>
            </a:r>
            <a:r>
              <a:rPr lang="en-US" baseline="-25000" dirty="0"/>
              <a:t>2</a:t>
            </a:r>
            <a:r>
              <a:rPr lang="en-US" dirty="0"/>
              <a:t>, </a:t>
            </a:r>
            <a:r>
              <a:rPr lang="en-US" dirty="0" err="1"/>
              <a:t>gọi</a:t>
            </a:r>
            <a:r>
              <a:rPr lang="en-US" dirty="0"/>
              <a:t> </a:t>
            </a:r>
            <a:r>
              <a:rPr lang="en-US" dirty="0" err="1"/>
              <a:t>hóa</a:t>
            </a:r>
            <a:r>
              <a:rPr lang="en-US" dirty="0"/>
              <a:t> </a:t>
            </a:r>
            <a:r>
              <a:rPr lang="en-US" dirty="0" err="1"/>
              <a:t>trị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Cu </a:t>
            </a:r>
            <a:r>
              <a:rPr lang="en-US" dirty="0" err="1"/>
              <a:t>là</a:t>
            </a:r>
            <a:r>
              <a:rPr lang="en-US" dirty="0"/>
              <a:t> x ta </a:t>
            </a:r>
            <a:r>
              <a:rPr lang="en-US" dirty="0" err="1"/>
              <a:t>có</a:t>
            </a:r>
            <a:r>
              <a:rPr lang="en-US" dirty="0"/>
              <a:t>: x.1 = I.2 ⇒ x = II.</a:t>
            </a:r>
          </a:p>
          <a:p>
            <a:r>
              <a:rPr lang="en-US" dirty="0" err="1"/>
              <a:t>Vậy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Cu(OH)</a:t>
            </a:r>
            <a:r>
              <a:rPr lang="en-US" baseline="-25000" dirty="0"/>
              <a:t>2</a:t>
            </a:r>
            <a:r>
              <a:rPr lang="en-US" dirty="0"/>
              <a:t> </a:t>
            </a:r>
            <a:r>
              <a:rPr lang="en-US" dirty="0" err="1"/>
              <a:t>hóa</a:t>
            </a:r>
            <a:r>
              <a:rPr lang="en-US" dirty="0"/>
              <a:t> </a:t>
            </a:r>
            <a:r>
              <a:rPr lang="en-US" dirty="0" err="1"/>
              <a:t>trị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Cu </a:t>
            </a:r>
            <a:r>
              <a:rPr lang="en-US" dirty="0" err="1"/>
              <a:t>là</a:t>
            </a:r>
            <a:r>
              <a:rPr lang="en-US" dirty="0"/>
              <a:t> II.</a:t>
            </a:r>
          </a:p>
          <a:p>
            <a:r>
              <a:rPr lang="en-US" dirty="0" err="1"/>
              <a:t>Xét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chất</a:t>
            </a:r>
            <a:r>
              <a:rPr lang="en-US" dirty="0"/>
              <a:t> Fe(NO</a:t>
            </a:r>
            <a:r>
              <a:rPr lang="en-US" baseline="-25000" dirty="0"/>
              <a:t>3</a:t>
            </a:r>
            <a:r>
              <a:rPr lang="en-US" dirty="0"/>
              <a:t>)</a:t>
            </a:r>
            <a:r>
              <a:rPr lang="en-US" baseline="-25000" dirty="0"/>
              <a:t>3</a:t>
            </a:r>
            <a:r>
              <a:rPr lang="en-US" dirty="0"/>
              <a:t>, </a:t>
            </a:r>
            <a:r>
              <a:rPr lang="en-US" dirty="0" err="1"/>
              <a:t>gọi</a:t>
            </a:r>
            <a:r>
              <a:rPr lang="en-US" dirty="0"/>
              <a:t> </a:t>
            </a:r>
            <a:r>
              <a:rPr lang="en-US" dirty="0" err="1"/>
              <a:t>hóa</a:t>
            </a:r>
            <a:r>
              <a:rPr lang="en-US" dirty="0"/>
              <a:t> </a:t>
            </a:r>
            <a:r>
              <a:rPr lang="en-US" dirty="0" err="1"/>
              <a:t>trị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Fe </a:t>
            </a:r>
            <a:r>
              <a:rPr lang="en-US" dirty="0" err="1"/>
              <a:t>là</a:t>
            </a:r>
            <a:r>
              <a:rPr lang="en-US" dirty="0"/>
              <a:t> y ta </a:t>
            </a:r>
            <a:r>
              <a:rPr lang="en-US" dirty="0" err="1"/>
              <a:t>có</a:t>
            </a:r>
            <a:r>
              <a:rPr lang="en-US" dirty="0"/>
              <a:t>: </a:t>
            </a:r>
            <a:r>
              <a:rPr lang="en-US" dirty="0" err="1"/>
              <a:t>y.I</a:t>
            </a:r>
            <a:r>
              <a:rPr lang="en-US" dirty="0"/>
              <a:t> = I.3 ⇒ y = III.</a:t>
            </a:r>
          </a:p>
          <a:p>
            <a:r>
              <a:rPr lang="en-US" dirty="0" err="1"/>
              <a:t>Vậy</a:t>
            </a:r>
            <a:r>
              <a:rPr lang="en-US" dirty="0"/>
              <a:t> </a:t>
            </a:r>
            <a:r>
              <a:rPr lang="en-US" dirty="0" err="1"/>
              <a:t>hóa</a:t>
            </a:r>
            <a:r>
              <a:rPr lang="en-US" dirty="0"/>
              <a:t> </a:t>
            </a:r>
            <a:r>
              <a:rPr lang="en-US" dirty="0" err="1"/>
              <a:t>trị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Fe </a:t>
            </a:r>
            <a:r>
              <a:rPr lang="en-US" dirty="0" err="1"/>
              <a:t>trong</a:t>
            </a:r>
            <a:r>
              <a:rPr lang="en-US" dirty="0"/>
              <a:t> Fe(NO</a:t>
            </a:r>
            <a:r>
              <a:rPr lang="en-US" baseline="-25000" dirty="0"/>
              <a:t>3</a:t>
            </a:r>
            <a:r>
              <a:rPr lang="en-US" dirty="0"/>
              <a:t>)</a:t>
            </a:r>
            <a:r>
              <a:rPr lang="en-US" baseline="-25000" dirty="0"/>
              <a:t>3</a:t>
            </a:r>
            <a:r>
              <a:rPr lang="en-US" dirty="0"/>
              <a:t> </a:t>
            </a:r>
            <a:r>
              <a:rPr lang="en-US" dirty="0" err="1"/>
              <a:t>là</a:t>
            </a:r>
            <a:r>
              <a:rPr lang="en-US" dirty="0"/>
              <a:t> III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963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en-US" dirty="0"/>
              <a:t> </a:t>
            </a:r>
            <a:r>
              <a:rPr lang="en-US" dirty="0" err="1"/>
              <a:t>Lập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hóa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khối</a:t>
            </a:r>
            <a:r>
              <a:rPr lang="en-US" dirty="0"/>
              <a:t> </a:t>
            </a:r>
            <a:r>
              <a:rPr lang="en-US" dirty="0" err="1"/>
              <a:t>lượng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tử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chất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tạo</a:t>
            </a:r>
            <a:r>
              <a:rPr lang="en-US" dirty="0"/>
              <a:t> 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bởi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 err="1"/>
              <a:t>a.K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Cl</a:t>
            </a:r>
            <a:r>
              <a:rPr lang="en-US" dirty="0"/>
              <a:t>, Al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Cl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b.K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nhóm</a:t>
            </a:r>
            <a:r>
              <a:rPr lang="en-US" dirty="0"/>
              <a:t> SO</a:t>
            </a:r>
            <a:r>
              <a:rPr lang="en-US" baseline="-25000" dirty="0"/>
              <a:t>4</a:t>
            </a:r>
            <a:r>
              <a:rPr lang="en-US" dirty="0"/>
              <a:t> , Al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nhóm</a:t>
            </a:r>
            <a:r>
              <a:rPr lang="en-US" dirty="0"/>
              <a:t> SO</a:t>
            </a:r>
            <a:r>
              <a:rPr lang="en-US" baseline="-25000" dirty="0"/>
              <a:t>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191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5174828"/>
          </a:xfrm>
        </p:spPr>
        <p:txBody>
          <a:bodyPr>
            <a:no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nhầm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aAxbByAaxBby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X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Y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b).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nhầm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x = b; y = a.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x : y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KCl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39 + 35,5 = 74,5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amu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).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AlCl</a:t>
            </a:r>
            <a:r>
              <a:rPr lang="en-US" sz="28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27 + 35,5.3 = 133,5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amu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).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K</a:t>
            </a:r>
            <a:r>
              <a:rPr lang="en-US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800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39.2 + 32 + 16.4 = 174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amu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).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Al</a:t>
            </a:r>
            <a:r>
              <a:rPr lang="en-US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(SO</a:t>
            </a:r>
            <a:r>
              <a:rPr lang="en-US" sz="2800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27.2 + (32 + 16.4).3 = 342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amu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).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65435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AB946B"/>
      </a:accent1>
      <a:accent2>
        <a:srgbClr val="C04F32"/>
      </a:accent2>
      <a:accent3>
        <a:srgbClr val="DD8C3C"/>
      </a:accent3>
      <a:accent4>
        <a:srgbClr val="8E684C"/>
      </a:accent4>
      <a:accent5>
        <a:srgbClr val="CBAF62"/>
      </a:accent5>
      <a:accent6>
        <a:srgbClr val="803348"/>
      </a:accent6>
      <a:hlink>
        <a:srgbClr val="86724D"/>
      </a:hlink>
      <a:folHlink>
        <a:srgbClr val="B99E84"/>
      </a:folHlink>
    </a:clrScheme>
    <a:fontScheme name="Organic">
      <a:majorFont>
        <a:latin typeface="Garamond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A2BEDC8B-F191-493B-BA33-0F4F800A89D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2162</TotalTime>
  <Words>140</Words>
  <Application>Microsoft Office PowerPoint</Application>
  <PresentationFormat>Widescreen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Garamond</vt:lpstr>
      <vt:lpstr>Times New Roman</vt:lpstr>
      <vt:lpstr>Organic</vt:lpstr>
      <vt:lpstr>PowerPoint Presentation</vt:lpstr>
      <vt:lpstr>I. Bài tập</vt:lpstr>
      <vt:lpstr>2. Hãy xác định hóa trị của các nguyên tố C,Si trong các hợp chất sau</vt:lpstr>
      <vt:lpstr>3. Hãy tính hóa trị của copper và iron trong các hợp chất Cu(OH)2, Fe(NO3)3 ( Biết hóa trị của nhóm OH là I và của nhóm NO3 là I )</vt:lpstr>
      <vt:lpstr>4. Lập Công thức hóa học và khối lượng phân tử của hợp chất được tạo thành bởi: a.K và Cl, Al và Cl b.K và nhóm SO4 , Al và nhóm SO4</vt:lpstr>
      <vt:lpstr>Cách nhầm nhanh công thức hóa học khi biết hóa trị: Giả sử ta có hợp chất aAxbByAaxBby  được tạo bởi hai nguyên tố (hoặc nhóm nguyên tố) gồm X (có hóa trị a) và Y (có hóa trị b). Cách nhầm nhanh: x = b; y = a. Chọn cặp x : y nhỏ nhất. a) Công thức hóa học KCl. Khối lượng phân tử: 39 + 35,5 = 74,5 (amu). Công thức hóa học AlCl3. Khối lượng phân tử: 27 + 35,5.3 = 133,5 (amu). b) Công thức hóa học K2SO4. Khối lượng phân tử: 39.2 + 32 + 16.4 = 174 (amu). Công thức hóa học: Al2(SO4)3. Khối lượng phân tử: 27.2 + (32 + 16.4).3 = 342 (amu).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ÔN TẬP CHỦ ĐỀ 9: LỰC</dc:title>
  <dc:creator>DELL</dc:creator>
  <cp:lastModifiedBy>Admin</cp:lastModifiedBy>
  <cp:revision>42</cp:revision>
  <dcterms:created xsi:type="dcterms:W3CDTF">2022-05-02T12:24:47Z</dcterms:created>
  <dcterms:modified xsi:type="dcterms:W3CDTF">2022-07-22T01:33:50Z</dcterms:modified>
</cp:coreProperties>
</file>