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00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95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9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7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65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33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2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5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21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087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9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23FE3-6A44-4598-8CF7-E0512E20DB4B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2E02D-FB8C-4D21-B472-DA7DC8F1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2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73152" y="601180"/>
            <a:ext cx="93813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 CHƯƠNG I: </a:t>
            </a:r>
          </a:p>
          <a:p>
            <a:pPr algn="ctr"/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TỬ, SƠ LƯỢC VỀ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BẢNG TUẦN HOÀN CÁC NGUYÊN TỐ HOÁ 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</a:p>
          <a:p>
            <a:pPr algn="ctr"/>
            <a:r>
              <a:rPr lang="pt-BR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(tiết 2)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23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0624" y="318710"/>
            <a:ext cx="8723376" cy="3618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215" marR="106680">
              <a:lnSpc>
                <a:spcPct val="150000"/>
              </a:lnSpc>
              <a:spcAft>
                <a:spcPts val="0"/>
              </a:spcAft>
            </a:pPr>
            <a:r>
              <a:rPr lang="en-US" sz="2000" b="1" dirty="0" smtClean="0">
                <a:solidFill>
                  <a:srgbClr val="1F05B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H5</a:t>
            </a:r>
            <a:r>
              <a:rPr lang="vi-VN" sz="2000" b="1" dirty="0" smtClean="0">
                <a:solidFill>
                  <a:srgbClr val="1F05B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Quan sát Hình 2.6 và cho biết:nguyên tử chlorine có bao nhiêu lớp electron. Mỗi lớp có bao nhiêu electron?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1720">
              <a:spcBef>
                <a:spcPts val="1065"/>
              </a:spcBef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Số electron ở lớp thứ nhất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:..........................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...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1720"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Số electron ở lớp thứ hai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:................................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1720">
              <a:spcBef>
                <a:spcPts val="5"/>
              </a:spcBef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Số electron ở lớp thứ ba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:.................................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5"/>
              </a:spcBef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16" y="1458468"/>
            <a:ext cx="3829812" cy="2057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234017" y="1606893"/>
            <a:ext cx="551754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e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52305" y="2210397"/>
            <a:ext cx="551754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e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288881" y="2804757"/>
            <a:ext cx="551754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e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10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2749296" y="624840"/>
            <a:ext cx="38331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3600" b="1" u="sng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u="sng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b="1" u="sng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u="sng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600" b="1" u="sng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856488" y="1647508"/>
            <a:ext cx="8077200" cy="1169551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7030A0"/>
                </a:solidFill>
                <a:latin typeface="Times New Roman" panose="02020603050405020304" pitchFamily="18" charset="0"/>
              </a:rPr>
              <a:t>+ </a:t>
            </a:r>
            <a:r>
              <a:rPr lang="en-US" altLang="en-US" sz="2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xem</a:t>
            </a:r>
            <a:r>
              <a:rPr lang="en-US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1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+ </a:t>
            </a:r>
            <a:r>
              <a:rPr lang="pt-BR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Hoàn thiện các bài tập trong phiếu học tập. </a:t>
            </a:r>
            <a:endParaRPr lang="pt-BR" altLang="en-US" sz="2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90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59828"/>
            <a:ext cx="9144000" cy="4067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215">
              <a:spcAft>
                <a:spcPts val="0"/>
              </a:spcAft>
              <a:tabLst>
                <a:tab pos="610235" algn="l"/>
              </a:tabLst>
            </a:pPr>
            <a:r>
              <a:rPr lang="en-US" sz="2000" b="1" dirty="0" err="1" smtClean="0">
                <a:solidFill>
                  <a:srgbClr val="1F05B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vi-VN" sz="2000" b="1" spc="-10" dirty="0" smtClean="0">
                <a:solidFill>
                  <a:srgbClr val="1F05B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1F05B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vi-VN" sz="2000" b="1" dirty="0" smtClean="0">
                <a:solidFill>
                  <a:srgbClr val="1F05B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2000" b="1" dirty="0">
                <a:solidFill>
                  <a:srgbClr val="1F05B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Em hãy điền vào chỗ trống các từ, cụm từ thích hợp </a:t>
            </a:r>
            <a:r>
              <a:rPr lang="vi-VN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sau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để được câu hoàn</a:t>
            </a:r>
            <a:r>
              <a:rPr lang="vi-VN" sz="2000" spc="-9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chỉnh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9695">
              <a:spcBef>
                <a:spcPts val="955"/>
              </a:spcBef>
              <a:spcAft>
                <a:spcPts val="0"/>
              </a:spcAft>
              <a:tabLst>
                <a:tab pos="5166995" algn="l"/>
              </a:tabLs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Nguyên tử là hạt (1) …………………….…..… </a:t>
            </a:r>
            <a:r>
              <a:rPr lang="vi-VN" sz="20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2000" spc="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(2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…………………….…..Theo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Rutherford –</a:t>
            </a:r>
            <a:r>
              <a:rPr lang="vi-VN" sz="2000" spc="20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Bohr,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nguyên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tử có cấu tạo gồm 2 phần là (3) 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</a:t>
            </a:r>
            <a:r>
              <a:rPr lang="vi-VN" sz="2000" spc="13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(mang</a:t>
            </a:r>
            <a:r>
              <a:rPr lang="vi-VN" sz="20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(4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……..…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………………….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và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(5) …………………..… tạo bởi (6) ………………………….</a:t>
            </a:r>
            <a:r>
              <a:rPr lang="vi-VN" sz="2000" spc="-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vi-VN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(7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…………………………………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9695">
              <a:spcBef>
                <a:spcPts val="630"/>
              </a:spcBef>
              <a:spcAft>
                <a:spcPts val="0"/>
              </a:spcAft>
              <a:tabLst>
                <a:tab pos="5492750" algn="l"/>
              </a:tabLs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Trong nguyên tử, các electron (8) ……………… xung quanh hạt nhân</a:t>
            </a:r>
            <a:r>
              <a:rPr lang="vi-VN" sz="2000" spc="-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và (9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……………………………………….. 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thành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từng</a:t>
            </a:r>
            <a:r>
              <a:rPr lang="vi-VN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lớp.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54672" y="1819656"/>
          <a:ext cx="8205281" cy="11612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614523">
                  <a:extLst>
                    <a:ext uri="{9D8B030D-6E8A-4147-A177-3AD203B41FA5}">
                      <a16:colId xmlns:a16="http://schemas.microsoft.com/office/drawing/2014/main" val="2733586913"/>
                    </a:ext>
                  </a:extLst>
                </a:gridCol>
                <a:gridCol w="1657941">
                  <a:extLst>
                    <a:ext uri="{9D8B030D-6E8A-4147-A177-3AD203B41FA5}">
                      <a16:colId xmlns:a16="http://schemas.microsoft.com/office/drawing/2014/main" val="63595816"/>
                    </a:ext>
                  </a:extLst>
                </a:gridCol>
                <a:gridCol w="1657941">
                  <a:extLst>
                    <a:ext uri="{9D8B030D-6E8A-4147-A177-3AD203B41FA5}">
                      <a16:colId xmlns:a16="http://schemas.microsoft.com/office/drawing/2014/main" val="1264901019"/>
                    </a:ext>
                  </a:extLst>
                </a:gridCol>
                <a:gridCol w="1656333">
                  <a:extLst>
                    <a:ext uri="{9D8B030D-6E8A-4147-A177-3AD203B41FA5}">
                      <a16:colId xmlns:a16="http://schemas.microsoft.com/office/drawing/2014/main" val="1030018667"/>
                    </a:ext>
                  </a:extLst>
                </a:gridCol>
                <a:gridCol w="1618543">
                  <a:extLst>
                    <a:ext uri="{9D8B030D-6E8A-4147-A177-3AD203B41FA5}">
                      <a16:colId xmlns:a16="http://schemas.microsoft.com/office/drawing/2014/main" val="3538716880"/>
                    </a:ext>
                  </a:extLst>
                </a:gridCol>
              </a:tblGrid>
              <a:tr h="611205">
                <a:tc>
                  <a:txBody>
                    <a:bodyPr/>
                    <a:lstStyle/>
                    <a:p>
                      <a:pPr marL="6604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chuyển động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các electron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hạt nhân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điện tích dương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trung hòa về điện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55828035"/>
                  </a:ext>
                </a:extLst>
              </a:tr>
              <a:tr h="550083">
                <a:tc>
                  <a:txBody>
                    <a:bodyPr/>
                    <a:lstStyle/>
                    <a:p>
                      <a:pPr marL="66040">
                        <a:lnSpc>
                          <a:spcPts val="1245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vỏ nguyên tử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245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điện tích âm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245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vô cùng nhỏ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1245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sắp xếp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 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0636671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63860" y="354830"/>
            <a:ext cx="1752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vi-V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uyện tập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696164" y="3152894"/>
            <a:ext cx="15103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vô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nhỏ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07460" y="3162038"/>
            <a:ext cx="20479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hoà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37028" y="3783830"/>
            <a:ext cx="1592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vỏ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59788" y="4103870"/>
            <a:ext cx="14494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iện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tích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âm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64660" y="3500366"/>
            <a:ext cx="1059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hạt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5340" y="4085582"/>
            <a:ext cx="1414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electron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35460" y="3765542"/>
            <a:ext cx="17972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iện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tích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dương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33708" y="4817102"/>
            <a:ext cx="9605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sắp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xếp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9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8448" y="831187"/>
            <a:ext cx="7845552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215">
              <a:spcBef>
                <a:spcPts val="630"/>
              </a:spcBef>
              <a:spcAft>
                <a:spcPts val="0"/>
              </a:spcAft>
              <a:tabLst>
                <a:tab pos="610235" algn="l"/>
              </a:tabLst>
            </a:pPr>
            <a:r>
              <a:rPr lang="en-US" sz="2400" b="1" dirty="0" err="1" smtClean="0">
                <a:solidFill>
                  <a:srgbClr val="1F05B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rgbClr val="1F05B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vi-VN" sz="2400" b="1" dirty="0" smtClean="0">
                <a:solidFill>
                  <a:srgbClr val="1F05B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2400" b="1" dirty="0">
                <a:solidFill>
                  <a:srgbClr val="1F05B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vi-VN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Quan sát Hình 2.4 và cho</a:t>
            </a:r>
            <a:r>
              <a:rPr lang="vi-VN" sz="24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biết: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9035"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Hạt nhân nguyên tử có một hay nhiều hạt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08555">
              <a:spcBef>
                <a:spcPts val="630"/>
              </a:spcBef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Các hạt đó thuộc cùng một loại hạt hay nhiều loại</a:t>
            </a:r>
            <a:r>
              <a:rPr lang="vi-VN" sz="2000" spc="-9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hạt?.......................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08555">
              <a:spcBef>
                <a:spcPts val="630"/>
              </a:spcBef>
              <a:spcAft>
                <a:spcPts val="0"/>
              </a:spcAft>
            </a:pP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Số đơn </a:t>
            </a:r>
            <a:r>
              <a:rPr lang="en-US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điện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tích hạt nhân của helium bằng bao</a:t>
            </a:r>
            <a:r>
              <a:rPr lang="vi-VN" sz="2000" spc="-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nhiêu?........................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Điện tích hạt nhân của của helium bằng bao nhiêu?............................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" y="1645920"/>
            <a:ext cx="3593592" cy="235915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921460" y="2238494"/>
            <a:ext cx="19415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95780" y="2924294"/>
            <a:ext cx="17700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34108" y="358266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57268" y="3893558"/>
            <a:ext cx="4571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+2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14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737982"/>
              </p:ext>
            </p:extLst>
          </p:nvPr>
        </p:nvGraphicFramePr>
        <p:xfrm>
          <a:off x="885759" y="987552"/>
          <a:ext cx="7654736" cy="12840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548360">
                  <a:extLst>
                    <a:ext uri="{9D8B030D-6E8A-4147-A177-3AD203B41FA5}">
                      <a16:colId xmlns:a16="http://schemas.microsoft.com/office/drawing/2014/main" val="1472042027"/>
                    </a:ext>
                  </a:extLst>
                </a:gridCol>
                <a:gridCol w="1547609">
                  <a:extLst>
                    <a:ext uri="{9D8B030D-6E8A-4147-A177-3AD203B41FA5}">
                      <a16:colId xmlns:a16="http://schemas.microsoft.com/office/drawing/2014/main" val="2644709967"/>
                    </a:ext>
                  </a:extLst>
                </a:gridCol>
                <a:gridCol w="1547609">
                  <a:extLst>
                    <a:ext uri="{9D8B030D-6E8A-4147-A177-3AD203B41FA5}">
                      <a16:colId xmlns:a16="http://schemas.microsoft.com/office/drawing/2014/main" val="2516072397"/>
                    </a:ext>
                  </a:extLst>
                </a:gridCol>
                <a:gridCol w="1546108">
                  <a:extLst>
                    <a:ext uri="{9D8B030D-6E8A-4147-A177-3AD203B41FA5}">
                      <a16:colId xmlns:a16="http://schemas.microsoft.com/office/drawing/2014/main" val="2839743218"/>
                    </a:ext>
                  </a:extLst>
                </a:gridCol>
                <a:gridCol w="1465050">
                  <a:extLst>
                    <a:ext uri="{9D8B030D-6E8A-4147-A177-3AD203B41FA5}">
                      <a16:colId xmlns:a16="http://schemas.microsoft.com/office/drawing/2014/main" val="4274490585"/>
                    </a:ext>
                  </a:extLst>
                </a:gridCol>
              </a:tblGrid>
              <a:tr h="722017">
                <a:tc>
                  <a:txBody>
                    <a:bodyPr/>
                    <a:lstStyle/>
                    <a:p>
                      <a:pPr marL="7048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  <a:latin typeface="+mj-lt"/>
                        </a:rPr>
                        <a:t>Nguyên tử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11150" marR="307340" algn="ctr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  <a:latin typeface="+mj-lt"/>
                        </a:rPr>
                        <a:t>proton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11150" marR="309880" algn="ctr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  <a:latin typeface="+mj-lt"/>
                        </a:rPr>
                        <a:t>Số neutron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2067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  <a:latin typeface="+mj-lt"/>
                        </a:rPr>
                        <a:t>Số electron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906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  <a:latin typeface="+mj-lt"/>
                        </a:rPr>
                        <a:t>Điện tích hạt nhân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3290916"/>
                  </a:ext>
                </a:extLst>
              </a:tr>
              <a:tr h="562024">
                <a:tc>
                  <a:txBody>
                    <a:bodyPr/>
                    <a:lstStyle/>
                    <a:p>
                      <a:pPr marL="70485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  <a:latin typeface="+mj-lt"/>
                        </a:rPr>
                        <a:t>Hydrogen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  <a:latin typeface="+mj-lt"/>
                        </a:rPr>
                        <a:t>1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  <a:latin typeface="+mj-lt"/>
                        </a:rPr>
                        <a:t>0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  <a:latin typeface="+mj-lt"/>
                        </a:rPr>
                        <a:t> 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  <a:latin typeface="+mj-lt"/>
                        </a:rPr>
                        <a:t> </a:t>
                      </a:r>
                      <a:endParaRPr lang="en-US" sz="18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9122173"/>
                  </a:ext>
                </a:extLst>
              </a:tr>
            </a:tbl>
          </a:graphicData>
        </a:graphic>
      </p:graphicFrame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1450975" y="10015538"/>
            <a:ext cx="6488113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253746" y="378611"/>
            <a:ext cx="6185702" cy="946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34800" tIns="215832" rIns="266616" bIns="3554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1F05BA"/>
                </a:solidFill>
                <a:effectLst/>
                <a:latin typeface="+mj-lt"/>
                <a:ea typeface="Times New Roman" panose="02020603050405020304" pitchFamily="18" charset="0"/>
              </a:rPr>
              <a:t>Bài</a:t>
            </a:r>
            <a:r>
              <a:rPr kumimoji="0" lang="vi-VN" altLang="en-US" sz="2400" b="1" i="0" u="none" strike="noStrike" cap="none" normalizeH="0" baseline="0" dirty="0" smtClean="0">
                <a:ln>
                  <a:noFill/>
                </a:ln>
                <a:solidFill>
                  <a:srgbClr val="1F05BA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1F05BA"/>
                </a:solidFill>
                <a:effectLst/>
                <a:latin typeface="+mj-lt"/>
                <a:ea typeface="Times New Roman" panose="02020603050405020304" pitchFamily="18" charset="0"/>
              </a:rPr>
              <a:t>3</a:t>
            </a:r>
            <a:r>
              <a:rPr kumimoji="0" lang="vi-VN" altLang="en-US" sz="2400" b="1" i="0" u="none" strike="noStrike" cap="none" normalizeH="0" baseline="0" dirty="0" smtClean="0">
                <a:ln>
                  <a:noFill/>
                </a:ln>
                <a:solidFill>
                  <a:srgbClr val="1F05BA"/>
                </a:solidFill>
                <a:effectLst/>
                <a:latin typeface="+mj-lt"/>
                <a:ea typeface="Times New Roman" panose="02020603050405020304" pitchFamily="18" charset="0"/>
              </a:rPr>
              <a:t>: </a:t>
            </a:r>
            <a:r>
              <a:rPr kumimoji="0" lang="vi-V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Hoàn thành thông tin trong bảng sau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369054"/>
              </p:ext>
            </p:extLst>
          </p:nvPr>
        </p:nvGraphicFramePr>
        <p:xfrm>
          <a:off x="886968" y="2276855"/>
          <a:ext cx="7635240" cy="31089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521834">
                  <a:extLst>
                    <a:ext uri="{9D8B030D-6E8A-4147-A177-3AD203B41FA5}">
                      <a16:colId xmlns:a16="http://schemas.microsoft.com/office/drawing/2014/main" val="2320909410"/>
                    </a:ext>
                  </a:extLst>
                </a:gridCol>
                <a:gridCol w="1589015">
                  <a:extLst>
                    <a:ext uri="{9D8B030D-6E8A-4147-A177-3AD203B41FA5}">
                      <a16:colId xmlns:a16="http://schemas.microsoft.com/office/drawing/2014/main" val="2058478208"/>
                    </a:ext>
                  </a:extLst>
                </a:gridCol>
                <a:gridCol w="1452439">
                  <a:extLst>
                    <a:ext uri="{9D8B030D-6E8A-4147-A177-3AD203B41FA5}">
                      <a16:colId xmlns:a16="http://schemas.microsoft.com/office/drawing/2014/main" val="3465103138"/>
                    </a:ext>
                  </a:extLst>
                </a:gridCol>
                <a:gridCol w="96739">
                  <a:extLst>
                    <a:ext uri="{9D8B030D-6E8A-4147-A177-3AD203B41FA5}">
                      <a16:colId xmlns:a16="http://schemas.microsoft.com/office/drawing/2014/main" val="2044816019"/>
                    </a:ext>
                  </a:extLst>
                </a:gridCol>
                <a:gridCol w="1529189">
                  <a:extLst>
                    <a:ext uri="{9D8B030D-6E8A-4147-A177-3AD203B41FA5}">
                      <a16:colId xmlns:a16="http://schemas.microsoft.com/office/drawing/2014/main" val="2288401062"/>
                    </a:ext>
                  </a:extLst>
                </a:gridCol>
                <a:gridCol w="1446024">
                  <a:extLst>
                    <a:ext uri="{9D8B030D-6E8A-4147-A177-3AD203B41FA5}">
                      <a16:colId xmlns:a16="http://schemas.microsoft.com/office/drawing/2014/main" val="1594726693"/>
                    </a:ext>
                  </a:extLst>
                </a:gridCol>
              </a:tblGrid>
              <a:tr h="506830">
                <a:tc>
                  <a:txBody>
                    <a:bodyPr/>
                    <a:lstStyle/>
                    <a:p>
                      <a:pPr marL="78740">
                        <a:lnSpc>
                          <a:spcPts val="118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Carbon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>
                          <a:effectLst/>
                          <a:latin typeface="+mj-lt"/>
                        </a:rPr>
                        <a:t> 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24765" algn="ctr">
                        <a:lnSpc>
                          <a:spcPts val="118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ts val="118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>
                          <a:effectLst/>
                          <a:latin typeface="+mj-lt"/>
                        </a:rPr>
                        <a:t> 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93583454"/>
                  </a:ext>
                </a:extLst>
              </a:tr>
              <a:tr h="520602">
                <a:tc>
                  <a:txBody>
                    <a:bodyPr/>
                    <a:lstStyle/>
                    <a:p>
                      <a:pPr marL="7874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Phosphorus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536575" marR="511810" algn="ctr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16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>
                          <a:effectLst/>
                          <a:latin typeface="+mj-lt"/>
                        </a:rPr>
                        <a:t> 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45465" marR="511810" algn="ctr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+15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74504403"/>
                  </a:ext>
                </a:extLst>
              </a:tr>
              <a:tr h="524734">
                <a:tc>
                  <a:txBody>
                    <a:bodyPr/>
                    <a:lstStyle/>
                    <a:p>
                      <a:pPr marL="78740">
                        <a:lnSpc>
                          <a:spcPts val="124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Nitrogen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6035" algn="ctr">
                        <a:lnSpc>
                          <a:spcPts val="124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24765" algn="ctr">
                        <a:lnSpc>
                          <a:spcPts val="124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>
                          <a:effectLst/>
                          <a:latin typeface="+mj-lt"/>
                        </a:rPr>
                        <a:t> 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782568"/>
                  </a:ext>
                </a:extLst>
              </a:tr>
              <a:tr h="520602">
                <a:tc>
                  <a:txBody>
                    <a:bodyPr/>
                    <a:lstStyle/>
                    <a:p>
                      <a:pPr marL="7874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>
                          <a:effectLst/>
                          <a:latin typeface="+mj-lt"/>
                        </a:rPr>
                        <a:t>Aluminium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536575" marR="511810" algn="ctr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>
                          <a:effectLst/>
                          <a:latin typeface="+mj-lt"/>
                        </a:rPr>
                        <a:t>14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81660" marR="553720" algn="ctr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13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5903382"/>
                  </a:ext>
                </a:extLst>
              </a:tr>
              <a:tr h="520602">
                <a:tc>
                  <a:txBody>
                    <a:bodyPr/>
                    <a:lstStyle/>
                    <a:p>
                      <a:pPr marL="7874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>
                          <a:effectLst/>
                          <a:latin typeface="+mj-lt"/>
                        </a:rPr>
                        <a:t>Iron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>
                          <a:effectLst/>
                          <a:latin typeface="+mj-lt"/>
                        </a:rPr>
                        <a:t> 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536575" marR="511810" algn="ctr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30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45465" marR="511810" algn="ctr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+26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85211973"/>
                  </a:ext>
                </a:extLst>
              </a:tr>
              <a:tr h="515591">
                <a:tc>
                  <a:txBody>
                    <a:bodyPr/>
                    <a:lstStyle/>
                    <a:p>
                      <a:pPr marL="7874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Potassium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81660" marR="555625" algn="ctr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>
                          <a:effectLst/>
                          <a:latin typeface="+mj-lt"/>
                        </a:rPr>
                        <a:t>19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536575" marR="511810" algn="ctr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1800" b="0">
                          <a:effectLst/>
                          <a:latin typeface="+mj-lt"/>
                        </a:rPr>
                        <a:t>20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1800" b="0" dirty="0">
                          <a:effectLst/>
                          <a:latin typeface="+mj-lt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5790643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070300" y="1772150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79644" y="1753862"/>
            <a:ext cx="4571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69900" y="2284214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52212" y="2320790"/>
            <a:ext cx="4571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+6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79044" y="282371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88588" y="279627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97732" y="3344918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88788" y="3335774"/>
            <a:ext cx="4571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+7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24764" y="38935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652212" y="3875270"/>
            <a:ext cx="5854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+13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05892" y="442391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26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06876" y="439647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26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06876" y="492683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588204" y="4963406"/>
            <a:ext cx="5854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+19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92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/>
          <p:cNvGraphicFramePr>
            <a:graphicFrameLocks noGrp="1"/>
          </p:cNvGraphicFramePr>
          <p:nvPr>
            <p:extLst/>
          </p:nvPr>
        </p:nvGraphicFramePr>
        <p:xfrm>
          <a:off x="633730" y="3780504"/>
          <a:ext cx="7897621" cy="27050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188035">
                  <a:extLst>
                    <a:ext uri="{9D8B030D-6E8A-4147-A177-3AD203B41FA5}">
                      <a16:colId xmlns:a16="http://schemas.microsoft.com/office/drawing/2014/main" val="1219148977"/>
                    </a:ext>
                  </a:extLst>
                </a:gridCol>
                <a:gridCol w="1975947">
                  <a:extLst>
                    <a:ext uri="{9D8B030D-6E8A-4147-A177-3AD203B41FA5}">
                      <a16:colId xmlns:a16="http://schemas.microsoft.com/office/drawing/2014/main" val="3497254727"/>
                    </a:ext>
                  </a:extLst>
                </a:gridCol>
                <a:gridCol w="1541902">
                  <a:extLst>
                    <a:ext uri="{9D8B030D-6E8A-4147-A177-3AD203B41FA5}">
                      <a16:colId xmlns:a16="http://schemas.microsoft.com/office/drawing/2014/main" val="1212537226"/>
                    </a:ext>
                  </a:extLst>
                </a:gridCol>
                <a:gridCol w="1621310">
                  <a:extLst>
                    <a:ext uri="{9D8B030D-6E8A-4147-A177-3AD203B41FA5}">
                      <a16:colId xmlns:a16="http://schemas.microsoft.com/office/drawing/2014/main" val="3519059671"/>
                    </a:ext>
                  </a:extLst>
                </a:gridCol>
                <a:gridCol w="1570427">
                  <a:extLst>
                    <a:ext uri="{9D8B030D-6E8A-4147-A177-3AD203B41FA5}">
                      <a16:colId xmlns:a16="http://schemas.microsoft.com/office/drawing/2014/main" val="2812256698"/>
                    </a:ext>
                  </a:extLst>
                </a:gridCol>
              </a:tblGrid>
              <a:tr h="1175544">
                <a:tc>
                  <a:txBody>
                    <a:bodyPr/>
                    <a:lstStyle/>
                    <a:p>
                      <a:pPr marL="176530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Nguyên tử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61035" marR="208915" indent="-437515"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Số proton trong hạt nhân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62890" marR="88900" indent="-125095"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Số electron trong vỏ nguyên tử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38125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Số lớp electron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7955" marR="132715" algn="ctr"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Số electron ở lớp electron ngoài</a:t>
                      </a:r>
                      <a:endParaRPr lang="en-US" sz="2000" dirty="0">
                        <a:effectLst/>
                        <a:latin typeface="+mj-lt"/>
                      </a:endParaRPr>
                    </a:p>
                    <a:p>
                      <a:pPr marL="147955" marR="131445" algn="ctr">
                        <a:lnSpc>
                          <a:spcPts val="1165"/>
                        </a:lnSpc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cùng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1312155"/>
                  </a:ext>
                </a:extLst>
              </a:tr>
              <a:tr h="444484">
                <a:tc>
                  <a:txBody>
                    <a:bodyPr/>
                    <a:lstStyle/>
                    <a:p>
                      <a:pPr marL="98425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Carbon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11005527"/>
                  </a:ext>
                </a:extLst>
              </a:tr>
              <a:tr h="444484">
                <a:tc>
                  <a:txBody>
                    <a:bodyPr/>
                    <a:lstStyle/>
                    <a:p>
                      <a:pPr marL="98425">
                        <a:lnSpc>
                          <a:spcPts val="1245"/>
                        </a:lnSpc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Oxygen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50014038"/>
                  </a:ext>
                </a:extLst>
              </a:tr>
              <a:tr h="444484">
                <a:tc>
                  <a:txBody>
                    <a:bodyPr/>
                    <a:lstStyle/>
                    <a:p>
                      <a:pPr marL="98425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Nitrogen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+mj-lt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+mj-lt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5342543"/>
                  </a:ext>
                </a:extLst>
              </a:tr>
            </a:tbl>
          </a:graphicData>
        </a:graphic>
      </p:graphicFrame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60845" y="117200"/>
            <a:ext cx="825097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1F05BA"/>
                </a:solidFill>
                <a:effectLst/>
                <a:latin typeface="+mj-lt"/>
                <a:ea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cap="none" normalizeH="0" dirty="0" smtClean="0">
                <a:ln>
                  <a:noFill/>
                </a:ln>
                <a:solidFill>
                  <a:srgbClr val="1F05BA"/>
                </a:solidFill>
                <a:effectLst/>
                <a:latin typeface="+mj-lt"/>
                <a:ea typeface="Times New Roman" panose="02020603050405020304" pitchFamily="18" charset="0"/>
              </a:rPr>
              <a:t> 4</a:t>
            </a:r>
            <a:r>
              <a:rPr kumimoji="0" lang="vi-VN" altLang="en-US" sz="2000" b="1" i="0" u="none" strike="noStrike" cap="none" normalizeH="0" baseline="0" dirty="0" smtClean="0">
                <a:ln>
                  <a:noFill/>
                </a:ln>
                <a:solidFill>
                  <a:srgbClr val="1F05BA"/>
                </a:solidFill>
                <a:effectLst/>
                <a:latin typeface="+mj-lt"/>
                <a:ea typeface="Times New Roman" panose="02020603050405020304" pitchFamily="18" charset="0"/>
              </a:rPr>
              <a:t>: </a:t>
            </a:r>
            <a:r>
              <a:rPr kumimoji="0" lang="vi-V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Dựa vào mô hình nguyên tử của các nguyên tử carbon, nitrogen, oxygen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theo Hình 2.5.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735267" y="3234470"/>
            <a:ext cx="43620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Hãy hoàn thành thông tin trong bảng sau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44" y="804672"/>
            <a:ext cx="7269479" cy="245059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440132" y="5118854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32940" y="5164574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78276" y="5146286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42484" y="5210294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12700" y="5585198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14652" y="5585198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14852" y="5621774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560772" y="5630918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30988" y="605154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342084" y="6042398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87420" y="6060686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79060" y="6060686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44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97864" y="993571"/>
            <a:ext cx="7415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 1</a:t>
            </a:r>
            <a:r>
              <a:rPr lang="nb-NO" sz="240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Hạt nhân nguyên tử được tạo nên từ </a:t>
            </a: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những hạt chủ yếu nào ?</a:t>
            </a:r>
            <a:endParaRPr lang="en-US" sz="2400" dirty="0">
              <a:solidFill>
                <a:srgbClr val="0033CC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144" y="2203704"/>
            <a:ext cx="3593592" cy="2359152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100079" y="2621463"/>
            <a:ext cx="514275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Hạt nhân </a:t>
            </a:r>
            <a:r>
              <a:rPr lang="nb-NO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nguyên </a:t>
            </a:r>
            <a:r>
              <a:rPr lang="nb-NO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tử được tạo nên </a:t>
            </a:r>
            <a:r>
              <a:rPr lang="nb-NO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 hạt </a:t>
            </a:r>
          </a:p>
          <a:p>
            <a:r>
              <a:rPr lang="nb-NO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nb-NO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roton (p) (mang điện tích dương) và </a:t>
            </a:r>
          </a:p>
          <a:p>
            <a:r>
              <a:rPr lang="nb-NO" sz="24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hạt neutron (n) (không mang điện)</a:t>
            </a:r>
            <a:endParaRPr lang="en-US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80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5876" y="838924"/>
            <a:ext cx="6410922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H2: Hãy </a:t>
            </a: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 số proton của nguyên tử Mg, P, Br...?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048" y="1448752"/>
            <a:ext cx="1981200" cy="1857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0622" y="1528953"/>
            <a:ext cx="1815465" cy="17335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0814" y="1262253"/>
            <a:ext cx="2551938" cy="28434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581814" y="3399244"/>
            <a:ext cx="1779205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 </a:t>
            </a: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 </a:t>
            </a: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8366" y="3316948"/>
            <a:ext cx="1992853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 </a:t>
            </a: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 </a:t>
            </a: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Mg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5422" y="4048468"/>
            <a:ext cx="1872629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 </a:t>
            </a: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 </a:t>
            </a: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698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97864" y="754751"/>
            <a:ext cx="7552944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H3: Làm thế nào để biểu diễn </a:t>
            </a: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nguyên tử Oxygen, 5 nguyên tử Lithium...? 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76029" y="2282944"/>
            <a:ext cx="27863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nguyên tử </a:t>
            </a: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Oxygen: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232926" y="2850952"/>
            <a:ext cx="2800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nguyên tử </a:t>
            </a: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Lithium: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759297" y="1725765"/>
            <a:ext cx="1149674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Đáp án:</a:t>
            </a:r>
            <a:endParaRPr lang="en-US" sz="2400" u="sng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42177" y="2265261"/>
            <a:ext cx="638316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O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70193" y="2850477"/>
            <a:ext cx="688009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nb-NO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98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5840" y="992495"/>
            <a:ext cx="7388352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H4: Đọc số nguyên tử của các ký hiệu </a:t>
            </a:r>
            <a:r>
              <a:rPr lang="nb-NO" sz="240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nb-NO" sz="240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H, 4 O, 6 Ca, 7C...?</a:t>
            </a:r>
            <a:endParaRPr lang="en-US" sz="2400" dirty="0">
              <a:solidFill>
                <a:srgbClr val="0033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9498" y="2437727"/>
            <a:ext cx="638316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endParaRPr lang="en-US" sz="2400" dirty="0">
              <a:solidFill>
                <a:srgbClr val="0033C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69025" y="1826349"/>
            <a:ext cx="1149674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Đáp án:</a:t>
            </a:r>
            <a:endParaRPr lang="en-US" sz="2400" u="sng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7786" y="3032087"/>
            <a:ext cx="638316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O</a:t>
            </a:r>
            <a:endParaRPr lang="en-US" sz="2400" dirty="0">
              <a:solidFill>
                <a:srgbClr val="0033C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07619" y="3608159"/>
            <a:ext cx="756938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Ca</a:t>
            </a:r>
            <a:endParaRPr lang="en-US" sz="2400" dirty="0">
              <a:solidFill>
                <a:srgbClr val="0033C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32507" y="4211663"/>
            <a:ext cx="543739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7C</a:t>
            </a:r>
            <a:endParaRPr lang="en-US" sz="2400" dirty="0">
              <a:solidFill>
                <a:srgbClr val="0033C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77397" y="2438392"/>
            <a:ext cx="29049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 tử </a:t>
            </a: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hiđrogen: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2995685" y="3041896"/>
            <a:ext cx="27174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 tử </a:t>
            </a: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oxygen: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2986541" y="3608824"/>
            <a:ext cx="2800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 tử </a:t>
            </a: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calcium: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2995685" y="4175752"/>
            <a:ext cx="26484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</a:t>
            </a:r>
            <a:r>
              <a:rPr lang="nb-NO" sz="2400" dirty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 tử </a:t>
            </a:r>
            <a:r>
              <a:rPr lang="nb-NO" sz="2400" dirty="0" smtClean="0">
                <a:solidFill>
                  <a:srgbClr val="00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carbon: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4320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437</Words>
  <Application>Microsoft Office PowerPoint</Application>
  <PresentationFormat>On-screen Show (4:3)</PresentationFormat>
  <Paragraphs>171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11</cp:revision>
  <dcterms:created xsi:type="dcterms:W3CDTF">2022-06-29T02:40:32Z</dcterms:created>
  <dcterms:modified xsi:type="dcterms:W3CDTF">2022-06-29T09:33:37Z</dcterms:modified>
</cp:coreProperties>
</file>