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ma" ContentType="audio/x-ms-wma"/>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71" r:id="rId2"/>
    <p:sldId id="272" r:id="rId3"/>
    <p:sldId id="258" r:id="rId4"/>
    <p:sldId id="262" r:id="rId5"/>
    <p:sldId id="268" r:id="rId6"/>
    <p:sldId id="269" r:id="rId7"/>
    <p:sldId id="270"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9" r:id="rId43"/>
    <p:sldId id="310" r:id="rId44"/>
    <p:sldId id="311" r:id="rId45"/>
    <p:sldId id="312" r:id="rId46"/>
    <p:sldId id="313" r:id="rId47"/>
    <p:sldId id="314" r:id="rId48"/>
    <p:sldId id="315" r:id="rId49"/>
    <p:sldId id="316" r:id="rId50"/>
    <p:sldId id="317" r:id="rId51"/>
    <p:sldId id="318" r:id="rId52"/>
    <p:sldId id="319" r:id="rId53"/>
    <p:sldId id="307" r:id="rId54"/>
    <p:sldId id="3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42"/>
    <a:srgbClr val="DDB901"/>
    <a:srgbClr val="206316"/>
    <a:srgbClr val="FFFFFF"/>
    <a:srgbClr val="04B4D3"/>
    <a:srgbClr val="005C2A"/>
    <a:srgbClr val="008A3E"/>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458F9-79AE-45A3-81EC-E65C25EAE767}"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98108-B2B6-4ECF-8312-DD20DC1FA821}" type="slidenum">
              <a:rPr lang="en-US" smtClean="0"/>
              <a:t>‹#›</a:t>
            </a:fld>
            <a:endParaRPr lang="en-US"/>
          </a:p>
        </p:txBody>
      </p:sp>
    </p:spTree>
    <p:extLst>
      <p:ext uri="{BB962C8B-B14F-4D97-AF65-F5344CB8AC3E}">
        <p14:creationId xmlns:p14="http://schemas.microsoft.com/office/powerpoint/2010/main" val="83319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DA67-8F0B-4DD8-B55E-35E50048CF5E}" type="slidenum">
              <a:rPr lang="en-US" smtClean="0"/>
              <a:pPr/>
              <a:t>44</a:t>
            </a:fld>
            <a:endParaRPr lang="en-US"/>
          </a:p>
        </p:txBody>
      </p:sp>
    </p:spTree>
    <p:extLst>
      <p:ext uri="{BB962C8B-B14F-4D97-AF65-F5344CB8AC3E}">
        <p14:creationId xmlns:p14="http://schemas.microsoft.com/office/powerpoint/2010/main" val="29894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DD9B-18DB-4D76-96DE-9C3FCEA1C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DDC414-5819-4CB5-A469-413AA47D2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B661CC-968B-4F46-BC4A-4D802F4FB5BE}"/>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5" name="Footer Placeholder 4">
            <a:extLst>
              <a:ext uri="{FF2B5EF4-FFF2-40B4-BE49-F238E27FC236}">
                <a16:creationId xmlns:a16="http://schemas.microsoft.com/office/drawing/2014/main" id="{BA8162CA-4E7C-4839-80E6-9805365A4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806B2-26DF-4DC9-B442-AD6E0259244C}"/>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4905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101E-0045-4FE9-BAF9-95B8084709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BFDDF4-0188-452E-B324-5BA801733A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F59B8-D301-4CD1-9361-C2603933634A}"/>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5" name="Footer Placeholder 4">
            <a:extLst>
              <a:ext uri="{FF2B5EF4-FFF2-40B4-BE49-F238E27FC236}">
                <a16:creationId xmlns:a16="http://schemas.microsoft.com/office/drawing/2014/main" id="{5D5F9283-19B9-4899-AF09-2A37FFBFC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CC217-44A9-4544-96DB-EF2BAF177CD0}"/>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00151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E284A-F3AD-44A7-984F-83B411DEE3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F4694E-25FC-4C36-9072-929B26D27E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7046D-9A65-4B56-B551-4F7FF7AD8A7D}"/>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5" name="Footer Placeholder 4">
            <a:extLst>
              <a:ext uri="{FF2B5EF4-FFF2-40B4-BE49-F238E27FC236}">
                <a16:creationId xmlns:a16="http://schemas.microsoft.com/office/drawing/2014/main" id="{F7FF2538-CC2D-4C90-A9EA-0E72A3D6B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CA654-1A78-4163-A89D-D1563F089F6B}"/>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0244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8010-E0AB-4D6E-AFB3-92725C46A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0E277-19E8-4D14-867E-44A8AF5844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2DE-EA1E-4653-B29F-D8F8BDDF96EB}"/>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5" name="Footer Placeholder 4">
            <a:extLst>
              <a:ext uri="{FF2B5EF4-FFF2-40B4-BE49-F238E27FC236}">
                <a16:creationId xmlns:a16="http://schemas.microsoft.com/office/drawing/2014/main" id="{E0509174-B6AD-495D-A58A-FFBC2297A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15B02-CE38-4FB1-998D-55195529C5E5}"/>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717504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8B12-FC18-498E-ADAB-D8797AA70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1289C6-C3EE-4489-8E63-195FBBF2B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E6F6B-F121-47C6-BD1F-9ED58E101F88}"/>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5" name="Footer Placeholder 4">
            <a:extLst>
              <a:ext uri="{FF2B5EF4-FFF2-40B4-BE49-F238E27FC236}">
                <a16:creationId xmlns:a16="http://schemas.microsoft.com/office/drawing/2014/main" id="{0968F92E-5278-4CD9-A76E-8004805DD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8FC14-BD4D-4F29-94FB-9ACAD58C30EB}"/>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93183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4651-6907-4758-9173-3A8206E5E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749D3-66A9-46C4-A583-2BDD1DC71B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599D0A-4ADB-4359-8869-DA0011628E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A861AF-F57C-45C0-AD9A-CC04E0257CC5}"/>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6" name="Footer Placeholder 5">
            <a:extLst>
              <a:ext uri="{FF2B5EF4-FFF2-40B4-BE49-F238E27FC236}">
                <a16:creationId xmlns:a16="http://schemas.microsoft.com/office/drawing/2014/main" id="{7A17B74A-F18E-4E62-B74A-C00ED4555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3CD32-CC78-42C9-9772-CB24D863C909}"/>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13398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1E76-1C70-4E1D-A34F-A1E94B038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439945-805D-4694-B686-8A4AD82AA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F4216-4CF6-4024-9E6E-6EB014B2B5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7CABA-7FD3-4C47-ADF7-07F0C976B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2A97-6FA7-463E-9DC2-7BF6233422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2BA194-060A-4665-B2B1-6F258CA7266E}"/>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8" name="Footer Placeholder 7">
            <a:extLst>
              <a:ext uri="{FF2B5EF4-FFF2-40B4-BE49-F238E27FC236}">
                <a16:creationId xmlns:a16="http://schemas.microsoft.com/office/drawing/2014/main" id="{BA8AD093-4F25-46A8-9C51-F7EE0A72C4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439807-2DF6-4CE4-8C48-88928A5269C9}"/>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1144433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71A1-7857-4CF2-96FD-CFD4BA317E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22C9B-28EE-4D5C-B60C-C5FE169FCD8B}"/>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4" name="Footer Placeholder 3">
            <a:extLst>
              <a:ext uri="{FF2B5EF4-FFF2-40B4-BE49-F238E27FC236}">
                <a16:creationId xmlns:a16="http://schemas.microsoft.com/office/drawing/2014/main" id="{8653D791-EEBC-4318-84DC-01E24A4E8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E03173-2274-4E87-ACAC-19902C038A76}"/>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132719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F22B3-CF7D-475D-B470-47D7E7EB6879}"/>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3" name="Footer Placeholder 2">
            <a:extLst>
              <a:ext uri="{FF2B5EF4-FFF2-40B4-BE49-F238E27FC236}">
                <a16:creationId xmlns:a16="http://schemas.microsoft.com/office/drawing/2014/main" id="{86786459-5685-4ECC-994C-BBBB4F4E5C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EB55DA-4464-4BEC-9EA3-458F1C67DB33}"/>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2524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C259-2725-4BDE-B8F7-5E9934896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07112F-D132-4028-8446-634238FDFE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02FB93-378C-4A0C-8C54-E07A877A4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3F9BE-FC2A-468B-A2FD-496B1D9CF79B}"/>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6" name="Footer Placeholder 5">
            <a:extLst>
              <a:ext uri="{FF2B5EF4-FFF2-40B4-BE49-F238E27FC236}">
                <a16:creationId xmlns:a16="http://schemas.microsoft.com/office/drawing/2014/main" id="{7389255F-B97E-4032-8423-43EEA0A548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2E129-6BAF-436B-94D0-6A4492176D48}"/>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9722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EDEB-3093-4CFB-9105-C1B3EBFAA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66EA1-AEF1-40E3-975A-100D8F0F4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40A34E-A0CA-4E94-91FE-16786F3A3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C2589-2D40-45B0-80EE-CD58438AC508}"/>
              </a:ext>
            </a:extLst>
          </p:cNvPr>
          <p:cNvSpPr>
            <a:spLocks noGrp="1"/>
          </p:cNvSpPr>
          <p:nvPr>
            <p:ph type="dt" sz="half" idx="10"/>
          </p:nvPr>
        </p:nvSpPr>
        <p:spPr/>
        <p:txBody>
          <a:bodyPr/>
          <a:lstStyle/>
          <a:p>
            <a:fld id="{EA814241-98AD-438B-B05C-328ECD8A0870}" type="datetimeFigureOut">
              <a:rPr lang="en-US" smtClean="0"/>
              <a:pPr/>
              <a:t>9/22/2022</a:t>
            </a:fld>
            <a:endParaRPr lang="en-US"/>
          </a:p>
        </p:txBody>
      </p:sp>
      <p:sp>
        <p:nvSpPr>
          <p:cNvPr id="6" name="Footer Placeholder 5">
            <a:extLst>
              <a:ext uri="{FF2B5EF4-FFF2-40B4-BE49-F238E27FC236}">
                <a16:creationId xmlns:a16="http://schemas.microsoft.com/office/drawing/2014/main" id="{40E1497E-405E-4EEF-B0CD-FA3830791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E0EA4-47C8-4ACD-93DF-E0034804A15F}"/>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30074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B31C0D-06B4-4903-895B-3E0D05EE5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49352-2D2E-42DA-8A8A-7FA5D8C06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0D4C0-DB50-4D86-8080-E57BD2B475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14241-98AD-438B-B05C-328ECD8A0870}" type="datetimeFigureOut">
              <a:rPr lang="en-US" smtClean="0"/>
              <a:pPr/>
              <a:t>9/22/2022</a:t>
            </a:fld>
            <a:endParaRPr lang="en-US"/>
          </a:p>
        </p:txBody>
      </p:sp>
      <p:sp>
        <p:nvSpPr>
          <p:cNvPr id="5" name="Footer Placeholder 4">
            <a:extLst>
              <a:ext uri="{FF2B5EF4-FFF2-40B4-BE49-F238E27FC236}">
                <a16:creationId xmlns:a16="http://schemas.microsoft.com/office/drawing/2014/main" id="{978B9C2D-AB6D-471E-A334-BA654DB18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9E461-12CE-4B89-A9C2-EDE8E99B4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786B0-13C4-4A31-AE1E-DF7FFAD47FF2}" type="slidenum">
              <a:rPr lang="en-US" smtClean="0"/>
              <a:pPr/>
              <a:t>‹#›</a:t>
            </a:fld>
            <a:endParaRPr lang="en-US"/>
          </a:p>
        </p:txBody>
      </p:sp>
    </p:spTree>
    <p:extLst>
      <p:ext uri="{BB962C8B-B14F-4D97-AF65-F5344CB8AC3E}">
        <p14:creationId xmlns:p14="http://schemas.microsoft.com/office/powerpoint/2010/main" val="3700723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4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2.gif"/><Relationship Id="rId7" Type="http://schemas.openxmlformats.org/officeDocument/2006/relationships/slide" Target="slide1.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4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53.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9.xml"/><Relationship Id="rId5" Type="http://schemas.openxmlformats.org/officeDocument/2006/relationships/audio" Target="../media/audio5.wav"/><Relationship Id="rId4" Type="http://schemas.openxmlformats.org/officeDocument/2006/relationships/notesSlide" Target="../notesSlides/notesSlide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Public\Pictures\Sample Pictures\Cap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27351" y="6381750"/>
            <a:ext cx="720725" cy="33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a:solidFill>
                  <a:srgbClr val="FF0000"/>
                </a:solidFill>
                <a:latin typeface="Times New Roman" panose="02020603050405020304" pitchFamily="18" charset="0"/>
                <a:cs typeface="Times New Roman" panose="02020603050405020304" pitchFamily="18" charset="0"/>
              </a:rPr>
              <a:t>ST</a:t>
            </a:r>
          </a:p>
        </p:txBody>
      </p:sp>
    </p:spTree>
    <p:extLst>
      <p:ext uri="{BB962C8B-B14F-4D97-AF65-F5344CB8AC3E}">
        <p14:creationId xmlns:p14="http://schemas.microsoft.com/office/powerpoint/2010/main" val="4212012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nguyên tố hóa học nào có trong cơ thể người?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2809875" y="5929314"/>
            <a:ext cx="7143750" cy="6429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Các nguyên tố hóa học  tạo nên cơ thể người</a:t>
            </a:r>
            <a:endParaRPr lang="vi-VN" sz="2800" b="1">
              <a:solidFill>
                <a:srgbClr val="FF0000"/>
              </a:solidFill>
            </a:endParaRPr>
          </a:p>
        </p:txBody>
      </p:sp>
      <p:sp>
        <p:nvSpPr>
          <p:cNvPr id="4" name="Cloud Callout 3"/>
          <p:cNvSpPr/>
          <p:nvPr/>
        </p:nvSpPr>
        <p:spPr>
          <a:xfrm>
            <a:off x="7524750" y="142876"/>
            <a:ext cx="3143250" cy="1571625"/>
          </a:xfrm>
          <a:prstGeom prst="cloudCallout">
            <a:avLst>
              <a:gd name="adj1" fmla="val -57405"/>
              <a:gd name="adj2" fmla="val 82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C00000"/>
                </a:solidFill>
              </a:rPr>
              <a:t>Kể tên các nguyên tố  hóa học tạo nên cơ thể người ? </a:t>
            </a:r>
            <a:endParaRPr lang="vi-VN" b="1">
              <a:solidFill>
                <a:srgbClr val="C00000"/>
              </a:solidFill>
            </a:endParaRPr>
          </a:p>
        </p:txBody>
      </p:sp>
    </p:spTree>
    <p:extLst>
      <p:ext uri="{BB962C8B-B14F-4D97-AF65-F5344CB8AC3E}">
        <p14:creationId xmlns:p14="http://schemas.microsoft.com/office/powerpoint/2010/main" val="54700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ublic\Pictures\Sample Pictures\Cap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42876"/>
            <a:ext cx="8786812"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738563" y="214313"/>
            <a:ext cx="4214812" cy="500062"/>
          </a:xfrm>
          <a:prstGeom prst="roundRect">
            <a:avLst/>
          </a:prstGeom>
          <a:solidFill>
            <a:schemeClr val="bg1"/>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a:solidFill>
                  <a:schemeClr val="tx2"/>
                </a:solidFill>
              </a:rPr>
              <a:t>Nguyên tố carbon</a:t>
            </a:r>
            <a:endParaRPr lang="vi-VN" sz="4000" b="1">
              <a:solidFill>
                <a:schemeClr val="tx2"/>
              </a:solidFill>
            </a:endParaRPr>
          </a:p>
        </p:txBody>
      </p:sp>
      <p:sp>
        <p:nvSpPr>
          <p:cNvPr id="4" name="Right Arrow 3"/>
          <p:cNvSpPr/>
          <p:nvPr/>
        </p:nvSpPr>
        <p:spPr>
          <a:xfrm>
            <a:off x="2381251" y="5500688"/>
            <a:ext cx="1571625" cy="5715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173" name="TextBox 4"/>
          <p:cNvSpPr txBox="1">
            <a:spLocks noChangeArrowheads="1"/>
          </p:cNvSpPr>
          <p:nvPr/>
        </p:nvSpPr>
        <p:spPr bwMode="auto">
          <a:xfrm>
            <a:off x="4095750" y="5643563"/>
            <a:ext cx="6000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rgbClr val="FF0000"/>
                </a:solidFill>
              </a:rPr>
              <a:t>Nguyên tố hóa học là gì ? </a:t>
            </a:r>
            <a:endParaRPr lang="vi-VN" altLang="en-US" sz="3600" b="1">
              <a:solidFill>
                <a:srgbClr val="FF0000"/>
              </a:solidFill>
            </a:endParaRPr>
          </a:p>
        </p:txBody>
      </p:sp>
    </p:spTree>
    <p:extLst>
      <p:ext uri="{BB962C8B-B14F-4D97-AF65-F5344CB8AC3E}">
        <p14:creationId xmlns:p14="http://schemas.microsoft.com/office/powerpoint/2010/main" val="851304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diamond(in)">
                                      <p:cBhvr>
                                        <p:cTn id="10"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1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ublic\Pictures\Sample Pictures\Captur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353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ublic\Pictures\Sample Pictures\Capture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076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3" name="AutoShape 4"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4" name="AutoShape 6" descr="Tập Hợp Lớn Các Động Vật Khác Nhau Và Các Vật Thể Khác Trên Nền Trắng Hình  minh họa Sẵn có - Tải xuống Hình ảnh Ngay bây giờ - iStoc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5" name="Picture 7" descr="C:\Users\Admin\Pictures\istockphoto-1214896264-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928688"/>
            <a:ext cx="86439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5"/>
          <p:cNvSpPr txBox="1">
            <a:spLocks noChangeArrowheads="1"/>
          </p:cNvSpPr>
          <p:nvPr/>
        </p:nvSpPr>
        <p:spPr bwMode="auto">
          <a:xfrm>
            <a:off x="1881188" y="214314"/>
            <a:ext cx="7929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2060"/>
                </a:solidFill>
              </a:rPr>
              <a:t>Các vật thể xung quanh chúng ta được tạo nên từ rất nhiều nguyên tử </a:t>
            </a:r>
            <a:endParaRPr lang="vi-VN" altLang="en-US" sz="1800" b="1">
              <a:solidFill>
                <a:srgbClr val="002060"/>
              </a:solidFill>
            </a:endParaRPr>
          </a:p>
        </p:txBody>
      </p:sp>
    </p:spTree>
    <p:extLst>
      <p:ext uri="{BB962C8B-B14F-4D97-AF65-F5344CB8AC3E}">
        <p14:creationId xmlns:p14="http://schemas.microsoft.com/office/powerpoint/2010/main" val="128560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checkerboard(across)">
                                      <p:cBhvr>
                                        <p:cTn id="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Phân loại chất Mô hình hạt của đồng ở thể rắn, khí oxygen, khí hiếm helium,  khí carbon dioxide và muối ă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267" name="Picture 3" descr="C:\Users\Public\Pictures\Sample Pictures\Captur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500063"/>
            <a:ext cx="370046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Users\Public\Pictures\Sample Pictures\Captur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6" y="500063"/>
            <a:ext cx="39290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4"/>
          <p:cNvSpPr txBox="1">
            <a:spLocks noChangeArrowheads="1"/>
          </p:cNvSpPr>
          <p:nvPr/>
        </p:nvSpPr>
        <p:spPr bwMode="auto">
          <a:xfrm>
            <a:off x="3452814" y="5000626"/>
            <a:ext cx="5786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002060"/>
                </a:solidFill>
              </a:rPr>
              <a:t>Nguyên tử cùng loại </a:t>
            </a:r>
            <a:endParaRPr lang="vi-VN" altLang="en-US" sz="4000" b="1">
              <a:solidFill>
                <a:srgbClr val="002060"/>
              </a:solidFill>
            </a:endParaRPr>
          </a:p>
        </p:txBody>
      </p:sp>
    </p:spTree>
    <p:extLst>
      <p:ext uri="{BB962C8B-B14F-4D97-AF65-F5344CB8AC3E}">
        <p14:creationId xmlns:p14="http://schemas.microsoft.com/office/powerpoint/2010/main" val="3846015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ublic\Pictures\Sample Pictures\Capture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p:cNvSpPr txBox="1">
            <a:spLocks noChangeArrowheads="1"/>
          </p:cNvSpPr>
          <p:nvPr/>
        </p:nvSpPr>
        <p:spPr bwMode="auto">
          <a:xfrm>
            <a:off x="5953126" y="1068388"/>
            <a:ext cx="471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rPr>
              <a:t>Nguyên tố hóa học </a:t>
            </a:r>
            <a:endParaRPr lang="vi-VN" altLang="en-US" sz="3600" b="1">
              <a:solidFill>
                <a:schemeClr val="bg1"/>
              </a:solidFill>
            </a:endParaRPr>
          </a:p>
        </p:txBody>
      </p:sp>
    </p:spTree>
    <p:extLst>
      <p:ext uri="{BB962C8B-B14F-4D97-AF65-F5344CB8AC3E}">
        <p14:creationId xmlns:p14="http://schemas.microsoft.com/office/powerpoint/2010/main" val="3666333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9" y="357188"/>
            <a:ext cx="835818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3095626"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1</a:t>
            </a:r>
            <a:endParaRPr lang="vi-VN" altLang="en-US" sz="1800" b="1"/>
          </a:p>
        </p:txBody>
      </p:sp>
      <p:sp>
        <p:nvSpPr>
          <p:cNvPr id="13316" name="TextBox 3"/>
          <p:cNvSpPr txBox="1">
            <a:spLocks noChangeArrowheads="1"/>
          </p:cNvSpPr>
          <p:nvPr/>
        </p:nvSpPr>
        <p:spPr bwMode="auto">
          <a:xfrm>
            <a:off x="5310189"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2</a:t>
            </a:r>
            <a:endParaRPr lang="vi-VN" altLang="en-US" sz="1800" b="1"/>
          </a:p>
        </p:txBody>
      </p:sp>
      <p:sp>
        <p:nvSpPr>
          <p:cNvPr id="13317" name="TextBox 4"/>
          <p:cNvSpPr txBox="1">
            <a:spLocks noChangeArrowheads="1"/>
          </p:cNvSpPr>
          <p:nvPr/>
        </p:nvSpPr>
        <p:spPr bwMode="auto">
          <a:xfrm>
            <a:off x="7596189"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3</a:t>
            </a:r>
            <a:endParaRPr lang="vi-VN" altLang="en-US" sz="1800" b="1"/>
          </a:p>
        </p:txBody>
      </p:sp>
      <p:sp>
        <p:nvSpPr>
          <p:cNvPr id="6" name="Oval 5"/>
          <p:cNvSpPr/>
          <p:nvPr/>
        </p:nvSpPr>
        <p:spPr>
          <a:xfrm>
            <a:off x="2381250" y="3714751"/>
            <a:ext cx="285750" cy="2143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 name="Oval 6"/>
          <p:cNvSpPr/>
          <p:nvPr/>
        </p:nvSpPr>
        <p:spPr>
          <a:xfrm>
            <a:off x="2381250" y="4071938"/>
            <a:ext cx="285750" cy="214312"/>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Oval 7"/>
          <p:cNvSpPr/>
          <p:nvPr/>
        </p:nvSpPr>
        <p:spPr>
          <a:xfrm>
            <a:off x="3452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Oval 8"/>
          <p:cNvSpPr/>
          <p:nvPr/>
        </p:nvSpPr>
        <p:spPr>
          <a:xfrm>
            <a:off x="5738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Oval 9"/>
          <p:cNvSpPr/>
          <p:nvPr/>
        </p:nvSpPr>
        <p:spPr>
          <a:xfrm>
            <a:off x="8024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Oval 10"/>
          <p:cNvSpPr/>
          <p:nvPr/>
        </p:nvSpPr>
        <p:spPr>
          <a:xfrm>
            <a:off x="2381250" y="4429126"/>
            <a:ext cx="285750" cy="21431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3324" name="TextBox 11"/>
          <p:cNvSpPr txBox="1">
            <a:spLocks noChangeArrowheads="1"/>
          </p:cNvSpPr>
          <p:nvPr/>
        </p:nvSpPr>
        <p:spPr bwMode="auto">
          <a:xfrm>
            <a:off x="2881314" y="364331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electron</a:t>
            </a:r>
            <a:endParaRPr lang="vi-VN" altLang="en-US" sz="1800" b="1"/>
          </a:p>
        </p:txBody>
      </p:sp>
      <p:sp>
        <p:nvSpPr>
          <p:cNvPr id="13325" name="TextBox 12"/>
          <p:cNvSpPr txBox="1">
            <a:spLocks noChangeArrowheads="1"/>
          </p:cNvSpPr>
          <p:nvPr/>
        </p:nvSpPr>
        <p:spPr bwMode="auto">
          <a:xfrm>
            <a:off x="2890839" y="3987800"/>
            <a:ext cx="185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proton</a:t>
            </a:r>
            <a:endParaRPr lang="vi-VN" altLang="en-US" sz="1800" b="1"/>
          </a:p>
        </p:txBody>
      </p:sp>
      <p:sp>
        <p:nvSpPr>
          <p:cNvPr id="13326" name="TextBox 13"/>
          <p:cNvSpPr txBox="1">
            <a:spLocks noChangeArrowheads="1"/>
          </p:cNvSpPr>
          <p:nvPr/>
        </p:nvSpPr>
        <p:spPr bwMode="auto">
          <a:xfrm>
            <a:off x="2881314" y="434498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neutron</a:t>
            </a:r>
            <a:endParaRPr lang="vi-VN" altLang="en-US" sz="1800" b="1"/>
          </a:p>
        </p:txBody>
      </p:sp>
      <p:graphicFrame>
        <p:nvGraphicFramePr>
          <p:cNvPr id="15" name="Table 14"/>
          <p:cNvGraphicFramePr>
            <a:graphicFrameLocks noGrp="1"/>
          </p:cNvGraphicFramePr>
          <p:nvPr/>
        </p:nvGraphicFramePr>
        <p:xfrm>
          <a:off x="4381500" y="4143376"/>
          <a:ext cx="6096000" cy="250031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625078">
                <a:tc>
                  <a:txBody>
                    <a:bodyPr/>
                    <a:lstStyle/>
                    <a:p>
                      <a:endParaRPr lang="vi-VN" sz="1800" b="1">
                        <a:solidFill>
                          <a:schemeClr val="tx2"/>
                        </a:solidFill>
                      </a:endParaRPr>
                    </a:p>
                  </a:txBody>
                  <a:tcPr marT="45719" marB="45719"/>
                </a:tc>
                <a:tc>
                  <a:txBody>
                    <a:bodyPr/>
                    <a:lstStyle/>
                    <a:p>
                      <a:r>
                        <a:rPr lang="en-US" sz="1800" b="1">
                          <a:solidFill>
                            <a:schemeClr val="bg1"/>
                          </a:solidFill>
                        </a:rPr>
                        <a:t>Số</a:t>
                      </a:r>
                      <a:r>
                        <a:rPr lang="en-US" sz="1800" b="1" baseline="0">
                          <a:solidFill>
                            <a:schemeClr val="bg1"/>
                          </a:solidFill>
                        </a:rPr>
                        <a:t> proton</a:t>
                      </a:r>
                      <a:endParaRPr lang="vi-VN" sz="1800" b="1">
                        <a:solidFill>
                          <a:schemeClr val="bg1"/>
                        </a:solidFill>
                      </a:endParaRPr>
                    </a:p>
                  </a:txBody>
                  <a:tcPr marT="45719" marB="45719"/>
                </a:tc>
                <a:tc>
                  <a:txBody>
                    <a:bodyPr/>
                    <a:lstStyle/>
                    <a:p>
                      <a:r>
                        <a:rPr lang="en-US" sz="1800" b="1">
                          <a:solidFill>
                            <a:schemeClr val="bg1"/>
                          </a:solidFill>
                        </a:rPr>
                        <a:t>Số</a:t>
                      </a:r>
                      <a:r>
                        <a:rPr lang="en-US" sz="1800" b="1" baseline="0">
                          <a:solidFill>
                            <a:schemeClr val="bg1"/>
                          </a:solidFill>
                        </a:rPr>
                        <a:t> electron</a:t>
                      </a:r>
                      <a:endParaRPr lang="vi-VN" sz="1800" b="1">
                        <a:solidFill>
                          <a:schemeClr val="bg1"/>
                        </a:solidFill>
                      </a:endParaRPr>
                    </a:p>
                  </a:txBody>
                  <a:tcPr marT="45719" marB="45719"/>
                </a:tc>
                <a:tc>
                  <a:txBody>
                    <a:bodyPr/>
                    <a:lstStyle/>
                    <a:p>
                      <a:r>
                        <a:rPr lang="en-US" sz="1800" b="1">
                          <a:solidFill>
                            <a:schemeClr val="bg1"/>
                          </a:solidFill>
                        </a:rPr>
                        <a:t>Số</a:t>
                      </a:r>
                      <a:r>
                        <a:rPr lang="en-US" sz="1800" b="1" baseline="0">
                          <a:solidFill>
                            <a:schemeClr val="bg1"/>
                          </a:solidFill>
                        </a:rPr>
                        <a:t>  neutron</a:t>
                      </a:r>
                      <a:endParaRPr lang="vi-VN" sz="1800" b="1">
                        <a:solidFill>
                          <a:schemeClr val="bg1"/>
                        </a:solidFill>
                      </a:endParaRPr>
                    </a:p>
                  </a:txBody>
                  <a:tcPr marT="45719" marB="45719"/>
                </a:tc>
                <a:extLst>
                  <a:ext uri="{0D108BD9-81ED-4DB2-BD59-A6C34878D82A}">
                    <a16:rowId xmlns:a16="http://schemas.microsoft.com/office/drawing/2014/main" val="10000"/>
                  </a:ext>
                </a:extLst>
              </a:tr>
              <a:tr h="625078">
                <a:tc>
                  <a:txBody>
                    <a:bodyPr/>
                    <a:lstStyle/>
                    <a:p>
                      <a:r>
                        <a:rPr lang="en-US" sz="1800" b="1">
                          <a:solidFill>
                            <a:schemeClr val="tx2"/>
                          </a:solidFill>
                        </a:rPr>
                        <a:t>Nguyên</a:t>
                      </a:r>
                      <a:r>
                        <a:rPr lang="en-US" sz="1800" b="1" baseline="0">
                          <a:solidFill>
                            <a:schemeClr val="tx2"/>
                          </a:solidFill>
                        </a:rPr>
                        <a:t> tử 1</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1"/>
                  </a:ext>
                </a:extLst>
              </a:tr>
              <a:tr h="625078">
                <a:tc>
                  <a:txBody>
                    <a:bodyPr/>
                    <a:lstStyle/>
                    <a:p>
                      <a:r>
                        <a:rPr lang="en-US" sz="1800" b="1">
                          <a:solidFill>
                            <a:schemeClr val="tx2"/>
                          </a:solidFill>
                        </a:rPr>
                        <a:t>Nguyên</a:t>
                      </a:r>
                      <a:r>
                        <a:rPr lang="en-US" sz="1800" b="1" baseline="0">
                          <a:solidFill>
                            <a:schemeClr val="tx2"/>
                          </a:solidFill>
                        </a:rPr>
                        <a:t> tử 2</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2"/>
                  </a:ext>
                </a:extLst>
              </a:tr>
              <a:tr h="625078">
                <a:tc>
                  <a:txBody>
                    <a:bodyPr/>
                    <a:lstStyle/>
                    <a:p>
                      <a:r>
                        <a:rPr lang="en-US" sz="1800" b="1">
                          <a:solidFill>
                            <a:schemeClr val="tx2"/>
                          </a:solidFill>
                        </a:rPr>
                        <a:t>Nguyên</a:t>
                      </a:r>
                      <a:r>
                        <a:rPr lang="en-US" sz="1800" b="1" baseline="0">
                          <a:solidFill>
                            <a:schemeClr val="tx2"/>
                          </a:solidFill>
                        </a:rPr>
                        <a:t> tử 3</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3"/>
                  </a:ext>
                </a:extLst>
              </a:tr>
            </a:tbl>
          </a:graphicData>
        </a:graphic>
      </p:graphicFrame>
      <p:sp>
        <p:nvSpPr>
          <p:cNvPr id="16" name="Rounded Rectangle 15"/>
          <p:cNvSpPr/>
          <p:nvPr/>
        </p:nvSpPr>
        <p:spPr>
          <a:xfrm>
            <a:off x="6096001" y="3714750"/>
            <a:ext cx="3000375" cy="357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chemeClr val="tx1"/>
                </a:solidFill>
              </a:rPr>
              <a:t>PHIẾU HỌC TẬP 1</a:t>
            </a:r>
            <a:endParaRPr lang="vi-VN" sz="2800" b="1">
              <a:solidFill>
                <a:schemeClr val="tx1"/>
              </a:solidFill>
            </a:endParaRPr>
          </a:p>
        </p:txBody>
      </p:sp>
      <p:sp>
        <p:nvSpPr>
          <p:cNvPr id="17" name="TextBox 16"/>
          <p:cNvSpPr txBox="1"/>
          <p:nvPr/>
        </p:nvSpPr>
        <p:spPr>
          <a:xfrm>
            <a:off x="6238875" y="47863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8" name="TextBox 17"/>
          <p:cNvSpPr txBox="1"/>
          <p:nvPr/>
        </p:nvSpPr>
        <p:spPr>
          <a:xfrm>
            <a:off x="6238875" y="547687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9" name="TextBox 18"/>
          <p:cNvSpPr txBox="1"/>
          <p:nvPr/>
        </p:nvSpPr>
        <p:spPr>
          <a:xfrm>
            <a:off x="6238875" y="61198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0" name="TextBox 19"/>
          <p:cNvSpPr txBox="1"/>
          <p:nvPr/>
        </p:nvSpPr>
        <p:spPr>
          <a:xfrm>
            <a:off x="7810500" y="47863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1" name="TextBox 20"/>
          <p:cNvSpPr txBox="1"/>
          <p:nvPr/>
        </p:nvSpPr>
        <p:spPr>
          <a:xfrm>
            <a:off x="7810500" y="547687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2" name="TextBox 21"/>
          <p:cNvSpPr txBox="1"/>
          <p:nvPr/>
        </p:nvSpPr>
        <p:spPr>
          <a:xfrm>
            <a:off x="7810500" y="614362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3" name="TextBox 22"/>
          <p:cNvSpPr txBox="1"/>
          <p:nvPr/>
        </p:nvSpPr>
        <p:spPr>
          <a:xfrm>
            <a:off x="9310689" y="4857751"/>
            <a:ext cx="642937" cy="523875"/>
          </a:xfrm>
          <a:prstGeom prst="rect">
            <a:avLst/>
          </a:prstGeom>
          <a:noFill/>
        </p:spPr>
        <p:txBody>
          <a:bodyPr>
            <a:spAutoFit/>
          </a:bodyPr>
          <a:lstStyle/>
          <a:p>
            <a:pPr algn="ctr" eaLnBrk="1" hangingPunct="1">
              <a:defRPr/>
            </a:pPr>
            <a:r>
              <a:rPr lang="en-US" sz="2800" b="1">
                <a:solidFill>
                  <a:schemeClr val="tx2">
                    <a:lumMod val="75000"/>
                  </a:schemeClr>
                </a:solidFill>
              </a:rPr>
              <a:t>0</a:t>
            </a:r>
            <a:endParaRPr lang="vi-VN" sz="2800" b="1">
              <a:solidFill>
                <a:schemeClr val="tx2">
                  <a:lumMod val="75000"/>
                </a:schemeClr>
              </a:solidFill>
            </a:endParaRPr>
          </a:p>
        </p:txBody>
      </p:sp>
      <p:sp>
        <p:nvSpPr>
          <p:cNvPr id="24" name="TextBox 23"/>
          <p:cNvSpPr txBox="1"/>
          <p:nvPr/>
        </p:nvSpPr>
        <p:spPr>
          <a:xfrm>
            <a:off x="9310689" y="5476876"/>
            <a:ext cx="642937"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5" name="TextBox 24"/>
          <p:cNvSpPr txBox="1"/>
          <p:nvPr/>
        </p:nvSpPr>
        <p:spPr>
          <a:xfrm>
            <a:off x="9310689" y="6119814"/>
            <a:ext cx="642937" cy="523875"/>
          </a:xfrm>
          <a:prstGeom prst="rect">
            <a:avLst/>
          </a:prstGeom>
          <a:noFill/>
        </p:spPr>
        <p:txBody>
          <a:bodyPr>
            <a:spAutoFit/>
          </a:bodyPr>
          <a:lstStyle/>
          <a:p>
            <a:pPr algn="ctr" eaLnBrk="1" hangingPunct="1">
              <a:defRPr/>
            </a:pPr>
            <a:r>
              <a:rPr lang="en-US" sz="2800" b="1">
                <a:solidFill>
                  <a:schemeClr val="tx2">
                    <a:lumMod val="75000"/>
                  </a:schemeClr>
                </a:solidFill>
              </a:rPr>
              <a:t>2</a:t>
            </a:r>
            <a:endParaRPr lang="vi-VN" sz="2800" b="1">
              <a:solidFill>
                <a:schemeClr val="tx2">
                  <a:lumMod val="75000"/>
                </a:schemeClr>
              </a:solidFill>
            </a:endParaRPr>
          </a:p>
        </p:txBody>
      </p:sp>
    </p:spTree>
    <p:extLst>
      <p:ext uri="{BB962C8B-B14F-4D97-AF65-F5344CB8AC3E}">
        <p14:creationId xmlns:p14="http://schemas.microsoft.com/office/powerpoint/2010/main" val="3437351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ox(in)">
                                      <p:cBhvr>
                                        <p:cTn id="30" dur="500"/>
                                        <p:tgtEl>
                                          <p:spTgt spid="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928688"/>
            <a:ext cx="835818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1809751" y="68263"/>
            <a:ext cx="8143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Quan sát hình sau và cho biết điểm giống nhau và khác nhau về cấu tạo giữa ba nguyên tử hidrogen. </a:t>
            </a:r>
            <a:endParaRPr lang="vi-VN" altLang="en-US" sz="1800" b="1"/>
          </a:p>
        </p:txBody>
      </p:sp>
      <p:sp>
        <p:nvSpPr>
          <p:cNvPr id="14340"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1"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2"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3"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4"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5"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6"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4347"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4348" name="TextBox 11"/>
          <p:cNvSpPr txBox="1">
            <a:spLocks noChangeArrowheads="1"/>
          </p:cNvSpPr>
          <p:nvPr/>
        </p:nvSpPr>
        <p:spPr bwMode="auto">
          <a:xfrm>
            <a:off x="1881188" y="4429126"/>
            <a:ext cx="8572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pPr>
            <a:r>
              <a:rPr lang="en-US" altLang="en-US" sz="2400" b="1">
                <a:solidFill>
                  <a:srgbClr val="FF0000"/>
                </a:solidFill>
              </a:rPr>
              <a:t>Giống nhau : Đều có 1 proton trong hạt nhân và 1 electron ở lớp vỏ</a:t>
            </a:r>
          </a:p>
          <a:p>
            <a:pPr eaLnBrk="1" hangingPunct="1">
              <a:spcBef>
                <a:spcPct val="0"/>
              </a:spcBef>
            </a:pPr>
            <a:r>
              <a:rPr lang="en-US" altLang="en-US" sz="2400" b="1">
                <a:solidFill>
                  <a:srgbClr val="FF0000"/>
                </a:solidFill>
              </a:rPr>
              <a:t>Khác nhau : </a:t>
            </a:r>
          </a:p>
          <a:p>
            <a:pPr eaLnBrk="1" hangingPunct="1">
              <a:spcBef>
                <a:spcPct val="0"/>
              </a:spcBef>
              <a:buFontTx/>
              <a:buNone/>
            </a:pPr>
            <a:r>
              <a:rPr lang="en-US" altLang="en-US" sz="2400" b="1">
                <a:solidFill>
                  <a:srgbClr val="FF0000"/>
                </a:solidFill>
              </a:rPr>
              <a:t>+ Nguyên tử thứ nhất không có neutron, nguyên tử thứ 2 có 1 neutron, nguyên tử thứ 3 có 2 neutron trong hạt nhân. </a:t>
            </a:r>
            <a:endParaRPr lang="vi-VN" altLang="en-US" sz="2400" b="1">
              <a:solidFill>
                <a:srgbClr val="FF0000"/>
              </a:solidFill>
            </a:endParaRPr>
          </a:p>
        </p:txBody>
      </p:sp>
    </p:spTree>
    <p:extLst>
      <p:ext uri="{BB962C8B-B14F-4D97-AF65-F5344CB8AC3E}">
        <p14:creationId xmlns:p14="http://schemas.microsoft.com/office/powerpoint/2010/main" val="3161644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348">
                                            <p:txEl>
                                              <p:pRg st="0" end="0"/>
                                            </p:txEl>
                                          </p:spTgt>
                                        </p:tgtEl>
                                        <p:attrNameLst>
                                          <p:attrName>style.visibility</p:attrName>
                                        </p:attrNameLst>
                                      </p:cBhvr>
                                      <p:to>
                                        <p:strVal val="visible"/>
                                      </p:to>
                                    </p:set>
                                    <p:animEffect transition="in" filter="checkerboard(across)">
                                      <p:cBhvr>
                                        <p:cTn id="7" dur="500"/>
                                        <p:tgtEl>
                                          <p:spTgt spid="143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348">
                                            <p:txEl>
                                              <p:pRg st="1" end="1"/>
                                            </p:txEl>
                                          </p:spTgt>
                                        </p:tgtEl>
                                        <p:attrNameLst>
                                          <p:attrName>style.visibility</p:attrName>
                                        </p:attrNameLst>
                                      </p:cBhvr>
                                      <p:to>
                                        <p:strVal val="visible"/>
                                      </p:to>
                                    </p:set>
                                    <p:animEffect transition="in" filter="checkerboard(across)">
                                      <p:cBhvr>
                                        <p:cTn id="12" dur="500"/>
                                        <p:tgtEl>
                                          <p:spTgt spid="14348">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4348">
                                            <p:txEl>
                                              <p:pRg st="2" end="2"/>
                                            </p:txEl>
                                          </p:spTgt>
                                        </p:tgtEl>
                                        <p:attrNameLst>
                                          <p:attrName>style.visibility</p:attrName>
                                        </p:attrNameLst>
                                      </p:cBhvr>
                                      <p:to>
                                        <p:strVal val="visible"/>
                                      </p:to>
                                    </p:set>
                                    <p:animEffect transition="in" filter="checkerboard(across)">
                                      <p:cBhvr>
                                        <p:cTn id="15" dur="500"/>
                                        <p:tgtEl>
                                          <p:spTgt spid="143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928688"/>
            <a:ext cx="835818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4"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5"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6"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7"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8"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9"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5370"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3" name="Cloud Callout 12"/>
          <p:cNvSpPr/>
          <p:nvPr/>
        </p:nvSpPr>
        <p:spPr>
          <a:xfrm>
            <a:off x="2238376" y="4572001"/>
            <a:ext cx="7286625" cy="1643063"/>
          </a:xfrm>
          <a:prstGeom prst="cloudCallout">
            <a:avLst>
              <a:gd name="adj1" fmla="val 23268"/>
              <a:gd name="adj2" fmla="val -817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Vì sao cả ba nguyên tử này đều thuộc cùng một nguyên tố hóa học ? </a:t>
            </a:r>
            <a:endParaRPr lang="vi-VN" sz="2800" b="1">
              <a:solidFill>
                <a:srgbClr val="FF0000"/>
              </a:solidFill>
            </a:endParaRPr>
          </a:p>
        </p:txBody>
      </p:sp>
    </p:spTree>
    <p:extLst>
      <p:ext uri="{BB962C8B-B14F-4D97-AF65-F5344CB8AC3E}">
        <p14:creationId xmlns:p14="http://schemas.microsoft.com/office/powerpoint/2010/main" val="2056401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Xin Chào Đẹp, Cute, Ấn T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928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1524001" y="142876"/>
            <a:ext cx="3071813" cy="714375"/>
          </a:xfrm>
          <a:prstGeom prst="cloudCallout">
            <a:avLst>
              <a:gd name="adj1" fmla="val 48941"/>
              <a:gd name="adj2" fmla="val 101683"/>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a:solidFill>
                  <a:schemeClr val="tx1"/>
                </a:solidFill>
              </a:rPr>
              <a:t>Hoạt động nhóm </a:t>
            </a:r>
            <a:endParaRPr lang="vi-VN" sz="2400">
              <a:solidFill>
                <a:schemeClr val="tx1"/>
              </a:solidFill>
            </a:endParaRPr>
          </a:p>
        </p:txBody>
      </p:sp>
      <p:sp>
        <p:nvSpPr>
          <p:cNvPr id="16388" name="TextBox 3"/>
          <p:cNvSpPr txBox="1">
            <a:spLocks noChangeArrowheads="1"/>
          </p:cNvSpPr>
          <p:nvPr/>
        </p:nvSpPr>
        <p:spPr bwMode="auto">
          <a:xfrm>
            <a:off x="3024189" y="1406526"/>
            <a:ext cx="63579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Có 12 tấm thẻ ghi thông tin số p, n của các nguyên tử</a:t>
            </a:r>
          </a:p>
          <a:p>
            <a:pPr eaLnBrk="1" hangingPunct="1">
              <a:spcBef>
                <a:spcPct val="0"/>
              </a:spcBef>
              <a:buFontTx/>
              <a:buChar char="-"/>
            </a:pPr>
            <a:r>
              <a:rPr lang="en-US" altLang="en-US" sz="2400" b="1"/>
              <a:t>Thực hiện sắp xếp các thẻ thuộc cùng một nguyên tố vào một ô vuông </a:t>
            </a:r>
          </a:p>
          <a:p>
            <a:pPr eaLnBrk="1" hangingPunct="1">
              <a:spcBef>
                <a:spcPct val="0"/>
              </a:spcBef>
              <a:buFontTx/>
              <a:buChar char="-"/>
            </a:pPr>
            <a:r>
              <a:rPr lang="en-US" altLang="en-US" sz="2400" b="1"/>
              <a:t> Các nguyên tử nào thuộc cùng một nguyên tố hóa học </a:t>
            </a:r>
            <a:endParaRPr lang="vi-VN" altLang="en-US" sz="2400" b="1"/>
          </a:p>
        </p:txBody>
      </p:sp>
    </p:spTree>
    <p:extLst>
      <p:ext uri="{BB962C8B-B14F-4D97-AF65-F5344CB8AC3E}">
        <p14:creationId xmlns:p14="http://schemas.microsoft.com/office/powerpoint/2010/main" val="117225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1" name="Group 6"/>
          <p:cNvGrpSpPr>
            <a:grpSpLocks/>
          </p:cNvGrpSpPr>
          <p:nvPr/>
        </p:nvGrpSpPr>
        <p:grpSpPr bwMode="auto">
          <a:xfrm>
            <a:off x="1809751" y="642938"/>
            <a:ext cx="1285875" cy="2000250"/>
            <a:chOff x="357158" y="571481"/>
            <a:chExt cx="1285884" cy="2000264"/>
          </a:xfrm>
        </p:grpSpPr>
        <p:sp>
          <p:nvSpPr>
            <p:cNvPr id="4" name="Rounded Rectangle 3"/>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5"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A</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0n</a:t>
              </a:r>
              <a:endParaRPr lang="vi-VN" altLang="en-US" b="1">
                <a:solidFill>
                  <a:srgbClr val="002060"/>
                </a:solidFill>
              </a:endParaRPr>
            </a:p>
          </p:txBody>
        </p:sp>
      </p:grpSp>
      <p:sp>
        <p:nvSpPr>
          <p:cNvPr id="12" name="Rounded Rectangle 11"/>
          <p:cNvSpPr/>
          <p:nvPr/>
        </p:nvSpPr>
        <p:spPr bwMode="auto">
          <a:xfrm>
            <a:off x="316706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3" name="TextBox 4"/>
          <p:cNvSpPr txBox="1">
            <a:spLocks noChangeArrowheads="1"/>
          </p:cNvSpPr>
          <p:nvPr/>
        </p:nvSpPr>
        <p:spPr bwMode="auto">
          <a:xfrm>
            <a:off x="3238500"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B</a:t>
            </a:r>
          </a:p>
          <a:p>
            <a:pPr algn="ctr" eaLnBrk="1" hangingPunct="1">
              <a:spcBef>
                <a:spcPct val="0"/>
              </a:spcBef>
              <a:buFontTx/>
              <a:buNone/>
            </a:pPr>
            <a:r>
              <a:rPr lang="en-US" altLang="en-US" b="1">
                <a:solidFill>
                  <a:srgbClr val="002060"/>
                </a:solidFill>
              </a:rPr>
              <a:t>6p</a:t>
            </a:r>
          </a:p>
          <a:p>
            <a:pPr algn="ctr" eaLnBrk="1" hangingPunct="1">
              <a:spcBef>
                <a:spcPct val="0"/>
              </a:spcBef>
              <a:buFontTx/>
              <a:buNone/>
            </a:pPr>
            <a:r>
              <a:rPr lang="en-US" altLang="en-US" b="1">
                <a:solidFill>
                  <a:srgbClr val="002060"/>
                </a:solidFill>
              </a:rPr>
              <a:t>6n</a:t>
            </a:r>
            <a:endParaRPr lang="vi-VN" altLang="en-US" b="1">
              <a:solidFill>
                <a:srgbClr val="002060"/>
              </a:solidFill>
            </a:endParaRPr>
          </a:p>
        </p:txBody>
      </p:sp>
      <p:sp>
        <p:nvSpPr>
          <p:cNvPr id="15" name="Rounded Rectangle 14"/>
          <p:cNvSpPr/>
          <p:nvPr/>
        </p:nvSpPr>
        <p:spPr bwMode="auto">
          <a:xfrm>
            <a:off x="459581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5" name="TextBox 4"/>
          <p:cNvSpPr txBox="1">
            <a:spLocks noChangeArrowheads="1"/>
          </p:cNvSpPr>
          <p:nvPr/>
        </p:nvSpPr>
        <p:spPr bwMode="auto">
          <a:xfrm>
            <a:off x="4667250" y="714376"/>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C</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0n</a:t>
            </a:r>
            <a:endParaRPr lang="vi-VN" altLang="en-US" b="1">
              <a:solidFill>
                <a:srgbClr val="002060"/>
              </a:solidFill>
            </a:endParaRPr>
          </a:p>
        </p:txBody>
      </p:sp>
      <p:sp>
        <p:nvSpPr>
          <p:cNvPr id="18" name="Rounded Rectangle 17"/>
          <p:cNvSpPr/>
          <p:nvPr/>
        </p:nvSpPr>
        <p:spPr bwMode="auto">
          <a:xfrm>
            <a:off x="6096001"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7" name="TextBox 4"/>
          <p:cNvSpPr txBox="1">
            <a:spLocks noChangeArrowheads="1"/>
          </p:cNvSpPr>
          <p:nvPr/>
        </p:nvSpPr>
        <p:spPr bwMode="auto">
          <a:xfrm>
            <a:off x="6167438"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D</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2n</a:t>
            </a:r>
            <a:endParaRPr lang="vi-VN" altLang="en-US" b="1">
              <a:solidFill>
                <a:srgbClr val="002060"/>
              </a:solidFill>
            </a:endParaRPr>
          </a:p>
        </p:txBody>
      </p:sp>
      <p:sp>
        <p:nvSpPr>
          <p:cNvPr id="21" name="Rounded Rectangle 20"/>
          <p:cNvSpPr/>
          <p:nvPr/>
        </p:nvSpPr>
        <p:spPr bwMode="auto">
          <a:xfrm>
            <a:off x="759618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9" name="TextBox 4"/>
          <p:cNvSpPr txBox="1">
            <a:spLocks noChangeArrowheads="1"/>
          </p:cNvSpPr>
          <p:nvPr/>
        </p:nvSpPr>
        <p:spPr bwMode="auto">
          <a:xfrm>
            <a:off x="766762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E</a:t>
            </a:r>
          </a:p>
          <a:p>
            <a:pPr algn="ctr" eaLnBrk="1" hangingPunct="1">
              <a:spcBef>
                <a:spcPct val="0"/>
              </a:spcBef>
              <a:buFontTx/>
              <a:buNone/>
            </a:pPr>
            <a:r>
              <a:rPr lang="en-US" altLang="en-US" b="1">
                <a:solidFill>
                  <a:srgbClr val="002060"/>
                </a:solidFill>
              </a:rPr>
              <a:t>19p</a:t>
            </a:r>
          </a:p>
          <a:p>
            <a:pPr algn="ctr" eaLnBrk="1" hangingPunct="1">
              <a:spcBef>
                <a:spcPct val="0"/>
              </a:spcBef>
              <a:buFontTx/>
              <a:buNone/>
            </a:pPr>
            <a:r>
              <a:rPr lang="en-US" altLang="en-US" b="1">
                <a:solidFill>
                  <a:srgbClr val="002060"/>
                </a:solidFill>
              </a:rPr>
              <a:t>19n</a:t>
            </a:r>
            <a:endParaRPr lang="vi-VN" altLang="en-US" b="1">
              <a:solidFill>
                <a:srgbClr val="002060"/>
              </a:solidFill>
            </a:endParaRPr>
          </a:p>
        </p:txBody>
      </p:sp>
      <p:sp>
        <p:nvSpPr>
          <p:cNvPr id="24" name="Rounded Rectangle 23"/>
          <p:cNvSpPr/>
          <p:nvPr/>
        </p:nvSpPr>
        <p:spPr bwMode="auto">
          <a:xfrm>
            <a:off x="1809751"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1" name="TextBox 4"/>
          <p:cNvSpPr txBox="1">
            <a:spLocks noChangeArrowheads="1"/>
          </p:cNvSpPr>
          <p:nvPr/>
        </p:nvSpPr>
        <p:spPr bwMode="auto">
          <a:xfrm>
            <a:off x="1952625"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G</a:t>
            </a:r>
          </a:p>
          <a:p>
            <a:pPr algn="ctr" eaLnBrk="1" hangingPunct="1">
              <a:spcBef>
                <a:spcPct val="0"/>
              </a:spcBef>
              <a:buFontTx/>
              <a:buNone/>
            </a:pPr>
            <a:r>
              <a:rPr lang="en-US" altLang="en-US" b="1">
                <a:solidFill>
                  <a:srgbClr val="002060"/>
                </a:solidFill>
              </a:rPr>
              <a:t>20p</a:t>
            </a:r>
          </a:p>
          <a:p>
            <a:pPr algn="ctr" eaLnBrk="1" hangingPunct="1">
              <a:spcBef>
                <a:spcPct val="0"/>
              </a:spcBef>
              <a:buFontTx/>
              <a:buNone/>
            </a:pPr>
            <a:r>
              <a:rPr lang="en-US" altLang="en-US" b="1">
                <a:solidFill>
                  <a:srgbClr val="002060"/>
                </a:solidFill>
              </a:rPr>
              <a:t>20n</a:t>
            </a:r>
            <a:endParaRPr lang="vi-VN" altLang="en-US" b="1">
              <a:solidFill>
                <a:srgbClr val="002060"/>
              </a:solidFill>
            </a:endParaRPr>
          </a:p>
        </p:txBody>
      </p:sp>
      <p:sp>
        <p:nvSpPr>
          <p:cNvPr id="27" name="Rounded Rectangle 26"/>
          <p:cNvSpPr/>
          <p:nvPr/>
        </p:nvSpPr>
        <p:spPr bwMode="auto">
          <a:xfrm>
            <a:off x="3167064"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3" name="TextBox 4"/>
          <p:cNvSpPr txBox="1">
            <a:spLocks noChangeArrowheads="1"/>
          </p:cNvSpPr>
          <p:nvPr/>
        </p:nvSpPr>
        <p:spPr bwMode="auto">
          <a:xfrm>
            <a:off x="3309938"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H</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10n</a:t>
            </a:r>
            <a:endParaRPr lang="vi-VN" altLang="en-US" b="1">
              <a:solidFill>
                <a:srgbClr val="002060"/>
              </a:solidFill>
            </a:endParaRPr>
          </a:p>
        </p:txBody>
      </p:sp>
      <p:sp>
        <p:nvSpPr>
          <p:cNvPr id="30" name="Rounded Rectangle 29"/>
          <p:cNvSpPr/>
          <p:nvPr/>
        </p:nvSpPr>
        <p:spPr bwMode="auto">
          <a:xfrm>
            <a:off x="452437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5" name="TextBox 4"/>
          <p:cNvSpPr txBox="1">
            <a:spLocks noChangeArrowheads="1"/>
          </p:cNvSpPr>
          <p:nvPr/>
        </p:nvSpPr>
        <p:spPr bwMode="auto">
          <a:xfrm>
            <a:off x="466725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M</a:t>
            </a:r>
          </a:p>
          <a:p>
            <a:pPr algn="ctr" eaLnBrk="1" hangingPunct="1">
              <a:spcBef>
                <a:spcPct val="0"/>
              </a:spcBef>
              <a:buFontTx/>
              <a:buNone/>
            </a:pPr>
            <a:r>
              <a:rPr lang="en-US" altLang="en-US" b="1">
                <a:solidFill>
                  <a:srgbClr val="002060"/>
                </a:solidFill>
              </a:rPr>
              <a:t>19p</a:t>
            </a:r>
          </a:p>
          <a:p>
            <a:pPr algn="ctr" eaLnBrk="1" hangingPunct="1">
              <a:spcBef>
                <a:spcPct val="0"/>
              </a:spcBef>
              <a:buFontTx/>
              <a:buNone/>
            </a:pPr>
            <a:r>
              <a:rPr lang="en-US" altLang="en-US" b="1">
                <a:solidFill>
                  <a:srgbClr val="002060"/>
                </a:solidFill>
              </a:rPr>
              <a:t>20n</a:t>
            </a:r>
            <a:endParaRPr lang="vi-VN" altLang="en-US" b="1">
              <a:solidFill>
                <a:srgbClr val="002060"/>
              </a:solidFill>
            </a:endParaRPr>
          </a:p>
        </p:txBody>
      </p:sp>
      <p:sp>
        <p:nvSpPr>
          <p:cNvPr id="33" name="Rounded Rectangle 32"/>
          <p:cNvSpPr/>
          <p:nvPr/>
        </p:nvSpPr>
        <p:spPr bwMode="auto">
          <a:xfrm>
            <a:off x="595312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7" name="TextBox 4"/>
          <p:cNvSpPr txBox="1">
            <a:spLocks noChangeArrowheads="1"/>
          </p:cNvSpPr>
          <p:nvPr/>
        </p:nvSpPr>
        <p:spPr bwMode="auto">
          <a:xfrm>
            <a:off x="609600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L</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9n</a:t>
            </a:r>
            <a:endParaRPr lang="vi-VN" altLang="en-US" b="1">
              <a:solidFill>
                <a:srgbClr val="002060"/>
              </a:solidFill>
            </a:endParaRPr>
          </a:p>
        </p:txBody>
      </p:sp>
      <p:sp>
        <p:nvSpPr>
          <p:cNvPr id="36" name="Rounded Rectangle 35"/>
          <p:cNvSpPr/>
          <p:nvPr/>
        </p:nvSpPr>
        <p:spPr bwMode="auto">
          <a:xfrm>
            <a:off x="738187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9" name="TextBox 4"/>
          <p:cNvSpPr txBox="1">
            <a:spLocks noChangeArrowheads="1"/>
          </p:cNvSpPr>
          <p:nvPr/>
        </p:nvSpPr>
        <p:spPr bwMode="auto">
          <a:xfrm>
            <a:off x="752475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Q</a:t>
            </a:r>
          </a:p>
          <a:p>
            <a:pPr algn="ctr" eaLnBrk="1" hangingPunct="1">
              <a:spcBef>
                <a:spcPct val="0"/>
              </a:spcBef>
              <a:buFontTx/>
              <a:buNone/>
            </a:pPr>
            <a:r>
              <a:rPr lang="en-US" altLang="en-US" b="1">
                <a:solidFill>
                  <a:srgbClr val="002060"/>
                </a:solidFill>
              </a:rPr>
              <a:t>6p</a:t>
            </a:r>
          </a:p>
          <a:p>
            <a:pPr algn="ctr" eaLnBrk="1" hangingPunct="1">
              <a:spcBef>
                <a:spcPct val="0"/>
              </a:spcBef>
              <a:buFontTx/>
              <a:buNone/>
            </a:pPr>
            <a:r>
              <a:rPr lang="en-US" altLang="en-US" b="1">
                <a:solidFill>
                  <a:srgbClr val="002060"/>
                </a:solidFill>
              </a:rPr>
              <a:t>7n</a:t>
            </a:r>
            <a:endParaRPr lang="vi-VN" altLang="en-US" b="1">
              <a:solidFill>
                <a:srgbClr val="002060"/>
              </a:solidFill>
            </a:endParaRPr>
          </a:p>
        </p:txBody>
      </p:sp>
      <p:sp>
        <p:nvSpPr>
          <p:cNvPr id="25" name="Rounded Rectangle 24"/>
          <p:cNvSpPr/>
          <p:nvPr/>
        </p:nvSpPr>
        <p:spPr bwMode="auto">
          <a:xfrm>
            <a:off x="902493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1" name="TextBox 4"/>
          <p:cNvSpPr txBox="1">
            <a:spLocks noChangeArrowheads="1"/>
          </p:cNvSpPr>
          <p:nvPr/>
        </p:nvSpPr>
        <p:spPr bwMode="auto">
          <a:xfrm>
            <a:off x="909637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F</a:t>
            </a:r>
          </a:p>
          <a:p>
            <a:pPr algn="ctr" eaLnBrk="1" hangingPunct="1">
              <a:spcBef>
                <a:spcPct val="0"/>
              </a:spcBef>
              <a:buFontTx/>
              <a:buNone/>
            </a:pPr>
            <a:r>
              <a:rPr lang="en-US" altLang="en-US" b="1">
                <a:solidFill>
                  <a:srgbClr val="002060"/>
                </a:solidFill>
              </a:rPr>
              <a:t>7p</a:t>
            </a:r>
          </a:p>
          <a:p>
            <a:pPr algn="ctr" eaLnBrk="1" hangingPunct="1">
              <a:spcBef>
                <a:spcPct val="0"/>
              </a:spcBef>
              <a:buFontTx/>
              <a:buNone/>
            </a:pPr>
            <a:r>
              <a:rPr lang="en-US" altLang="en-US" b="1">
                <a:solidFill>
                  <a:srgbClr val="002060"/>
                </a:solidFill>
              </a:rPr>
              <a:t>7n</a:t>
            </a:r>
            <a:endParaRPr lang="vi-VN" altLang="en-US" b="1">
              <a:solidFill>
                <a:srgbClr val="002060"/>
              </a:solidFill>
            </a:endParaRPr>
          </a:p>
        </p:txBody>
      </p:sp>
      <p:sp>
        <p:nvSpPr>
          <p:cNvPr id="28" name="Rounded Rectangle 27"/>
          <p:cNvSpPr/>
          <p:nvPr/>
        </p:nvSpPr>
        <p:spPr bwMode="auto">
          <a:xfrm>
            <a:off x="8953501"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3" name="TextBox 4"/>
          <p:cNvSpPr txBox="1">
            <a:spLocks noChangeArrowheads="1"/>
          </p:cNvSpPr>
          <p:nvPr/>
        </p:nvSpPr>
        <p:spPr bwMode="auto">
          <a:xfrm>
            <a:off x="9024938"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H</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8n</a:t>
            </a:r>
            <a:endParaRPr lang="vi-VN" altLang="en-US" b="1">
              <a:solidFill>
                <a:srgbClr val="002060"/>
              </a:solidFill>
            </a:endParaRPr>
          </a:p>
        </p:txBody>
      </p:sp>
    </p:spTree>
    <p:extLst>
      <p:ext uri="{BB962C8B-B14F-4D97-AF65-F5344CB8AC3E}">
        <p14:creationId xmlns:p14="http://schemas.microsoft.com/office/powerpoint/2010/main" val="2475164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50 Mẫu hình nền powerpoint dễ thương cho bạn tham kh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667126" y="1285876"/>
            <a:ext cx="6786563" cy="47148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Tx/>
              <a:buAutoNum type="romanUcPeriod"/>
              <a:defRPr/>
            </a:pPr>
            <a:r>
              <a:rPr lang="en-US" sz="3600" b="1">
                <a:solidFill>
                  <a:schemeClr val="tx2"/>
                </a:solidFill>
              </a:rPr>
              <a:t>Nguyên tố hóa học</a:t>
            </a:r>
          </a:p>
          <a:p>
            <a:pPr marL="342900" indent="-342900">
              <a:buFontTx/>
              <a:buChar char="-"/>
              <a:defRPr/>
            </a:pPr>
            <a:r>
              <a:rPr lang="en-US" sz="3600" b="1">
                <a:solidFill>
                  <a:srgbClr val="FF0000"/>
                </a:solidFill>
              </a:rPr>
              <a:t>Nguyên tố hóa học là tập hợp những nguyên tử cùng loại, có cùng số proton trong hạt nhân.</a:t>
            </a:r>
          </a:p>
          <a:p>
            <a:pPr marL="342900" indent="-342900">
              <a:buFontTx/>
              <a:buChar char="-"/>
              <a:defRPr/>
            </a:pPr>
            <a:r>
              <a:rPr lang="en-US" sz="3600" b="1">
                <a:solidFill>
                  <a:srgbClr val="FF0000"/>
                </a:solidFill>
              </a:rPr>
              <a:t>Các nguyên tử của cùng một nguyên tố hóa học đều có tính chất hóa học giống nhau. </a:t>
            </a:r>
            <a:endParaRPr lang="vi-VN" sz="3600" b="1">
              <a:solidFill>
                <a:srgbClr val="FF0000"/>
              </a:solidFill>
            </a:endParaRPr>
          </a:p>
        </p:txBody>
      </p:sp>
      <p:sp>
        <p:nvSpPr>
          <p:cNvPr id="18436" name="TextBox 3"/>
          <p:cNvSpPr txBox="1">
            <a:spLocks noChangeArrowheads="1"/>
          </p:cNvSpPr>
          <p:nvPr/>
        </p:nvSpPr>
        <p:spPr bwMode="auto">
          <a:xfrm>
            <a:off x="2809875" y="285751"/>
            <a:ext cx="6929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tx2"/>
                </a:solidFill>
              </a:rPr>
              <a:t>BÀI 3 : NGUYÊN TỐ HÓA HỌC </a:t>
            </a:r>
            <a:endParaRPr lang="vi-VN" altLang="en-US" sz="3600" b="1">
              <a:solidFill>
                <a:schemeClr val="tx2"/>
              </a:solidFill>
            </a:endParaRPr>
          </a:p>
        </p:txBody>
      </p:sp>
    </p:spTree>
    <p:extLst>
      <p:ext uri="{BB962C8B-B14F-4D97-AF65-F5344CB8AC3E}">
        <p14:creationId xmlns:p14="http://schemas.microsoft.com/office/powerpoint/2010/main" val="3435061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ublic\Pictures\Sample Pictures\Captur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63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guyên tố phổ biến nhất trong lớp vỏ Trái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6" y="285750"/>
            <a:ext cx="8215313"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2381251" y="5214938"/>
            <a:ext cx="70723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i="1"/>
              <a:t>Tỉ lệ phần trăm về khối lượng các nguyên tố trong vỏ Trái Đất</a:t>
            </a:r>
            <a:endParaRPr lang="vi-VN" altLang="en-US" i="1"/>
          </a:p>
        </p:txBody>
      </p:sp>
    </p:spTree>
    <p:extLst>
      <p:ext uri="{BB962C8B-B14F-4D97-AF65-F5344CB8AC3E}">
        <p14:creationId xmlns:p14="http://schemas.microsoft.com/office/powerpoint/2010/main" val="51159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ublic\Pictures\Sample Pictures\Cap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428626"/>
            <a:ext cx="83581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Public\Pictures\Sample Pictures\Capture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357188"/>
            <a:ext cx="83581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506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ox(in)">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Thành phần cơ thể người – Wikipedia tiếng Việ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2531" name="Picture 4" descr="Infographic] Những nguyên tố hóa học trong pháo hoa giúp cơ thể con người  hoạt động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895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C:\Users\Public\Pictures\Sample Pictures\Capture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07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C:\Users\Public\Pictures\Sample Pictures\Capture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42876"/>
            <a:ext cx="40671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C:\Users\Public\Pictures\Sample Pictures\Capture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4" y="3500438"/>
            <a:ext cx="41433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384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
          <p:cNvGrpSpPr>
            <a:grpSpLocks/>
          </p:cNvGrpSpPr>
          <p:nvPr/>
        </p:nvGrpSpPr>
        <p:grpSpPr bwMode="auto">
          <a:xfrm>
            <a:off x="1809750" y="0"/>
            <a:ext cx="8858250" cy="6286500"/>
            <a:chOff x="285720" y="0"/>
            <a:chExt cx="8858280" cy="6286520"/>
          </a:xfrm>
        </p:grpSpPr>
        <p:pic>
          <p:nvPicPr>
            <p:cNvPr id="24579" name="Picture 2" descr="C:\Users\Public\Pictures\Sample Pictures\Capture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0" y="285728"/>
              <a:ext cx="8572560" cy="600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2"/>
            <p:cNvSpPr txBox="1">
              <a:spLocks noChangeArrowheads="1"/>
            </p:cNvSpPr>
            <p:nvPr/>
          </p:nvSpPr>
          <p:spPr bwMode="auto">
            <a:xfrm>
              <a:off x="7786710" y="0"/>
              <a:ext cx="1357290"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vi-VN" altLang="en-US" sz="1800"/>
            </a:p>
          </p:txBody>
        </p:sp>
      </p:grpSp>
    </p:spTree>
    <p:extLst>
      <p:ext uri="{BB962C8B-B14F-4D97-AF65-F5344CB8AC3E}">
        <p14:creationId xmlns:p14="http://schemas.microsoft.com/office/powerpoint/2010/main" val="1913019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Top 123+] Hình nền Powerpoint “ĐẸP NHỨC NÁC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5603" name="Picture 3" descr="C:\Users\Admin\Pictures\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4524375" y="1071563"/>
            <a:ext cx="464343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0" b="1">
                <a:solidFill>
                  <a:schemeClr val="bg1"/>
                </a:solidFill>
                <a:latin typeface="Aharoni" pitchFamily="2" charset="0"/>
                <a:cs typeface="Aharoni" pitchFamily="2" charset="0"/>
              </a:rPr>
              <a:t>2</a:t>
            </a:r>
          </a:p>
          <a:p>
            <a:pPr eaLnBrk="1" hangingPunct="1">
              <a:spcBef>
                <a:spcPct val="0"/>
              </a:spcBef>
              <a:buFontTx/>
              <a:buNone/>
            </a:pPr>
            <a:r>
              <a:rPr lang="en-US" altLang="en-US" sz="6000" b="1">
                <a:solidFill>
                  <a:schemeClr val="bg1"/>
                </a:solidFill>
                <a:latin typeface="Aharoni" pitchFamily="2" charset="0"/>
                <a:cs typeface="Aharoni" pitchFamily="2" charset="0"/>
              </a:rPr>
              <a:t>Tên gọi và kí hiệu của nguyên tố hóa học </a:t>
            </a:r>
            <a:endParaRPr lang="vi-VN" altLang="en-US" sz="6000" b="1">
              <a:solidFill>
                <a:schemeClr val="bg1"/>
              </a:solidFill>
              <a:cs typeface="Aharoni" pitchFamily="2" charset="0"/>
            </a:endParaRPr>
          </a:p>
        </p:txBody>
      </p:sp>
    </p:spTree>
    <p:extLst>
      <p:ext uri="{BB962C8B-B14F-4D97-AF65-F5344CB8AC3E}">
        <p14:creationId xmlns:p14="http://schemas.microsoft.com/office/powerpoint/2010/main" val="1362897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04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77251" y="199166"/>
            <a:ext cx="609600" cy="609600"/>
          </a:xfrm>
          <a:prstGeom prst="rect">
            <a:avLst/>
          </a:prstGeom>
        </p:spPr>
      </p:pic>
      <p:pic>
        <p:nvPicPr>
          <p:cNvPr id="31" name="Picture 30">
            <a:hlinkClick r:id="rId6" action="ppaction://hlinksldjump"/>
            <a:extLst>
              <a:ext uri="{FF2B5EF4-FFF2-40B4-BE49-F238E27FC236}">
                <a16:creationId xmlns:a16="http://schemas.microsoft.com/office/drawing/2014/main" id="{80E3ADB4-6837-4F51-B3B2-FB7C939C4BE2}"/>
              </a:ext>
            </a:extLst>
          </p:cNvPr>
          <p:cNvPicPr>
            <a:picLocks noChangeAspect="1"/>
          </p:cNvPicPr>
          <p:nvPr/>
        </p:nvPicPr>
        <p:blipFill rotWithShape="1">
          <a:blip r:embed="rId7">
            <a:extLst>
              <a:ext uri="{28A0092B-C50C-407E-A947-70E740481C1C}">
                <a14:useLocalDpi xmlns:a14="http://schemas.microsoft.com/office/drawing/2010/main" val="0"/>
              </a:ext>
            </a:extLst>
          </a:blip>
          <a:srcRect l="39315" t="62197" r="38456" b="16132"/>
          <a:stretch/>
        </p:blipFill>
        <p:spPr>
          <a:xfrm>
            <a:off x="4767451" y="2896461"/>
            <a:ext cx="2657098" cy="1276008"/>
          </a:xfrm>
          <a:prstGeom prst="rect">
            <a:avLst/>
          </a:prstGeom>
        </p:spPr>
      </p:pic>
    </p:spTree>
    <p:extLst>
      <p:ext uri="{BB962C8B-B14F-4D97-AF65-F5344CB8AC3E}">
        <p14:creationId xmlns:p14="http://schemas.microsoft.com/office/powerpoint/2010/main" val="38065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ÊN CÁC NGUYÊN TỐ HÓA HỌC THEO DANH PHÁP IUPAC - CÔ PHAN THẢO [27]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714375"/>
            <a:ext cx="428625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6453188" y="571500"/>
            <a:ext cx="392906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tx2"/>
                </a:solidFill>
              </a:rPr>
              <a:t>IUPAC là viết tắt  tên tiếng Anh có nghĩa là “ Liên minh Quốc tế về Hóa học cơ bản và Hóa học ứng dụng” </a:t>
            </a:r>
            <a:endParaRPr lang="vi-VN" altLang="en-US" sz="3600" b="1">
              <a:solidFill>
                <a:schemeClr val="tx2"/>
              </a:solidFill>
            </a:endParaRPr>
          </a:p>
        </p:txBody>
      </p:sp>
    </p:spTree>
    <p:extLst>
      <p:ext uri="{BB962C8B-B14F-4D97-AF65-F5344CB8AC3E}">
        <p14:creationId xmlns:p14="http://schemas.microsoft.com/office/powerpoint/2010/main" val="1224642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4452939" y="214313"/>
            <a:ext cx="4143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t>Thảo luận </a:t>
            </a:r>
            <a:endParaRPr lang="vi-VN" altLang="en-US" sz="3600" b="1"/>
          </a:p>
        </p:txBody>
      </p:sp>
      <p:sp>
        <p:nvSpPr>
          <p:cNvPr id="27652" name="TextBox 3"/>
          <p:cNvSpPr txBox="1">
            <a:spLocks noChangeArrowheads="1"/>
          </p:cNvSpPr>
          <p:nvPr/>
        </p:nvSpPr>
        <p:spPr bwMode="auto">
          <a:xfrm>
            <a:off x="2667000" y="1428751"/>
            <a:ext cx="75009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AutoNum type="arabicPeriod"/>
            </a:pPr>
            <a:endParaRPr lang="en-US" altLang="en-US" sz="2800" b="1">
              <a:solidFill>
                <a:srgbClr val="FF0000"/>
              </a:solidFill>
            </a:endParaRPr>
          </a:p>
          <a:p>
            <a:pPr algn="ctr" eaLnBrk="1" hangingPunct="1">
              <a:spcBef>
                <a:spcPct val="0"/>
              </a:spcBef>
              <a:buFontTx/>
              <a:buNone/>
            </a:pPr>
            <a:r>
              <a:rPr lang="en-US" altLang="en-US" sz="2800" b="1">
                <a:solidFill>
                  <a:srgbClr val="FF0000"/>
                </a:solidFill>
              </a:rPr>
              <a:t>Trình bày nguồn gốc và tên gọi của một số nguyên tố có nhiều ứng dụng trong cuộc sống như đồng, sắt, nhôm ?</a:t>
            </a:r>
          </a:p>
          <a:p>
            <a:pPr algn="ctr" eaLnBrk="1" hangingPunct="1">
              <a:spcBef>
                <a:spcPct val="0"/>
              </a:spcBef>
              <a:buFontTx/>
              <a:buNone/>
            </a:pPr>
            <a:endParaRPr lang="en-US" altLang="en-US" sz="2800" b="1">
              <a:solidFill>
                <a:srgbClr val="FF0000"/>
              </a:solidFill>
            </a:endParaRPr>
          </a:p>
          <a:p>
            <a:pPr algn="ctr" eaLnBrk="1" hangingPunct="1">
              <a:spcBef>
                <a:spcPct val="0"/>
              </a:spcBef>
              <a:buFontTx/>
              <a:buNone/>
            </a:pPr>
            <a:endParaRPr lang="vi-VN" altLang="en-US" sz="2800" b="1">
              <a:solidFill>
                <a:srgbClr val="FF0000"/>
              </a:solidFill>
            </a:endParaRPr>
          </a:p>
        </p:txBody>
      </p:sp>
    </p:spTree>
    <p:extLst>
      <p:ext uri="{BB962C8B-B14F-4D97-AF65-F5344CB8AC3E}">
        <p14:creationId xmlns:p14="http://schemas.microsoft.com/office/powerpoint/2010/main" val="1579415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heckerboard(across)">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Cách nhận biết kim loại đồng chính xác nhất trong 5 Phú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5" name="AutoShape 4" descr="Giá kim loại đồng thế giới hôm nay 05/07/2022 bao nhiêu tiền 1k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6" name="AutoShape 6" descr="Kim Loại Đồng Để Làm Gì? 3 Ngành Dùng Nhiều Kim Loại Đồng Nhất Là?"/>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7" name="AutoShape 8" descr="Sắt là gì? Ứng dụng và vai trò của kim loại sắt trong đời sống - Phế"/>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8" name="Picture 9" descr="C:\Users\Admin\Pictures\tải xuố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6" y="357188"/>
            <a:ext cx="392906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C:\Users\Admin\Pictures\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571500"/>
            <a:ext cx="37147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C:\Users\Admin\Pictures\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939" y="3786188"/>
            <a:ext cx="3857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8"/>
          <p:cNvSpPr txBox="1">
            <a:spLocks noChangeArrowheads="1"/>
          </p:cNvSpPr>
          <p:nvPr/>
        </p:nvSpPr>
        <p:spPr bwMode="auto">
          <a:xfrm>
            <a:off x="2309814" y="1"/>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đồng </a:t>
            </a:r>
            <a:endParaRPr lang="vi-VN" altLang="en-US" sz="2400" b="1">
              <a:solidFill>
                <a:schemeClr val="tx2"/>
              </a:solidFill>
            </a:endParaRPr>
          </a:p>
        </p:txBody>
      </p:sp>
      <p:sp>
        <p:nvSpPr>
          <p:cNvPr id="28682" name="TextBox 9"/>
          <p:cNvSpPr txBox="1">
            <a:spLocks noChangeArrowheads="1"/>
          </p:cNvSpPr>
          <p:nvPr/>
        </p:nvSpPr>
        <p:spPr bwMode="auto">
          <a:xfrm>
            <a:off x="7310439" y="152401"/>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nhôm </a:t>
            </a:r>
            <a:endParaRPr lang="vi-VN" altLang="en-US" sz="2400" b="1">
              <a:solidFill>
                <a:schemeClr val="tx2"/>
              </a:solidFill>
            </a:endParaRPr>
          </a:p>
        </p:txBody>
      </p:sp>
      <p:sp>
        <p:nvSpPr>
          <p:cNvPr id="28683" name="TextBox 10"/>
          <p:cNvSpPr txBox="1">
            <a:spLocks noChangeArrowheads="1"/>
          </p:cNvSpPr>
          <p:nvPr/>
        </p:nvSpPr>
        <p:spPr bwMode="auto">
          <a:xfrm>
            <a:off x="4238626" y="5967413"/>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sắt  </a:t>
            </a:r>
            <a:endParaRPr lang="vi-VN" altLang="en-US" sz="2400" b="1">
              <a:solidFill>
                <a:schemeClr val="tx2"/>
              </a:solidFill>
            </a:endParaRPr>
          </a:p>
        </p:txBody>
      </p:sp>
    </p:spTree>
    <p:extLst>
      <p:ext uri="{BB962C8B-B14F-4D97-AF65-F5344CB8AC3E}">
        <p14:creationId xmlns:p14="http://schemas.microsoft.com/office/powerpoint/2010/main" val="2831920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ublic\Pictures\Sample Pictures\Captur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410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be 2"/>
          <p:cNvSpPr/>
          <p:nvPr/>
        </p:nvSpPr>
        <p:spPr>
          <a:xfrm>
            <a:off x="2738438" y="1428751"/>
            <a:ext cx="2857500" cy="27146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 name="Cube 3"/>
          <p:cNvSpPr/>
          <p:nvPr/>
        </p:nvSpPr>
        <p:spPr>
          <a:xfrm>
            <a:off x="6881813" y="1428751"/>
            <a:ext cx="2857500" cy="2714625"/>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5" name="TextBox 4"/>
          <p:cNvSpPr txBox="1">
            <a:spLocks noChangeArrowheads="1"/>
          </p:cNvSpPr>
          <p:nvPr/>
        </p:nvSpPr>
        <p:spPr bwMode="auto">
          <a:xfrm>
            <a:off x="2809876" y="2000250"/>
            <a:ext cx="2143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rgbClr val="FF0000"/>
                </a:solidFill>
              </a:rPr>
              <a:t>Cl</a:t>
            </a:r>
            <a:r>
              <a:rPr lang="en-US" altLang="en-US" sz="4000" b="1">
                <a:solidFill>
                  <a:srgbClr val="FF0000"/>
                </a:solidFill>
              </a:rPr>
              <a:t>orine</a:t>
            </a:r>
          </a:p>
          <a:p>
            <a:pPr algn="ctr" eaLnBrk="1" hangingPunct="1">
              <a:spcBef>
                <a:spcPct val="0"/>
              </a:spcBef>
              <a:buFontTx/>
              <a:buNone/>
            </a:pPr>
            <a:endParaRPr lang="en-US" altLang="en-US" sz="4000" b="1">
              <a:solidFill>
                <a:srgbClr val="FF0000"/>
              </a:solidFill>
            </a:endParaRPr>
          </a:p>
          <a:p>
            <a:pPr algn="ctr" eaLnBrk="1" hangingPunct="1">
              <a:spcBef>
                <a:spcPct val="0"/>
              </a:spcBef>
              <a:buFontTx/>
              <a:buNone/>
            </a:pPr>
            <a:r>
              <a:rPr lang="en-US" altLang="en-US" sz="4000" b="1">
                <a:solidFill>
                  <a:srgbClr val="FF0000"/>
                </a:solidFill>
              </a:rPr>
              <a:t>Cl</a:t>
            </a:r>
            <a:endParaRPr lang="vi-VN" altLang="en-US" sz="4000" b="1">
              <a:solidFill>
                <a:srgbClr val="FF0000"/>
              </a:solidFill>
            </a:endParaRPr>
          </a:p>
        </p:txBody>
      </p:sp>
      <p:sp>
        <p:nvSpPr>
          <p:cNvPr id="6" name="TextBox 5"/>
          <p:cNvSpPr txBox="1">
            <a:spLocks noChangeArrowheads="1"/>
          </p:cNvSpPr>
          <p:nvPr/>
        </p:nvSpPr>
        <p:spPr bwMode="auto">
          <a:xfrm>
            <a:off x="6881814" y="2071689"/>
            <a:ext cx="21431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chemeClr val="bg1"/>
                </a:solidFill>
              </a:rPr>
              <a:t>C</a:t>
            </a:r>
            <a:r>
              <a:rPr lang="en-US" altLang="en-US" sz="4000" b="1">
                <a:solidFill>
                  <a:schemeClr val="bg1"/>
                </a:solidFill>
              </a:rPr>
              <a:t>arbon</a:t>
            </a:r>
          </a:p>
          <a:p>
            <a:pPr algn="ctr" eaLnBrk="1" hangingPunct="1">
              <a:spcBef>
                <a:spcPct val="0"/>
              </a:spcBef>
              <a:buFontTx/>
              <a:buNone/>
            </a:pPr>
            <a:endParaRPr lang="en-US" altLang="en-US" sz="4000" b="1">
              <a:solidFill>
                <a:schemeClr val="bg1"/>
              </a:solidFill>
            </a:endParaRPr>
          </a:p>
          <a:p>
            <a:pPr algn="ctr" eaLnBrk="1" hangingPunct="1">
              <a:spcBef>
                <a:spcPct val="0"/>
              </a:spcBef>
              <a:buFontTx/>
              <a:buNone/>
            </a:pPr>
            <a:r>
              <a:rPr lang="en-US" altLang="en-US" sz="4000" b="1">
                <a:solidFill>
                  <a:schemeClr val="bg1"/>
                </a:solidFill>
              </a:rPr>
              <a:t>C</a:t>
            </a:r>
            <a:endParaRPr lang="vi-VN" altLang="en-US" sz="4000" b="1">
              <a:solidFill>
                <a:schemeClr val="bg1"/>
              </a:solidFill>
            </a:endParaRPr>
          </a:p>
        </p:txBody>
      </p:sp>
      <p:sp>
        <p:nvSpPr>
          <p:cNvPr id="8" name="Cloud Callout 7"/>
          <p:cNvSpPr/>
          <p:nvPr/>
        </p:nvSpPr>
        <p:spPr>
          <a:xfrm>
            <a:off x="3381375" y="4572000"/>
            <a:ext cx="6000750" cy="1500188"/>
          </a:xfrm>
          <a:prstGeom prst="cloudCallout">
            <a:avLst>
              <a:gd name="adj1" fmla="val -20662"/>
              <a:gd name="adj2" fmla="val -924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Rectangle 8"/>
          <p:cNvSpPr>
            <a:spLocks noChangeArrowheads="1"/>
          </p:cNvSpPr>
          <p:nvPr/>
        </p:nvSpPr>
        <p:spPr bwMode="auto">
          <a:xfrm>
            <a:off x="3810000" y="4857750"/>
            <a:ext cx="5143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rPr>
              <a:t>Nhận xét cách viết kí hiệu của nguyên tố hóa học?</a:t>
            </a:r>
          </a:p>
        </p:txBody>
      </p:sp>
    </p:spTree>
    <p:extLst>
      <p:ext uri="{BB962C8B-B14F-4D97-AF65-F5344CB8AC3E}">
        <p14:creationId xmlns:p14="http://schemas.microsoft.com/office/powerpoint/2010/main" val="66897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2000" fill="hold"/>
                                        <p:tgtEl>
                                          <p:spTgt spid="8"/>
                                        </p:tgtEl>
                                        <p:attrNameLst>
                                          <p:attrName>ppt_w</p:attrName>
                                        </p:attrNameLst>
                                      </p:cBhvr>
                                      <p:tavLst>
                                        <p:tav tm="0">
                                          <p:val>
                                            <p:fltVal val="0"/>
                                          </p:val>
                                        </p:tav>
                                        <p:tav tm="100000">
                                          <p:val>
                                            <p:strVal val="#ppt_w"/>
                                          </p:val>
                                        </p:tav>
                                      </p:tavLst>
                                    </p:anim>
                                    <p:anim calcmode="lin" valueType="num">
                                      <p:cBhvr>
                                        <p:cTn id="24" dur="2000" fill="hold"/>
                                        <p:tgtEl>
                                          <p:spTgt spid="8"/>
                                        </p:tgtEl>
                                        <p:attrNameLst>
                                          <p:attrName>ppt_h</p:attrName>
                                        </p:attrNameLst>
                                      </p:cBhvr>
                                      <p:tavLst>
                                        <p:tav tm="0">
                                          <p:val>
                                            <p:fltVal val="0"/>
                                          </p:val>
                                        </p:tav>
                                        <p:tav tm="100000">
                                          <p:val>
                                            <p:strVal val="#ppt_h"/>
                                          </p:val>
                                        </p:tav>
                                      </p:tavLst>
                                    </p:anim>
                                    <p:animEffect transition="in" filter="fade">
                                      <p:cBhvr>
                                        <p:cTn id="25" dur="2000"/>
                                        <p:tgtEl>
                                          <p:spTgt spid="8"/>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fltVal val="0"/>
                                          </p:val>
                                        </p:tav>
                                        <p:tav tm="100000">
                                          <p:val>
                                            <p:strVal val="#ppt_w"/>
                                          </p:val>
                                        </p:tav>
                                      </p:tavLst>
                                    </p:anim>
                                    <p:anim calcmode="lin" valueType="num">
                                      <p:cBhvr>
                                        <p:cTn id="29" dur="2000" fill="hold"/>
                                        <p:tgtEl>
                                          <p:spTgt spid="9"/>
                                        </p:tgtEl>
                                        <p:attrNameLst>
                                          <p:attrName>ppt_h</p:attrName>
                                        </p:attrNameLst>
                                      </p:cBhvr>
                                      <p:tavLst>
                                        <p:tav tm="0">
                                          <p:val>
                                            <p:fltVal val="0"/>
                                          </p:val>
                                        </p:tav>
                                        <p:tav tm="100000">
                                          <p:val>
                                            <p:strVal val="#ppt_h"/>
                                          </p:val>
                                        </p:tav>
                                      </p:tavLst>
                                    </p:anim>
                                    <p:animEffect transition="in" filter="fade">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8"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3024188" y="714375"/>
            <a:ext cx="621506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t>Hoạt động nhóm </a:t>
            </a:r>
          </a:p>
          <a:p>
            <a:pPr algn="ctr" eaLnBrk="1" hangingPunct="1">
              <a:spcBef>
                <a:spcPct val="0"/>
              </a:spcBef>
              <a:buFontTx/>
              <a:buNone/>
            </a:pPr>
            <a:r>
              <a:rPr lang="en-US" altLang="en-US" b="1"/>
              <a:t>( 3 phút)</a:t>
            </a:r>
          </a:p>
          <a:p>
            <a:pPr algn="ctr" eaLnBrk="1" hangingPunct="1">
              <a:spcBef>
                <a:spcPct val="0"/>
              </a:spcBef>
              <a:buFontTx/>
              <a:buNone/>
            </a:pPr>
            <a:endParaRPr lang="en-US" altLang="en-US" b="1"/>
          </a:p>
          <a:p>
            <a:pPr algn="ctr" eaLnBrk="1" hangingPunct="1">
              <a:spcBef>
                <a:spcPct val="0"/>
              </a:spcBef>
              <a:buFontTx/>
              <a:buNone/>
            </a:pPr>
            <a:r>
              <a:rPr lang="en-US" altLang="en-US" b="1"/>
              <a:t> Đọc thông tin SGK -21 và hoàn thành phiếu học tập </a:t>
            </a:r>
            <a:endParaRPr lang="vi-VN" altLang="en-US" b="1"/>
          </a:p>
        </p:txBody>
      </p:sp>
    </p:spTree>
    <p:extLst>
      <p:ext uri="{BB962C8B-B14F-4D97-AF65-F5344CB8AC3E}">
        <p14:creationId xmlns:p14="http://schemas.microsoft.com/office/powerpoint/2010/main" val="1494535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952626" y="285751"/>
            <a:ext cx="8143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FF0000"/>
                </a:solidFill>
              </a:rPr>
              <a:t>Phiếu học tập 2 </a:t>
            </a:r>
            <a:r>
              <a:rPr lang="en-US" altLang="en-US" sz="2400" b="1">
                <a:solidFill>
                  <a:srgbClr val="FF0000"/>
                </a:solidFill>
              </a:rPr>
              <a:t>: Tìm hiểu tên gọi và kí hiệu của một số nguyên tố hóa học </a:t>
            </a:r>
          </a:p>
        </p:txBody>
      </p:sp>
      <p:graphicFrame>
        <p:nvGraphicFramePr>
          <p:cNvPr id="3" name="Table 2"/>
          <p:cNvGraphicFramePr>
            <a:graphicFrameLocks noGrp="1"/>
          </p:cNvGraphicFramePr>
          <p:nvPr/>
        </p:nvGraphicFramePr>
        <p:xfrm>
          <a:off x="2309814" y="1285876"/>
          <a:ext cx="7500936" cy="5089534"/>
        </p:xfrm>
        <a:graphic>
          <a:graphicData uri="http://schemas.openxmlformats.org/drawingml/2006/table">
            <a:tbl>
              <a:tblPr firstRow="1" bandRow="1">
                <a:tableStyleId>{5C22544A-7EE6-4342-B048-85BDC9FD1C3A}</a:tableStyleId>
              </a:tblPr>
              <a:tblGrid>
                <a:gridCol w="2500312">
                  <a:extLst>
                    <a:ext uri="{9D8B030D-6E8A-4147-A177-3AD203B41FA5}">
                      <a16:colId xmlns:a16="http://schemas.microsoft.com/office/drawing/2014/main" val="20000"/>
                    </a:ext>
                  </a:extLst>
                </a:gridCol>
                <a:gridCol w="2500312">
                  <a:extLst>
                    <a:ext uri="{9D8B030D-6E8A-4147-A177-3AD203B41FA5}">
                      <a16:colId xmlns:a16="http://schemas.microsoft.com/office/drawing/2014/main" val="20001"/>
                    </a:ext>
                  </a:extLst>
                </a:gridCol>
                <a:gridCol w="2500312">
                  <a:extLst>
                    <a:ext uri="{9D8B030D-6E8A-4147-A177-3AD203B41FA5}">
                      <a16:colId xmlns:a16="http://schemas.microsoft.com/office/drawing/2014/main" val="20002"/>
                    </a:ext>
                  </a:extLst>
                </a:gridCol>
              </a:tblGrid>
              <a:tr h="640059">
                <a:tc>
                  <a:txBody>
                    <a:bodyPr/>
                    <a:lstStyle/>
                    <a:p>
                      <a:pPr algn="ctr"/>
                      <a:r>
                        <a:rPr lang="en-US" sz="1800"/>
                        <a:t>Tên</a:t>
                      </a:r>
                      <a:r>
                        <a:rPr lang="en-US" sz="1800" baseline="0"/>
                        <a:t> nguyên tố hóa học (IUPAC)</a:t>
                      </a:r>
                      <a:endParaRPr lang="vi-VN" sz="1800"/>
                    </a:p>
                  </a:txBody>
                  <a:tcPr marL="91439" marR="91439" marT="45713" marB="45713"/>
                </a:tc>
                <a:tc>
                  <a:txBody>
                    <a:bodyPr/>
                    <a:lstStyle/>
                    <a:p>
                      <a:pPr algn="ctr"/>
                      <a:r>
                        <a:rPr lang="en-US" sz="1800"/>
                        <a:t>Kí</a:t>
                      </a:r>
                      <a:r>
                        <a:rPr lang="en-US" sz="1800" baseline="0"/>
                        <a:t> hiệu hóa học </a:t>
                      </a:r>
                      <a:endParaRPr lang="vi-VN" sz="1800"/>
                    </a:p>
                  </a:txBody>
                  <a:tcPr marL="91439" marR="91439" marT="45713" marB="45713"/>
                </a:tc>
                <a:tc>
                  <a:txBody>
                    <a:bodyPr/>
                    <a:lstStyle/>
                    <a:p>
                      <a:pPr algn="ctr"/>
                      <a:r>
                        <a:rPr lang="en-US" sz="1800"/>
                        <a:t>Khối</a:t>
                      </a:r>
                      <a:r>
                        <a:rPr lang="en-US" sz="1800" baseline="0"/>
                        <a:t> lượng nguyên tử (amu)</a:t>
                      </a:r>
                      <a:endParaRPr lang="vi-VN" sz="1800"/>
                    </a:p>
                  </a:txBody>
                  <a:tcPr marL="91439" marR="91439" marT="45713" marB="45713"/>
                </a:tc>
                <a:extLst>
                  <a:ext uri="{0D108BD9-81ED-4DB2-BD59-A6C34878D82A}">
                    <a16:rowId xmlns:a16="http://schemas.microsoft.com/office/drawing/2014/main" val="10000"/>
                  </a:ext>
                </a:extLst>
              </a:tr>
              <a:tr h="370789">
                <a:tc>
                  <a:txBody>
                    <a:bodyPr/>
                    <a:lstStyle/>
                    <a:p>
                      <a:r>
                        <a:rPr lang="en-US" sz="1800" b="1"/>
                        <a:t>Hydrogen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1"/>
                  </a:ext>
                </a:extLst>
              </a:tr>
              <a:tr h="370789">
                <a:tc>
                  <a:txBody>
                    <a:bodyPr/>
                    <a:lstStyle/>
                    <a:p>
                      <a:endParaRPr lang="vi-VN" sz="1800" b="1"/>
                    </a:p>
                  </a:txBody>
                  <a:tcPr marL="91439" marR="91439" marT="45713" marB="45713"/>
                </a:tc>
                <a:tc>
                  <a:txBody>
                    <a:bodyPr/>
                    <a:lstStyle/>
                    <a:p>
                      <a:pPr algn="ctr"/>
                      <a:r>
                        <a:rPr lang="en-US" sz="1800" b="1"/>
                        <a:t>Si</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2"/>
                  </a:ext>
                </a:extLst>
              </a:tr>
              <a:tr h="370789">
                <a:tc>
                  <a:txBody>
                    <a:bodyPr/>
                    <a:lstStyle/>
                    <a:p>
                      <a:r>
                        <a:rPr lang="en-US" sz="1800" b="1"/>
                        <a:t>Carbon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3"/>
                  </a:ext>
                </a:extLst>
              </a:tr>
              <a:tr h="370789">
                <a:tc>
                  <a:txBody>
                    <a:bodyPr/>
                    <a:lstStyle/>
                    <a:p>
                      <a:r>
                        <a:rPr lang="en-US" sz="1800" b="1"/>
                        <a:t>Neon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4"/>
                  </a:ext>
                </a:extLst>
              </a:tr>
              <a:tr h="370789">
                <a:tc>
                  <a:txBody>
                    <a:bodyPr/>
                    <a:lstStyle/>
                    <a:p>
                      <a:endParaRPr lang="vi-VN" sz="1800" b="1"/>
                    </a:p>
                  </a:txBody>
                  <a:tcPr marL="91439" marR="91439" marT="45713" marB="45713"/>
                </a:tc>
                <a:tc>
                  <a:txBody>
                    <a:bodyPr/>
                    <a:lstStyle/>
                    <a:p>
                      <a:pPr algn="ctr"/>
                      <a:r>
                        <a:rPr lang="en-US" sz="1800" b="1"/>
                        <a:t>Be</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5"/>
                  </a:ext>
                </a:extLst>
              </a:tr>
              <a:tr h="370789">
                <a:tc>
                  <a:txBody>
                    <a:bodyPr/>
                    <a:lstStyle/>
                    <a:p>
                      <a:endParaRPr lang="vi-VN" sz="1800" b="1"/>
                    </a:p>
                  </a:txBody>
                  <a:tcPr marL="91439" marR="91439" marT="45713" marB="45713"/>
                </a:tc>
                <a:tc>
                  <a:txBody>
                    <a:bodyPr/>
                    <a:lstStyle/>
                    <a:p>
                      <a:pPr algn="ctr"/>
                      <a:r>
                        <a:rPr lang="en-US" sz="1800" b="1"/>
                        <a:t>B</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6"/>
                  </a:ext>
                </a:extLst>
              </a:tr>
              <a:tr h="370789">
                <a:tc>
                  <a:txBody>
                    <a:bodyPr/>
                    <a:lstStyle/>
                    <a:p>
                      <a:r>
                        <a:rPr lang="en-US" sz="1800" b="1"/>
                        <a:t>Oxygen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7"/>
                  </a:ext>
                </a:extLst>
              </a:tr>
              <a:tr h="370789">
                <a:tc>
                  <a:txBody>
                    <a:bodyPr/>
                    <a:lstStyle/>
                    <a:p>
                      <a:endParaRPr lang="vi-VN" sz="1800" b="1"/>
                    </a:p>
                  </a:txBody>
                  <a:tcPr marL="91439" marR="91439" marT="45713" marB="45713"/>
                </a:tc>
                <a:tc>
                  <a:txBody>
                    <a:bodyPr/>
                    <a:lstStyle/>
                    <a:p>
                      <a:pPr algn="ctr"/>
                      <a:r>
                        <a:rPr lang="en-US" sz="1800" b="1"/>
                        <a:t>Al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8"/>
                  </a:ext>
                </a:extLst>
              </a:tr>
              <a:tr h="370789">
                <a:tc>
                  <a:txBody>
                    <a:bodyPr/>
                    <a:lstStyle/>
                    <a:p>
                      <a:endParaRPr lang="vi-VN" sz="1800" b="1"/>
                    </a:p>
                  </a:txBody>
                  <a:tcPr marL="91439" marR="91439" marT="45713" marB="45713"/>
                </a:tc>
                <a:tc>
                  <a:txBody>
                    <a:bodyPr/>
                    <a:lstStyle/>
                    <a:p>
                      <a:pPr algn="ctr"/>
                      <a:r>
                        <a:rPr lang="en-US" sz="1800" b="1"/>
                        <a:t>Cl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9"/>
                  </a:ext>
                </a:extLst>
              </a:tr>
              <a:tr h="370789">
                <a:tc>
                  <a:txBody>
                    <a:bodyPr/>
                    <a:lstStyle/>
                    <a:p>
                      <a:r>
                        <a:rPr lang="en-US" sz="1800" b="1"/>
                        <a:t>Calcium</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0"/>
                  </a:ext>
                </a:extLst>
              </a:tr>
              <a:tr h="370789">
                <a:tc>
                  <a:txBody>
                    <a:bodyPr/>
                    <a:lstStyle/>
                    <a:p>
                      <a:r>
                        <a:rPr lang="en-US" sz="1800" b="1"/>
                        <a:t>Nitrogen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1"/>
                  </a:ext>
                </a:extLst>
              </a:tr>
              <a:tr h="370789">
                <a:tc>
                  <a:txBody>
                    <a:bodyPr/>
                    <a:lstStyle/>
                    <a:p>
                      <a:endParaRPr lang="vi-VN" sz="1800" b="1"/>
                    </a:p>
                  </a:txBody>
                  <a:tcPr marL="91439" marR="91439" marT="45713" marB="45713"/>
                </a:tc>
                <a:tc>
                  <a:txBody>
                    <a:bodyPr/>
                    <a:lstStyle/>
                    <a:p>
                      <a:pPr algn="ctr"/>
                      <a:r>
                        <a:rPr lang="en-US" sz="1800" b="1"/>
                        <a:t>Mg</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819095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ublic\Pictures\Sample Pictures\Capture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6" y="1857375"/>
            <a:ext cx="8143875"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881188" y="214313"/>
            <a:ext cx="8572500" cy="142875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Kí hiệu hóa học gồm một hoặc hai chữ cái có trong tên gọi của nguyên tố, trong đó chữ cái đầu được viết ở dạng chữ in hoa và chữ cái sau viết thường. </a:t>
            </a:r>
            <a:endParaRPr lang="vi-VN" sz="2800" b="1">
              <a:solidFill>
                <a:srgbClr val="FF0000"/>
              </a:solidFill>
            </a:endParaRPr>
          </a:p>
        </p:txBody>
      </p:sp>
    </p:spTree>
    <p:extLst>
      <p:ext uri="{BB962C8B-B14F-4D97-AF65-F5344CB8AC3E}">
        <p14:creationId xmlns:p14="http://schemas.microsoft.com/office/powerpoint/2010/main" val="898551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2000" fill="hold"/>
                                        <p:tgtEl>
                                          <p:spTgt spid="31746"/>
                                        </p:tgtEl>
                                        <p:attrNameLst>
                                          <p:attrName>ppt_w</p:attrName>
                                        </p:attrNameLst>
                                      </p:cBhvr>
                                      <p:tavLst>
                                        <p:tav tm="0">
                                          <p:val>
                                            <p:fltVal val="0"/>
                                          </p:val>
                                        </p:tav>
                                        <p:tav tm="100000">
                                          <p:val>
                                            <p:strVal val="#ppt_w"/>
                                          </p:val>
                                        </p:tav>
                                      </p:tavLst>
                                    </p:anim>
                                    <p:anim calcmode="lin" valueType="num">
                                      <p:cBhvr>
                                        <p:cTn id="13" dur="2000" fill="hold"/>
                                        <p:tgtEl>
                                          <p:spTgt spid="31746"/>
                                        </p:tgtEl>
                                        <p:attrNameLst>
                                          <p:attrName>ppt_h</p:attrName>
                                        </p:attrNameLst>
                                      </p:cBhvr>
                                      <p:tavLst>
                                        <p:tav tm="0">
                                          <p:val>
                                            <p:fltVal val="0"/>
                                          </p:val>
                                        </p:tav>
                                        <p:tav tm="100000">
                                          <p:val>
                                            <p:strVal val="#ppt_h"/>
                                          </p:val>
                                        </p:tav>
                                      </p:tavLst>
                                    </p:anim>
                                    <p:animEffect transition="in" filter="fade">
                                      <p:cBhvr>
                                        <p:cTn id="14"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0"/>
            <a:ext cx="911225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
          <p:cNvSpPr txBox="1">
            <a:spLocks noChangeArrowheads="1"/>
          </p:cNvSpPr>
          <p:nvPr/>
        </p:nvSpPr>
        <p:spPr bwMode="auto">
          <a:xfrm>
            <a:off x="1828800" y="1668463"/>
            <a:ext cx="8636000" cy="49450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lnSpc>
                <a:spcPts val="4663"/>
              </a:lnSpc>
              <a:spcBef>
                <a:spcPct val="0"/>
              </a:spcBef>
              <a:buNone/>
            </a:pPr>
            <a:r>
              <a:rPr lang="vi-VN" altLang="en-US">
                <a:solidFill>
                  <a:schemeClr val="bg1"/>
                </a:solidFill>
                <a:latin typeface="Arial (Body)"/>
              </a:rPr>
              <a:t>- Có </a:t>
            </a:r>
            <a:r>
              <a:rPr lang="en-US" altLang="en-US">
                <a:solidFill>
                  <a:schemeClr val="bg1"/>
                </a:solidFill>
                <a:latin typeface="Arial (Body)"/>
              </a:rPr>
              <a:t>8</a:t>
            </a:r>
            <a:r>
              <a:rPr lang="vi-VN" altLang="en-US">
                <a:solidFill>
                  <a:schemeClr val="bg1"/>
                </a:solidFill>
                <a:latin typeface="Arial (Body)"/>
              </a:rPr>
              <a:t> </a:t>
            </a:r>
            <a:r>
              <a:rPr lang="en-US" altLang="en-US">
                <a:solidFill>
                  <a:schemeClr val="bg1"/>
                </a:solidFill>
                <a:latin typeface="Arial (Body)"/>
              </a:rPr>
              <a:t>ô số</a:t>
            </a:r>
            <a:r>
              <a:rPr lang="vi-VN" altLang="en-US">
                <a:solidFill>
                  <a:schemeClr val="bg1"/>
                </a:solidFill>
                <a:latin typeface="Arial (Body)"/>
              </a:rPr>
              <a:t>, mỗi </a:t>
            </a:r>
            <a:r>
              <a:rPr lang="en-US" altLang="en-US">
                <a:solidFill>
                  <a:schemeClr val="bg1"/>
                </a:solidFill>
                <a:latin typeface="Arial (Body)"/>
              </a:rPr>
              <a:t>ô số </a:t>
            </a:r>
            <a:r>
              <a:rPr lang="vi-VN" altLang="en-US">
                <a:solidFill>
                  <a:schemeClr val="bg1"/>
                </a:solidFill>
                <a:latin typeface="Arial (Body)"/>
              </a:rPr>
              <a:t>tương ứng với một câu hỏi. Bạn nào giơ tay trước sẽ được quyền chọn </a:t>
            </a:r>
            <a:r>
              <a:rPr lang="en-US" altLang="en-US">
                <a:solidFill>
                  <a:schemeClr val="bg1"/>
                </a:solidFill>
                <a:latin typeface="Arial (Body)"/>
              </a:rPr>
              <a:t>ô số </a:t>
            </a:r>
            <a:r>
              <a:rPr lang="vi-VN" altLang="en-US">
                <a:solidFill>
                  <a:schemeClr val="bg1"/>
                </a:solidFill>
                <a:latin typeface="Arial (Body)"/>
              </a:rPr>
              <a:t>cho mình, sau khi chọn nếu trả lời đúng người chơi sẽ nhận được một phần qùa. </a:t>
            </a:r>
            <a:endParaRPr lang="en-US" altLang="en-US">
              <a:solidFill>
                <a:schemeClr val="bg1"/>
              </a:solidFill>
              <a:latin typeface="Arial (Body)"/>
            </a:endParaRPr>
          </a:p>
          <a:p>
            <a:pPr algn="just">
              <a:lnSpc>
                <a:spcPts val="4663"/>
              </a:lnSpc>
              <a:spcBef>
                <a:spcPct val="0"/>
              </a:spcBef>
              <a:buNone/>
            </a:pPr>
            <a:r>
              <a:rPr lang="en-US" altLang="en-US">
                <a:solidFill>
                  <a:schemeClr val="bg1"/>
                </a:solidFill>
                <a:latin typeface="Arial (Body)"/>
              </a:rPr>
              <a:t>- </a:t>
            </a:r>
            <a:r>
              <a:rPr lang="en-US" altLang="en-US" sz="3100">
                <a:solidFill>
                  <a:schemeClr val="bg1"/>
                </a:solidFill>
                <a:latin typeface="Arial (Body)"/>
              </a:rPr>
              <a:t>Trong thời gian 5 giây bạn hãy suy nghĩ và đưa ra câu trả lời. Trả lời đúng bạn sẽ nhận được một phần quà, nếu trả lời sai quyền trả lời sẽ thuộc về bạn khác.</a:t>
            </a:r>
          </a:p>
        </p:txBody>
      </p:sp>
      <p:sp>
        <p:nvSpPr>
          <p:cNvPr id="6" name="Rectangle 5"/>
          <p:cNvSpPr/>
          <p:nvPr/>
        </p:nvSpPr>
        <p:spPr>
          <a:xfrm>
            <a:off x="3779925" y="75196"/>
            <a:ext cx="5324528" cy="1231102"/>
          </a:xfrm>
          <a:prstGeom prst="rect">
            <a:avLst/>
          </a:prstGeom>
          <a:noFill/>
        </p:spPr>
        <p:txBody>
          <a:bodyPr wrap="non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Arial" charset="0"/>
              </a:rPr>
              <a:t>Ô SỐ BÍ ẨN</a:t>
            </a:r>
          </a:p>
        </p:txBody>
      </p:sp>
      <p:pic>
        <p:nvPicPr>
          <p:cNvPr id="348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857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6699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0" y="-65088"/>
            <a:ext cx="66040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9863" y="6699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9700" y="1193800"/>
            <a:ext cx="670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463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Hình nền Powerpoint đẹp"/>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5843"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309814" y="1285876"/>
            <a:ext cx="7286625" cy="307181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rgbClr val="FF0000"/>
                </a:solidFill>
              </a:rPr>
              <a:t>Quan sát một số mẫu đồ vật đã chuẩn bị : hộp sữa, dây điện, hộp bánh, lon nước coca, nhãn chai nước tinh khiết, dược phẩm…</a:t>
            </a:r>
          </a:p>
          <a:p>
            <a:pPr marL="342900" indent="-342900" algn="ctr">
              <a:buFontTx/>
              <a:buAutoNum type="arabicPeriod"/>
              <a:defRPr/>
            </a:pPr>
            <a:r>
              <a:rPr lang="en-US" sz="2400" b="1">
                <a:solidFill>
                  <a:schemeClr val="tx2"/>
                </a:solidFill>
              </a:rPr>
              <a:t>Hãy đọc tên những nguyên tố hóa học mà em biết trong các đồ vật trên. </a:t>
            </a:r>
          </a:p>
          <a:p>
            <a:pPr marL="342900" indent="-342900" algn="ctr">
              <a:buFontTx/>
              <a:buAutoNum type="arabicPeriod"/>
              <a:defRPr/>
            </a:pPr>
            <a:r>
              <a:rPr lang="en-US" sz="2400" b="1">
                <a:solidFill>
                  <a:schemeClr val="tx2"/>
                </a:solidFill>
              </a:rPr>
              <a:t>Viết kí hiệu hóa học và nêu một số ứng dụng của những nguyên tố hóa học đó. </a:t>
            </a:r>
            <a:endParaRPr lang="vi-VN" sz="2400" b="1">
              <a:solidFill>
                <a:schemeClr val="tx2"/>
              </a:solidFill>
            </a:endParaRPr>
          </a:p>
        </p:txBody>
      </p:sp>
      <p:sp>
        <p:nvSpPr>
          <p:cNvPr id="35845" name="TextBox 5"/>
          <p:cNvSpPr txBox="1">
            <a:spLocks noChangeArrowheads="1"/>
          </p:cNvSpPr>
          <p:nvPr/>
        </p:nvSpPr>
        <p:spPr bwMode="auto">
          <a:xfrm>
            <a:off x="3595689" y="285751"/>
            <a:ext cx="557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rPr>
              <a:t>CÙNG KHÁM PHÁ !!!!</a:t>
            </a:r>
            <a:endParaRPr lang="vi-VN" altLang="en-US" sz="4000" b="1">
              <a:solidFill>
                <a:srgbClr val="FF0000"/>
              </a:solidFill>
            </a:endParaRPr>
          </a:p>
        </p:txBody>
      </p:sp>
    </p:spTree>
    <p:extLst>
      <p:ext uri="{BB962C8B-B14F-4D97-AF65-F5344CB8AC3E}">
        <p14:creationId xmlns:p14="http://schemas.microsoft.com/office/powerpoint/2010/main" val="2887354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927228" y="311146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601380" y="3162674"/>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751023" y="1354712"/>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9620734" y="59039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1:Nguyên tử carbon có bao nhiêu proton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8</a:t>
            </a:r>
          </a:p>
        </p:txBody>
      </p:sp>
      <p:sp>
        <p:nvSpPr>
          <p:cNvPr id="37" name="Đáp án 4-LV1">
            <a:extLst>
              <a:ext uri="{FF2B5EF4-FFF2-40B4-BE49-F238E27FC236}">
                <a16:creationId xmlns:a16="http://schemas.microsoft.com/office/drawing/2014/main" id="{9A6F4D4E-5A24-4779-A207-95E73743C5A6}"/>
              </a:ext>
            </a:extLst>
          </p:cNvPr>
          <p:cNvSpPr/>
          <p:nvPr/>
        </p:nvSpPr>
        <p:spPr>
          <a:xfrm>
            <a:off x="7857454" y="5191324"/>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extLst>
      <p:ext uri="{BB962C8B-B14F-4D97-AF65-F5344CB8AC3E}">
        <p14:creationId xmlns:p14="http://schemas.microsoft.com/office/powerpoint/2010/main" val="19555262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Cây lớn lên nh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428626"/>
            <a:ext cx="5514975"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1738314" y="4643438"/>
            <a:ext cx="80724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rPr>
              <a:t>- Để cây sinh trưởng và phát triển tốt cần cung cấp các nguyên tố dinh dưỡng nào cho cây ?</a:t>
            </a:r>
          </a:p>
          <a:p>
            <a:pPr eaLnBrk="1" hangingPunct="1">
              <a:spcBef>
                <a:spcPct val="0"/>
              </a:spcBef>
              <a:buFontTx/>
              <a:buNone/>
            </a:pPr>
            <a:r>
              <a:rPr lang="en-US" altLang="en-US" sz="2800" b="1">
                <a:solidFill>
                  <a:srgbClr val="FF0000"/>
                </a:solidFill>
              </a:rPr>
              <a:t>- Viết kí hiệu hóa học của các nguyên tố đó ? </a:t>
            </a:r>
            <a:endParaRPr lang="vi-VN" altLang="en-US" sz="2800" b="1">
              <a:solidFill>
                <a:srgbClr val="FF0000"/>
              </a:solidFill>
            </a:endParaRPr>
          </a:p>
        </p:txBody>
      </p:sp>
    </p:spTree>
    <p:extLst>
      <p:ext uri="{BB962C8B-B14F-4D97-AF65-F5344CB8AC3E}">
        <p14:creationId xmlns:p14="http://schemas.microsoft.com/office/powerpoint/2010/main" val="1152701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checkerboard(across)">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40+ hình nền powerpoint về môi trường cực chất cho bài thuyết tr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2"/>
          <p:cNvSpPr txBox="1">
            <a:spLocks noChangeArrowheads="1"/>
          </p:cNvSpPr>
          <p:nvPr/>
        </p:nvSpPr>
        <p:spPr bwMode="auto">
          <a:xfrm>
            <a:off x="2809876" y="2214564"/>
            <a:ext cx="64293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latin typeface="Andalus" pitchFamily="18" charset="0"/>
                <a:cs typeface="Andalus" pitchFamily="18" charset="0"/>
              </a:rPr>
              <a:t>Các nguyên tố hóa học có vai trò rất quan trọng đối với sự sống và sự phát triển của con người. </a:t>
            </a:r>
            <a:endParaRPr lang="vi-VN" altLang="en-US" sz="4000" b="1">
              <a:solidFill>
                <a:srgbClr val="FF0000"/>
              </a:solidFill>
              <a:cs typeface="Andalus" pitchFamily="18" charset="0"/>
            </a:endParaRPr>
          </a:p>
        </p:txBody>
      </p:sp>
    </p:spTree>
    <p:extLst>
      <p:ext uri="{BB962C8B-B14F-4D97-AF65-F5344CB8AC3E}">
        <p14:creationId xmlns:p14="http://schemas.microsoft.com/office/powerpoint/2010/main" val="223891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500" fill="hold"/>
                                        <p:tgtEl>
                                          <p:spTgt spid="35843"/>
                                        </p:tgtEl>
                                        <p:attrNameLst>
                                          <p:attrName>ppt_w</p:attrName>
                                        </p:attrNameLst>
                                      </p:cBhvr>
                                      <p:tavLst>
                                        <p:tav tm="0">
                                          <p:val>
                                            <p:fltVal val="0"/>
                                          </p:val>
                                        </p:tav>
                                        <p:tav tm="100000">
                                          <p:val>
                                            <p:strVal val="#ppt_w"/>
                                          </p:val>
                                        </p:tav>
                                      </p:tavLst>
                                    </p:anim>
                                    <p:anim calcmode="lin" valueType="num">
                                      <p:cBhvr>
                                        <p:cTn id="8" dur="500" fill="hold"/>
                                        <p:tgtEl>
                                          <p:spTgt spid="35843"/>
                                        </p:tgtEl>
                                        <p:attrNameLst>
                                          <p:attrName>ppt_h</p:attrName>
                                        </p:attrNameLst>
                                      </p:cBhvr>
                                      <p:tavLst>
                                        <p:tav tm="0">
                                          <p:val>
                                            <p:fltVal val="0"/>
                                          </p:val>
                                        </p:tav>
                                        <p:tav tm="100000">
                                          <p:val>
                                            <p:strVal val="#ppt_h"/>
                                          </p:val>
                                        </p:tav>
                                      </p:tavLst>
                                    </p:anim>
                                    <p:animEffect transition="in" filter="fade">
                                      <p:cBhvr>
                                        <p:cTn id="9"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531" y="0"/>
            <a:ext cx="9112469" cy="6834352"/>
          </a:xfrm>
          <a:prstGeom prst="rect">
            <a:avLst/>
          </a:prstGeom>
        </p:spPr>
      </p:pic>
      <p:sp>
        <p:nvSpPr>
          <p:cNvPr id="4" name="Text Box 11"/>
          <p:cNvSpPr txBox="1">
            <a:spLocks noChangeArrowheads="1"/>
          </p:cNvSpPr>
          <p:nvPr/>
        </p:nvSpPr>
        <p:spPr bwMode="auto">
          <a:xfrm>
            <a:off x="1828800" y="1667854"/>
            <a:ext cx="8636000" cy="4914166"/>
          </a:xfrm>
          <a:prstGeom prst="rect">
            <a:avLst/>
          </a:prstGeom>
          <a:solidFill>
            <a:schemeClr val="accent2"/>
          </a:solidFill>
          <a:ln w="9525">
            <a:noFill/>
            <a:miter lim="800000"/>
            <a:headEnd/>
            <a:tailEnd/>
          </a:ln>
        </p:spPr>
        <p:txBody>
          <a:bodyPr wrap="square">
            <a:spAutoFit/>
          </a:bodyPr>
          <a:lstStyle/>
          <a:p>
            <a:pPr algn="just">
              <a:lnSpc>
                <a:spcPts val="4667"/>
              </a:lnSpc>
              <a:defRPr/>
            </a:pPr>
            <a:r>
              <a:rPr lang="vi-VN" sz="3200" dirty="0">
                <a:solidFill>
                  <a:schemeClr val="bg1"/>
                </a:solidFill>
                <a:latin typeface="Arial (Body)"/>
              </a:rPr>
              <a:t>- Có </a:t>
            </a:r>
            <a:r>
              <a:rPr lang="en-US" sz="3200" dirty="0">
                <a:solidFill>
                  <a:schemeClr val="bg1"/>
                </a:solidFill>
                <a:latin typeface="Arial (Body)"/>
              </a:rPr>
              <a:t>8</a:t>
            </a:r>
            <a:r>
              <a:rPr lang="vi-VN" sz="3200" dirty="0">
                <a:solidFill>
                  <a:schemeClr val="bg1"/>
                </a:solidFill>
                <a:latin typeface="Arial (Body)"/>
              </a:rPr>
              <a:t> </a:t>
            </a:r>
            <a:r>
              <a:rPr lang="en-US" sz="3200" dirty="0">
                <a:solidFill>
                  <a:schemeClr val="bg1"/>
                </a:solidFill>
                <a:latin typeface="Arial (Body)"/>
              </a:rPr>
              <a:t>ô </a:t>
            </a:r>
            <a:r>
              <a:rPr lang="en-US" sz="3200" dirty="0" err="1">
                <a:solidFill>
                  <a:schemeClr val="bg1"/>
                </a:solidFill>
                <a:latin typeface="Arial (Body)"/>
              </a:rPr>
              <a:t>số</a:t>
            </a:r>
            <a:r>
              <a:rPr lang="vi-VN" sz="3200" dirty="0">
                <a:solidFill>
                  <a:schemeClr val="bg1"/>
                </a:solidFill>
                <a:latin typeface="Arial (Body)"/>
              </a:rPr>
              <a:t>, mỗi </a:t>
            </a:r>
            <a:r>
              <a:rPr lang="en-US" sz="3200" dirty="0">
                <a:solidFill>
                  <a:schemeClr val="bg1"/>
                </a:solidFill>
                <a:latin typeface="Arial (Body)"/>
              </a:rPr>
              <a:t>ô </a:t>
            </a:r>
            <a:r>
              <a:rPr lang="en-US" sz="3200" dirty="0" err="1">
                <a:solidFill>
                  <a:schemeClr val="bg1"/>
                </a:solidFill>
                <a:latin typeface="Arial (Body)"/>
              </a:rPr>
              <a:t>số</a:t>
            </a:r>
            <a:r>
              <a:rPr lang="en-US" sz="3200" dirty="0">
                <a:solidFill>
                  <a:schemeClr val="bg1"/>
                </a:solidFill>
                <a:latin typeface="Arial (Body)"/>
              </a:rPr>
              <a:t> </a:t>
            </a:r>
            <a:r>
              <a:rPr lang="vi-VN" sz="3200" dirty="0">
                <a:solidFill>
                  <a:schemeClr val="bg1"/>
                </a:solidFill>
                <a:latin typeface="Arial (Body)"/>
              </a:rPr>
              <a:t>tương ứng với một câu hỏi. Bạn nào giơ tay trước sẽ được quyền chọn </a:t>
            </a:r>
            <a:r>
              <a:rPr lang="en-US" sz="3200" dirty="0">
                <a:solidFill>
                  <a:schemeClr val="bg1"/>
                </a:solidFill>
                <a:latin typeface="Arial (Body)"/>
              </a:rPr>
              <a:t>ô </a:t>
            </a:r>
            <a:r>
              <a:rPr lang="en-US" sz="3200" dirty="0" err="1">
                <a:solidFill>
                  <a:schemeClr val="bg1"/>
                </a:solidFill>
                <a:latin typeface="Arial (Body)"/>
              </a:rPr>
              <a:t>số</a:t>
            </a:r>
            <a:r>
              <a:rPr lang="en-US" sz="3200" dirty="0">
                <a:solidFill>
                  <a:schemeClr val="bg1"/>
                </a:solidFill>
                <a:latin typeface="Arial (Body)"/>
              </a:rPr>
              <a:t> </a:t>
            </a:r>
            <a:r>
              <a:rPr lang="vi-VN" sz="3200" dirty="0">
                <a:solidFill>
                  <a:schemeClr val="bg1"/>
                </a:solidFill>
                <a:latin typeface="Arial (Body)"/>
              </a:rPr>
              <a:t>cho mình, sau khi chọn nếu trả lời đúng người chơi sẽ nhận được một phần qùa. </a:t>
            </a:r>
            <a:endParaRPr lang="en-US" sz="3200" dirty="0">
              <a:solidFill>
                <a:schemeClr val="bg1"/>
              </a:solidFill>
              <a:latin typeface="Arial (Body)"/>
            </a:endParaRPr>
          </a:p>
          <a:p>
            <a:pPr algn="just">
              <a:lnSpc>
                <a:spcPts val="4667"/>
              </a:lnSpc>
              <a:defRPr/>
            </a:pPr>
            <a:r>
              <a:rPr lang="en-US" sz="3200"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Trong</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thời</a:t>
            </a:r>
            <a:r>
              <a:rPr lang="en-US" sz="3067" dirty="0">
                <a:solidFill>
                  <a:schemeClr val="bg1"/>
                </a:solidFill>
                <a:latin typeface="Arial (Body)"/>
                <a:cs typeface="Arial" panose="020B0604020202020204" pitchFamily="34" charset="0"/>
              </a:rPr>
              <a:t> gian 5 </a:t>
            </a:r>
            <a:r>
              <a:rPr lang="en-US" sz="3067" dirty="0" err="1">
                <a:solidFill>
                  <a:schemeClr val="bg1"/>
                </a:solidFill>
                <a:latin typeface="Arial (Body)"/>
                <a:cs typeface="Arial" panose="020B0604020202020204" pitchFamily="34" charset="0"/>
              </a:rPr>
              <a:t>giây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bạn</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hãy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suy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nghĩ</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và</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đưa</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ra</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câu</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trả</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lời</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Trả</a:t>
            </a:r>
            <a:r>
              <a:rPr lang="en-US" sz="3067" dirty="0">
                <a:solidFill>
                  <a:schemeClr val="bg1"/>
                </a:solidFill>
                <a:latin typeface="Arial (Body)"/>
                <a:cs typeface="Arial" panose="020B0604020202020204" pitchFamily="34" charset="0"/>
              </a:rPr>
              <a:t> lời đúng bạn sẽ nhận được một phần quà, nếu trả lời sai quyền trả lời sẽ thuộc về bạn </a:t>
            </a:r>
            <a:r>
              <a:rPr lang="en-US" sz="3067" dirty="0" err="1">
                <a:solidFill>
                  <a:schemeClr val="bg1"/>
                </a:solidFill>
                <a:latin typeface="Arial (Body)"/>
                <a:cs typeface="Arial" panose="020B0604020202020204" pitchFamily="34" charset="0"/>
              </a:rPr>
              <a:t>khác</a:t>
            </a:r>
            <a:r>
              <a:rPr lang="en-US" sz="3067" dirty="0">
                <a:solidFill>
                  <a:schemeClr val="bg1"/>
                </a:solidFill>
                <a:latin typeface="Arial (Body)"/>
                <a:cs typeface="Arial" panose="020B0604020202020204" pitchFamily="34" charset="0"/>
              </a:rPr>
              <a:t>.</a:t>
            </a:r>
          </a:p>
        </p:txBody>
      </p:sp>
      <p:sp>
        <p:nvSpPr>
          <p:cNvPr id="6" name="Rectangle 5"/>
          <p:cNvSpPr/>
          <p:nvPr/>
        </p:nvSpPr>
        <p:spPr>
          <a:xfrm>
            <a:off x="3780728" y="75197"/>
            <a:ext cx="4489370" cy="1231106"/>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568" y="85113"/>
            <a:ext cx="660400" cy="584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899" y="669313"/>
            <a:ext cx="660400" cy="584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0" y="-64773"/>
            <a:ext cx="660400" cy="584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01" y="669313"/>
            <a:ext cx="660400" cy="5842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081" y="1193801"/>
            <a:ext cx="6705600" cy="368300"/>
          </a:xfrm>
          <a:prstGeom prst="rect">
            <a:avLst/>
          </a:prstGeom>
        </p:spPr>
      </p:pic>
    </p:spTree>
    <p:extLst>
      <p:ext uri="{BB962C8B-B14F-4D97-AF65-F5344CB8AC3E}">
        <p14:creationId xmlns:p14="http://schemas.microsoft.com/office/powerpoint/2010/main" val="197282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iterate type="lt">
                                    <p:tmPct val="0"/>
                                  </p:iterate>
                                  <p:childTnLst>
                                    <p:animClr clrSpc="hsl" dir="cw">
                                      <p:cBhvr override="childStyle">
                                        <p:cTn id="9" dur="500" fill="hold"/>
                                        <p:tgtEl>
                                          <p:spTgt spid="6"/>
                                        </p:tgtEl>
                                        <p:attrNameLst>
                                          <p:attrName>style.color</p:attrName>
                                        </p:attrNameLst>
                                      </p:cBhvr>
                                      <p:by>
                                        <p:hsl h="7200000" s="0" l="0"/>
                                      </p:by>
                                    </p:animClr>
                                    <p:animClr clrSpc="hsl" dir="cw">
                                      <p:cBhvr>
                                        <p:cTn id="10" dur="500" fill="hold"/>
                                        <p:tgtEl>
                                          <p:spTgt spid="6"/>
                                        </p:tgtEl>
                                        <p:attrNameLst>
                                          <p:attrName>fillcolor</p:attrName>
                                        </p:attrNameLst>
                                      </p:cBhvr>
                                      <p:by>
                                        <p:hsl h="7200000" s="0" l="0"/>
                                      </p:by>
                                    </p:animClr>
                                    <p:animClr clrSpc="hsl" dir="cw">
                                      <p:cBhvr>
                                        <p:cTn id="11" dur="500" fill="hold"/>
                                        <p:tgtEl>
                                          <p:spTgt spid="6"/>
                                        </p:tgtEl>
                                        <p:attrNameLst>
                                          <p:attrName>stroke.color</p:attrName>
                                        </p:attrNameLst>
                                      </p:cBhvr>
                                      <p:by>
                                        <p:hsl h="7200000" s="0" l="0"/>
                                      </p:by>
                                    </p:animClr>
                                    <p:set>
                                      <p:cBhvr>
                                        <p:cTn id="12"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ảng tuần hoàn các nguyên tố hóa học – SONG PHƯƠNG"/>
          <p:cNvPicPr>
            <a:picLocks noChangeAspect="1" noChangeArrowheads="1"/>
          </p:cNvPicPr>
          <p:nvPr/>
        </p:nvPicPr>
        <p:blipFill>
          <a:blip r:embed="rId2"/>
          <a:srcRect/>
          <a:stretch>
            <a:fillRect/>
          </a:stretch>
        </p:blipFill>
        <p:spPr bwMode="auto">
          <a:xfrm>
            <a:off x="2285974" y="1047733"/>
            <a:ext cx="7334301" cy="3714776"/>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5554621"/>
            <a:ext cx="1346200" cy="1206500"/>
          </a:xfrm>
          <a:prstGeom prst="rect">
            <a:avLst/>
          </a:prstGeom>
        </p:spPr>
      </p:pic>
      <p:sp>
        <p:nvSpPr>
          <p:cNvPr id="6" name="Rectangle 5">
            <a:hlinkClick r:id="rId4" action="ppaction://hlinksldjump"/>
          </p:cNvPr>
          <p:cNvSpPr/>
          <p:nvPr/>
        </p:nvSpPr>
        <p:spPr>
          <a:xfrm>
            <a:off x="2285973"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1</a:t>
            </a:r>
          </a:p>
        </p:txBody>
      </p:sp>
      <p:sp>
        <p:nvSpPr>
          <p:cNvPr id="7" name="Rectangle 6">
            <a:hlinkClick r:id="rId5" action="ppaction://hlinksldjump"/>
          </p:cNvPr>
          <p:cNvSpPr/>
          <p:nvPr/>
        </p:nvSpPr>
        <p:spPr>
          <a:xfrm>
            <a:off x="4095736"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2</a:t>
            </a:r>
          </a:p>
        </p:txBody>
      </p:sp>
      <p:sp>
        <p:nvSpPr>
          <p:cNvPr id="8" name="Rectangle 7">
            <a:hlinkClick r:id="rId6" action="ppaction://hlinksldjump"/>
          </p:cNvPr>
          <p:cNvSpPr/>
          <p:nvPr/>
        </p:nvSpPr>
        <p:spPr>
          <a:xfrm>
            <a:off x="5905499"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3</a:t>
            </a:r>
          </a:p>
        </p:txBody>
      </p:sp>
      <p:sp>
        <p:nvSpPr>
          <p:cNvPr id="9" name="Rectangle 8">
            <a:hlinkClick r:id="rId4" action="ppaction://hlinksldjump"/>
          </p:cNvPr>
          <p:cNvSpPr/>
          <p:nvPr/>
        </p:nvSpPr>
        <p:spPr>
          <a:xfrm>
            <a:off x="7715261"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4</a:t>
            </a:r>
          </a:p>
        </p:txBody>
      </p:sp>
      <p:sp>
        <p:nvSpPr>
          <p:cNvPr id="10" name="Rectangle 9">
            <a:hlinkClick r:id="rId5" action="ppaction://hlinksldjump"/>
          </p:cNvPr>
          <p:cNvSpPr/>
          <p:nvPr/>
        </p:nvSpPr>
        <p:spPr>
          <a:xfrm>
            <a:off x="2285973" y="2857496"/>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5</a:t>
            </a:r>
          </a:p>
        </p:txBody>
      </p:sp>
      <p:sp>
        <p:nvSpPr>
          <p:cNvPr id="11" name="Rectangle 10">
            <a:hlinkClick r:id="rId6" action="ppaction://hlinksldjump"/>
          </p:cNvPr>
          <p:cNvSpPr/>
          <p:nvPr/>
        </p:nvSpPr>
        <p:spPr>
          <a:xfrm>
            <a:off x="4095736"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6</a:t>
            </a:r>
          </a:p>
        </p:txBody>
      </p:sp>
      <p:sp>
        <p:nvSpPr>
          <p:cNvPr id="12" name="Rectangle 11">
            <a:hlinkClick r:id="rId7" action="ppaction://hlinksldjump"/>
          </p:cNvPr>
          <p:cNvSpPr/>
          <p:nvPr/>
        </p:nvSpPr>
        <p:spPr>
          <a:xfrm>
            <a:off x="5905499"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7</a:t>
            </a:r>
          </a:p>
        </p:txBody>
      </p:sp>
      <p:sp>
        <p:nvSpPr>
          <p:cNvPr id="13" name="Rectangle 12">
            <a:hlinkClick r:id="rId8" action="ppaction://hlinksldjump"/>
          </p:cNvPr>
          <p:cNvSpPr/>
          <p:nvPr/>
        </p:nvSpPr>
        <p:spPr>
          <a:xfrm>
            <a:off x="7715261"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8</a:t>
            </a:r>
          </a:p>
        </p:txBody>
      </p:sp>
      <p:sp>
        <p:nvSpPr>
          <p:cNvPr id="14" name="Rectangle 13"/>
          <p:cNvSpPr/>
          <p:nvPr/>
        </p:nvSpPr>
        <p:spPr>
          <a:xfrm>
            <a:off x="4175065" y="-73438"/>
            <a:ext cx="3700692" cy="1025987"/>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867"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sp>
        <p:nvSpPr>
          <p:cNvPr id="15" name="TextBox 14"/>
          <p:cNvSpPr txBox="1"/>
          <p:nvPr/>
        </p:nvSpPr>
        <p:spPr>
          <a:xfrm>
            <a:off x="1809720" y="4953011"/>
            <a:ext cx="8162812" cy="666786"/>
          </a:xfrm>
          <a:prstGeom prst="rect">
            <a:avLst/>
          </a:prstGeom>
          <a:noFill/>
        </p:spPr>
        <p:txBody>
          <a:bodyPr wrap="none" rtlCol="0">
            <a:spAutoFit/>
          </a:bodyPr>
          <a:lstStyle/>
          <a:p>
            <a:r>
              <a:rPr lang="en-US" sz="3733" b="1">
                <a:solidFill>
                  <a:schemeClr val="bg1"/>
                </a:solidFill>
                <a:latin typeface="Times New Roman" pitchFamily="18" charset="0"/>
                <a:cs typeface="Times New Roman" pitchFamily="18" charset="0"/>
              </a:rPr>
              <a:t>Bảng tuần hoàn các nguyên tố hóa học </a:t>
            </a:r>
            <a:endParaRPr lang="en-US" sz="3733"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3995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8" presetClass="exit" presetSubtype="16" fill="hold" grpId="0" nodeType="clickEffect">
                                  <p:stCondLst>
                                    <p:cond delay="0"/>
                                  </p:stCondLst>
                                  <p:childTnLst>
                                    <p:animEffect transition="out" filter="diamond(in)">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6"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9419"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rgbClr val="002060"/>
                </a:solidFill>
                <a:latin typeface="Times New Roman" pitchFamily="18" charset="0"/>
                <a:cs typeface="Times New Roman" pitchFamily="18" charset="0"/>
              </a:rPr>
              <a:t>CÂU HỎI 1</a:t>
            </a:r>
            <a:r>
              <a:rPr lang="en-US" sz="4267">
                <a:solidFill>
                  <a:srgbClr val="002060"/>
                </a:solidFill>
                <a:latin typeface="Times New Roman" pitchFamily="18" charset="0"/>
                <a:cs typeface="Times New Roman" pitchFamily="18" charset="0"/>
              </a:rPr>
              <a:t>. </a:t>
            </a:r>
          </a:p>
          <a:p>
            <a:pPr algn="ctr"/>
            <a:r>
              <a:rPr lang="en-US" sz="3733" b="1">
                <a:solidFill>
                  <a:schemeClr val="tx2"/>
                </a:solidFill>
                <a:latin typeface="Times New Roman" pitchFamily="18" charset="0"/>
                <a:cs typeface="Times New Roman" pitchFamily="18" charset="0"/>
              </a:rPr>
              <a:t>Nguyên tố hóa học fluorine có kí hiệu là :</a:t>
            </a:r>
            <a:endParaRPr lang="en-US" sz="3733" b="1" dirty="0">
              <a:solidFill>
                <a:schemeClr val="tx2"/>
              </a:solidFill>
              <a:latin typeface="Times New Roman" pitchFamily="18" charset="0"/>
              <a:cs typeface="Times New Roman" pitchFamily="18" charset="0"/>
            </a:endParaRPr>
          </a:p>
        </p:txBody>
      </p:sp>
      <p:sp>
        <p:nvSpPr>
          <p:cNvPr id="7" name="Snip Diagonal Corner Rectangle 6"/>
          <p:cNvSpPr/>
          <p:nvPr/>
        </p:nvSpPr>
        <p:spPr>
          <a:xfrm>
            <a:off x="15794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Fl</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68118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503671989"/>
      </p:ext>
    </p:extLst>
  </p:cSld>
  <p:clrMapOvr>
    <a:masterClrMapping/>
  </p:clrMapOvr>
  <mc:AlternateContent xmlns:mc="http://schemas.openxmlformats.org/markup-compatibility/2006" xmlns:p14="http://schemas.microsoft.com/office/powerpoint/2010/main">
    <mc:Choice Requires="p14">
      <p:transition spd="slow">
        <p14:flythrough/>
        <p:sndAc>
          <p:stSnd>
            <p:snd r:embed="rId5"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err="1">
                <a:solidFill>
                  <a:srgbClr val="002060"/>
                </a:solidFill>
                <a:latin typeface="Times New Roman" pitchFamily="18" charset="0"/>
                <a:cs typeface="Times New Roman" pitchFamily="18" charset="0"/>
              </a:rPr>
              <a:t>Câu</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hỏi</a:t>
            </a:r>
            <a:r>
              <a:rPr lang="en-US" sz="4267" dirty="0">
                <a:solidFill>
                  <a:srgbClr val="002060"/>
                </a:solidFill>
                <a:latin typeface="Times New Roman" pitchFamily="18" charset="0"/>
                <a:cs typeface="Times New Roman" pitchFamily="18" charset="0"/>
              </a:rPr>
              <a:t> 2 . </a:t>
            </a:r>
          </a:p>
          <a:p>
            <a:pPr algn="ctr"/>
            <a:r>
              <a:rPr lang="en-US" sz="4267" dirty="0">
                <a:solidFill>
                  <a:srgbClr val="002060"/>
                </a:solidFill>
                <a:latin typeface="Times New Roman" pitchFamily="18" charset="0"/>
                <a:cs typeface="Times New Roman" pitchFamily="18" charset="0"/>
              </a:rPr>
              <a:t>Ca </a:t>
            </a:r>
            <a:r>
              <a:rPr lang="en-US" sz="4267" dirty="0" err="1">
                <a:solidFill>
                  <a:srgbClr val="002060"/>
                </a:solidFill>
                <a:latin typeface="Times New Roman" pitchFamily="18" charset="0"/>
                <a:cs typeface="Times New Roman" pitchFamily="18" charset="0"/>
              </a:rPr>
              <a:t>là</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kí</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hiệu</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hóa</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học</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của</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nguyên</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tố</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nào</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sau</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đây</a:t>
            </a:r>
            <a:r>
              <a:rPr lang="en-US" sz="4267" dirty="0">
                <a:solidFill>
                  <a:srgbClr val="002060"/>
                </a:solidFill>
                <a:latin typeface="Times New Roman" pitchFamily="18" charset="0"/>
                <a:cs typeface="Times New Roman" pitchFamily="18" charset="0"/>
              </a:rPr>
              <a:t> ?</a:t>
            </a:r>
          </a:p>
        </p:txBody>
      </p:sp>
      <p:sp>
        <p:nvSpPr>
          <p:cNvPr id="7" name="Snip Diagonal Corner Rectangle 6"/>
          <p:cNvSpPr/>
          <p:nvPr/>
        </p:nvSpPr>
        <p:spPr>
          <a:xfrm>
            <a:off x="6572253"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Potassium ( Kali)</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2000221"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Calcium</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666775216"/>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 CÂU HỎI 3</a:t>
            </a:r>
          </a:p>
          <a:p>
            <a:pPr algn="ctr"/>
            <a:r>
              <a:rPr lang="en-US" sz="4267">
                <a:solidFill>
                  <a:srgbClr val="002060"/>
                </a:solidFill>
                <a:latin typeface="Times New Roman" pitchFamily="18" charset="0"/>
                <a:cs typeface="Times New Roman" pitchFamily="18" charset="0"/>
              </a:rPr>
              <a:t>Nguyên tố Sodium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544415209"/>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4</a:t>
            </a:r>
          </a:p>
          <a:p>
            <a:pPr algn="ctr"/>
            <a:r>
              <a:rPr lang="en-US" sz="4267">
                <a:solidFill>
                  <a:srgbClr val="002060"/>
                </a:solidFill>
                <a:latin typeface="Times New Roman" pitchFamily="18" charset="0"/>
                <a:cs typeface="Times New Roman" pitchFamily="18" charset="0"/>
              </a:rPr>
              <a:t>Nguyên tố hóa học nào là thành phần cấu tạo Hemoglobin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Al ( aluminium)</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Fe ( iron)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889395043"/>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itchFamily="18" charset="0"/>
                <a:cs typeface="Times New Roman" pitchFamily="18" charset="0"/>
              </a:rPr>
              <a:t>CÂU HỎI 5</a:t>
            </a:r>
          </a:p>
          <a:p>
            <a:pPr algn="ctr"/>
            <a:r>
              <a:rPr lang="en-US" sz="3200">
                <a:solidFill>
                  <a:srgbClr val="002060"/>
                </a:solidFill>
                <a:latin typeface="Times New Roman" pitchFamily="18" charset="0"/>
                <a:cs typeface="Times New Roman" pitchFamily="18" charset="0"/>
              </a:rPr>
              <a:t>Muối khoáng của nguyên tố hóa học nào là thành phần quan trọng của xương ?</a:t>
            </a:r>
          </a:p>
        </p:txBody>
      </p:sp>
      <p:sp>
        <p:nvSpPr>
          <p:cNvPr id="7" name="Snip Diagonal Corner Rectangle 6"/>
          <p:cNvSpPr/>
          <p:nvPr/>
        </p:nvSpPr>
        <p:spPr>
          <a:xfrm>
            <a:off x="6381752"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Magnesium</a:t>
            </a:r>
          </a:p>
          <a:p>
            <a:pPr algn="ctr"/>
            <a:r>
              <a:rPr lang="en-US" sz="3200">
                <a:solidFill>
                  <a:schemeClr val="bg1"/>
                </a:solidFill>
                <a:latin typeface="Times New Roman" pitchFamily="18" charset="0"/>
                <a:cs typeface="Times New Roman" pitchFamily="18" charset="0"/>
              </a:rPr>
              <a:t>( Mg)</a:t>
            </a:r>
          </a:p>
        </p:txBody>
      </p:sp>
      <p:sp>
        <p:nvSpPr>
          <p:cNvPr id="18" name="Snip Diagonal Corner Rectangle 17"/>
          <p:cNvSpPr/>
          <p:nvPr/>
        </p:nvSpPr>
        <p:spPr>
          <a:xfrm>
            <a:off x="2095472" y="3047997"/>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Calcium( Ca)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4101904403"/>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6</a:t>
            </a:r>
          </a:p>
          <a:p>
            <a:pPr algn="ctr"/>
            <a:r>
              <a:rPr lang="en-US" sz="4267">
                <a:solidFill>
                  <a:srgbClr val="002060"/>
                </a:solidFill>
                <a:latin typeface="Times New Roman" pitchFamily="18" charset="0"/>
                <a:cs typeface="Times New Roman" pitchFamily="18" charset="0"/>
              </a:rPr>
              <a:t>Nguyên tố nitrogen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Ne</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530293429"/>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105466" y="4321115"/>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878240" y="572465"/>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723061" y="153158"/>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597421" y="5170198"/>
            <a:ext cx="1841735"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Nitrogen</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425126" cy="830997"/>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Câu2: Chất khí cần cho sự hô hấp là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665156" y="5902525"/>
            <a:ext cx="177400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Helium</a:t>
            </a:r>
            <a:endParaRPr lang="en-US" sz="28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6" y="5170198"/>
            <a:ext cx="180583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Hidrogen</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562075" y="5902525"/>
            <a:ext cx="174939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Oxygen</a:t>
            </a:r>
            <a:endParaRPr lang="en-US" sz="28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extLst>
      <p:ext uri="{BB962C8B-B14F-4D97-AF65-F5344CB8AC3E}">
        <p14:creationId xmlns:p14="http://schemas.microsoft.com/office/powerpoint/2010/main" val="3550142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solidFill>
                  <a:srgbClr val="002060"/>
                </a:solidFill>
                <a:latin typeface="Times New Roman" pitchFamily="18" charset="0"/>
                <a:cs typeface="Times New Roman" pitchFamily="18" charset="0"/>
              </a:rPr>
              <a:t>CÂU HỎI 7</a:t>
            </a:r>
          </a:p>
          <a:p>
            <a:pPr algn="ctr"/>
            <a:r>
              <a:rPr lang="en-US" sz="3733">
                <a:solidFill>
                  <a:srgbClr val="002060"/>
                </a:solidFill>
                <a:latin typeface="Times New Roman" pitchFamily="18" charset="0"/>
                <a:cs typeface="Times New Roman" pitchFamily="18" charset="0"/>
              </a:rPr>
              <a:t>Nguyên tố hóa học nào sau đây có kí hiệu không xuất phát tên gọi theo IUPAC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Carbon</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Sodium</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340101174"/>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8</a:t>
            </a:r>
          </a:p>
          <a:p>
            <a:pPr algn="ctr"/>
            <a:r>
              <a:rPr lang="en-US" sz="4267">
                <a:solidFill>
                  <a:srgbClr val="002060"/>
                </a:solidFill>
                <a:latin typeface="Times New Roman" pitchFamily="18" charset="0"/>
                <a:cs typeface="Times New Roman" pitchFamily="18" charset="0"/>
              </a:rPr>
              <a:t>Hiện nay có tất cả bao nhiêu nguyên tố hóa học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120 nguyên tố</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118 nguyên tố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086773031"/>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616204"/>
            <a:ext cx="8534400" cy="1569660"/>
          </a:xfrm>
          <a:prstGeom prst="rect">
            <a:avLst/>
          </a:prstGeom>
          <a:noFill/>
        </p:spPr>
        <p:txBody>
          <a:bodyPr wrap="square" rtlCol="0">
            <a:spAutoFit/>
          </a:bodyPr>
          <a:lstStyle/>
          <a:p>
            <a:pPr algn="ctr"/>
            <a:r>
              <a:rPr lang="en-US" sz="4800" b="1">
                <a:solidFill>
                  <a:schemeClr val="bg1"/>
                </a:solidFill>
                <a:latin typeface="Times New Roman" pitchFamily="18" charset="0"/>
                <a:cs typeface="Times New Roman" pitchFamily="18" charset="0"/>
              </a:rPr>
              <a:t>NỘI DUNG TIẾP THEO CỦA BÀI HỌC</a:t>
            </a:r>
          </a:p>
        </p:txBody>
      </p:sp>
    </p:spTree>
    <p:extLst>
      <p:ext uri="{BB962C8B-B14F-4D97-AF65-F5344CB8AC3E}">
        <p14:creationId xmlns:p14="http://schemas.microsoft.com/office/powerpoint/2010/main" val="3681393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095751" y="357189"/>
            <a:ext cx="5643563" cy="71437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a:solidFill>
                  <a:srgbClr val="FF0000"/>
                </a:solidFill>
              </a:rPr>
              <a:t>Hướng dẫn về nhà </a:t>
            </a:r>
            <a:endParaRPr lang="vi-VN" sz="4400" b="1">
              <a:solidFill>
                <a:srgbClr val="FF0000"/>
              </a:solidFill>
            </a:endParaRPr>
          </a:p>
        </p:txBody>
      </p:sp>
      <p:sp>
        <p:nvSpPr>
          <p:cNvPr id="4" name="TextBox 3"/>
          <p:cNvSpPr txBox="1">
            <a:spLocks noChangeArrowheads="1"/>
          </p:cNvSpPr>
          <p:nvPr/>
        </p:nvSpPr>
        <p:spPr bwMode="auto">
          <a:xfrm>
            <a:off x="2381251" y="1357313"/>
            <a:ext cx="7858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1. Quan sát các đồ dùng, vật dụng trong nhà </a:t>
            </a:r>
            <a:r>
              <a:rPr lang="en-US" altLang="en-US" sz="2800" b="1">
                <a:solidFill>
                  <a:schemeClr val="tx2"/>
                </a:solidFill>
                <a:sym typeface="Wingdings" panose="05000000000000000000" pitchFamily="2" charset="2"/>
              </a:rPr>
              <a:t> đọc tên và kí hiệu các nguyên tố hóa học có trong mẫu vật đó.</a:t>
            </a:r>
            <a:endParaRPr lang="vi-VN" altLang="en-US" sz="2800" b="1">
              <a:solidFill>
                <a:schemeClr val="tx2"/>
              </a:solidFill>
            </a:endParaRPr>
          </a:p>
        </p:txBody>
      </p:sp>
      <p:sp>
        <p:nvSpPr>
          <p:cNvPr id="5" name="TextBox 4"/>
          <p:cNvSpPr txBox="1">
            <a:spLocks noChangeArrowheads="1"/>
          </p:cNvSpPr>
          <p:nvPr/>
        </p:nvSpPr>
        <p:spPr bwMode="auto">
          <a:xfrm>
            <a:off x="2238376" y="2714626"/>
            <a:ext cx="785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2. Tìm hiểu bài 4</a:t>
            </a:r>
            <a:endParaRPr lang="vi-VN" altLang="en-US" sz="2800" b="1">
              <a:solidFill>
                <a:schemeClr val="tx2"/>
              </a:solidFill>
            </a:endParaRPr>
          </a:p>
        </p:txBody>
      </p:sp>
      <p:sp>
        <p:nvSpPr>
          <p:cNvPr id="38918" name="AutoShape 2" descr="bảng nguyên tố hóa họ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9155" name="Picture 3" descr="C:\Users\Admin\Pictures\bang-tuan-hoan-co-bao-nhieu-nguy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3286126"/>
            <a:ext cx="5715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00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20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dissolve">
                                      <p:cBhvr>
                                        <p:cTn id="15" dur="2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Users\Admin\Pictures\anh-cam-on-chan-th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3343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09DE4-8337-440A-B39F-F770F4C7B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237564" y="1717517"/>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6359971" y="644536"/>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540994" y="4614496"/>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Carbon </a:t>
            </a:r>
            <a:endParaRPr lang="en-US" sz="2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45803"/>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3: Nguyên tử có 8 proton trong hạt nhân là nguyên tử gì ?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Nitrogen</a:t>
            </a:r>
            <a:endParaRPr lang="en-US" sz="20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629808" y="5879009"/>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Neon</a:t>
            </a:r>
            <a:endParaRPr lang="en-US" sz="20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641097" y="51913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Oxygen</a:t>
            </a:r>
            <a:endParaRPr lang="en-US"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extLst>
      <p:ext uri="{BB962C8B-B14F-4D97-AF65-F5344CB8AC3E}">
        <p14:creationId xmlns:p14="http://schemas.microsoft.com/office/powerpoint/2010/main" val="3297751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451304" y="207763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428703" y="4226590"/>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030753" y="1043944"/>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904823" y="5170312"/>
            <a:ext cx="1534333" cy="44830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Sắt</a:t>
            </a:r>
            <a:endParaRPr lang="en-US" sz="2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3887757"/>
            <a:ext cx="3425126" cy="1323439"/>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Câu4: Muối khoáng của kim loại nào sau đây có trong sữa giúp chắc xương ? </a:t>
            </a:r>
            <a:endParaRPr lang="en-US" sz="20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Kali</a:t>
            </a:r>
            <a:endParaRPr lang="en-US" sz="24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Đồng</a:t>
            </a:r>
            <a:endParaRPr lang="en-US" sz="24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Canxi</a:t>
            </a:r>
            <a:endParaRPr lang="en-US" sz="24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extLst>
      <p:ext uri="{BB962C8B-B14F-4D97-AF65-F5344CB8AC3E}">
        <p14:creationId xmlns:p14="http://schemas.microsoft.com/office/powerpoint/2010/main" val="14111004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ngộ nghĩnh [NEW] - Cẩm Nang Tiếng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3238501" y="2143126"/>
            <a:ext cx="65008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BÀI 3  </a:t>
            </a:r>
          </a:p>
          <a:p>
            <a:pPr algn="ctr" eaLnBrk="1" hangingPunct="1">
              <a:spcBef>
                <a:spcPct val="0"/>
              </a:spcBef>
              <a:buFontTx/>
              <a:buNone/>
            </a:pPr>
            <a:r>
              <a:rPr lang="en-US" altLang="en-US" sz="4000" b="1">
                <a:solidFill>
                  <a:srgbClr val="FF0000"/>
                </a:solidFill>
              </a:rPr>
              <a:t>NGUYÊN TỐ HÓA HỌC </a:t>
            </a:r>
            <a:endParaRPr lang="vi-VN" altLang="en-US" sz="4000" b="1">
              <a:solidFill>
                <a:srgbClr val="FF0000"/>
              </a:solidFill>
            </a:endParaRPr>
          </a:p>
        </p:txBody>
      </p:sp>
    </p:spTree>
    <p:extLst>
      <p:ext uri="{BB962C8B-B14F-4D97-AF65-F5344CB8AC3E}">
        <p14:creationId xmlns:p14="http://schemas.microsoft.com/office/powerpoint/2010/main" val="4138306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3" name="AutoShape 4"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4"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4"/>
          <p:cNvSpPr txBox="1">
            <a:spLocks noChangeArrowheads="1"/>
          </p:cNvSpPr>
          <p:nvPr/>
        </p:nvSpPr>
        <p:spPr bwMode="auto">
          <a:xfrm>
            <a:off x="4595814" y="214313"/>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tx2"/>
                </a:solidFill>
              </a:rPr>
              <a:t>NỘI DUNG </a:t>
            </a:r>
            <a:endParaRPr lang="vi-VN" altLang="en-US" sz="3600" b="1">
              <a:solidFill>
                <a:schemeClr val="tx2"/>
              </a:solidFill>
            </a:endParaRPr>
          </a:p>
        </p:txBody>
      </p:sp>
      <p:sp>
        <p:nvSpPr>
          <p:cNvPr id="6" name="Rounded Rectangle 5"/>
          <p:cNvSpPr/>
          <p:nvPr/>
        </p:nvSpPr>
        <p:spPr>
          <a:xfrm>
            <a:off x="2952751" y="1428750"/>
            <a:ext cx="5000625" cy="642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a:solidFill>
                  <a:schemeClr val="tx2"/>
                </a:solidFill>
              </a:rPr>
              <a:t>I. NGUYÊN TỐ HÓA HỌC </a:t>
            </a:r>
            <a:endParaRPr lang="vi-VN" sz="3600" b="1">
              <a:solidFill>
                <a:schemeClr val="tx2"/>
              </a:solidFill>
            </a:endParaRPr>
          </a:p>
        </p:txBody>
      </p:sp>
      <p:sp>
        <p:nvSpPr>
          <p:cNvPr id="7" name="Rounded Rectangle 6"/>
          <p:cNvSpPr/>
          <p:nvPr/>
        </p:nvSpPr>
        <p:spPr>
          <a:xfrm>
            <a:off x="2952751" y="2500314"/>
            <a:ext cx="7358063"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600" b="1">
                <a:solidFill>
                  <a:schemeClr val="tx2"/>
                </a:solidFill>
              </a:rPr>
              <a:t>II. TÊN GỌI VÀ KÍ HIỆU CỦA NGUYÊN TỐ HÓA HỌC  </a:t>
            </a:r>
            <a:endParaRPr lang="vi-VN" sz="3600" b="1">
              <a:solidFill>
                <a:schemeClr val="tx2"/>
              </a:solidFill>
            </a:endParaRPr>
          </a:p>
        </p:txBody>
      </p:sp>
    </p:spTree>
    <p:extLst>
      <p:ext uri="{BB962C8B-B14F-4D97-AF65-F5344CB8AC3E}">
        <p14:creationId xmlns:p14="http://schemas.microsoft.com/office/powerpoint/2010/main" val="4067764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F273F5-C010-4EE2-AE74-184C89A575DB}">
  <we:reference id="wa104381411" version="1.0.0.0" store="en-US" storeType="OMEX"/>
  <we:alternateReferences>
    <we:reference id="wa104381411" version="1.0.0.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513</TotalTime>
  <Words>1297</Words>
  <Application>Microsoft Office PowerPoint</Application>
  <PresentationFormat>Widescreen</PresentationFormat>
  <Paragraphs>320</Paragraphs>
  <Slides>54</Slides>
  <Notes>1</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Aharoni</vt:lpstr>
      <vt:lpstr>Andalus</vt:lpstr>
      <vt:lpstr>Arial</vt:lpstr>
      <vt:lpstr>Arial (Body)</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 GIÁO DỤC: ĐÁNH BAY COVID-19</dc:title>
  <dc:creator>Ngô Hoàng</dc:creator>
  <cp:lastModifiedBy>Dell</cp:lastModifiedBy>
  <cp:revision>59</cp:revision>
  <dcterms:created xsi:type="dcterms:W3CDTF">2020-04-09T18:31:27Z</dcterms:created>
  <dcterms:modified xsi:type="dcterms:W3CDTF">2022-09-22T03:41:44Z</dcterms:modified>
</cp:coreProperties>
</file>