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8"/>
  </p:notesMasterIdLst>
  <p:sldIdLst>
    <p:sldId id="273" r:id="rId2"/>
    <p:sldId id="274" r:id="rId3"/>
    <p:sldId id="275" r:id="rId4"/>
    <p:sldId id="276" r:id="rId5"/>
    <p:sldId id="277" r:id="rId6"/>
    <p:sldId id="258" r:id="rId7"/>
    <p:sldId id="259"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1452" y="60"/>
      </p:cViewPr>
      <p:guideLst>
        <p:guide orient="horz" pos="215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79613"/>
            <a:ext cx="7772400" cy="4116387"/>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BD14C-4E09-49D2-8BBC-C42ACE1D9F90}"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10/12/2023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3.xml"/><Relationship Id="rId18" Type="http://schemas.openxmlformats.org/officeDocument/2006/relationships/image" Target="../media/image16.png"/><Relationship Id="rId26" Type="http://schemas.openxmlformats.org/officeDocument/2006/relationships/image" Target="../media/image6.pn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slide" Target="slide12.xml"/><Relationship Id="rId12" Type="http://schemas.openxmlformats.org/officeDocument/2006/relationships/image" Target="../media/image13.png"/><Relationship Id="rId17" Type="http://schemas.openxmlformats.org/officeDocument/2006/relationships/slide" Target="slide9.xml"/><Relationship Id="rId25" Type="http://schemas.openxmlformats.org/officeDocument/2006/relationships/slide" Target="slide16.xm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slide" Target="slide10.xml"/><Relationship Id="rId24" Type="http://schemas.openxmlformats.org/officeDocument/2006/relationships/image" Target="../media/image22.png"/><Relationship Id="rId5" Type="http://schemas.openxmlformats.org/officeDocument/2006/relationships/slide" Target="slide11.xml"/><Relationship Id="rId15" Type="http://schemas.openxmlformats.org/officeDocument/2006/relationships/slide" Target="slide15.xml"/><Relationship Id="rId23"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slide" Target="slide14.xml"/><Relationship Id="rId14" Type="http://schemas.openxmlformats.org/officeDocument/2006/relationships/image" Target="../media/image14.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1085850" y="421821"/>
            <a:ext cx="4857750" cy="521970"/>
          </a:xfrm>
          <a:prstGeom prst="rect">
            <a:avLst/>
          </a:prstGeom>
          <a:noFill/>
          <a:ln w="9525">
            <a:noFill/>
          </a:ln>
        </p:spPr>
        <p:txBody>
          <a:bodyPr>
            <a:spAutoFit/>
          </a:bodyPr>
          <a:lstStyle/>
          <a:p>
            <a:pPr>
              <a:spcBef>
                <a:spcPct val="50000"/>
              </a:spcBef>
            </a:pPr>
            <a:r>
              <a:rPr sz="2800" dirty="0">
                <a:solidFill>
                  <a:srgbClr val="3333FF"/>
                </a:solidFill>
                <a:latin typeface="Times New Roman" panose="02020603050405020304" charset="0"/>
                <a:ea typeface="Arial" panose="020B0604020202020204" pitchFamily="34" charset="0"/>
                <a:cs typeface="Times New Roman" panose="02020603050405020304" charset="0"/>
              </a:rPr>
              <a:t>Cho vòng tròn  chứa số sau:</a:t>
            </a:r>
            <a:r>
              <a:rPr sz="2700" dirty="0">
                <a:solidFill>
                  <a:srgbClr val="3333FF"/>
                </a:solidFill>
                <a:latin typeface="Times New Roman" panose="02020603050405020304" charset="0"/>
                <a:ea typeface="Arial" panose="020B0604020202020204" pitchFamily="34" charset="0"/>
                <a:cs typeface="Times New Roman" panose="02020603050405020304" charset="0"/>
              </a:rPr>
              <a:t> </a:t>
            </a:r>
            <a:endParaRPr sz="2700" dirty="0">
              <a:solidFill>
                <a:srgbClr val="3333FF"/>
              </a:solidFill>
              <a:latin typeface="Times New Roman" panose="02020603050405020304" charset="0"/>
              <a:ea typeface="Times New Roman" panose="02020603050405020304" charset="0"/>
            </a:endParaRPr>
          </a:p>
        </p:txBody>
      </p:sp>
      <p:sp>
        <p:nvSpPr>
          <p:cNvPr id="22531" name="AutoShape 3"/>
          <p:cNvSpPr/>
          <p:nvPr/>
        </p:nvSpPr>
        <p:spPr>
          <a:xfrm>
            <a:off x="1085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2532" name="AutoShape 4"/>
          <p:cNvSpPr/>
          <p:nvPr/>
        </p:nvSpPr>
        <p:spPr>
          <a:xfrm>
            <a:off x="5200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2533" name="AutoShape 5"/>
          <p:cNvSpPr/>
          <p:nvPr/>
        </p:nvSpPr>
        <p:spPr>
          <a:xfrm>
            <a:off x="5029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Hãy tìm</a:t>
            </a:r>
          </a:p>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7030A0"/>
                </a:solidFill>
                <a:latin typeface="Times New Roman" panose="02020603050405020304" charset="0"/>
                <a:ea typeface="Arial" panose="020B0604020202020204" pitchFamily="34" charset="0"/>
                <a:cs typeface="Times New Roman" panose="02020603050405020304" charset="0"/>
              </a:rPr>
              <a:t>là ước của 90</a:t>
            </a:r>
            <a:endParaRPr lang="vi-VN" sz="2500" b="1"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1"/>
        <p:cNvGrpSpPr/>
        <p:nvPr/>
      </p:nvGrpSpPr>
      <p:grpSpPr>
        <a:xfrm>
          <a:off x="0" y="0"/>
          <a:ext cx="0" cy="0"/>
          <a:chOff x="0" y="0"/>
          <a:chExt cx="0" cy="0"/>
        </a:xfrm>
      </p:grpSpPr>
      <p:pic>
        <p:nvPicPr>
          <p:cNvPr id="162" name="Google Shape;162;p7"/>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63" name="Google Shape;163;p7">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64" name="Google Shape;164;p7"/>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cs typeface="Times New Roman" panose="02020603050405020304" charset="0"/>
                <a:sym typeface="Arial" panose="020B0604020202020204"/>
              </a:rPr>
              <a:t>Số nào chia hết cho 7 trong các số sau: 0; 15; 28; 37; 42?</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65" name="Google Shape;165;p7"/>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66" name="Google Shape;166;p7"/>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67" name="Google Shape;167;p7"/>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15 và 37</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68" name="Google Shape;168;p7"/>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69" name="Google Shape;169;p7"/>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70" name="Google Shape;170;p7"/>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p:val>
                                            <p:fltVal val="0"/>
                                          </p:val>
                                        </p:tav>
                                        <p:tav tm="100000">
                                          <p:val>
                                            <p:strVal val="#ppt_w"/>
                                          </p:val>
                                        </p:tav>
                                      </p:tavLst>
                                    </p:anim>
                                    <p:anim calcmode="lin" valueType="num">
                                      <p:cBhvr additive="base">
                                        <p:cTn id="12" dur="500"/>
                                        <p:tgtEl>
                                          <p:spTgt spid="16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p:val>
                                            <p:fltVal val="0"/>
                                          </p:val>
                                        </p:tav>
                                        <p:tav tm="100000">
                                          <p:val>
                                            <p:strVal val="#ppt_w"/>
                                          </p:val>
                                        </p:tav>
                                      </p:tavLst>
                                    </p:anim>
                                    <p:anim calcmode="lin" valueType="num">
                                      <p:cBhvr additive="base">
                                        <p:cTn id="18" dur="500"/>
                                        <p:tgtEl>
                                          <p:spTgt spid="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74"/>
        <p:cNvGrpSpPr/>
        <p:nvPr/>
      </p:nvGrpSpPr>
      <p:grpSpPr>
        <a:xfrm>
          <a:off x="0" y="0"/>
          <a:ext cx="0" cy="0"/>
          <a:chOff x="0" y="0"/>
          <a:chExt cx="0" cy="0"/>
        </a:xfrm>
      </p:grpSpPr>
      <p:pic>
        <p:nvPicPr>
          <p:cNvPr id="175" name="Google Shape;175;p8"/>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76" name="Google Shape;176;p8">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77" name="Google Shape;177;p8"/>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Các ước của 23 là</a:t>
            </a:r>
          </a:p>
        </p:txBody>
      </p:sp>
      <p:pic>
        <p:nvPicPr>
          <p:cNvPr id="178" name="Google Shape;178;p8"/>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79" name="Google Shape;179;p8"/>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80" name="Google Shape;180;p8"/>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ước của 23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 23</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1" name="Google Shape;181;p8"/>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82" name="Google Shape;182;p8"/>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83" name="Google Shape;183;p8"/>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p:tgtEl>
                                          <p:spTgt spid="177"/>
                                        </p:tgtEl>
                                        <p:attrNameLst>
                                          <p:attrName>ppt_w</p:attrName>
                                        </p:attrNameLst>
                                      </p:cBhvr>
                                      <p:tavLst>
                                        <p:tav tm="0">
                                          <p:val>
                                            <p:fltVal val="0"/>
                                          </p:val>
                                        </p:tav>
                                        <p:tav tm="100000">
                                          <p:val>
                                            <p:strVal val="#ppt_w"/>
                                          </p:val>
                                        </p:tav>
                                      </p:tavLst>
                                    </p:anim>
                                    <p:anim calcmode="lin" valueType="num">
                                      <p:cBhvr additive="base">
                                        <p:cTn id="12" dur="500"/>
                                        <p:tgtEl>
                                          <p:spTgt spid="17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additive="base">
                                        <p:cTn id="17" dur="500"/>
                                        <p:tgtEl>
                                          <p:spTgt spid="180"/>
                                        </p:tgtEl>
                                        <p:attrNameLst>
                                          <p:attrName>ppt_w</p:attrName>
                                        </p:attrNameLst>
                                      </p:cBhvr>
                                      <p:tavLst>
                                        <p:tav tm="0">
                                          <p:val>
                                            <p:fltVal val="0"/>
                                          </p:val>
                                        </p:tav>
                                        <p:tav tm="100000">
                                          <p:val>
                                            <p:strVal val="#ppt_w"/>
                                          </p:val>
                                        </p:tav>
                                      </p:tavLst>
                                    </p:anim>
                                    <p:anim calcmode="lin" valueType="num">
                                      <p:cBhvr additive="base">
                                        <p:cTn id="18" dur="500"/>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7"/>
        <p:cNvGrpSpPr/>
        <p:nvPr/>
      </p:nvGrpSpPr>
      <p:grpSpPr>
        <a:xfrm>
          <a:off x="0" y="0"/>
          <a:ext cx="0" cy="0"/>
          <a:chOff x="0" y="0"/>
          <a:chExt cx="0" cy="0"/>
        </a:xfrm>
      </p:grpSpPr>
      <p:pic>
        <p:nvPicPr>
          <p:cNvPr id="188" name="Google Shape;188;p9"/>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89" name="Google Shape;189;p9">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90" name="Google Shape;190;p9"/>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ba bội của 13?</a:t>
            </a:r>
          </a:p>
        </p:txBody>
      </p:sp>
      <p:pic>
        <p:nvPicPr>
          <p:cNvPr id="191" name="Google Shape;191;p9"/>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92" name="Google Shape;192;p9"/>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93" name="Google Shape;193;p9"/>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Ba bội của 13 là: </a:t>
            </a: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13; 26; 39</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4" name="Google Shape;194;p9"/>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95" name="Google Shape;195;p9"/>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96" name="Google Shape;196;p9"/>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p:tgtEl>
                                          <p:spTgt spid="190"/>
                                        </p:tgtEl>
                                        <p:attrNameLst>
                                          <p:attrName>ppt_w</p:attrName>
                                        </p:attrNameLst>
                                      </p:cBhvr>
                                      <p:tavLst>
                                        <p:tav tm="0">
                                          <p:val>
                                            <p:fltVal val="0"/>
                                          </p:val>
                                        </p:tav>
                                        <p:tav tm="100000">
                                          <p:val>
                                            <p:strVal val="#ppt_w"/>
                                          </p:val>
                                        </p:tav>
                                      </p:tavLst>
                                    </p:anim>
                                    <p:anim calcmode="lin" valueType="num">
                                      <p:cBhvr additive="base">
                                        <p:cTn id="12" dur="500"/>
                                        <p:tgtEl>
                                          <p:spTgt spid="19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p:tgtEl>
                                          <p:spTgt spid="193"/>
                                        </p:tgtEl>
                                        <p:attrNameLst>
                                          <p:attrName>ppt_w</p:attrName>
                                        </p:attrNameLst>
                                      </p:cBhvr>
                                      <p:tavLst>
                                        <p:tav tm="0">
                                          <p:val>
                                            <p:fltVal val="0"/>
                                          </p:val>
                                        </p:tav>
                                        <p:tav tm="100000">
                                          <p:val>
                                            <p:strVal val="#ppt_w"/>
                                          </p:val>
                                        </p:tav>
                                      </p:tavLst>
                                    </p:anim>
                                    <p:anim calcmode="lin" valueType="num">
                                      <p:cBhvr additive="base">
                                        <p:cTn id="18" dur="500"/>
                                        <p:tgtEl>
                                          <p:spTgt spid="1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0"/>
        <p:cNvGrpSpPr/>
        <p:nvPr/>
      </p:nvGrpSpPr>
      <p:grpSpPr>
        <a:xfrm>
          <a:off x="0" y="0"/>
          <a:ext cx="0" cy="0"/>
          <a:chOff x="0" y="0"/>
          <a:chExt cx="0" cy="0"/>
        </a:xfrm>
      </p:grpSpPr>
      <p:pic>
        <p:nvPicPr>
          <p:cNvPr id="201" name="Google Shape;201;p10"/>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02" name="Google Shape;202;p10">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03" name="Google Shape;203;p10"/>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số tự nhiên x, sao cho:</a:t>
            </a:r>
          </a:p>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35 chia hết cho x và x &lt; 10</a:t>
            </a:r>
          </a:p>
        </p:txBody>
      </p:sp>
      <p:pic>
        <p:nvPicPr>
          <p:cNvPr id="204" name="Google Shape;204;p10"/>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05" name="Google Shape;205;p10"/>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06" name="Google Shape;206;p10"/>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3200">
                <a:solidFill>
                  <a:schemeClr val="dk1"/>
                </a:solidFill>
                <a:latin typeface="Times New Roman" panose="02020603050405020304" charset="0"/>
                <a:ea typeface="Calibri" panose="020F0502020204030204"/>
                <a:cs typeface="Times New Roman" panose="02020603050405020304" charset="0"/>
                <a:sym typeface="Calibri" panose="020F0502020204030204"/>
              </a:rPr>
              <a:t>x </a:t>
            </a: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 { 1; 5; 7 }</a:t>
            </a:r>
            <a:r>
              <a:rPr lang="en-US" sz="28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Google Shape;207;p10"/>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08" name="Google Shape;208;p10"/>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09" name="Google Shape;209;p10"/>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p:tgtEl>
                                          <p:spTgt spid="203"/>
                                        </p:tgtEl>
                                        <p:attrNameLst>
                                          <p:attrName>ppt_w</p:attrName>
                                        </p:attrNameLst>
                                      </p:cBhvr>
                                      <p:tavLst>
                                        <p:tav tm="0">
                                          <p:val>
                                            <p:fltVal val="0"/>
                                          </p:val>
                                        </p:tav>
                                        <p:tav tm="100000">
                                          <p:val>
                                            <p:strVal val="#ppt_w"/>
                                          </p:val>
                                        </p:tav>
                                      </p:tavLst>
                                    </p:anim>
                                    <p:anim calcmode="lin" valueType="num">
                                      <p:cBhvr additive="base">
                                        <p:cTn id="12" dur="500"/>
                                        <p:tgtEl>
                                          <p:spTgt spid="20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p:val>
                                            <p:fltVal val="0"/>
                                          </p:val>
                                        </p:tav>
                                        <p:tav tm="100000">
                                          <p:val>
                                            <p:strVal val="#ppt_w"/>
                                          </p:val>
                                        </p:tav>
                                      </p:tavLst>
                                    </p:anim>
                                    <p:anim calcmode="lin" valueType="num">
                                      <p:cBhvr additive="base">
                                        <p:cTn id="18" dur="500"/>
                                        <p:tgtEl>
                                          <p:spTgt spid="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3"/>
        <p:cNvGrpSpPr/>
        <p:nvPr/>
      </p:nvGrpSpPr>
      <p:grpSpPr>
        <a:xfrm>
          <a:off x="0" y="0"/>
          <a:ext cx="0" cy="0"/>
          <a:chOff x="0" y="0"/>
          <a:chExt cx="0" cy="0"/>
        </a:xfrm>
      </p:grpSpPr>
      <p:pic>
        <p:nvPicPr>
          <p:cNvPr id="214" name="Google Shape;214;p11"/>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15" name="Google Shape;215;p11">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216" name="Google Shape;216;p11"/>
          <p:cNvSpPr txBox="1"/>
          <p:nvPr/>
        </p:nvSpPr>
        <p:spPr>
          <a:xfrm>
            <a:off x="1955452" y="712368"/>
            <a:ext cx="4637604" cy="13823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các số tự nhiên có hai chữ số vừa là bội của 15 vừa là ước của 120</a:t>
            </a:r>
          </a:p>
        </p:txBody>
      </p:sp>
      <p:pic>
        <p:nvPicPr>
          <p:cNvPr id="217" name="Google Shape;217;p11"/>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18" name="Google Shape;218;p11"/>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19" name="Google Shape;219;p11"/>
          <p:cNvSpPr/>
          <p:nvPr/>
        </p:nvSpPr>
        <p:spPr>
          <a:xfrm>
            <a:off x="2915920" y="2614295"/>
            <a:ext cx="4838700" cy="2599055"/>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số có hai chữ số vừa là </a:t>
            </a:r>
            <a:r>
              <a:rPr lang="vi-VN" altLang="en-US" sz="2800">
                <a:solidFill>
                  <a:schemeClr val="dk1"/>
                </a:solidFill>
                <a:latin typeface="Times New Roman" panose="02020603050405020304" charset="0"/>
                <a:cs typeface="Times New Roman" panose="02020603050405020304" charset="0"/>
                <a:sym typeface="Arial" panose="020B0604020202020204"/>
              </a:rPr>
              <a:t>bội của 15 vừa là ước của 120 là: 15; 30; 60 </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0" name="Google Shape;220;p11"/>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21" name="Google Shape;221;p11"/>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22" name="Google Shape;222;p11"/>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p:tgtEl>
                                          <p:spTgt spid="216"/>
                                        </p:tgtEl>
                                        <p:attrNameLst>
                                          <p:attrName>ppt_w</p:attrName>
                                        </p:attrNameLst>
                                      </p:cBhvr>
                                      <p:tavLst>
                                        <p:tav tm="0">
                                          <p:val>
                                            <p:fltVal val="0"/>
                                          </p:val>
                                        </p:tav>
                                        <p:tav tm="100000">
                                          <p:val>
                                            <p:strVal val="#ppt_w"/>
                                          </p:val>
                                        </p:tav>
                                      </p:tavLst>
                                    </p:anim>
                                    <p:anim calcmode="lin" valueType="num">
                                      <p:cBhvr additive="base">
                                        <p:cTn id="12" dur="500"/>
                                        <p:tgtEl>
                                          <p:spTgt spid="2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ppt_w</p:attrName>
                                        </p:attrNameLst>
                                      </p:cBhvr>
                                      <p:tavLst>
                                        <p:tav tm="0">
                                          <p:val>
                                            <p:fltVal val="0"/>
                                          </p:val>
                                        </p:tav>
                                        <p:tav tm="100000">
                                          <p:val>
                                            <p:strVal val="#ppt_w"/>
                                          </p:val>
                                        </p:tav>
                                      </p:tavLst>
                                    </p:anim>
                                    <p:anim calcmode="lin" valueType="num">
                                      <p:cBhvr additive="base">
                                        <p:cTn id="18" dur="500"/>
                                        <p:tgtEl>
                                          <p:spTgt spid="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6"/>
        <p:cNvGrpSpPr/>
        <p:nvPr/>
      </p:nvGrpSpPr>
      <p:grpSpPr>
        <a:xfrm>
          <a:off x="0" y="0"/>
          <a:ext cx="0" cy="0"/>
          <a:chOff x="0" y="0"/>
          <a:chExt cx="0" cy="0"/>
        </a:xfrm>
      </p:grpSpPr>
      <p:pic>
        <p:nvPicPr>
          <p:cNvPr id="227" name="Google Shape;227;p12"/>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228" name="Google Shape;228;p12">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pic>
        <p:nvPicPr>
          <p:cNvPr id="230" name="Google Shape;230;p12"/>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231" name="Google Shape;231;p12"/>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232" name="Google Shape;232;p12"/>
          <p:cNvSpPr/>
          <p:nvPr/>
        </p:nvSpPr>
        <p:spPr>
          <a:xfrm>
            <a:off x="2446655" y="2853055"/>
            <a:ext cx="6302375" cy="3110230"/>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Cô có thể chia đội thành:</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+ 3 nhóm mỗi nhóm có 8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+ 4 nhóm mỗi nhóm có 6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+ 6 nhóm mỗi nhóm có 4 bạn</a:t>
            </a: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+ 8 nhóm mỗi nhóm có 3 bạn</a:t>
            </a: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2"/>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234" name="Google Shape;234;p12"/>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235" name="Google Shape;235;p12"/>
          <p:cNvPicPr preferRelativeResize="0"/>
          <p:nvPr/>
        </p:nvPicPr>
        <p:blipFill rotWithShape="1">
          <a:blip r:embed="rId11"/>
          <a:srcRect/>
          <a:stretch>
            <a:fillRect/>
          </a:stretch>
        </p:blipFill>
        <p:spPr>
          <a:xfrm>
            <a:off x="9468544" y="6553200"/>
            <a:ext cx="609600" cy="609600"/>
          </a:xfrm>
          <a:prstGeom prst="rect">
            <a:avLst/>
          </a:prstGeom>
          <a:noFill/>
          <a:ln>
            <a:noFill/>
          </a:ln>
        </p:spPr>
      </p:pic>
      <p:sp>
        <p:nvSpPr>
          <p:cNvPr id="2" name="Google Shape;229;p12"/>
          <p:cNvSpPr txBox="1"/>
          <p:nvPr/>
        </p:nvSpPr>
        <p:spPr>
          <a:xfrm>
            <a:off x="1383665" y="483870"/>
            <a:ext cx="6892290" cy="1628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rPr>
              <a:t>Đội Sao đỏ của trường có 24 bạn. Cô phụ trách muốn chia cả đội thành các nhóm đều bằng nhau để kiểm tra vệ sinh lớp học, mỗi nhóm có ít nhất hai bạn. Cậu hãy chia giúp cô giáo bằng câc cách có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ppt_w</p:attrName>
                                        </p:attrNameLst>
                                      </p:cBhvr>
                                      <p:tavLst>
                                        <p:tav tm="0">
                                          <p:val>
                                            <p:fltVal val="0"/>
                                          </p:val>
                                        </p:tav>
                                        <p:tav tm="100000">
                                          <p:val>
                                            <p:strVal val="#ppt_w"/>
                                          </p:val>
                                        </p:tav>
                                      </p:tavLst>
                                    </p:anim>
                                    <p:anim calcmode="lin" valueType="num">
                                      <p:cBhvr additive="base">
                                        <p:cTn id="11" dur="500"/>
                                        <p:tgtEl>
                                          <p:spTgt spid="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500"/>
                                        <p:tgtEl>
                                          <p:spTgt spid="232"/>
                                        </p:tgtEl>
                                        <p:attrNameLst>
                                          <p:attrName>ppt_w</p:attrName>
                                        </p:attrNameLst>
                                      </p:cBhvr>
                                      <p:tavLst>
                                        <p:tav tm="0">
                                          <p:val>
                                            <p:fltVal val="0"/>
                                          </p:val>
                                        </p:tav>
                                        <p:tav tm="100000">
                                          <p:val>
                                            <p:strVal val="#ppt_w"/>
                                          </p:val>
                                        </p:tav>
                                      </p:tavLst>
                                    </p:anim>
                                    <p:anim calcmode="lin" valueType="num">
                                      <p:cBhvr additive="base">
                                        <p:cTn id="17" dur="500"/>
                                        <p:tgtEl>
                                          <p:spTgt spid="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241" name="Google Shape;241;p13"/>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42" name="Google Shape;242;p13"/>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243" name="Google Shape;243;p13"/>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244" name="Google Shape;244;p13"/>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245" name="Google Shape;245;p13"/>
          <p:cNvSpPr/>
          <p:nvPr/>
        </p:nvSpPr>
        <p:spPr>
          <a:xfrm>
            <a:off x="1331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mừng cậu đã thu thập được khá nhiều rương châu báu. Chúc cậu thượng lộ bình an.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13"/>
          <p:cNvPicPr preferRelativeResize="0"/>
          <p:nvPr/>
        </p:nvPicPr>
        <p:blipFill rotWithShape="1">
          <a:blip r:embed="rId9"/>
          <a:srcRect/>
          <a:stretch>
            <a:fillRect/>
          </a:stretch>
        </p:blipFill>
        <p:spPr>
          <a:xfrm>
            <a:off x="1585664" y="4645025"/>
            <a:ext cx="5108575" cy="2212975"/>
          </a:xfrm>
          <a:prstGeom prst="rect">
            <a:avLst/>
          </a:prstGeom>
          <a:noFill/>
          <a:ln>
            <a:noFill/>
          </a:ln>
        </p:spPr>
      </p:pic>
      <p:pic>
        <p:nvPicPr>
          <p:cNvPr id="247" name="Google Shape;247;p13"/>
          <p:cNvPicPr preferRelativeResize="0"/>
          <p:nvPr/>
        </p:nvPicPr>
        <p:blipFill rotWithShape="1">
          <a:blip r:embed="rId10"/>
          <a:srcRect/>
          <a:stretch>
            <a:fillRect/>
          </a:stretch>
        </p:blipFill>
        <p:spPr>
          <a:xfrm>
            <a:off x="6948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fltVal val="0"/>
                                          </p:val>
                                        </p:tav>
                                        <p:tav tm="100000">
                                          <p:val>
                                            <p:strVal val="#ppt_w"/>
                                          </p:val>
                                        </p:tav>
                                      </p:tavLst>
                                    </p:anim>
                                    <p:anim calcmode="lin" valueType="num">
                                      <p:cBhvr additive="base">
                                        <p:cTn id="8" dur="500"/>
                                        <p:tgtEl>
                                          <p:spTgt spid="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85900" y="857250"/>
            <a:ext cx="1714500" cy="521970"/>
          </a:xfrm>
          <a:prstGeom prst="rect">
            <a:avLst/>
          </a:prstGeom>
          <a:solidFill>
            <a:schemeClr val="accent6">
              <a:lumMod val="60000"/>
              <a:lumOff val="40000"/>
            </a:schemeClr>
          </a:solidFill>
          <a:ln w="9525">
            <a:noFill/>
            <a:miter lim="800000"/>
          </a:ln>
          <a:effectLst/>
        </p:spPr>
        <p:txBody>
          <a:bodyPr>
            <a:spAutoFit/>
          </a:bodyPr>
          <a:lstStyle/>
          <a:p>
            <a:pPr marR="0" defTabSz="914400" fontAlgn="auto">
              <a:spcBef>
                <a:spcPct val="50000"/>
              </a:spcBef>
              <a:spcAft>
                <a:spcPts val="0"/>
              </a:spcAft>
              <a:buClrTx/>
              <a:buSzTx/>
              <a:buFontTx/>
              <a:buNone/>
              <a:defRPr/>
            </a:pPr>
            <a:r>
              <a:rPr kumimoji="0" lang="en-US" sz="2800" b="1" kern="1200" cap="none" spc="0" normalizeH="0" baseline="0" noProof="0" dirty="0" smtClean="0">
                <a:solidFill>
                  <a:srgbClr val="FF0000"/>
                </a:solidFill>
                <a:latin typeface="Times New Roman" panose="02020603050405020304" charset="0"/>
                <a:ea typeface="+mn-ea"/>
                <a:cs typeface="Times New Roman" panose="02020603050405020304" charset="0"/>
              </a:rPr>
              <a:t>ĐÁP ÁN:</a:t>
            </a:r>
            <a:r>
              <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rPr>
              <a:t> </a:t>
            </a:r>
          </a:p>
        </p:txBody>
      </p:sp>
      <p:sp>
        <p:nvSpPr>
          <p:cNvPr id="23555" name="AutoShape 3"/>
          <p:cNvSpPr/>
          <p:nvPr/>
        </p:nvSpPr>
        <p:spPr>
          <a:xfrm>
            <a:off x="1085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lstStyle/>
          <a:p>
            <a:pPr marL="457200" indent="-457200" algn="ctr">
              <a:buNone/>
            </a:pPr>
            <a:r>
              <a:rPr sz="2700" b="1" dirty="0">
                <a:latin typeface="Calibri" panose="020F0502020204030204" charset="0"/>
                <a:ea typeface="Arial" panose="020B0604020202020204" pitchFamily="34" charset="0"/>
              </a:rPr>
              <a:t> 54         3           </a:t>
            </a:r>
          </a:p>
          <a:p>
            <a:pPr marL="457200" indent="-457200" algn="ctr">
              <a:buNone/>
            </a:pPr>
            <a:r>
              <a:rPr sz="2700" b="1" dirty="0">
                <a:latin typeface="Calibri" panose="020F0502020204030204" charset="0"/>
                <a:ea typeface="Arial" panose="020B0604020202020204" pitchFamily="34" charset="0"/>
              </a:rPr>
              <a:t>136          </a:t>
            </a:r>
            <a:r>
              <a:rPr lang="vi-VN" sz="2700" b="1" dirty="0">
                <a:latin typeface="Calibri" panose="020F0502020204030204" charset="0"/>
                <a:ea typeface="Arial" panose="020B0604020202020204" pitchFamily="34" charset="0"/>
              </a:rPr>
              <a:t>         </a:t>
            </a:r>
            <a:r>
              <a:rPr sz="2700" b="1" dirty="0">
                <a:latin typeface="Calibri" panose="020F0502020204030204" charset="0"/>
                <a:ea typeface="Arial" panose="020B0604020202020204" pitchFamily="34" charset="0"/>
              </a:rPr>
              <a:t>342    </a:t>
            </a:r>
          </a:p>
          <a:p>
            <a:pPr marL="457200" indent="-457200" algn="ctr">
              <a:buNone/>
            </a:pPr>
            <a:r>
              <a:rPr sz="2700" b="1" dirty="0">
                <a:latin typeface="Calibri" panose="020F0502020204030204" charset="0"/>
                <a:ea typeface="Arial" panose="020B0604020202020204" pitchFamily="34" charset="0"/>
              </a:rPr>
              <a:t>15       78</a:t>
            </a:r>
          </a:p>
          <a:p>
            <a:pPr marL="457200" indent="-457200" algn="ctr">
              <a:buNone/>
            </a:pPr>
            <a:r>
              <a:rPr sz="2700" b="1" dirty="0">
                <a:latin typeface="Calibri" panose="020F0502020204030204" charset="0"/>
                <a:ea typeface="Arial" panose="020B0604020202020204" pitchFamily="34" charset="0"/>
              </a:rPr>
              <a:t>144           18           92       </a:t>
            </a:r>
          </a:p>
          <a:p>
            <a:pPr marL="457200" indent="-457200" algn="ctr">
              <a:buNone/>
            </a:pPr>
            <a:r>
              <a:rPr sz="2700" b="1" dirty="0">
                <a:latin typeface="Calibri" panose="020F0502020204030204" charset="0"/>
                <a:ea typeface="Arial" panose="020B0604020202020204" pitchFamily="34" charset="0"/>
              </a:rPr>
              <a:t>30            12                 67</a:t>
            </a:r>
          </a:p>
          <a:p>
            <a:pPr marL="457200" indent="-457200" algn="ctr">
              <a:buNone/>
            </a:pPr>
            <a:r>
              <a:rPr sz="2700" b="1" dirty="0">
                <a:latin typeface="Calibri" panose="020F0502020204030204" charset="0"/>
                <a:ea typeface="Arial" panose="020B0604020202020204" pitchFamily="34" charset="0"/>
              </a:rPr>
              <a:t>443               39</a:t>
            </a:r>
          </a:p>
          <a:p>
            <a:pPr marL="457200" indent="-457200" algn="ctr">
              <a:buNone/>
            </a:pPr>
            <a:r>
              <a:rPr sz="2700" b="1" dirty="0">
                <a:latin typeface="Calibri" panose="020F0502020204030204" charset="0"/>
                <a:ea typeface="Arial" panose="020B0604020202020204" pitchFamily="34" charset="0"/>
              </a:rPr>
              <a:t>  248          2             99        </a:t>
            </a:r>
          </a:p>
          <a:p>
            <a:pPr marL="457200" indent="-457200" algn="ctr">
              <a:buAutoNum type="arabicPlain" startAt="1002"/>
            </a:pPr>
            <a:r>
              <a:rPr sz="2700" b="1" dirty="0">
                <a:latin typeface="Calibri" panose="020F0502020204030204" charset="0"/>
                <a:ea typeface="Arial" panose="020B0604020202020204" pitchFamily="34" charset="0"/>
              </a:rPr>
              <a:t>             1008</a:t>
            </a:r>
          </a:p>
          <a:p>
            <a:pPr marL="457200" indent="-457200" algn="ctr">
              <a:buNone/>
            </a:pPr>
            <a:r>
              <a:rPr sz="2700" b="1" dirty="0">
                <a:latin typeface="Calibri" panose="020F0502020204030204" charset="0"/>
                <a:ea typeface="Arial" panose="020B0604020202020204" pitchFamily="34" charset="0"/>
              </a:rPr>
              <a:t>6 </a:t>
            </a:r>
          </a:p>
        </p:txBody>
      </p:sp>
      <p:sp>
        <p:nvSpPr>
          <p:cNvPr id="23556" name="AutoShape 4"/>
          <p:cNvSpPr/>
          <p:nvPr/>
        </p:nvSpPr>
        <p:spPr>
          <a:xfrm>
            <a:off x="5200650" y="1428750"/>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p>
        </p:txBody>
      </p:sp>
      <p:sp>
        <p:nvSpPr>
          <p:cNvPr id="23557" name="AutoShape 5"/>
          <p:cNvSpPr/>
          <p:nvPr/>
        </p:nvSpPr>
        <p:spPr>
          <a:xfrm>
            <a:off x="5029200" y="5029200"/>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lstStyle/>
          <a:p>
            <a:pPr algn="ctr"/>
            <a:r>
              <a:rPr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Các số </a:t>
            </a:r>
            <a:r>
              <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là ước của 90</a:t>
            </a:r>
            <a:endPar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2286000" y="1771650"/>
            <a:ext cx="685800" cy="507831"/>
          </a:xfrm>
          <a:prstGeom prst="rect">
            <a:avLst/>
          </a:prstGeom>
          <a:solidFill>
            <a:srgbClr val="FF9966"/>
          </a:solidFill>
          <a:ln w="9525">
            <a:noFill/>
          </a:ln>
        </p:spPr>
        <p:txBody>
          <a:bodyPr wrap="square">
            <a:spAutoFit/>
          </a:bodyPr>
          <a:lstStyle/>
          <a:p>
            <a:pPr>
              <a:spcBef>
                <a:spcPct val="50000"/>
              </a:spcBef>
            </a:pPr>
            <a:r>
              <a:rPr sz="2700" b="1" dirty="0">
                <a:solidFill>
                  <a:srgbClr val="FF0000"/>
                </a:solidFill>
                <a:latin typeface="Calibri" panose="020F0502020204030204" charset="0"/>
                <a:ea typeface="Arial" panose="020B0604020202020204" pitchFamily="34" charset="0"/>
              </a:rPr>
              <a:t>54</a:t>
            </a:r>
          </a:p>
        </p:txBody>
      </p:sp>
      <p:sp>
        <p:nvSpPr>
          <p:cNvPr id="23560" name="Text Box 8"/>
          <p:cNvSpPr txBox="1"/>
          <p:nvPr/>
        </p:nvSpPr>
        <p:spPr>
          <a:xfrm>
            <a:off x="3973354" y="2196941"/>
            <a:ext cx="884396" cy="507831"/>
          </a:xfrm>
          <a:prstGeom prst="rect">
            <a:avLst/>
          </a:prstGeom>
          <a:solidFill>
            <a:srgbClr val="FF9966"/>
          </a:solidFill>
          <a:ln w="9525">
            <a:noFill/>
          </a:ln>
        </p:spPr>
        <p:txBody>
          <a:bodyPr wrap="square">
            <a:spAutoFit/>
          </a:bodyPr>
          <a:lstStyle/>
          <a:p>
            <a:pPr>
              <a:spcBef>
                <a:spcPct val="50000"/>
              </a:spcBef>
            </a:pPr>
            <a:r>
              <a:rPr sz="2700" b="1" dirty="0">
                <a:solidFill>
                  <a:srgbClr val="FF0000"/>
                </a:solidFill>
                <a:latin typeface="Calibri" panose="020F0502020204030204" charset="0"/>
                <a:ea typeface="Arial" panose="020B0604020202020204" pitchFamily="34" charset="0"/>
              </a:rPr>
              <a:t>342</a:t>
            </a:r>
          </a:p>
        </p:txBody>
      </p:sp>
      <p:sp>
        <p:nvSpPr>
          <p:cNvPr id="23561" name="Text Box 9"/>
          <p:cNvSpPr txBox="1"/>
          <p:nvPr/>
        </p:nvSpPr>
        <p:spPr>
          <a:xfrm>
            <a:off x="1543050" y="2947988"/>
            <a:ext cx="998696" cy="507831"/>
          </a:xfrm>
          <a:prstGeom prst="rect">
            <a:avLst/>
          </a:prstGeom>
          <a:solidFill>
            <a:srgbClr val="FF9966"/>
          </a:solidFill>
          <a:ln w="9525">
            <a:noFill/>
          </a:ln>
        </p:spPr>
        <p:txBody>
          <a:bodyPr wrap="square">
            <a:spAutoFit/>
          </a:bodyPr>
          <a:lstStyle/>
          <a:p>
            <a:pPr>
              <a:spcBef>
                <a:spcPct val="50000"/>
              </a:spcBef>
            </a:pPr>
            <a:r>
              <a:rPr sz="2700" b="1" dirty="0">
                <a:solidFill>
                  <a:srgbClr val="FF0000"/>
                </a:solidFill>
                <a:latin typeface="Calibri" panose="020F0502020204030204" charset="0"/>
                <a:ea typeface="Arial" panose="020B0604020202020204" pitchFamily="34" charset="0"/>
              </a:rPr>
              <a:t>144</a:t>
            </a:r>
          </a:p>
        </p:txBody>
      </p:sp>
      <p:sp>
        <p:nvSpPr>
          <p:cNvPr id="23562" name="Text Box 10"/>
          <p:cNvSpPr txBox="1"/>
          <p:nvPr/>
        </p:nvSpPr>
        <p:spPr>
          <a:xfrm>
            <a:off x="2971800" y="30289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18</a:t>
            </a:r>
          </a:p>
        </p:txBody>
      </p:sp>
      <p:sp>
        <p:nvSpPr>
          <p:cNvPr id="23563" name="Text Box 11"/>
          <p:cNvSpPr txBox="1"/>
          <p:nvPr/>
        </p:nvSpPr>
        <p:spPr>
          <a:xfrm>
            <a:off x="4196954" y="4286250"/>
            <a:ext cx="5715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99</a:t>
            </a:r>
          </a:p>
        </p:txBody>
      </p:sp>
      <p:sp>
        <p:nvSpPr>
          <p:cNvPr id="23564" name="Text Box 12"/>
          <p:cNvSpPr txBox="1"/>
          <p:nvPr/>
        </p:nvSpPr>
        <p:spPr>
          <a:xfrm>
            <a:off x="3886200" y="4709160"/>
            <a:ext cx="914400" cy="506730"/>
          </a:xfrm>
          <a:prstGeom prst="rect">
            <a:avLst/>
          </a:prstGeom>
          <a:solidFill>
            <a:srgbClr val="FF9966"/>
          </a:solidFill>
          <a:ln w="9525">
            <a:noFill/>
          </a:ln>
        </p:spPr>
        <p:txBody>
          <a:bodyPr>
            <a:spAutoFit/>
          </a:bodyPr>
          <a:lstStyle/>
          <a:p>
            <a:pPr>
              <a:spcBef>
                <a:spcPct val="50000"/>
              </a:spcBef>
            </a:pPr>
            <a:r>
              <a:rPr sz="2700" b="1" dirty="0">
                <a:solidFill>
                  <a:srgbClr val="FF0000"/>
                </a:solidFill>
                <a:latin typeface="Calibri" panose="020F0502020204030204" charset="0"/>
                <a:ea typeface="Arial" panose="020B0604020202020204" pitchFamily="34" charset="0"/>
              </a:rPr>
              <a:t>1008</a:t>
            </a:r>
          </a:p>
        </p:txBody>
      </p:sp>
      <p:sp>
        <p:nvSpPr>
          <p:cNvPr id="23565" name="Text Box 13"/>
          <p:cNvSpPr txBox="1"/>
          <p:nvPr/>
        </p:nvSpPr>
        <p:spPr>
          <a:xfrm>
            <a:off x="3429000" y="1771650"/>
            <a:ext cx="5143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3</a:t>
            </a:r>
          </a:p>
        </p:txBody>
      </p:sp>
      <p:sp>
        <p:nvSpPr>
          <p:cNvPr id="23567" name="Text Box 15"/>
          <p:cNvSpPr txBox="1"/>
          <p:nvPr/>
        </p:nvSpPr>
        <p:spPr>
          <a:xfrm>
            <a:off x="2686050" y="2605088"/>
            <a:ext cx="742950" cy="507831"/>
          </a:xfrm>
          <a:prstGeom prst="rect">
            <a:avLst/>
          </a:prstGeom>
          <a:solidFill>
            <a:srgbClr val="FF9966"/>
          </a:solidFill>
          <a:ln w="9525">
            <a:noFill/>
          </a:ln>
        </p:spPr>
        <p:txBody>
          <a:bodyPr wrap="square">
            <a:spAutoFit/>
          </a:bodyPr>
          <a:lstStyle/>
          <a:p>
            <a:pPr>
              <a:spcBef>
                <a:spcPct val="50000"/>
              </a:spcBef>
            </a:pPr>
            <a:r>
              <a:rPr sz="2700" b="1" dirty="0">
                <a:solidFill>
                  <a:srgbClr val="7030A0"/>
                </a:solidFill>
                <a:latin typeface="Calibri" panose="020F0502020204030204" charset="0"/>
                <a:ea typeface="Arial" panose="020B0604020202020204" pitchFamily="34" charset="0"/>
              </a:rPr>
              <a:t>15</a:t>
            </a:r>
          </a:p>
        </p:txBody>
      </p:sp>
      <p:sp>
        <p:nvSpPr>
          <p:cNvPr id="23569" name="Text Box 17"/>
          <p:cNvSpPr txBox="1"/>
          <p:nvPr/>
        </p:nvSpPr>
        <p:spPr>
          <a:xfrm>
            <a:off x="2971800" y="43195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2</a:t>
            </a:r>
          </a:p>
        </p:txBody>
      </p:sp>
      <p:sp>
        <p:nvSpPr>
          <p:cNvPr id="23570" name="Text Box 18"/>
          <p:cNvSpPr txBox="1"/>
          <p:nvPr/>
        </p:nvSpPr>
        <p:spPr>
          <a:xfrm>
            <a:off x="1632584" y="3470434"/>
            <a:ext cx="824865" cy="507831"/>
          </a:xfrm>
          <a:prstGeom prst="rect">
            <a:avLst/>
          </a:prstGeom>
          <a:solidFill>
            <a:srgbClr val="FF9966"/>
          </a:solidFill>
          <a:ln w="9525">
            <a:noFill/>
          </a:ln>
        </p:spPr>
        <p:txBody>
          <a:bodyPr wrap="square">
            <a:spAutoFit/>
          </a:bodyPr>
          <a:lstStyle/>
          <a:p>
            <a:pPr>
              <a:spcBef>
                <a:spcPct val="50000"/>
              </a:spcBef>
            </a:pPr>
            <a:r>
              <a:rPr sz="2700" b="1" dirty="0">
                <a:gradFill>
                  <a:gsLst>
                    <a:gs pos="0">
                      <a:srgbClr val="7B32B2"/>
                    </a:gs>
                    <a:gs pos="100000">
                      <a:srgbClr val="401A5D"/>
                    </a:gs>
                  </a:gsLst>
                  <a:lin scaled="0"/>
                </a:gradFill>
                <a:latin typeface="Calibri" panose="020F0502020204030204" charset="0"/>
                <a:ea typeface="Arial" panose="020B0604020202020204" pitchFamily="34" charset="0"/>
              </a:rPr>
              <a:t>30</a:t>
            </a:r>
          </a:p>
        </p:txBody>
      </p:sp>
      <p:sp>
        <p:nvSpPr>
          <p:cNvPr id="23571" name="Text Box 19"/>
          <p:cNvSpPr txBox="1"/>
          <p:nvPr/>
        </p:nvSpPr>
        <p:spPr>
          <a:xfrm>
            <a:off x="3257550" y="5119688"/>
            <a:ext cx="400050" cy="506730"/>
          </a:xfrm>
          <a:prstGeom prst="rect">
            <a:avLst/>
          </a:prstGeom>
          <a:solidFill>
            <a:srgbClr val="FF9966"/>
          </a:solidFill>
          <a:ln w="9525">
            <a:noFill/>
          </a:ln>
        </p:spPr>
        <p:txBody>
          <a:bodyPr>
            <a:spAutoFit/>
          </a:bodyPr>
          <a:lstStyle/>
          <a:p>
            <a:pPr>
              <a:spcBef>
                <a:spcPct val="50000"/>
              </a:spcBef>
            </a:pPr>
            <a:r>
              <a:rPr sz="2700" b="1" dirty="0">
                <a:solidFill>
                  <a:srgbClr val="7030A0"/>
                </a:solidFill>
                <a:latin typeface="Calibri" panose="020F0502020204030204" charset="0"/>
                <a:ea typeface="Arial" panose="020B0604020202020204" pitchFamily="34" charset="0"/>
              </a:rPr>
              <a:t>6</a:t>
            </a:r>
          </a:p>
        </p:txBody>
      </p:sp>
      <p:sp>
        <p:nvSpPr>
          <p:cNvPr id="23572" name="Text Box 20"/>
          <p:cNvSpPr txBox="1"/>
          <p:nvPr/>
        </p:nvSpPr>
        <p:spPr>
          <a:xfrm>
            <a:off x="2971800" y="3024188"/>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7030A0"/>
                </a:solidFill>
                <a:latin typeface="Calibri" panose="020F0502020204030204" charset="0"/>
                <a:ea typeface="Arial" panose="020B0604020202020204" pitchFamily="34" charset="0"/>
              </a:rPr>
              <a:t>18</a:t>
            </a:r>
          </a:p>
        </p:txBody>
      </p:sp>
      <p:sp>
        <p:nvSpPr>
          <p:cNvPr id="23573" name="Text Box 21"/>
          <p:cNvSpPr txBox="1"/>
          <p:nvPr/>
        </p:nvSpPr>
        <p:spPr>
          <a:xfrm>
            <a:off x="2971800" y="3029426"/>
            <a:ext cx="571500" cy="506730"/>
          </a:xfrm>
          <a:prstGeom prst="rect">
            <a:avLst/>
          </a:prstGeom>
          <a:solidFill>
            <a:srgbClr val="FF9966"/>
          </a:solidFill>
          <a:ln w="9525">
            <a:noFill/>
          </a:ln>
        </p:spPr>
        <p:txBody>
          <a:bodyPr wrap="square">
            <a:spAutoFit/>
          </a:bodyPr>
          <a:lstStyle/>
          <a:p>
            <a:pPr>
              <a:spcBef>
                <a:spcPct val="50000"/>
              </a:spcBef>
            </a:pPr>
            <a:r>
              <a:rPr sz="2700" b="1" dirty="0">
                <a:solidFill>
                  <a:srgbClr val="008000"/>
                </a:solidFill>
                <a:latin typeface="Calibri" panose="020F0502020204030204" charset="0"/>
                <a:ea typeface="Arial" panose="020B0604020202020204" pitchFamily="34" charset="0"/>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
                                          </p:val>
                                        </p:tav>
                                        <p:tav tm="100000">
                                          <p:val>
                                            <p:strVal val="#ppt_w"/>
                                          </p:val>
                                        </p:tav>
                                      </p:tavLst>
                                    </p:anim>
                                    <p:anim calcmode="lin" valueType="num">
                                      <p:cBhvr>
                                        <p:cTn id="25"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
                                          </p:val>
                                        </p:tav>
                                        <p:tav tm="100000">
                                          <p:val>
                                            <p:strVal val="#ppt_w"/>
                                          </p:val>
                                        </p:tav>
                                      </p:tavLst>
                                    </p:anim>
                                    <p:anim calcmode="lin" valueType="num">
                                      <p:cBhvr>
                                        <p:cTn id="31" dur="500" fill="hold"/>
                                        <p:tgtEl>
                                          <p:spTgt spid="2356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
                                          </p:val>
                                        </p:tav>
                                        <p:tav tm="100000">
                                          <p:val>
                                            <p:strVal val="#ppt_w"/>
                                          </p:val>
                                        </p:tav>
                                      </p:tavLst>
                                    </p:anim>
                                    <p:anim calcmode="lin" valueType="num">
                                      <p:cBhvr>
                                        <p:cTn id="37" dur="500" fill="hold"/>
                                        <p:tgtEl>
                                          <p:spTgt spid="2356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
                                          </p:val>
                                        </p:tav>
                                        <p:tav tm="100000">
                                          <p:val>
                                            <p:strVal val="#ppt_w"/>
                                          </p:val>
                                        </p:tav>
                                      </p:tavLst>
                                    </p:anim>
                                    <p:anim calcmode="lin" valueType="num">
                                      <p:cBhvr>
                                        <p:cTn id="43" dur="5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
                                          </p:val>
                                        </p:tav>
                                        <p:tav tm="100000">
                                          <p:val>
                                            <p:strVal val="#ppt_w"/>
                                          </p:val>
                                        </p:tav>
                                      </p:tavLst>
                                    </p:anim>
                                    <p:anim calcmode="lin" valueType="num">
                                      <p:cBhvr>
                                        <p:cTn id="49" dur="500" fill="hold"/>
                                        <p:tgtEl>
                                          <p:spTgt spid="2356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
                                          </p:val>
                                        </p:tav>
                                        <p:tav tm="100000">
                                          <p:val>
                                            <p:strVal val="#ppt_w"/>
                                          </p:val>
                                        </p:tav>
                                      </p:tavLst>
                                    </p:anim>
                                    <p:anim calcmode="lin" valueType="num">
                                      <p:cBhvr>
                                        <p:cTn id="55" dur="500" fill="hold"/>
                                        <p:tgtEl>
                                          <p:spTgt spid="2356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
                                          </p:val>
                                        </p:tav>
                                        <p:tav tm="100000">
                                          <p:val>
                                            <p:strVal val="#ppt_w"/>
                                          </p:val>
                                        </p:tav>
                                      </p:tavLst>
                                    </p:anim>
                                    <p:anim calcmode="lin" valueType="num">
                                      <p:cBhvr>
                                        <p:cTn id="67" dur="500" fill="hold"/>
                                        <p:tgtEl>
                                          <p:spTgt spid="23565"/>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
                                          </p:val>
                                        </p:tav>
                                        <p:tav tm="100000">
                                          <p:val>
                                            <p:strVal val="#ppt_w"/>
                                          </p:val>
                                        </p:tav>
                                      </p:tavLst>
                                    </p:anim>
                                    <p:anim calcmode="lin" valueType="num">
                                      <p:cBhvr>
                                        <p:cTn id="73" dur="5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
                                          </p:val>
                                        </p:tav>
                                        <p:tav tm="100000">
                                          <p:val>
                                            <p:strVal val="#ppt_w"/>
                                          </p:val>
                                        </p:tav>
                                      </p:tavLst>
                                    </p:anim>
                                    <p:anim calcmode="lin" valueType="num">
                                      <p:cBhvr>
                                        <p:cTn id="79" dur="500" fill="hold"/>
                                        <p:tgtEl>
                                          <p:spTgt spid="2357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
                                          </p:val>
                                        </p:tav>
                                        <p:tav tm="100000">
                                          <p:val>
                                            <p:strVal val="#ppt_w"/>
                                          </p:val>
                                        </p:tav>
                                      </p:tavLst>
                                    </p:anim>
                                    <p:anim calcmode="lin" valueType="num">
                                      <p:cBhvr>
                                        <p:cTn id="85" dur="500" fill="hold"/>
                                        <p:tgtEl>
                                          <p:spTgt spid="23570"/>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
                                          </p:val>
                                        </p:tav>
                                        <p:tav tm="100000">
                                          <p:val>
                                            <p:strVal val="#ppt_w"/>
                                          </p:val>
                                        </p:tav>
                                      </p:tavLst>
                                    </p:anim>
                                    <p:anim calcmode="lin" valueType="num">
                                      <p:cBhvr>
                                        <p:cTn id="91" dur="500" fill="hold"/>
                                        <p:tgtEl>
                                          <p:spTgt spid="2356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
                                          </p:val>
                                        </p:tav>
                                        <p:tav tm="100000">
                                          <p:val>
                                            <p:strVal val="#ppt_w"/>
                                          </p:val>
                                        </p:tav>
                                      </p:tavLst>
                                    </p:anim>
                                    <p:anim calcmode="lin" valueType="num">
                                      <p:cBhvr>
                                        <p:cTn id="97" dur="500" fill="hold"/>
                                        <p:tgtEl>
                                          <p:spTgt spid="23571"/>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
                                          </p:val>
                                        </p:tav>
                                        <p:tav tm="100000">
                                          <p:val>
                                            <p:fltVal val="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 y="259080"/>
            <a:ext cx="9058910" cy="720725"/>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
        <p:nvSpPr>
          <p:cNvPr id="3" name="Content Placeholder 2"/>
          <p:cNvSpPr>
            <a:spLocks noGrp="1"/>
          </p:cNvSpPr>
          <p:nvPr>
            <p:ph idx="1"/>
          </p:nvPr>
        </p:nvSpPr>
        <p:spPr>
          <a:xfrm>
            <a:off x="141605" y="1337945"/>
            <a:ext cx="8861425" cy="1240155"/>
          </a:xfrm>
        </p:spPr>
        <p:txBody>
          <a:bodyPr/>
          <a:lstStyle/>
          <a:p>
            <a:pPr marL="0" indent="0">
              <a:buNone/>
            </a:pPr>
            <a:r>
              <a:rPr lang="vi-VN" altLang="en-US" sz="2800" b="1">
                <a:gradFill>
                  <a:gsLst>
                    <a:gs pos="0">
                      <a:srgbClr val="FE4444"/>
                    </a:gs>
                    <a:gs pos="100000">
                      <a:srgbClr val="832B2B"/>
                    </a:gs>
                  </a:gsLst>
                  <a:lin scaled="0"/>
                </a:gradFill>
                <a:latin typeface="Times New Roman" panose="02020603050405020304" charset="0"/>
                <a:cs typeface="Times New Roman" panose="02020603050405020304" charset="0"/>
              </a:rPr>
              <a:t>Bài 1</a:t>
            </a:r>
            <a:r>
              <a:rPr lang="vi-VN" altLang="en-US" sz="2800" b="1">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Tìm ra bốn bội của số m, biết:</a:t>
            </a:r>
          </a:p>
          <a:p>
            <a:pPr marL="0" indent="0">
              <a:buNone/>
            </a:pPr>
            <a:r>
              <a:rPr lang="vi-VN" altLang="en-US" sz="2800">
                <a:latin typeface="Times New Roman" panose="02020603050405020304" charset="0"/>
                <a:cs typeface="Times New Roman" panose="02020603050405020304" charset="0"/>
              </a:rPr>
              <a:t>a) m = 15                     b) m = 30                        c) m = 100</a:t>
            </a:r>
          </a:p>
        </p:txBody>
      </p:sp>
      <p:sp>
        <p:nvSpPr>
          <p:cNvPr id="4" name="Title 1"/>
          <p:cNvSpPr>
            <a:spLocks noGrp="1"/>
          </p:cNvSpPr>
          <p:nvPr/>
        </p:nvSpPr>
        <p:spPr>
          <a:xfrm>
            <a:off x="85249" y="2593181"/>
            <a:ext cx="8869680" cy="26260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Bốn bội của 15 là: 0; 15; 30; 45</a:t>
            </a:r>
          </a:p>
          <a:p>
            <a:pPr algn="l"/>
            <a:r>
              <a:rPr lang="vi-VN" altLang="en-US" sz="2800">
                <a:latin typeface="Times New Roman" panose="02020603050405020304" charset="0"/>
                <a:cs typeface="Times New Roman" panose="02020603050405020304" charset="0"/>
              </a:rPr>
              <a:t>b) Bốn bội của 30 là: 30; 60; 90; 120</a:t>
            </a:r>
          </a:p>
          <a:p>
            <a:pPr algn="l"/>
            <a:r>
              <a:rPr lang="vi-VN" altLang="en-US" sz="2800">
                <a:latin typeface="Times New Roman" panose="02020603050405020304" charset="0"/>
                <a:cs typeface="Times New Roman" panose="02020603050405020304" charset="0"/>
              </a:rPr>
              <a:t>c) Bốn bội của 100 là: 0; 100; 200; 300</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05" y="1338580"/>
            <a:ext cx="8861425" cy="1239520"/>
          </a:xfrm>
        </p:spPr>
        <p:txBody>
          <a:bodyPr>
            <a:noAutofit/>
          </a:bodyPr>
          <a:lstStyle/>
          <a:p>
            <a:pPr marL="0" indent="0">
              <a:buNone/>
            </a:pPr>
            <a:r>
              <a:rPr lang="vi-VN" altLang="en-US" sz="2800" b="1">
                <a:solidFill>
                  <a:srgbClr val="FF0000"/>
                </a:solidFill>
                <a:latin typeface="Times New Roman" panose="02020603050405020304" charset="0"/>
                <a:cs typeface="Times New Roman" panose="02020603050405020304" charset="0"/>
              </a:rPr>
              <a:t>Bài 2: </a:t>
            </a:r>
            <a:r>
              <a:rPr lang="vi-VN" altLang="en-US" sz="2800">
                <a:latin typeface="Times New Roman" panose="02020603050405020304" charset="0"/>
                <a:cs typeface="Times New Roman" panose="02020603050405020304" charset="0"/>
              </a:rPr>
              <a:t>Tìm tất cả các ước của số n, biết:</a:t>
            </a:r>
          </a:p>
          <a:p>
            <a:pPr marL="0" indent="0">
              <a:buNone/>
            </a:pPr>
            <a:r>
              <a:rPr lang="vi-VN" altLang="en-US" sz="2800">
                <a:latin typeface="Times New Roman" panose="02020603050405020304" charset="0"/>
                <a:cs typeface="Times New Roman" panose="02020603050405020304" charset="0"/>
              </a:rPr>
              <a:t>a) n = 13                     b) n = 20                              c) n = 26</a:t>
            </a:r>
          </a:p>
        </p:txBody>
      </p:sp>
      <p:sp>
        <p:nvSpPr>
          <p:cNvPr id="4" name="Title 1"/>
          <p:cNvSpPr>
            <a:spLocks noGrp="1"/>
          </p:cNvSpPr>
          <p:nvPr/>
        </p:nvSpPr>
        <p:spPr>
          <a:xfrm>
            <a:off x="85090" y="2431415"/>
            <a:ext cx="8869680" cy="34550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p>
          <a:p>
            <a:pPr algn="l"/>
            <a:r>
              <a:rPr lang="vi-VN" altLang="en-US" sz="2800">
                <a:latin typeface="Times New Roman" panose="02020603050405020304" charset="0"/>
                <a:cs typeface="Times New Roman" panose="02020603050405020304" charset="0"/>
              </a:rPr>
              <a:t>a) Các ước của 13 là: 1</a:t>
            </a:r>
          </a:p>
          <a:p>
            <a:pPr algn="l"/>
            <a:r>
              <a:rPr lang="vi-VN" altLang="en-US" sz="2800">
                <a:latin typeface="Times New Roman" panose="02020603050405020304" charset="0"/>
                <a:cs typeface="Times New Roman" panose="02020603050405020304" charset="0"/>
              </a:rPr>
              <a:t>b)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20 là: 1; 2; 4; 5; 10; 20</a:t>
            </a:r>
          </a:p>
          <a:p>
            <a:pPr algn="l"/>
            <a:r>
              <a:rPr lang="vi-VN" altLang="en-US" sz="2800">
                <a:latin typeface="Times New Roman" panose="02020603050405020304" charset="0"/>
                <a:cs typeface="Times New Roman" panose="02020603050405020304" charset="0"/>
              </a:rPr>
              <a:t>c)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26 là: 1; 2; 13; 26</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
        <p:nvSpPr>
          <p:cNvPr id="6" name="Title 1"/>
          <p:cNvSpPr>
            <a:spLocks noGrp="1"/>
          </p:cNvSpPr>
          <p:nvPr/>
        </p:nvSpPr>
        <p:spPr>
          <a:xfrm>
            <a:off x="85090" y="239395"/>
            <a:ext cx="9058910" cy="72072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46" y="1637824"/>
            <a:ext cx="8861108" cy="940118"/>
          </a:xfrm>
        </p:spPr>
        <p:txBody>
          <a:bodyPr/>
          <a:lstStyle/>
          <a:p>
            <a:pPr marL="0" indent="0">
              <a:buNone/>
            </a:pPr>
            <a:r>
              <a:rPr lang="vi-VN" altLang="en-US" sz="2800" b="1">
                <a:solidFill>
                  <a:srgbClr val="FF0000"/>
                </a:solidFill>
                <a:latin typeface="Times New Roman" panose="02020603050405020304" charset="0"/>
                <a:cs typeface="Times New Roman" panose="02020603050405020304" charset="0"/>
              </a:rPr>
              <a:t>Bài 3: </a:t>
            </a:r>
            <a:r>
              <a:rPr lang="vi-VN" altLang="en-US" sz="2800">
                <a:latin typeface="Times New Roman" panose="02020603050405020304" charset="0"/>
                <a:cs typeface="Times New Roman" panose="02020603050405020304" charset="0"/>
              </a:rPr>
              <a:t>Tìm số tư nhiên x, biết x là bội của 9 và 20 &lt; x &lt; 40.</a:t>
            </a:r>
          </a:p>
          <a:p>
            <a:pPr marL="0" indent="0">
              <a:buNone/>
            </a:pP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0657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vi-VN" altLang="en-US" sz="2800" b="1">
                <a:latin typeface="Times New Roman" panose="02020603050405020304" charset="0"/>
                <a:cs typeface="Times New Roman" panose="02020603050405020304" charset="0"/>
              </a:rPr>
              <a:t>Bài giải</a:t>
            </a:r>
          </a:p>
          <a:p>
            <a:pPr algn="ctr">
              <a:lnSpc>
                <a:spcPct val="130000"/>
              </a:lnSpc>
            </a:pPr>
            <a:r>
              <a:rPr lang="vi-VN" altLang="en-US" sz="2800">
                <a:latin typeface="Times New Roman" panose="02020603050405020304" charset="0"/>
                <a:cs typeface="Times New Roman" panose="02020603050405020304" charset="0"/>
              </a:rPr>
              <a:t> Các bội của 9 là: 0; 9; 18; 27; 36; 45; 54; ...</a:t>
            </a:r>
          </a:p>
          <a:p>
            <a:pPr algn="ctr">
              <a:lnSpc>
                <a:spcPct val="130000"/>
              </a:lnSpc>
            </a:pPr>
            <a:r>
              <a:rPr lang="vi-VN" altLang="en-US" sz="2800">
                <a:latin typeface="Times New Roman" panose="02020603050405020304" charset="0"/>
                <a:cs typeface="Times New Roman" panose="02020603050405020304" charset="0"/>
              </a:rPr>
              <a:t>Mà 20 &lt; x &lt; 40</a:t>
            </a:r>
          </a:p>
          <a:p>
            <a:pPr algn="ctr">
              <a:lnSpc>
                <a:spcPct val="130000"/>
              </a:lnSpc>
            </a:pPr>
            <a:r>
              <a:rPr lang="vi-VN" altLang="en-US" sz="2800">
                <a:latin typeface="Times New Roman" panose="02020603050405020304" charset="0"/>
                <a:cs typeface="Times New Roman" panose="02020603050405020304" charset="0"/>
              </a:rPr>
              <a:t>Vậy x = 27 hoặc x = 36</a:t>
            </a:r>
          </a:p>
        </p:txBody>
      </p:sp>
      <p:sp>
        <p:nvSpPr>
          <p:cNvPr id="6" name="Title 1"/>
          <p:cNvSpPr>
            <a:spLocks noGrp="1"/>
          </p:cNvSpPr>
          <p:nvPr/>
        </p:nvSpPr>
        <p:spPr>
          <a:xfrm>
            <a:off x="85090" y="259080"/>
            <a:ext cx="9058910" cy="70104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97" name="Google Shape;97;p2"/>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98" name="Google Shape;98;p2"/>
          <p:cNvPicPr preferRelativeResize="0"/>
          <p:nvPr/>
        </p:nvPicPr>
        <p:blipFill rotWithShape="1">
          <a:blip r:embed="rId6"/>
          <a:srcRect/>
          <a:stretch>
            <a:fillRect/>
          </a:stretch>
        </p:blipFill>
        <p:spPr>
          <a:xfrm>
            <a:off x="6372200" y="4276526"/>
            <a:ext cx="2786077" cy="2392834"/>
          </a:xfrm>
          <a:prstGeom prst="rect">
            <a:avLst/>
          </a:prstGeom>
          <a:noFill/>
          <a:ln>
            <a:noFill/>
          </a:ln>
        </p:spPr>
      </p:pic>
      <p:pic>
        <p:nvPicPr>
          <p:cNvPr id="99" name="Google Shape;99;p2"/>
          <p:cNvPicPr preferRelativeResize="0"/>
          <p:nvPr/>
        </p:nvPicPr>
        <p:blipFill rotWithShape="1">
          <a:blip r:embed="rId7"/>
          <a:srcRect/>
          <a:stretch>
            <a:fillRect/>
          </a:stretch>
        </p:blipFill>
        <p:spPr>
          <a:xfrm>
            <a:off x="7121732" y="5613397"/>
            <a:ext cx="2055670" cy="1304066"/>
          </a:xfrm>
          <a:prstGeom prst="rect">
            <a:avLst/>
          </a:prstGeom>
          <a:noFill/>
          <a:ln>
            <a:noFill/>
          </a:ln>
        </p:spPr>
      </p:pic>
      <p:pic>
        <p:nvPicPr>
          <p:cNvPr id="100" name="Google Shape;100;p2"/>
          <p:cNvPicPr preferRelativeResize="0"/>
          <p:nvPr/>
        </p:nvPicPr>
        <p:blipFill rotWithShape="1">
          <a:blip r:embed="rId8"/>
          <a:srcRect/>
          <a:stretch>
            <a:fillRect/>
          </a:stretch>
        </p:blipFill>
        <p:spPr>
          <a:xfrm flipH="1">
            <a:off x="7296139" y="172913"/>
            <a:ext cx="1944216" cy="2194365"/>
          </a:xfrm>
          <a:prstGeom prst="rect">
            <a:avLst/>
          </a:prstGeom>
          <a:noFill/>
          <a:ln>
            <a:noFill/>
          </a:ln>
        </p:spPr>
      </p:pic>
      <p:sp>
        <p:nvSpPr>
          <p:cNvPr id="101" name="Google Shape;101;p2"/>
          <p:cNvSpPr/>
          <p:nvPr/>
        </p:nvSpPr>
        <p:spPr>
          <a:xfrm>
            <a:off x="1403648" y="1270095"/>
            <a:ext cx="6577614" cy="2554545"/>
          </a:xfrm>
          <a:prstGeom prst="rect">
            <a:avLst/>
          </a:prstGeom>
        </p:spPr>
        <p:txBody>
          <a:bodyPr>
            <a:prstTxWarp prst="textPlain">
              <a:avLst/>
            </a:prstTxWarp>
          </a:bodyPr>
          <a:lstStyle/>
          <a:p>
            <a:pPr lvl="0" algn="ctr"/>
            <a:r>
              <a:rPr b="1" i="0">
                <a:ln w="9525" cap="flat" cmpd="sng">
                  <a:solidFill>
                    <a:srgbClr val="FFFF00"/>
                  </a:solidFill>
                  <a:prstDash val="solid"/>
                  <a:round/>
                  <a:headEnd type="none" w="sm" len="sm"/>
                  <a:tailEnd type="none" w="sm" len="sm"/>
                </a:ln>
                <a:solidFill>
                  <a:srgbClr val="494429"/>
                </a:solidFill>
                <a:latin typeface="Calibri" panose="020F0502020204030204"/>
              </a:rPr>
              <a:t>BÍ MẬT </a:t>
            </a:r>
            <a:br>
              <a:rPr b="1" i="0">
                <a:ln w="9525" cap="flat" cmpd="sng">
                  <a:solidFill>
                    <a:srgbClr val="FFFF00"/>
                  </a:solidFill>
                  <a:prstDash val="solid"/>
                  <a:round/>
                  <a:headEnd type="none" w="sm" len="sm"/>
                  <a:tailEnd type="none" w="sm" len="sm"/>
                </a:ln>
                <a:solidFill>
                  <a:srgbClr val="494429"/>
                </a:solidFill>
                <a:latin typeface="Calibri" panose="020F0502020204030204"/>
              </a:rPr>
            </a:br>
            <a:r>
              <a:rPr b="1" i="0">
                <a:ln w="9525" cap="flat" cmpd="sng">
                  <a:solidFill>
                    <a:srgbClr val="FFFF00"/>
                  </a:solidFill>
                  <a:prstDash val="solid"/>
                  <a:round/>
                  <a:headEnd type="none" w="sm" len="sm"/>
                  <a:tailEnd type="none" w="sm" len="sm"/>
                </a:ln>
                <a:solidFill>
                  <a:srgbClr val="494429"/>
                </a:solidFill>
                <a:latin typeface="Calibri" panose="020F0502020204030204"/>
              </a:rPr>
              <a:t>KHO BÁU CỔ</a:t>
            </a:r>
          </a:p>
        </p:txBody>
      </p:sp>
      <p:pic>
        <p:nvPicPr>
          <p:cNvPr id="102" name="Google Shape;102;p2"/>
          <p:cNvPicPr preferRelativeResize="0"/>
          <p:nvPr/>
        </p:nvPicPr>
        <p:blipFill rotWithShape="1">
          <a:blip r:embed="rId9"/>
          <a:srcRect/>
          <a:stretch>
            <a:fillRect/>
          </a:stretch>
        </p:blipFill>
        <p:spPr>
          <a:xfrm>
            <a:off x="9828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srcRect/>
          <a:stretch>
            <a:fillRect/>
          </a:stretch>
        </p:blipFill>
        <p:spPr>
          <a:xfrm>
            <a:off x="1257839" y="332655"/>
            <a:ext cx="6338497" cy="4320481"/>
          </a:xfrm>
          <a:prstGeom prst="rect">
            <a:avLst/>
          </a:prstGeom>
          <a:noFill/>
          <a:ln>
            <a:noFill/>
          </a:ln>
        </p:spPr>
      </p:pic>
      <p:pic>
        <p:nvPicPr>
          <p:cNvPr id="108" name="Google Shape;108;p3"/>
          <p:cNvPicPr preferRelativeResize="0"/>
          <p:nvPr/>
        </p:nvPicPr>
        <p:blipFill rotWithShape="1">
          <a:blip r:embed="rId5"/>
          <a:srcRect l="40297" t="44231" r="46039" b="5871"/>
          <a:stretch>
            <a:fillRect/>
          </a:stretch>
        </p:blipFill>
        <p:spPr>
          <a:xfrm>
            <a:off x="179512" y="3356992"/>
            <a:ext cx="1571467" cy="3712305"/>
          </a:xfrm>
          <a:prstGeom prst="rect">
            <a:avLst/>
          </a:prstGeom>
          <a:noFill/>
          <a:ln>
            <a:noFill/>
          </a:ln>
        </p:spPr>
      </p:pic>
      <p:sp>
        <p:nvSpPr>
          <p:cNvPr id="109" name="Google Shape;109;p3"/>
          <p:cNvSpPr txBox="1"/>
          <p:nvPr/>
        </p:nvSpPr>
        <p:spPr>
          <a:xfrm>
            <a:off x="1878612" y="1014785"/>
            <a:ext cx="479490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Chào mừng cậu bé đến với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hang động bí mật của ta!!!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Ta sẽ tặng cậu những rương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châu báu với điều kiện cậu </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phải tự vượt qua thử thách</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của những chiếc rương kia!</a:t>
            </a: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cậu may mắn...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10" name="Google Shape;110;p3"/>
          <p:cNvPicPr preferRelativeResize="0"/>
          <p:nvPr/>
        </p:nvPicPr>
        <p:blipFill rotWithShape="1">
          <a:blip r:embed="rId6"/>
          <a:srcRect/>
          <a:stretch>
            <a:fillRect/>
          </a:stretch>
        </p:blipFill>
        <p:spPr>
          <a:xfrm>
            <a:off x="179512" y="172913"/>
            <a:ext cx="1736767" cy="1324285"/>
          </a:xfrm>
          <a:prstGeom prst="rect">
            <a:avLst/>
          </a:prstGeom>
          <a:noFill/>
          <a:ln>
            <a:noFill/>
          </a:ln>
        </p:spPr>
      </p:pic>
      <p:pic>
        <p:nvPicPr>
          <p:cNvPr id="111" name="Google Shape;111;p3"/>
          <p:cNvPicPr preferRelativeResize="0"/>
          <p:nvPr/>
        </p:nvPicPr>
        <p:blipFill rotWithShape="1">
          <a:blip r:embed="rId7"/>
          <a:srcRect/>
          <a:stretch>
            <a:fillRect/>
          </a:stretch>
        </p:blipFill>
        <p:spPr>
          <a:xfrm>
            <a:off x="6372200" y="4276526"/>
            <a:ext cx="2786077" cy="2392834"/>
          </a:xfrm>
          <a:prstGeom prst="rect">
            <a:avLst/>
          </a:prstGeom>
          <a:noFill/>
          <a:ln>
            <a:noFill/>
          </a:ln>
        </p:spPr>
      </p:pic>
      <p:pic>
        <p:nvPicPr>
          <p:cNvPr id="112" name="Google Shape;112;p3"/>
          <p:cNvPicPr preferRelativeResize="0"/>
          <p:nvPr/>
        </p:nvPicPr>
        <p:blipFill rotWithShape="1">
          <a:blip r:embed="rId8"/>
          <a:srcRect/>
          <a:stretch>
            <a:fillRect/>
          </a:stretch>
        </p:blipFill>
        <p:spPr>
          <a:xfrm>
            <a:off x="7121732" y="5613397"/>
            <a:ext cx="2055670" cy="1304066"/>
          </a:xfrm>
          <a:prstGeom prst="rect">
            <a:avLst/>
          </a:prstGeom>
          <a:noFill/>
          <a:ln>
            <a:noFill/>
          </a:ln>
        </p:spPr>
      </p:pic>
      <p:pic>
        <p:nvPicPr>
          <p:cNvPr id="113" name="Google Shape;113;p3"/>
          <p:cNvPicPr preferRelativeResize="0"/>
          <p:nvPr/>
        </p:nvPicPr>
        <p:blipFill rotWithShape="1">
          <a:blip r:embed="rId9"/>
          <a:srcRect/>
          <a:stretch>
            <a:fillRect/>
          </a:stretch>
        </p:blipFill>
        <p:spPr>
          <a:xfrm flipH="1">
            <a:off x="7296139" y="172913"/>
            <a:ext cx="1944216" cy="2194365"/>
          </a:xfrm>
          <a:prstGeom prst="rect">
            <a:avLst/>
          </a:prstGeom>
          <a:noFill/>
          <a:ln>
            <a:noFill/>
          </a:ln>
        </p:spPr>
      </p:pic>
      <p:pic>
        <p:nvPicPr>
          <p:cNvPr id="114" name="Google Shape;114;p3"/>
          <p:cNvPicPr preferRelativeResize="0"/>
          <p:nvPr/>
        </p:nvPicPr>
        <p:blipFill rotWithShape="1">
          <a:blip r:embed="rId10"/>
          <a:srcRect/>
          <a:stretch>
            <a:fillRect/>
          </a:stretch>
        </p:blipFill>
        <p:spPr>
          <a:xfrm>
            <a:off x="10188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srcRect/>
          <a:stretch>
            <a:fillRect/>
          </a:stretch>
        </p:blipFill>
        <p:spPr>
          <a:xfrm>
            <a:off x="0" y="0"/>
            <a:ext cx="9144000"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srcRect l="51817"/>
          <a:stretch>
            <a:fillRect/>
          </a:stretch>
        </p:blipFill>
        <p:spPr>
          <a:xfrm>
            <a:off x="944200" y="1556792"/>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srcRect l="51817"/>
          <a:stretch>
            <a:fillRect/>
          </a:stretch>
        </p:blipFill>
        <p:spPr>
          <a:xfrm>
            <a:off x="4139952"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srcRect l="51817"/>
          <a:stretch>
            <a:fillRect/>
          </a:stretch>
        </p:blipFill>
        <p:spPr>
          <a:xfrm flipH="1">
            <a:off x="6497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srcRect l="51817"/>
          <a:stretch>
            <a:fillRect/>
          </a:stretch>
        </p:blipFill>
        <p:spPr>
          <a:xfrm flipH="1">
            <a:off x="1949128" y="2841238"/>
            <a:ext cx="1224136" cy="1175524"/>
          </a:xfrm>
          <a:prstGeom prst="rect">
            <a:avLst/>
          </a:prstGeom>
          <a:noFill/>
          <a:ln>
            <a:noFill/>
          </a:ln>
        </p:spPr>
      </p:pic>
      <p:pic>
        <p:nvPicPr>
          <p:cNvPr id="134" name="Google Shape;134;p5">
            <a:hlinkClick r:id="rId13" action="ppaction://hlinksldjump"/>
          </p:cNvPr>
          <p:cNvPicPr preferRelativeResize="0"/>
          <p:nvPr/>
        </p:nvPicPr>
        <p:blipFill rotWithShape="1">
          <a:blip r:embed="rId14"/>
          <a:srcRect l="51817"/>
          <a:stretch>
            <a:fillRect/>
          </a:stretch>
        </p:blipFill>
        <p:spPr>
          <a:xfrm flipH="1">
            <a:off x="5253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srcRect l="51817"/>
          <a:stretch>
            <a:fillRect/>
          </a:stretch>
        </p:blipFill>
        <p:spPr>
          <a:xfrm flipH="1">
            <a:off x="6245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srcRect l="51817"/>
          <a:stretch>
            <a:fillRect/>
          </a:stretch>
        </p:blipFill>
        <p:spPr>
          <a:xfrm>
            <a:off x="1979712" y="4114369"/>
            <a:ext cx="1623222" cy="1656184"/>
          </a:xfrm>
          <a:prstGeom prst="rect">
            <a:avLst/>
          </a:prstGeom>
          <a:noFill/>
          <a:ln>
            <a:noFill/>
          </a:ln>
        </p:spPr>
      </p:pic>
      <p:pic>
        <p:nvPicPr>
          <p:cNvPr id="137" name="Google Shape;137;p5"/>
          <p:cNvPicPr preferRelativeResize="0"/>
          <p:nvPr/>
        </p:nvPicPr>
        <p:blipFill rotWithShape="1">
          <a:blip r:embed="rId19"/>
          <a:srcRect/>
          <a:stretch>
            <a:fillRect/>
          </a:stretch>
        </p:blipFill>
        <p:spPr>
          <a:xfrm>
            <a:off x="5957519" y="4016762"/>
            <a:ext cx="2592288" cy="1346636"/>
          </a:xfrm>
          <a:prstGeom prst="rect">
            <a:avLst/>
          </a:prstGeom>
          <a:noFill/>
          <a:ln>
            <a:noFill/>
          </a:ln>
        </p:spPr>
      </p:pic>
      <p:pic>
        <p:nvPicPr>
          <p:cNvPr id="138" name="Google Shape;138;p5"/>
          <p:cNvPicPr preferRelativeResize="0"/>
          <p:nvPr/>
        </p:nvPicPr>
        <p:blipFill rotWithShape="1">
          <a:blip r:embed="rId20"/>
          <a:srcRect/>
          <a:stretch>
            <a:fillRect/>
          </a:stretch>
        </p:blipFill>
        <p:spPr>
          <a:xfrm>
            <a:off x="6310509" y="2104554"/>
            <a:ext cx="1717875" cy="892398"/>
          </a:xfrm>
          <a:prstGeom prst="rect">
            <a:avLst/>
          </a:prstGeom>
          <a:noFill/>
          <a:ln>
            <a:noFill/>
          </a:ln>
        </p:spPr>
      </p:pic>
      <p:pic>
        <p:nvPicPr>
          <p:cNvPr id="139" name="Google Shape;139;p5"/>
          <p:cNvPicPr preferRelativeResize="0"/>
          <p:nvPr/>
        </p:nvPicPr>
        <p:blipFill rotWithShape="1">
          <a:blip r:embed="rId21"/>
          <a:srcRect/>
          <a:stretch>
            <a:fillRect/>
          </a:stretch>
        </p:blipFill>
        <p:spPr>
          <a:xfrm>
            <a:off x="5004049" y="19220"/>
            <a:ext cx="1728192" cy="842580"/>
          </a:xfrm>
          <a:prstGeom prst="rect">
            <a:avLst/>
          </a:prstGeom>
          <a:noFill/>
          <a:ln>
            <a:noFill/>
          </a:ln>
        </p:spPr>
      </p:pic>
      <p:pic>
        <p:nvPicPr>
          <p:cNvPr id="140" name="Google Shape;140;p5"/>
          <p:cNvPicPr preferRelativeResize="0"/>
          <p:nvPr/>
        </p:nvPicPr>
        <p:blipFill rotWithShape="1">
          <a:blip r:embed="rId22"/>
          <a:srcRect/>
          <a:stretch>
            <a:fillRect/>
          </a:stretch>
        </p:blipFill>
        <p:spPr>
          <a:xfrm>
            <a:off x="1810315" y="2841238"/>
            <a:ext cx="1501761" cy="780131"/>
          </a:xfrm>
          <a:prstGeom prst="rect">
            <a:avLst/>
          </a:prstGeom>
          <a:noFill/>
          <a:ln>
            <a:noFill/>
          </a:ln>
        </p:spPr>
      </p:pic>
      <p:pic>
        <p:nvPicPr>
          <p:cNvPr id="141" name="Google Shape;141;p5"/>
          <p:cNvPicPr preferRelativeResize="0"/>
          <p:nvPr/>
        </p:nvPicPr>
        <p:blipFill rotWithShape="1">
          <a:blip r:embed="rId23"/>
          <a:srcRect/>
          <a:stretch>
            <a:fillRect/>
          </a:stretch>
        </p:blipFill>
        <p:spPr>
          <a:xfrm flipH="1">
            <a:off x="3951645" y="861800"/>
            <a:ext cx="1484450" cy="811781"/>
          </a:xfrm>
          <a:prstGeom prst="rect">
            <a:avLst/>
          </a:prstGeom>
          <a:noFill/>
          <a:ln>
            <a:noFill/>
          </a:ln>
        </p:spPr>
      </p:pic>
      <p:pic>
        <p:nvPicPr>
          <p:cNvPr id="142" name="Google Shape;142;p5"/>
          <p:cNvPicPr preferRelativeResize="0"/>
          <p:nvPr/>
        </p:nvPicPr>
        <p:blipFill rotWithShape="1">
          <a:blip r:embed="rId24"/>
          <a:srcRect/>
          <a:stretch>
            <a:fillRect/>
          </a:stretch>
        </p:blipFill>
        <p:spPr>
          <a:xfrm flipH="1">
            <a:off x="711286" y="1498935"/>
            <a:ext cx="1628466" cy="993961"/>
          </a:xfrm>
          <a:prstGeom prst="rect">
            <a:avLst/>
          </a:prstGeom>
          <a:noFill/>
          <a:ln>
            <a:noFill/>
          </a:ln>
        </p:spPr>
      </p:pic>
      <p:pic>
        <p:nvPicPr>
          <p:cNvPr id="143" name="Google Shape;143;p5"/>
          <p:cNvPicPr preferRelativeResize="0"/>
          <p:nvPr/>
        </p:nvPicPr>
        <p:blipFill rotWithShape="1">
          <a:blip r:embed="rId19"/>
          <a:srcRect/>
          <a:stretch>
            <a:fillRect/>
          </a:stretch>
        </p:blipFill>
        <p:spPr>
          <a:xfrm flipH="1">
            <a:off x="1653689" y="4016763"/>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srcRect/>
          <a:stretch>
            <a:fillRect/>
          </a:stretch>
        </p:blipFill>
        <p:spPr>
          <a:xfrm flipH="1">
            <a:off x="6876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4"/>
          <a:srcRect/>
          <a:stretch>
            <a:fillRect/>
          </a:stretch>
        </p:blipFill>
        <p:spPr>
          <a:xfrm>
            <a:off x="1257839" y="332655"/>
            <a:ext cx="7490625" cy="2016225"/>
          </a:xfrm>
          <a:prstGeom prst="rect">
            <a:avLst/>
          </a:prstGeom>
          <a:noFill/>
          <a:ln>
            <a:noFill/>
          </a:ln>
        </p:spPr>
      </p:pic>
      <p:pic>
        <p:nvPicPr>
          <p:cNvPr id="150" name="Google Shape;150;p6">
            <a:hlinkClick r:id="rId5" action="ppaction://hlinksldjump"/>
          </p:cNvPr>
          <p:cNvPicPr preferRelativeResize="0"/>
          <p:nvPr/>
        </p:nvPicPr>
        <p:blipFill rotWithShape="1">
          <a:blip r:embed="rId6"/>
          <a:srcRect l="40297" t="44231" r="46039" b="5871"/>
          <a:stretch>
            <a:fillRect/>
          </a:stretch>
        </p:blipFill>
        <p:spPr>
          <a:xfrm>
            <a:off x="179512" y="3356992"/>
            <a:ext cx="1571467" cy="3712305"/>
          </a:xfrm>
          <a:prstGeom prst="rect">
            <a:avLst/>
          </a:prstGeom>
          <a:noFill/>
          <a:ln>
            <a:noFill/>
          </a:ln>
        </p:spPr>
      </p:pic>
      <p:sp>
        <p:nvSpPr>
          <p:cNvPr id="151" name="Google Shape;151;p6"/>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Số nào chia hết cho 7 trong các số sau: 0; 15; 28; 37; 42?</a:t>
            </a:r>
          </a:p>
        </p:txBody>
      </p:sp>
      <p:pic>
        <p:nvPicPr>
          <p:cNvPr id="152" name="Google Shape;152;p6"/>
          <p:cNvPicPr preferRelativeResize="0"/>
          <p:nvPr/>
        </p:nvPicPr>
        <p:blipFill rotWithShape="1">
          <a:blip r:embed="rId7"/>
          <a:srcRect/>
          <a:stretch>
            <a:fillRect/>
          </a:stretch>
        </p:blipFill>
        <p:spPr>
          <a:xfrm>
            <a:off x="179512" y="172913"/>
            <a:ext cx="1736767" cy="1324285"/>
          </a:xfrm>
          <a:prstGeom prst="rect">
            <a:avLst/>
          </a:prstGeom>
          <a:noFill/>
          <a:ln>
            <a:noFill/>
          </a:ln>
        </p:spPr>
      </p:pic>
      <p:pic>
        <p:nvPicPr>
          <p:cNvPr id="153" name="Google Shape;153;p6"/>
          <p:cNvPicPr preferRelativeResize="0"/>
          <p:nvPr/>
        </p:nvPicPr>
        <p:blipFill rotWithShape="1">
          <a:blip r:embed="rId8"/>
          <a:srcRect/>
          <a:stretch>
            <a:fillRect/>
          </a:stretch>
        </p:blipFill>
        <p:spPr>
          <a:xfrm>
            <a:off x="6760350" y="191619"/>
            <a:ext cx="1988114" cy="1821920"/>
          </a:xfrm>
          <a:prstGeom prst="rect">
            <a:avLst/>
          </a:prstGeom>
          <a:noFill/>
          <a:ln>
            <a:noFill/>
          </a:ln>
        </p:spPr>
      </p:pic>
      <p:sp>
        <p:nvSpPr>
          <p:cNvPr id="154" name="Google Shape;154;p6"/>
          <p:cNvSpPr/>
          <p:nvPr/>
        </p:nvSpPr>
        <p:spPr>
          <a:xfrm>
            <a:off x="293486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0; 28 và 42</a:t>
            </a:r>
            <a:r>
              <a:rPr lang="vi-VN" altLang="en-US" sz="3200">
                <a:solidFill>
                  <a:schemeClr val="dk1"/>
                </a:solidFill>
                <a:latin typeface="Calibri" panose="020F0502020204030204"/>
                <a:ea typeface="Calibri" panose="020F0502020204030204"/>
                <a:cs typeface="Calibri" panose="020F0502020204030204"/>
                <a:sym typeface="Calibri" panose="020F0502020204030204"/>
              </a:rPr>
              <a:t> </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5" name="Google Shape;155;p6"/>
          <p:cNvPicPr preferRelativeResize="0"/>
          <p:nvPr/>
        </p:nvPicPr>
        <p:blipFill rotWithShape="1">
          <a:blip r:embed="rId9"/>
          <a:srcRect/>
          <a:stretch>
            <a:fillRect/>
          </a:stretch>
        </p:blipFill>
        <p:spPr>
          <a:xfrm>
            <a:off x="7121732" y="4920264"/>
            <a:ext cx="2036545" cy="1749095"/>
          </a:xfrm>
          <a:prstGeom prst="rect">
            <a:avLst/>
          </a:prstGeom>
          <a:noFill/>
          <a:ln>
            <a:noFill/>
          </a:ln>
        </p:spPr>
      </p:pic>
      <p:pic>
        <p:nvPicPr>
          <p:cNvPr id="156" name="Google Shape;156;p6"/>
          <p:cNvPicPr preferRelativeResize="0"/>
          <p:nvPr/>
        </p:nvPicPr>
        <p:blipFill rotWithShape="1">
          <a:blip r:embed="rId10"/>
          <a:srcRect/>
          <a:stretch>
            <a:fillRect/>
          </a:stretch>
        </p:blipFill>
        <p:spPr>
          <a:xfrm>
            <a:off x="7674764" y="5964227"/>
            <a:ext cx="1502638" cy="953236"/>
          </a:xfrm>
          <a:prstGeom prst="rect">
            <a:avLst/>
          </a:prstGeom>
          <a:noFill/>
          <a:ln>
            <a:noFill/>
          </a:ln>
        </p:spPr>
      </p:pic>
      <p:pic>
        <p:nvPicPr>
          <p:cNvPr id="157" name="Google Shape;157;p6"/>
          <p:cNvPicPr preferRelativeResize="0"/>
          <p:nvPr/>
        </p:nvPicPr>
        <p:blipFill rotWithShape="1">
          <a:blip r:embed="rId11"/>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p:val>
                                            <p:fltVal val="0"/>
                                          </p:val>
                                        </p:tav>
                                        <p:tav tm="100000">
                                          <p:val>
                                            <p:strVal val="#ppt_w"/>
                                          </p:val>
                                        </p:tav>
                                      </p:tavLst>
                                    </p:anim>
                                    <p:anim calcmode="lin" valueType="num">
                                      <p:cBhvr additive="base">
                                        <p:cTn id="12" dur="500"/>
                                        <p:tgtEl>
                                          <p:spTgt spid="15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p:val>
                                            <p:fltVal val="0"/>
                                          </p:val>
                                        </p:tav>
                                        <p:tav tm="100000">
                                          <p:val>
                                            <p:strVal val="#ppt_w"/>
                                          </p:val>
                                        </p:tav>
                                      </p:tavLst>
                                    </p:anim>
                                    <p:anim calcmode="lin" valueType="num">
                                      <p:cBhvr additive="base">
                                        <p:cTn id="18" dur="500"/>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654</Words>
  <Application>Microsoft Office PowerPoint</Application>
  <PresentationFormat>On-screen Show (4:3)</PresentationFormat>
  <Paragraphs>95</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Office Theme</vt:lpstr>
      <vt:lpstr>PowerPoint Presentation</vt:lpstr>
      <vt:lpstr>PowerPoint Presentation</vt:lpstr>
      <vt:lpstr>Tiết 16: QUAN HỆ CHIA HẾT. TÍNH CHẤT CHIA HẾT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lastModifiedBy>lai nhi</cp:lastModifiedBy>
  <cp:revision>17</cp:revision>
  <dcterms:created xsi:type="dcterms:W3CDTF">2021-08-23T16:05:32Z</dcterms:created>
  <dcterms:modified xsi:type="dcterms:W3CDTF">2023-10-11T17:39:19Z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C9FFB3100872436C87FECAD0C9EDF032</vt:lpwstr>
  </property>
  <property fmtid="{D5CDD505-2E9C-101B-9397-08002B2CF9AE}" pid="3" name="KSOProductBuildVer">
    <vt:lpwstr>1033-11.2.0.10258</vt:lpwstr>
  </property>
</Properties>
</file>