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70" r:id="rId6"/>
  </p:sldMasterIdLst>
  <p:notesMasterIdLst>
    <p:notesMasterId r:id="rId28"/>
  </p:notesMasterIdLst>
  <p:sldIdLst>
    <p:sldId id="356" r:id="rId7"/>
    <p:sldId id="283" r:id="rId8"/>
    <p:sldId id="284" r:id="rId9"/>
    <p:sldId id="285" r:id="rId10"/>
    <p:sldId id="257" r:id="rId11"/>
    <p:sldId id="288" r:id="rId12"/>
    <p:sldId id="289" r:id="rId13"/>
    <p:sldId id="287" r:id="rId14"/>
    <p:sldId id="335" r:id="rId15"/>
    <p:sldId id="264" r:id="rId16"/>
    <p:sldId id="265" r:id="rId17"/>
    <p:sldId id="290" r:id="rId18"/>
    <p:sldId id="352" r:id="rId19"/>
    <p:sldId id="346" r:id="rId20"/>
    <p:sldId id="347" r:id="rId21"/>
    <p:sldId id="349" r:id="rId22"/>
    <p:sldId id="271" r:id="rId23"/>
    <p:sldId id="295" r:id="rId24"/>
    <p:sldId id="354" r:id="rId25"/>
    <p:sldId id="353" r:id="rId26"/>
    <p:sldId id="35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DFE6"/>
    <a:srgbClr val="15142A"/>
    <a:srgbClr val="FAED3B"/>
    <a:srgbClr val="70AD47"/>
    <a:srgbClr val="A7FDFF"/>
    <a:srgbClr val="0C0D0E"/>
    <a:srgbClr val="1F4E79"/>
    <a:srgbClr val="ED7D31"/>
    <a:srgbClr val="C55A11"/>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56" autoAdjust="0"/>
    <p:restoredTop sz="84954" autoAdjust="0"/>
  </p:normalViewPr>
  <p:slideViewPr>
    <p:cSldViewPr snapToGrid="0">
      <p:cViewPr varScale="1">
        <p:scale>
          <a:sx n="50" d="100"/>
          <a:sy n="50" d="100"/>
        </p:scale>
        <p:origin x="1400"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smtClean="0">
                <a:solidFill>
                  <a:schemeClr val="tx1"/>
                </a:solidFill>
                <a:effectLst/>
                <a:latin typeface="+mn-lt"/>
                <a:ea typeface="+mn-ea"/>
                <a:cs typeface="+mn-cs"/>
              </a:rPr>
              <a:t>“Mỗi </a:t>
            </a:r>
            <a:r>
              <a:rPr lang="en-US" sz="1200" kern="1200" smtClean="0">
                <a:solidFill>
                  <a:schemeClr val="tx1"/>
                </a:solidFill>
                <a:effectLst/>
                <a:latin typeface="+mn-lt"/>
                <a:ea typeface="+mn-ea"/>
                <a:cs typeface="+mn-cs"/>
              </a:rPr>
              <a:t>chủ</a:t>
            </a:r>
            <a:r>
              <a:rPr lang="en-US" sz="1200" kern="1200" baseline="0" smtClean="0">
                <a:solidFill>
                  <a:schemeClr val="tx1"/>
                </a:solidFill>
                <a:effectLst/>
                <a:latin typeface="+mn-lt"/>
                <a:ea typeface="+mn-ea"/>
                <a:cs typeface="+mn-cs"/>
              </a:rPr>
              <a:t> đề</a:t>
            </a:r>
            <a:r>
              <a:rPr lang="vi-VN" sz="1200" kern="1200" smtClean="0">
                <a:solidFill>
                  <a:schemeClr val="tx1"/>
                </a:solidFill>
                <a:effectLst/>
                <a:latin typeface="+mn-lt"/>
                <a:ea typeface="+mn-ea"/>
                <a:cs typeface="+mn-cs"/>
              </a:rPr>
              <a:t> sưu tập tem là</a:t>
            </a:r>
            <a:r>
              <a:rPr lang="en-US" sz="1200" kern="1200" smtClean="0">
                <a:solidFill>
                  <a:schemeClr val="tx1"/>
                </a:solidFill>
                <a:effectLst/>
                <a:latin typeface="+mn-lt"/>
                <a:ea typeface="+mn-ea"/>
                <a:cs typeface="+mn-cs"/>
              </a:rPr>
              <a:t> 1 tập</a:t>
            </a:r>
            <a:r>
              <a:rPr lang="en-US" sz="1200" kern="1200" baseline="0" smtClean="0">
                <a:solidFill>
                  <a:schemeClr val="tx1"/>
                </a:solidFill>
                <a:effectLst/>
                <a:latin typeface="+mn-lt"/>
                <a:ea typeface="+mn-ea"/>
                <a:cs typeface="+mn-cs"/>
              </a:rPr>
              <a:t> hợp</a:t>
            </a:r>
            <a:r>
              <a:rPr lang="vi-VN" sz="1200" kern="1200" smtClean="0">
                <a:solidFill>
                  <a:schemeClr val="tx1"/>
                </a:solidFill>
                <a:effectLst/>
                <a:latin typeface="+mn-lt"/>
                <a:ea typeface="+mn-ea"/>
                <a:cs typeface="+mn-cs"/>
              </a:rPr>
              <a:t> . Khái niệm tập hợp thường gặp trong toán học và trong đời sống. Bài học hôm nay chúng ta sẽ tìm hiểu về tập hợp, kí hiệu, cách biểu diễn tập hợp.” =&gt; </a:t>
            </a:r>
            <a:r>
              <a:rPr lang="vi-VN" sz="1200" b="1" kern="1200" smtClean="0">
                <a:solidFill>
                  <a:schemeClr val="tx1"/>
                </a:solidFill>
                <a:effectLst/>
                <a:latin typeface="+mn-lt"/>
                <a:ea typeface="+mn-ea"/>
                <a:cs typeface="+mn-cs"/>
              </a:rPr>
              <a:t>Bài 1 : Tập hợp.</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2784424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muốn</a:t>
            </a:r>
            <a:r>
              <a:rPr lang="en-US" baseline="0" dirty="0"/>
              <a:t> </a:t>
            </a:r>
            <a:r>
              <a:rPr lang="en-US" baseline="0" dirty="0" err="1"/>
              <a:t>trả</a:t>
            </a:r>
            <a:r>
              <a:rPr lang="en-US" baseline="0" dirty="0"/>
              <a:t> </a:t>
            </a:r>
            <a:r>
              <a:rPr lang="en-US" baseline="0" dirty="0" err="1"/>
              <a:t>lời</a:t>
            </a:r>
            <a:r>
              <a:rPr lang="en-US" baseline="0" dirty="0"/>
              <a:t>.</a:t>
            </a:r>
          </a:p>
          <a:p>
            <a:r>
              <a:rPr lang="en-US" baseline="0" dirty="0" err="1"/>
              <a:t>Sau</a:t>
            </a: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hết</a:t>
            </a:r>
            <a:r>
              <a:rPr lang="en-US" baseline="0" dirty="0"/>
              <a:t> 3 </a:t>
            </a:r>
            <a:r>
              <a:rPr lang="en-US" baseline="0" dirty="0" err="1"/>
              <a:t>câu</a:t>
            </a:r>
            <a:r>
              <a:rPr lang="en-US" baseline="0" dirty="0"/>
              <a:t> </a:t>
            </a:r>
            <a:r>
              <a:rPr lang="en-US" baseline="0" dirty="0" err="1"/>
              <a:t>hỏi</a:t>
            </a:r>
            <a:r>
              <a:rPr lang="en-US" baseline="0" dirty="0"/>
              <a:t> GV </a:t>
            </a:r>
            <a:r>
              <a:rPr lang="en-US" baseline="0" dirty="0" err="1"/>
              <a:t>thay</a:t>
            </a:r>
            <a:r>
              <a:rPr lang="en-US" baseline="0" dirty="0"/>
              <a:t> </a:t>
            </a:r>
            <a:r>
              <a:rPr lang="en-US" baseline="0" dirty="0" err="1"/>
              <a:t>lời</a:t>
            </a:r>
            <a:r>
              <a:rPr lang="en-US" baseline="0" dirty="0"/>
              <a:t> </a:t>
            </a:r>
            <a:r>
              <a:rPr lang="en-US" baseline="0" dirty="0" err="1"/>
              <a:t>Sóc</a:t>
            </a:r>
            <a:r>
              <a:rPr lang="en-US" baseline="0" dirty="0"/>
              <a:t> </a:t>
            </a:r>
            <a:r>
              <a:rPr lang="en-US" baseline="0" dirty="0" err="1"/>
              <a:t>nâu</a:t>
            </a:r>
            <a:r>
              <a:rPr lang="en-US" baseline="0" dirty="0"/>
              <a:t> </a:t>
            </a:r>
            <a:r>
              <a:rPr lang="en-US" baseline="0" dirty="0" err="1"/>
              <a:t>cảm</a:t>
            </a:r>
            <a:r>
              <a:rPr lang="en-US" baseline="0" dirty="0"/>
              <a:t> </a:t>
            </a:r>
            <a:r>
              <a:rPr lang="en-US" baseline="0" dirty="0" err="1"/>
              <a:t>ơn</a:t>
            </a:r>
            <a:r>
              <a:rPr lang="en-US" baseline="0" dirty="0"/>
              <a:t> </a:t>
            </a:r>
            <a:r>
              <a:rPr lang="en-US" baseline="0" dirty="0" err="1"/>
              <a:t>các</a:t>
            </a:r>
            <a:r>
              <a:rPr lang="en-US" baseline="0" dirty="0"/>
              <a:t> </a:t>
            </a:r>
            <a:r>
              <a:rPr lang="en-US" baseline="0" dirty="0" err="1"/>
              <a:t>bạn</a:t>
            </a:r>
            <a:r>
              <a:rPr lang="en-US" baseline="0" dirty="0"/>
              <a:t>.</a:t>
            </a:r>
          </a:p>
          <a:p>
            <a:r>
              <a:rPr lang="en-US" baseline="0" dirty="0"/>
              <a:t>Click </a:t>
            </a:r>
            <a:r>
              <a:rPr lang="en-US" baseline="0" dirty="0" err="1"/>
              <a:t>vào</a:t>
            </a:r>
            <a:r>
              <a:rPr lang="en-US" baseline="0" dirty="0"/>
              <a:t> </a:t>
            </a:r>
            <a:r>
              <a:rPr lang="en-US" baseline="0" dirty="0" err="1"/>
              <a:t>hình</a:t>
            </a:r>
            <a:r>
              <a:rPr lang="en-US" baseline="0" dirty="0"/>
              <a:t> </a:t>
            </a:r>
            <a:r>
              <a:rPr lang="en-US" baseline="0" dirty="0" err="1"/>
              <a:t>Sóc</a:t>
            </a:r>
            <a:r>
              <a:rPr lang="en-US" baseline="0" dirty="0"/>
              <a:t> </a:t>
            </a:r>
            <a:r>
              <a:rPr lang="en-US" baseline="0" dirty="0" err="1"/>
              <a:t>nâu</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bài</a:t>
            </a:r>
            <a:r>
              <a:rPr lang="en-US" baseline="0" dirty="0"/>
              <a:t> </a:t>
            </a:r>
            <a:r>
              <a:rPr lang="en-US" baseline="0" dirty="0" err="1"/>
              <a:t>học</a:t>
            </a:r>
            <a:r>
              <a:rPr lang="en-US" baseline="0" dirty="0"/>
              <a:t>.</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2309154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phương</a:t>
            </a:r>
            <a:r>
              <a:rPr lang="en-US" baseline="0" dirty="0"/>
              <a:t> </a:t>
            </a:r>
            <a:r>
              <a:rPr lang="en-US" baseline="0" dirty="0" err="1"/>
              <a:t>án</a:t>
            </a:r>
            <a:r>
              <a:rPr lang="en-US" baseline="0" dirty="0"/>
              <a:t> HS </a:t>
            </a:r>
            <a:r>
              <a:rPr lang="en-US" baseline="0" dirty="0" err="1"/>
              <a:t>chọn</a:t>
            </a:r>
            <a:r>
              <a:rPr lang="en-US" baseline="0" dirty="0"/>
              <a:t> </a:t>
            </a:r>
            <a:r>
              <a:rPr lang="en-US" baseline="0" dirty="0" err="1"/>
              <a:t>để</a:t>
            </a:r>
            <a:r>
              <a:rPr lang="en-US" baseline="0" dirty="0"/>
              <a:t> </a:t>
            </a:r>
            <a:r>
              <a:rPr lang="en-US" baseline="0" dirty="0" err="1"/>
              <a:t>xem</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đã</a:t>
            </a:r>
            <a:r>
              <a:rPr lang="en-US" baseline="0" dirty="0"/>
              <a:t> </a:t>
            </a:r>
            <a:r>
              <a:rPr lang="en-US" baseline="0" dirty="0" err="1"/>
              <a:t>đúng</a:t>
            </a:r>
            <a:r>
              <a:rPr lang="en-US" baseline="0" dirty="0"/>
              <a:t> </a:t>
            </a:r>
            <a:r>
              <a:rPr lang="en-US" baseline="0" dirty="0" err="1"/>
              <a:t>chưa</a:t>
            </a:r>
            <a:r>
              <a:rPr lang="en-US" baseline="0" dirty="0"/>
              <a:t>. </a:t>
            </a:r>
          </a:p>
          <a:p>
            <a:r>
              <a:rPr lang="en-US" baseline="0" dirty="0"/>
              <a:t>Click </a:t>
            </a:r>
            <a:r>
              <a:rPr lang="en-US" baseline="0" dirty="0" err="1"/>
              <a:t>vào</a:t>
            </a:r>
            <a:r>
              <a:rPr lang="en-US" baseline="0" dirty="0"/>
              <a:t> </a:t>
            </a:r>
            <a:r>
              <a:rPr lang="en-US" baseline="0" dirty="0" err="1"/>
              <a:t>hình</a:t>
            </a:r>
            <a:r>
              <a:rPr lang="en-US" baseline="0" dirty="0"/>
              <a:t> </a:t>
            </a:r>
            <a:r>
              <a:rPr lang="en-US" baseline="0" dirty="0" err="1"/>
              <a:t>sóc</a:t>
            </a:r>
            <a:r>
              <a:rPr lang="en-US" baseline="0" dirty="0"/>
              <a:t> </a:t>
            </a:r>
            <a:r>
              <a:rPr lang="en-US" baseline="0" dirty="0" err="1"/>
              <a:t>cầm</a:t>
            </a:r>
            <a:r>
              <a:rPr lang="en-US" baseline="0" dirty="0"/>
              <a:t> </a:t>
            </a:r>
            <a:r>
              <a:rPr lang="en-US" baseline="0" dirty="0" err="1"/>
              <a:t>bảng</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ẩn</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a:t>
            </a:r>
            <a:r>
              <a:rPr lang="en-US" baseline="0" dirty="0"/>
              <a:t> </a:t>
            </a:r>
            <a:r>
              <a:rPr lang="en-US" baseline="0" dirty="0" err="1"/>
              <a:t>có</a:t>
            </a:r>
            <a:r>
              <a:rPr lang="en-US" baseline="0" dirty="0"/>
              <a:t> </a:t>
            </a:r>
            <a:r>
              <a:rPr lang="en-US" baseline="0" dirty="0" err="1"/>
              <a:t>thể</a:t>
            </a:r>
            <a:r>
              <a:rPr lang="en-US" baseline="0" dirty="0"/>
              <a:t> </a:t>
            </a:r>
            <a:r>
              <a:rPr lang="en-US" baseline="0" dirty="0" err="1"/>
              <a:t>chọn</a:t>
            </a:r>
            <a:r>
              <a:rPr lang="en-US" baseline="0" dirty="0"/>
              <a:t> </a:t>
            </a:r>
            <a:r>
              <a:rPr lang="en-US" baseline="0" dirty="0" err="1"/>
              <a:t>lại</a:t>
            </a:r>
            <a:r>
              <a:rPr lang="en-US" baseline="0" dirty="0"/>
              <a:t> PA </a:t>
            </a:r>
            <a:r>
              <a:rPr lang="en-US" baseline="0" dirty="0" err="1"/>
              <a:t>khác</a:t>
            </a:r>
            <a:r>
              <a:rPr lang="en-US" baseline="0" dirty="0"/>
              <a:t> </a:t>
            </a:r>
            <a:r>
              <a:rPr lang="en-US" baseline="0" dirty="0" err="1"/>
              <a:t>tới</a:t>
            </a:r>
            <a:r>
              <a:rPr lang="en-US" baseline="0" dirty="0"/>
              <a:t> </a:t>
            </a:r>
            <a:r>
              <a:rPr lang="en-US" baseline="0" dirty="0" err="1"/>
              <a:t>khi</a:t>
            </a:r>
            <a:r>
              <a:rPr lang="en-US" baseline="0" dirty="0"/>
              <a:t> </a:t>
            </a:r>
            <a:r>
              <a:rPr lang="en-US" baseline="0" dirty="0" err="1"/>
              <a:t>có</a:t>
            </a:r>
            <a:r>
              <a:rPr lang="en-US" baseline="0" dirty="0"/>
              <a:t> </a:t>
            </a:r>
            <a:r>
              <a:rPr lang="en-US" baseline="0" dirty="0" err="1"/>
              <a:t>PA.đúng</a:t>
            </a:r>
            <a:r>
              <a:rPr lang="en-US" baseline="0" dirty="0"/>
              <a:t>.</a:t>
            </a:r>
          </a:p>
          <a:p>
            <a:r>
              <a:rPr lang="en-US" baseline="0" dirty="0"/>
              <a:t>Click </a:t>
            </a:r>
            <a:r>
              <a:rPr lang="en-US" baseline="0" dirty="0" err="1"/>
              <a:t>vào</a:t>
            </a:r>
            <a:r>
              <a:rPr lang="en-US" baseline="0" dirty="0"/>
              <a:t> </a:t>
            </a:r>
            <a:r>
              <a:rPr lang="en-US" baseline="0" dirty="0" err="1"/>
              <a:t>hình</a:t>
            </a:r>
            <a:r>
              <a:rPr lang="en-US" baseline="0" dirty="0"/>
              <a:t> </a:t>
            </a:r>
            <a:r>
              <a:rPr lang="en-US" baseline="0" dirty="0" err="1"/>
              <a:t>sóc</a:t>
            </a:r>
            <a:r>
              <a:rPr lang="en-US" baseline="0" dirty="0"/>
              <a:t> </a:t>
            </a:r>
            <a:r>
              <a:rPr lang="en-US" baseline="0" dirty="0" err="1"/>
              <a:t>cầm</a:t>
            </a:r>
            <a:r>
              <a:rPr lang="en-US" baseline="0" dirty="0"/>
              <a:t> </a:t>
            </a:r>
            <a:r>
              <a:rPr lang="en-US" baseline="0" dirty="0" err="1"/>
              <a:t>hạt</a:t>
            </a:r>
            <a:r>
              <a:rPr lang="en-US" baseline="0" dirty="0"/>
              <a:t> </a:t>
            </a:r>
            <a:r>
              <a:rPr lang="en-US" baseline="0" dirty="0" err="1"/>
              <a:t>dẻ</a:t>
            </a:r>
            <a:r>
              <a:rPr lang="en-US" baseline="0" dirty="0"/>
              <a:t> </a:t>
            </a:r>
            <a:r>
              <a:rPr lang="en-US" baseline="0" dirty="0" err="1"/>
              <a:t>để</a:t>
            </a:r>
            <a:r>
              <a:rPr lang="en-US" baseline="0" dirty="0"/>
              <a:t> quay </a:t>
            </a:r>
            <a:r>
              <a:rPr lang="en-US" baseline="0" dirty="0" err="1"/>
              <a:t>lại</a:t>
            </a:r>
            <a:r>
              <a:rPr lang="en-US" baseline="0" dirty="0"/>
              <a:t> game.</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2452453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Các</a:t>
            </a:r>
            <a:r>
              <a:rPr lang="en-US" baseline="0" smtClean="0"/>
              <a:t> em hãy quan sát các hình trên và cho cô biết các hình ảnh trên nói về vấn đề gì?</a:t>
            </a:r>
            <a:endParaRPr lang="en-US" baseline="0"/>
          </a:p>
          <a:p>
            <a:r>
              <a:rPr lang="en-US" baseline="0" smtClean="0"/>
              <a:t>Và các em có thể làm gì để giảm tình trạng này?</a:t>
            </a:r>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24535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2977289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9/6/2023</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55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791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001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9/6/2023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653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9/6/2023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296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9/6/2023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635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9/6/2023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733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9/6/2023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240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9/6/2023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234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04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9/6/2023</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00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6194B53-9C3B-4A6E-8900-3832AA4658B5}" type="datetimeFigureOut">
              <a:rPr lang="en-US" smtClean="0"/>
              <a:t>9/6/2023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30AAEC1F-948C-4197-B4F5-64FAA700E1D4}"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8538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194B53-9C3B-4A6E-8900-3832AA4658B5}"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spTree>
    <p:extLst>
      <p:ext uri="{BB962C8B-B14F-4D97-AF65-F5344CB8AC3E}">
        <p14:creationId xmlns:p14="http://schemas.microsoft.com/office/powerpoint/2010/main" val="2784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194B53-9C3B-4A6E-8900-3832AA4658B5}"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7264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194B53-9C3B-4A6E-8900-3832AA4658B5}"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AEC1F-948C-4197-B4F5-64FAA700E1D4}" type="slidenum">
              <a:rPr lang="en-US" smtClean="0"/>
              <a:t>‹#›</a:t>
            </a:fld>
            <a:endParaRPr 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4178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194B53-9C3B-4A6E-8900-3832AA4658B5}" type="datetimeFigureOut">
              <a:rPr lang="en-US" smtClean="0"/>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AAEC1F-948C-4197-B4F5-64FAA700E1D4}"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6302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194B53-9C3B-4A6E-8900-3832AA4658B5}" type="datetimeFigureOut">
              <a:rPr lang="en-US" smtClean="0"/>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AAEC1F-948C-4197-B4F5-64FAA700E1D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80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194B53-9C3B-4A6E-8900-3832AA4658B5}" type="datetimeFigureOut">
              <a:rPr lang="en-US" smtClean="0"/>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AAEC1F-948C-4197-B4F5-64FAA700E1D4}" type="slidenum">
              <a:rPr lang="en-US" smtClean="0"/>
              <a:t>‹#›</a:t>
            </a:fld>
            <a:endParaRPr lang="en-US"/>
          </a:p>
        </p:txBody>
      </p:sp>
    </p:spTree>
    <p:extLst>
      <p:ext uri="{BB962C8B-B14F-4D97-AF65-F5344CB8AC3E}">
        <p14:creationId xmlns:p14="http://schemas.microsoft.com/office/powerpoint/2010/main" val="13886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6194B53-9C3B-4A6E-8900-3832AA4658B5}"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AEC1F-948C-4197-B4F5-64FAA700E1D4}"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8651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6194B53-9C3B-4A6E-8900-3832AA4658B5}"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AEC1F-948C-4197-B4F5-64FAA700E1D4}" type="slidenum">
              <a:rPr lang="en-US" smtClean="0"/>
              <a:t>‹#›</a:t>
            </a:fld>
            <a:endParaRPr lang="en-US"/>
          </a:p>
        </p:txBody>
      </p:sp>
    </p:spTree>
    <p:extLst>
      <p:ext uri="{BB962C8B-B14F-4D97-AF65-F5344CB8AC3E}">
        <p14:creationId xmlns:p14="http://schemas.microsoft.com/office/powerpoint/2010/main" val="415536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9/6/2023</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6194B53-9C3B-4A6E-8900-3832AA4658B5}"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AEC1F-948C-4197-B4F5-64FAA700E1D4}" type="slidenum">
              <a:rPr lang="en-US" smtClean="0"/>
              <a:t>‹#›</a:t>
            </a:fld>
            <a:endParaRPr lang="en-US"/>
          </a:p>
        </p:txBody>
      </p:sp>
    </p:spTree>
    <p:extLst>
      <p:ext uri="{BB962C8B-B14F-4D97-AF65-F5344CB8AC3E}">
        <p14:creationId xmlns:p14="http://schemas.microsoft.com/office/powerpoint/2010/main" val="1114439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194B53-9C3B-4A6E-8900-3832AA4658B5}"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789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194B53-9C3B-4A6E-8900-3832AA4658B5}"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354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194B53-9C3B-4A6E-8900-3832AA4658B5}"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spTree>
    <p:extLst>
      <p:ext uri="{BB962C8B-B14F-4D97-AF65-F5344CB8AC3E}">
        <p14:creationId xmlns:p14="http://schemas.microsoft.com/office/powerpoint/2010/main" val="380851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194B53-9C3B-4A6E-8900-3832AA4658B5}"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0866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194B53-9C3B-4A6E-8900-3832AA4658B5}"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2834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194B53-9C3B-4A6E-8900-3832AA4658B5}"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5173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194B53-9C3B-4A6E-8900-3832AA4658B5}"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AEC1F-948C-4197-B4F5-64FAA700E1D4}"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1265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9/6/2023</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9/6/2023</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9/6/2023</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9/6/2023</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9/6/2023</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9/6/2023</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4.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9/6/2023</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65404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6194B53-9C3B-4A6E-8900-3832AA4658B5}" type="datetimeFigureOut">
              <a:rPr lang="en-US" smtClean="0"/>
              <a:t>9/6/2023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0AAEC1F-948C-4197-B4F5-64FAA700E1D4}" type="slidenum">
              <a:rPr lang="en-US" smtClean="0"/>
              <a:t>‹#›</a:t>
            </a:fld>
            <a:endParaRPr lang="en-US"/>
          </a:p>
        </p:txBody>
      </p:sp>
    </p:spTree>
    <p:extLst>
      <p:ext uri="{BB962C8B-B14F-4D97-AF65-F5344CB8AC3E}">
        <p14:creationId xmlns:p14="http://schemas.microsoft.com/office/powerpoint/2010/main" val="51825195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4.png"/><Relationship Id="rId4" Type="http://schemas.openxmlformats.org/officeDocument/2006/relationships/image" Target="../media/image43.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6.jpeg"/><Relationship Id="rId4" Type="http://schemas.openxmlformats.org/officeDocument/2006/relationships/image" Target="../media/image45.wmf"/></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51.jpg"/><Relationship Id="rId3" Type="http://schemas.openxmlformats.org/officeDocument/2006/relationships/slideLayout" Target="../slideLayouts/slideLayout10.xml"/><Relationship Id="rId7" Type="http://schemas.openxmlformats.org/officeDocument/2006/relationships/image" Target="../media/image48.png"/><Relationship Id="rId12" Type="http://schemas.openxmlformats.org/officeDocument/2006/relationships/slide" Target="slide1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4.xml"/><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slide" Target="slide16.xml"/><Relationship Id="rId4" Type="http://schemas.openxmlformats.org/officeDocument/2006/relationships/notesSlide" Target="../notesSlides/notesSlide2.xml"/><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slide" Target="slide13.xml"/><Relationship Id="rId13" Type="http://schemas.microsoft.com/office/2007/relationships/hdphoto" Target="../media/hdphoto3.wdp"/><Relationship Id="rId3" Type="http://schemas.microsoft.com/office/2007/relationships/media" Target="../media/media5.mp3"/><Relationship Id="rId7" Type="http://schemas.openxmlformats.org/officeDocument/2006/relationships/image" Target="../media/image52.jpeg"/><Relationship Id="rId12" Type="http://schemas.openxmlformats.org/officeDocument/2006/relationships/image" Target="../media/image5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3.xml"/><Relationship Id="rId11" Type="http://schemas.microsoft.com/office/2007/relationships/hdphoto" Target="../media/hdphoto2.wdp"/><Relationship Id="rId5" Type="http://schemas.openxmlformats.org/officeDocument/2006/relationships/slideLayout" Target="../slideLayouts/slideLayout16.xml"/><Relationship Id="rId15" Type="http://schemas.openxmlformats.org/officeDocument/2006/relationships/image" Target="../media/image47.png"/><Relationship Id="rId10" Type="http://schemas.openxmlformats.org/officeDocument/2006/relationships/image" Target="../media/image54.png"/><Relationship Id="rId4" Type="http://schemas.openxmlformats.org/officeDocument/2006/relationships/audio" Target="../media/media5.mp3"/><Relationship Id="rId9" Type="http://schemas.openxmlformats.org/officeDocument/2006/relationships/image" Target="../media/image53.jpg"/><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56.png"/><Relationship Id="rId3" Type="http://schemas.microsoft.com/office/2007/relationships/media" Target="../media/media5.mp3"/><Relationship Id="rId7" Type="http://schemas.openxmlformats.org/officeDocument/2006/relationships/slide" Target="slide13.xml"/><Relationship Id="rId12" Type="http://schemas.microsoft.com/office/2007/relationships/hdphoto" Target="../media/hdphoto3.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7.jpg"/><Relationship Id="rId11" Type="http://schemas.openxmlformats.org/officeDocument/2006/relationships/image" Target="../media/image55.png"/><Relationship Id="rId5" Type="http://schemas.openxmlformats.org/officeDocument/2006/relationships/slideLayout" Target="../slideLayouts/slideLayout16.xml"/><Relationship Id="rId10" Type="http://schemas.microsoft.com/office/2007/relationships/hdphoto" Target="../media/hdphoto2.wdp"/><Relationship Id="rId4" Type="http://schemas.openxmlformats.org/officeDocument/2006/relationships/audio" Target="../media/media5.mp3"/><Relationship Id="rId9" Type="http://schemas.openxmlformats.org/officeDocument/2006/relationships/image" Target="../media/image54.png"/><Relationship Id="rId1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56.png"/><Relationship Id="rId3" Type="http://schemas.microsoft.com/office/2007/relationships/media" Target="../media/media5.mp3"/><Relationship Id="rId7" Type="http://schemas.openxmlformats.org/officeDocument/2006/relationships/slide" Target="slide13.xml"/><Relationship Id="rId12" Type="http://schemas.microsoft.com/office/2007/relationships/hdphoto" Target="../media/hdphoto3.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8.jpeg"/><Relationship Id="rId11" Type="http://schemas.openxmlformats.org/officeDocument/2006/relationships/image" Target="../media/image55.png"/><Relationship Id="rId5" Type="http://schemas.openxmlformats.org/officeDocument/2006/relationships/slideLayout" Target="../slideLayouts/slideLayout16.xml"/><Relationship Id="rId10" Type="http://schemas.microsoft.com/office/2007/relationships/hdphoto" Target="../media/hdphoto2.wdp"/><Relationship Id="rId4" Type="http://schemas.openxmlformats.org/officeDocument/2006/relationships/audio" Target="../media/media5.mp3"/><Relationship Id="rId9" Type="http://schemas.openxmlformats.org/officeDocument/2006/relationships/image" Target="../media/image54.pn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1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17.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70.svg"/><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67.jpe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1.xml"/><Relationship Id="rId7" Type="http://schemas.openxmlformats.org/officeDocument/2006/relationships/image" Target="../media/image11.sv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9.png"/><Relationship Id="rId5" Type="http://schemas.openxmlformats.org/officeDocument/2006/relationships/image" Target="../media/image9.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8.png"/><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lorful Hand Drawn There is There are Memory Game True or False Quiz Presentatio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6942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1" y="99750"/>
            <a:ext cx="1838482" cy="1285875"/>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323923" y="4569642"/>
            <a:ext cx="4035750"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itka Small" pitchFamily="2" charset="0"/>
              </a:endParaRPr>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itka Small" pitchFamily="2" charset="0"/>
              </a:endParaRPr>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itka Small" pitchFamily="2" charset="0"/>
              </a:endParaRPr>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itka Small" pitchFamily="2" charset="0"/>
              </a:endParaRPr>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itka Small" pitchFamily="2" charset="0"/>
              </a:endParaRPr>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423959" y="3027460"/>
            <a:ext cx="6643541" cy="841147"/>
            <a:chOff x="4900119" y="220696"/>
            <a:chExt cx="7232072"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900119" y="220696"/>
              <a:ext cx="7232071"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itka Small" pitchFamily="2"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027943" y="368152"/>
              <a:ext cx="7104248" cy="358776"/>
            </a:xfrm>
            <a:prstGeom prst="rect">
              <a:avLst/>
            </a:prstGeom>
            <a:noFill/>
          </p:spPr>
          <p:txBody>
            <a:bodyPr wrap="square">
              <a:spAutoFit/>
            </a:bodyPr>
            <a:lstStyle/>
            <a:p>
              <a:r>
                <a:rPr lang="en-US" sz="2400" b="1">
                  <a:solidFill>
                    <a:schemeClr val="bg1"/>
                  </a:solidFill>
                  <a:latin typeface="Sitka Small" pitchFamily="2" charset="0"/>
                  <a:cs typeface="Times New Roman" panose="02020603050405020304" pitchFamily="18" charset="0"/>
                </a:rPr>
                <a:t>HOẠT ĐỘNG HÌNH THÀNH KIẾN THỨC</a:t>
              </a:r>
              <a:endParaRPr lang="en-US" sz="2400">
                <a:solidFill>
                  <a:schemeClr val="bg1"/>
                </a:solidFill>
                <a:latin typeface="Sitka Small" pitchFamily="2" charset="0"/>
              </a:endParaRPr>
            </a:p>
          </p:txBody>
        </p:sp>
      </p:grpSp>
      <p:sp>
        <p:nvSpPr>
          <p:cNvPr id="13" name="Content Placeholder 2">
            <a:extLst>
              <a:ext uri="{FF2B5EF4-FFF2-40B4-BE49-F238E27FC236}">
                <a16:creationId xmlns:a16="http://schemas.microsoft.com/office/drawing/2014/main" id="{94907BC9-2EC1-486C-B090-27ED8A81DA92}"/>
              </a:ext>
            </a:extLst>
          </p:cNvPr>
          <p:cNvSpPr txBox="1">
            <a:spLocks/>
          </p:cNvSpPr>
          <p:nvPr/>
        </p:nvSpPr>
        <p:spPr>
          <a:xfrm>
            <a:off x="9694940" y="1009459"/>
            <a:ext cx="6355932" cy="49945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nSpc>
                <a:spcPct val="150000"/>
              </a:lnSpc>
              <a:spcBef>
                <a:spcPts val="600"/>
              </a:spcBef>
              <a:spcAft>
                <a:spcPts val="600"/>
              </a:spcAft>
              <a:buFont typeface="Arial" panose="020B0604020202020204" pitchFamily="34" charset="0"/>
              <a:buNone/>
            </a:pPr>
            <a:endParaRPr lang="en-US" b="1" smtClean="0">
              <a:latin typeface="Sitka Small" pitchFamily="2" charset="0"/>
              <a:cs typeface="Arial" panose="020B0604020202020204" pitchFamily="34" charset="0"/>
            </a:endParaRPr>
          </a:p>
          <a:p>
            <a:pPr marL="45720" indent="0">
              <a:lnSpc>
                <a:spcPct val="150000"/>
              </a:lnSpc>
              <a:spcBef>
                <a:spcPts val="600"/>
              </a:spcBef>
              <a:spcAft>
                <a:spcPts val="600"/>
              </a:spcAft>
              <a:buNone/>
            </a:pPr>
            <a:endParaRPr lang="vi-VN" dirty="0">
              <a:latin typeface="Sitka Small" pitchFamily="2" charset="0"/>
              <a:cs typeface="Arial" panose="020B0604020202020204" pitchFamily="34" charset="0"/>
            </a:endParaRPr>
          </a:p>
          <a:p>
            <a:pPr marL="502920" indent="-457200">
              <a:lnSpc>
                <a:spcPct val="150000"/>
              </a:lnSpc>
              <a:spcBef>
                <a:spcPts val="600"/>
              </a:spcBef>
              <a:spcAft>
                <a:spcPts val="600"/>
              </a:spcAft>
              <a:buFontTx/>
              <a:buChar char="-"/>
            </a:pPr>
            <a:endParaRPr lang="en-US" dirty="0">
              <a:latin typeface="Sitka Small" pitchFamily="2" charset="0"/>
              <a:cs typeface="Arial" panose="020B0604020202020204" pitchFamily="34" charset="0"/>
            </a:endParaRPr>
          </a:p>
          <a:p>
            <a:pPr marL="45720" indent="0">
              <a:lnSpc>
                <a:spcPct val="150000"/>
              </a:lnSpc>
              <a:spcBef>
                <a:spcPts val="600"/>
              </a:spcBef>
              <a:spcAft>
                <a:spcPts val="600"/>
              </a:spcAft>
              <a:buFont typeface="Arial" panose="020B0604020202020204" pitchFamily="34" charset="0"/>
              <a:buNone/>
            </a:pPr>
            <a:endParaRPr lang="en-US" dirty="0">
              <a:latin typeface="Sitka Small" pitchFamily="2" charset="0"/>
              <a:cs typeface="Arial" panose="020B0604020202020204" pitchFamily="34" charset="0"/>
            </a:endParaRPr>
          </a:p>
        </p:txBody>
      </p:sp>
      <p:sp>
        <p:nvSpPr>
          <p:cNvPr id="28" name="Title 1">
            <a:extLst>
              <a:ext uri="{FF2B5EF4-FFF2-40B4-BE49-F238E27FC236}">
                <a16:creationId xmlns:a16="http://schemas.microsoft.com/office/drawing/2014/main" id="{5BB9D658-CF2F-44DF-94AE-28B466E4997C}"/>
              </a:ext>
            </a:extLst>
          </p:cNvPr>
          <p:cNvSpPr txBox="1">
            <a:spLocks/>
          </p:cNvSpPr>
          <p:nvPr/>
        </p:nvSpPr>
        <p:spPr>
          <a:xfrm>
            <a:off x="3233576" y="408738"/>
            <a:ext cx="6100924" cy="977367"/>
          </a:xfrm>
          <a:prstGeom prst="rect">
            <a:avLst/>
          </a:prstGeom>
          <a:solidFill>
            <a:schemeClr val="bg1"/>
          </a:solidFill>
          <a:ln w="57150">
            <a:solidFill>
              <a:srgbClr val="00B050"/>
            </a:solidFill>
            <a:prstDash val="dashDot"/>
          </a:ln>
        </p:spPr>
        <p:style>
          <a:lnRef idx="1">
            <a:schemeClr val="accent5"/>
          </a:lnRef>
          <a:fillRef idx="2">
            <a:schemeClr val="accent5"/>
          </a:fillRef>
          <a:effectRef idx="1">
            <a:schemeClr val="accent5"/>
          </a:effectRef>
          <a:fontRef idx="minor">
            <a:schemeClr val="dk1"/>
          </a:fontRef>
        </p:style>
        <p:txBody>
          <a:bodyP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marL="45720">
              <a:lnSpc>
                <a:spcPct val="150000"/>
              </a:lnSpc>
              <a:spcBef>
                <a:spcPts val="600"/>
              </a:spcBef>
              <a:spcAft>
                <a:spcPts val="600"/>
              </a:spcAft>
            </a:pPr>
            <a:r>
              <a:rPr lang="en-US" sz="3200" b="1">
                <a:latin typeface="Sitka Small" pitchFamily="2" charset="0"/>
                <a:cs typeface="Arial" panose="020B0604020202020204" pitchFamily="34" charset="0"/>
              </a:rPr>
              <a:t>1. Một số ví dụ về tập hợp</a:t>
            </a:r>
            <a:endParaRPr lang="en-US" sz="3200" b="1" dirty="0">
              <a:latin typeface="Sitka Small" pitchFamily="2"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750041193"/>
              </p:ext>
            </p:extLst>
          </p:nvPr>
        </p:nvGraphicFramePr>
        <p:xfrm>
          <a:off x="268109" y="1866320"/>
          <a:ext cx="11574736" cy="4027122"/>
        </p:xfrm>
        <a:graphic>
          <a:graphicData uri="http://schemas.openxmlformats.org/drawingml/2006/table">
            <a:tbl>
              <a:tblPr firstRow="1" bandRow="1">
                <a:tableStyleId>{5C22544A-7EE6-4342-B048-85BDC9FD1C3A}</a:tableStyleId>
              </a:tblPr>
              <a:tblGrid>
                <a:gridCol w="3922891">
                  <a:extLst>
                    <a:ext uri="{9D8B030D-6E8A-4147-A177-3AD203B41FA5}">
                      <a16:colId xmlns:a16="http://schemas.microsoft.com/office/drawing/2014/main" val="3750556774"/>
                    </a:ext>
                  </a:extLst>
                </a:gridCol>
                <a:gridCol w="3746500">
                  <a:extLst>
                    <a:ext uri="{9D8B030D-6E8A-4147-A177-3AD203B41FA5}">
                      <a16:colId xmlns:a16="http://schemas.microsoft.com/office/drawing/2014/main" val="772864869"/>
                    </a:ext>
                  </a:extLst>
                </a:gridCol>
                <a:gridCol w="3905345">
                  <a:extLst>
                    <a:ext uri="{9D8B030D-6E8A-4147-A177-3AD203B41FA5}">
                      <a16:colId xmlns:a16="http://schemas.microsoft.com/office/drawing/2014/main" val="66943822"/>
                    </a:ext>
                  </a:extLst>
                </a:gridCol>
              </a:tblGrid>
              <a:tr h="286876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7366450"/>
                  </a:ext>
                </a:extLst>
              </a:tr>
              <a:tr h="1158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smtClean="0">
                          <a:latin typeface="Sitka Small" pitchFamily="2" charset="0"/>
                          <a:cs typeface="Arial" panose="020B0604020202020204" pitchFamily="34" charset="0"/>
                        </a:rPr>
                        <a:t>Tập hợp các con tem hình hoa</a:t>
                      </a:r>
                      <a:r>
                        <a:rPr lang="en-US" sz="2800" smtClean="0">
                          <a:latin typeface="Sitka Small" pitchFamily="2" charset="0"/>
                          <a:cs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smtClean="0">
                          <a:latin typeface="Sitka Small" pitchFamily="2" charset="0"/>
                          <a:cs typeface="Arial" panose="020B0604020202020204" pitchFamily="34" charset="0"/>
                        </a:rPr>
                        <a:t>Tập hợp các loại </a:t>
                      </a:r>
                      <a:r>
                        <a:rPr lang="en-US" sz="2800" smtClean="0">
                          <a:latin typeface="Sitka Small" pitchFamily="2" charset="0"/>
                          <a:cs typeface="Arial" panose="020B0604020202020204" pitchFamily="34" charset="0"/>
                        </a:rPr>
                        <a:t>đồ</a:t>
                      </a:r>
                      <a:r>
                        <a:rPr lang="en-US" sz="2800" baseline="0" smtClean="0">
                          <a:latin typeface="Sitka Small" pitchFamily="2" charset="0"/>
                          <a:cs typeface="Arial" panose="020B0604020202020204" pitchFamily="34" charset="0"/>
                        </a:rPr>
                        <a:t> dùng </a:t>
                      </a:r>
                      <a:r>
                        <a:rPr lang="vi-VN" sz="2800" smtClean="0">
                          <a:latin typeface="Sitka Small" pitchFamily="2" charset="0"/>
                          <a:cs typeface="Arial" panose="020B0604020202020204" pitchFamily="34" charset="0"/>
                        </a:rPr>
                        <a:t>của bạn 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smtClean="0">
                          <a:latin typeface="Sitka Small" pitchFamily="2" charset="0"/>
                          <a:cs typeface="Arial" panose="020B0604020202020204" pitchFamily="34" charset="0"/>
                        </a:rPr>
                        <a:t>Tập hợp các số tự nhiên nhỏ hơn 10</a:t>
                      </a:r>
                      <a:r>
                        <a:rPr lang="en-US" sz="2800" smtClean="0">
                          <a:latin typeface="Sitka Small" pitchFamily="2" charset="0"/>
                          <a:cs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1983419"/>
                  </a:ext>
                </a:extLst>
              </a:tr>
            </a:tbl>
          </a:graphicData>
        </a:graphic>
      </p:graphicFrame>
      <p:pic>
        <p:nvPicPr>
          <p:cNvPr id="32" name="Picture 31"/>
          <p:cNvPicPr>
            <a:picLocks noChangeAspect="1"/>
          </p:cNvPicPr>
          <p:nvPr/>
        </p:nvPicPr>
        <p:blipFill>
          <a:blip r:embed="rId3"/>
          <a:stretch>
            <a:fillRect/>
          </a:stretch>
        </p:blipFill>
        <p:spPr>
          <a:xfrm>
            <a:off x="268108" y="2120311"/>
            <a:ext cx="4149040" cy="2109444"/>
          </a:xfrm>
          <a:prstGeom prst="rect">
            <a:avLst/>
          </a:prstGeom>
        </p:spPr>
      </p:pic>
      <p:pic>
        <p:nvPicPr>
          <p:cNvPr id="33" name="Picture 32"/>
          <p:cNvPicPr>
            <a:picLocks noChangeAspect="1"/>
          </p:cNvPicPr>
          <p:nvPr/>
        </p:nvPicPr>
        <p:blipFill>
          <a:blip r:embed="rId4"/>
          <a:stretch>
            <a:fillRect/>
          </a:stretch>
        </p:blipFill>
        <p:spPr>
          <a:xfrm>
            <a:off x="5037756" y="1878638"/>
            <a:ext cx="2798163" cy="2820819"/>
          </a:xfrm>
          <a:prstGeom prst="rect">
            <a:avLst/>
          </a:prstGeom>
        </p:spPr>
      </p:pic>
      <p:pic>
        <p:nvPicPr>
          <p:cNvPr id="34" name="Picture 33"/>
          <p:cNvPicPr>
            <a:picLocks noChangeAspect="1"/>
          </p:cNvPicPr>
          <p:nvPr/>
        </p:nvPicPr>
        <p:blipFill>
          <a:blip r:embed="rId5"/>
          <a:stretch>
            <a:fillRect/>
          </a:stretch>
        </p:blipFill>
        <p:spPr>
          <a:xfrm>
            <a:off x="8832903" y="1918453"/>
            <a:ext cx="2069876" cy="2741188"/>
          </a:xfrm>
          <a:prstGeom prst="rect">
            <a:avLst/>
          </a:prstGeom>
        </p:spPr>
      </p:pic>
    </p:spTree>
    <p:extLst>
      <p:ext uri="{BB962C8B-B14F-4D97-AF65-F5344CB8AC3E}">
        <p14:creationId xmlns:p14="http://schemas.microsoft.com/office/powerpoint/2010/main" val="228415006"/>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itka Small" pitchFamily="2"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Sitka Small" pitchFamily="2" charset="0"/>
                  <a:cs typeface="Times New Roman" panose="02020603050405020304" pitchFamily="18" charset="0"/>
                </a:rPr>
                <a:t>HOẠT ĐỘNG HÌNH THÀNH KIẾN THỨC</a:t>
              </a:r>
              <a:endParaRPr lang="en-US" sz="2400">
                <a:solidFill>
                  <a:srgbClr val="FFFF00"/>
                </a:solidFill>
                <a:latin typeface="Sitka Small" pitchFamily="2" charset="0"/>
              </a:endParaRPr>
            </a:p>
          </p:txBody>
        </p:sp>
      </p:grpSp>
      <p:sp>
        <p:nvSpPr>
          <p:cNvPr id="13" name="Content Placeholder 2">
            <a:extLst>
              <a:ext uri="{FF2B5EF4-FFF2-40B4-BE49-F238E27FC236}">
                <a16:creationId xmlns:a16="http://schemas.microsoft.com/office/drawing/2014/main" id="{6B88C8E2-85D9-4E5C-A906-4E40A9106DB9}"/>
              </a:ext>
            </a:extLst>
          </p:cNvPr>
          <p:cNvSpPr txBox="1">
            <a:spLocks/>
          </p:cNvSpPr>
          <p:nvPr/>
        </p:nvSpPr>
        <p:spPr>
          <a:xfrm>
            <a:off x="952570" y="1152132"/>
            <a:ext cx="10764838" cy="32420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Arial" panose="020B0604020202020204" pitchFamily="34" charset="0"/>
              <a:buNone/>
            </a:pPr>
            <a:r>
              <a:rPr lang="en-US" b="1" smtClean="0">
                <a:solidFill>
                  <a:srgbClr val="FF0000"/>
                </a:solidFill>
                <a:latin typeface="Sitka Small" pitchFamily="2" charset="0"/>
                <a:cs typeface="Arial" panose="020B0604020202020204" pitchFamily="34" charset="0"/>
              </a:rPr>
              <a:t>(</a:t>
            </a:r>
            <a:r>
              <a:rPr lang="en-US" b="1" dirty="0">
                <a:solidFill>
                  <a:srgbClr val="FF0000"/>
                </a:solidFill>
                <a:latin typeface="Sitka Small" pitchFamily="2" charset="0"/>
                <a:cs typeface="Arial" panose="020B0604020202020204" pitchFamily="34" charset="0"/>
              </a:rPr>
              <a:t>SGK </a:t>
            </a:r>
            <a:r>
              <a:rPr lang="en-US" b="1" dirty="0" err="1">
                <a:solidFill>
                  <a:srgbClr val="FF0000"/>
                </a:solidFill>
                <a:latin typeface="Sitka Small" pitchFamily="2" charset="0"/>
                <a:cs typeface="Arial" panose="020B0604020202020204" pitchFamily="34" charset="0"/>
              </a:rPr>
              <a:t>trang</a:t>
            </a:r>
            <a:r>
              <a:rPr lang="en-US" b="1" dirty="0">
                <a:solidFill>
                  <a:srgbClr val="FF0000"/>
                </a:solidFill>
                <a:latin typeface="Sitka Small" pitchFamily="2" charset="0"/>
                <a:cs typeface="Arial" panose="020B0604020202020204" pitchFamily="34" charset="0"/>
              </a:rPr>
              <a:t> 5)</a:t>
            </a:r>
          </a:p>
        </p:txBody>
      </p:sp>
      <p:grpSp>
        <p:nvGrpSpPr>
          <p:cNvPr id="2" name="Group 1"/>
          <p:cNvGrpSpPr/>
          <p:nvPr/>
        </p:nvGrpSpPr>
        <p:grpSpPr>
          <a:xfrm>
            <a:off x="657015" y="1875374"/>
            <a:ext cx="10598728" cy="3446470"/>
            <a:chOff x="964936" y="862891"/>
            <a:chExt cx="10598728" cy="3446470"/>
          </a:xfrm>
        </p:grpSpPr>
        <p:sp>
          <p:nvSpPr>
            <p:cNvPr id="15" name="Rectangle 14">
              <a:extLst>
                <a:ext uri="{FF2B5EF4-FFF2-40B4-BE49-F238E27FC236}">
                  <a16:creationId xmlns:a16="http://schemas.microsoft.com/office/drawing/2014/main" id="{53F840A3-F0A6-427C-A8D3-E8E22F8F46D4}"/>
                </a:ext>
              </a:extLst>
            </p:cNvPr>
            <p:cNvSpPr/>
            <p:nvPr/>
          </p:nvSpPr>
          <p:spPr>
            <a:xfrm>
              <a:off x="964936" y="862891"/>
              <a:ext cx="10598728" cy="3446470"/>
            </a:xfrm>
            <a:prstGeom prst="rect">
              <a:avLst/>
            </a:prstGeom>
            <a:noFill/>
            <a:ln w="76200">
              <a:solidFill>
                <a:srgbClr val="00B050"/>
              </a:solidFill>
              <a:prstDash val="lgDashDotDot"/>
            </a:ln>
          </p:spPr>
          <p:style>
            <a:lnRef idx="1">
              <a:schemeClr val="accent5"/>
            </a:lnRef>
            <a:fillRef idx="2">
              <a:schemeClr val="accent5"/>
            </a:fillRef>
            <a:effectRef idx="1">
              <a:schemeClr val="accent5"/>
            </a:effectRef>
            <a:fontRef idx="minor">
              <a:schemeClr val="dk1"/>
            </a:fontRef>
          </p:style>
          <p:txBody>
            <a:bodyPr rtlCol="0" anchor="ctr"/>
            <a:lstStyle/>
            <a:p>
              <a:pPr marL="45720" indent="0">
                <a:spcBef>
                  <a:spcPts val="600"/>
                </a:spcBef>
                <a:spcAft>
                  <a:spcPts val="600"/>
                </a:spcAft>
                <a:buNone/>
              </a:pPr>
              <a:r>
                <a:rPr lang="vi-VN" sz="2800" dirty="0">
                  <a:solidFill>
                    <a:schemeClr val="tx1"/>
                  </a:solidFill>
                  <a:latin typeface="Sitka Small" pitchFamily="2" charset="0"/>
                </a:rPr>
                <a:t>Người ta thường dùng các chữ cái in hoa để đặt tên cho tập hợp.</a:t>
              </a:r>
            </a:p>
            <a:p>
              <a:pPr marL="45720" indent="0">
                <a:spcBef>
                  <a:spcPts val="600"/>
                </a:spcBef>
                <a:spcAft>
                  <a:spcPts val="600"/>
                </a:spcAft>
                <a:buNone/>
              </a:pPr>
              <a:r>
                <a:rPr lang="vi-VN" sz="2800" b="1" i="1" dirty="0">
                  <a:solidFill>
                    <a:schemeClr val="tx1"/>
                  </a:solidFill>
                  <a:latin typeface="Sitka Small" pitchFamily="2" charset="0"/>
                </a:rPr>
                <a:t>V</a:t>
              </a:r>
              <a:r>
                <a:rPr lang="en-US" sz="2800" b="1" i="1" dirty="0">
                  <a:solidFill>
                    <a:schemeClr val="tx1"/>
                  </a:solidFill>
                  <a:latin typeface="Sitka Small" pitchFamily="2" charset="0"/>
                </a:rPr>
                <a:t>í </a:t>
              </a:r>
              <a:r>
                <a:rPr lang="en-US" sz="2800" b="1" i="1" dirty="0" err="1">
                  <a:solidFill>
                    <a:schemeClr val="tx1"/>
                  </a:solidFill>
                  <a:latin typeface="Sitka Small" pitchFamily="2" charset="0"/>
                </a:rPr>
                <a:t>dụ</a:t>
              </a:r>
              <a:r>
                <a:rPr lang="vi-VN" sz="2800" b="1" i="1" dirty="0">
                  <a:solidFill>
                    <a:schemeClr val="tx1"/>
                  </a:solidFill>
                  <a:latin typeface="Sitka Small" pitchFamily="2" charset="0"/>
                </a:rPr>
                <a:t>: </a:t>
              </a:r>
              <a:r>
                <a:rPr lang="vi-VN" sz="2800" dirty="0">
                  <a:solidFill>
                    <a:schemeClr val="tx1"/>
                  </a:solidFill>
                  <a:latin typeface="Sitka Small" pitchFamily="2" charset="0"/>
                </a:rPr>
                <a:t>Tập hợp </a:t>
              </a:r>
              <a:r>
                <a:rPr lang="vi-VN" sz="2800" i="1" dirty="0">
                  <a:solidFill>
                    <a:schemeClr val="tx1"/>
                  </a:solidFill>
                  <a:latin typeface="Sitka Small" pitchFamily="2" charset="0"/>
                </a:rPr>
                <a:t>A</a:t>
              </a:r>
              <a:r>
                <a:rPr lang="vi-VN" sz="2800" dirty="0">
                  <a:solidFill>
                    <a:schemeClr val="tx1"/>
                  </a:solidFill>
                  <a:latin typeface="Sitka Small" pitchFamily="2" charset="0"/>
                </a:rPr>
                <a:t> gồm các số tự nhiên nhỏ hơn 5. </a:t>
              </a:r>
              <a:endParaRPr lang="en-US" sz="2800" dirty="0">
                <a:solidFill>
                  <a:schemeClr val="tx1"/>
                </a:solidFill>
                <a:latin typeface="Sitka Small" pitchFamily="2" charset="0"/>
              </a:endParaRPr>
            </a:p>
            <a:p>
              <a:pPr marL="45720" indent="0">
                <a:spcBef>
                  <a:spcPts val="600"/>
                </a:spcBef>
                <a:spcAft>
                  <a:spcPts val="600"/>
                </a:spcAft>
                <a:buNone/>
              </a:pPr>
              <a:r>
                <a:rPr lang="vi-VN" sz="2800" dirty="0">
                  <a:solidFill>
                    <a:schemeClr val="tx1"/>
                  </a:solidFill>
                  <a:latin typeface="Sitka Small" pitchFamily="2" charset="0"/>
                </a:rPr>
                <a:t>Ta viết:</a:t>
              </a:r>
              <a:r>
                <a:rPr lang="en-US" sz="2800" dirty="0">
                  <a:solidFill>
                    <a:schemeClr val="tx1"/>
                  </a:solidFill>
                  <a:latin typeface="Sitka Small" pitchFamily="2" charset="0"/>
                </a:rPr>
                <a:t> </a:t>
              </a:r>
              <a:r>
                <a:rPr lang="vi-VN" sz="2800" dirty="0">
                  <a:solidFill>
                    <a:schemeClr val="tx1"/>
                  </a:solidFill>
                  <a:latin typeface="Sitka Small" pitchFamily="2" charset="0"/>
                </a:rPr>
                <a:t>  </a:t>
              </a:r>
              <a:endParaRPr lang="en-US" sz="2800" dirty="0">
                <a:solidFill>
                  <a:schemeClr val="tx1"/>
                </a:solidFill>
                <a:latin typeface="Sitka Small" pitchFamily="2" charset="0"/>
              </a:endParaRPr>
            </a:p>
            <a:p>
              <a:pPr marL="45720" indent="0">
                <a:spcBef>
                  <a:spcPts val="600"/>
                </a:spcBef>
                <a:spcAft>
                  <a:spcPts val="600"/>
                </a:spcAft>
                <a:buNone/>
              </a:pPr>
              <a:r>
                <a:rPr lang="vi-VN" sz="2800" dirty="0">
                  <a:solidFill>
                    <a:schemeClr val="tx1"/>
                  </a:solidFill>
                  <a:latin typeface="Sitka Small" pitchFamily="2" charset="0"/>
                </a:rPr>
                <a:t>Các số </a:t>
              </a:r>
              <a:r>
                <a:rPr lang="en-US" sz="2800" dirty="0">
                  <a:solidFill>
                    <a:schemeClr val="tx1"/>
                  </a:solidFill>
                  <a:latin typeface="Sitka Small" pitchFamily="2" charset="0"/>
                  <a:cs typeface="Arial" panose="020B0604020202020204" pitchFamily="34" charset="0"/>
                </a:rPr>
                <a:t>0; 1; 2; 3; 4</a:t>
              </a:r>
              <a:r>
                <a:rPr lang="en-US" sz="2800" dirty="0">
                  <a:solidFill>
                    <a:schemeClr val="tx1"/>
                  </a:solidFill>
                  <a:latin typeface="Sitka Small" pitchFamily="2" charset="0"/>
                </a:rPr>
                <a:t> </a:t>
              </a:r>
              <a:r>
                <a:rPr lang="vi-VN" sz="2800" dirty="0">
                  <a:solidFill>
                    <a:schemeClr val="tx1"/>
                  </a:solidFill>
                  <a:latin typeface="Sitka Small" pitchFamily="2" charset="0"/>
                </a:rPr>
                <a:t>được gọi là các </a:t>
              </a:r>
              <a:r>
                <a:rPr lang="vi-VN" sz="2800" b="1" dirty="0">
                  <a:solidFill>
                    <a:srgbClr val="C00000"/>
                  </a:solidFill>
                  <a:latin typeface="Sitka Small" pitchFamily="2" charset="0"/>
                </a:rPr>
                <a:t>phần tử </a:t>
              </a:r>
              <a:r>
                <a:rPr lang="vi-VN" sz="2800" dirty="0">
                  <a:solidFill>
                    <a:schemeClr val="tx1"/>
                  </a:solidFill>
                  <a:latin typeface="Sitka Small" pitchFamily="2" charset="0"/>
                </a:rPr>
                <a:t>của tập hợp </a:t>
              </a:r>
              <a:r>
                <a:rPr lang="vi-VN" sz="2800" i="1" dirty="0">
                  <a:solidFill>
                    <a:schemeClr val="tx1"/>
                  </a:solidFill>
                  <a:latin typeface="Sitka Small" pitchFamily="2" charset="0"/>
                </a:rPr>
                <a:t>A</a:t>
              </a:r>
              <a:r>
                <a:rPr lang="vi-VN" sz="2800" dirty="0">
                  <a:solidFill>
                    <a:schemeClr val="tx1"/>
                  </a:solidFill>
                  <a:latin typeface="Sitka Small" pitchFamily="2" charset="0"/>
                </a:rPr>
                <a:t>.</a:t>
              </a:r>
              <a:endParaRPr lang="en-US" sz="2800" dirty="0">
                <a:solidFill>
                  <a:schemeClr val="tx1"/>
                </a:solidFill>
                <a:latin typeface="Sitka Small" pitchFamily="2" charset="0"/>
              </a:endParaRPr>
            </a:p>
          </p:txBody>
        </p:sp>
        <p:graphicFrame>
          <p:nvGraphicFramePr>
            <p:cNvPr id="16" name="Object 15">
              <a:extLst>
                <a:ext uri="{FF2B5EF4-FFF2-40B4-BE49-F238E27FC236}">
                  <a16:creationId xmlns:a16="http://schemas.microsoft.com/office/drawing/2014/main" id="{C5F31502-F242-42EA-816A-C4CAD26B5377}"/>
                </a:ext>
              </a:extLst>
            </p:cNvPr>
            <p:cNvGraphicFramePr>
              <a:graphicFrameLocks noChangeAspect="1"/>
            </p:cNvGraphicFramePr>
            <p:nvPr>
              <p:extLst>
                <p:ext uri="{D42A27DB-BD31-4B8C-83A1-F6EECF244321}">
                  <p14:modId xmlns:p14="http://schemas.microsoft.com/office/powerpoint/2010/main" val="1592689672"/>
                </p:ext>
              </p:extLst>
            </p:nvPr>
          </p:nvGraphicFramePr>
          <p:xfrm>
            <a:off x="2608209" y="2715453"/>
            <a:ext cx="2362200" cy="393700"/>
          </p:xfrm>
          <a:graphic>
            <a:graphicData uri="http://schemas.openxmlformats.org/presentationml/2006/ole">
              <mc:AlternateContent xmlns:mc="http://schemas.openxmlformats.org/markup-compatibility/2006">
                <mc:Choice xmlns:v="urn:schemas-microsoft-com:vml" Requires="v">
                  <p:oleObj spid="_x0000_s1046" name="Equation" r:id="rId3" imgW="2361960" imgH="393480" progId="Equation.DSMT4">
                    <p:embed/>
                  </p:oleObj>
                </mc:Choice>
                <mc:Fallback>
                  <p:oleObj name="Equation" r:id="rId3" imgW="2361960" imgH="393480" progId="Equation.DSMT4">
                    <p:embed/>
                    <p:pic>
                      <p:nvPicPr>
                        <p:cNvPr id="10" name="Object 9"/>
                        <p:cNvPicPr/>
                        <p:nvPr/>
                      </p:nvPicPr>
                      <p:blipFill>
                        <a:blip r:embed="rId4"/>
                        <a:stretch>
                          <a:fillRect/>
                        </a:stretch>
                      </p:blipFill>
                      <p:spPr>
                        <a:xfrm>
                          <a:off x="2608209" y="2715453"/>
                          <a:ext cx="2362200" cy="393700"/>
                        </a:xfrm>
                        <a:prstGeom prst="rect">
                          <a:avLst/>
                        </a:prstGeom>
                      </p:spPr>
                    </p:pic>
                  </p:oleObj>
                </mc:Fallback>
              </mc:AlternateContent>
            </a:graphicData>
          </a:graphic>
        </p:graphicFrame>
      </p:grpSp>
      <p:pic>
        <p:nvPicPr>
          <p:cNvPr id="17" name="Picture 16">
            <a:extLst>
              <a:ext uri="{FF2B5EF4-FFF2-40B4-BE49-F238E27FC236}">
                <a16:creationId xmlns:a16="http://schemas.microsoft.com/office/drawing/2014/main" id="{BB40CF26-B7DB-4D24-B792-288AB63C9A92}"/>
              </a:ext>
            </a:extLst>
          </p:cNvPr>
          <p:cNvPicPr>
            <a:picLocks noChangeAspect="1"/>
          </p:cNvPicPr>
          <p:nvPr/>
        </p:nvPicPr>
        <p:blipFill>
          <a:blip r:embed="rId5"/>
          <a:stretch>
            <a:fillRect/>
          </a:stretch>
        </p:blipFill>
        <p:spPr>
          <a:xfrm>
            <a:off x="252492" y="1230769"/>
            <a:ext cx="712444" cy="661555"/>
          </a:xfrm>
          <a:prstGeom prst="rect">
            <a:avLst/>
          </a:prstGeom>
        </p:spPr>
      </p:pic>
      <p:sp>
        <p:nvSpPr>
          <p:cNvPr id="12" name="Title 1">
            <a:extLst>
              <a:ext uri="{FF2B5EF4-FFF2-40B4-BE49-F238E27FC236}">
                <a16:creationId xmlns:a16="http://schemas.microsoft.com/office/drawing/2014/main" id="{5BB9D658-CF2F-44DF-94AE-28B466E4997C}"/>
              </a:ext>
            </a:extLst>
          </p:cNvPr>
          <p:cNvSpPr txBox="1">
            <a:spLocks/>
          </p:cNvSpPr>
          <p:nvPr/>
        </p:nvSpPr>
        <p:spPr>
          <a:xfrm>
            <a:off x="2868086" y="174765"/>
            <a:ext cx="7179162" cy="977367"/>
          </a:xfrm>
          <a:prstGeom prst="rect">
            <a:avLst/>
          </a:prstGeom>
          <a:solidFill>
            <a:schemeClr val="bg1"/>
          </a:solidFill>
          <a:ln w="57150">
            <a:solidFill>
              <a:srgbClr val="00B050"/>
            </a:solidFill>
            <a:prstDash val="dashDot"/>
          </a:ln>
        </p:spPr>
        <p:style>
          <a:lnRef idx="1">
            <a:schemeClr val="accent5"/>
          </a:lnRef>
          <a:fillRef idx="2">
            <a:schemeClr val="accent5"/>
          </a:fillRef>
          <a:effectRef idx="1">
            <a:schemeClr val="accent5"/>
          </a:effectRef>
          <a:fontRef idx="minor">
            <a:schemeClr val="dk1"/>
          </a:fontRef>
        </p:style>
        <p:txBody>
          <a:bodyP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marL="45720">
              <a:lnSpc>
                <a:spcPct val="150000"/>
              </a:lnSpc>
              <a:spcBef>
                <a:spcPts val="600"/>
              </a:spcBef>
              <a:spcAft>
                <a:spcPts val="600"/>
              </a:spcAft>
            </a:pPr>
            <a:r>
              <a:rPr lang="en-US" sz="3200" b="1">
                <a:latin typeface="Sitka Small" pitchFamily="2" charset="0"/>
                <a:cs typeface="Arial" panose="020B0604020202020204" pitchFamily="34" charset="0"/>
              </a:rPr>
              <a:t>2. Kí hiệu và cách viết tập hợp</a:t>
            </a:r>
            <a:endParaRPr lang="en-US" sz="3200" b="1" dirty="0">
              <a:latin typeface="Sitka Small" pitchFamily="2" charset="0"/>
              <a:cs typeface="Arial" panose="020B0604020202020204" pitchFamily="34" charset="0"/>
            </a:endParaRPr>
          </a:p>
        </p:txBody>
      </p:sp>
    </p:spTree>
    <p:extLst>
      <p:ext uri="{BB962C8B-B14F-4D97-AF65-F5344CB8AC3E}">
        <p14:creationId xmlns:p14="http://schemas.microsoft.com/office/powerpoint/2010/main" val="185269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443746" y="3094677"/>
            <a:ext cx="6643540" cy="653685"/>
            <a:chOff x="4871257" y="83128"/>
            <a:chExt cx="7232072"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itka Small" pitchFamily="2"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4999081" y="203670"/>
              <a:ext cx="7104248" cy="461665"/>
            </a:xfrm>
            <a:prstGeom prst="rect">
              <a:avLst/>
            </a:prstGeom>
            <a:noFill/>
          </p:spPr>
          <p:txBody>
            <a:bodyPr wrap="square">
              <a:spAutoFit/>
            </a:bodyPr>
            <a:lstStyle/>
            <a:p>
              <a:r>
                <a:rPr lang="en-US" sz="2400" b="1">
                  <a:solidFill>
                    <a:srgbClr val="FFFF00"/>
                  </a:solidFill>
                  <a:latin typeface="Sitka Small" pitchFamily="2" charset="0"/>
                  <a:cs typeface="Times New Roman" panose="02020603050405020304" pitchFamily="18" charset="0"/>
                </a:rPr>
                <a:t>HOẠT ĐỘNG HÌNH THÀNH KIẾN THỨC</a:t>
              </a:r>
              <a:endParaRPr lang="en-US" sz="2400">
                <a:solidFill>
                  <a:srgbClr val="FFFF00"/>
                </a:solidFill>
                <a:latin typeface="Sitka Small" pitchFamily="2" charset="0"/>
              </a:endParaRPr>
            </a:p>
          </p:txBody>
        </p:sp>
      </p:grpSp>
      <p:sp>
        <p:nvSpPr>
          <p:cNvPr id="13" name="Content Placeholder 2">
            <a:extLst>
              <a:ext uri="{FF2B5EF4-FFF2-40B4-BE49-F238E27FC236}">
                <a16:creationId xmlns:a16="http://schemas.microsoft.com/office/drawing/2014/main" id="{6B88C8E2-85D9-4E5C-A906-4E40A9106DB9}"/>
              </a:ext>
            </a:extLst>
          </p:cNvPr>
          <p:cNvSpPr txBox="1">
            <a:spLocks/>
          </p:cNvSpPr>
          <p:nvPr/>
        </p:nvSpPr>
        <p:spPr>
          <a:xfrm>
            <a:off x="889070" y="862020"/>
            <a:ext cx="10764838" cy="3270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Arial" panose="020B0604020202020204" pitchFamily="34" charset="0"/>
              <a:buNone/>
            </a:pPr>
            <a:r>
              <a:rPr lang="en-US" b="1" dirty="0">
                <a:latin typeface="Sitka Small" pitchFamily="2" charset="0"/>
                <a:cs typeface="Arial" panose="020B0604020202020204" pitchFamily="34" charset="0"/>
              </a:rPr>
              <a:t>2. </a:t>
            </a:r>
            <a:r>
              <a:rPr lang="en-US" b="1" dirty="0" err="1">
                <a:latin typeface="Sitka Small" pitchFamily="2" charset="0"/>
                <a:cs typeface="Arial" panose="020B0604020202020204" pitchFamily="34" charset="0"/>
              </a:rPr>
              <a:t>Kí</a:t>
            </a:r>
            <a:r>
              <a:rPr lang="en-US" b="1" dirty="0">
                <a:latin typeface="Sitka Small" pitchFamily="2" charset="0"/>
                <a:cs typeface="Arial" panose="020B0604020202020204" pitchFamily="34" charset="0"/>
              </a:rPr>
              <a:t> </a:t>
            </a:r>
            <a:r>
              <a:rPr lang="en-US" b="1" dirty="0" err="1">
                <a:latin typeface="Sitka Small" pitchFamily="2" charset="0"/>
                <a:cs typeface="Arial" panose="020B0604020202020204" pitchFamily="34" charset="0"/>
              </a:rPr>
              <a:t>hiệu</a:t>
            </a:r>
            <a:r>
              <a:rPr lang="en-US" b="1" dirty="0">
                <a:latin typeface="Sitka Small" pitchFamily="2" charset="0"/>
                <a:cs typeface="Arial" panose="020B0604020202020204" pitchFamily="34" charset="0"/>
              </a:rPr>
              <a:t> </a:t>
            </a:r>
            <a:r>
              <a:rPr lang="en-US" b="1" dirty="0" err="1">
                <a:latin typeface="Sitka Small" pitchFamily="2" charset="0"/>
                <a:cs typeface="Arial" panose="020B0604020202020204" pitchFamily="34" charset="0"/>
              </a:rPr>
              <a:t>và</a:t>
            </a:r>
            <a:r>
              <a:rPr lang="en-US" b="1" dirty="0">
                <a:latin typeface="Sitka Small" pitchFamily="2" charset="0"/>
                <a:cs typeface="Arial" panose="020B0604020202020204" pitchFamily="34" charset="0"/>
              </a:rPr>
              <a:t> </a:t>
            </a:r>
            <a:r>
              <a:rPr lang="en-US" b="1" dirty="0" err="1">
                <a:latin typeface="Sitka Small" pitchFamily="2" charset="0"/>
                <a:cs typeface="Arial" panose="020B0604020202020204" pitchFamily="34" charset="0"/>
              </a:rPr>
              <a:t>cách</a:t>
            </a:r>
            <a:r>
              <a:rPr lang="en-US" b="1" dirty="0">
                <a:latin typeface="Sitka Small" pitchFamily="2" charset="0"/>
                <a:cs typeface="Arial" panose="020B0604020202020204" pitchFamily="34" charset="0"/>
              </a:rPr>
              <a:t> </a:t>
            </a:r>
            <a:r>
              <a:rPr lang="en-US" b="1" dirty="0" err="1">
                <a:latin typeface="Sitka Small" pitchFamily="2" charset="0"/>
                <a:cs typeface="Arial" panose="020B0604020202020204" pitchFamily="34" charset="0"/>
              </a:rPr>
              <a:t>viết</a:t>
            </a:r>
            <a:r>
              <a:rPr lang="en-US" b="1" dirty="0">
                <a:latin typeface="Sitka Small" pitchFamily="2" charset="0"/>
                <a:cs typeface="Arial" panose="020B0604020202020204" pitchFamily="34" charset="0"/>
              </a:rPr>
              <a:t> </a:t>
            </a:r>
            <a:r>
              <a:rPr lang="en-US" b="1" dirty="0" err="1">
                <a:latin typeface="Sitka Small" pitchFamily="2" charset="0"/>
                <a:cs typeface="Arial" panose="020B0604020202020204" pitchFamily="34" charset="0"/>
              </a:rPr>
              <a:t>tập</a:t>
            </a:r>
            <a:r>
              <a:rPr lang="en-US" b="1" dirty="0">
                <a:latin typeface="Sitka Small" pitchFamily="2" charset="0"/>
                <a:cs typeface="Arial" panose="020B0604020202020204" pitchFamily="34" charset="0"/>
              </a:rPr>
              <a:t> </a:t>
            </a:r>
            <a:r>
              <a:rPr lang="en-US" b="1" dirty="0" err="1">
                <a:latin typeface="Sitka Small" pitchFamily="2" charset="0"/>
                <a:cs typeface="Arial" panose="020B0604020202020204" pitchFamily="34" charset="0"/>
              </a:rPr>
              <a:t>hợp</a:t>
            </a:r>
            <a:endParaRPr lang="en-US" b="1" dirty="0">
              <a:latin typeface="Sitka Small" pitchFamily="2" charset="0"/>
              <a:cs typeface="Arial" panose="020B0604020202020204" pitchFamily="34" charset="0"/>
            </a:endParaRPr>
          </a:p>
        </p:txBody>
      </p:sp>
      <p:sp>
        <p:nvSpPr>
          <p:cNvPr id="12" name="Rectangle 11">
            <a:extLst>
              <a:ext uri="{FF2B5EF4-FFF2-40B4-BE49-F238E27FC236}">
                <a16:creationId xmlns:a16="http://schemas.microsoft.com/office/drawing/2014/main" id="{03BE5B2A-9C17-48A0-8516-DE1BDF7F0CAA}"/>
              </a:ext>
            </a:extLst>
          </p:cNvPr>
          <p:cNvSpPr/>
          <p:nvPr/>
        </p:nvSpPr>
        <p:spPr>
          <a:xfrm>
            <a:off x="992580" y="4264291"/>
            <a:ext cx="10377054" cy="1692771"/>
          </a:xfrm>
          <a:prstGeom prst="rect">
            <a:avLst/>
          </a:prstGeom>
        </p:spPr>
        <p:txBody>
          <a:bodyPr wrap="square">
            <a:spAutoFit/>
          </a:bodyPr>
          <a:lstStyle/>
          <a:p>
            <a:pPr marL="45720" indent="0">
              <a:spcBef>
                <a:spcPts val="600"/>
              </a:spcBef>
              <a:spcAft>
                <a:spcPts val="600"/>
              </a:spcAft>
              <a:buNone/>
            </a:pPr>
            <a:r>
              <a:rPr lang="en-US" sz="2800" b="1" i="1" dirty="0" err="1">
                <a:latin typeface="Sitka Small" pitchFamily="2" charset="0"/>
                <a:cs typeface="Arial" panose="020B0604020202020204" pitchFamily="34" charset="0"/>
              </a:rPr>
              <a:t>Luyện</a:t>
            </a:r>
            <a:r>
              <a:rPr lang="en-US" sz="2800" b="1" i="1" dirty="0">
                <a:latin typeface="Sitka Small" pitchFamily="2" charset="0"/>
                <a:cs typeface="Arial" panose="020B0604020202020204" pitchFamily="34" charset="0"/>
              </a:rPr>
              <a:t> </a:t>
            </a:r>
            <a:r>
              <a:rPr lang="en-US" sz="2800" b="1" i="1" dirty="0" err="1">
                <a:latin typeface="Sitka Small" pitchFamily="2" charset="0"/>
                <a:cs typeface="Arial" panose="020B0604020202020204" pitchFamily="34" charset="0"/>
              </a:rPr>
              <a:t>tập</a:t>
            </a:r>
            <a:r>
              <a:rPr lang="en-US" sz="2800" b="1" i="1" dirty="0">
                <a:latin typeface="Sitka Small" pitchFamily="2" charset="0"/>
                <a:cs typeface="Arial" panose="020B0604020202020204" pitchFamily="34" charset="0"/>
              </a:rPr>
              <a:t> 1 </a:t>
            </a:r>
            <a:r>
              <a:rPr lang="en-US" sz="2800" b="1" i="1">
                <a:latin typeface="Sitka Small" pitchFamily="2" charset="0"/>
                <a:cs typeface="Arial" panose="020B0604020202020204" pitchFamily="34" charset="0"/>
              </a:rPr>
              <a:t>(</a:t>
            </a:r>
            <a:r>
              <a:rPr lang="en-US" sz="2800" b="1" i="1" smtClean="0">
                <a:latin typeface="Sitka Small" pitchFamily="2" charset="0"/>
                <a:cs typeface="Arial" panose="020B0604020202020204" pitchFamily="34" charset="0"/>
              </a:rPr>
              <a:t>SGK/trang </a:t>
            </a:r>
            <a:r>
              <a:rPr lang="en-US" sz="2800" b="1" i="1" dirty="0">
                <a:latin typeface="Sitka Small" pitchFamily="2" charset="0"/>
                <a:cs typeface="Arial" panose="020B0604020202020204" pitchFamily="34" charset="0"/>
              </a:rPr>
              <a:t>6):</a:t>
            </a:r>
          </a:p>
          <a:p>
            <a:pPr marL="45720" indent="0">
              <a:spcBef>
                <a:spcPts val="600"/>
              </a:spcBef>
              <a:spcAft>
                <a:spcPts val="600"/>
              </a:spcAft>
              <a:buNone/>
            </a:pPr>
            <a:r>
              <a:rPr lang="en-US" sz="2800" b="1" i="1"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Viết</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tập</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hợp</a:t>
            </a:r>
            <a:r>
              <a:rPr lang="en-US" sz="2800" dirty="0">
                <a:latin typeface="Sitka Small" pitchFamily="2" charset="0"/>
                <a:cs typeface="Arial" panose="020B0604020202020204" pitchFamily="34" charset="0"/>
              </a:rPr>
              <a:t> </a:t>
            </a:r>
            <a:r>
              <a:rPr lang="en-US" sz="2800" i="1" dirty="0">
                <a:latin typeface="Sitka Small" pitchFamily="2" charset="0"/>
                <a:cs typeface="Arial" panose="020B0604020202020204" pitchFamily="34" charset="0"/>
              </a:rPr>
              <a:t>A</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gồm</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các</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số</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tự</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nhiên</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lẻ</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nhỏ</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hơn</a:t>
            </a:r>
            <a:r>
              <a:rPr lang="en-US" sz="2800" dirty="0">
                <a:latin typeface="Sitka Small" pitchFamily="2" charset="0"/>
                <a:cs typeface="Arial" panose="020B0604020202020204" pitchFamily="34" charset="0"/>
              </a:rPr>
              <a:t> 10.</a:t>
            </a:r>
          </a:p>
          <a:p>
            <a:pPr marL="45720" indent="0">
              <a:spcBef>
                <a:spcPts val="600"/>
              </a:spcBef>
              <a:spcAft>
                <a:spcPts val="600"/>
              </a:spcAft>
              <a:buNone/>
            </a:pPr>
            <a:r>
              <a:rPr lang="en-US" sz="2800" b="1" u="sng" dirty="0" err="1">
                <a:solidFill>
                  <a:srgbClr val="FF0000"/>
                </a:solidFill>
                <a:latin typeface="Sitka Small" pitchFamily="2" charset="0"/>
                <a:cs typeface="Arial" panose="020B0604020202020204" pitchFamily="34" charset="0"/>
              </a:rPr>
              <a:t>Giải</a:t>
            </a:r>
            <a:r>
              <a:rPr lang="en-US" sz="2800" b="1" u="sng" dirty="0">
                <a:solidFill>
                  <a:srgbClr val="FF0000"/>
                </a:solidFill>
                <a:latin typeface="Sitka Small" pitchFamily="2" charset="0"/>
                <a:cs typeface="Arial" panose="020B0604020202020204" pitchFamily="34" charset="0"/>
              </a:rPr>
              <a:t>:</a:t>
            </a:r>
            <a:r>
              <a:rPr lang="en-US" sz="2800" i="1" dirty="0">
                <a:latin typeface="Sitka Small" pitchFamily="2" charset="0"/>
                <a:cs typeface="Arial" panose="020B0604020202020204" pitchFamily="34" charset="0"/>
              </a:rPr>
              <a:t> </a:t>
            </a:r>
          </a:p>
        </p:txBody>
      </p:sp>
      <p:graphicFrame>
        <p:nvGraphicFramePr>
          <p:cNvPr id="2" name="Object 1">
            <a:extLst>
              <a:ext uri="{FF2B5EF4-FFF2-40B4-BE49-F238E27FC236}">
                <a16:creationId xmlns:a16="http://schemas.microsoft.com/office/drawing/2014/main" id="{B7795BA5-E6E3-4FB7-AD9F-5A6DC0E4397E}"/>
              </a:ext>
            </a:extLst>
          </p:cNvPr>
          <p:cNvGraphicFramePr>
            <a:graphicFrameLocks noChangeAspect="1"/>
          </p:cNvGraphicFramePr>
          <p:nvPr>
            <p:extLst>
              <p:ext uri="{D42A27DB-BD31-4B8C-83A1-F6EECF244321}">
                <p14:modId xmlns:p14="http://schemas.microsoft.com/office/powerpoint/2010/main" val="2192395921"/>
              </p:ext>
            </p:extLst>
          </p:nvPr>
        </p:nvGraphicFramePr>
        <p:xfrm>
          <a:off x="2119313" y="5556250"/>
          <a:ext cx="2222500" cy="393700"/>
        </p:xfrm>
        <a:graphic>
          <a:graphicData uri="http://schemas.openxmlformats.org/presentationml/2006/ole">
            <mc:AlternateContent xmlns:mc="http://schemas.openxmlformats.org/markup-compatibility/2006">
              <mc:Choice xmlns:v="urn:schemas-microsoft-com:vml" Requires="v">
                <p:oleObj spid="_x0000_s2073" name="Equation" r:id="rId3" imgW="2222280" imgH="393480" progId="Equation.DSMT4">
                  <p:embed/>
                </p:oleObj>
              </mc:Choice>
              <mc:Fallback>
                <p:oleObj name="Equation" r:id="rId3" imgW="2222280" imgH="393480" progId="Equation.DSMT4">
                  <p:embed/>
                  <p:pic>
                    <p:nvPicPr>
                      <p:cNvPr id="0" name=""/>
                      <p:cNvPicPr/>
                      <p:nvPr/>
                    </p:nvPicPr>
                    <p:blipFill>
                      <a:blip r:embed="rId4"/>
                      <a:stretch>
                        <a:fillRect/>
                      </a:stretch>
                    </p:blipFill>
                    <p:spPr>
                      <a:xfrm>
                        <a:off x="2119313" y="5556250"/>
                        <a:ext cx="2222500" cy="393700"/>
                      </a:xfrm>
                      <a:prstGeom prst="rect">
                        <a:avLst/>
                      </a:prstGeom>
                    </p:spPr>
                  </p:pic>
                </p:oleObj>
              </mc:Fallback>
            </mc:AlternateContent>
          </a:graphicData>
        </a:graphic>
      </p:graphicFrame>
      <p:sp>
        <p:nvSpPr>
          <p:cNvPr id="15" name="Rectangle: Rounded Corners 18">
            <a:extLst>
              <a:ext uri="{FF2B5EF4-FFF2-40B4-BE49-F238E27FC236}">
                <a16:creationId xmlns:a16="http://schemas.microsoft.com/office/drawing/2014/main" id="{E2B2D637-29A2-4E93-B9E0-366DB3F36172}"/>
              </a:ext>
            </a:extLst>
          </p:cNvPr>
          <p:cNvSpPr/>
          <p:nvPr/>
        </p:nvSpPr>
        <p:spPr>
          <a:xfrm>
            <a:off x="1853151" y="1409700"/>
            <a:ext cx="8941849" cy="226536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2920" indent="-457200" algn="just">
              <a:buFont typeface="Arial" panose="020B0604020202020204" pitchFamily="34" charset="0"/>
              <a:buChar char="•"/>
            </a:pPr>
            <a:r>
              <a:rPr lang="en-US" sz="2800" dirty="0" err="1">
                <a:solidFill>
                  <a:srgbClr val="FF0000"/>
                </a:solidFill>
                <a:latin typeface="Sitka Small" pitchFamily="2" charset="0"/>
                <a:cs typeface="Arial" panose="020B0604020202020204" pitchFamily="34" charset="0"/>
              </a:rPr>
              <a:t>Các</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phần</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tử</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của</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một</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tập</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hợp</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được</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viết</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trong</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hai</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dấu</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ngoặc</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nhọn</a:t>
            </a:r>
            <a:r>
              <a:rPr lang="en-US" sz="2800" dirty="0">
                <a:solidFill>
                  <a:srgbClr val="FF0000"/>
                </a:solidFill>
                <a:latin typeface="Sitka Small" pitchFamily="2" charset="0"/>
                <a:cs typeface="Arial" panose="020B0604020202020204" pitchFamily="34" charset="0"/>
              </a:rPr>
              <a:t> { }, </a:t>
            </a:r>
            <a:r>
              <a:rPr lang="en-US" sz="2800" dirty="0" err="1">
                <a:solidFill>
                  <a:srgbClr val="FF0000"/>
                </a:solidFill>
                <a:latin typeface="Sitka Small" pitchFamily="2" charset="0"/>
                <a:cs typeface="Arial" panose="020B0604020202020204" pitchFamily="34" charset="0"/>
              </a:rPr>
              <a:t>cách</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nhau</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bởi</a:t>
            </a:r>
            <a:r>
              <a:rPr lang="en-US" sz="2800" dirty="0">
                <a:solidFill>
                  <a:srgbClr val="FF0000"/>
                </a:solidFill>
                <a:latin typeface="Sitka Small" pitchFamily="2" charset="0"/>
                <a:cs typeface="Arial" panose="020B0604020202020204" pitchFamily="34" charset="0"/>
              </a:rPr>
              <a:t> </a:t>
            </a:r>
            <a:r>
              <a:rPr lang="en-US" sz="2800" err="1">
                <a:solidFill>
                  <a:srgbClr val="FF0000"/>
                </a:solidFill>
                <a:latin typeface="Sitka Small" pitchFamily="2" charset="0"/>
                <a:cs typeface="Arial" panose="020B0604020202020204" pitchFamily="34" charset="0"/>
              </a:rPr>
              <a:t>dấu</a:t>
            </a:r>
            <a:r>
              <a:rPr lang="en-US" sz="2800">
                <a:solidFill>
                  <a:srgbClr val="FF0000"/>
                </a:solidFill>
                <a:latin typeface="Sitka Small" pitchFamily="2" charset="0"/>
                <a:cs typeface="Arial" panose="020B0604020202020204" pitchFamily="34" charset="0"/>
              </a:rPr>
              <a:t> </a:t>
            </a:r>
            <a:r>
              <a:rPr lang="en-US" sz="2800" smtClean="0">
                <a:solidFill>
                  <a:srgbClr val="FF0000"/>
                </a:solidFill>
                <a:latin typeface="Sitka Small" pitchFamily="2" charset="0"/>
                <a:cs typeface="Arial" panose="020B0604020202020204" pitchFamily="34" charset="0"/>
              </a:rPr>
              <a:t>“;”.</a:t>
            </a:r>
          </a:p>
          <a:p>
            <a:pPr marL="502920" indent="-457200" algn="just">
              <a:buFont typeface="Arial" panose="020B0604020202020204" pitchFamily="34" charset="0"/>
              <a:buChar char="•"/>
            </a:pPr>
            <a:r>
              <a:rPr lang="vi-VN" sz="2800">
                <a:solidFill>
                  <a:srgbClr val="FF0000"/>
                </a:solidFill>
                <a:latin typeface="Sitka Small" pitchFamily="2" charset="0"/>
                <a:cs typeface="Arial" panose="020B0604020202020204" pitchFamily="34" charset="0"/>
              </a:rPr>
              <a:t>Mỗi phần tử được liệt kê một lần, thứ tự liệt kê tùy ý.</a:t>
            </a:r>
            <a:endParaRPr lang="en-US" sz="2800" dirty="0">
              <a:solidFill>
                <a:srgbClr val="FF0000"/>
              </a:solidFill>
              <a:latin typeface="Sitka Small" pitchFamily="2" charset="0"/>
              <a:cs typeface="Arial" panose="020B0604020202020204" pitchFamily="34" charset="0"/>
            </a:endParaRPr>
          </a:p>
        </p:txBody>
      </p:sp>
      <p:sp>
        <p:nvSpPr>
          <p:cNvPr id="16" name="Rectangle 15">
            <a:extLst>
              <a:ext uri="{FF2B5EF4-FFF2-40B4-BE49-F238E27FC236}">
                <a16:creationId xmlns:a16="http://schemas.microsoft.com/office/drawing/2014/main" id="{BE18E191-740D-4638-A6BC-2E12351AAC85}"/>
              </a:ext>
            </a:extLst>
          </p:cNvPr>
          <p:cNvSpPr/>
          <p:nvPr/>
        </p:nvSpPr>
        <p:spPr>
          <a:xfrm>
            <a:off x="992650" y="3675061"/>
            <a:ext cx="11242964" cy="523220"/>
          </a:xfrm>
          <a:prstGeom prst="rect">
            <a:avLst/>
          </a:prstGeom>
        </p:spPr>
        <p:txBody>
          <a:bodyPr wrap="square">
            <a:spAutoFit/>
          </a:bodyPr>
          <a:lstStyle/>
          <a:p>
            <a:pPr marL="45720" indent="0">
              <a:spcBef>
                <a:spcPts val="600"/>
              </a:spcBef>
              <a:spcAft>
                <a:spcPts val="600"/>
              </a:spcAft>
              <a:buNone/>
            </a:pPr>
            <a:r>
              <a:rPr lang="en-US" sz="2800" b="1" i="1" dirty="0" err="1">
                <a:latin typeface="Sitka Small" pitchFamily="2" charset="0"/>
                <a:cs typeface="Arial" panose="020B0604020202020204" pitchFamily="34" charset="0"/>
              </a:rPr>
              <a:t>Ví</a:t>
            </a:r>
            <a:r>
              <a:rPr lang="en-US" sz="2800" b="1" i="1" dirty="0">
                <a:latin typeface="Sitka Small" pitchFamily="2" charset="0"/>
                <a:cs typeface="Arial" panose="020B0604020202020204" pitchFamily="34" charset="0"/>
              </a:rPr>
              <a:t> </a:t>
            </a:r>
            <a:r>
              <a:rPr lang="en-US" sz="2800" b="1" i="1" dirty="0" err="1">
                <a:latin typeface="Sitka Small" pitchFamily="2" charset="0"/>
                <a:cs typeface="Arial" panose="020B0604020202020204" pitchFamily="34" charset="0"/>
              </a:rPr>
              <a:t>dụ</a:t>
            </a:r>
            <a:r>
              <a:rPr lang="en-US" sz="2800" b="1" i="1" dirty="0">
                <a:latin typeface="Sitka Small" pitchFamily="2" charset="0"/>
                <a:cs typeface="Arial" panose="020B0604020202020204" pitchFamily="34" charset="0"/>
              </a:rPr>
              <a:t> 1 (SGK </a:t>
            </a:r>
            <a:r>
              <a:rPr lang="en-US" sz="2800" b="1" i="1" dirty="0" err="1">
                <a:latin typeface="Sitka Small" pitchFamily="2" charset="0"/>
                <a:cs typeface="Arial" panose="020B0604020202020204" pitchFamily="34" charset="0"/>
              </a:rPr>
              <a:t>trang</a:t>
            </a:r>
            <a:r>
              <a:rPr lang="en-US" sz="2800" b="1" i="1" dirty="0">
                <a:latin typeface="Sitka Small" pitchFamily="2" charset="0"/>
                <a:cs typeface="Arial" panose="020B0604020202020204" pitchFamily="34" charset="0"/>
              </a:rPr>
              <a:t> </a:t>
            </a:r>
            <a:r>
              <a:rPr lang="en-US" sz="2800" b="1" i="1">
                <a:latin typeface="Sitka Small" pitchFamily="2" charset="0"/>
                <a:cs typeface="Arial" panose="020B0604020202020204" pitchFamily="34" charset="0"/>
              </a:rPr>
              <a:t>6</a:t>
            </a:r>
            <a:r>
              <a:rPr lang="en-US" sz="2800" b="1" i="1" smtClean="0">
                <a:latin typeface="Sitka Small" pitchFamily="2" charset="0"/>
                <a:cs typeface="Arial" panose="020B0604020202020204" pitchFamily="34" charset="0"/>
              </a:rPr>
              <a:t>)</a:t>
            </a:r>
            <a:endParaRPr lang="en-US" sz="2800" b="1" i="1" dirty="0">
              <a:latin typeface="Sitka Small" pitchFamily="2" charset="0"/>
              <a:cs typeface="Arial" panose="020B0604020202020204" pitchFamily="34" charset="0"/>
            </a:endParaRPr>
          </a:p>
        </p:txBody>
      </p:sp>
      <p:pic>
        <p:nvPicPr>
          <p:cNvPr id="2055" name="Picture 7" descr="Dấu hiệu cảnh báo mối nguy hiểm xây Dựng An toàn - vạch tượng hình png tải  về - Miễn phí trong suốt Màu Vàng png Tải về."/>
          <p:cNvPicPr>
            <a:picLocks noChangeAspect="1" noChangeArrowheads="1"/>
          </p:cNvPicPr>
          <p:nvPr/>
        </p:nvPicPr>
        <p:blipFill>
          <a:blip r:embed="rId5">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581149" y="1979978"/>
            <a:ext cx="1272002" cy="127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799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p:cNvSpPr txBox="1"/>
          <p:nvPr/>
        </p:nvSpPr>
        <p:spPr>
          <a:xfrm>
            <a:off x="700605" y="1416307"/>
            <a:ext cx="3052688" cy="4524315"/>
          </a:xfrm>
          <a:prstGeom prst="rect">
            <a:avLst/>
          </a:prstGeom>
          <a:solidFill>
            <a:srgbClr val="92D050"/>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Chú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Sóc</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nâu</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đang</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cô</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gắng</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nhặt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những</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hạt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dẻ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đê</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mang</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vê</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tô</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Các</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em</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hãy</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giúp</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đơ</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chu</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Sóc</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bằng</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cách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tra</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lời</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đúng</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các</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hỏi</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nhe</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p:txBody>
      </p:sp>
      <p:pic>
        <p:nvPicPr>
          <p:cNvPr id="6"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6400" y="-42884"/>
            <a:ext cx="609600" cy="609600"/>
          </a:xfrm>
          <a:prstGeom prst="rect">
            <a:avLst/>
          </a:prstGeom>
        </p:spPr>
      </p:pic>
      <p:sp>
        <p:nvSpPr>
          <p:cNvPr id="7" name="!!4">
            <a:extLst>
              <a:ext uri="{FF2B5EF4-FFF2-40B4-BE49-F238E27FC236}">
                <a16:creationId xmlns:a16="http://schemas.microsoft.com/office/drawing/2014/main" id="{E8D374EF-932E-44AE-89AA-58D9CB19E58E}"/>
              </a:ext>
            </a:extLst>
          </p:cNvPr>
          <p:cNvSpPr/>
          <p:nvPr/>
        </p:nvSpPr>
        <p:spPr>
          <a:xfrm>
            <a:off x="0" y="319854"/>
            <a:ext cx="5717294" cy="49372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HOẠT ĐỘNG LUYỆN TẬP</a:t>
            </a:r>
          </a:p>
        </p:txBody>
      </p:sp>
      <p:pic>
        <p:nvPicPr>
          <p:cNvPr id="2" name="Picture 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3450" y="1227456"/>
            <a:ext cx="1691610" cy="1661758"/>
          </a:xfrm>
          <a:prstGeom prst="rect">
            <a:avLst/>
          </a:prstGeom>
        </p:spPr>
      </p:pic>
      <p:pic>
        <p:nvPicPr>
          <p:cNvPr id="3" name="Picture 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3450" y="3130878"/>
            <a:ext cx="1691610" cy="1661758"/>
          </a:xfrm>
          <a:prstGeom prst="rect">
            <a:avLst/>
          </a:prstGeom>
        </p:spPr>
      </p:pic>
      <p:pic>
        <p:nvPicPr>
          <p:cNvPr id="8" name="Picture 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23450" y="4992808"/>
            <a:ext cx="1691610" cy="1661758"/>
          </a:xfrm>
          <a:prstGeom prst="rect">
            <a:avLst/>
          </a:prstGeom>
        </p:spPr>
      </p:pic>
      <p:pic>
        <p:nvPicPr>
          <p:cNvPr id="9" name="Picture 8">
            <a:hlinkClick r:id="rId12"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b="5749"/>
          <a:stretch/>
        </p:blipFill>
        <p:spPr>
          <a:xfrm>
            <a:off x="4518320" y="1000951"/>
            <a:ext cx="4540102" cy="5505022"/>
          </a:xfrm>
          <a:prstGeom prst="rect">
            <a:avLst/>
          </a:prstGeom>
        </p:spPr>
      </p:pic>
      <p:sp>
        <p:nvSpPr>
          <p:cNvPr id="11" name="Rectangle 10"/>
          <p:cNvSpPr/>
          <p:nvPr/>
        </p:nvSpPr>
        <p:spPr>
          <a:xfrm>
            <a:off x="6608627" y="77621"/>
            <a:ext cx="4397358" cy="923330"/>
          </a:xfrm>
          <a:prstGeom prst="rect">
            <a:avLst/>
          </a:prstGeom>
          <a:solidFill>
            <a:srgbClr val="92D050"/>
          </a:solidFill>
        </p:spPr>
        <p:txBody>
          <a:bodyPr wrap="none" lIns="91440" tIns="45720" rIns="91440" bIns="45720">
            <a:spAutoFit/>
          </a:bodyPr>
          <a:lstStyle/>
          <a:p>
            <a:pPr algn="ctr"/>
            <a:r>
              <a:rPr lang="en-US" sz="5400" b="1" dirty="0" err="1">
                <a:ln w="22225">
                  <a:solidFill>
                    <a:schemeClr val="accent2"/>
                  </a:solidFill>
                  <a:prstDash val="solid"/>
                </a:ln>
                <a:solidFill>
                  <a:schemeClr val="accent2">
                    <a:lumMod val="40000"/>
                    <a:lumOff val="60000"/>
                  </a:schemeClr>
                </a:solidFill>
              </a:rPr>
              <a:t>Sóc</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nâu</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hạt</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dẻ</a:t>
            </a:r>
            <a:endParaRPr lang="en-US"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917760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10" fill="hold"/>
                                        <p:tgtEl>
                                          <p:spTgt spid="6"/>
                                        </p:tgtEl>
                                      </p:cBhvr>
                                    </p:cmd>
                                  </p:childTnLst>
                                </p:cTn>
                              </p:par>
                              <p:par>
                                <p:cTn id="7" presetID="2" presetClass="entr" presetSubtype="4" fill="hold" grpId="0" nodeType="withEffect">
                                  <p:stCondLst>
                                    <p:cond delay="5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6"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80">
                                          <p:stCondLst>
                                            <p:cond delay="0"/>
                                          </p:stCondLst>
                                        </p:cTn>
                                        <p:tgtEl>
                                          <p:spTgt spid="11"/>
                                        </p:tgtEl>
                                      </p:cBhvr>
                                    </p:animEffect>
                                    <p:anim calcmode="lin" valueType="num">
                                      <p:cBhvr>
                                        <p:cTn id="1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9" dur="26">
                                          <p:stCondLst>
                                            <p:cond delay="650"/>
                                          </p:stCondLst>
                                        </p:cTn>
                                        <p:tgtEl>
                                          <p:spTgt spid="11"/>
                                        </p:tgtEl>
                                      </p:cBhvr>
                                      <p:to x="100000" y="60000"/>
                                    </p:animScale>
                                    <p:animScale>
                                      <p:cBhvr>
                                        <p:cTn id="20" dur="166" decel="50000">
                                          <p:stCondLst>
                                            <p:cond delay="676"/>
                                          </p:stCondLst>
                                        </p:cTn>
                                        <p:tgtEl>
                                          <p:spTgt spid="11"/>
                                        </p:tgtEl>
                                      </p:cBhvr>
                                      <p:to x="100000" y="100000"/>
                                    </p:animScale>
                                    <p:animScale>
                                      <p:cBhvr>
                                        <p:cTn id="21" dur="26">
                                          <p:stCondLst>
                                            <p:cond delay="1312"/>
                                          </p:stCondLst>
                                        </p:cTn>
                                        <p:tgtEl>
                                          <p:spTgt spid="11"/>
                                        </p:tgtEl>
                                      </p:cBhvr>
                                      <p:to x="100000" y="80000"/>
                                    </p:animScale>
                                    <p:animScale>
                                      <p:cBhvr>
                                        <p:cTn id="22" dur="166" decel="50000">
                                          <p:stCondLst>
                                            <p:cond delay="1338"/>
                                          </p:stCondLst>
                                        </p:cTn>
                                        <p:tgtEl>
                                          <p:spTgt spid="11"/>
                                        </p:tgtEl>
                                      </p:cBhvr>
                                      <p:to x="100000" y="100000"/>
                                    </p:animScale>
                                    <p:animScale>
                                      <p:cBhvr>
                                        <p:cTn id="23" dur="26">
                                          <p:stCondLst>
                                            <p:cond delay="1642"/>
                                          </p:stCondLst>
                                        </p:cTn>
                                        <p:tgtEl>
                                          <p:spTgt spid="11"/>
                                        </p:tgtEl>
                                      </p:cBhvr>
                                      <p:to x="100000" y="90000"/>
                                    </p:animScale>
                                    <p:animScale>
                                      <p:cBhvr>
                                        <p:cTn id="24" dur="166" decel="50000">
                                          <p:stCondLst>
                                            <p:cond delay="1668"/>
                                          </p:stCondLst>
                                        </p:cTn>
                                        <p:tgtEl>
                                          <p:spTgt spid="11"/>
                                        </p:tgtEl>
                                      </p:cBhvr>
                                      <p:to x="100000" y="100000"/>
                                    </p:animScale>
                                    <p:animScale>
                                      <p:cBhvr>
                                        <p:cTn id="25" dur="26">
                                          <p:stCondLst>
                                            <p:cond delay="1808"/>
                                          </p:stCondLst>
                                        </p:cTn>
                                        <p:tgtEl>
                                          <p:spTgt spid="11"/>
                                        </p:tgtEl>
                                      </p:cBhvr>
                                      <p:to x="100000" y="95000"/>
                                    </p:animScale>
                                    <p:animScale>
                                      <p:cBhvr>
                                        <p:cTn id="26" dur="166" decel="50000">
                                          <p:stCondLst>
                                            <p:cond delay="1834"/>
                                          </p:stCondLst>
                                        </p:cTn>
                                        <p:tgtEl>
                                          <p:spTgt spid="11"/>
                                        </p:tgtEl>
                                      </p:cBhvr>
                                      <p:to x="100000" y="100000"/>
                                    </p:animScale>
                                  </p:childTnLst>
                                </p:cTn>
                              </p:par>
                              <p:par>
                                <p:cTn id="27" presetID="6" presetClass="entr" presetSubtype="32" fill="hold" nodeType="withEffect">
                                  <p:stCondLst>
                                    <p:cond delay="1000"/>
                                  </p:stCondLst>
                                  <p:childTnLst>
                                    <p:set>
                                      <p:cBhvr>
                                        <p:cTn id="28" dur="1" fill="hold">
                                          <p:stCondLst>
                                            <p:cond delay="0"/>
                                          </p:stCondLst>
                                        </p:cTn>
                                        <p:tgtEl>
                                          <p:spTgt spid="9"/>
                                        </p:tgtEl>
                                        <p:attrNameLst>
                                          <p:attrName>style.visibility</p:attrName>
                                        </p:attrNameLst>
                                      </p:cBhvr>
                                      <p:to>
                                        <p:strVal val="visible"/>
                                      </p:to>
                                    </p:set>
                                    <p:animEffect transition="in" filter="circle(out)">
                                      <p:cBhvr>
                                        <p:cTn id="29" dur="5000"/>
                                        <p:tgtEl>
                                          <p:spTgt spid="9"/>
                                        </p:tgtEl>
                                      </p:cBhvr>
                                    </p:animEffect>
                                  </p:childTnLst>
                                </p:cTn>
                              </p:par>
                              <p:par>
                                <p:cTn id="30" presetID="2" presetClass="entr" presetSubtype="2" fill="hold" nodeType="withEffect">
                                  <p:stCondLst>
                                    <p:cond delay="600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1+#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650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1+#ppt_w/2"/>
                                          </p:val>
                                        </p:tav>
                                        <p:tav tm="100000">
                                          <p:val>
                                            <p:strVal val="#ppt_x"/>
                                          </p:val>
                                        </p:tav>
                                      </p:tavLst>
                                    </p:anim>
                                    <p:anim calcmode="lin" valueType="num">
                                      <p:cBhvr additive="base">
                                        <p:cTn id="37" dur="500" fill="hold"/>
                                        <p:tgtEl>
                                          <p:spTgt spid="3"/>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700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 presetClass="exit" presetSubtype="10" fill="hold" grpId="1" nodeType="clickEffect">
                                  <p:stCondLst>
                                    <p:cond delay="0"/>
                                  </p:stCondLst>
                                  <p:childTnLst>
                                    <p:animEffect transition="out" filter="checkerboard(across)">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remove" display="0">
                  <p:stCondLst>
                    <p:cond delay="indefinite"/>
                  </p:stCondLst>
                  <p:endCondLst>
                    <p:cond evt="onStopAudio" delay="0">
                      <p:tgtEl>
                        <p:sldTgt/>
                      </p:tgtEl>
                    </p:cond>
                  </p:endCondLst>
                </p:cTn>
                <p:tgtEl>
                  <p:spTgt spid="6"/>
                </p:tgtEl>
              </p:cMediaNode>
            </p:audio>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2"/>
                                        </p:tgtEl>
                                      </p:cBhvr>
                                    </p:animEffect>
                                    <p:animScale>
                                      <p:cBhvr>
                                        <p:cTn id="53" dur="250" autoRev="1" fill="hold"/>
                                        <p:tgtEl>
                                          <p:spTgt spid="2"/>
                                        </p:tgtEl>
                                      </p:cBhvr>
                                      <p:by x="105000" y="105000"/>
                                    </p:animScale>
                                  </p:childTnLst>
                                </p:cTn>
                              </p:par>
                              <p:par>
                                <p:cTn id="54" presetID="3" presetClass="exit" presetSubtype="10" fill="hold" nodeType="withEffect">
                                  <p:stCondLst>
                                    <p:cond delay="0"/>
                                  </p:stCondLst>
                                  <p:childTnLst>
                                    <p:animEffect transition="out" filter="blinds(horizontal)">
                                      <p:cBhvr>
                                        <p:cTn id="55" dur="500"/>
                                        <p:tgtEl>
                                          <p:spTgt spid="2"/>
                                        </p:tgtEl>
                                      </p:cBhvr>
                                    </p:animEffect>
                                    <p:set>
                                      <p:cBhvr>
                                        <p:cTn id="56"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7" restart="whenNotActive" fill="hold" evtFilter="cancelBubble" nodeType="interactiveSeq">
                <p:stCondLst>
                  <p:cond evt="onClick" delay="0">
                    <p:tgtEl>
                      <p:spTgt spid="3"/>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3"/>
                                        </p:tgtEl>
                                      </p:cBhvr>
                                    </p:animEffect>
                                    <p:animScale>
                                      <p:cBhvr>
                                        <p:cTn id="62" dur="250" autoRev="1" fill="hold"/>
                                        <p:tgtEl>
                                          <p:spTgt spid="3"/>
                                        </p:tgtEl>
                                      </p:cBhvr>
                                      <p:by x="105000" y="105000"/>
                                    </p:animScale>
                                  </p:childTnLst>
                                </p:cTn>
                              </p:par>
                              <p:par>
                                <p:cTn id="63" presetID="5" presetClass="exit" presetSubtype="10" fill="hold" nodeType="withEffect">
                                  <p:stCondLst>
                                    <p:cond delay="0"/>
                                  </p:stCondLst>
                                  <p:childTnLst>
                                    <p:animEffect transition="out" filter="checkerboard(across)">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8"/>
                                        </p:tgtEl>
                                      </p:cBhvr>
                                    </p:animEffect>
                                    <p:animScale>
                                      <p:cBhvr>
                                        <p:cTn id="71" dur="250" autoRev="1" fill="hold"/>
                                        <p:tgtEl>
                                          <p:spTgt spid="8"/>
                                        </p:tgtEl>
                                      </p:cBhvr>
                                      <p:by x="105000" y="105000"/>
                                    </p:animScale>
                                  </p:childTnLst>
                                </p:cTn>
                              </p:par>
                              <p:par>
                                <p:cTn id="72" presetID="5" presetClass="exit" presetSubtype="10" fill="hold" nodeType="withEffect">
                                  <p:stCondLst>
                                    <p:cond delay="0"/>
                                  </p:stCondLst>
                                  <p:childTnLst>
                                    <p:animEffect transition="out" filter="checkerboard(across)">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4" grpId="0" animBg="1"/>
      <p:bldP spid="4" grpId="1"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2315442" y="609381"/>
            <a:ext cx="7605319" cy="162790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2532821" y="750771"/>
            <a:ext cx="738793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Câu</a:t>
            </a:r>
            <a:r>
              <a:rPr kumimoji="0" lang="en-US" sz="2800" b="0" i="0" u="sng"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0" i="0" u="sng"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hỏi</a:t>
            </a:r>
            <a:r>
              <a:rPr kumimoji="0" lang="en-US" sz="2800" b="0" i="0" u="sng"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1:</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tử</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dưới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 name="TextBox 6"/>
          <p:cNvSpPr txBox="1"/>
          <p:nvPr/>
        </p:nvSpPr>
        <p:spPr>
          <a:xfrm>
            <a:off x="2339688" y="3215785"/>
            <a:ext cx="1820145"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 = {a}</a:t>
            </a:r>
          </a:p>
        </p:txBody>
      </p:sp>
      <p:sp>
        <p:nvSpPr>
          <p:cNvPr id="8" name="TextBox 7"/>
          <p:cNvSpPr txBox="1"/>
          <p:nvPr/>
        </p:nvSpPr>
        <p:spPr>
          <a:xfrm>
            <a:off x="2320641" y="4435134"/>
            <a:ext cx="181148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 {A}</a:t>
            </a:r>
          </a:p>
        </p:txBody>
      </p:sp>
      <p:sp>
        <p:nvSpPr>
          <p:cNvPr id="9" name="TextBox 8"/>
          <p:cNvSpPr txBox="1"/>
          <p:nvPr/>
        </p:nvSpPr>
        <p:spPr>
          <a:xfrm>
            <a:off x="7923499" y="4375700"/>
            <a:ext cx="1820145"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 {0}</a:t>
            </a:r>
          </a:p>
        </p:txBody>
      </p:sp>
      <p:sp>
        <p:nvSpPr>
          <p:cNvPr id="10" name="TextBox 9"/>
          <p:cNvSpPr txBox="1"/>
          <p:nvPr/>
        </p:nvSpPr>
        <p:spPr>
          <a:xfrm>
            <a:off x="7901415" y="3224515"/>
            <a:ext cx="1820145"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 {a}</a:t>
            </a:r>
          </a:p>
        </p:txBody>
      </p:sp>
      <p:pic>
        <p:nvPicPr>
          <p:cNvPr id="11" name="Picture 10">
            <a:hlinkClick r:id="rId8" action="ppaction://hlinksldjump"/>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8430490" y="4864388"/>
            <a:ext cx="2202874" cy="1927869"/>
          </a:xfrm>
          <a:prstGeom prst="rect">
            <a:avLst/>
          </a:prstGeom>
        </p:spPr>
      </p:pic>
      <p:pic>
        <p:nvPicPr>
          <p:cNvPr id="12" name="Đ"/>
          <p:cNvPicPr>
            <a:picLocks noChangeAspect="1"/>
          </p:cNvPicPr>
          <p:nvPr/>
        </p:nvPicPr>
        <p:blipFill rotWithShape="1">
          <a:blip r:embed="rId10">
            <a:extLst>
              <a:ext uri="{BEBA8EAE-BF5A-486C-A8C5-ECC9F3942E4B}">
                <a14:imgProps xmlns:a14="http://schemas.microsoft.com/office/drawing/2010/main">
                  <a14:imgLayer r:embed="rId11">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4017819" y="1370180"/>
            <a:ext cx="4468090" cy="5487820"/>
          </a:xfrm>
          <a:prstGeom prst="rect">
            <a:avLst/>
          </a:prstGeom>
        </p:spPr>
      </p:pic>
      <p:pic>
        <p:nvPicPr>
          <p:cNvPr id="13" name="B"/>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456710" y="2130997"/>
            <a:ext cx="4800601" cy="4826694"/>
          </a:xfrm>
          <a:prstGeom prst="rect">
            <a:avLst/>
          </a:prstGeom>
        </p:spPr>
      </p:pic>
      <p:pic>
        <p:nvPicPr>
          <p:cNvPr id="16" name="C"/>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609110" y="2283397"/>
            <a:ext cx="4800601" cy="4826694"/>
          </a:xfrm>
          <a:prstGeom prst="rect">
            <a:avLst/>
          </a:prstGeom>
        </p:spPr>
      </p:pic>
      <p:pic>
        <p:nvPicPr>
          <p:cNvPr id="17" name="D"/>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404756" y="2089608"/>
            <a:ext cx="4800601" cy="4826694"/>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228950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mediacall" presetSubtype="0" fill="hold" nodeType="withEffect">
                                  <p:stCondLst>
                                    <p:cond delay="0"/>
                                  </p:stCondLst>
                                  <p:childTnLst>
                                    <p:cmd type="call" cmd="playFrom(0.0)">
                                      <p:cBhvr>
                                        <p:cTn id="31" dur="8091" fill="hold"/>
                                        <p:tgtEl>
                                          <p:spTgt spid="18"/>
                                        </p:tgtEl>
                                      </p:cBhvr>
                                    </p:cmd>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 presetClass="mediacall" presetSubtype="0" fill="hold" nodeType="withEffect">
                                  <p:stCondLst>
                                    <p:cond delay="0"/>
                                  </p:stCondLst>
                                  <p:childTnLst>
                                    <p:cmd type="call" cmd="playFrom(0.0)">
                                      <p:cBhvr>
                                        <p:cTn id="45" dur="8158" fill="hold"/>
                                        <p:tgtEl>
                                          <p:spTgt spid="19"/>
                                        </p:tgtEl>
                                      </p:cBhvr>
                                    </p:cmd>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 presetClass="mediacall" presetSubtype="0" fill="hold" nodeType="withEffect">
                                  <p:stCondLst>
                                    <p:cond delay="0"/>
                                  </p:stCondLst>
                                  <p:childTnLst>
                                    <p:cmd type="call" cmd="playFrom(0.0)">
                                      <p:cBhvr>
                                        <p:cTn id="59" dur="8158" fill="hold"/>
                                        <p:tgtEl>
                                          <p:spTgt spid="21"/>
                                        </p:tgtEl>
                                      </p:cBhvr>
                                    </p:cmd>
                                  </p:child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9"/>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par>
                                <p:cTn id="72" presetID="1" presetClass="mediacall" presetSubtype="0" fill="hold" nodeType="withEffect">
                                  <p:stCondLst>
                                    <p:cond delay="0"/>
                                  </p:stCondLst>
                                  <p:childTnLst>
                                    <p:cmd type="call" cmd="playFrom(0.0)">
                                      <p:cBhvr>
                                        <p:cTn id="73" dur="8158" fill="hold"/>
                                        <p:tgtEl>
                                          <p:spTgt spid="22"/>
                                        </p:tgtEl>
                                      </p:cBhvr>
                                    </p:cmd>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8"/>
                </p:tgtEl>
              </p:cMediaNode>
            </p:audio>
            <p:audio>
              <p:cMediaNode vol="80000">
                <p:cTn id="81" fill="hold" display="0">
                  <p:stCondLst>
                    <p:cond delay="indefinite"/>
                  </p:stCondLst>
                  <p:endCondLst>
                    <p:cond evt="onStopAudio" delay="0">
                      <p:tgtEl>
                        <p:sldTgt/>
                      </p:tgtEl>
                    </p:cond>
                  </p:endCondLst>
                </p:cTn>
                <p:tgtEl>
                  <p:spTgt spid="19"/>
                </p:tgtEl>
              </p:cMediaNode>
            </p:audio>
            <p:audio>
              <p:cMediaNode vol="80000">
                <p:cTn id="82" fill="hold" display="0">
                  <p:stCondLst>
                    <p:cond delay="indefinite"/>
                  </p:stCondLst>
                  <p:endCondLst>
                    <p:cond evt="onStopAudio" delay="0">
                      <p:tgtEl>
                        <p:sldTgt/>
                      </p:tgtEl>
                    </p:cond>
                  </p:endCondLst>
                </p:cTn>
                <p:tgtEl>
                  <p:spTgt spid="21"/>
                </p:tgtEl>
              </p:cMediaNode>
            </p:audio>
            <p:audio>
              <p:cMediaNode vol="80000">
                <p:cTn id="83"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882470" y="633223"/>
            <a:ext cx="10433229" cy="847767"/>
          </a:xfrm>
          <a:prstGeom prst="round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787400" y="794444"/>
            <a:ext cx="1086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Câu</a:t>
            </a:r>
            <a:r>
              <a:rPr kumimoji="0" lang="en-US" sz="3200" b="0" i="0" u="sng"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lang="en-US" sz="3200" u="sng" dirty="0" err="1">
                <a:solidFill>
                  <a:srgbClr val="FF0000"/>
                </a:solidFill>
                <a:latin typeface="Arial" panose="020B0604020202020204" pitchFamily="34" charset="0"/>
                <a:cs typeface="Arial" panose="020B0604020202020204" pitchFamily="34" charset="0"/>
              </a:rPr>
              <a:t>hỏi</a:t>
            </a:r>
            <a:r>
              <a:rPr lang="en-US" sz="3200" u="sng" dirty="0">
                <a:solidFill>
                  <a:srgbClr val="FF0000"/>
                </a:solidFill>
                <a:latin typeface="Arial" panose="020B0604020202020204" pitchFamily="34" charset="0"/>
                <a:cs typeface="Arial" panose="020B0604020202020204" pitchFamily="34" charset="0"/>
              </a:rPr>
              <a:t> 2:</a:t>
            </a:r>
            <a:r>
              <a:rPr lang="en-US" sz="3200" dirty="0">
                <a:solidFill>
                  <a:srgbClr val="FF0000"/>
                </a:solidFill>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tự</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nhiên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chẵn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 name="TextBox 6"/>
          <p:cNvSpPr txBox="1"/>
          <p:nvPr/>
        </p:nvSpPr>
        <p:spPr>
          <a:xfrm>
            <a:off x="6826024" y="4481650"/>
            <a:ext cx="392515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 = {0; 2; 4; 6; 8}</a:t>
            </a:r>
          </a:p>
        </p:txBody>
      </p:sp>
      <p:sp>
        <p:nvSpPr>
          <p:cNvPr id="8" name="TextBox 7"/>
          <p:cNvSpPr txBox="1"/>
          <p:nvPr/>
        </p:nvSpPr>
        <p:spPr>
          <a:xfrm>
            <a:off x="637314" y="4456059"/>
            <a:ext cx="410009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 = {0, 2, 4, 6, 8}</a:t>
            </a:r>
          </a:p>
        </p:txBody>
      </p:sp>
      <p:sp>
        <p:nvSpPr>
          <p:cNvPr id="9" name="TextBox 8"/>
          <p:cNvSpPr txBox="1"/>
          <p:nvPr/>
        </p:nvSpPr>
        <p:spPr>
          <a:xfrm>
            <a:off x="637313" y="3308926"/>
            <a:ext cx="4083002"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 = {0, 2, 4, 6, 8, 10}</a:t>
            </a:r>
          </a:p>
        </p:txBody>
      </p:sp>
      <p:sp>
        <p:nvSpPr>
          <p:cNvPr id="10" name="TextBox 9"/>
          <p:cNvSpPr txBox="1"/>
          <p:nvPr/>
        </p:nvSpPr>
        <p:spPr>
          <a:xfrm>
            <a:off x="6819141" y="3345725"/>
            <a:ext cx="393636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 = {2; 4; 6; 8}</a:t>
            </a:r>
          </a:p>
        </p:txBody>
      </p:sp>
      <p:pic>
        <p:nvPicPr>
          <p:cNvPr id="11" name="Picture 10">
            <a:hlinkClick r:id="rId7" action="ppaction://hlinksldjump"/>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8499765" y="4867271"/>
            <a:ext cx="2202874" cy="1927869"/>
          </a:xfrm>
          <a:prstGeom prst="rect">
            <a:avLst/>
          </a:prstGeom>
        </p:spPr>
      </p:pic>
      <p:pic>
        <p:nvPicPr>
          <p:cNvPr id="12" name="Đ"/>
          <p:cNvPicPr>
            <a:picLocks noChangeAspect="1"/>
          </p:cNvPicPr>
          <p:nvPr/>
        </p:nvPicPr>
        <p:blipFill rotWithShape="1">
          <a:blip r:embed="rId9">
            <a:extLst>
              <a:ext uri="{BEBA8EAE-BF5A-486C-A8C5-ECC9F3942E4B}">
                <a14:imgProps xmlns:a14="http://schemas.microsoft.com/office/drawing/2010/main">
                  <a14:imgLayer r:embed="rId10">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4017819" y="1370180"/>
            <a:ext cx="4468090" cy="5487820"/>
          </a:xfrm>
          <a:prstGeom prst="rect">
            <a:avLst/>
          </a:prstGeom>
        </p:spPr>
      </p:pic>
      <p:pic>
        <p:nvPicPr>
          <p:cNvPr id="13" name="B"/>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456710" y="2130997"/>
            <a:ext cx="4800601" cy="4826694"/>
          </a:xfrm>
          <a:prstGeom prst="rect">
            <a:avLst/>
          </a:prstGeom>
        </p:spPr>
      </p:pic>
      <p:pic>
        <p:nvPicPr>
          <p:cNvPr id="16" name="C"/>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4128656" y="2209800"/>
            <a:ext cx="4800601" cy="4826694"/>
          </a:xfrm>
          <a:prstGeom prst="rect">
            <a:avLst/>
          </a:prstGeom>
        </p:spPr>
      </p:pic>
      <p:pic>
        <p:nvPicPr>
          <p:cNvPr id="17" name="D"/>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048001" y="2104903"/>
            <a:ext cx="4800601" cy="4826694"/>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303817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mediacall" presetSubtype="0" fill="hold" nodeType="withEffect">
                                  <p:stCondLst>
                                    <p:cond delay="0"/>
                                  </p:stCondLst>
                                  <p:childTnLst>
                                    <p:cmd type="call" cmd="playFrom(0.0)">
                                      <p:cBhvr>
                                        <p:cTn id="31" dur="8091" fill="hold"/>
                                        <p:tgtEl>
                                          <p:spTgt spid="18"/>
                                        </p:tgtEl>
                                      </p:cBhvr>
                                    </p:cmd>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 presetClass="mediacall" presetSubtype="0" fill="hold" nodeType="withEffect">
                                  <p:stCondLst>
                                    <p:cond delay="0"/>
                                  </p:stCondLst>
                                  <p:childTnLst>
                                    <p:cmd type="call" cmd="playFrom(0.0)">
                                      <p:cBhvr>
                                        <p:cTn id="45" dur="8158" fill="hold"/>
                                        <p:tgtEl>
                                          <p:spTgt spid="19"/>
                                        </p:tgtEl>
                                      </p:cBhvr>
                                    </p:cmd>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 presetClass="mediacall" presetSubtype="0" fill="hold" nodeType="withEffect">
                                  <p:stCondLst>
                                    <p:cond delay="0"/>
                                  </p:stCondLst>
                                  <p:childTnLst>
                                    <p:cmd type="call" cmd="playFrom(0.0)">
                                      <p:cBhvr>
                                        <p:cTn id="59" dur="8158" fill="hold"/>
                                        <p:tgtEl>
                                          <p:spTgt spid="21"/>
                                        </p:tgtEl>
                                      </p:cBhvr>
                                    </p:cmd>
                                  </p:child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9"/>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par>
                                <p:cTn id="72" presetID="1" presetClass="mediacall" presetSubtype="0" fill="hold" nodeType="withEffect">
                                  <p:stCondLst>
                                    <p:cond delay="0"/>
                                  </p:stCondLst>
                                  <p:childTnLst>
                                    <p:cmd type="call" cmd="playFrom(0.0)">
                                      <p:cBhvr>
                                        <p:cTn id="73" dur="8158" fill="hold"/>
                                        <p:tgtEl>
                                          <p:spTgt spid="22"/>
                                        </p:tgtEl>
                                      </p:cBhvr>
                                    </p:cmd>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8"/>
                </p:tgtEl>
              </p:cMediaNode>
            </p:audio>
            <p:audio>
              <p:cMediaNode vol="80000">
                <p:cTn id="81" fill="hold" display="0">
                  <p:stCondLst>
                    <p:cond delay="indefinite"/>
                  </p:stCondLst>
                  <p:endCondLst>
                    <p:cond evt="onStopAudio" delay="0">
                      <p:tgtEl>
                        <p:sldTgt/>
                      </p:tgtEl>
                    </p:cond>
                  </p:endCondLst>
                </p:cTn>
                <p:tgtEl>
                  <p:spTgt spid="19"/>
                </p:tgtEl>
              </p:cMediaNode>
            </p:audio>
            <p:audio>
              <p:cMediaNode vol="80000">
                <p:cTn id="82" fill="hold" display="0">
                  <p:stCondLst>
                    <p:cond delay="indefinite"/>
                  </p:stCondLst>
                  <p:endCondLst>
                    <p:cond evt="onStopAudio" delay="0">
                      <p:tgtEl>
                        <p:sldTgt/>
                      </p:tgtEl>
                    </p:cond>
                  </p:endCondLst>
                </p:cTn>
                <p:tgtEl>
                  <p:spTgt spid="21"/>
                </p:tgtEl>
              </p:cMediaNode>
            </p:audio>
            <p:audio>
              <p:cMediaNode vol="80000">
                <p:cTn id="83"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425700" y="332965"/>
            <a:ext cx="8570059" cy="144532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2590800" y="485365"/>
            <a:ext cx="840495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Câu</a:t>
            </a:r>
            <a:r>
              <a:rPr kumimoji="0" lang="en-US" sz="3200" b="0" i="0" u="sng"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sng"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hỏi</a:t>
            </a:r>
            <a:r>
              <a:rPr kumimoji="0" lang="en-US" sz="3200" b="0" i="0" u="sng"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3:</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chữ</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“CHĂM CHỈ”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 name="TextBox 6"/>
          <p:cNvSpPr txBox="1"/>
          <p:nvPr/>
        </p:nvSpPr>
        <p:spPr>
          <a:xfrm>
            <a:off x="6604741" y="2764584"/>
            <a:ext cx="439189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 {I; H; C; M; A} </a:t>
            </a:r>
          </a:p>
        </p:txBody>
      </p:sp>
      <p:sp>
        <p:nvSpPr>
          <p:cNvPr id="8" name="TextBox 7"/>
          <p:cNvSpPr txBox="1"/>
          <p:nvPr/>
        </p:nvSpPr>
        <p:spPr>
          <a:xfrm>
            <a:off x="850334" y="4270628"/>
            <a:ext cx="439189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 {I; H; C; M; A; H; C} </a:t>
            </a:r>
          </a:p>
        </p:txBody>
      </p:sp>
      <p:sp>
        <p:nvSpPr>
          <p:cNvPr id="9" name="TextBox 8"/>
          <p:cNvSpPr txBox="1"/>
          <p:nvPr/>
        </p:nvSpPr>
        <p:spPr>
          <a:xfrm>
            <a:off x="6596943" y="4273121"/>
            <a:ext cx="439881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 {C; H; A; M; H; I}</a:t>
            </a:r>
          </a:p>
        </p:txBody>
      </p:sp>
      <p:sp>
        <p:nvSpPr>
          <p:cNvPr id="10" name="TextBox 9"/>
          <p:cNvSpPr txBox="1"/>
          <p:nvPr/>
        </p:nvSpPr>
        <p:spPr>
          <a:xfrm>
            <a:off x="817420" y="2755720"/>
            <a:ext cx="4391889"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 {C; H; A; M; C; H; I} </a:t>
            </a:r>
          </a:p>
        </p:txBody>
      </p:sp>
      <p:pic>
        <p:nvPicPr>
          <p:cNvPr id="11" name="Picture 10">
            <a:hlinkClick r:id="rId7" action="ppaction://hlinksldjump"/>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8430490" y="4864388"/>
            <a:ext cx="2202874" cy="1927869"/>
          </a:xfrm>
          <a:prstGeom prst="rect">
            <a:avLst/>
          </a:prstGeom>
        </p:spPr>
      </p:pic>
      <p:pic>
        <p:nvPicPr>
          <p:cNvPr id="12" name="Đ"/>
          <p:cNvPicPr>
            <a:picLocks noChangeAspect="1"/>
          </p:cNvPicPr>
          <p:nvPr/>
        </p:nvPicPr>
        <p:blipFill rotWithShape="1">
          <a:blip r:embed="rId9">
            <a:extLst>
              <a:ext uri="{BEBA8EAE-BF5A-486C-A8C5-ECC9F3942E4B}">
                <a14:imgProps xmlns:a14="http://schemas.microsoft.com/office/drawing/2010/main">
                  <a14:imgLayer r:embed="rId10">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4017819" y="1370180"/>
            <a:ext cx="4468090" cy="5487820"/>
          </a:xfrm>
          <a:prstGeom prst="rect">
            <a:avLst/>
          </a:prstGeom>
        </p:spPr>
      </p:pic>
      <p:pic>
        <p:nvPicPr>
          <p:cNvPr id="13" name="B"/>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456710" y="2130997"/>
            <a:ext cx="4800601" cy="4826694"/>
          </a:xfrm>
          <a:prstGeom prst="rect">
            <a:avLst/>
          </a:prstGeom>
        </p:spPr>
      </p:pic>
      <p:pic>
        <p:nvPicPr>
          <p:cNvPr id="16" name="C"/>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609110" y="2283397"/>
            <a:ext cx="4800601" cy="4826694"/>
          </a:xfrm>
          <a:prstGeom prst="rect">
            <a:avLst/>
          </a:prstGeom>
        </p:spPr>
      </p:pic>
      <p:pic>
        <p:nvPicPr>
          <p:cNvPr id="17" name="D"/>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581401" y="2060457"/>
            <a:ext cx="4800601" cy="4826694"/>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93879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mediacall" presetSubtype="0" fill="hold" nodeType="withEffect">
                                  <p:stCondLst>
                                    <p:cond delay="0"/>
                                  </p:stCondLst>
                                  <p:childTnLst>
                                    <p:cmd type="call" cmd="playFrom(0.0)">
                                      <p:cBhvr>
                                        <p:cTn id="31" dur="8085" fill="hold"/>
                                        <p:tgtEl>
                                          <p:spTgt spid="18"/>
                                        </p:tgtEl>
                                      </p:cBhvr>
                                    </p:cmd>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 presetClass="mediacall" presetSubtype="0" fill="hold" nodeType="withEffect">
                                  <p:stCondLst>
                                    <p:cond delay="0"/>
                                  </p:stCondLst>
                                  <p:childTnLst>
                                    <p:cmd type="call" cmd="playFrom(0.0)">
                                      <p:cBhvr>
                                        <p:cTn id="45" dur="8158" fill="hold"/>
                                        <p:tgtEl>
                                          <p:spTgt spid="19"/>
                                        </p:tgtEl>
                                      </p:cBhvr>
                                    </p:cmd>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 presetClass="mediacall" presetSubtype="0" fill="hold" nodeType="withEffect">
                                  <p:stCondLst>
                                    <p:cond delay="0"/>
                                  </p:stCondLst>
                                  <p:childTnLst>
                                    <p:cmd type="call" cmd="playFrom(0.0)">
                                      <p:cBhvr>
                                        <p:cTn id="59" dur="8158" fill="hold"/>
                                        <p:tgtEl>
                                          <p:spTgt spid="21"/>
                                        </p:tgtEl>
                                      </p:cBhvr>
                                    </p:cmd>
                                  </p:child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9"/>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par>
                                <p:cTn id="72" presetID="1" presetClass="mediacall" presetSubtype="0" fill="hold" nodeType="withEffect">
                                  <p:stCondLst>
                                    <p:cond delay="0"/>
                                  </p:stCondLst>
                                  <p:childTnLst>
                                    <p:cmd type="call" cmd="playFrom(0.0)">
                                      <p:cBhvr>
                                        <p:cTn id="73" dur="8158" fill="hold"/>
                                        <p:tgtEl>
                                          <p:spTgt spid="22"/>
                                        </p:tgtEl>
                                      </p:cBhvr>
                                    </p:cmd>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8"/>
                </p:tgtEl>
              </p:cMediaNode>
            </p:audio>
            <p:audio>
              <p:cMediaNode vol="80000">
                <p:cTn id="81" fill="hold" display="0">
                  <p:stCondLst>
                    <p:cond delay="indefinite"/>
                  </p:stCondLst>
                  <p:endCondLst>
                    <p:cond evt="onStopAudio" delay="0">
                      <p:tgtEl>
                        <p:sldTgt/>
                      </p:tgtEl>
                    </p:cond>
                  </p:endCondLst>
                </p:cTn>
                <p:tgtEl>
                  <p:spTgt spid="19"/>
                </p:tgtEl>
              </p:cMediaNode>
            </p:audio>
            <p:audio>
              <p:cMediaNode vol="80000">
                <p:cTn id="82" fill="hold" display="0">
                  <p:stCondLst>
                    <p:cond delay="indefinite"/>
                  </p:stCondLst>
                  <p:endCondLst>
                    <p:cond evt="onStopAudio" delay="0">
                      <p:tgtEl>
                        <p:sldTgt/>
                      </p:tgtEl>
                    </p:cond>
                  </p:endCondLst>
                </p:cTn>
                <p:tgtEl>
                  <p:spTgt spid="21"/>
                </p:tgtEl>
              </p:cMediaNode>
            </p:audio>
            <p:audio>
              <p:cMediaNode vol="80000">
                <p:cTn id="83"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VẬN DỤNG</a:t>
            </a:r>
          </a:p>
        </p:txBody>
      </p:sp>
      <p:pic>
        <p:nvPicPr>
          <p:cNvPr id="7" name="Picture 6">
            <a:extLst>
              <a:ext uri="{FF2B5EF4-FFF2-40B4-BE49-F238E27FC236}">
                <a16:creationId xmlns:a16="http://schemas.microsoft.com/office/drawing/2014/main" id="{F9FDEE99-3CDC-4CD5-9D3C-279ED3EFE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238" y="616662"/>
            <a:ext cx="10832950" cy="6097901"/>
          </a:xfrm>
          <a:prstGeom prst="rect">
            <a:avLst/>
          </a:prstGeom>
        </p:spPr>
      </p:pic>
      <p:pic>
        <p:nvPicPr>
          <p:cNvPr id="8" name="Picture 7">
            <a:extLst>
              <a:ext uri="{FF2B5EF4-FFF2-40B4-BE49-F238E27FC236}">
                <a16:creationId xmlns:a16="http://schemas.microsoft.com/office/drawing/2014/main" id="{9CD72863-FFBF-4168-8B6A-702DE67AC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812" y="616662"/>
            <a:ext cx="11112576" cy="6254578"/>
          </a:xfrm>
          <a:prstGeom prst="rect">
            <a:avLst/>
          </a:prstGeom>
        </p:spPr>
      </p:pic>
      <p:pic>
        <p:nvPicPr>
          <p:cNvPr id="9" name="Picture 8">
            <a:extLst>
              <a:ext uri="{FF2B5EF4-FFF2-40B4-BE49-F238E27FC236}">
                <a16:creationId xmlns:a16="http://schemas.microsoft.com/office/drawing/2014/main" id="{4F355B2E-24D3-4B76-91A3-E1079DB9A5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812" y="655845"/>
            <a:ext cx="11080376" cy="6019534"/>
          </a:xfrm>
          <a:prstGeom prst="rect">
            <a:avLst/>
          </a:prstGeom>
        </p:spPr>
      </p:pic>
      <p:pic>
        <p:nvPicPr>
          <p:cNvPr id="10" name="Picture 9">
            <a:extLst>
              <a:ext uri="{FF2B5EF4-FFF2-40B4-BE49-F238E27FC236}">
                <a16:creationId xmlns:a16="http://schemas.microsoft.com/office/drawing/2014/main" id="{FC4C1537-5C73-41A6-B1AB-F86C151BD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812" y="607176"/>
            <a:ext cx="11080376" cy="6232712"/>
          </a:xfrm>
          <a:prstGeom prst="rect">
            <a:avLst/>
          </a:prstGeom>
        </p:spPr>
      </p:pic>
    </p:spTree>
    <p:extLst>
      <p:ext uri="{BB962C8B-B14F-4D97-AF65-F5344CB8AC3E}">
        <p14:creationId xmlns:p14="http://schemas.microsoft.com/office/powerpoint/2010/main" val="1352543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itka Small" pitchFamily="2" charset="0"/>
            </a:endParaRPr>
          </a:p>
        </p:txBody>
      </p:sp>
      <p:sp useBgFill="1">
        <p:nvSpPr>
          <p:cNvPr id="11" name="TextBox 10">
            <a:extLst>
              <a:ext uri="{FF2B5EF4-FFF2-40B4-BE49-F238E27FC236}">
                <a16:creationId xmlns:a16="http://schemas.microsoft.com/office/drawing/2014/main" id="{B39BB0A4-B5AB-49BA-85FA-6AF983DAC46D}"/>
              </a:ext>
            </a:extLst>
          </p:cNvPr>
          <p:cNvSpPr txBox="1"/>
          <p:nvPr/>
        </p:nvSpPr>
        <p:spPr>
          <a:xfrm>
            <a:off x="391563" y="706711"/>
            <a:ext cx="5692588" cy="2703304"/>
          </a:xfrm>
          <a:prstGeom prst="rect">
            <a:avLst/>
          </a:prstGeom>
        </p:spPr>
        <p:txBody>
          <a:bodyPr wrap="square" rtlCol="0">
            <a:spAutoFit/>
          </a:bodyPr>
          <a:lstStyle/>
          <a:p>
            <a:pPr marL="45720" indent="0" algn="just">
              <a:buNone/>
            </a:pPr>
            <a:r>
              <a:rPr lang="vi-VN" sz="2800" b="1" dirty="0">
                <a:latin typeface="Sitka Small" pitchFamily="2" charset="0"/>
                <a:cs typeface="Arial" panose="020B0604020202020204" pitchFamily="34" charset="0"/>
              </a:rPr>
              <a:t>Bài 3 (PBT):</a:t>
            </a:r>
            <a:r>
              <a:rPr lang="en-US" sz="2800" b="1" dirty="0">
                <a:latin typeface="Sitka Small" pitchFamily="2" charset="0"/>
                <a:cs typeface="Arial" panose="020B0604020202020204" pitchFamily="34" charset="0"/>
              </a:rPr>
              <a:t> </a:t>
            </a:r>
          </a:p>
          <a:p>
            <a:pPr marL="45720" indent="0" algn="just">
              <a:spcBef>
                <a:spcPts val="200"/>
              </a:spcBef>
              <a:spcAft>
                <a:spcPts val="200"/>
              </a:spcAft>
              <a:buNone/>
            </a:pPr>
            <a:r>
              <a:rPr lang="en-US" sz="2800" dirty="0" err="1">
                <a:latin typeface="Sitka Small" pitchFamily="2" charset="0"/>
                <a:cs typeface="Arial" panose="020B0604020202020204" pitchFamily="34" charset="0"/>
              </a:rPr>
              <a:t>Gọi</a:t>
            </a:r>
            <a:r>
              <a:rPr lang="en-US" sz="2800" dirty="0">
                <a:latin typeface="Sitka Small" pitchFamily="2" charset="0"/>
                <a:cs typeface="Arial" panose="020B0604020202020204" pitchFamily="34" charset="0"/>
              </a:rPr>
              <a:t> </a:t>
            </a:r>
            <a:r>
              <a:rPr lang="en-US" sz="2800" i="1" dirty="0">
                <a:latin typeface="Sitka Small" pitchFamily="2" charset="0"/>
                <a:cs typeface="Arial" panose="020B0604020202020204" pitchFamily="34" charset="0"/>
              </a:rPr>
              <a:t>M</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là</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tập</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hợp</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gồm</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các</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loại</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rác</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hữu</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cơ</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dễ</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phân</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hủy</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và</a:t>
            </a:r>
            <a:r>
              <a:rPr lang="en-US" sz="2800" dirty="0">
                <a:latin typeface="Sitka Small" pitchFamily="2" charset="0"/>
                <a:cs typeface="Arial" panose="020B0604020202020204" pitchFamily="34" charset="0"/>
              </a:rPr>
              <a:t> </a:t>
            </a:r>
            <a:r>
              <a:rPr lang="en-US" sz="2800" i="1" dirty="0">
                <a:latin typeface="Sitka Small" pitchFamily="2" charset="0"/>
                <a:cs typeface="Arial" panose="020B0604020202020204" pitchFamily="34" charset="0"/>
              </a:rPr>
              <a:t>N </a:t>
            </a:r>
            <a:r>
              <a:rPr lang="en-US" sz="2800" dirty="0" err="1">
                <a:latin typeface="Sitka Small" pitchFamily="2" charset="0"/>
                <a:cs typeface="Arial" panose="020B0604020202020204" pitchFamily="34" charset="0"/>
              </a:rPr>
              <a:t>là</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tập</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hợp</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gồm</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các</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loại</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rác</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thải</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có</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thể</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tái</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chế</a:t>
            </a:r>
            <a:r>
              <a:rPr lang="en-US" sz="2800" dirty="0">
                <a:latin typeface="Sitka Small" pitchFamily="2" charset="0"/>
                <a:cs typeface="Arial" panose="020B0604020202020204" pitchFamily="34" charset="0"/>
              </a:rPr>
              <a:t> </a:t>
            </a:r>
            <a:r>
              <a:rPr lang="en-US" sz="2800" dirty="0">
                <a:solidFill>
                  <a:srgbClr val="FF0000"/>
                </a:solidFill>
                <a:latin typeface="Sitka Small" pitchFamily="2" charset="0"/>
                <a:cs typeface="Arial" panose="020B0604020202020204" pitchFamily="34" charset="0"/>
              </a:rPr>
              <a:t>(</a:t>
            </a:r>
            <a:r>
              <a:rPr lang="en-US" sz="2800" dirty="0" err="1">
                <a:solidFill>
                  <a:srgbClr val="FF0000"/>
                </a:solidFill>
                <a:latin typeface="Sitka Small" pitchFamily="2" charset="0"/>
                <a:cs typeface="Arial" panose="020B0604020202020204" pitchFamily="34" charset="0"/>
              </a:rPr>
              <a:t>theo</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hình</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minh</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họa</a:t>
            </a:r>
            <a:r>
              <a:rPr lang="en-US" sz="2800" dirty="0">
                <a:solidFill>
                  <a:srgbClr val="FF0000"/>
                </a:solidFill>
                <a:latin typeface="Sitka Small" pitchFamily="2" charset="0"/>
                <a:cs typeface="Arial" panose="020B0604020202020204" pitchFamily="34" charset="0"/>
              </a:rPr>
              <a:t> </a:t>
            </a:r>
            <a:r>
              <a:rPr lang="en-US" sz="2800" dirty="0" err="1">
                <a:solidFill>
                  <a:srgbClr val="FF0000"/>
                </a:solidFill>
                <a:latin typeface="Sitka Small" pitchFamily="2" charset="0"/>
                <a:cs typeface="Arial" panose="020B0604020202020204" pitchFamily="34" charset="0"/>
              </a:rPr>
              <a:t>bên</a:t>
            </a:r>
            <a:r>
              <a:rPr lang="en-US" sz="2800" dirty="0">
                <a:solidFill>
                  <a:srgbClr val="FF0000"/>
                </a:solidFill>
                <a:latin typeface="Sitka Small" pitchFamily="2" charset="0"/>
                <a:cs typeface="Arial" panose="020B0604020202020204" pitchFamily="34" charset="0"/>
              </a:rPr>
              <a:t>)</a:t>
            </a:r>
            <a:r>
              <a:rPr lang="en-US" sz="2800" dirty="0">
                <a:latin typeface="Sitka Small" pitchFamily="2" charset="0"/>
                <a:cs typeface="Arial" panose="020B0604020202020204" pitchFamily="34" charset="0"/>
              </a:rPr>
              <a:t>.</a:t>
            </a:r>
            <a:r>
              <a:rPr lang="en-US" sz="2800" dirty="0">
                <a:solidFill>
                  <a:srgbClr val="FF0000"/>
                </a:solidFill>
                <a:latin typeface="Sitka Small" pitchFamily="2" charset="0"/>
                <a:cs typeface="Arial" panose="020B0604020202020204" pitchFamily="34" charset="0"/>
              </a:rPr>
              <a:t> </a:t>
            </a:r>
            <a:endParaRPr lang="en-US" sz="2800" dirty="0">
              <a:latin typeface="Sitka Small" pitchFamily="2" charset="0"/>
              <a:cs typeface="Arial" panose="020B0604020202020204" pitchFamily="34" charset="0"/>
            </a:endParaRPr>
          </a:p>
        </p:txBody>
      </p:sp>
      <p:sp>
        <p:nvSpPr>
          <p:cNvPr id="12" name="Oval 11">
            <a:extLst>
              <a:ext uri="{FF2B5EF4-FFF2-40B4-BE49-F238E27FC236}">
                <a16:creationId xmlns:a16="http://schemas.microsoft.com/office/drawing/2014/main" id="{96A23CB9-1321-46BD-BD19-A9F04678E1BE}"/>
              </a:ext>
            </a:extLst>
          </p:cNvPr>
          <p:cNvSpPr/>
          <p:nvPr/>
        </p:nvSpPr>
        <p:spPr>
          <a:xfrm>
            <a:off x="183421" y="5740237"/>
            <a:ext cx="526092" cy="526092"/>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Sitka Small" pitchFamily="2" charset="0"/>
              <a:cs typeface="Arial" panose="020B0604020202020204" pitchFamily="34" charset="0"/>
            </a:endParaRPr>
          </a:p>
        </p:txBody>
      </p:sp>
      <p:pic>
        <p:nvPicPr>
          <p:cNvPr id="13" name="Picture 12">
            <a:extLst>
              <a:ext uri="{FF2B5EF4-FFF2-40B4-BE49-F238E27FC236}">
                <a16:creationId xmlns:a16="http://schemas.microsoft.com/office/drawing/2014/main" id="{969C7CA4-535B-4BB8-980E-7BCD6A648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575" y="99608"/>
            <a:ext cx="5092480" cy="4263046"/>
          </a:xfrm>
          <a:prstGeom prst="rect">
            <a:avLst/>
          </a:prstGeom>
        </p:spPr>
      </p:pic>
      <p:sp>
        <p:nvSpPr>
          <p:cNvPr id="4" name="TextBox 3">
            <a:extLst>
              <a:ext uri="{FF2B5EF4-FFF2-40B4-BE49-F238E27FC236}">
                <a16:creationId xmlns:a16="http://schemas.microsoft.com/office/drawing/2014/main" id="{6CDBD6FC-EAB8-4112-80D8-E5392E7A22B2}"/>
              </a:ext>
            </a:extLst>
          </p:cNvPr>
          <p:cNvSpPr txBox="1"/>
          <p:nvPr/>
        </p:nvSpPr>
        <p:spPr>
          <a:xfrm>
            <a:off x="136239" y="4304683"/>
            <a:ext cx="11609294" cy="2426305"/>
          </a:xfrm>
          <a:prstGeom prst="rect">
            <a:avLst/>
          </a:prstGeom>
          <a:noFill/>
        </p:spPr>
        <p:txBody>
          <a:bodyPr wrap="square" rtlCol="0">
            <a:spAutoFit/>
          </a:bodyPr>
          <a:lstStyle/>
          <a:p>
            <a:pPr marL="45720" indent="0">
              <a:spcBef>
                <a:spcPts val="200"/>
              </a:spcBef>
              <a:spcAft>
                <a:spcPts val="200"/>
              </a:spcAft>
              <a:buNone/>
            </a:pPr>
            <a:r>
              <a:rPr lang="en-US" sz="2800" b="1" dirty="0">
                <a:latin typeface="Sitka Small" pitchFamily="2" charset="0"/>
                <a:cs typeface="Arial" panose="020B0604020202020204" pitchFamily="34" charset="0"/>
              </a:rPr>
              <a:t>A. </a:t>
            </a:r>
            <a:r>
              <a:rPr lang="en-US" sz="2800" i="1" dirty="0">
                <a:latin typeface="Sitka Small" pitchFamily="2" charset="0"/>
                <a:cs typeface="Arial" panose="020B0604020202020204" pitchFamily="34" charset="0"/>
              </a:rPr>
              <a:t>M</a:t>
            </a:r>
            <a:r>
              <a:rPr lang="en-US" sz="2800" dirty="0">
                <a:latin typeface="Sitka Small" pitchFamily="2" charset="0"/>
                <a:cs typeface="Arial" panose="020B0604020202020204" pitchFamily="34" charset="0"/>
              </a:rPr>
              <a:t> = </a:t>
            </a:r>
            <a:r>
              <a:rPr lang="en-US" sz="2800" dirty="0" err="1">
                <a:latin typeface="Sitka Small" pitchFamily="2" charset="0"/>
                <a:cs typeface="Arial" panose="020B0604020202020204" pitchFamily="34" charset="0"/>
              </a:rPr>
              <a:t>thức</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ăn</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thừa</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rau</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củ</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quả</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lá</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cây</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xác</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động</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vật</a:t>
            </a:r>
            <a:r>
              <a:rPr lang="en-US" sz="2800" dirty="0">
                <a:latin typeface="Sitka Small" pitchFamily="2" charset="0"/>
                <a:cs typeface="Arial" panose="020B0604020202020204" pitchFamily="34" charset="0"/>
              </a:rPr>
              <a:t> </a:t>
            </a:r>
          </a:p>
          <a:p>
            <a:pPr marL="45720" indent="0">
              <a:spcBef>
                <a:spcPts val="200"/>
              </a:spcBef>
              <a:spcAft>
                <a:spcPts val="200"/>
              </a:spcAft>
              <a:buNone/>
            </a:pPr>
            <a:r>
              <a:rPr lang="en-US" sz="2800" b="1" dirty="0">
                <a:latin typeface="Sitka Small" pitchFamily="2" charset="0"/>
                <a:cs typeface="Arial" panose="020B0604020202020204" pitchFamily="34" charset="0"/>
              </a:rPr>
              <a:t>B. </a:t>
            </a:r>
            <a:r>
              <a:rPr lang="en-US" sz="2800" i="1" dirty="0">
                <a:latin typeface="Sitka Small" pitchFamily="2" charset="0"/>
                <a:cs typeface="Arial" panose="020B0604020202020204" pitchFamily="34" charset="0"/>
              </a:rPr>
              <a:t>M</a:t>
            </a:r>
            <a:r>
              <a:rPr lang="en-US" sz="2800" dirty="0">
                <a:latin typeface="Sitka Small" pitchFamily="2" charset="0"/>
                <a:cs typeface="Arial" panose="020B0604020202020204" pitchFamily="34" charset="0"/>
              </a:rPr>
              <a:t> = [</a:t>
            </a:r>
            <a:r>
              <a:rPr lang="en-US" sz="2800" dirty="0" err="1">
                <a:latin typeface="Sitka Small" pitchFamily="2" charset="0"/>
                <a:cs typeface="Arial" panose="020B0604020202020204" pitchFamily="34" charset="0"/>
              </a:rPr>
              <a:t>thức</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ăn</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thừa</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rau</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củ</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quả</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xác</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động</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vật</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lá</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cây</a:t>
            </a:r>
            <a:r>
              <a:rPr lang="en-US" sz="2800" dirty="0">
                <a:latin typeface="Sitka Small" pitchFamily="2" charset="0"/>
                <a:cs typeface="Arial" panose="020B0604020202020204" pitchFamily="34" charset="0"/>
              </a:rPr>
              <a:t>]</a:t>
            </a:r>
          </a:p>
          <a:p>
            <a:pPr marL="45720" indent="0">
              <a:spcBef>
                <a:spcPts val="200"/>
              </a:spcBef>
              <a:spcAft>
                <a:spcPts val="200"/>
              </a:spcAft>
              <a:buNone/>
            </a:pPr>
            <a:r>
              <a:rPr lang="en-US" sz="2800" b="1" dirty="0">
                <a:latin typeface="Sitka Small" pitchFamily="2" charset="0"/>
                <a:cs typeface="Arial" panose="020B0604020202020204" pitchFamily="34" charset="0"/>
              </a:rPr>
              <a:t>C. </a:t>
            </a:r>
            <a:r>
              <a:rPr lang="en-US" sz="2800" i="1" dirty="0">
                <a:latin typeface="Sitka Small" pitchFamily="2" charset="0"/>
                <a:cs typeface="Arial" panose="020B0604020202020204" pitchFamily="34" charset="0"/>
              </a:rPr>
              <a:t>N</a:t>
            </a:r>
            <a:r>
              <a:rPr lang="en-US" sz="2800" dirty="0">
                <a:latin typeface="Sitka Small" pitchFamily="2" charset="0"/>
                <a:cs typeface="Arial" panose="020B0604020202020204" pitchFamily="34" charset="0"/>
              </a:rPr>
              <a:t> = {</a:t>
            </a:r>
            <a:r>
              <a:rPr lang="en-US" sz="2800" dirty="0" err="1">
                <a:latin typeface="Sitka Small" pitchFamily="2" charset="0"/>
                <a:cs typeface="Arial" panose="020B0604020202020204" pitchFamily="34" charset="0"/>
              </a:rPr>
              <a:t>kim</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loại</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cao</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su</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thủy</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tinh</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nhựa</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giấy</a:t>
            </a:r>
            <a:r>
              <a:rPr lang="en-US" sz="2800" dirty="0">
                <a:latin typeface="Sitka Small" pitchFamily="2" charset="0"/>
                <a:cs typeface="Arial" panose="020B0604020202020204" pitchFamily="34" charset="0"/>
              </a:rPr>
              <a:t>}</a:t>
            </a:r>
          </a:p>
          <a:p>
            <a:pPr marL="45720" indent="0">
              <a:spcBef>
                <a:spcPts val="200"/>
              </a:spcBef>
              <a:spcAft>
                <a:spcPts val="200"/>
              </a:spcAft>
              <a:buNone/>
            </a:pPr>
            <a:r>
              <a:rPr lang="en-US" sz="2800" b="1" dirty="0">
                <a:latin typeface="Sitka Small" pitchFamily="2" charset="0"/>
                <a:cs typeface="Arial" panose="020B0604020202020204" pitchFamily="34" charset="0"/>
              </a:rPr>
              <a:t>D. </a:t>
            </a:r>
            <a:r>
              <a:rPr lang="en-US" sz="2800" i="1" dirty="0">
                <a:latin typeface="Sitka Small" pitchFamily="2" charset="0"/>
                <a:cs typeface="Arial" panose="020B0604020202020204" pitchFamily="34" charset="0"/>
              </a:rPr>
              <a:t>N</a:t>
            </a:r>
            <a:r>
              <a:rPr lang="en-US" sz="2800" dirty="0">
                <a:latin typeface="Sitka Small" pitchFamily="2" charset="0"/>
                <a:cs typeface="Arial" panose="020B0604020202020204" pitchFamily="34" charset="0"/>
              </a:rPr>
              <a:t> = {</a:t>
            </a:r>
            <a:r>
              <a:rPr lang="en-US" sz="2800" dirty="0" err="1">
                <a:latin typeface="Sitka Small" pitchFamily="2" charset="0"/>
                <a:cs typeface="Arial" panose="020B0604020202020204" pitchFamily="34" charset="0"/>
              </a:rPr>
              <a:t>kim</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loại</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cao</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su</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thủy</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tinh</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nhựa</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giấy</a:t>
            </a:r>
            <a:r>
              <a:rPr lang="en-US" sz="2800" dirty="0">
                <a:latin typeface="Sitka Small" pitchFamily="2" charset="0"/>
                <a:cs typeface="Arial" panose="020B0604020202020204" pitchFamily="34" charset="0"/>
              </a:rPr>
              <a:t>; nylon}</a:t>
            </a:r>
          </a:p>
          <a:p>
            <a:endParaRPr lang="en-US" sz="2800" dirty="0">
              <a:latin typeface="Sitka Small" pitchFamily="2" charset="0"/>
            </a:endParaRPr>
          </a:p>
        </p:txBody>
      </p:sp>
      <p:sp>
        <p:nvSpPr>
          <p:cNvPr id="8" name="TextBox 7">
            <a:extLst>
              <a:ext uri="{FF2B5EF4-FFF2-40B4-BE49-F238E27FC236}">
                <a16:creationId xmlns:a16="http://schemas.microsoft.com/office/drawing/2014/main" id="{5437D5CE-20D4-48D4-BA02-EC7ACF337228}"/>
              </a:ext>
            </a:extLst>
          </p:cNvPr>
          <p:cNvSpPr txBox="1"/>
          <p:nvPr/>
        </p:nvSpPr>
        <p:spPr>
          <a:xfrm>
            <a:off x="217163" y="3578414"/>
            <a:ext cx="6266792" cy="523220"/>
          </a:xfrm>
          <a:prstGeom prst="rect">
            <a:avLst/>
          </a:prstGeom>
          <a:noFill/>
        </p:spPr>
        <p:txBody>
          <a:bodyPr wrap="square">
            <a:spAutoFit/>
          </a:bodyPr>
          <a:lstStyle/>
          <a:p>
            <a:r>
              <a:rPr lang="en-US" sz="2800" smtClean="0">
                <a:latin typeface="Sitka Small" pitchFamily="2" charset="0"/>
                <a:cs typeface="Arial" panose="020B0604020202020204" pitchFamily="34" charset="0"/>
              </a:rPr>
              <a:t>Cách viết nào sau đây đúng?</a:t>
            </a:r>
            <a:endParaRPr lang="en-US" sz="2800" dirty="0">
              <a:latin typeface="Sitka Small" pitchFamily="2" charset="0"/>
            </a:endParaRPr>
          </a:p>
        </p:txBody>
      </p:sp>
    </p:spTree>
    <p:extLst>
      <p:ext uri="{BB962C8B-B14F-4D97-AF65-F5344CB8AC3E}">
        <p14:creationId xmlns:p14="http://schemas.microsoft.com/office/powerpoint/2010/main" val="10601188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F586D4-EFCC-4A81-9488-93FF4615CF9D}"/>
              </a:ext>
            </a:extLst>
          </p:cNvPr>
          <p:cNvSpPr txBox="1">
            <a:spLocks/>
          </p:cNvSpPr>
          <p:nvPr/>
        </p:nvSpPr>
        <p:spPr>
          <a:xfrm>
            <a:off x="3464560" y="119838"/>
            <a:ext cx="5082540" cy="916481"/>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800" b="1" dirty="0">
                <a:solidFill>
                  <a:srgbClr val="FF0000"/>
                </a:solidFill>
                <a:latin typeface="Sitka Small" pitchFamily="2" charset="0"/>
                <a:cs typeface="Arial" panose="020B0604020202020204" pitchFamily="34" charset="0"/>
              </a:rPr>
              <a:t>KIẾN THỨC CẦN NHỚ</a:t>
            </a:r>
          </a:p>
        </p:txBody>
      </p:sp>
      <p:pic>
        <p:nvPicPr>
          <p:cNvPr id="5" name="Picture 4">
            <a:extLst>
              <a:ext uri="{FF2B5EF4-FFF2-40B4-BE49-F238E27FC236}">
                <a16:creationId xmlns:a16="http://schemas.microsoft.com/office/drawing/2014/main" id="{1C983853-FA6A-4931-89E3-5F3DDAF7AD28}"/>
              </a:ext>
            </a:extLst>
          </p:cNvPr>
          <p:cNvPicPr>
            <a:picLocks noChangeAspect="1"/>
          </p:cNvPicPr>
          <p:nvPr/>
        </p:nvPicPr>
        <p:blipFill>
          <a:blip r:embed="rId2">
            <a:clrChange>
              <a:clrFrom>
                <a:srgbClr val="F2E3A1"/>
              </a:clrFrom>
              <a:clrTo>
                <a:srgbClr val="F2E3A1">
                  <a:alpha val="0"/>
                </a:srgbClr>
              </a:clrTo>
            </a:clrChange>
          </a:blip>
          <a:stretch>
            <a:fillRect/>
          </a:stretch>
        </p:blipFill>
        <p:spPr>
          <a:xfrm>
            <a:off x="2220800" y="63957"/>
            <a:ext cx="1345632" cy="1487277"/>
          </a:xfrm>
          <a:prstGeom prst="rect">
            <a:avLst/>
          </a:prstGeom>
        </p:spPr>
      </p:pic>
      <p:sp>
        <p:nvSpPr>
          <p:cNvPr id="6" name="Oval 5">
            <a:extLst>
              <a:ext uri="{FF2B5EF4-FFF2-40B4-BE49-F238E27FC236}">
                <a16:creationId xmlns:a16="http://schemas.microsoft.com/office/drawing/2014/main" id="{ABDCD6C6-16EF-467C-B38F-03AC00B9C5F3}"/>
              </a:ext>
            </a:extLst>
          </p:cNvPr>
          <p:cNvSpPr/>
          <p:nvPr/>
        </p:nvSpPr>
        <p:spPr>
          <a:xfrm>
            <a:off x="4700682" y="942247"/>
            <a:ext cx="2908453" cy="13543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FFFF00"/>
                </a:solidFill>
                <a:latin typeface="Sitka Small" pitchFamily="2" charset="0"/>
                <a:cs typeface="Arial" panose="020B0604020202020204" pitchFamily="34" charset="0"/>
              </a:rPr>
              <a:t>TẬP HỢP</a:t>
            </a:r>
          </a:p>
        </p:txBody>
      </p:sp>
      <p:cxnSp>
        <p:nvCxnSpPr>
          <p:cNvPr id="7" name="Straight Arrow Connector 6">
            <a:extLst>
              <a:ext uri="{FF2B5EF4-FFF2-40B4-BE49-F238E27FC236}">
                <a16:creationId xmlns:a16="http://schemas.microsoft.com/office/drawing/2014/main" id="{B32FC01A-8CDF-4FBE-B118-407FF53E9AA1}"/>
              </a:ext>
            </a:extLst>
          </p:cNvPr>
          <p:cNvCxnSpPr>
            <a:cxnSpLocks/>
            <a:stCxn id="6" idx="3"/>
            <a:endCxn id="8" idx="0"/>
          </p:cNvCxnSpPr>
          <p:nvPr/>
        </p:nvCxnSpPr>
        <p:spPr>
          <a:xfrm flipH="1">
            <a:off x="2977305" y="2098249"/>
            <a:ext cx="2149310" cy="1019406"/>
          </a:xfrm>
          <a:prstGeom prst="straightConnector1">
            <a:avLst/>
          </a:prstGeom>
          <a:ln w="76200">
            <a:solidFill>
              <a:srgbClr val="99CC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419AE09-BBD6-4540-BDCA-6560F194448D}"/>
              </a:ext>
            </a:extLst>
          </p:cNvPr>
          <p:cNvSpPr/>
          <p:nvPr/>
        </p:nvSpPr>
        <p:spPr>
          <a:xfrm>
            <a:off x="542401" y="3117655"/>
            <a:ext cx="4869807" cy="2737045"/>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Sitka Small" pitchFamily="2" charset="0"/>
                <a:cs typeface="Arial" panose="020B0604020202020204" pitchFamily="34" charset="0"/>
              </a:rPr>
              <a:t>- </a:t>
            </a:r>
            <a:r>
              <a:rPr lang="en-US" sz="2800" b="1" dirty="0" err="1">
                <a:solidFill>
                  <a:schemeClr val="tx1"/>
                </a:solidFill>
                <a:latin typeface="Sitka Small" pitchFamily="2" charset="0"/>
                <a:cs typeface="Arial" panose="020B0604020202020204" pitchFamily="34" charset="0"/>
              </a:rPr>
              <a:t>Lấy</a:t>
            </a:r>
            <a:r>
              <a:rPr lang="en-US" sz="2800" b="1" dirty="0">
                <a:solidFill>
                  <a:schemeClr val="tx1"/>
                </a:solidFill>
                <a:latin typeface="Sitka Small" pitchFamily="2" charset="0"/>
                <a:cs typeface="Arial" panose="020B0604020202020204" pitchFamily="34" charset="0"/>
              </a:rPr>
              <a:t> </a:t>
            </a:r>
            <a:r>
              <a:rPr lang="en-US" sz="2800" b="1" dirty="0" err="1">
                <a:solidFill>
                  <a:schemeClr val="tx1"/>
                </a:solidFill>
                <a:latin typeface="Sitka Small" pitchFamily="2" charset="0"/>
                <a:cs typeface="Arial" panose="020B0604020202020204" pitchFamily="34" charset="0"/>
              </a:rPr>
              <a:t>ví</a:t>
            </a:r>
            <a:r>
              <a:rPr lang="en-US" sz="2800" b="1" dirty="0">
                <a:solidFill>
                  <a:schemeClr val="tx1"/>
                </a:solidFill>
                <a:latin typeface="Sitka Small" pitchFamily="2" charset="0"/>
                <a:cs typeface="Arial" panose="020B0604020202020204" pitchFamily="34" charset="0"/>
              </a:rPr>
              <a:t> </a:t>
            </a:r>
            <a:r>
              <a:rPr lang="en-US" sz="2800" b="1" dirty="0" err="1">
                <a:solidFill>
                  <a:schemeClr val="tx1"/>
                </a:solidFill>
                <a:latin typeface="Sitka Small" pitchFamily="2" charset="0"/>
                <a:cs typeface="Arial" panose="020B0604020202020204" pitchFamily="34" charset="0"/>
              </a:rPr>
              <a:t>dụ</a:t>
            </a:r>
            <a:r>
              <a:rPr lang="en-US" sz="2800" b="1" dirty="0">
                <a:solidFill>
                  <a:schemeClr val="tx1"/>
                </a:solidFill>
                <a:latin typeface="Sitka Small" pitchFamily="2" charset="0"/>
                <a:cs typeface="Arial" panose="020B0604020202020204" pitchFamily="34" charset="0"/>
              </a:rPr>
              <a:t> </a:t>
            </a:r>
            <a:r>
              <a:rPr lang="en-US" sz="2800" b="1" dirty="0" err="1">
                <a:solidFill>
                  <a:schemeClr val="tx1"/>
                </a:solidFill>
                <a:latin typeface="Sitka Small" pitchFamily="2" charset="0"/>
                <a:cs typeface="Arial" panose="020B0604020202020204" pitchFamily="34" charset="0"/>
              </a:rPr>
              <a:t>tập</a:t>
            </a:r>
            <a:r>
              <a:rPr lang="en-US" sz="2800" b="1" dirty="0">
                <a:solidFill>
                  <a:schemeClr val="tx1"/>
                </a:solidFill>
                <a:latin typeface="Sitka Small" pitchFamily="2" charset="0"/>
                <a:cs typeface="Arial" panose="020B0604020202020204" pitchFamily="34" charset="0"/>
              </a:rPr>
              <a:t> </a:t>
            </a:r>
            <a:r>
              <a:rPr lang="en-US" sz="2800" b="1" dirty="0" err="1">
                <a:solidFill>
                  <a:schemeClr val="tx1"/>
                </a:solidFill>
                <a:latin typeface="Sitka Small" pitchFamily="2" charset="0"/>
                <a:cs typeface="Arial" panose="020B0604020202020204" pitchFamily="34" charset="0"/>
              </a:rPr>
              <a:t>hợp</a:t>
            </a:r>
            <a:r>
              <a:rPr lang="en-US" sz="2800" b="1" dirty="0">
                <a:solidFill>
                  <a:schemeClr val="tx1"/>
                </a:solidFill>
                <a:latin typeface="Sitka Small" pitchFamily="2" charset="0"/>
                <a:cs typeface="Arial" panose="020B0604020202020204" pitchFamily="34" charset="0"/>
              </a:rPr>
              <a:t> </a:t>
            </a:r>
          </a:p>
          <a:p>
            <a:r>
              <a:rPr lang="en-US" sz="2800" b="1" dirty="0">
                <a:solidFill>
                  <a:schemeClr val="tx1"/>
                </a:solidFill>
                <a:latin typeface="Sitka Small" pitchFamily="2" charset="0"/>
                <a:cs typeface="Arial" panose="020B0604020202020204" pitchFamily="34" charset="0"/>
              </a:rPr>
              <a:t>- </a:t>
            </a:r>
            <a:r>
              <a:rPr lang="en-US" sz="2800" b="1" dirty="0" err="1">
                <a:solidFill>
                  <a:schemeClr val="tx1"/>
                </a:solidFill>
                <a:latin typeface="Sitka Small" pitchFamily="2" charset="0"/>
                <a:cs typeface="Arial" panose="020B0604020202020204" pitchFamily="34" charset="0"/>
              </a:rPr>
              <a:t>Cách</a:t>
            </a:r>
            <a:r>
              <a:rPr lang="en-US" sz="2800" b="1" dirty="0">
                <a:solidFill>
                  <a:schemeClr val="tx1"/>
                </a:solidFill>
                <a:latin typeface="Sitka Small" pitchFamily="2" charset="0"/>
                <a:cs typeface="Arial" panose="020B0604020202020204" pitchFamily="34" charset="0"/>
              </a:rPr>
              <a:t> </a:t>
            </a:r>
            <a:r>
              <a:rPr lang="en-US" sz="2800" b="1" dirty="0" err="1">
                <a:solidFill>
                  <a:schemeClr val="tx1"/>
                </a:solidFill>
                <a:latin typeface="Sitka Small" pitchFamily="2" charset="0"/>
                <a:cs typeface="Arial" panose="020B0604020202020204" pitchFamily="34" charset="0"/>
              </a:rPr>
              <a:t>đọc</a:t>
            </a:r>
            <a:r>
              <a:rPr lang="en-US" sz="2800" b="1" dirty="0">
                <a:solidFill>
                  <a:schemeClr val="tx1"/>
                </a:solidFill>
                <a:latin typeface="Sitka Small" pitchFamily="2" charset="0"/>
                <a:cs typeface="Arial" panose="020B0604020202020204" pitchFamily="34" charset="0"/>
              </a:rPr>
              <a:t> </a:t>
            </a:r>
            <a:r>
              <a:rPr lang="en-US" sz="2800" b="1" dirty="0" err="1">
                <a:solidFill>
                  <a:schemeClr val="tx1"/>
                </a:solidFill>
                <a:latin typeface="Sitka Small" pitchFamily="2" charset="0"/>
                <a:cs typeface="Arial" panose="020B0604020202020204" pitchFamily="34" charset="0"/>
              </a:rPr>
              <a:t>tập</a:t>
            </a:r>
            <a:r>
              <a:rPr lang="en-US" sz="2800" b="1" dirty="0">
                <a:solidFill>
                  <a:schemeClr val="tx1"/>
                </a:solidFill>
                <a:latin typeface="Sitka Small" pitchFamily="2" charset="0"/>
                <a:cs typeface="Arial" panose="020B0604020202020204" pitchFamily="34" charset="0"/>
              </a:rPr>
              <a:t> </a:t>
            </a:r>
            <a:r>
              <a:rPr lang="en-US" sz="2800" b="1" dirty="0" err="1">
                <a:solidFill>
                  <a:schemeClr val="tx1"/>
                </a:solidFill>
                <a:latin typeface="Sitka Small" pitchFamily="2" charset="0"/>
                <a:cs typeface="Arial" panose="020B0604020202020204" pitchFamily="34" charset="0"/>
              </a:rPr>
              <a:t>hợp</a:t>
            </a:r>
            <a:endParaRPr lang="en-US" sz="2800" b="1" dirty="0">
              <a:solidFill>
                <a:schemeClr val="tx1"/>
              </a:solidFill>
              <a:latin typeface="Sitka Small" pitchFamily="2" charset="0"/>
              <a:cs typeface="Arial" panose="020B0604020202020204" pitchFamily="34" charset="0"/>
            </a:endParaRPr>
          </a:p>
          <a:p>
            <a:r>
              <a:rPr lang="en-US" sz="2800" b="1" dirty="0">
                <a:solidFill>
                  <a:schemeClr val="tx1"/>
                </a:solidFill>
                <a:latin typeface="Sitka Small" pitchFamily="2" charset="0"/>
                <a:cs typeface="Arial" panose="020B0604020202020204" pitchFamily="34" charset="0"/>
              </a:rPr>
              <a:t>- </a:t>
            </a:r>
            <a:r>
              <a:rPr lang="en-US" sz="2800" b="1" dirty="0" err="1">
                <a:solidFill>
                  <a:schemeClr val="tx1"/>
                </a:solidFill>
                <a:latin typeface="Sitka Small" pitchFamily="2" charset="0"/>
                <a:cs typeface="Arial" panose="020B0604020202020204" pitchFamily="34" charset="0"/>
              </a:rPr>
              <a:t>Nêu</a:t>
            </a:r>
            <a:r>
              <a:rPr lang="en-US" sz="2800" b="1" dirty="0">
                <a:solidFill>
                  <a:schemeClr val="tx1"/>
                </a:solidFill>
                <a:latin typeface="Sitka Small" pitchFamily="2" charset="0"/>
                <a:cs typeface="Arial" panose="020B0604020202020204" pitchFamily="34" charset="0"/>
              </a:rPr>
              <a:t> </a:t>
            </a:r>
            <a:r>
              <a:rPr lang="en-US" sz="2800" b="1" dirty="0" err="1">
                <a:solidFill>
                  <a:schemeClr val="tx1"/>
                </a:solidFill>
                <a:latin typeface="Sitka Small" pitchFamily="2" charset="0"/>
                <a:cs typeface="Arial" panose="020B0604020202020204" pitchFamily="34" charset="0"/>
              </a:rPr>
              <a:t>phần</a:t>
            </a:r>
            <a:r>
              <a:rPr lang="en-US" sz="2800" b="1" dirty="0">
                <a:solidFill>
                  <a:schemeClr val="tx1"/>
                </a:solidFill>
                <a:latin typeface="Sitka Small" pitchFamily="2" charset="0"/>
                <a:cs typeface="Arial" panose="020B0604020202020204" pitchFamily="34" charset="0"/>
              </a:rPr>
              <a:t> </a:t>
            </a:r>
            <a:r>
              <a:rPr lang="en-US" sz="2800" b="1" dirty="0" err="1">
                <a:solidFill>
                  <a:schemeClr val="tx1"/>
                </a:solidFill>
                <a:latin typeface="Sitka Small" pitchFamily="2" charset="0"/>
                <a:cs typeface="Arial" panose="020B0604020202020204" pitchFamily="34" charset="0"/>
              </a:rPr>
              <a:t>tử</a:t>
            </a:r>
            <a:r>
              <a:rPr lang="en-US" sz="2800" b="1"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mỗi</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phần</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tử</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liệt</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kê</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một</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lần</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thứ</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tự</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tùy</a:t>
            </a:r>
            <a:r>
              <a:rPr lang="en-US" sz="2800" dirty="0">
                <a:solidFill>
                  <a:schemeClr val="tx1"/>
                </a:solidFill>
                <a:latin typeface="Sitka Small" pitchFamily="2" charset="0"/>
                <a:cs typeface="Arial" panose="020B0604020202020204" pitchFamily="34" charset="0"/>
              </a:rPr>
              <a:t> ý.</a:t>
            </a:r>
          </a:p>
        </p:txBody>
      </p:sp>
      <p:sp>
        <p:nvSpPr>
          <p:cNvPr id="9" name="Rectangle 8">
            <a:extLst>
              <a:ext uri="{FF2B5EF4-FFF2-40B4-BE49-F238E27FC236}">
                <a16:creationId xmlns:a16="http://schemas.microsoft.com/office/drawing/2014/main" id="{05EC5FEC-5C40-46CE-B7B8-3EEBF12C02F9}"/>
              </a:ext>
            </a:extLst>
          </p:cNvPr>
          <p:cNvSpPr/>
          <p:nvPr/>
        </p:nvSpPr>
        <p:spPr>
          <a:xfrm>
            <a:off x="6419072" y="3094209"/>
            <a:ext cx="4783688" cy="2838645"/>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Sitka Small" pitchFamily="2" charset="0"/>
                <a:cs typeface="Arial" panose="020B0604020202020204" pitchFamily="34" charset="0"/>
              </a:rPr>
              <a:t>Đặt</a:t>
            </a:r>
            <a:r>
              <a:rPr lang="en-US" sz="2800" b="1" dirty="0">
                <a:solidFill>
                  <a:schemeClr val="tx1"/>
                </a:solidFill>
                <a:latin typeface="Sitka Small" pitchFamily="2" charset="0"/>
                <a:cs typeface="Arial" panose="020B0604020202020204" pitchFamily="34" charset="0"/>
              </a:rPr>
              <a:t> </a:t>
            </a:r>
            <a:r>
              <a:rPr lang="en-US" sz="2800" b="1" dirty="0" err="1">
                <a:solidFill>
                  <a:schemeClr val="tx1"/>
                </a:solidFill>
                <a:latin typeface="Sitka Small" pitchFamily="2" charset="0"/>
                <a:cs typeface="Arial" panose="020B0604020202020204" pitchFamily="34" charset="0"/>
              </a:rPr>
              <a:t>tên</a:t>
            </a:r>
            <a:r>
              <a:rPr lang="en-US" sz="2800" b="1"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Chữ</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cái</a:t>
            </a:r>
            <a:r>
              <a:rPr lang="en-US" sz="2800" dirty="0">
                <a:solidFill>
                  <a:schemeClr val="tx1"/>
                </a:solidFill>
                <a:latin typeface="Sitka Small" pitchFamily="2" charset="0"/>
                <a:cs typeface="Arial" panose="020B0604020202020204" pitchFamily="34" charset="0"/>
              </a:rPr>
              <a:t> in </a:t>
            </a:r>
            <a:r>
              <a:rPr lang="en-US" sz="2800" dirty="0" err="1">
                <a:solidFill>
                  <a:schemeClr val="tx1"/>
                </a:solidFill>
                <a:latin typeface="Sitka Small" pitchFamily="2" charset="0"/>
                <a:cs typeface="Arial" panose="020B0604020202020204" pitchFamily="34" charset="0"/>
              </a:rPr>
              <a:t>hoa</a:t>
            </a:r>
            <a:r>
              <a:rPr lang="en-US" sz="2800" dirty="0">
                <a:solidFill>
                  <a:schemeClr val="tx1"/>
                </a:solidFill>
                <a:latin typeface="Sitka Small" pitchFamily="2" charset="0"/>
                <a:cs typeface="Arial" panose="020B0604020202020204" pitchFamily="34" charset="0"/>
              </a:rPr>
              <a:t>.</a:t>
            </a:r>
          </a:p>
          <a:p>
            <a:r>
              <a:rPr lang="en-US" sz="2800" b="1" dirty="0" err="1">
                <a:solidFill>
                  <a:schemeClr val="tx1"/>
                </a:solidFill>
                <a:latin typeface="Sitka Small" pitchFamily="2" charset="0"/>
                <a:cs typeface="Arial" panose="020B0604020202020204" pitchFamily="34" charset="0"/>
              </a:rPr>
              <a:t>Cách</a:t>
            </a:r>
            <a:r>
              <a:rPr lang="en-US" sz="2800" b="1" dirty="0">
                <a:solidFill>
                  <a:schemeClr val="tx1"/>
                </a:solidFill>
                <a:latin typeface="Sitka Small" pitchFamily="2" charset="0"/>
                <a:cs typeface="Arial" panose="020B0604020202020204" pitchFamily="34" charset="0"/>
              </a:rPr>
              <a:t> </a:t>
            </a:r>
            <a:r>
              <a:rPr lang="en-US" sz="2800" b="1" dirty="0" err="1">
                <a:solidFill>
                  <a:schemeClr val="tx1"/>
                </a:solidFill>
                <a:latin typeface="Sitka Small" pitchFamily="2" charset="0"/>
                <a:cs typeface="Arial" panose="020B0604020202020204" pitchFamily="34" charset="0"/>
              </a:rPr>
              <a:t>viết</a:t>
            </a:r>
            <a:r>
              <a:rPr lang="en-US" sz="2800" b="1"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Các</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phần</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tử</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được</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viết</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trong</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dấu</a:t>
            </a:r>
            <a:r>
              <a:rPr lang="en-US" sz="2800" dirty="0">
                <a:solidFill>
                  <a:schemeClr val="tx1"/>
                </a:solidFill>
                <a:latin typeface="Sitka Small" pitchFamily="2" charset="0"/>
                <a:cs typeface="Arial" panose="020B0604020202020204" pitchFamily="34" charset="0"/>
              </a:rPr>
              <a:t> { }, </a:t>
            </a:r>
            <a:r>
              <a:rPr lang="en-US" sz="2800" dirty="0" err="1">
                <a:solidFill>
                  <a:schemeClr val="tx1"/>
                </a:solidFill>
                <a:latin typeface="Sitka Small" pitchFamily="2" charset="0"/>
                <a:cs typeface="Arial" panose="020B0604020202020204" pitchFamily="34" charset="0"/>
              </a:rPr>
              <a:t>cách</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nhau</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bởi</a:t>
            </a:r>
            <a:r>
              <a:rPr lang="en-US" sz="2800" dirty="0">
                <a:solidFill>
                  <a:schemeClr val="tx1"/>
                </a:solidFill>
                <a:latin typeface="Sitka Small" pitchFamily="2" charset="0"/>
                <a:cs typeface="Arial" panose="020B0604020202020204" pitchFamily="34" charset="0"/>
              </a:rPr>
              <a:t> </a:t>
            </a:r>
            <a:r>
              <a:rPr lang="en-US" sz="2800" dirty="0" err="1">
                <a:solidFill>
                  <a:schemeClr val="tx1"/>
                </a:solidFill>
                <a:latin typeface="Sitka Small" pitchFamily="2" charset="0"/>
                <a:cs typeface="Arial" panose="020B0604020202020204" pitchFamily="34" charset="0"/>
              </a:rPr>
              <a:t>dấu</a:t>
            </a:r>
            <a:r>
              <a:rPr lang="en-US" sz="2800" dirty="0">
                <a:solidFill>
                  <a:schemeClr val="tx1"/>
                </a:solidFill>
                <a:latin typeface="Sitka Small" pitchFamily="2" charset="0"/>
                <a:cs typeface="Arial" panose="020B0604020202020204" pitchFamily="34" charset="0"/>
              </a:rPr>
              <a:t> “;”.</a:t>
            </a:r>
            <a:r>
              <a:rPr lang="en-US" sz="2800" b="1" dirty="0">
                <a:solidFill>
                  <a:schemeClr val="tx1"/>
                </a:solidFill>
                <a:latin typeface="Sitka Small" pitchFamily="2" charset="0"/>
                <a:cs typeface="Arial" panose="020B0604020202020204" pitchFamily="34" charset="0"/>
              </a:rPr>
              <a:t> </a:t>
            </a:r>
          </a:p>
        </p:txBody>
      </p:sp>
      <p:cxnSp>
        <p:nvCxnSpPr>
          <p:cNvPr id="10" name="Straight Arrow Connector 9">
            <a:extLst>
              <a:ext uri="{FF2B5EF4-FFF2-40B4-BE49-F238E27FC236}">
                <a16:creationId xmlns:a16="http://schemas.microsoft.com/office/drawing/2014/main" id="{06600397-923A-475E-9F9F-9E6838F131D8}"/>
              </a:ext>
            </a:extLst>
          </p:cNvPr>
          <p:cNvCxnSpPr>
            <a:cxnSpLocks/>
            <a:stCxn id="6" idx="5"/>
            <a:endCxn id="9" idx="0"/>
          </p:cNvCxnSpPr>
          <p:nvPr/>
        </p:nvCxnSpPr>
        <p:spPr>
          <a:xfrm>
            <a:off x="7183202" y="2098249"/>
            <a:ext cx="1627714" cy="995960"/>
          </a:xfrm>
          <a:prstGeom prst="straightConnector1">
            <a:avLst/>
          </a:prstGeom>
          <a:ln w="76200">
            <a:solidFill>
              <a:srgbClr val="99CC00"/>
            </a:solidFill>
            <a:tailEnd type="triangle"/>
          </a:ln>
        </p:spPr>
        <p:style>
          <a:lnRef idx="1">
            <a:schemeClr val="accent1"/>
          </a:lnRef>
          <a:fillRef idx="0">
            <a:schemeClr val="accent1"/>
          </a:fillRef>
          <a:effectRef idx="0">
            <a:schemeClr val="accent1"/>
          </a:effectRef>
          <a:fontRef idx="minor">
            <a:schemeClr val="tx1"/>
          </a:fontRef>
        </p:style>
      </p:cxnSp>
      <p:pic>
        <p:nvPicPr>
          <p:cNvPr id="13" name="图片 33798" descr="1-23">
            <a:extLst>
              <a:ext uri="{FF2B5EF4-FFF2-40B4-BE49-F238E27FC236}">
                <a16:creationId xmlns:a16="http://schemas.microsoft.com/office/drawing/2014/main" id="{F5C6F91D-6ED5-4543-B9E2-C677D1698BB4}"/>
              </a:ext>
            </a:extLst>
          </p:cNvPr>
          <p:cNvPicPr>
            <a:picLocks noChangeAspect="1"/>
          </p:cNvPicPr>
          <p:nvPr/>
        </p:nvPicPr>
        <p:blipFill>
          <a:blip r:embed="rId3"/>
          <a:stretch>
            <a:fillRect/>
          </a:stretch>
        </p:blipFill>
        <p:spPr>
          <a:xfrm>
            <a:off x="9278989" y="-74907"/>
            <a:ext cx="2728538" cy="2531006"/>
          </a:xfrm>
          <a:prstGeom prst="rect">
            <a:avLst/>
          </a:prstGeom>
          <a:noFill/>
          <a:ln w="9525">
            <a:noFill/>
          </a:ln>
        </p:spPr>
      </p:pic>
      <p:sp>
        <p:nvSpPr>
          <p:cNvPr id="11" name="Oval 10">
            <a:extLst>
              <a:ext uri="{FF2B5EF4-FFF2-40B4-BE49-F238E27FC236}">
                <a16:creationId xmlns:a16="http://schemas.microsoft.com/office/drawing/2014/main" id="{612AA31B-D842-49A0-A449-FA42ACD8AC4A}"/>
              </a:ext>
            </a:extLst>
          </p:cNvPr>
          <p:cNvSpPr/>
          <p:nvPr/>
        </p:nvSpPr>
        <p:spPr>
          <a:xfrm>
            <a:off x="3919738" y="1992493"/>
            <a:ext cx="472965" cy="47296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itka Small" pitchFamily="2" charset="0"/>
                <a:cs typeface="Arial" panose="020B0604020202020204" pitchFamily="34" charset="0"/>
              </a:rPr>
              <a:t>1</a:t>
            </a:r>
          </a:p>
        </p:txBody>
      </p:sp>
      <p:sp>
        <p:nvSpPr>
          <p:cNvPr id="12" name="Oval 11">
            <a:extLst>
              <a:ext uri="{FF2B5EF4-FFF2-40B4-BE49-F238E27FC236}">
                <a16:creationId xmlns:a16="http://schemas.microsoft.com/office/drawing/2014/main" id="{5E9870CF-AEDB-4544-8CCE-096B12C009D6}"/>
              </a:ext>
            </a:extLst>
          </p:cNvPr>
          <p:cNvSpPr/>
          <p:nvPr/>
        </p:nvSpPr>
        <p:spPr>
          <a:xfrm>
            <a:off x="7840725" y="2017893"/>
            <a:ext cx="472965" cy="47296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itka Small" pitchFamily="2" charset="0"/>
                <a:cs typeface="Arial" panose="020B0604020202020204" pitchFamily="34" charset="0"/>
              </a:rPr>
              <a:t>2</a:t>
            </a:r>
          </a:p>
        </p:txBody>
      </p:sp>
    </p:spTree>
    <p:extLst>
      <p:ext uri="{BB962C8B-B14F-4D97-AF65-F5344CB8AC3E}">
        <p14:creationId xmlns:p14="http://schemas.microsoft.com/office/powerpoint/2010/main" val="3314611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18"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5935522"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1">
            <a:extLst>
              <a:ext uri="{FF2B5EF4-FFF2-40B4-BE49-F238E27FC236}">
                <a16:creationId xmlns:a16="http://schemas.microsoft.com/office/drawing/2014/main" id="{4D3CFCA8-27ED-41FB-92A9-BA8CC0500364}"/>
              </a:ext>
            </a:extLst>
          </p:cNvPr>
          <p:cNvSpPr txBox="1"/>
          <p:nvPr/>
        </p:nvSpPr>
        <p:spPr>
          <a:xfrm>
            <a:off x="244204" y="107270"/>
            <a:ext cx="6564810" cy="523220"/>
          </a:xfrm>
          <a:prstGeom prst="rect">
            <a:avLst/>
          </a:prstGeom>
          <a:noFill/>
        </p:spPr>
        <p:txBody>
          <a:bodyPr wrap="square">
            <a:spAutoFit/>
          </a:bodyPr>
          <a:lstStyle/>
          <a:p>
            <a:r>
              <a:rPr lang="en-US" sz="2800" b="1" dirty="0">
                <a:latin typeface="Sitka Small Semibold" pitchFamily="2" charset="0"/>
                <a:cs typeface="Times New Roman" panose="02020603050405020304" pitchFamily="18" charset="0"/>
              </a:rPr>
              <a:t>GIỚI THIỆU SÁCH GIÁO KHOA</a:t>
            </a:r>
            <a:endParaRPr lang="en-US" sz="2800" dirty="0">
              <a:latin typeface="Sitka Small Semibold" pitchFamily="2" charset="0"/>
            </a:endParaRPr>
          </a:p>
        </p:txBody>
      </p:sp>
      <p:pic>
        <p:nvPicPr>
          <p:cNvPr id="21" name="Picture 20">
            <a:extLst>
              <a:ext uri="{FF2B5EF4-FFF2-40B4-BE49-F238E27FC236}">
                <a16:creationId xmlns:a16="http://schemas.microsoft.com/office/drawing/2014/main" id="{51E1115B-64D0-4A0D-A6E1-03BDCF5319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727" y="1217370"/>
            <a:ext cx="3574226" cy="4765636"/>
          </a:xfrm>
          <a:prstGeom prst="rect">
            <a:avLst/>
          </a:prstGeom>
        </p:spPr>
      </p:pic>
      <p:pic>
        <p:nvPicPr>
          <p:cNvPr id="22" name="Picture 21">
            <a:extLst>
              <a:ext uri="{FF2B5EF4-FFF2-40B4-BE49-F238E27FC236}">
                <a16:creationId xmlns:a16="http://schemas.microsoft.com/office/drawing/2014/main" id="{9EB6CFED-EE9C-44B8-AF74-7B3ECC9E5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6276" y="1203429"/>
            <a:ext cx="3574226" cy="4779577"/>
          </a:xfrm>
          <a:prstGeom prst="rect">
            <a:avLst/>
          </a:prstGeom>
        </p:spPr>
      </p:pic>
    </p:spTree>
    <p:extLst>
      <p:ext uri="{BB962C8B-B14F-4D97-AF65-F5344CB8AC3E}">
        <p14:creationId xmlns:p14="http://schemas.microsoft.com/office/powerpoint/2010/main" val="1777746891"/>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Clipboard">
            <a:extLst>
              <a:ext uri="{FF2B5EF4-FFF2-40B4-BE49-F238E27FC236}">
                <a16:creationId xmlns:a16="http://schemas.microsoft.com/office/drawing/2014/main" id="{6EF9F034-2441-49C7-A5CD-51A8C996ED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7873351" y="3344218"/>
            <a:ext cx="2532753" cy="2532753"/>
          </a:xfrm>
          <a:prstGeom prst="rect">
            <a:avLst/>
          </a:prstGeom>
        </p:spPr>
      </p:pic>
      <p:pic>
        <p:nvPicPr>
          <p:cNvPr id="5" name="Graphic 4" descr="Pencil">
            <a:extLst>
              <a:ext uri="{FF2B5EF4-FFF2-40B4-BE49-F238E27FC236}">
                <a16:creationId xmlns:a16="http://schemas.microsoft.com/office/drawing/2014/main" id="{49DEF0D9-26A3-4848-9126-BEE7F16207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231180" y="3939943"/>
            <a:ext cx="1488402" cy="1488402"/>
          </a:xfrm>
          <a:prstGeom prst="rect">
            <a:avLst/>
          </a:prstGeom>
        </p:spPr>
      </p:pic>
      <p:sp>
        <p:nvSpPr>
          <p:cNvPr id="6" name="Content Placeholder 2">
            <a:extLst>
              <a:ext uri="{FF2B5EF4-FFF2-40B4-BE49-F238E27FC236}">
                <a16:creationId xmlns:a16="http://schemas.microsoft.com/office/drawing/2014/main" id="{F07BE873-060F-4D91-AB5C-AE20B0B66451}"/>
              </a:ext>
            </a:extLst>
          </p:cNvPr>
          <p:cNvSpPr txBox="1">
            <a:spLocks/>
          </p:cNvSpPr>
          <p:nvPr/>
        </p:nvSpPr>
        <p:spPr>
          <a:xfrm>
            <a:off x="1518212" y="1505743"/>
            <a:ext cx="6546287" cy="47942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nSpc>
                <a:spcPct val="100000"/>
              </a:lnSpc>
              <a:spcBef>
                <a:spcPts val="600"/>
              </a:spcBef>
              <a:spcAft>
                <a:spcPts val="600"/>
              </a:spcAft>
              <a:buFont typeface="Arial" panose="020B0604020202020204" pitchFamily="34" charset="0"/>
              <a:buNone/>
            </a:pPr>
            <a:endParaRPr lang="en-US" b="1" dirty="0">
              <a:solidFill>
                <a:srgbClr val="FF0000"/>
              </a:solidFill>
              <a:latin typeface="Sitka Small" pitchFamily="2" charset="0"/>
              <a:cs typeface="Arial" panose="020B0604020202020204" pitchFamily="34" charset="0"/>
            </a:endParaRPr>
          </a:p>
          <a:p>
            <a:pPr marL="502920" indent="-457200">
              <a:lnSpc>
                <a:spcPct val="100000"/>
              </a:lnSpc>
              <a:spcBef>
                <a:spcPts val="600"/>
              </a:spcBef>
              <a:spcAft>
                <a:spcPts val="600"/>
              </a:spcAft>
              <a:buFontTx/>
              <a:buChar char="-"/>
            </a:pPr>
            <a:r>
              <a:rPr lang="en-US" dirty="0" err="1">
                <a:latin typeface="Sitka Small" pitchFamily="2" charset="0"/>
                <a:cs typeface="Arial" panose="020B0604020202020204" pitchFamily="34" charset="0"/>
              </a:rPr>
              <a:t>Đọc</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lại</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toàn</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bộ</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nội</a:t>
            </a:r>
            <a:r>
              <a:rPr lang="en-US" dirty="0">
                <a:latin typeface="Sitka Small" pitchFamily="2" charset="0"/>
                <a:cs typeface="Arial" panose="020B0604020202020204" pitchFamily="34" charset="0"/>
              </a:rPr>
              <a:t> dung bài </a:t>
            </a:r>
            <a:r>
              <a:rPr lang="en-US" dirty="0" err="1">
                <a:latin typeface="Sitka Small" pitchFamily="2" charset="0"/>
                <a:cs typeface="Arial" panose="020B0604020202020204" pitchFamily="34" charset="0"/>
              </a:rPr>
              <a:t>đã</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học</a:t>
            </a:r>
            <a:r>
              <a:rPr lang="en-US" dirty="0">
                <a:latin typeface="Sitka Small" pitchFamily="2" charset="0"/>
                <a:cs typeface="Arial" panose="020B0604020202020204" pitchFamily="34" charset="0"/>
              </a:rPr>
              <a:t>. </a:t>
            </a:r>
          </a:p>
          <a:p>
            <a:pPr marL="502920" indent="-457200">
              <a:lnSpc>
                <a:spcPct val="100000"/>
              </a:lnSpc>
              <a:spcBef>
                <a:spcPts val="600"/>
              </a:spcBef>
              <a:spcAft>
                <a:spcPts val="600"/>
              </a:spcAft>
              <a:buFontTx/>
              <a:buChar char="-"/>
            </a:pPr>
            <a:r>
              <a:rPr lang="en-US" dirty="0" err="1">
                <a:latin typeface="Sitka Small" pitchFamily="2" charset="0"/>
                <a:cs typeface="Arial" panose="020B0604020202020204" pitchFamily="34" charset="0"/>
              </a:rPr>
              <a:t>Lấy</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thêm</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các</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ví</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dụ</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tập</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hợp</a:t>
            </a:r>
            <a:r>
              <a:rPr lang="en-US" dirty="0">
                <a:latin typeface="Sitka Small" pitchFamily="2" charset="0"/>
                <a:cs typeface="Arial" panose="020B0604020202020204" pitchFamily="34" charset="0"/>
              </a:rPr>
              <a:t> (5 VD), </a:t>
            </a:r>
            <a:r>
              <a:rPr lang="en-US" dirty="0" err="1">
                <a:latin typeface="Sitka Small" pitchFamily="2" charset="0"/>
                <a:cs typeface="Arial" panose="020B0604020202020204" pitchFamily="34" charset="0"/>
              </a:rPr>
              <a:t>sau</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đó</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viết</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tập</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hợp</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đó</a:t>
            </a:r>
            <a:r>
              <a:rPr lang="en-US" dirty="0">
                <a:latin typeface="Sitka Small" pitchFamily="2" charset="0"/>
                <a:cs typeface="Arial" panose="020B0604020202020204" pitchFamily="34" charset="0"/>
              </a:rPr>
              <a:t>.</a:t>
            </a:r>
          </a:p>
          <a:p>
            <a:pPr marL="502920" indent="-457200">
              <a:lnSpc>
                <a:spcPct val="100000"/>
              </a:lnSpc>
              <a:spcBef>
                <a:spcPts val="600"/>
              </a:spcBef>
              <a:spcAft>
                <a:spcPts val="600"/>
              </a:spcAft>
              <a:buFontTx/>
              <a:buChar char="-"/>
            </a:pPr>
            <a:r>
              <a:rPr lang="en-US" dirty="0" err="1">
                <a:latin typeface="Sitka Small" pitchFamily="2" charset="0"/>
                <a:cs typeface="Arial" panose="020B0604020202020204" pitchFamily="34" charset="0"/>
              </a:rPr>
              <a:t>Hoàn</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thành</a:t>
            </a:r>
            <a:r>
              <a:rPr lang="en-US" dirty="0">
                <a:latin typeface="Sitka Small" pitchFamily="2" charset="0"/>
                <a:cs typeface="Arial" panose="020B0604020202020204" pitchFamily="34" charset="0"/>
              </a:rPr>
              <a:t> bài </a:t>
            </a:r>
            <a:r>
              <a:rPr lang="en-US" dirty="0" err="1">
                <a:latin typeface="Sitka Small" pitchFamily="2" charset="0"/>
                <a:cs typeface="Arial" panose="020B0604020202020204" pitchFamily="34" charset="0"/>
              </a:rPr>
              <a:t>tập</a:t>
            </a:r>
            <a:r>
              <a:rPr lang="en-US" dirty="0">
                <a:latin typeface="Sitka Small" pitchFamily="2" charset="0"/>
                <a:cs typeface="Arial" panose="020B0604020202020204" pitchFamily="34" charset="0"/>
              </a:rPr>
              <a:t> 1 SGK </a:t>
            </a:r>
            <a:r>
              <a:rPr lang="en-US" err="1">
                <a:latin typeface="Sitka Small" pitchFamily="2" charset="0"/>
                <a:cs typeface="Arial" panose="020B0604020202020204" pitchFamily="34" charset="0"/>
              </a:rPr>
              <a:t>trang</a:t>
            </a:r>
            <a:r>
              <a:rPr lang="en-US">
                <a:latin typeface="Sitka Small" pitchFamily="2" charset="0"/>
                <a:cs typeface="Arial" panose="020B0604020202020204" pitchFamily="34" charset="0"/>
              </a:rPr>
              <a:t> </a:t>
            </a:r>
            <a:r>
              <a:rPr lang="en-US" smtClean="0">
                <a:latin typeface="Sitka Small" pitchFamily="2" charset="0"/>
                <a:cs typeface="Arial" panose="020B0604020202020204" pitchFamily="34" charset="0"/>
              </a:rPr>
              <a:t>7.</a:t>
            </a:r>
            <a:endParaRPr lang="en-US" dirty="0">
              <a:latin typeface="Sitka Small" pitchFamily="2" charset="0"/>
              <a:cs typeface="Arial" panose="020B0604020202020204" pitchFamily="34" charset="0"/>
            </a:endParaRPr>
          </a:p>
          <a:p>
            <a:pPr marL="502920" indent="-457200">
              <a:lnSpc>
                <a:spcPct val="100000"/>
              </a:lnSpc>
              <a:spcBef>
                <a:spcPts val="600"/>
              </a:spcBef>
              <a:spcAft>
                <a:spcPts val="600"/>
              </a:spcAft>
              <a:buFontTx/>
              <a:buChar char="-"/>
            </a:pPr>
            <a:r>
              <a:rPr lang="en-US" smtClean="0">
                <a:latin typeface="Sitka Small" pitchFamily="2" charset="0"/>
                <a:cs typeface="Arial" panose="020B0604020202020204" pitchFamily="34" charset="0"/>
              </a:rPr>
              <a:t>Đọc </a:t>
            </a:r>
            <a:r>
              <a:rPr lang="en-US" dirty="0" err="1">
                <a:latin typeface="Sitka Small" pitchFamily="2" charset="0"/>
                <a:cs typeface="Arial" panose="020B0604020202020204" pitchFamily="34" charset="0"/>
              </a:rPr>
              <a:t>nội</a:t>
            </a:r>
            <a:r>
              <a:rPr lang="en-US" dirty="0">
                <a:latin typeface="Sitka Small" pitchFamily="2" charset="0"/>
                <a:cs typeface="Arial" panose="020B0604020202020204" pitchFamily="34" charset="0"/>
              </a:rPr>
              <a:t> dung </a:t>
            </a:r>
            <a:r>
              <a:rPr lang="en-US" dirty="0" err="1">
                <a:latin typeface="Sitka Small" pitchFamily="2" charset="0"/>
                <a:cs typeface="Arial" panose="020B0604020202020204" pitchFamily="34" charset="0"/>
              </a:rPr>
              <a:t>phần</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còn</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lại</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của</a:t>
            </a:r>
            <a:r>
              <a:rPr lang="en-US" dirty="0">
                <a:latin typeface="Sitka Small" pitchFamily="2" charset="0"/>
                <a:cs typeface="Arial" panose="020B0604020202020204" pitchFamily="34" charset="0"/>
              </a:rPr>
              <a:t> bài</a:t>
            </a:r>
            <a:r>
              <a:rPr lang="en-US">
                <a:latin typeface="Sitka Small" pitchFamily="2" charset="0"/>
                <a:cs typeface="Arial" panose="020B0604020202020204" pitchFamily="34" charset="0"/>
              </a:rPr>
              <a:t>, </a:t>
            </a:r>
            <a:r>
              <a:rPr lang="en-US" smtClean="0">
                <a:latin typeface="Sitka Small" pitchFamily="2" charset="0"/>
                <a:cs typeface="Arial" panose="020B0604020202020204" pitchFamily="34" charset="0"/>
              </a:rPr>
              <a:t>tiết sau </a:t>
            </a:r>
            <a:r>
              <a:rPr lang="en-US" dirty="0" err="1">
                <a:latin typeface="Sitka Small" pitchFamily="2" charset="0"/>
                <a:cs typeface="Arial" panose="020B0604020202020204" pitchFamily="34" charset="0"/>
              </a:rPr>
              <a:t>học</a:t>
            </a:r>
            <a:r>
              <a:rPr lang="en-US" dirty="0">
                <a:latin typeface="Sitka Small" pitchFamily="2" charset="0"/>
                <a:cs typeface="Arial" panose="020B0604020202020204" pitchFamily="34" charset="0"/>
              </a:rPr>
              <a:t> </a:t>
            </a:r>
            <a:r>
              <a:rPr lang="en-US" dirty="0" err="1">
                <a:latin typeface="Sitka Small" pitchFamily="2" charset="0"/>
                <a:cs typeface="Arial" panose="020B0604020202020204" pitchFamily="34" charset="0"/>
              </a:rPr>
              <a:t>tiếp</a:t>
            </a:r>
            <a:r>
              <a:rPr lang="en-US" dirty="0">
                <a:latin typeface="Sitka Small" pitchFamily="2" charset="0"/>
                <a:cs typeface="Arial" panose="020B0604020202020204" pitchFamily="34" charset="0"/>
              </a:rPr>
              <a:t>.</a:t>
            </a:r>
          </a:p>
          <a:p>
            <a:pPr marL="45720" indent="0">
              <a:lnSpc>
                <a:spcPct val="100000"/>
              </a:lnSpc>
              <a:spcBef>
                <a:spcPts val="600"/>
              </a:spcBef>
              <a:spcAft>
                <a:spcPts val="600"/>
              </a:spcAft>
              <a:buFont typeface="Arial" panose="020B0604020202020204" pitchFamily="34" charset="0"/>
              <a:buNone/>
            </a:pPr>
            <a:endParaRPr lang="en-US" dirty="0">
              <a:latin typeface="Sitka Small" pitchFamily="2" charset="0"/>
              <a:cs typeface="Arial" panose="020B0604020202020204" pitchFamily="34" charset="0"/>
            </a:endParaRPr>
          </a:p>
        </p:txBody>
      </p:sp>
      <p:sp>
        <p:nvSpPr>
          <p:cNvPr id="7" name="Title 1">
            <a:extLst>
              <a:ext uri="{FF2B5EF4-FFF2-40B4-BE49-F238E27FC236}">
                <a16:creationId xmlns:a16="http://schemas.microsoft.com/office/drawing/2014/main" id="{62F7D097-CDB7-4103-B7C5-E2C90F7636AC}"/>
              </a:ext>
            </a:extLst>
          </p:cNvPr>
          <p:cNvSpPr txBox="1">
            <a:spLocks/>
          </p:cNvSpPr>
          <p:nvPr/>
        </p:nvSpPr>
        <p:spPr>
          <a:xfrm>
            <a:off x="1761684" y="111548"/>
            <a:ext cx="5802094" cy="1526081"/>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marL="45720" indent="0">
              <a:buNone/>
            </a:pPr>
            <a:r>
              <a:rPr lang="en-US" sz="3000" b="1" dirty="0" err="1">
                <a:solidFill>
                  <a:srgbClr val="FF0000"/>
                </a:solidFill>
                <a:latin typeface="Sitka Small" pitchFamily="2" charset="0"/>
                <a:cs typeface="Arial" panose="020B0604020202020204" pitchFamily="34" charset="0"/>
              </a:rPr>
              <a:t>Hướng</a:t>
            </a:r>
            <a:r>
              <a:rPr lang="en-US" sz="3000" b="1" dirty="0">
                <a:solidFill>
                  <a:srgbClr val="FF0000"/>
                </a:solidFill>
                <a:latin typeface="Sitka Small" pitchFamily="2" charset="0"/>
                <a:cs typeface="Arial" panose="020B0604020202020204" pitchFamily="34" charset="0"/>
              </a:rPr>
              <a:t> </a:t>
            </a:r>
            <a:r>
              <a:rPr lang="en-US" sz="3000" b="1" dirty="0" err="1">
                <a:solidFill>
                  <a:srgbClr val="FF0000"/>
                </a:solidFill>
                <a:latin typeface="Sitka Small" pitchFamily="2" charset="0"/>
                <a:cs typeface="Arial" panose="020B0604020202020204" pitchFamily="34" charset="0"/>
              </a:rPr>
              <a:t>dẫn</a:t>
            </a:r>
            <a:r>
              <a:rPr lang="en-US" sz="3000" b="1" dirty="0">
                <a:solidFill>
                  <a:srgbClr val="FF0000"/>
                </a:solidFill>
                <a:latin typeface="Sitka Small" pitchFamily="2" charset="0"/>
                <a:cs typeface="Arial" panose="020B0604020202020204" pitchFamily="34" charset="0"/>
              </a:rPr>
              <a:t> </a:t>
            </a:r>
            <a:r>
              <a:rPr lang="en-US" sz="3000" b="1" dirty="0" err="1">
                <a:solidFill>
                  <a:srgbClr val="FF0000"/>
                </a:solidFill>
                <a:latin typeface="Sitka Small" pitchFamily="2" charset="0"/>
                <a:cs typeface="Arial" panose="020B0604020202020204" pitchFamily="34" charset="0"/>
              </a:rPr>
              <a:t>tự</a:t>
            </a:r>
            <a:r>
              <a:rPr lang="en-US" sz="3000" b="1" dirty="0">
                <a:solidFill>
                  <a:srgbClr val="FF0000"/>
                </a:solidFill>
                <a:latin typeface="Sitka Small" pitchFamily="2" charset="0"/>
                <a:cs typeface="Arial" panose="020B0604020202020204" pitchFamily="34" charset="0"/>
              </a:rPr>
              <a:t> </a:t>
            </a:r>
            <a:r>
              <a:rPr lang="en-US" sz="3000" b="1" dirty="0" err="1">
                <a:solidFill>
                  <a:srgbClr val="FF0000"/>
                </a:solidFill>
                <a:latin typeface="Sitka Small" pitchFamily="2" charset="0"/>
                <a:cs typeface="Arial" panose="020B0604020202020204" pitchFamily="34" charset="0"/>
              </a:rPr>
              <a:t>học</a:t>
            </a:r>
            <a:r>
              <a:rPr lang="en-US" sz="3000" b="1" dirty="0">
                <a:solidFill>
                  <a:srgbClr val="FF0000"/>
                </a:solidFill>
                <a:latin typeface="Sitka Small" pitchFamily="2" charset="0"/>
                <a:cs typeface="Arial" panose="020B0604020202020204" pitchFamily="34" charset="0"/>
              </a:rPr>
              <a:t> ở </a:t>
            </a:r>
            <a:r>
              <a:rPr lang="en-US" sz="3000" b="1" dirty="0" err="1">
                <a:solidFill>
                  <a:srgbClr val="FF0000"/>
                </a:solidFill>
                <a:latin typeface="Sitka Small" pitchFamily="2" charset="0"/>
                <a:cs typeface="Arial" panose="020B0604020202020204" pitchFamily="34" charset="0"/>
              </a:rPr>
              <a:t>nhà</a:t>
            </a:r>
            <a:endParaRPr lang="en-US" sz="3000" b="1" dirty="0">
              <a:solidFill>
                <a:srgbClr val="FF0000"/>
              </a:solidFill>
              <a:latin typeface="Sitka Small" pitchFamily="2" charset="0"/>
              <a:cs typeface="Arial" panose="020B0604020202020204" pitchFamily="34" charset="0"/>
            </a:endParaRPr>
          </a:p>
        </p:txBody>
      </p:sp>
      <p:pic>
        <p:nvPicPr>
          <p:cNvPr id="8" name="Picture 7">
            <a:extLst>
              <a:ext uri="{FF2B5EF4-FFF2-40B4-BE49-F238E27FC236}">
                <a16:creationId xmlns:a16="http://schemas.microsoft.com/office/drawing/2014/main" id="{63050723-8359-4F3F-8232-CEFBAFE0ECA2}"/>
              </a:ext>
            </a:extLst>
          </p:cNvPr>
          <p:cNvPicPr>
            <a:picLocks noChangeAspect="1"/>
          </p:cNvPicPr>
          <p:nvPr/>
        </p:nvPicPr>
        <p:blipFill>
          <a:blip r:embed="rId6"/>
          <a:stretch>
            <a:fillRect/>
          </a:stretch>
        </p:blipFill>
        <p:spPr>
          <a:xfrm>
            <a:off x="613338" y="2233219"/>
            <a:ext cx="904875" cy="1000125"/>
          </a:xfrm>
          <a:prstGeom prst="rect">
            <a:avLst/>
          </a:prstGeom>
        </p:spPr>
      </p:pic>
      <p:pic>
        <p:nvPicPr>
          <p:cNvPr id="9" name="Picture 8">
            <a:extLst>
              <a:ext uri="{FF2B5EF4-FFF2-40B4-BE49-F238E27FC236}">
                <a16:creationId xmlns:a16="http://schemas.microsoft.com/office/drawing/2014/main" id="{ED0AD31F-FB91-4117-9CC6-DAC219534075}"/>
              </a:ext>
            </a:extLst>
          </p:cNvPr>
          <p:cNvPicPr>
            <a:picLocks noChangeAspect="1"/>
          </p:cNvPicPr>
          <p:nvPr/>
        </p:nvPicPr>
        <p:blipFill>
          <a:blip r:embed="rId7"/>
          <a:stretch>
            <a:fillRect/>
          </a:stretch>
        </p:blipFill>
        <p:spPr>
          <a:xfrm>
            <a:off x="625979" y="3609170"/>
            <a:ext cx="895350" cy="990600"/>
          </a:xfrm>
          <a:prstGeom prst="rect">
            <a:avLst/>
          </a:prstGeom>
        </p:spPr>
      </p:pic>
      <p:pic>
        <p:nvPicPr>
          <p:cNvPr id="10" name="Picture 9">
            <a:extLst>
              <a:ext uri="{FF2B5EF4-FFF2-40B4-BE49-F238E27FC236}">
                <a16:creationId xmlns:a16="http://schemas.microsoft.com/office/drawing/2014/main" id="{30F28A5F-3622-4D5D-9B3A-74A79ADC66CD}"/>
              </a:ext>
            </a:extLst>
          </p:cNvPr>
          <p:cNvPicPr>
            <a:picLocks noChangeAspect="1"/>
          </p:cNvPicPr>
          <p:nvPr/>
        </p:nvPicPr>
        <p:blipFill>
          <a:blip r:embed="rId8"/>
          <a:stretch>
            <a:fillRect/>
          </a:stretch>
        </p:blipFill>
        <p:spPr>
          <a:xfrm>
            <a:off x="499551" y="4684144"/>
            <a:ext cx="1064172" cy="1285875"/>
          </a:xfrm>
          <a:prstGeom prst="rect">
            <a:avLst/>
          </a:prstGeom>
        </p:spPr>
      </p:pic>
      <p:pic>
        <p:nvPicPr>
          <p:cNvPr id="11" name="Picture 10">
            <a:extLst>
              <a:ext uri="{FF2B5EF4-FFF2-40B4-BE49-F238E27FC236}">
                <a16:creationId xmlns:a16="http://schemas.microsoft.com/office/drawing/2014/main" id="{72E992EB-1F18-4419-B6FE-37507F0F2330}"/>
              </a:ext>
            </a:extLst>
          </p:cNvPr>
          <p:cNvPicPr>
            <a:picLocks noChangeAspect="1"/>
          </p:cNvPicPr>
          <p:nvPr/>
        </p:nvPicPr>
        <p:blipFill>
          <a:blip r:embed="rId9" cstate="print">
            <a:clrChange>
              <a:clrFrom>
                <a:srgbClr val="FCFBF7"/>
              </a:clrFrom>
              <a:clrTo>
                <a:srgbClr val="FCFBF7">
                  <a:alpha val="0"/>
                </a:srgbClr>
              </a:clrTo>
            </a:clrChange>
            <a:extLst>
              <a:ext uri="{28A0092B-C50C-407E-A947-70E740481C1C}">
                <a14:useLocalDpi xmlns:a14="http://schemas.microsoft.com/office/drawing/2010/main" val="0"/>
              </a:ext>
            </a:extLst>
          </a:blip>
          <a:stretch>
            <a:fillRect/>
          </a:stretch>
        </p:blipFill>
        <p:spPr>
          <a:xfrm>
            <a:off x="0" y="17738"/>
            <a:ext cx="2591698" cy="1488005"/>
          </a:xfrm>
          <a:prstGeom prst="rect">
            <a:avLst/>
          </a:prstGeom>
        </p:spPr>
      </p:pic>
      <p:pic>
        <p:nvPicPr>
          <p:cNvPr id="12" name="Picture 11">
            <a:extLst>
              <a:ext uri="{FF2B5EF4-FFF2-40B4-BE49-F238E27FC236}">
                <a16:creationId xmlns:a16="http://schemas.microsoft.com/office/drawing/2014/main" id="{B31BC1CE-F9D5-4FAD-BDFA-F165FB874C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07249" y="228457"/>
            <a:ext cx="4458256" cy="2692739"/>
          </a:xfrm>
          <a:prstGeom prst="rect">
            <a:avLst/>
          </a:prstGeom>
        </p:spPr>
      </p:pic>
    </p:spTree>
    <p:extLst>
      <p:ext uri="{BB962C8B-B14F-4D97-AF65-F5344CB8AC3E}">
        <p14:creationId xmlns:p14="http://schemas.microsoft.com/office/powerpoint/2010/main" val="38116738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500"/>
                                        <p:tgtEl>
                                          <p:spTgt spid="6">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82457" y="848978"/>
            <a:ext cx="10079421" cy="2387600"/>
          </a:xfrm>
        </p:spPr>
        <p:txBody>
          <a:bodyPr>
            <a:normAutofit/>
          </a:bodyPr>
          <a:lstStyle/>
          <a:p>
            <a:r>
              <a:rPr lang="en-US" sz="8000" dirty="0" err="1">
                <a:solidFill>
                  <a:schemeClr val="bg1"/>
                </a:solidFill>
                <a:latin typeface="Rockwell" panose="02060603020205020403" pitchFamily="18" charset="0"/>
              </a:rPr>
              <a:t>Cảm</a:t>
            </a:r>
            <a:r>
              <a:rPr lang="en-US" sz="8000" dirty="0">
                <a:solidFill>
                  <a:schemeClr val="bg1"/>
                </a:solidFill>
                <a:latin typeface="Rockwell" panose="02060603020205020403" pitchFamily="18" charset="0"/>
              </a:rPr>
              <a:t> </a:t>
            </a:r>
            <a:r>
              <a:rPr lang="en-US" sz="8000" dirty="0" err="1">
                <a:solidFill>
                  <a:schemeClr val="bg1"/>
                </a:solidFill>
                <a:latin typeface="Rockwell" panose="02060603020205020403" pitchFamily="18" charset="0"/>
              </a:rPr>
              <a:t>ơn</a:t>
            </a:r>
            <a:r>
              <a:rPr lang="en-US" sz="8000" dirty="0">
                <a:solidFill>
                  <a:schemeClr val="bg1"/>
                </a:solidFill>
                <a:latin typeface="Rockwell" panose="02060603020205020403" pitchFamily="18" charset="0"/>
              </a:rPr>
              <a:t> </a:t>
            </a:r>
            <a:r>
              <a:rPr lang="en-US" sz="8000" dirty="0" err="1">
                <a:solidFill>
                  <a:schemeClr val="bg1"/>
                </a:solidFill>
                <a:latin typeface="Rockwell" panose="02060603020205020403" pitchFamily="18" charset="0"/>
              </a:rPr>
              <a:t>quý</a:t>
            </a:r>
            <a:r>
              <a:rPr lang="en-US" sz="8000" dirty="0">
                <a:solidFill>
                  <a:schemeClr val="bg1"/>
                </a:solidFill>
                <a:latin typeface="Rockwell" panose="02060603020205020403" pitchFamily="18" charset="0"/>
              </a:rPr>
              <a:t> </a:t>
            </a:r>
            <a:r>
              <a:rPr lang="en-US" sz="8000" dirty="0" err="1">
                <a:solidFill>
                  <a:schemeClr val="bg1"/>
                </a:solidFill>
                <a:latin typeface="Rockwell" panose="02060603020205020403" pitchFamily="18" charset="0"/>
              </a:rPr>
              <a:t>thầy</a:t>
            </a:r>
            <a:r>
              <a:rPr lang="en-US" sz="8000" dirty="0">
                <a:solidFill>
                  <a:schemeClr val="bg1"/>
                </a:solidFill>
                <a:latin typeface="Rockwell" panose="02060603020205020403" pitchFamily="18" charset="0"/>
              </a:rPr>
              <a:t> </a:t>
            </a:r>
            <a:r>
              <a:rPr lang="en-US" sz="8000" dirty="0" err="1">
                <a:solidFill>
                  <a:schemeClr val="bg1"/>
                </a:solidFill>
                <a:latin typeface="Rockwell" panose="02060603020205020403" pitchFamily="18" charset="0"/>
              </a:rPr>
              <a:t>cô</a:t>
            </a:r>
            <a:r>
              <a:rPr lang="en-US" sz="8000" dirty="0">
                <a:solidFill>
                  <a:schemeClr val="bg1"/>
                </a:solidFill>
                <a:latin typeface="Rockwell" panose="02060603020205020403" pitchFamily="18" charset="0"/>
              </a:rPr>
              <a: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20520790">
            <a:off x="10917677" y="783939"/>
            <a:ext cx="1488402" cy="1488402"/>
          </a:xfrm>
          <a:prstGeom prst="rect">
            <a:avLst/>
          </a:prstGeom>
        </p:spPr>
      </p:pic>
      <p:pic>
        <p:nvPicPr>
          <p:cNvPr id="3" name="Blue Animated Thanks for Watching Youtube Outr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4148604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2245F4-799D-4C68-827C-9F19A957F58B}"/>
              </a:ext>
            </a:extLst>
          </p:cNvPr>
          <p:cNvPicPr>
            <a:picLocks noChangeAspect="1"/>
          </p:cNvPicPr>
          <p:nvPr/>
        </p:nvPicPr>
        <p:blipFill>
          <a:blip r:embed="rId2"/>
          <a:stretch>
            <a:fillRect/>
          </a:stretch>
        </p:blipFill>
        <p:spPr>
          <a:xfrm>
            <a:off x="2728840" y="135931"/>
            <a:ext cx="6046860" cy="1139561"/>
          </a:xfrm>
          <a:prstGeom prst="rect">
            <a:avLst/>
          </a:prstGeom>
        </p:spPr>
      </p:pic>
      <p:pic>
        <p:nvPicPr>
          <p:cNvPr id="13" name="Picture 12">
            <a:extLst>
              <a:ext uri="{FF2B5EF4-FFF2-40B4-BE49-F238E27FC236}">
                <a16:creationId xmlns:a16="http://schemas.microsoft.com/office/drawing/2014/main" id="{07F4EAF6-288A-4A57-B6AB-9BF988EED299}"/>
              </a:ext>
            </a:extLst>
          </p:cNvPr>
          <p:cNvPicPr>
            <a:picLocks noChangeAspect="1"/>
          </p:cNvPicPr>
          <p:nvPr/>
        </p:nvPicPr>
        <p:blipFill>
          <a:blip r:embed="rId3"/>
          <a:stretch>
            <a:fillRect/>
          </a:stretch>
        </p:blipFill>
        <p:spPr>
          <a:xfrm>
            <a:off x="1151336" y="1376398"/>
            <a:ext cx="1028700" cy="1400175"/>
          </a:xfrm>
          <a:prstGeom prst="rect">
            <a:avLst/>
          </a:prstGeom>
        </p:spPr>
      </p:pic>
      <p:pic>
        <p:nvPicPr>
          <p:cNvPr id="14" name="Picture 13">
            <a:extLst>
              <a:ext uri="{FF2B5EF4-FFF2-40B4-BE49-F238E27FC236}">
                <a16:creationId xmlns:a16="http://schemas.microsoft.com/office/drawing/2014/main" id="{08622F8B-0C9B-4441-8FD4-160C4F544E88}"/>
              </a:ext>
            </a:extLst>
          </p:cNvPr>
          <p:cNvPicPr>
            <a:picLocks noChangeAspect="1"/>
          </p:cNvPicPr>
          <p:nvPr/>
        </p:nvPicPr>
        <p:blipFill>
          <a:blip r:embed="rId4"/>
          <a:stretch>
            <a:fillRect/>
          </a:stretch>
        </p:blipFill>
        <p:spPr>
          <a:xfrm>
            <a:off x="1037036" y="2848003"/>
            <a:ext cx="1143000" cy="1381125"/>
          </a:xfrm>
          <a:prstGeom prst="rect">
            <a:avLst/>
          </a:prstGeom>
        </p:spPr>
      </p:pic>
      <p:pic>
        <p:nvPicPr>
          <p:cNvPr id="15" name="Picture 14">
            <a:extLst>
              <a:ext uri="{FF2B5EF4-FFF2-40B4-BE49-F238E27FC236}">
                <a16:creationId xmlns:a16="http://schemas.microsoft.com/office/drawing/2014/main" id="{578B9398-B4AE-49C6-AA30-7F5CD9C18284}"/>
              </a:ext>
            </a:extLst>
          </p:cNvPr>
          <p:cNvPicPr>
            <a:picLocks noChangeAspect="1"/>
          </p:cNvPicPr>
          <p:nvPr/>
        </p:nvPicPr>
        <p:blipFill>
          <a:blip r:embed="rId5"/>
          <a:stretch>
            <a:fillRect/>
          </a:stretch>
        </p:blipFill>
        <p:spPr>
          <a:xfrm>
            <a:off x="1110558" y="4357129"/>
            <a:ext cx="1026616" cy="1151054"/>
          </a:xfrm>
          <a:prstGeom prst="rect">
            <a:avLst/>
          </a:prstGeom>
        </p:spPr>
      </p:pic>
      <p:sp>
        <p:nvSpPr>
          <p:cNvPr id="16" name="Left Arrow 5">
            <a:extLst>
              <a:ext uri="{FF2B5EF4-FFF2-40B4-BE49-F238E27FC236}">
                <a16:creationId xmlns:a16="http://schemas.microsoft.com/office/drawing/2014/main" id="{45402503-186D-4144-A930-10E616E0366D}"/>
              </a:ext>
            </a:extLst>
          </p:cNvPr>
          <p:cNvSpPr/>
          <p:nvPr/>
        </p:nvSpPr>
        <p:spPr>
          <a:xfrm>
            <a:off x="2202986" y="1418438"/>
            <a:ext cx="4718514" cy="1274618"/>
          </a:xfrm>
          <a:prstGeom prst="leftArrow">
            <a:avLst/>
          </a:prstGeom>
          <a:solidFill>
            <a:schemeClr val="accent2">
              <a:lumMod val="75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dirty="0">
                <a:ln w="3175">
                  <a:solidFill>
                    <a:schemeClr val="bg1"/>
                  </a:solidFill>
                  <a:prstDash val="sysDot"/>
                </a:ln>
                <a:solidFill>
                  <a:schemeClr val="bg1"/>
                </a:solidFill>
                <a:latin typeface="Sitka Small" pitchFamily="2" charset="0"/>
                <a:cs typeface="Arial" panose="020B0604020202020204" pitchFamily="34" charset="0"/>
              </a:rPr>
              <a:t>CÂU HỎI KHỞI ĐỘNG</a:t>
            </a:r>
          </a:p>
        </p:txBody>
      </p:sp>
      <p:sp>
        <p:nvSpPr>
          <p:cNvPr id="17" name="Left Arrow 6">
            <a:extLst>
              <a:ext uri="{FF2B5EF4-FFF2-40B4-BE49-F238E27FC236}">
                <a16:creationId xmlns:a16="http://schemas.microsoft.com/office/drawing/2014/main" id="{7E4222DF-F880-42F9-9555-B62F7E12AC81}"/>
              </a:ext>
            </a:extLst>
          </p:cNvPr>
          <p:cNvSpPr/>
          <p:nvPr/>
        </p:nvSpPr>
        <p:spPr>
          <a:xfrm>
            <a:off x="2202991" y="2766392"/>
            <a:ext cx="4718509" cy="1274618"/>
          </a:xfrm>
          <a:prstGeom prst="leftArrow">
            <a:avLst/>
          </a:prstGeom>
          <a:solidFill>
            <a:srgbClr val="7030A0"/>
          </a:solidFill>
          <a:ln>
            <a:solidFill>
              <a:srgbClr val="3CDFE6"/>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700">
                <a:ln w="3175">
                  <a:solidFill>
                    <a:schemeClr val="bg1"/>
                  </a:solidFill>
                  <a:prstDash val="sysDot"/>
                </a:ln>
                <a:solidFill>
                  <a:schemeClr val="bg1"/>
                </a:solidFill>
                <a:latin typeface="Sitka Small" pitchFamily="2" charset="0"/>
                <a:cs typeface="Arial" panose="020B0604020202020204" pitchFamily="34" charset="0"/>
              </a:rPr>
              <a:t>KHÁM PHÁ KIẾN THỨC</a:t>
            </a:r>
          </a:p>
        </p:txBody>
      </p:sp>
      <p:sp>
        <p:nvSpPr>
          <p:cNvPr id="18" name="Left Arrow 7">
            <a:extLst>
              <a:ext uri="{FF2B5EF4-FFF2-40B4-BE49-F238E27FC236}">
                <a16:creationId xmlns:a16="http://schemas.microsoft.com/office/drawing/2014/main" id="{ADDFE516-0F91-4B7C-B3BC-C64EE3EA5FA5}"/>
              </a:ext>
            </a:extLst>
          </p:cNvPr>
          <p:cNvSpPr/>
          <p:nvPr/>
        </p:nvSpPr>
        <p:spPr>
          <a:xfrm>
            <a:off x="2212086" y="4104070"/>
            <a:ext cx="4709414" cy="1274618"/>
          </a:xfrm>
          <a:prstGeom prst="leftArrow">
            <a:avLst/>
          </a:prstGeom>
          <a:solidFill>
            <a:schemeClr val="accent4">
              <a:lumMod val="75000"/>
            </a:schemeClr>
          </a:solidFill>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700">
                <a:ln w="3175">
                  <a:solidFill>
                    <a:schemeClr val="bg1"/>
                  </a:solidFill>
                  <a:prstDash val="sysDot"/>
                </a:ln>
                <a:solidFill>
                  <a:schemeClr val="bg1"/>
                </a:solidFill>
                <a:latin typeface="Sitka Small" pitchFamily="2" charset="0"/>
                <a:cs typeface="Arial" panose="020B0604020202020204" pitchFamily="34" charset="0"/>
              </a:rPr>
              <a:t>LƯU Ý</a:t>
            </a:r>
          </a:p>
        </p:txBody>
      </p:sp>
      <p:pic>
        <p:nvPicPr>
          <p:cNvPr id="19" name="Picture 18">
            <a:extLst>
              <a:ext uri="{FF2B5EF4-FFF2-40B4-BE49-F238E27FC236}">
                <a16:creationId xmlns:a16="http://schemas.microsoft.com/office/drawing/2014/main" id="{074AC161-5819-4699-9739-7627ECE37D7C}"/>
              </a:ext>
            </a:extLst>
          </p:cNvPr>
          <p:cNvPicPr>
            <a:picLocks noChangeAspect="1"/>
          </p:cNvPicPr>
          <p:nvPr/>
        </p:nvPicPr>
        <p:blipFill>
          <a:blip r:embed="rId6"/>
          <a:stretch>
            <a:fillRect/>
          </a:stretch>
        </p:blipFill>
        <p:spPr>
          <a:xfrm>
            <a:off x="9779853" y="2255819"/>
            <a:ext cx="904875" cy="1000125"/>
          </a:xfrm>
          <a:prstGeom prst="rect">
            <a:avLst/>
          </a:prstGeom>
        </p:spPr>
      </p:pic>
      <p:pic>
        <p:nvPicPr>
          <p:cNvPr id="24" name="Picture 23">
            <a:extLst>
              <a:ext uri="{FF2B5EF4-FFF2-40B4-BE49-F238E27FC236}">
                <a16:creationId xmlns:a16="http://schemas.microsoft.com/office/drawing/2014/main" id="{8EDBA84B-2FEC-42A4-9CD3-BB2B31E9DD86}"/>
              </a:ext>
            </a:extLst>
          </p:cNvPr>
          <p:cNvPicPr>
            <a:picLocks noChangeAspect="1"/>
          </p:cNvPicPr>
          <p:nvPr/>
        </p:nvPicPr>
        <p:blipFill>
          <a:blip r:embed="rId7"/>
          <a:stretch>
            <a:fillRect/>
          </a:stretch>
        </p:blipFill>
        <p:spPr>
          <a:xfrm>
            <a:off x="9779853" y="3570096"/>
            <a:ext cx="904875" cy="1000125"/>
          </a:xfrm>
          <a:prstGeom prst="rect">
            <a:avLst/>
          </a:prstGeom>
        </p:spPr>
      </p:pic>
      <p:pic>
        <p:nvPicPr>
          <p:cNvPr id="25" name="Picture 24">
            <a:extLst>
              <a:ext uri="{FF2B5EF4-FFF2-40B4-BE49-F238E27FC236}">
                <a16:creationId xmlns:a16="http://schemas.microsoft.com/office/drawing/2014/main" id="{16BE4CC3-7ACD-4754-B377-5B83328095B5}"/>
              </a:ext>
            </a:extLst>
          </p:cNvPr>
          <p:cNvPicPr>
            <a:picLocks noChangeAspect="1"/>
          </p:cNvPicPr>
          <p:nvPr/>
        </p:nvPicPr>
        <p:blipFill>
          <a:blip r:embed="rId8"/>
          <a:stretch>
            <a:fillRect/>
          </a:stretch>
        </p:blipFill>
        <p:spPr>
          <a:xfrm>
            <a:off x="9798943" y="4862727"/>
            <a:ext cx="933914" cy="1033266"/>
          </a:xfrm>
          <a:prstGeom prst="rect">
            <a:avLst/>
          </a:prstGeom>
        </p:spPr>
      </p:pic>
      <p:sp>
        <p:nvSpPr>
          <p:cNvPr id="26" name="Left Arrow 11">
            <a:extLst>
              <a:ext uri="{FF2B5EF4-FFF2-40B4-BE49-F238E27FC236}">
                <a16:creationId xmlns:a16="http://schemas.microsoft.com/office/drawing/2014/main" id="{61078A00-D526-4DCA-8A1A-0C292CA9F15B}"/>
              </a:ext>
            </a:extLst>
          </p:cNvPr>
          <p:cNvSpPr/>
          <p:nvPr/>
        </p:nvSpPr>
        <p:spPr>
          <a:xfrm flipH="1">
            <a:off x="5038389" y="2108838"/>
            <a:ext cx="4718514" cy="1274618"/>
          </a:xfrm>
          <a:prstGeom prst="leftArrow">
            <a:avLst/>
          </a:prstGeom>
          <a:solidFill>
            <a:srgbClr val="0070C0"/>
          </a:solidFill>
          <a:ln>
            <a:solidFill>
              <a:schemeClr val="accent5"/>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a:ln w="3175">
                  <a:solidFill>
                    <a:schemeClr val="bg1"/>
                  </a:solidFill>
                  <a:prstDash val="sysDot"/>
                </a:ln>
                <a:solidFill>
                  <a:schemeClr val="bg1"/>
                </a:solidFill>
                <a:latin typeface="Sitka Small" pitchFamily="2" charset="0"/>
                <a:cs typeface="Arial" panose="020B0604020202020204" pitchFamily="34" charset="0"/>
              </a:rPr>
              <a:t>HOẠT ĐỘNG</a:t>
            </a:r>
          </a:p>
        </p:txBody>
      </p:sp>
      <p:sp>
        <p:nvSpPr>
          <p:cNvPr id="32" name="Left Arrow 12">
            <a:extLst>
              <a:ext uri="{FF2B5EF4-FFF2-40B4-BE49-F238E27FC236}">
                <a16:creationId xmlns:a16="http://schemas.microsoft.com/office/drawing/2014/main" id="{D8A3FC9D-CA71-4E17-BA72-242B4E435E28}"/>
              </a:ext>
            </a:extLst>
          </p:cNvPr>
          <p:cNvSpPr/>
          <p:nvPr/>
        </p:nvSpPr>
        <p:spPr>
          <a:xfrm flipH="1">
            <a:off x="4699000" y="3402330"/>
            <a:ext cx="5081439" cy="1314011"/>
          </a:xfrm>
          <a:prstGeom prst="leftArrow">
            <a:avLst/>
          </a:prstGeom>
          <a:solidFill>
            <a:srgbClr val="C0000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dirty="0">
                <a:ln w="3175">
                  <a:solidFill>
                    <a:schemeClr val="bg1"/>
                  </a:solidFill>
                  <a:prstDash val="sysDot"/>
                </a:ln>
                <a:solidFill>
                  <a:schemeClr val="bg1"/>
                </a:solidFill>
                <a:latin typeface="Sitka Small" pitchFamily="2" charset="0"/>
                <a:cs typeface="Arial" panose="020B0604020202020204" pitchFamily="34" charset="0"/>
              </a:rPr>
              <a:t>KIẾN THỨC TRỌNG TÂM</a:t>
            </a:r>
          </a:p>
        </p:txBody>
      </p:sp>
      <p:sp>
        <p:nvSpPr>
          <p:cNvPr id="33" name="Left Arrow 13">
            <a:extLst>
              <a:ext uri="{FF2B5EF4-FFF2-40B4-BE49-F238E27FC236}">
                <a16:creationId xmlns:a16="http://schemas.microsoft.com/office/drawing/2014/main" id="{1CB0E2EF-F977-46BB-B793-9A945F511EAF}"/>
              </a:ext>
            </a:extLst>
          </p:cNvPr>
          <p:cNvSpPr/>
          <p:nvPr/>
        </p:nvSpPr>
        <p:spPr>
          <a:xfrm flipH="1">
            <a:off x="5038389" y="4779401"/>
            <a:ext cx="4798656" cy="1274618"/>
          </a:xfrm>
          <a:prstGeom prst="leftArrow">
            <a:avLst/>
          </a:prstGeom>
          <a:solidFill>
            <a:srgbClr val="00B050"/>
          </a:solidFill>
          <a:ln>
            <a:solidFill>
              <a:srgbClr val="00B05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a:ln w="3175">
                  <a:solidFill>
                    <a:schemeClr val="bg1"/>
                  </a:solidFill>
                  <a:prstDash val="sysDot"/>
                </a:ln>
                <a:solidFill>
                  <a:schemeClr val="bg1"/>
                </a:solidFill>
                <a:latin typeface="Sitka Small" pitchFamily="2" charset="0"/>
                <a:cs typeface="Arial" panose="020B0604020202020204" pitchFamily="34" charset="0"/>
              </a:rPr>
              <a:t>LUYỆN TẬP VẬN DỤNG</a:t>
            </a:r>
          </a:p>
        </p:txBody>
      </p:sp>
    </p:spTree>
    <p:extLst>
      <p:ext uri="{BB962C8B-B14F-4D97-AF65-F5344CB8AC3E}">
        <p14:creationId xmlns:p14="http://schemas.microsoft.com/office/powerpoint/2010/main" val="40897130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00"/>
                                        <p:tgtEl>
                                          <p:spTgt spid="32"/>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down)">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6"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496FAB9-6F0A-4B52-AF1F-63EA4DB38D32}"/>
              </a:ext>
            </a:extLst>
          </p:cNvPr>
          <p:cNvPicPr>
            <a:picLocks noChangeAspect="1"/>
          </p:cNvPicPr>
          <p:nvPr/>
        </p:nvPicPr>
        <p:blipFill>
          <a:blip r:embed="rId2"/>
          <a:stretch>
            <a:fillRect/>
          </a:stretch>
        </p:blipFill>
        <p:spPr>
          <a:xfrm>
            <a:off x="385878" y="0"/>
            <a:ext cx="5567680" cy="6858000"/>
          </a:xfrm>
          <a:prstGeom prst="rect">
            <a:avLst/>
          </a:prstGeom>
        </p:spPr>
      </p:pic>
      <p:pic>
        <p:nvPicPr>
          <p:cNvPr id="34" name="Picture 33">
            <a:extLst>
              <a:ext uri="{FF2B5EF4-FFF2-40B4-BE49-F238E27FC236}">
                <a16:creationId xmlns:a16="http://schemas.microsoft.com/office/drawing/2014/main" id="{D854B179-2929-41EC-897C-8CC4F1ED69D7}"/>
              </a:ext>
            </a:extLst>
          </p:cNvPr>
          <p:cNvPicPr>
            <a:picLocks noChangeAspect="1"/>
          </p:cNvPicPr>
          <p:nvPr/>
        </p:nvPicPr>
        <p:blipFill>
          <a:blip r:embed="rId3"/>
          <a:stretch>
            <a:fillRect/>
          </a:stretch>
        </p:blipFill>
        <p:spPr>
          <a:xfrm>
            <a:off x="6624322" y="142240"/>
            <a:ext cx="5181800" cy="6715760"/>
          </a:xfrm>
          <a:prstGeom prst="rect">
            <a:avLst/>
          </a:prstGeom>
        </p:spPr>
      </p:pic>
    </p:spTree>
    <p:extLst>
      <p:ext uri="{BB962C8B-B14F-4D97-AF65-F5344CB8AC3E}">
        <p14:creationId xmlns:p14="http://schemas.microsoft.com/office/powerpoint/2010/main" val="1052698512"/>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7DDE2ED1-4507-4A92-9174-2853857D8715}"/>
              </a:ext>
            </a:extLst>
          </p:cNvPr>
          <p:cNvSpPr txBox="1">
            <a:spLocks/>
          </p:cNvSpPr>
          <p:nvPr/>
        </p:nvSpPr>
        <p:spPr>
          <a:xfrm>
            <a:off x="263132" y="418273"/>
            <a:ext cx="9601200" cy="638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b="1" dirty="0">
                <a:ln w="0"/>
                <a:solidFill>
                  <a:srgbClr val="FF0000"/>
                </a:solidFill>
                <a:effectLst>
                  <a:outerShdw blurRad="38100" dist="25400" dir="5400000" algn="ctr" rotWithShape="0">
                    <a:srgbClr val="6E747A">
                      <a:alpha val="43000"/>
                    </a:srgbClr>
                  </a:outerShdw>
                </a:effectLst>
                <a:latin typeface="Sitka Small Semibold" pitchFamily="2" charset="0"/>
                <a:cs typeface="Arial" panose="020B0604020202020204" pitchFamily="34" charset="0"/>
              </a:rPr>
              <a:t>CHƯƠNG I: SỐ TỰ NHIÊN</a:t>
            </a:r>
            <a:endParaRPr lang="en-US" sz="5000" b="1" dirty="0">
              <a:ln w="22225">
                <a:solidFill>
                  <a:schemeClr val="accent2"/>
                </a:solidFill>
                <a:prstDash val="solid"/>
              </a:ln>
              <a:solidFill>
                <a:srgbClr val="FF0000"/>
              </a:solidFill>
              <a:latin typeface="Sitka Small Semibold" pitchFamily="2" charset="0"/>
              <a:cs typeface="Arial" panose="020B0604020202020204" pitchFamily="34" charset="0"/>
            </a:endParaRPr>
          </a:p>
        </p:txBody>
      </p:sp>
      <p:sp>
        <p:nvSpPr>
          <p:cNvPr id="22" name="Content Placeholder 2">
            <a:extLst>
              <a:ext uri="{FF2B5EF4-FFF2-40B4-BE49-F238E27FC236}">
                <a16:creationId xmlns:a16="http://schemas.microsoft.com/office/drawing/2014/main" id="{2C907562-F64A-4692-8181-6F19833265F9}"/>
              </a:ext>
            </a:extLst>
          </p:cNvPr>
          <p:cNvSpPr txBox="1">
            <a:spLocks/>
          </p:cNvSpPr>
          <p:nvPr/>
        </p:nvSpPr>
        <p:spPr>
          <a:xfrm>
            <a:off x="1257351" y="1634823"/>
            <a:ext cx="8505201" cy="43249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1200"/>
              </a:spcBef>
              <a:spcAft>
                <a:spcPts val="1200"/>
              </a:spcAft>
              <a:buFont typeface="Wingdings" panose="05000000000000000000" pitchFamily="2" charset="2"/>
              <a:buChar char="v"/>
            </a:pPr>
            <a:r>
              <a:rPr lang="en-US" b="1" dirty="0" err="1">
                <a:latin typeface="Sitka Small Semibold" pitchFamily="2" charset="0"/>
                <a:cs typeface="Arial" panose="020B0604020202020204" pitchFamily="34" charset="0"/>
              </a:rPr>
              <a:t>Tập</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hợp</a:t>
            </a:r>
            <a:r>
              <a:rPr lang="en-US" b="1" dirty="0">
                <a:latin typeface="Sitka Small Semibold" pitchFamily="2" charset="0"/>
                <a:cs typeface="Arial" panose="020B0604020202020204" pitchFamily="34" charset="0"/>
              </a:rPr>
              <a:t>; </a:t>
            </a:r>
          </a:p>
          <a:p>
            <a:pPr algn="just">
              <a:spcBef>
                <a:spcPts val="1200"/>
              </a:spcBef>
              <a:spcAft>
                <a:spcPts val="1200"/>
              </a:spcAft>
              <a:buFont typeface="Wingdings" panose="05000000000000000000" pitchFamily="2" charset="2"/>
              <a:buChar char="v"/>
            </a:pPr>
            <a:r>
              <a:rPr lang="en-US" b="1" dirty="0" err="1">
                <a:latin typeface="Sitka Small Semibold" pitchFamily="2" charset="0"/>
                <a:cs typeface="Arial" panose="020B0604020202020204" pitchFamily="34" charset="0"/>
              </a:rPr>
              <a:t>Tập</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hợp</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các</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số</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tự</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nhiên</a:t>
            </a:r>
            <a:r>
              <a:rPr lang="en-US" b="1" dirty="0">
                <a:latin typeface="Sitka Small Semibold" pitchFamily="2" charset="0"/>
                <a:cs typeface="Arial" panose="020B0604020202020204" pitchFamily="34" charset="0"/>
              </a:rPr>
              <a:t>; </a:t>
            </a:r>
          </a:p>
          <a:p>
            <a:pPr algn="just">
              <a:spcBef>
                <a:spcPts val="1200"/>
              </a:spcBef>
              <a:spcAft>
                <a:spcPts val="1200"/>
              </a:spcAft>
              <a:buFont typeface="Wingdings" panose="05000000000000000000" pitchFamily="2" charset="2"/>
              <a:buChar char="v"/>
            </a:pPr>
            <a:r>
              <a:rPr lang="en-US" b="1" dirty="0" err="1">
                <a:latin typeface="Sitka Small Semibold" pitchFamily="2" charset="0"/>
                <a:cs typeface="Arial" panose="020B0604020202020204" pitchFamily="34" charset="0"/>
              </a:rPr>
              <a:t>Các</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phép</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tính</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trong</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tập</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hợp</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số</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tự</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nhiên</a:t>
            </a:r>
            <a:r>
              <a:rPr lang="en-US" b="1" dirty="0">
                <a:latin typeface="Sitka Small Semibold" pitchFamily="2" charset="0"/>
                <a:cs typeface="Arial" panose="020B0604020202020204" pitchFamily="34" charset="0"/>
              </a:rPr>
              <a:t>;</a:t>
            </a:r>
          </a:p>
          <a:p>
            <a:pPr algn="just">
              <a:spcBef>
                <a:spcPts val="1200"/>
              </a:spcBef>
              <a:spcAft>
                <a:spcPts val="1200"/>
              </a:spcAft>
              <a:buFont typeface="Wingdings" panose="05000000000000000000" pitchFamily="2" charset="2"/>
              <a:buChar char="v"/>
            </a:pPr>
            <a:r>
              <a:rPr lang="en-US" b="1" dirty="0">
                <a:latin typeface="Sitka Small Semibold" pitchFamily="2" charset="0"/>
                <a:cs typeface="Arial" panose="020B0604020202020204" pitchFamily="34" charset="0"/>
              </a:rPr>
              <a:t> Quan </a:t>
            </a:r>
            <a:r>
              <a:rPr lang="en-US" b="1" dirty="0" err="1">
                <a:latin typeface="Sitka Small Semibold" pitchFamily="2" charset="0"/>
                <a:cs typeface="Arial" panose="020B0604020202020204" pitchFamily="34" charset="0"/>
              </a:rPr>
              <a:t>hệ</a:t>
            </a:r>
            <a:r>
              <a:rPr lang="en-US" b="1" dirty="0">
                <a:latin typeface="Sitka Small Semibold" pitchFamily="2" charset="0"/>
                <a:cs typeface="Arial" panose="020B0604020202020204" pitchFamily="34" charset="0"/>
              </a:rPr>
              <a:t> chia </a:t>
            </a:r>
            <a:r>
              <a:rPr lang="en-US" b="1" dirty="0" err="1">
                <a:latin typeface="Sitka Small Semibold" pitchFamily="2" charset="0"/>
                <a:cs typeface="Arial" panose="020B0604020202020204" pitchFamily="34" charset="0"/>
              </a:rPr>
              <a:t>hết</a:t>
            </a:r>
            <a:r>
              <a:rPr lang="en-US" b="1" dirty="0">
                <a:latin typeface="Sitka Small Semibold" pitchFamily="2" charset="0"/>
                <a:cs typeface="Arial" panose="020B0604020202020204" pitchFamily="34" charset="0"/>
              </a:rPr>
              <a:t>; </a:t>
            </a:r>
          </a:p>
          <a:p>
            <a:pPr algn="just">
              <a:spcBef>
                <a:spcPts val="1200"/>
              </a:spcBef>
              <a:spcAft>
                <a:spcPts val="1200"/>
              </a:spcAft>
              <a:buFont typeface="Wingdings" panose="05000000000000000000" pitchFamily="2" charset="2"/>
              <a:buChar char="v"/>
            </a:pP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Số</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nguyên</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tố</a:t>
            </a:r>
            <a:r>
              <a:rPr lang="en-US" b="1" dirty="0">
                <a:latin typeface="Sitka Small Semibold" pitchFamily="2" charset="0"/>
                <a:cs typeface="Arial" panose="020B0604020202020204" pitchFamily="34" charset="0"/>
              </a:rPr>
              <a:t>; </a:t>
            </a:r>
          </a:p>
          <a:p>
            <a:pPr algn="just">
              <a:spcBef>
                <a:spcPts val="1200"/>
              </a:spcBef>
              <a:spcAft>
                <a:spcPts val="1200"/>
              </a:spcAft>
              <a:buFont typeface="Wingdings" panose="05000000000000000000" pitchFamily="2" charset="2"/>
              <a:buChar char="v"/>
            </a:pP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Uớc</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chung</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và</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bội</a:t>
            </a:r>
            <a:r>
              <a:rPr lang="en-US" b="1" dirty="0">
                <a:latin typeface="Sitka Small Semibold" pitchFamily="2" charset="0"/>
                <a:cs typeface="Arial" panose="020B0604020202020204" pitchFamily="34" charset="0"/>
              </a:rPr>
              <a:t> </a:t>
            </a:r>
            <a:r>
              <a:rPr lang="en-US" b="1" dirty="0" err="1">
                <a:latin typeface="Sitka Small Semibold" pitchFamily="2" charset="0"/>
                <a:cs typeface="Arial" panose="020B0604020202020204" pitchFamily="34" charset="0"/>
              </a:rPr>
              <a:t>chung</a:t>
            </a:r>
            <a:r>
              <a:rPr lang="en-US" b="1" dirty="0">
                <a:latin typeface="Sitka Small Semibold" pitchFamily="2" charset="0"/>
                <a:cs typeface="Arial" panose="020B0604020202020204" pitchFamily="34" charset="0"/>
              </a:rPr>
              <a:t>.</a:t>
            </a:r>
          </a:p>
        </p:txBody>
      </p:sp>
      <p:pic>
        <p:nvPicPr>
          <p:cNvPr id="24" name="Picture 23">
            <a:extLst>
              <a:ext uri="{FF2B5EF4-FFF2-40B4-BE49-F238E27FC236}">
                <a16:creationId xmlns:a16="http://schemas.microsoft.com/office/drawing/2014/main" id="{90FA7F27-48A1-488E-A037-4E1B1946570F}"/>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tretch>
            <a:fillRect/>
          </a:stretch>
        </p:blipFill>
        <p:spPr>
          <a:xfrm>
            <a:off x="8754044" y="3797299"/>
            <a:ext cx="3180208" cy="3255568"/>
          </a:xfrm>
          <a:prstGeom prst="rect">
            <a:avLst/>
          </a:prstGeom>
          <a:noFill/>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wipe(down)">
                                      <p:cBhvr>
                                        <p:cTn id="16" dur="500"/>
                                        <p:tgtEl>
                                          <p:spTgt spid="22">
                                            <p:txEl>
                                              <p:pRg st="0" end="0"/>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wipe(down)">
                                      <p:cBhvr>
                                        <p:cTn id="19" dur="500"/>
                                        <p:tgtEl>
                                          <p:spTgt spid="22">
                                            <p:txEl>
                                              <p:pRg st="1" end="1"/>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wipe(down)">
                                      <p:cBhvr>
                                        <p:cTn id="22" dur="500"/>
                                        <p:tgtEl>
                                          <p:spTgt spid="22">
                                            <p:txEl>
                                              <p:pRg st="2" end="2"/>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Effect transition="in" filter="wipe(down)">
                                      <p:cBhvr>
                                        <p:cTn id="25" dur="500"/>
                                        <p:tgtEl>
                                          <p:spTgt spid="22">
                                            <p:txEl>
                                              <p:pRg st="3" end="3"/>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22">
                                            <p:txEl>
                                              <p:pRg st="4" end="4"/>
                                            </p:txEl>
                                          </p:spTgt>
                                        </p:tgtEl>
                                        <p:attrNameLst>
                                          <p:attrName>style.visibility</p:attrName>
                                        </p:attrNameLst>
                                      </p:cBhvr>
                                      <p:to>
                                        <p:strVal val="visible"/>
                                      </p:to>
                                    </p:set>
                                    <p:animEffect transition="in" filter="wipe(down)">
                                      <p:cBhvr>
                                        <p:cTn id="28" dur="500"/>
                                        <p:tgtEl>
                                          <p:spTgt spid="22">
                                            <p:txEl>
                                              <p:pRg st="4" end="4"/>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22">
                                            <p:txEl>
                                              <p:pRg st="5" end="5"/>
                                            </p:txEl>
                                          </p:spTgt>
                                        </p:tgtEl>
                                        <p:attrNameLst>
                                          <p:attrName>style.visibility</p:attrName>
                                        </p:attrNameLst>
                                      </p:cBhvr>
                                      <p:to>
                                        <p:strVal val="visible"/>
                                      </p:to>
                                    </p:set>
                                    <p:animEffect transition="in" filter="wipe(down)">
                                      <p:cBhvr>
                                        <p:cTn id="31"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896696"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1">
            <a:extLst>
              <a:ext uri="{FF2B5EF4-FFF2-40B4-BE49-F238E27FC236}">
                <a16:creationId xmlns:a16="http://schemas.microsoft.com/office/drawing/2014/main" id="{4D3CFCA8-27ED-41FB-92A9-BA8CC0500364}"/>
              </a:ext>
            </a:extLst>
          </p:cNvPr>
          <p:cNvSpPr txBox="1"/>
          <p:nvPr/>
        </p:nvSpPr>
        <p:spPr>
          <a:xfrm>
            <a:off x="198350" y="105735"/>
            <a:ext cx="5276444" cy="523220"/>
          </a:xfrm>
          <a:prstGeom prst="rect">
            <a:avLst/>
          </a:prstGeom>
          <a:noFill/>
        </p:spPr>
        <p:txBody>
          <a:bodyPr wrap="square">
            <a:spAutoFit/>
          </a:bodyPr>
          <a:lstStyle/>
          <a:p>
            <a:r>
              <a:rPr lang="en-US" sz="2800" b="1" dirty="0">
                <a:latin typeface="Sitka Small Semibold" pitchFamily="2" charset="0"/>
                <a:cs typeface="Arial" panose="020B0604020202020204" pitchFamily="34" charset="0"/>
              </a:rPr>
              <a:t>HOẠT ĐỘNG KHỞI ĐỘNG</a:t>
            </a:r>
            <a:endParaRPr lang="en-US" sz="2800" dirty="0">
              <a:latin typeface="Sitka Small Semibold" pitchFamily="2" charset="0"/>
              <a:cs typeface="Arial" panose="020B0604020202020204" pitchFamily="34" charset="0"/>
            </a:endParaRPr>
          </a:p>
        </p:txBody>
      </p:sp>
      <p:sp>
        <p:nvSpPr>
          <p:cNvPr id="12" name="Content Placeholder 2">
            <a:extLst>
              <a:ext uri="{FF2B5EF4-FFF2-40B4-BE49-F238E27FC236}">
                <a16:creationId xmlns:a16="http://schemas.microsoft.com/office/drawing/2014/main" id="{676D967D-671E-4EC7-9A53-5C15D39491B2}"/>
              </a:ext>
            </a:extLst>
          </p:cNvPr>
          <p:cNvSpPr>
            <a:spLocks noGrp="1"/>
          </p:cNvSpPr>
          <p:nvPr>
            <p:ph idx="1"/>
          </p:nvPr>
        </p:nvSpPr>
        <p:spPr>
          <a:xfrm>
            <a:off x="515459" y="2777391"/>
            <a:ext cx="4959335" cy="3337524"/>
          </a:xfrm>
        </p:spPr>
        <p:txBody>
          <a:bodyPr>
            <a:normAutofit/>
          </a:bodyPr>
          <a:lstStyle/>
          <a:p>
            <a:pPr marL="45720" indent="0">
              <a:buNone/>
            </a:pPr>
            <a:r>
              <a:rPr lang="en-US" sz="3200" smtClean="0">
                <a:solidFill>
                  <a:schemeClr val="tx1"/>
                </a:solidFill>
                <a:latin typeface="Sitka Small" pitchFamily="2" charset="0"/>
                <a:cs typeface="Arial" panose="020B0604020202020204" pitchFamily="34" charset="0"/>
              </a:rPr>
              <a:t>Hãy chia các con tem ở hình bên theo các chủ đề sau:</a:t>
            </a:r>
          </a:p>
          <a:p>
            <a:pPr marL="45720" indent="0">
              <a:buNone/>
            </a:pPr>
            <a:r>
              <a:rPr lang="en-US" sz="3200">
                <a:latin typeface="Sitka Small" pitchFamily="2" charset="0"/>
                <a:cs typeface="Arial" panose="020B0604020202020204" pitchFamily="34" charset="0"/>
              </a:rPr>
              <a:t>+</a:t>
            </a:r>
            <a:r>
              <a:rPr lang="en-US" sz="3200" smtClean="0">
                <a:solidFill>
                  <a:schemeClr val="tx1"/>
                </a:solidFill>
                <a:latin typeface="Sitka Small" pitchFamily="2" charset="0"/>
                <a:cs typeface="Arial" panose="020B0604020202020204" pitchFamily="34" charset="0"/>
              </a:rPr>
              <a:t> Hình ảnh Bác Hồ</a:t>
            </a:r>
          </a:p>
          <a:p>
            <a:pPr marL="45720" indent="0">
              <a:buNone/>
            </a:pPr>
            <a:r>
              <a:rPr lang="en-US" sz="3200" smtClean="0">
                <a:latin typeface="Sitka Small" pitchFamily="2" charset="0"/>
                <a:cs typeface="Arial" panose="020B0604020202020204" pitchFamily="34" charset="0"/>
              </a:rPr>
              <a:t>+Các loài hoa</a:t>
            </a:r>
          </a:p>
          <a:p>
            <a:pPr marL="45720" indent="0">
              <a:buNone/>
            </a:pPr>
            <a:r>
              <a:rPr lang="en-US" sz="3200" smtClean="0">
                <a:solidFill>
                  <a:schemeClr val="tx1"/>
                </a:solidFill>
                <a:latin typeface="Sitka Small" pitchFamily="2" charset="0"/>
                <a:cs typeface="Arial" panose="020B0604020202020204" pitchFamily="34" charset="0"/>
              </a:rPr>
              <a:t>+Danh lam thắng cảnh</a:t>
            </a:r>
          </a:p>
        </p:txBody>
      </p:sp>
      <p:pic>
        <p:nvPicPr>
          <p:cNvPr id="13" name="Picture 12">
            <a:extLst>
              <a:ext uri="{FF2B5EF4-FFF2-40B4-BE49-F238E27FC236}">
                <a16:creationId xmlns:a16="http://schemas.microsoft.com/office/drawing/2014/main" id="{B6F6B708-B46A-4687-8E75-C0494BDA13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95" y="1346886"/>
            <a:ext cx="1376261" cy="1190788"/>
          </a:xfrm>
          <a:prstGeom prst="rect">
            <a:avLst/>
          </a:prstGeom>
        </p:spPr>
      </p:pic>
      <p:pic>
        <p:nvPicPr>
          <p:cNvPr id="14" name="Picture 13">
            <a:extLst>
              <a:ext uri="{FF2B5EF4-FFF2-40B4-BE49-F238E27FC236}">
                <a16:creationId xmlns:a16="http://schemas.microsoft.com/office/drawing/2014/main" id="{B9BAC44E-29B7-41AE-9B06-7EB221024E8D}"/>
              </a:ext>
            </a:extLst>
          </p:cNvPr>
          <p:cNvPicPr>
            <a:picLocks noChangeAspect="1"/>
          </p:cNvPicPr>
          <p:nvPr/>
        </p:nvPicPr>
        <p:blipFill>
          <a:blip r:embed="rId5"/>
          <a:stretch>
            <a:fillRect/>
          </a:stretch>
        </p:blipFill>
        <p:spPr>
          <a:xfrm>
            <a:off x="5878674" y="0"/>
            <a:ext cx="1462732" cy="2350373"/>
          </a:xfrm>
          <a:prstGeom prst="rect">
            <a:avLst/>
          </a:prstGeom>
        </p:spPr>
      </p:pic>
      <p:pic>
        <p:nvPicPr>
          <p:cNvPr id="15" name="Picture 14">
            <a:extLst>
              <a:ext uri="{FF2B5EF4-FFF2-40B4-BE49-F238E27FC236}">
                <a16:creationId xmlns:a16="http://schemas.microsoft.com/office/drawing/2014/main" id="{EFCD19E6-4ED8-4E73-8402-49B5264AB4A4}"/>
              </a:ext>
            </a:extLst>
          </p:cNvPr>
          <p:cNvPicPr>
            <a:picLocks noChangeAspect="1"/>
          </p:cNvPicPr>
          <p:nvPr/>
        </p:nvPicPr>
        <p:blipFill>
          <a:blip r:embed="rId6"/>
          <a:stretch>
            <a:fillRect/>
          </a:stretch>
        </p:blipFill>
        <p:spPr>
          <a:xfrm>
            <a:off x="8149166" y="29982"/>
            <a:ext cx="1381980" cy="2367281"/>
          </a:xfrm>
          <a:prstGeom prst="rect">
            <a:avLst/>
          </a:prstGeom>
        </p:spPr>
      </p:pic>
      <p:pic>
        <p:nvPicPr>
          <p:cNvPr id="16" name="Picture 15">
            <a:extLst>
              <a:ext uri="{FF2B5EF4-FFF2-40B4-BE49-F238E27FC236}">
                <a16:creationId xmlns:a16="http://schemas.microsoft.com/office/drawing/2014/main" id="{2C27B89F-E3EE-4193-B903-3F1E93885D2E}"/>
              </a:ext>
            </a:extLst>
          </p:cNvPr>
          <p:cNvPicPr>
            <a:picLocks noChangeAspect="1"/>
          </p:cNvPicPr>
          <p:nvPr/>
        </p:nvPicPr>
        <p:blipFill>
          <a:blip r:embed="rId7"/>
          <a:stretch>
            <a:fillRect/>
          </a:stretch>
        </p:blipFill>
        <p:spPr>
          <a:xfrm>
            <a:off x="10071580" y="423122"/>
            <a:ext cx="1844664" cy="1724597"/>
          </a:xfrm>
          <a:prstGeom prst="rect">
            <a:avLst/>
          </a:prstGeom>
        </p:spPr>
      </p:pic>
      <p:pic>
        <p:nvPicPr>
          <p:cNvPr id="17" name="Picture 16">
            <a:extLst>
              <a:ext uri="{FF2B5EF4-FFF2-40B4-BE49-F238E27FC236}">
                <a16:creationId xmlns:a16="http://schemas.microsoft.com/office/drawing/2014/main" id="{9B4B12E2-6057-4EE3-B354-8883D5CFCC77}"/>
              </a:ext>
            </a:extLst>
          </p:cNvPr>
          <p:cNvPicPr>
            <a:picLocks noChangeAspect="1"/>
          </p:cNvPicPr>
          <p:nvPr/>
        </p:nvPicPr>
        <p:blipFill>
          <a:blip r:embed="rId8"/>
          <a:stretch>
            <a:fillRect/>
          </a:stretch>
        </p:blipFill>
        <p:spPr>
          <a:xfrm>
            <a:off x="5878674" y="2452728"/>
            <a:ext cx="1462732" cy="2194099"/>
          </a:xfrm>
          <a:prstGeom prst="rect">
            <a:avLst/>
          </a:prstGeom>
        </p:spPr>
      </p:pic>
      <p:pic>
        <p:nvPicPr>
          <p:cNvPr id="18" name="Picture 17">
            <a:extLst>
              <a:ext uri="{FF2B5EF4-FFF2-40B4-BE49-F238E27FC236}">
                <a16:creationId xmlns:a16="http://schemas.microsoft.com/office/drawing/2014/main" id="{FC63E55C-61DC-4EC0-A9EA-5A659A53C716}"/>
              </a:ext>
            </a:extLst>
          </p:cNvPr>
          <p:cNvPicPr>
            <a:picLocks noChangeAspect="1"/>
          </p:cNvPicPr>
          <p:nvPr/>
        </p:nvPicPr>
        <p:blipFill>
          <a:blip r:embed="rId9"/>
          <a:stretch>
            <a:fillRect/>
          </a:stretch>
        </p:blipFill>
        <p:spPr>
          <a:xfrm>
            <a:off x="7901293" y="2791649"/>
            <a:ext cx="1877725" cy="1669089"/>
          </a:xfrm>
          <a:prstGeom prst="rect">
            <a:avLst/>
          </a:prstGeom>
        </p:spPr>
      </p:pic>
      <p:pic>
        <p:nvPicPr>
          <p:cNvPr id="19" name="Picture 18">
            <a:extLst>
              <a:ext uri="{FF2B5EF4-FFF2-40B4-BE49-F238E27FC236}">
                <a16:creationId xmlns:a16="http://schemas.microsoft.com/office/drawing/2014/main" id="{02F8B8BA-D0CC-4542-92EB-ECAEE249EC02}"/>
              </a:ext>
            </a:extLst>
          </p:cNvPr>
          <p:cNvPicPr>
            <a:picLocks noChangeAspect="1"/>
          </p:cNvPicPr>
          <p:nvPr/>
        </p:nvPicPr>
        <p:blipFill>
          <a:blip r:embed="rId10"/>
          <a:stretch>
            <a:fillRect/>
          </a:stretch>
        </p:blipFill>
        <p:spPr>
          <a:xfrm>
            <a:off x="10153719" y="2772094"/>
            <a:ext cx="1844664" cy="1674059"/>
          </a:xfrm>
          <a:prstGeom prst="rect">
            <a:avLst/>
          </a:prstGeom>
        </p:spPr>
      </p:pic>
      <p:pic>
        <p:nvPicPr>
          <p:cNvPr id="24" name="Picture 23">
            <a:extLst>
              <a:ext uri="{FF2B5EF4-FFF2-40B4-BE49-F238E27FC236}">
                <a16:creationId xmlns:a16="http://schemas.microsoft.com/office/drawing/2014/main" id="{9F4BE6D3-E070-4E1F-B5ED-E9020F5A7ED2}"/>
              </a:ext>
            </a:extLst>
          </p:cNvPr>
          <p:cNvPicPr>
            <a:picLocks noChangeAspect="1"/>
          </p:cNvPicPr>
          <p:nvPr/>
        </p:nvPicPr>
        <p:blipFill>
          <a:blip r:embed="rId11"/>
          <a:stretch>
            <a:fillRect/>
          </a:stretch>
        </p:blipFill>
        <p:spPr>
          <a:xfrm>
            <a:off x="5730185" y="4717944"/>
            <a:ext cx="1499301" cy="2194099"/>
          </a:xfrm>
          <a:prstGeom prst="rect">
            <a:avLst/>
          </a:prstGeom>
        </p:spPr>
      </p:pic>
      <p:pic>
        <p:nvPicPr>
          <p:cNvPr id="25" name="Picture 24">
            <a:extLst>
              <a:ext uri="{FF2B5EF4-FFF2-40B4-BE49-F238E27FC236}">
                <a16:creationId xmlns:a16="http://schemas.microsoft.com/office/drawing/2014/main" id="{EB553C58-66AD-47E4-9B9E-ADDFF37FECCF}"/>
              </a:ext>
            </a:extLst>
          </p:cNvPr>
          <p:cNvPicPr>
            <a:picLocks noChangeAspect="1"/>
          </p:cNvPicPr>
          <p:nvPr/>
        </p:nvPicPr>
        <p:blipFill>
          <a:blip r:embed="rId12"/>
          <a:stretch>
            <a:fillRect/>
          </a:stretch>
        </p:blipFill>
        <p:spPr>
          <a:xfrm>
            <a:off x="7314298" y="4728104"/>
            <a:ext cx="1370286" cy="2101105"/>
          </a:xfrm>
          <a:prstGeom prst="rect">
            <a:avLst/>
          </a:prstGeom>
        </p:spPr>
      </p:pic>
      <p:pic>
        <p:nvPicPr>
          <p:cNvPr id="26" name="Picture 25">
            <a:extLst>
              <a:ext uri="{FF2B5EF4-FFF2-40B4-BE49-F238E27FC236}">
                <a16:creationId xmlns:a16="http://schemas.microsoft.com/office/drawing/2014/main" id="{AEE3873F-ABD3-4DCA-BE64-F78B8F3EEEFF}"/>
              </a:ext>
            </a:extLst>
          </p:cNvPr>
          <p:cNvPicPr>
            <a:picLocks noChangeAspect="1"/>
          </p:cNvPicPr>
          <p:nvPr/>
        </p:nvPicPr>
        <p:blipFill>
          <a:blip r:embed="rId13"/>
          <a:stretch>
            <a:fillRect/>
          </a:stretch>
        </p:blipFill>
        <p:spPr>
          <a:xfrm>
            <a:off x="8840156" y="5058603"/>
            <a:ext cx="1703130" cy="1512780"/>
          </a:xfrm>
          <a:prstGeom prst="rect">
            <a:avLst/>
          </a:prstGeom>
        </p:spPr>
      </p:pic>
      <p:pic>
        <p:nvPicPr>
          <p:cNvPr id="32" name="Picture 31">
            <a:extLst>
              <a:ext uri="{FF2B5EF4-FFF2-40B4-BE49-F238E27FC236}">
                <a16:creationId xmlns:a16="http://schemas.microsoft.com/office/drawing/2014/main" id="{1A9BC085-A4AB-4C8F-ADDB-2F41FBBF1AFD}"/>
              </a:ext>
            </a:extLst>
          </p:cNvPr>
          <p:cNvPicPr>
            <a:picLocks noChangeAspect="1"/>
          </p:cNvPicPr>
          <p:nvPr/>
        </p:nvPicPr>
        <p:blipFill>
          <a:blip r:embed="rId14"/>
          <a:stretch>
            <a:fillRect/>
          </a:stretch>
        </p:blipFill>
        <p:spPr>
          <a:xfrm>
            <a:off x="10628098" y="4819560"/>
            <a:ext cx="1370285" cy="2038440"/>
          </a:xfrm>
          <a:prstGeom prst="rect">
            <a:avLst/>
          </a:prstGeom>
        </p:spPr>
      </p:pic>
      <p:pic>
        <p:nvPicPr>
          <p:cNvPr id="2" name="ĐẾM NGƯỢC 1 PHÚT - BÓNG S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828236" y="1030159"/>
            <a:ext cx="2740240" cy="1541385"/>
          </a:xfrm>
          <a:prstGeom prst="rect">
            <a:avLst/>
          </a:prstGeom>
        </p:spPr>
      </p:pic>
    </p:spTree>
    <p:extLst>
      <p:ext uri="{BB962C8B-B14F-4D97-AF65-F5344CB8AC3E}">
        <p14:creationId xmlns:p14="http://schemas.microsoft.com/office/powerpoint/2010/main" val="28236338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
                  </p:tgtEl>
                </p:cond>
              </p:nextCondLst>
            </p:seq>
            <p:video>
              <p:cMediaNode vol="80000">
                <p:cTn id="32" fill="hold" display="0">
                  <p:stCondLst>
                    <p:cond delay="indefinite"/>
                  </p:stCondLst>
                </p:cTn>
                <p:tgtEl>
                  <p:spTgt spid="2"/>
                </p:tgtEl>
              </p:cMediaNode>
            </p:video>
          </p:childTnLst>
        </p:cTn>
      </p:par>
    </p:tnLst>
    <p:bldLst>
      <p:bldP spid="1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896696"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itka Small" pitchFamily="2" charset="0"/>
            </a:endParaRPr>
          </a:p>
        </p:txBody>
      </p:sp>
      <p:sp>
        <p:nvSpPr>
          <p:cNvPr id="35" name="!!1">
            <a:extLst>
              <a:ext uri="{FF2B5EF4-FFF2-40B4-BE49-F238E27FC236}">
                <a16:creationId xmlns:a16="http://schemas.microsoft.com/office/drawing/2014/main" id="{4D3CFCA8-27ED-41FB-92A9-BA8CC0500364}"/>
              </a:ext>
            </a:extLst>
          </p:cNvPr>
          <p:cNvSpPr txBox="1"/>
          <p:nvPr/>
        </p:nvSpPr>
        <p:spPr>
          <a:xfrm>
            <a:off x="83518" y="104602"/>
            <a:ext cx="5168013" cy="523220"/>
          </a:xfrm>
          <a:prstGeom prst="rect">
            <a:avLst/>
          </a:prstGeom>
          <a:noFill/>
        </p:spPr>
        <p:txBody>
          <a:bodyPr wrap="square">
            <a:spAutoFit/>
          </a:bodyPr>
          <a:lstStyle/>
          <a:p>
            <a:r>
              <a:rPr lang="en-US" sz="2800" b="1" dirty="0">
                <a:latin typeface="Sitka Small" pitchFamily="2" charset="0"/>
                <a:cs typeface="Arial" panose="020B0604020202020204" pitchFamily="34" charset="0"/>
              </a:rPr>
              <a:t>HOẠT ĐỘNG KHỞI ĐỘNG</a:t>
            </a:r>
            <a:endParaRPr lang="en-US" sz="2800" dirty="0">
              <a:latin typeface="Sitka Small" pitchFamily="2" charset="0"/>
              <a:cs typeface="Arial" panose="020B0604020202020204" pitchFamily="34" charset="0"/>
            </a:endParaRPr>
          </a:p>
        </p:txBody>
      </p:sp>
      <p:sp>
        <p:nvSpPr>
          <p:cNvPr id="21" name="Content Placeholder 2">
            <a:extLst>
              <a:ext uri="{FF2B5EF4-FFF2-40B4-BE49-F238E27FC236}">
                <a16:creationId xmlns:a16="http://schemas.microsoft.com/office/drawing/2014/main" id="{C755F474-4760-4AB2-B66D-8B8344E717C0}"/>
              </a:ext>
            </a:extLst>
          </p:cNvPr>
          <p:cNvSpPr txBox="1">
            <a:spLocks/>
          </p:cNvSpPr>
          <p:nvPr/>
        </p:nvSpPr>
        <p:spPr>
          <a:xfrm>
            <a:off x="1723048" y="948752"/>
            <a:ext cx="10217940" cy="9255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Arial" panose="020B0604020202020204" pitchFamily="34" charset="0"/>
              <a:buNone/>
            </a:pPr>
            <a:r>
              <a:rPr lang="en-US" sz="3200" b="1" dirty="0" err="1">
                <a:solidFill>
                  <a:srgbClr val="FF0000"/>
                </a:solidFill>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Kết</a:t>
            </a:r>
            <a:r>
              <a:rPr lang="en-US" sz="3200" b="1" dirty="0">
                <a:solidFill>
                  <a:srgbClr val="FF0000"/>
                </a:solidFill>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 </a:t>
            </a:r>
            <a:r>
              <a:rPr lang="en-US" sz="3200" b="1" dirty="0" err="1">
                <a:solidFill>
                  <a:srgbClr val="FF0000"/>
                </a:solidFill>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quả</a:t>
            </a:r>
            <a:r>
              <a:rPr lang="en-US" sz="3200" b="1" dirty="0">
                <a:solidFill>
                  <a:srgbClr val="FF0000"/>
                </a:solidFill>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 </a:t>
            </a:r>
            <a:r>
              <a:rPr lang="en-US" sz="3200" dirty="0">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Ta </a:t>
            </a:r>
            <a:r>
              <a:rPr lang="en-US" sz="3200" dirty="0" err="1">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có</a:t>
            </a:r>
            <a:r>
              <a:rPr lang="en-US" sz="3200" dirty="0">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 </a:t>
            </a:r>
            <a:r>
              <a:rPr lang="en-US" sz="3200" dirty="0" err="1">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thể</a:t>
            </a:r>
            <a:r>
              <a:rPr lang="en-US" sz="3200" dirty="0">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 </a:t>
            </a:r>
            <a:r>
              <a:rPr lang="en-US" sz="3200" dirty="0" err="1">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phân</a:t>
            </a:r>
            <a:r>
              <a:rPr lang="en-US" sz="3200" dirty="0">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 chia 10 con </a:t>
            </a:r>
            <a:r>
              <a:rPr lang="en-US" sz="3200" dirty="0" err="1">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tem</a:t>
            </a:r>
            <a:r>
              <a:rPr lang="en-US" sz="3200" dirty="0">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 </a:t>
            </a:r>
            <a:r>
              <a:rPr lang="en-US" sz="3200" dirty="0" err="1">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theo</a:t>
            </a:r>
            <a:r>
              <a:rPr lang="en-US" sz="3200" dirty="0">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 3 </a:t>
            </a:r>
            <a:r>
              <a:rPr lang="en-US" sz="3200" dirty="0" err="1">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chủ</a:t>
            </a:r>
            <a:r>
              <a:rPr lang="en-US" sz="3200" dirty="0">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 </a:t>
            </a:r>
            <a:r>
              <a:rPr lang="en-US" sz="3200" dirty="0" err="1">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đề</a:t>
            </a:r>
            <a:r>
              <a:rPr lang="en-US" sz="3200" dirty="0">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 </a:t>
            </a:r>
            <a:r>
              <a:rPr lang="en-US" sz="3200" dirty="0" err="1">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sau</a:t>
            </a:r>
            <a:r>
              <a:rPr lang="en-US" sz="3200" dirty="0">
                <a:effectLst>
                  <a:outerShdw blurRad="60007" dist="310007" dir="7680000" sy="30000" kx="1300200" algn="ctr" rotWithShape="0">
                    <a:prstClr val="black">
                      <a:alpha val="32000"/>
                    </a:prstClr>
                  </a:outerShdw>
                </a:effectLst>
                <a:latin typeface="Sitka Small" pitchFamily="2" charset="0"/>
                <a:cs typeface="Arial" panose="020B0604020202020204" pitchFamily="34" charset="0"/>
              </a:rPr>
              <a:t>:</a:t>
            </a:r>
            <a:endParaRPr lang="en-US" sz="3200" dirty="0">
              <a:latin typeface="Sitka Small" pitchFamily="2" charset="0"/>
              <a:cs typeface="Arial" panose="020B0604020202020204" pitchFamily="34" charset="0"/>
            </a:endParaRPr>
          </a:p>
        </p:txBody>
      </p:sp>
      <p:pic>
        <p:nvPicPr>
          <p:cNvPr id="22" name="Picture 21">
            <a:extLst>
              <a:ext uri="{FF2B5EF4-FFF2-40B4-BE49-F238E27FC236}">
                <a16:creationId xmlns:a16="http://schemas.microsoft.com/office/drawing/2014/main" id="{90327400-8024-4EB9-9A56-5913462EF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135" y="713117"/>
            <a:ext cx="1376261" cy="1190788"/>
          </a:xfrm>
          <a:prstGeom prst="rect">
            <a:avLst/>
          </a:prstGeom>
        </p:spPr>
      </p:pic>
      <p:sp>
        <p:nvSpPr>
          <p:cNvPr id="23" name="TextBox 22">
            <a:extLst>
              <a:ext uri="{FF2B5EF4-FFF2-40B4-BE49-F238E27FC236}">
                <a16:creationId xmlns:a16="http://schemas.microsoft.com/office/drawing/2014/main" id="{DD3D87C7-4BCB-47D3-8D67-8CF847B9A68E}"/>
              </a:ext>
            </a:extLst>
          </p:cNvPr>
          <p:cNvSpPr txBox="1"/>
          <p:nvPr/>
        </p:nvSpPr>
        <p:spPr>
          <a:xfrm>
            <a:off x="1251610" y="3913903"/>
            <a:ext cx="4941339"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a:latin typeface="Sitka Small" pitchFamily="2" charset="0"/>
                <a:cs typeface="Arial" panose="020B0604020202020204" pitchFamily="34" charset="0"/>
              </a:rPr>
              <a:t>CĐ1: </a:t>
            </a:r>
            <a:r>
              <a:rPr lang="en-US" sz="2800" dirty="0" err="1">
                <a:latin typeface="Sitka Small" pitchFamily="2" charset="0"/>
                <a:cs typeface="Arial" panose="020B0604020202020204" pitchFamily="34" charset="0"/>
              </a:rPr>
              <a:t>Hình</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ảnh</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Bác</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Hồ</a:t>
            </a:r>
            <a:endParaRPr lang="en-US" sz="2800" dirty="0">
              <a:latin typeface="Sitka Small" pitchFamily="2" charset="0"/>
              <a:cs typeface="Arial" panose="020B0604020202020204" pitchFamily="34" charset="0"/>
            </a:endParaRPr>
          </a:p>
        </p:txBody>
      </p:sp>
      <p:sp>
        <p:nvSpPr>
          <p:cNvPr id="27" name="TextBox 26">
            <a:extLst>
              <a:ext uri="{FF2B5EF4-FFF2-40B4-BE49-F238E27FC236}">
                <a16:creationId xmlns:a16="http://schemas.microsoft.com/office/drawing/2014/main" id="{5CC49E1B-45E6-4A89-8FA7-33A2AD211481}"/>
              </a:ext>
            </a:extLst>
          </p:cNvPr>
          <p:cNvSpPr txBox="1"/>
          <p:nvPr/>
        </p:nvSpPr>
        <p:spPr>
          <a:xfrm>
            <a:off x="6611958" y="3913903"/>
            <a:ext cx="3967142"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a:latin typeface="Sitka Small" pitchFamily="2" charset="0"/>
                <a:cs typeface="Arial" panose="020B0604020202020204" pitchFamily="34" charset="0"/>
              </a:rPr>
              <a:t>CĐ2: </a:t>
            </a:r>
            <a:r>
              <a:rPr lang="en-US" sz="2800" dirty="0" err="1">
                <a:latin typeface="Sitka Small" pitchFamily="2" charset="0"/>
                <a:cs typeface="Arial" panose="020B0604020202020204" pitchFamily="34" charset="0"/>
              </a:rPr>
              <a:t>Các</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loài</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hoa</a:t>
            </a:r>
            <a:endParaRPr lang="en-US" sz="2800" dirty="0">
              <a:latin typeface="Sitka Small" pitchFamily="2" charset="0"/>
              <a:cs typeface="Arial" panose="020B0604020202020204" pitchFamily="34" charset="0"/>
            </a:endParaRPr>
          </a:p>
        </p:txBody>
      </p:sp>
      <p:sp>
        <p:nvSpPr>
          <p:cNvPr id="28" name="TextBox 27">
            <a:extLst>
              <a:ext uri="{FF2B5EF4-FFF2-40B4-BE49-F238E27FC236}">
                <a16:creationId xmlns:a16="http://schemas.microsoft.com/office/drawing/2014/main" id="{9A2914C5-B9CE-4187-ADEE-95F98E564950}"/>
              </a:ext>
            </a:extLst>
          </p:cNvPr>
          <p:cNvSpPr txBox="1"/>
          <p:nvPr/>
        </p:nvSpPr>
        <p:spPr>
          <a:xfrm>
            <a:off x="7057714" y="5647638"/>
            <a:ext cx="5001148"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a:latin typeface="Sitka Small" pitchFamily="2" charset="0"/>
                <a:cs typeface="Arial" panose="020B0604020202020204" pitchFamily="34" charset="0"/>
              </a:rPr>
              <a:t>CĐ3: </a:t>
            </a:r>
            <a:r>
              <a:rPr lang="en-US" sz="2800" dirty="0" err="1">
                <a:latin typeface="Sitka Small" pitchFamily="2" charset="0"/>
                <a:cs typeface="Arial" panose="020B0604020202020204" pitchFamily="34" charset="0"/>
              </a:rPr>
              <a:t>Danh</a:t>
            </a:r>
            <a:r>
              <a:rPr lang="en-US" sz="2800" dirty="0">
                <a:latin typeface="Sitka Small" pitchFamily="2" charset="0"/>
                <a:cs typeface="Arial" panose="020B0604020202020204" pitchFamily="34" charset="0"/>
              </a:rPr>
              <a:t> lam </a:t>
            </a:r>
            <a:r>
              <a:rPr lang="en-US" sz="2800" dirty="0" err="1">
                <a:latin typeface="Sitka Small" pitchFamily="2" charset="0"/>
                <a:cs typeface="Arial" panose="020B0604020202020204" pitchFamily="34" charset="0"/>
              </a:rPr>
              <a:t>thắng</a:t>
            </a:r>
            <a:r>
              <a:rPr lang="en-US" sz="2800" dirty="0">
                <a:latin typeface="Sitka Small" pitchFamily="2" charset="0"/>
                <a:cs typeface="Arial" panose="020B0604020202020204" pitchFamily="34" charset="0"/>
              </a:rPr>
              <a:t> </a:t>
            </a:r>
            <a:r>
              <a:rPr lang="en-US" sz="2800" dirty="0" err="1">
                <a:latin typeface="Sitka Small" pitchFamily="2" charset="0"/>
                <a:cs typeface="Arial" panose="020B0604020202020204" pitchFamily="34" charset="0"/>
              </a:rPr>
              <a:t>cảnh</a:t>
            </a:r>
            <a:endParaRPr lang="en-US" sz="2800" dirty="0">
              <a:latin typeface="Sitka Small" pitchFamily="2" charset="0"/>
              <a:cs typeface="Arial" panose="020B0604020202020204" pitchFamily="34" charset="0"/>
            </a:endParaRPr>
          </a:p>
        </p:txBody>
      </p:sp>
      <p:pic>
        <p:nvPicPr>
          <p:cNvPr id="30" name="Picture 29">
            <a:extLst>
              <a:ext uri="{FF2B5EF4-FFF2-40B4-BE49-F238E27FC236}">
                <a16:creationId xmlns:a16="http://schemas.microsoft.com/office/drawing/2014/main" id="{24AA32AA-B617-4E62-85C7-20BD5F076915}"/>
              </a:ext>
            </a:extLst>
          </p:cNvPr>
          <p:cNvPicPr>
            <a:picLocks noChangeAspect="1"/>
          </p:cNvPicPr>
          <p:nvPr/>
        </p:nvPicPr>
        <p:blipFill>
          <a:blip r:embed="rId4"/>
          <a:stretch>
            <a:fillRect/>
          </a:stretch>
        </p:blipFill>
        <p:spPr>
          <a:xfrm>
            <a:off x="1974731" y="2022687"/>
            <a:ext cx="1114425" cy="1790700"/>
          </a:xfrm>
          <a:prstGeom prst="rect">
            <a:avLst/>
          </a:prstGeom>
        </p:spPr>
      </p:pic>
      <p:pic>
        <p:nvPicPr>
          <p:cNvPr id="31" name="Picture 30">
            <a:extLst>
              <a:ext uri="{FF2B5EF4-FFF2-40B4-BE49-F238E27FC236}">
                <a16:creationId xmlns:a16="http://schemas.microsoft.com/office/drawing/2014/main" id="{8C2D9F7A-3EFA-4FC4-BE20-4EA6C45B9875}"/>
              </a:ext>
            </a:extLst>
          </p:cNvPr>
          <p:cNvPicPr>
            <a:picLocks noChangeAspect="1"/>
          </p:cNvPicPr>
          <p:nvPr/>
        </p:nvPicPr>
        <p:blipFill>
          <a:blip r:embed="rId5"/>
          <a:stretch>
            <a:fillRect/>
          </a:stretch>
        </p:blipFill>
        <p:spPr>
          <a:xfrm>
            <a:off x="3004982" y="2050729"/>
            <a:ext cx="1028700" cy="1762125"/>
          </a:xfrm>
          <a:prstGeom prst="rect">
            <a:avLst/>
          </a:prstGeom>
        </p:spPr>
      </p:pic>
      <p:pic>
        <p:nvPicPr>
          <p:cNvPr id="33" name="Picture 32">
            <a:extLst>
              <a:ext uri="{FF2B5EF4-FFF2-40B4-BE49-F238E27FC236}">
                <a16:creationId xmlns:a16="http://schemas.microsoft.com/office/drawing/2014/main" id="{9D87B5C2-7401-4BBA-A306-9726ABE8667C}"/>
              </a:ext>
            </a:extLst>
          </p:cNvPr>
          <p:cNvPicPr>
            <a:picLocks noChangeAspect="1"/>
          </p:cNvPicPr>
          <p:nvPr/>
        </p:nvPicPr>
        <p:blipFill>
          <a:blip r:embed="rId6"/>
          <a:stretch>
            <a:fillRect/>
          </a:stretch>
        </p:blipFill>
        <p:spPr>
          <a:xfrm>
            <a:off x="6780717" y="2050729"/>
            <a:ext cx="1143000" cy="1714500"/>
          </a:xfrm>
          <a:prstGeom prst="rect">
            <a:avLst/>
          </a:prstGeom>
        </p:spPr>
      </p:pic>
      <p:pic>
        <p:nvPicPr>
          <p:cNvPr id="34" name="Picture 33">
            <a:extLst>
              <a:ext uri="{FF2B5EF4-FFF2-40B4-BE49-F238E27FC236}">
                <a16:creationId xmlns:a16="http://schemas.microsoft.com/office/drawing/2014/main" id="{A8CC0F40-20B2-41EF-97CC-C87B96912238}"/>
              </a:ext>
            </a:extLst>
          </p:cNvPr>
          <p:cNvPicPr>
            <a:picLocks noChangeAspect="1"/>
          </p:cNvPicPr>
          <p:nvPr/>
        </p:nvPicPr>
        <p:blipFill>
          <a:blip r:embed="rId7"/>
          <a:stretch>
            <a:fillRect/>
          </a:stretch>
        </p:blipFill>
        <p:spPr>
          <a:xfrm>
            <a:off x="7851344" y="2043029"/>
            <a:ext cx="1171575" cy="1714500"/>
          </a:xfrm>
          <a:prstGeom prst="rect">
            <a:avLst/>
          </a:prstGeom>
        </p:spPr>
      </p:pic>
      <p:pic>
        <p:nvPicPr>
          <p:cNvPr id="36" name="Picture 35">
            <a:extLst>
              <a:ext uri="{FF2B5EF4-FFF2-40B4-BE49-F238E27FC236}">
                <a16:creationId xmlns:a16="http://schemas.microsoft.com/office/drawing/2014/main" id="{50A709B6-B4AA-4D47-AAC3-B41A5DE83A85}"/>
              </a:ext>
            </a:extLst>
          </p:cNvPr>
          <p:cNvPicPr>
            <a:picLocks noChangeAspect="1"/>
          </p:cNvPicPr>
          <p:nvPr/>
        </p:nvPicPr>
        <p:blipFill>
          <a:blip r:embed="rId8"/>
          <a:stretch>
            <a:fillRect/>
          </a:stretch>
        </p:blipFill>
        <p:spPr>
          <a:xfrm>
            <a:off x="3954035" y="2029174"/>
            <a:ext cx="1143000" cy="1752600"/>
          </a:xfrm>
          <a:prstGeom prst="rect">
            <a:avLst/>
          </a:prstGeom>
        </p:spPr>
      </p:pic>
      <p:pic>
        <p:nvPicPr>
          <p:cNvPr id="37" name="Picture 36">
            <a:extLst>
              <a:ext uri="{FF2B5EF4-FFF2-40B4-BE49-F238E27FC236}">
                <a16:creationId xmlns:a16="http://schemas.microsoft.com/office/drawing/2014/main" id="{286A43AD-3840-4E56-A138-6E5E6849043D}"/>
              </a:ext>
            </a:extLst>
          </p:cNvPr>
          <p:cNvPicPr>
            <a:picLocks noChangeAspect="1"/>
          </p:cNvPicPr>
          <p:nvPr/>
        </p:nvPicPr>
        <p:blipFill>
          <a:blip r:embed="rId9"/>
          <a:stretch>
            <a:fillRect/>
          </a:stretch>
        </p:blipFill>
        <p:spPr>
          <a:xfrm>
            <a:off x="8994344" y="2050729"/>
            <a:ext cx="1152525" cy="1714500"/>
          </a:xfrm>
          <a:prstGeom prst="rect">
            <a:avLst/>
          </a:prstGeom>
        </p:spPr>
      </p:pic>
      <p:pic>
        <p:nvPicPr>
          <p:cNvPr id="38" name="Picture 37">
            <a:extLst>
              <a:ext uri="{FF2B5EF4-FFF2-40B4-BE49-F238E27FC236}">
                <a16:creationId xmlns:a16="http://schemas.microsoft.com/office/drawing/2014/main" id="{D1A7FF2D-D5BA-4AA6-A98F-7AD502AC621E}"/>
              </a:ext>
            </a:extLst>
          </p:cNvPr>
          <p:cNvPicPr>
            <a:picLocks noChangeAspect="1"/>
          </p:cNvPicPr>
          <p:nvPr/>
        </p:nvPicPr>
        <p:blipFill>
          <a:blip r:embed="rId10"/>
          <a:stretch>
            <a:fillRect/>
          </a:stretch>
        </p:blipFill>
        <p:spPr>
          <a:xfrm>
            <a:off x="619621" y="5303175"/>
            <a:ext cx="1609725" cy="1504950"/>
          </a:xfrm>
          <a:prstGeom prst="rect">
            <a:avLst/>
          </a:prstGeom>
        </p:spPr>
      </p:pic>
      <p:pic>
        <p:nvPicPr>
          <p:cNvPr id="39" name="Picture 38">
            <a:extLst>
              <a:ext uri="{FF2B5EF4-FFF2-40B4-BE49-F238E27FC236}">
                <a16:creationId xmlns:a16="http://schemas.microsoft.com/office/drawing/2014/main" id="{E621FE27-2E67-4B2A-9695-E27CC74AD3CB}"/>
              </a:ext>
            </a:extLst>
          </p:cNvPr>
          <p:cNvPicPr>
            <a:picLocks noChangeAspect="1"/>
          </p:cNvPicPr>
          <p:nvPr/>
        </p:nvPicPr>
        <p:blipFill>
          <a:blip r:embed="rId11"/>
          <a:stretch>
            <a:fillRect/>
          </a:stretch>
        </p:blipFill>
        <p:spPr>
          <a:xfrm>
            <a:off x="2185930" y="5323495"/>
            <a:ext cx="1628775" cy="1447800"/>
          </a:xfrm>
          <a:prstGeom prst="rect">
            <a:avLst/>
          </a:prstGeom>
        </p:spPr>
      </p:pic>
      <p:pic>
        <p:nvPicPr>
          <p:cNvPr id="40" name="Picture 39">
            <a:extLst>
              <a:ext uri="{FF2B5EF4-FFF2-40B4-BE49-F238E27FC236}">
                <a16:creationId xmlns:a16="http://schemas.microsoft.com/office/drawing/2014/main" id="{28B97E5C-6FC0-4C55-8F90-943D9672F8D2}"/>
              </a:ext>
            </a:extLst>
          </p:cNvPr>
          <p:cNvPicPr>
            <a:picLocks noChangeAspect="1"/>
          </p:cNvPicPr>
          <p:nvPr/>
        </p:nvPicPr>
        <p:blipFill>
          <a:blip r:embed="rId12"/>
          <a:stretch>
            <a:fillRect/>
          </a:stretch>
        </p:blipFill>
        <p:spPr>
          <a:xfrm>
            <a:off x="3764392" y="5282220"/>
            <a:ext cx="1647825" cy="1495425"/>
          </a:xfrm>
          <a:prstGeom prst="rect">
            <a:avLst/>
          </a:prstGeom>
        </p:spPr>
      </p:pic>
      <p:pic>
        <p:nvPicPr>
          <p:cNvPr id="41" name="Picture 40">
            <a:extLst>
              <a:ext uri="{FF2B5EF4-FFF2-40B4-BE49-F238E27FC236}">
                <a16:creationId xmlns:a16="http://schemas.microsoft.com/office/drawing/2014/main" id="{CAC639A6-1E77-46E2-B945-B54AE4ACF52D}"/>
              </a:ext>
            </a:extLst>
          </p:cNvPr>
          <p:cNvPicPr>
            <a:picLocks noChangeAspect="1"/>
          </p:cNvPicPr>
          <p:nvPr/>
        </p:nvPicPr>
        <p:blipFill>
          <a:blip r:embed="rId13"/>
          <a:stretch>
            <a:fillRect/>
          </a:stretch>
        </p:blipFill>
        <p:spPr>
          <a:xfrm>
            <a:off x="5381014" y="5323495"/>
            <a:ext cx="1619250" cy="1438275"/>
          </a:xfrm>
          <a:prstGeom prst="rect">
            <a:avLst/>
          </a:prstGeom>
        </p:spPr>
      </p:pic>
    </p:spTree>
    <p:extLst>
      <p:ext uri="{BB962C8B-B14F-4D97-AF65-F5344CB8AC3E}">
        <p14:creationId xmlns:p14="http://schemas.microsoft.com/office/powerpoint/2010/main" val="2884881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29B4E54-B5DC-44CC-8750-F0016232DA6F}"/>
              </a:ext>
            </a:extLst>
          </p:cNvPr>
          <p:cNvGrpSpPr/>
          <p:nvPr/>
        </p:nvGrpSpPr>
        <p:grpSpPr>
          <a:xfrm rot="19823548">
            <a:off x="10380265" y="-1758946"/>
            <a:ext cx="3136324" cy="8030311"/>
            <a:chOff x="9055676" y="0"/>
            <a:chExt cx="3136324" cy="6858000"/>
          </a:xfrm>
        </p:grpSpPr>
        <p:sp>
          <p:nvSpPr>
            <p:cNvPr id="17" name="Rectangle 16">
              <a:extLst>
                <a:ext uri="{FF2B5EF4-FFF2-40B4-BE49-F238E27FC236}">
                  <a16:creationId xmlns:a16="http://schemas.microsoft.com/office/drawing/2014/main" id="{38B01D01-9D31-4408-9C33-E32A3A55AAD7}"/>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itka Small Semibold" pitchFamily="2" charset="0"/>
              </a:endParaRPr>
            </a:p>
          </p:txBody>
        </p:sp>
        <p:sp>
          <p:nvSpPr>
            <p:cNvPr id="19" name="Rectangle 18">
              <a:extLst>
                <a:ext uri="{FF2B5EF4-FFF2-40B4-BE49-F238E27FC236}">
                  <a16:creationId xmlns:a16="http://schemas.microsoft.com/office/drawing/2014/main" id="{860DFA50-A092-44D5-83FF-FA28ADFDC6B6}"/>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itka Small Semibold" pitchFamily="2" charset="0"/>
              </a:endParaRPr>
            </a:p>
          </p:txBody>
        </p:sp>
        <p:sp>
          <p:nvSpPr>
            <p:cNvPr id="23" name="Rectangle 22">
              <a:extLst>
                <a:ext uri="{FF2B5EF4-FFF2-40B4-BE49-F238E27FC236}">
                  <a16:creationId xmlns:a16="http://schemas.microsoft.com/office/drawing/2014/main" id="{B4EA3C87-86C5-4CE6-BDC5-B569DFE27576}"/>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itka Small Semibold" pitchFamily="2" charset="0"/>
              </a:endParaRPr>
            </a:p>
          </p:txBody>
        </p:sp>
        <p:sp>
          <p:nvSpPr>
            <p:cNvPr id="24" name="Rectangle 23">
              <a:extLst>
                <a:ext uri="{FF2B5EF4-FFF2-40B4-BE49-F238E27FC236}">
                  <a16:creationId xmlns:a16="http://schemas.microsoft.com/office/drawing/2014/main" id="{71BE9BD1-115F-4831-9A0E-BB8E3F188B43}"/>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itka Small Semibold" pitchFamily="2" charset="0"/>
              </a:endParaRPr>
            </a:p>
          </p:txBody>
        </p:sp>
        <p:sp>
          <p:nvSpPr>
            <p:cNvPr id="25" name="Rectangle 24">
              <a:extLst>
                <a:ext uri="{FF2B5EF4-FFF2-40B4-BE49-F238E27FC236}">
                  <a16:creationId xmlns:a16="http://schemas.microsoft.com/office/drawing/2014/main" id="{1F8F9911-E11A-4444-B00A-70509D95FC4E}"/>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itka Small Semibold" pitchFamily="2" charset="0"/>
              </a:endParaRPr>
            </a:p>
          </p:txBody>
        </p:sp>
      </p:grpSp>
      <p:pic>
        <p:nvPicPr>
          <p:cNvPr id="9" name="图片 3075" descr="5">
            <a:extLst>
              <a:ext uri="{FF2B5EF4-FFF2-40B4-BE49-F238E27FC236}">
                <a16:creationId xmlns:a16="http://schemas.microsoft.com/office/drawing/2014/main" id="{55C9BC88-E78D-4620-878B-48F06CF10B3A}"/>
              </a:ext>
            </a:extLst>
          </p:cNvPr>
          <p:cNvPicPr>
            <a:picLocks noChangeAspect="1"/>
          </p:cNvPicPr>
          <p:nvPr/>
        </p:nvPicPr>
        <p:blipFill>
          <a:blip r:embed="rId2"/>
          <a:stretch>
            <a:fillRect/>
          </a:stretch>
        </p:blipFill>
        <p:spPr>
          <a:xfrm>
            <a:off x="-397335" y="835"/>
            <a:ext cx="12769846" cy="8316011"/>
          </a:xfrm>
          <a:prstGeom prst="rect">
            <a:avLst/>
          </a:prstGeom>
          <a:noFill/>
          <a:ln w="9525">
            <a:noFill/>
          </a:ln>
        </p:spPr>
      </p:pic>
      <p:sp>
        <p:nvSpPr>
          <p:cNvPr id="2" name="Title 1"/>
          <p:cNvSpPr>
            <a:spLocks noGrp="1"/>
          </p:cNvSpPr>
          <p:nvPr>
            <p:ph type="title"/>
          </p:nvPr>
        </p:nvSpPr>
        <p:spPr>
          <a:xfrm>
            <a:off x="1599249" y="966594"/>
            <a:ext cx="9601196" cy="638850"/>
          </a:xfrm>
        </p:spPr>
        <p:txBody>
          <a:bodyPr>
            <a:noAutofit/>
          </a:bodyPr>
          <a:lstStyle/>
          <a:p>
            <a:r>
              <a:rPr lang="en-US" sz="5500" b="1" dirty="0">
                <a:ln w="0"/>
                <a:solidFill>
                  <a:srgbClr val="FF0000"/>
                </a:solidFill>
                <a:effectLst>
                  <a:outerShdw blurRad="38100" dist="25400" dir="5400000" algn="ctr" rotWithShape="0">
                    <a:srgbClr val="6E747A">
                      <a:alpha val="43000"/>
                    </a:srgbClr>
                  </a:outerShdw>
                </a:effectLst>
                <a:latin typeface="Sitka Small Semibold" pitchFamily="2" charset="0"/>
                <a:cs typeface="Arial" panose="020B0604020202020204" pitchFamily="34" charset="0"/>
              </a:rPr>
              <a:t>§ 1: TẬP HỢP</a:t>
            </a:r>
          </a:p>
        </p:txBody>
      </p:sp>
      <p:sp>
        <p:nvSpPr>
          <p:cNvPr id="3" name="Content Placeholder 2"/>
          <p:cNvSpPr>
            <a:spLocks noGrp="1"/>
          </p:cNvSpPr>
          <p:nvPr>
            <p:ph idx="1"/>
          </p:nvPr>
        </p:nvSpPr>
        <p:spPr>
          <a:xfrm>
            <a:off x="1239413" y="2743199"/>
            <a:ext cx="2428536" cy="3020292"/>
          </a:xfrm>
        </p:spPr>
        <p:txBody>
          <a:bodyPr>
            <a:normAutofit/>
          </a:bodyPr>
          <a:lstStyle/>
          <a:p>
            <a:pPr marL="0" indent="0" algn="just">
              <a:spcBef>
                <a:spcPts val="1200"/>
              </a:spcBef>
              <a:spcAft>
                <a:spcPts val="1200"/>
              </a:spcAft>
              <a:buNone/>
            </a:pPr>
            <a:endParaRPr lang="en-US" sz="2800">
              <a:latin typeface="Sitka Small Semibold" pitchFamily="2" charset="0"/>
            </a:endParaRPr>
          </a:p>
        </p:txBody>
      </p:sp>
      <p:sp>
        <p:nvSpPr>
          <p:cNvPr id="6" name="Content Placeholder 2"/>
          <p:cNvSpPr txBox="1">
            <a:spLocks/>
          </p:cNvSpPr>
          <p:nvPr/>
        </p:nvSpPr>
        <p:spPr>
          <a:xfrm>
            <a:off x="4131325" y="5110423"/>
            <a:ext cx="7568588" cy="3020292"/>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spcBef>
                <a:spcPts val="1200"/>
              </a:spcBef>
              <a:spcAft>
                <a:spcPts val="1200"/>
              </a:spcAft>
              <a:buFont typeface="Arial"/>
              <a:buNone/>
            </a:pPr>
            <a:endParaRPr lang="en-US" sz="2800">
              <a:latin typeface="Sitka Small Semibold" pitchFamily="2" charset="0"/>
            </a:endParaRPr>
          </a:p>
        </p:txBody>
      </p:sp>
      <p:pic>
        <p:nvPicPr>
          <p:cNvPr id="10" name="图片 3077" descr="7">
            <a:extLst>
              <a:ext uri="{FF2B5EF4-FFF2-40B4-BE49-F238E27FC236}">
                <a16:creationId xmlns:a16="http://schemas.microsoft.com/office/drawing/2014/main" id="{22DFC614-42FB-4D6C-8EAA-BF20C501A2F4}"/>
              </a:ext>
            </a:extLst>
          </p:cNvPr>
          <p:cNvPicPr>
            <a:picLocks noChangeAspect="1"/>
          </p:cNvPicPr>
          <p:nvPr/>
        </p:nvPicPr>
        <p:blipFill>
          <a:blip r:embed="rId3"/>
          <a:stretch>
            <a:fillRect/>
          </a:stretch>
        </p:blipFill>
        <p:spPr>
          <a:xfrm>
            <a:off x="9867900" y="184736"/>
            <a:ext cx="1337155" cy="1928226"/>
          </a:xfrm>
          <a:prstGeom prst="rect">
            <a:avLst/>
          </a:prstGeom>
          <a:noFill/>
          <a:ln w="9525">
            <a:noFill/>
          </a:ln>
        </p:spPr>
      </p:pic>
      <p:pic>
        <p:nvPicPr>
          <p:cNvPr id="11" name="图片 3080" descr="9">
            <a:extLst>
              <a:ext uri="{FF2B5EF4-FFF2-40B4-BE49-F238E27FC236}">
                <a16:creationId xmlns:a16="http://schemas.microsoft.com/office/drawing/2014/main" id="{DC6E967C-DA0E-478F-B032-2763818AFF22}"/>
              </a:ext>
            </a:extLst>
          </p:cNvPr>
          <p:cNvPicPr>
            <a:picLocks noChangeAspect="1"/>
          </p:cNvPicPr>
          <p:nvPr/>
        </p:nvPicPr>
        <p:blipFill>
          <a:blip r:embed="rId4"/>
          <a:stretch>
            <a:fillRect/>
          </a:stretch>
        </p:blipFill>
        <p:spPr>
          <a:xfrm>
            <a:off x="3745206" y="2144574"/>
            <a:ext cx="8627305" cy="2275531"/>
          </a:xfrm>
          <a:prstGeom prst="rect">
            <a:avLst/>
          </a:prstGeom>
          <a:noFill/>
          <a:ln w="9525">
            <a:noFill/>
          </a:ln>
        </p:spPr>
      </p:pic>
      <p:pic>
        <p:nvPicPr>
          <p:cNvPr id="12" name="图片 3081" descr="10">
            <a:extLst>
              <a:ext uri="{FF2B5EF4-FFF2-40B4-BE49-F238E27FC236}">
                <a16:creationId xmlns:a16="http://schemas.microsoft.com/office/drawing/2014/main" id="{5926C988-6E2F-462F-A5AA-60EE461A93D5}"/>
              </a:ext>
            </a:extLst>
          </p:cNvPr>
          <p:cNvPicPr>
            <a:picLocks noChangeAspect="1"/>
          </p:cNvPicPr>
          <p:nvPr/>
        </p:nvPicPr>
        <p:blipFill>
          <a:blip r:embed="rId5"/>
          <a:stretch>
            <a:fillRect/>
          </a:stretch>
        </p:blipFill>
        <p:spPr>
          <a:xfrm>
            <a:off x="3891219" y="4605400"/>
            <a:ext cx="8389681" cy="2513857"/>
          </a:xfrm>
          <a:prstGeom prst="rect">
            <a:avLst/>
          </a:prstGeom>
          <a:noFill/>
          <a:ln w="9525">
            <a:noFill/>
          </a:ln>
        </p:spPr>
      </p:pic>
      <p:pic>
        <p:nvPicPr>
          <p:cNvPr id="14" name="图片 33799" descr="1-25">
            <a:extLst>
              <a:ext uri="{FF2B5EF4-FFF2-40B4-BE49-F238E27FC236}">
                <a16:creationId xmlns:a16="http://schemas.microsoft.com/office/drawing/2014/main" id="{DB4D8558-0369-4263-AD27-F23F8EE1FA47}"/>
              </a:ext>
            </a:extLst>
          </p:cNvPr>
          <p:cNvPicPr>
            <a:picLocks noChangeAspect="1"/>
          </p:cNvPicPr>
          <p:nvPr/>
        </p:nvPicPr>
        <p:blipFill>
          <a:blip r:embed="rId6"/>
          <a:stretch>
            <a:fillRect/>
          </a:stretch>
        </p:blipFill>
        <p:spPr>
          <a:xfrm>
            <a:off x="-9658" y="1940675"/>
            <a:ext cx="3985729" cy="3926726"/>
          </a:xfrm>
          <a:prstGeom prst="rect">
            <a:avLst/>
          </a:prstGeom>
          <a:noFill/>
          <a:ln w="9525">
            <a:noFill/>
          </a:ln>
        </p:spPr>
      </p:pic>
      <p:sp>
        <p:nvSpPr>
          <p:cNvPr id="16" name="TextBox 15">
            <a:extLst>
              <a:ext uri="{FF2B5EF4-FFF2-40B4-BE49-F238E27FC236}">
                <a16:creationId xmlns:a16="http://schemas.microsoft.com/office/drawing/2014/main" id="{59F75772-9E9A-4EB2-B6BD-B4F17F9558E9}"/>
              </a:ext>
            </a:extLst>
          </p:cNvPr>
          <p:cNvSpPr txBox="1"/>
          <p:nvPr/>
        </p:nvSpPr>
        <p:spPr>
          <a:xfrm>
            <a:off x="633902" y="2989899"/>
            <a:ext cx="2659496" cy="1754326"/>
          </a:xfrm>
          <a:prstGeom prst="rect">
            <a:avLst/>
          </a:prstGeom>
          <a:noFill/>
        </p:spPr>
        <p:txBody>
          <a:bodyPr wrap="square" rtlCol="0">
            <a:spAutoFit/>
          </a:bodyPr>
          <a:lstStyle/>
          <a:p>
            <a:pPr algn="ctr"/>
            <a:r>
              <a:rPr lang="en-US" sz="5400" b="1" dirty="0">
                <a:ln w="22225">
                  <a:solidFill>
                    <a:schemeClr val="accent2"/>
                  </a:solidFill>
                  <a:prstDash val="solid"/>
                </a:ln>
                <a:solidFill>
                  <a:srgbClr val="1EB4BE"/>
                </a:solidFill>
                <a:latin typeface="Sitka Small Semibold" pitchFamily="2" charset="0"/>
                <a:ea typeface="Roboto" panose="02000000000000000000" pitchFamily="2" charset="0"/>
                <a:cs typeface="Arial" panose="020B0604020202020204" pitchFamily="34" charset="0"/>
              </a:rPr>
              <a:t>NỘI DUNG</a:t>
            </a:r>
            <a:endParaRPr lang="vi-VN" sz="5400" b="1" dirty="0">
              <a:ln w="22225">
                <a:solidFill>
                  <a:schemeClr val="accent2"/>
                </a:solidFill>
                <a:prstDash val="solid"/>
              </a:ln>
              <a:solidFill>
                <a:srgbClr val="1EB4BE"/>
              </a:solidFill>
              <a:latin typeface="Sitka Small Semibold" pitchFamily="2" charset="0"/>
              <a:ea typeface="Roboto" panose="02000000000000000000" pitchFamily="2" charset="0"/>
              <a:cs typeface="Arial" panose="020B0604020202020204" pitchFamily="34" charset="0"/>
            </a:endParaRPr>
          </a:p>
        </p:txBody>
      </p:sp>
      <p:sp>
        <p:nvSpPr>
          <p:cNvPr id="18" name="TextBox 17">
            <a:extLst>
              <a:ext uri="{FF2B5EF4-FFF2-40B4-BE49-F238E27FC236}">
                <a16:creationId xmlns:a16="http://schemas.microsoft.com/office/drawing/2014/main" id="{6F76D6FC-D5F3-4EEA-97C5-5E82C129E99B}"/>
              </a:ext>
            </a:extLst>
          </p:cNvPr>
          <p:cNvSpPr txBox="1"/>
          <p:nvPr/>
        </p:nvSpPr>
        <p:spPr>
          <a:xfrm>
            <a:off x="6145847" y="2449733"/>
            <a:ext cx="8146972" cy="1323439"/>
          </a:xfrm>
          <a:prstGeom prst="rect">
            <a:avLst/>
          </a:prstGeom>
          <a:noFill/>
        </p:spPr>
        <p:txBody>
          <a:bodyPr wrap="square">
            <a:spAutoFit/>
          </a:bodyPr>
          <a:lstStyle/>
          <a:p>
            <a:pPr algn="just">
              <a:spcBef>
                <a:spcPts val="1200"/>
              </a:spcBef>
              <a:spcAft>
                <a:spcPts val="1200"/>
              </a:spcAft>
              <a:buFont typeface="Arial" panose="020B0604020202020204" pitchFamily="34" charset="0"/>
              <a:buChar char="•"/>
            </a:pPr>
            <a:r>
              <a:rPr lang="en-US" sz="3000" dirty="0">
                <a:latin typeface="Sitka Small Semibold" pitchFamily="2" charset="0"/>
                <a:cs typeface="Arial" panose="020B0604020202020204" pitchFamily="34" charset="0"/>
              </a:rPr>
              <a:t> </a:t>
            </a:r>
            <a:r>
              <a:rPr lang="en-US" sz="3000" dirty="0" err="1">
                <a:latin typeface="Sitka Small Semibold" pitchFamily="2" charset="0"/>
                <a:cs typeface="Arial" panose="020B0604020202020204" pitchFamily="34" charset="0"/>
              </a:rPr>
              <a:t>Một</a:t>
            </a:r>
            <a:r>
              <a:rPr lang="en-US" sz="3000" dirty="0">
                <a:latin typeface="Sitka Small Semibold" pitchFamily="2" charset="0"/>
                <a:cs typeface="Arial" panose="020B0604020202020204" pitchFamily="34" charset="0"/>
              </a:rPr>
              <a:t> </a:t>
            </a:r>
            <a:r>
              <a:rPr lang="en-US" sz="3000" dirty="0" err="1">
                <a:latin typeface="Sitka Small Semibold" pitchFamily="2" charset="0"/>
                <a:cs typeface="Arial" panose="020B0604020202020204" pitchFamily="34" charset="0"/>
              </a:rPr>
              <a:t>số</a:t>
            </a:r>
            <a:r>
              <a:rPr lang="en-US" sz="3000" dirty="0">
                <a:latin typeface="Sitka Small Semibold" pitchFamily="2" charset="0"/>
                <a:cs typeface="Arial" panose="020B0604020202020204" pitchFamily="34" charset="0"/>
              </a:rPr>
              <a:t> </a:t>
            </a:r>
            <a:r>
              <a:rPr lang="en-US" sz="3000" dirty="0" err="1">
                <a:latin typeface="Sitka Small Semibold" pitchFamily="2" charset="0"/>
                <a:cs typeface="Arial" panose="020B0604020202020204" pitchFamily="34" charset="0"/>
              </a:rPr>
              <a:t>ví</a:t>
            </a:r>
            <a:r>
              <a:rPr lang="en-US" sz="3000" dirty="0">
                <a:latin typeface="Sitka Small Semibold" pitchFamily="2" charset="0"/>
                <a:cs typeface="Arial" panose="020B0604020202020204" pitchFamily="34" charset="0"/>
              </a:rPr>
              <a:t> </a:t>
            </a:r>
            <a:r>
              <a:rPr lang="en-US" sz="3000" dirty="0" err="1">
                <a:latin typeface="Sitka Small Semibold" pitchFamily="2" charset="0"/>
                <a:cs typeface="Arial" panose="020B0604020202020204" pitchFamily="34" charset="0"/>
              </a:rPr>
              <a:t>dụ</a:t>
            </a:r>
            <a:r>
              <a:rPr lang="en-US" sz="3000" dirty="0">
                <a:latin typeface="Sitka Small Semibold" pitchFamily="2" charset="0"/>
                <a:cs typeface="Arial" panose="020B0604020202020204" pitchFamily="34" charset="0"/>
              </a:rPr>
              <a:t> </a:t>
            </a:r>
            <a:r>
              <a:rPr lang="en-US" sz="3000" dirty="0" err="1">
                <a:latin typeface="Sitka Small Semibold" pitchFamily="2" charset="0"/>
                <a:cs typeface="Arial" panose="020B0604020202020204" pitchFamily="34" charset="0"/>
              </a:rPr>
              <a:t>về</a:t>
            </a:r>
            <a:r>
              <a:rPr lang="en-US" sz="3000" dirty="0">
                <a:latin typeface="Sitka Small Semibold" pitchFamily="2" charset="0"/>
                <a:cs typeface="Arial" panose="020B0604020202020204" pitchFamily="34" charset="0"/>
              </a:rPr>
              <a:t> </a:t>
            </a:r>
            <a:r>
              <a:rPr lang="en-US" sz="3000" dirty="0" err="1">
                <a:latin typeface="Sitka Small Semibold" pitchFamily="2" charset="0"/>
                <a:cs typeface="Arial" panose="020B0604020202020204" pitchFamily="34" charset="0"/>
              </a:rPr>
              <a:t>tập</a:t>
            </a:r>
            <a:r>
              <a:rPr lang="en-US" sz="3000" dirty="0">
                <a:latin typeface="Sitka Small Semibold" pitchFamily="2" charset="0"/>
                <a:cs typeface="Arial" panose="020B0604020202020204" pitchFamily="34" charset="0"/>
              </a:rPr>
              <a:t> </a:t>
            </a:r>
            <a:r>
              <a:rPr lang="en-US" sz="3000" dirty="0" err="1">
                <a:latin typeface="Sitka Small Semibold" pitchFamily="2" charset="0"/>
                <a:cs typeface="Arial" panose="020B0604020202020204" pitchFamily="34" charset="0"/>
              </a:rPr>
              <a:t>hợp</a:t>
            </a:r>
            <a:endParaRPr lang="en-US" sz="3000" dirty="0">
              <a:latin typeface="Sitka Small Semibold" pitchFamily="2" charset="0"/>
              <a:cs typeface="Arial" panose="020B0604020202020204" pitchFamily="34" charset="0"/>
            </a:endParaRPr>
          </a:p>
          <a:p>
            <a:pPr algn="just">
              <a:spcBef>
                <a:spcPts val="1200"/>
              </a:spcBef>
              <a:spcAft>
                <a:spcPts val="1200"/>
              </a:spcAft>
              <a:buFont typeface="Arial" panose="020B0604020202020204" pitchFamily="34" charset="0"/>
              <a:buChar char="•"/>
            </a:pPr>
            <a:r>
              <a:rPr lang="en-US" sz="3000" dirty="0">
                <a:latin typeface="Sitka Small Semibold" pitchFamily="2" charset="0"/>
                <a:cs typeface="Arial" panose="020B0604020202020204" pitchFamily="34" charset="0"/>
              </a:rPr>
              <a:t> </a:t>
            </a:r>
            <a:r>
              <a:rPr lang="en-US" sz="3000" dirty="0" err="1">
                <a:latin typeface="Sitka Small Semibold" pitchFamily="2" charset="0"/>
                <a:cs typeface="Arial" panose="020B0604020202020204" pitchFamily="34" charset="0"/>
              </a:rPr>
              <a:t>Kí</a:t>
            </a:r>
            <a:r>
              <a:rPr lang="en-US" sz="3000" dirty="0">
                <a:latin typeface="Sitka Small Semibold" pitchFamily="2" charset="0"/>
                <a:cs typeface="Arial" panose="020B0604020202020204" pitchFamily="34" charset="0"/>
              </a:rPr>
              <a:t> </a:t>
            </a:r>
            <a:r>
              <a:rPr lang="en-US" sz="3000" dirty="0" err="1">
                <a:latin typeface="Sitka Small Semibold" pitchFamily="2" charset="0"/>
                <a:cs typeface="Arial" panose="020B0604020202020204" pitchFamily="34" charset="0"/>
              </a:rPr>
              <a:t>hiệu</a:t>
            </a:r>
            <a:r>
              <a:rPr lang="en-US" sz="3000" dirty="0">
                <a:latin typeface="Sitka Small Semibold" pitchFamily="2" charset="0"/>
                <a:cs typeface="Arial" panose="020B0604020202020204" pitchFamily="34" charset="0"/>
              </a:rPr>
              <a:t> </a:t>
            </a:r>
            <a:r>
              <a:rPr lang="en-US" sz="3000" dirty="0" err="1">
                <a:latin typeface="Sitka Small Semibold" pitchFamily="2" charset="0"/>
                <a:cs typeface="Arial" panose="020B0604020202020204" pitchFamily="34" charset="0"/>
              </a:rPr>
              <a:t>và</a:t>
            </a:r>
            <a:r>
              <a:rPr lang="en-US" sz="3000" dirty="0">
                <a:latin typeface="Sitka Small Semibold" pitchFamily="2" charset="0"/>
                <a:cs typeface="Arial" panose="020B0604020202020204" pitchFamily="34" charset="0"/>
              </a:rPr>
              <a:t> </a:t>
            </a:r>
            <a:r>
              <a:rPr lang="en-US" sz="3000" dirty="0" err="1">
                <a:latin typeface="Sitka Small Semibold" pitchFamily="2" charset="0"/>
                <a:cs typeface="Arial" panose="020B0604020202020204" pitchFamily="34" charset="0"/>
              </a:rPr>
              <a:t>cách</a:t>
            </a:r>
            <a:r>
              <a:rPr lang="en-US" sz="3000" dirty="0">
                <a:latin typeface="Sitka Small Semibold" pitchFamily="2" charset="0"/>
                <a:cs typeface="Arial" panose="020B0604020202020204" pitchFamily="34" charset="0"/>
              </a:rPr>
              <a:t> </a:t>
            </a:r>
            <a:r>
              <a:rPr lang="en-US" sz="3000" dirty="0" err="1">
                <a:latin typeface="Sitka Small Semibold" pitchFamily="2" charset="0"/>
                <a:cs typeface="Arial" panose="020B0604020202020204" pitchFamily="34" charset="0"/>
              </a:rPr>
              <a:t>viết</a:t>
            </a:r>
            <a:r>
              <a:rPr lang="en-US" sz="3000" dirty="0">
                <a:latin typeface="Sitka Small Semibold" pitchFamily="2" charset="0"/>
                <a:cs typeface="Arial" panose="020B0604020202020204" pitchFamily="34" charset="0"/>
              </a:rPr>
              <a:t> </a:t>
            </a:r>
            <a:r>
              <a:rPr lang="en-US" sz="3000" dirty="0" err="1">
                <a:latin typeface="Sitka Small Semibold" pitchFamily="2" charset="0"/>
                <a:cs typeface="Arial" panose="020B0604020202020204" pitchFamily="34" charset="0"/>
              </a:rPr>
              <a:t>tập</a:t>
            </a:r>
            <a:r>
              <a:rPr lang="en-US" sz="3000" dirty="0">
                <a:latin typeface="Sitka Small Semibold" pitchFamily="2" charset="0"/>
                <a:cs typeface="Arial" panose="020B0604020202020204" pitchFamily="34" charset="0"/>
              </a:rPr>
              <a:t> </a:t>
            </a:r>
            <a:r>
              <a:rPr lang="en-US" sz="3000" dirty="0" err="1">
                <a:latin typeface="Sitka Small Semibold" pitchFamily="2" charset="0"/>
                <a:cs typeface="Arial" panose="020B0604020202020204" pitchFamily="34" charset="0"/>
              </a:rPr>
              <a:t>hợp</a:t>
            </a:r>
            <a:endParaRPr lang="en-US" sz="3000" dirty="0">
              <a:latin typeface="Sitka Small Semibold" pitchFamily="2" charset="0"/>
              <a:cs typeface="Arial" panose="020B0604020202020204" pitchFamily="34" charset="0"/>
            </a:endParaRPr>
          </a:p>
        </p:txBody>
      </p:sp>
      <p:sp>
        <p:nvSpPr>
          <p:cNvPr id="20" name="TextBox 19">
            <a:extLst>
              <a:ext uri="{FF2B5EF4-FFF2-40B4-BE49-F238E27FC236}">
                <a16:creationId xmlns:a16="http://schemas.microsoft.com/office/drawing/2014/main" id="{BA2D7E01-7993-411B-9636-E5FA475D2672}"/>
              </a:ext>
            </a:extLst>
          </p:cNvPr>
          <p:cNvSpPr txBox="1"/>
          <p:nvPr/>
        </p:nvSpPr>
        <p:spPr>
          <a:xfrm>
            <a:off x="6425065" y="5037389"/>
            <a:ext cx="8464455" cy="1323439"/>
          </a:xfrm>
          <a:prstGeom prst="rect">
            <a:avLst/>
          </a:prstGeom>
          <a:noFill/>
        </p:spPr>
        <p:txBody>
          <a:bodyPr wrap="square">
            <a:spAutoFit/>
          </a:bodyPr>
          <a:lstStyle/>
          <a:p>
            <a:pPr algn="just">
              <a:spcBef>
                <a:spcPts val="1200"/>
              </a:spcBef>
              <a:spcAft>
                <a:spcPts val="1200"/>
              </a:spcAft>
              <a:buFont typeface="Arial" panose="020B0604020202020204" pitchFamily="34" charset="0"/>
              <a:buChar char="•"/>
            </a:pPr>
            <a:r>
              <a:rPr lang="en-US" sz="3000">
                <a:latin typeface="Sitka Small Semibold" pitchFamily="2" charset="0"/>
                <a:cs typeface="Arial" panose="020B0604020202020204" pitchFamily="34" charset="0"/>
              </a:rPr>
              <a:t> Phần tử thuộc tập hợp</a:t>
            </a:r>
          </a:p>
          <a:p>
            <a:pPr algn="just">
              <a:spcBef>
                <a:spcPts val="1200"/>
              </a:spcBef>
              <a:spcAft>
                <a:spcPts val="1200"/>
              </a:spcAft>
              <a:buFont typeface="Arial" panose="020B0604020202020204" pitchFamily="34" charset="0"/>
              <a:buChar char="•"/>
            </a:pPr>
            <a:r>
              <a:rPr lang="en-US" sz="3000">
                <a:latin typeface="Sitka Small Semibold" pitchFamily="2" charset="0"/>
                <a:cs typeface="Arial" panose="020B0604020202020204" pitchFamily="34" charset="0"/>
              </a:rPr>
              <a:t> Cách cho một tập hợp</a:t>
            </a:r>
          </a:p>
        </p:txBody>
      </p:sp>
      <p:sp>
        <p:nvSpPr>
          <p:cNvPr id="21" name="TextBox 20">
            <a:extLst>
              <a:ext uri="{FF2B5EF4-FFF2-40B4-BE49-F238E27FC236}">
                <a16:creationId xmlns:a16="http://schemas.microsoft.com/office/drawing/2014/main" id="{817DB191-1116-4E17-BC3C-6236793F523E}"/>
              </a:ext>
            </a:extLst>
          </p:cNvPr>
          <p:cNvSpPr txBox="1"/>
          <p:nvPr/>
        </p:nvSpPr>
        <p:spPr>
          <a:xfrm>
            <a:off x="4158367" y="2699925"/>
            <a:ext cx="2212481" cy="707886"/>
          </a:xfrm>
          <a:prstGeom prst="rect">
            <a:avLst/>
          </a:prstGeom>
          <a:noFill/>
        </p:spPr>
        <p:txBody>
          <a:bodyPr wrap="square" rtlCol="0">
            <a:spAutoFit/>
          </a:bodyPr>
          <a:lstStyle/>
          <a:p>
            <a:r>
              <a:rPr lang="en-US" sz="4000" b="1">
                <a:latin typeface="Sitka Small Semibold" pitchFamily="2" charset="0"/>
                <a:cs typeface="Arial" panose="020B0604020202020204" pitchFamily="34" charset="0"/>
              </a:rPr>
              <a:t>TIẾT 1: </a:t>
            </a:r>
          </a:p>
        </p:txBody>
      </p:sp>
      <p:sp>
        <p:nvSpPr>
          <p:cNvPr id="22" name="TextBox 21">
            <a:extLst>
              <a:ext uri="{FF2B5EF4-FFF2-40B4-BE49-F238E27FC236}">
                <a16:creationId xmlns:a16="http://schemas.microsoft.com/office/drawing/2014/main" id="{A731E36E-9C1E-4B73-B0F3-EC7BB57F31EA}"/>
              </a:ext>
            </a:extLst>
          </p:cNvPr>
          <p:cNvSpPr txBox="1"/>
          <p:nvPr/>
        </p:nvSpPr>
        <p:spPr>
          <a:xfrm>
            <a:off x="4277717" y="5356739"/>
            <a:ext cx="2373151" cy="707886"/>
          </a:xfrm>
          <a:prstGeom prst="rect">
            <a:avLst/>
          </a:prstGeom>
          <a:noFill/>
        </p:spPr>
        <p:txBody>
          <a:bodyPr wrap="square" rtlCol="0">
            <a:spAutoFit/>
          </a:bodyPr>
          <a:lstStyle/>
          <a:p>
            <a:r>
              <a:rPr lang="en-US" sz="4000" b="1">
                <a:latin typeface="Sitka Small Semibold" pitchFamily="2" charset="0"/>
                <a:cs typeface="Arial" panose="020B0604020202020204" pitchFamily="34" charset="0"/>
              </a:rPr>
              <a:t>TIẾT 2: </a:t>
            </a:r>
          </a:p>
        </p:txBody>
      </p:sp>
    </p:spTree>
    <p:extLst>
      <p:ext uri="{BB962C8B-B14F-4D97-AF65-F5344CB8AC3E}">
        <p14:creationId xmlns:p14="http://schemas.microsoft.com/office/powerpoint/2010/main" val="2320690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0" y="1239781"/>
            <a:ext cx="1219200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Sitka Small Semibold" pitchFamily="2" charset="0"/>
              </a:rPr>
              <a:t>CHƯƠNG I: SỐ TỰ NHIÊN</a:t>
            </a: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itka Small Semibold"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Sitka Small Semibold" pitchFamily="2" charset="0"/>
              </a:rPr>
              <a:t>….</a:t>
            </a:r>
            <a:endPar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itka Small Semibold" pitchFamily="2" charset="0"/>
            </a:endParaRPr>
          </a:p>
        </p:txBody>
      </p:sp>
      <p:sp>
        <p:nvSpPr>
          <p:cNvPr id="3" name="TextBox 2"/>
          <p:cNvSpPr txBox="1"/>
          <p:nvPr/>
        </p:nvSpPr>
        <p:spPr>
          <a:xfrm>
            <a:off x="0" y="3199252"/>
            <a:ext cx="121920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Sitka Small Semibold" pitchFamily="2" charset="0"/>
              </a:rPr>
              <a:t>Bài 1: Tập hợp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Sitka Small Semibold" pitchFamily="2" charset="0"/>
              </a:rPr>
              <a:t>(Tiết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itka Small Semibold" pitchFamily="2" charset="0"/>
              </a:rPr>
              <a:t>…</a:t>
            </a:r>
            <a:endParaRPr kumimoji="0" lang="en-US" sz="8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Small Semibold" pitchFamily="2" charset="0"/>
            </a:endParaRPr>
          </a:p>
        </p:txBody>
      </p:sp>
    </p:spTree>
    <p:extLst>
      <p:ext uri="{BB962C8B-B14F-4D97-AF65-F5344CB8AC3E}">
        <p14:creationId xmlns:p14="http://schemas.microsoft.com/office/powerpoint/2010/main" val="912538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Custom 2">
      <a:majorFont>
        <a:latin typeface="Times New Roman"/>
        <a:ea typeface=""/>
        <a:cs typeface=""/>
      </a:majorFont>
      <a:minorFont>
        <a:latin typeface="Times New Roman"/>
        <a:ea typeface=""/>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schemas.microsoft.com/office/infopath/2007/PartnerControls"/>
    <ds:schemaRef ds:uri="http://purl.org/dc/dcmitype/"/>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16c05727-aa75-4e4a-9b5f-8a80a1165891"/>
    <ds:schemaRef ds:uri="http://www.w3.org/XML/1998/namespace"/>
    <ds:schemaRef ds:uri="71af3243-3dd4-4a8d-8c0d-dd76da1f02a5"/>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906</TotalTime>
  <Words>1113</Words>
  <Application>Microsoft Office PowerPoint</Application>
  <PresentationFormat>Widescreen</PresentationFormat>
  <Paragraphs>115</Paragraphs>
  <Slides>21</Slides>
  <Notes>5</Notes>
  <HiddenSlides>0</HiddenSlides>
  <MMClips>16</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21</vt:i4>
      </vt:variant>
    </vt:vector>
  </HeadingPairs>
  <TitlesOfParts>
    <vt:vector size="34" baseType="lpstr">
      <vt:lpstr>Arial</vt:lpstr>
      <vt:lpstr>Calibri</vt:lpstr>
      <vt:lpstr>Calibri Light</vt:lpstr>
      <vt:lpstr>Roboto</vt:lpstr>
      <vt:lpstr>Rockwell</vt:lpstr>
      <vt:lpstr>Sitka Small</vt:lpstr>
      <vt:lpstr>Sitka Small Semibold</vt:lpstr>
      <vt:lpstr>Times New Roman</vt:lpstr>
      <vt:lpstr>Wingdings</vt:lpstr>
      <vt:lpstr>Office Theme</vt:lpstr>
      <vt:lpstr>1_Office Theme</vt:lpstr>
      <vt:lpstr>Organic</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TẬP HỢP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quý thầy cô!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lai nhi</cp:lastModifiedBy>
  <cp:revision>75</cp:revision>
  <dcterms:created xsi:type="dcterms:W3CDTF">2021-06-07T13:44:30Z</dcterms:created>
  <dcterms:modified xsi:type="dcterms:W3CDTF">2023-09-06T16:30:04Z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