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jEuJnqfzf1FpQIBVIr/fI+F9h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97749D-5C9E-49B3-A229-75EECDFB6F9B}">
  <a:tblStyle styleId="{9C97749D-5C9E-49B3-A229-75EECDFB6F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18.png"/><Relationship Id="rId7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b="1" sz="4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/>
        </p:nvGraphicFramePr>
        <p:xfrm>
          <a:off x="1129332" y="14155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{9C97749D-5C9E-49B3-A229-75EECDFB6F9B}</a:tableStyleId>
              </a:tblPr>
              <a:tblGrid>
                <a:gridCol w="3427725"/>
                <a:gridCol w="2783525"/>
                <a:gridCol w="3581400"/>
              </a:tblGrid>
              <a:tr h="67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500" u="none" cap="none" strike="noStrik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99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 (v)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/ˈsaɪkl/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 xe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96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jam (n. phr.)</a:t>
                      </a:r>
                      <a:endParaRPr b="1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dʒæm/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tắc đường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88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 the road (v. phr.)</a:t>
                      </a:r>
                      <a:endParaRPr b="1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/krɒs ðə rəʊd/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băng qua đường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118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1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rush hour (n. phr.)</a:t>
                      </a:r>
                      <a:endParaRPr b="1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/ˈrʌʃ aʊə(r)/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t/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b="0" lang="en-US" sz="2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 cao điểm</a:t>
                      </a:r>
                      <a:endParaRPr b="0" sz="2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0" r="3701" t="0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4900" y="576531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cxnSp>
        <p:nvCxnSpPr>
          <p:cNvPr id="240" name="Google Shape;240;p13"/>
          <p:cNvCxnSpPr>
            <a:stCxn id="234" idx="3"/>
            <a:endCxn id="235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1" name="Google Shape;241;p13"/>
          <p:cNvCxnSpPr>
            <a:stCxn id="235" idx="1"/>
            <a:endCxn id="236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2" name="Google Shape;242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595710" y="3856274"/>
            <a:ext cx="495900" cy="49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6325673" y="5174280"/>
            <a:ext cx="495900" cy="495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b="7367" l="4496" r="5046" t="3604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b="7969" l="0" r="5291" t="15446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b="6837" l="2208" r="4137" t="5714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b="14069" l="4842" r="4645" t="9560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2675" y="3148056"/>
            <a:ext cx="10543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8421541" y="3157603"/>
            <a:ext cx="5668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40" y="5954045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4" y="5974490"/>
            <a:ext cx="14765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b="0" l="1196" r="0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b="9751" l="7715" r="3263" t="0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b="0" l="0" r="0"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0890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436808" y="5986217"/>
            <a:ext cx="7556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6" y="5964965"/>
            <a:ext cx="6992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32888" y="3350619"/>
            <a:ext cx="7682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8"/>
          <p:cNvCxnSpPr>
            <a:stCxn id="325" idx="3"/>
            <a:endCxn id="326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4" name="Google Shape;334;p18"/>
          <p:cNvCxnSpPr>
            <a:stCxn id="326" idx="1"/>
            <a:endCxn id="327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5" name="Google Shape;335;p18"/>
          <p:cNvCxnSpPr>
            <a:stCxn id="327" idx="3"/>
            <a:endCxn id="328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6" name="Google Shape;33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804" y="2124353"/>
            <a:ext cx="5134293" cy="41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1974" y="2583566"/>
            <a:ext cx="4592025" cy="351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b="1" sz="440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20"/>
          <p:cNvCxnSpPr>
            <a:stCxn id="357" idx="3"/>
            <a:endCxn id="358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6" name="Google Shape;366;p20"/>
          <p:cNvCxnSpPr>
            <a:stCxn id="358" idx="1"/>
            <a:endCxn id="359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7" name="Google Shape;367;p20"/>
          <p:cNvCxnSpPr>
            <a:stCxn id="359" idx="3"/>
            <a:endCxn id="360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8" name="Google Shape;368;p20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0"/>
          <p:cNvCxnSpPr>
            <a:stCxn id="360" idx="1"/>
            <a:endCxn id="371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3" name="Google Shape;373;p20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fmla="val 10000" name="adj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Unit’s project.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823258" y="1914652"/>
            <a:ext cx="9770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gain: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overview about the topic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ocabulary to talk about means of transport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9" name="Google Shape;129;p4"/>
          <p:cNvCxnSpPr>
            <a:stCxn id="121" idx="3"/>
            <a:endCxn id="122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5" name="Google Shape;135;p4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580310" y="2692911"/>
            <a:ext cx="6152225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activate students’ knowledge on the topic of the unit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990" y="2106267"/>
            <a:ext cx="4034457" cy="40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6"/>
          <p:cNvCxnSpPr>
            <a:stCxn id="153" idx="3"/>
            <a:endCxn id="154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ocabulary Growth From 18 to 24 Months of Age in Children With and Without  Repaired Cleft Palate | Journal of Speech, Language, and Hearing Research"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789" y="3658378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b="1" sz="4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b="1" lang="en-US" sz="5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b="1" lang="en-US" sz="3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b="1"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