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808" r:id="rId2"/>
    <p:sldMasterId id="2147483820" r:id="rId3"/>
    <p:sldMasterId id="2147483833" r:id="rId4"/>
    <p:sldMasterId id="2147483846" r:id="rId5"/>
  </p:sldMasterIdLst>
  <p:notesMasterIdLst>
    <p:notesMasterId r:id="rId16"/>
  </p:notesMasterIdLst>
  <p:sldIdLst>
    <p:sldId id="288" r:id="rId6"/>
    <p:sldId id="281" r:id="rId7"/>
    <p:sldId id="287" r:id="rId8"/>
    <p:sldId id="280" r:id="rId9"/>
    <p:sldId id="283" r:id="rId10"/>
    <p:sldId id="284" r:id="rId11"/>
    <p:sldId id="285" r:id="rId12"/>
    <p:sldId id="286" r:id="rId13"/>
    <p:sldId id="289" r:id="rId14"/>
    <p:sldId id="274" r:id="rId15"/>
  </p:sldIdLst>
  <p:sldSz cx="9144000" cy="6858000" type="screen4x3"/>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9E4BF"/>
    <a:srgbClr val="FF0000"/>
    <a:srgbClr val="C20A4C"/>
    <a:srgbClr val="FFFFCC"/>
    <a:srgbClr val="2207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075DC8-DE7D-4941-A042-0AA39070477B}" type="datetimeFigureOut">
              <a:rPr lang="en-US" smtClean="0"/>
              <a:pPr/>
              <a:t>2/28/2024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C0BFFA-50A7-4E86-A77F-63D37D3FC722}" type="slidenum">
              <a:rPr lang="en-US" smtClean="0"/>
              <a:pPr/>
              <a:t>‹#›</a:t>
            </a:fld>
            <a:endParaRPr lang="en-US"/>
          </a:p>
        </p:txBody>
      </p:sp>
    </p:spTree>
    <p:extLst>
      <p:ext uri="{BB962C8B-B14F-4D97-AF65-F5344CB8AC3E}">
        <p14:creationId xmlns:p14="http://schemas.microsoft.com/office/powerpoint/2010/main" val="1494662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0"/>
            <a:ext cx="752475"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1"/>
          <p:cNvSpPr>
            <a:spLocks noGrp="1"/>
          </p:cNvSpPr>
          <p:nvPr>
            <p:ph type="ctrTitle"/>
          </p:nvPr>
        </p:nvSpPr>
        <p:spPr>
          <a:xfrm>
            <a:off x="1216152" y="1267485"/>
            <a:ext cx="7235981" cy="5133316"/>
          </a:xfrm>
        </p:spPr>
        <p:txBody>
          <a:bodyPr/>
          <a:lstStyle>
            <a:lvl1pPr>
              <a:defRPr sz="11500"/>
            </a:lvl1pPr>
          </a:lstStyle>
          <a:p>
            <a:r>
              <a:rPr lang="en-US"/>
              <a:t>Click to edit Master title style</a:t>
            </a:r>
            <a:endParaRPr lang="en-US" dirty="0"/>
          </a:p>
        </p:txBody>
      </p:sp>
      <p:sp>
        <p:nvSpPr>
          <p:cNvPr id="3" name="Subtitle 2"/>
          <p:cNvSpPr>
            <a:spLocks noGrp="1"/>
          </p:cNvSpPr>
          <p:nvPr>
            <p:ph type="subTitle" idx="1"/>
          </p:nvPr>
        </p:nvSpPr>
        <p:spPr>
          <a:xfrm>
            <a:off x="1216151" y="201702"/>
            <a:ext cx="6189583" cy="949569"/>
          </a:xfrm>
        </p:spPr>
        <p:txBody>
          <a:bodyPr>
            <a:normAutofit/>
          </a:bodyPr>
          <a:lstStyle>
            <a:lvl1pPr marL="0" indent="0" algn="r">
              <a:buNone/>
              <a:defRPr sz="2400">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C526AF-278E-4698-A4B7-F364534B64D1}" type="datetimeFigureOut">
              <a:rPr lang="en-US" smtClean="0"/>
              <a:pPr/>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150469" y="236415"/>
            <a:ext cx="785301" cy="365125"/>
          </a:xfrm>
        </p:spPr>
        <p:txBody>
          <a:bodyPr/>
          <a:lstStyle>
            <a:lvl1pPr>
              <a:defRPr sz="1400"/>
            </a:lvl1pPr>
          </a:lstStyle>
          <a:p>
            <a:fld id="{B02B145F-5081-460E-AA78-1C42D8842C27}" type="slidenum">
              <a:rPr lang="en-US" smtClean="0"/>
              <a:pPr/>
              <a:t>‹#›</a:t>
            </a:fld>
            <a:endParaRPr lang="en-US"/>
          </a:p>
        </p:txBody>
      </p:sp>
      <p:grpSp>
        <p:nvGrpSpPr>
          <p:cNvPr id="7" name="Group 6"/>
          <p:cNvGrpSpPr/>
          <p:nvPr/>
        </p:nvGrpSpPr>
        <p:grpSpPr>
          <a:xfrm>
            <a:off x="7467600" y="209550"/>
            <a:ext cx="657226" cy="431800"/>
            <a:chOff x="7467600" y="209550"/>
            <a:chExt cx="657226" cy="431800"/>
          </a:xfrm>
          <a:solidFill>
            <a:schemeClr val="tx2">
              <a:lumMod val="60000"/>
              <a:lumOff val="40000"/>
            </a:schemeClr>
          </a:solidFill>
        </p:grpSpPr>
        <p:sp>
          <p:nvSpPr>
            <p:cNvPr id="8" name="Freeform 5"/>
            <p:cNvSpPr>
              <a:spLocks/>
            </p:cNvSpPr>
            <p:nvPr/>
          </p:nvSpPr>
          <p:spPr bwMode="auto">
            <a:xfrm>
              <a:off x="7467600"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5"/>
            <p:cNvSpPr>
              <a:spLocks/>
            </p:cNvSpPr>
            <p:nvPr/>
          </p:nvSpPr>
          <p:spPr bwMode="auto">
            <a:xfrm>
              <a:off x="7677151"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7881939"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C526AF-278E-4698-A4B7-F364534B64D1}" type="datetimeFigureOut">
              <a:rPr lang="en-US" smtClean="0"/>
              <a:pPr/>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B145F-5081-460E-AA78-1C42D8842C2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C526AF-278E-4698-A4B7-F364534B64D1}" type="datetimeFigureOut">
              <a:rPr lang="en-US" smtClean="0"/>
              <a:pPr/>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B145F-5081-460E-AA78-1C42D8842C27}"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0709B2B1-AD06-46F7-9A09-959CC4C6B61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222629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5B70FD39-0D48-4952-AEF3-362A3D383FC0}"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7535075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4E9146C0-9F5B-4388-B8C6-B372DC69266A}"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0369604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8CC4B02B-16FD-4610-91C7-47C8BEFCB74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9445745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99E61F7A-4B2D-4BAF-B076-B438C46141F1}"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3248070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A8951638-7C64-4CFE-BEB2-F67420B388C2}"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5339201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73CD32B0-3F37-485F-9D6E-2CB5337DB91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7837996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4C534EE0-5CB1-4D54-9ABE-5BB12865C46B}"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218238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a:t>Click to edit Master title style</a:t>
            </a:r>
            <a:endParaRPr lang="en-US" dirty="0"/>
          </a:p>
        </p:txBody>
      </p:sp>
      <p:sp>
        <p:nvSpPr>
          <p:cNvPr id="3" name="Content Placeholder 2"/>
          <p:cNvSpPr>
            <a:spLocks noGrp="1"/>
          </p:cNvSpPr>
          <p:nvPr>
            <p:ph idx="1"/>
          </p:nvPr>
        </p:nvSpPr>
        <p:spPr>
          <a:xfrm>
            <a:off x="1219200" y="838200"/>
            <a:ext cx="7467600" cy="4419600"/>
          </a:xfrm>
        </p:spPr>
        <p:txBody>
          <a:bodyPr>
            <a:normAutofit/>
          </a:bodyPr>
          <a:lstStyle>
            <a:lvl1pPr>
              <a:defRPr sz="2800"/>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C526AF-278E-4698-A4B7-F364534B64D1}" type="datetimeFigureOut">
              <a:rPr lang="en-US" smtClean="0"/>
              <a:pPr/>
              <a:t>2/28/2024</a:t>
            </a:fld>
            <a:endParaRPr lang="en-US"/>
          </a:p>
        </p:txBody>
      </p:sp>
      <p:sp>
        <p:nvSpPr>
          <p:cNvPr id="10" name="Slide Number Placeholder 9"/>
          <p:cNvSpPr>
            <a:spLocks noGrp="1"/>
          </p:cNvSpPr>
          <p:nvPr>
            <p:ph type="sldNum" sz="quarter" idx="11"/>
          </p:nvPr>
        </p:nvSpPr>
        <p:spPr/>
        <p:txBody>
          <a:bodyPr/>
          <a:lstStyle/>
          <a:p>
            <a:fld id="{B02B145F-5081-460E-AA78-1C42D8842C27}" type="slidenum">
              <a:rPr lang="en-US" smtClean="0"/>
              <a:pPr/>
              <a:t>‹#›</a:t>
            </a:fld>
            <a:endParaRPr lang="en-US"/>
          </a:p>
        </p:txBody>
      </p:sp>
      <p:sp>
        <p:nvSpPr>
          <p:cNvPr id="12" name="Footer Placeholder 11"/>
          <p:cNvSpPr>
            <a:spLocks noGrp="1"/>
          </p:cNvSpPr>
          <p:nvPr>
            <p:ph type="ftr" sz="quarter" idx="12"/>
          </p:nvPr>
        </p:nvSpPr>
        <p:spPr/>
        <p:txBody>
          <a:bodyPr/>
          <a:lstStyle/>
          <a:p>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524968D5-FB89-42E4-A0FB-4671BDD5428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1346568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AA3AE5BF-3409-4F98-9E3D-149FC763FCC6}"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3817000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4A2FDED9-9C26-4701-8723-FE0F17A4F17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7788252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0170DE2-80BD-4EF8-9E4B-901B3BC5E6B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244489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9788A48-3783-4649-8745-CF8F211AE7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434100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09D8801-32AC-427A-B059-03AA510E445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503919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7719704-F6D3-47DD-9864-97D1A406943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183661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8013921-6BFB-4E96-A0D1-C0BDCEFA4E8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983968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7E2DB29-E6D1-4C91-89AD-1A49A9E5F05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125198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345945FF-6F5D-4DD8-BD4A-2E2C020BCF3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18112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199" y="4484080"/>
            <a:ext cx="7239001" cy="762000"/>
          </a:xfrm>
        </p:spPr>
        <p:txBody>
          <a:bodyPr bIns="0"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3"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a:t>Click to edit Master title style</a:t>
            </a:r>
            <a:endParaRPr lang="en-US" dirty="0"/>
          </a:p>
        </p:txBody>
      </p:sp>
      <p:sp>
        <p:nvSpPr>
          <p:cNvPr id="19" name="Date Placeholder 18"/>
          <p:cNvSpPr>
            <a:spLocks noGrp="1"/>
          </p:cNvSpPr>
          <p:nvPr>
            <p:ph type="dt" sz="half" idx="10"/>
          </p:nvPr>
        </p:nvSpPr>
        <p:spPr/>
        <p:txBody>
          <a:bodyPr/>
          <a:lstStyle/>
          <a:p>
            <a:fld id="{B0C526AF-278E-4698-A4B7-F364534B64D1}" type="datetimeFigureOut">
              <a:rPr lang="en-US" smtClean="0"/>
              <a:pPr/>
              <a:t>2/28/2024</a:t>
            </a:fld>
            <a:endParaRPr lang="en-US"/>
          </a:p>
        </p:txBody>
      </p:sp>
      <p:sp>
        <p:nvSpPr>
          <p:cNvPr id="20" name="Slide Number Placeholder 19"/>
          <p:cNvSpPr>
            <a:spLocks noGrp="1"/>
          </p:cNvSpPr>
          <p:nvPr>
            <p:ph type="sldNum" sz="quarter" idx="11"/>
          </p:nvPr>
        </p:nvSpPr>
        <p:spPr/>
        <p:txBody>
          <a:bodyPr/>
          <a:lstStyle/>
          <a:p>
            <a:fld id="{B02B145F-5081-460E-AA78-1C42D8842C27}"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1099F55-70B3-4880-8F22-BAADD11FD8F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182887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B21D03D-6F94-4E8F-BBF7-843C8635476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3444173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CFE6F5B-B5F1-44AF-B4E1-E956912C0F7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8582237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2839FE7-B954-4403-ADAE-1092C1327FE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5476811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917C5879-C295-466D-9F87-3047CBA33F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4591350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2E2F567-C856-4775-8927-5FF5925D6FD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0819936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EBE8785-85D1-48EA-8E27-2662029D3BD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9104518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8F70066-D814-48DC-931B-2F21BFD1049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4603880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95B19F3-8B57-461A-B375-030C0657970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1559931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FF1C1D59-9AC4-4359-A150-5CB18DBCC36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46940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B0C526AF-278E-4698-A4B7-F364534B64D1}" type="datetimeFigureOut">
              <a:rPr lang="en-US" smtClean="0"/>
              <a:pPr/>
              <a:t>2/28/2024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B145F-5081-460E-AA78-1C42D8842C27}" type="slidenum">
              <a:rPr lang="en-US" smtClean="0"/>
              <a:pPr/>
              <a:t>‹#›</a:t>
            </a:fld>
            <a:endParaRPr lang="en-US"/>
          </a:p>
        </p:txBody>
      </p:sp>
      <p:sp>
        <p:nvSpPr>
          <p:cNvPr id="9" name="Content Placeholder 8"/>
          <p:cNvSpPr>
            <a:spLocks noGrp="1"/>
          </p:cNvSpPr>
          <p:nvPr>
            <p:ph sz="quarter" idx="13"/>
          </p:nvPr>
        </p:nvSpPr>
        <p:spPr>
          <a:xfrm>
            <a:off x="1216152" y="841248"/>
            <a:ext cx="3730752" cy="438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5102352" y="841248"/>
            <a:ext cx="3730752" cy="438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10D8C4B3-100B-440B-8D5C-D478DB15089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279587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75B96FB1-0A0B-4A5E-8D50-E9F77DA7C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0246388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6172F9C-1317-4A76-9717-C62B01ED33D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0865471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E5D5CE0-4FF7-47FB-8C12-AC360432457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4407826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23180AC-7E66-4936-9FA9-1C66A2D255D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9007496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04FAA00-F55A-44DB-95E9-F7B8D801E3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5194304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E977CB6-307D-46D8-8FE1-528BFA75841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7828281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569"/>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487B450-AA82-4A67-84AE-80005C253F6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6909782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5CEA96-86FF-4A02-8AA3-8F8621EE77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9187162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7044"/>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90D14A7-5793-4CFF-9D49-760C3BFAB7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47057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219200" y="841248"/>
            <a:ext cx="3733800"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5105400" y="841248"/>
            <a:ext cx="3735267"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B0C526AF-278E-4698-A4B7-F364534B64D1}" type="datetimeFigureOut">
              <a:rPr lang="en-US" smtClean="0"/>
              <a:pPr/>
              <a:t>2/28/2024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2B145F-5081-460E-AA78-1C42D8842C27}" type="slidenum">
              <a:rPr lang="en-US" smtClean="0"/>
              <a:pPr/>
              <a:t>‹#›</a:t>
            </a:fld>
            <a:endParaRPr lang="en-US"/>
          </a:p>
        </p:txBody>
      </p:sp>
      <p:sp>
        <p:nvSpPr>
          <p:cNvPr id="11" name="Content Placeholder 10"/>
          <p:cNvSpPr>
            <a:spLocks noGrp="1"/>
          </p:cNvSpPr>
          <p:nvPr>
            <p:ph sz="quarter" idx="13"/>
          </p:nvPr>
        </p:nvSpPr>
        <p:spPr>
          <a:xfrm>
            <a:off x="1216152" y="1380744"/>
            <a:ext cx="3730752" cy="3840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14"/>
          </p:nvPr>
        </p:nvSpPr>
        <p:spPr>
          <a:xfrm>
            <a:off x="5102352" y="1380743"/>
            <a:ext cx="3730752" cy="3840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04FD1F7-26A9-429E-871C-78FB2858746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2966783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9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9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C57D6B2-DF6B-4071-BC4B-5F4A97334C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3405505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8EE0E8B2-A9AF-464F-85B6-A4E7BC0894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3892747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9BBFF0AC-70D2-437D-B4E5-F23F892708E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5052066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19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D2DB0B2-5BB5-41BB-8CBB-032CE8654C8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6241444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07C1247-EC0F-43BE-9E5E-BBC6A7C5709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4488646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CA10FA1-BB73-449B-8018-513747D50F0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6033735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782"/>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782"/>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714456B-DD54-4F02-B4CB-B7D891200F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4049354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xAndMedia" preserve="1">
  <p:cSld name="Title, Text and Media Clip">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6"/>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Media Placeholder 3"/>
          <p:cNvSpPr>
            <a:spLocks noGrp="1"/>
          </p:cNvSpPr>
          <p:nvPr>
            <p:ph type="media" sz="half" idx="2"/>
          </p:nvPr>
        </p:nvSpPr>
        <p:spPr>
          <a:xfrm>
            <a:off x="4648200" y="1600206"/>
            <a:ext cx="4038600" cy="4525963"/>
          </a:xfrm>
        </p:spPr>
        <p:txBody>
          <a:bodyPr/>
          <a:lstStyle/>
          <a:p>
            <a:pPr lvl="0"/>
            <a:endParaRPr lang="en-US"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C9A4A2F-32C3-4B25-81E0-310309D96F8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97099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C526AF-278E-4698-A4B7-F364534B64D1}" type="datetimeFigureOut">
              <a:rPr lang="en-US" smtClean="0"/>
              <a:pPr/>
              <a:t>2/28/2024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2B145F-5081-460E-AA78-1C42D8842C2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0C526AF-278E-4698-A4B7-F364534B64D1}" type="datetimeFigureOut">
              <a:rPr lang="en-US" smtClean="0"/>
              <a:pPr/>
              <a:t>2/28/2024</a:t>
            </a:fld>
            <a:endParaRPr lang="en-US"/>
          </a:p>
        </p:txBody>
      </p:sp>
      <p:sp>
        <p:nvSpPr>
          <p:cNvPr id="6" name="Slide Number Placeholder 5"/>
          <p:cNvSpPr>
            <a:spLocks noGrp="1"/>
          </p:cNvSpPr>
          <p:nvPr>
            <p:ph type="sldNum" sz="quarter" idx="11"/>
          </p:nvPr>
        </p:nvSpPr>
        <p:spPr/>
        <p:txBody>
          <a:bodyPr/>
          <a:lstStyle/>
          <a:p>
            <a:fld id="{B02B145F-5081-460E-AA78-1C42D8842C27}" type="slidenum">
              <a:rPr lang="en-US" smtClean="0"/>
              <a:pPr/>
              <a:t>‹#›</a:t>
            </a:fld>
            <a:endParaRPr lang="en-US"/>
          </a:p>
        </p:txBody>
      </p:sp>
      <p:sp>
        <p:nvSpPr>
          <p:cNvPr id="7" name="Footer Placeholder 6"/>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0" y="395287"/>
            <a:ext cx="3008313" cy="1162050"/>
          </a:xfrm>
        </p:spPr>
        <p:txBody>
          <a:bodyPr anchor="b"/>
          <a:lstStyle>
            <a:lvl1pPr algn="l">
              <a:defRPr sz="2000" b="1">
                <a:ln>
                  <a:noFill/>
                </a:ln>
                <a:solidFill>
                  <a:srgbClr val="FF7605"/>
                </a:solidFill>
                <a:effectLst/>
              </a:defRPr>
            </a:lvl1pPr>
          </a:lstStyle>
          <a:p>
            <a:r>
              <a:rPr lang="en-US"/>
              <a:t>Click to edit Master title style</a:t>
            </a:r>
            <a:endParaRPr lang="en-US" dirty="0"/>
          </a:p>
        </p:txBody>
      </p:sp>
      <p:sp>
        <p:nvSpPr>
          <p:cNvPr id="4" name="Text Placeholder 3"/>
          <p:cNvSpPr>
            <a:spLocks noGrp="1"/>
          </p:cNvSpPr>
          <p:nvPr>
            <p:ph type="body" sz="half" idx="2"/>
          </p:nvPr>
        </p:nvSpPr>
        <p:spPr>
          <a:xfrm>
            <a:off x="5715000" y="1557337"/>
            <a:ext cx="3008313" cy="4386263"/>
          </a:xfrm>
        </p:spPr>
        <p:txBody>
          <a:bodyPr/>
          <a:lstStyle>
            <a:lvl1pPr marL="0" indent="0">
              <a:buNone/>
              <a:defRPr sz="1400">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Content Placeholder 13"/>
          <p:cNvSpPr>
            <a:spLocks noGrp="1"/>
          </p:cNvSpPr>
          <p:nvPr>
            <p:ph sz="quarter" idx="13"/>
          </p:nvPr>
        </p:nvSpPr>
        <p:spPr>
          <a:xfrm>
            <a:off x="914400" y="381000"/>
            <a:ext cx="4800600" cy="594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Date Placeholder 8"/>
          <p:cNvSpPr>
            <a:spLocks noGrp="1"/>
          </p:cNvSpPr>
          <p:nvPr>
            <p:ph type="dt" sz="half" idx="14"/>
          </p:nvPr>
        </p:nvSpPr>
        <p:spPr/>
        <p:txBody>
          <a:bodyPr/>
          <a:lstStyle/>
          <a:p>
            <a:fld id="{B0C526AF-278E-4698-A4B7-F364534B64D1}" type="datetimeFigureOut">
              <a:rPr lang="en-US" smtClean="0"/>
              <a:pPr/>
              <a:t>2/28/2024</a:t>
            </a:fld>
            <a:endParaRPr lang="en-US"/>
          </a:p>
        </p:txBody>
      </p:sp>
      <p:sp>
        <p:nvSpPr>
          <p:cNvPr id="10" name="Slide Number Placeholder 9"/>
          <p:cNvSpPr>
            <a:spLocks noGrp="1"/>
          </p:cNvSpPr>
          <p:nvPr>
            <p:ph type="sldNum" sz="quarter" idx="15"/>
          </p:nvPr>
        </p:nvSpPr>
        <p:spPr/>
        <p:txBody>
          <a:bodyPr/>
          <a:lstStyle/>
          <a:p>
            <a:fld id="{B02B145F-5081-460E-AA78-1C42D8842C27}" type="slidenum">
              <a:rPr lang="en-US" smtClean="0"/>
              <a:pPr/>
              <a:t>‹#›</a:t>
            </a:fld>
            <a:endParaRPr lang="en-US"/>
          </a:p>
        </p:txBody>
      </p:sp>
      <p:sp>
        <p:nvSpPr>
          <p:cNvPr id="13" name="Footer Placeholder 12"/>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624754"/>
            <a:ext cx="5486400" cy="404446"/>
          </a:xfrm>
        </p:spPr>
        <p:txBody>
          <a:bodyPr bIns="0" anchor="b"/>
          <a:lstStyle>
            <a:lvl1pPr algn="l">
              <a:defRPr sz="2000" b="1">
                <a:ln w="12700">
                  <a:noFill/>
                </a:ln>
                <a:solidFill>
                  <a:schemeClr val="tx1"/>
                </a:solidFill>
                <a:effectLst/>
              </a:defRPr>
            </a:lvl1pPr>
          </a:lstStyle>
          <a:p>
            <a:r>
              <a:rPr lang="en-US"/>
              <a:t>Click to edit Master title style</a:t>
            </a:r>
            <a:endParaRPr lang="en-US" dirty="0"/>
          </a:p>
        </p:txBody>
      </p:sp>
      <p:sp>
        <p:nvSpPr>
          <p:cNvPr id="3" name="Picture Placeholder 2"/>
          <p:cNvSpPr>
            <a:spLocks noGrp="1"/>
          </p:cNvSpPr>
          <p:nvPr>
            <p:ph type="pic" idx="1"/>
          </p:nvPr>
        </p:nvSpPr>
        <p:spPr>
          <a:xfrm>
            <a:off x="1323975" y="381000"/>
            <a:ext cx="5867400" cy="40814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219200" y="5029200"/>
            <a:ext cx="4038600" cy="1371600"/>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C526AF-278E-4698-A4B7-F364534B64D1}" type="datetimeFigureOut">
              <a:rPr lang="en-US" smtClean="0"/>
              <a:pPr/>
              <a:t>2/28/2024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B145F-5081-460E-AA78-1C42D8842C2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theme" Target="../theme/theme4.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13" Type="http://schemas.openxmlformats.org/officeDocument/2006/relationships/theme" Target="../theme/theme5.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slideLayout" Target="../slideLayouts/slideLayout58.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22860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13" name="Rectangle 12"/>
          <p:cNvSpPr/>
          <p:nvPr/>
        </p:nvSpPr>
        <p:spPr>
          <a:xfrm>
            <a:off x="0" y="0"/>
            <a:ext cx="22860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u="none">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1219200" y="5257800"/>
            <a:ext cx="7239000" cy="1143000"/>
          </a:xfrm>
          <a:prstGeom prst="rect">
            <a:avLst/>
          </a:prstGeom>
        </p:spPr>
        <p:txBody>
          <a:bodyPr vert="horz" lIns="91440" tIns="45720" rIns="91440" bIns="45720" rtlCol="0" anchor="b">
            <a:noAutofit/>
          </a:bodyPr>
          <a:lstStyle/>
          <a:p>
            <a:endParaRPr lang="en-US" dirty="0"/>
          </a:p>
        </p:txBody>
      </p:sp>
      <p:sp>
        <p:nvSpPr>
          <p:cNvPr id="3" name="Text Placeholder 2"/>
          <p:cNvSpPr>
            <a:spLocks noGrp="1"/>
          </p:cNvSpPr>
          <p:nvPr>
            <p:ph type="body" idx="1"/>
          </p:nvPr>
        </p:nvSpPr>
        <p:spPr>
          <a:xfrm>
            <a:off x="1219200" y="838200"/>
            <a:ext cx="7467600" cy="4419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59680" y="6553200"/>
            <a:ext cx="7162800" cy="228600"/>
          </a:xfrm>
          <a:prstGeom prst="rect">
            <a:avLst/>
          </a:prstGeom>
        </p:spPr>
        <p:txBody>
          <a:bodyPr vert="horz" lIns="91440" tIns="45720" rIns="91440" bIns="45720" rtlCol="0" anchor="ctr"/>
          <a:lstStyle>
            <a:lvl1pPr algn="l">
              <a:defRPr sz="1200">
                <a:solidFill>
                  <a:schemeClr val="tx1">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686800" y="5740400"/>
            <a:ext cx="381000" cy="365125"/>
          </a:xfrm>
          <a:prstGeom prst="rect">
            <a:avLst/>
          </a:prstGeom>
        </p:spPr>
        <p:txBody>
          <a:bodyPr vert="horz" lIns="91440" tIns="45720" rIns="91440" bIns="45720" rtlCol="0" anchor="ctr"/>
          <a:lstStyle>
            <a:lvl1pPr algn="l">
              <a:defRPr sz="1200" b="0">
                <a:solidFill>
                  <a:schemeClr val="tx2">
                    <a:lumMod val="60000"/>
                    <a:lumOff val="40000"/>
                  </a:schemeClr>
                </a:solidFill>
              </a:defRPr>
            </a:lvl1pPr>
          </a:lstStyle>
          <a:p>
            <a:fld id="{B02B145F-5081-460E-AA78-1C42D8842C27}" type="slidenum">
              <a:rPr lang="en-US" smtClean="0"/>
              <a:pPr/>
              <a:t>‹#›</a:t>
            </a:fld>
            <a:endParaRPr lang="en-US"/>
          </a:p>
        </p:txBody>
      </p:sp>
      <p:sp>
        <p:nvSpPr>
          <p:cNvPr id="16" name="Freeform 5"/>
          <p:cNvSpPr>
            <a:spLocks/>
          </p:cNvSpPr>
          <p:nvPr/>
        </p:nvSpPr>
        <p:spPr bwMode="auto">
          <a:xfrm>
            <a:off x="8453438" y="571500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2"/>
          </p:nvPr>
        </p:nvSpPr>
        <p:spPr>
          <a:xfrm rot="16200000">
            <a:off x="-1198682" y="4821116"/>
            <a:ext cx="2625969" cy="228600"/>
          </a:xfrm>
          <a:prstGeom prst="rect">
            <a:avLst/>
          </a:prstGeom>
        </p:spPr>
        <p:txBody>
          <a:bodyPr vert="horz" lIns="91440" tIns="45720" rIns="91440" bIns="45720" rtlCol="0" anchor="ctr"/>
          <a:lstStyle>
            <a:lvl1pPr algn="l">
              <a:defRPr sz="1200">
                <a:solidFill>
                  <a:srgbClr val="FFFFFF"/>
                </a:solidFill>
              </a:defRPr>
            </a:lvl1pPr>
          </a:lstStyle>
          <a:p>
            <a:fld id="{B0C526AF-278E-4698-A4B7-F364534B64D1}" type="datetimeFigureOut">
              <a:rPr lang="en-US" smtClean="0"/>
              <a:pPr/>
              <a:t>2/28/2024</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txStyles>
    <p:titleStyle>
      <a:lvl1pPr algn="l" defTabSz="914400" rtl="0" eaLnBrk="1" latinLnBrk="0" hangingPunct="1">
        <a:spcBef>
          <a:spcPct val="0"/>
        </a:spcBef>
        <a:buNone/>
        <a:defRPr sz="7200" b="1" i="0" u="none"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mn-cs"/>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mn-cs"/>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1F9185CD-1817-468A-BCBA-F65A7A3376AC}" type="slidenum">
              <a:rPr lang="en-US" altLang="en-US">
                <a:solidFill>
                  <a:srgbClr val="000000"/>
                </a:solidFill>
                <a:cs typeface="Arial" panose="020B0604020202020204" pitchFamily="34" charset="0"/>
              </a:rPr>
              <a:pPr fontAlgn="base">
                <a:spcBef>
                  <a:spcPct val="0"/>
                </a:spcBef>
                <a:spcAft>
                  <a:spcPct val="0"/>
                </a:spcAft>
              </a:pPr>
              <a:t>‹#›</a:t>
            </a:fld>
            <a:endParaRPr lang="en-US" altLang="en-US">
              <a:solidFill>
                <a:srgbClr val="000000"/>
              </a:solidFill>
              <a:cs typeface="Arial" panose="020B0604020202020204" pitchFamily="34" charset="0"/>
            </a:endParaRPr>
          </a:p>
        </p:txBody>
      </p:sp>
    </p:spTree>
    <p:extLst>
      <p:ext uri="{BB962C8B-B14F-4D97-AF65-F5344CB8AC3E}">
        <p14:creationId xmlns:p14="http://schemas.microsoft.com/office/powerpoint/2010/main" val="1082888129"/>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0420"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000000"/>
              </a:solidFill>
            </a:endParaRPr>
          </a:p>
        </p:txBody>
      </p:sp>
      <p:sp>
        <p:nvSpPr>
          <p:cNvPr id="60421"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000000"/>
              </a:solidFill>
            </a:endParaRPr>
          </a:p>
        </p:txBody>
      </p:sp>
      <p:sp>
        <p:nvSpPr>
          <p:cNvPr id="60422"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BE5C3103-664B-48BB-9B1B-85438B08C7C1}"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3134343284"/>
      </p:ext>
    </p:extLst>
  </p:cSld>
  <p:clrMap bg1="lt1" tx1="dk1" bg2="lt2" tx2="dk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 id="214748383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667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000000"/>
              </a:solidFill>
            </a:endParaRPr>
          </a:p>
        </p:txBody>
      </p:sp>
      <p:sp>
        <p:nvSpPr>
          <p:cNvPr id="15667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000000"/>
              </a:solidFill>
            </a:endParaRPr>
          </a:p>
        </p:txBody>
      </p:sp>
      <p:sp>
        <p:nvSpPr>
          <p:cNvPr id="15667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79498B69-3F8E-4A67-B4BE-68FFE8BF94CD}"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3152509244"/>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 id="2147483845"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fontAlgn="base">
              <a:spcBef>
                <a:spcPct val="0"/>
              </a:spcBef>
              <a:spcAft>
                <a:spcPct val="0"/>
              </a:spcAft>
              <a:defRPr/>
            </a:pPr>
            <a:fld id="{7E55657A-3382-4333-BF9D-BE9A390143EC}"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3934086339"/>
      </p:ext>
    </p:extLst>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 id="2147483858"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7.xml"/></Relationships>
</file>

<file path=ppt/slides/_rels/slide10.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2" descr="B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38" y="1270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395" name="Rectangle 3"/>
          <p:cNvSpPr>
            <a:spLocks noChangeArrowheads="1"/>
          </p:cNvSpPr>
          <p:nvPr/>
        </p:nvSpPr>
        <p:spPr bwMode="auto">
          <a:xfrm>
            <a:off x="536575" y="1196975"/>
            <a:ext cx="8378825" cy="14700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eaLnBrk="0" fontAlgn="base" hangingPunct="0">
              <a:spcBef>
                <a:spcPct val="0"/>
              </a:spcBef>
              <a:spcAft>
                <a:spcPct val="0"/>
              </a:spcAft>
              <a:defRPr/>
            </a:pPr>
            <a:endParaRPr lang="en-US" sz="5400" dirty="0">
              <a:solidFill>
                <a:srgbClr val="000066"/>
              </a:solidFill>
              <a:latin typeface="VNI-Avo" pitchFamily="2" charset="0"/>
            </a:endParaRPr>
          </a:p>
        </p:txBody>
      </p:sp>
      <p:sp>
        <p:nvSpPr>
          <p:cNvPr id="59398" name="WordArt 6"/>
          <p:cNvSpPr>
            <a:spLocks noChangeArrowheads="1" noChangeShapeType="1" noTextEdit="1"/>
          </p:cNvSpPr>
          <p:nvPr/>
        </p:nvSpPr>
        <p:spPr bwMode="auto">
          <a:xfrm>
            <a:off x="1266825" y="4114800"/>
            <a:ext cx="6581775" cy="914400"/>
          </a:xfrm>
          <a:prstGeom prst="rect">
            <a:avLst/>
          </a:prstGeom>
        </p:spPr>
        <p:txBody>
          <a:bodyPr wrap="none" fromWordArt="1">
            <a:prstTxWarp prst="textCascadeUp">
              <a:avLst>
                <a:gd name="adj" fmla="val 44444"/>
              </a:avLst>
            </a:prstTxWarp>
            <a:scene3d>
              <a:camera prst="legacyPerspectiveFront">
                <a:rot lat="20519966" lon="1080000" rev="0"/>
              </a:camera>
              <a:lightRig rig="legacyHarsh2" dir="b"/>
            </a:scene3d>
            <a:sp3d extrusionH="430200" prstMaterial="legacyMatte">
              <a:extrusionClr>
                <a:srgbClr val="FF6600"/>
              </a:extrusionClr>
            </a:sp3d>
          </a:bodyPr>
          <a:lstStyle/>
          <a:p>
            <a:pPr algn="ctr" fontAlgn="base">
              <a:spcBef>
                <a:spcPct val="0"/>
              </a:spcBef>
              <a:spcAft>
                <a:spcPct val="0"/>
              </a:spcAft>
            </a:pPr>
            <a:r>
              <a:rPr lang="en-US" sz="2800" kern="10" dirty="0">
                <a:ln w="9525">
                  <a:round/>
                  <a:headEnd/>
                  <a:tailEnd/>
                </a:ln>
                <a:solidFill>
                  <a:srgbClr val="FF0000"/>
                </a:solidFill>
                <a:latin typeface="Impact"/>
              </a:rPr>
              <a:t>ENGLISH 9</a:t>
            </a:r>
          </a:p>
        </p:txBody>
      </p:sp>
      <p:pic>
        <p:nvPicPr>
          <p:cNvPr id="9" name="Picture 2" descr="E:\hanh hue\hinh anh\hoa hong\CAI3KRD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2377773"/>
            <a:ext cx="1449387" cy="17089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43951898"/>
      </p:ext>
    </p:extLst>
  </p:cSld>
  <p:clrMapOvr>
    <a:masterClrMapping/>
  </p:clrMapOvr>
  <p:transition>
    <p:blinds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nodeType="withEffect">
                                  <p:stCondLst>
                                    <p:cond delay="0"/>
                                  </p:stCondLst>
                                  <p:childTnLst>
                                    <p:set>
                                      <p:cBhvr>
                                        <p:cTn id="6" dur="1" fill="hold">
                                          <p:stCondLst>
                                            <p:cond delay="0"/>
                                          </p:stCondLst>
                                        </p:cTn>
                                        <p:tgtEl>
                                          <p:spTgt spid="59394"/>
                                        </p:tgtEl>
                                        <p:attrNameLst>
                                          <p:attrName>style.visibility</p:attrName>
                                        </p:attrNameLst>
                                      </p:cBhvr>
                                      <p:to>
                                        <p:strVal val="visible"/>
                                      </p:to>
                                    </p:set>
                                    <p:animEffect transition="in" filter="wedge">
                                      <p:cBhvr>
                                        <p:cTn id="7" dur="2000"/>
                                        <p:tgtEl>
                                          <p:spTgt spid="59394"/>
                                        </p:tgtEl>
                                      </p:cBhvr>
                                    </p:animEffect>
                                  </p:childTnLst>
                                </p:cTn>
                              </p:par>
                            </p:childTnLst>
                          </p:cTn>
                        </p:par>
                        <p:par>
                          <p:cTn id="8" fill="hold" nodeType="afterGroup">
                            <p:stCondLst>
                              <p:cond delay="2000"/>
                            </p:stCondLst>
                            <p:childTnLst>
                              <p:par>
                                <p:cTn id="9" presetID="20" presetClass="entr" presetSubtype="0" fill="hold" grpId="1" nodeType="afterEffect" nodePh="1">
                                  <p:stCondLst>
                                    <p:cond delay="0"/>
                                  </p:stCondLst>
                                  <p:endCondLst>
                                    <p:cond evt="begin" delay="0">
                                      <p:tn val="9"/>
                                    </p:cond>
                                  </p:endCondLst>
                                  <p:iterate type="lt">
                                    <p:tmPct val="0"/>
                                  </p:iterate>
                                  <p:childTnLst>
                                    <p:set>
                                      <p:cBhvr>
                                        <p:cTn id="10" dur="1" fill="hold">
                                          <p:stCondLst>
                                            <p:cond delay="0"/>
                                          </p:stCondLst>
                                        </p:cTn>
                                        <p:tgtEl>
                                          <p:spTgt spid="59395"/>
                                        </p:tgtEl>
                                        <p:attrNameLst>
                                          <p:attrName>style.visibility</p:attrName>
                                        </p:attrNameLst>
                                      </p:cBhvr>
                                      <p:to>
                                        <p:strVal val="visible"/>
                                      </p:to>
                                    </p:set>
                                    <p:animEffect transition="in" filter="wedge">
                                      <p:cBhvr>
                                        <p:cTn id="11" dur="2000"/>
                                        <p:tgtEl>
                                          <p:spTgt spid="59395"/>
                                        </p:tgtEl>
                                      </p:cBhvr>
                                    </p:animEffect>
                                  </p:childTnLst>
                                </p:cTn>
                              </p:par>
                              <p:par>
                                <p:cTn id="12" presetID="1" presetClass="path" presetSubtype="0" accel="50000" decel="50000" fill="hold" grpId="0" nodeType="withEffect" nodePh="1">
                                  <p:stCondLst>
                                    <p:cond delay="0"/>
                                  </p:stCondLst>
                                  <p:endCondLst>
                                    <p:cond evt="begin" delay="0">
                                      <p:tn val="12"/>
                                    </p:cond>
                                  </p:endCondLst>
                                  <p:iterate type="lt">
                                    <p:tmPct val="10000"/>
                                  </p:iterate>
                                  <p:childTnLst>
                                    <p:animMotion origin="layout" path="M 3.61111E-6 3.33333E-6  C 0.06892 3.33333E-6  0.125 0.02847  0.125 0.06389  C 0.125 0.09907  0.06892 0.12777  3.61111E-6 0.12777  C -0.0691 0.12777  -0.125 0.09907  -0.125 0.06389  C -0.125 0.02847  -0.0691 3.33333E-6  3.61111E-6 3.33333E-6  Z " pathEditMode="relative" rAng="0" ptsTypes="">
                                      <p:cBhvr>
                                        <p:cTn id="13" dur="2000" fill="hold"/>
                                        <p:tgtEl>
                                          <p:spTgt spid="59395"/>
                                        </p:tgtEl>
                                        <p:attrNameLst>
                                          <p:attrName>ppt_x</p:attrName>
                                          <p:attrName>ppt_y</p:attrName>
                                        </p:attrNameLst>
                                      </p:cBhvr>
                                      <p:rCtr x="0" y="0"/>
                                    </p:animMotion>
                                  </p:childTnLst>
                                </p:cTn>
                              </p:par>
                            </p:childTnLst>
                          </p:cTn>
                        </p:par>
                        <p:par>
                          <p:cTn id="14" fill="hold" nodeType="afterGroup">
                            <p:stCondLst>
                              <p:cond delay="8000"/>
                            </p:stCondLst>
                            <p:childTnLst>
                              <p:par>
                                <p:cTn id="15" presetID="31" presetClass="entr" presetSubtype="0" fill="hold" grpId="0" nodeType="afterEffect">
                                  <p:stCondLst>
                                    <p:cond delay="0"/>
                                  </p:stCondLst>
                                  <p:iterate type="lt">
                                    <p:tmPct val="5000"/>
                                  </p:iterate>
                                  <p:childTnLst>
                                    <p:set>
                                      <p:cBhvr>
                                        <p:cTn id="16" dur="1" fill="hold">
                                          <p:stCondLst>
                                            <p:cond delay="0"/>
                                          </p:stCondLst>
                                        </p:cTn>
                                        <p:tgtEl>
                                          <p:spTgt spid="59398"/>
                                        </p:tgtEl>
                                        <p:attrNameLst>
                                          <p:attrName>style.visibility</p:attrName>
                                        </p:attrNameLst>
                                      </p:cBhvr>
                                      <p:to>
                                        <p:strVal val="visible"/>
                                      </p:to>
                                    </p:set>
                                    <p:anim calcmode="lin" valueType="num">
                                      <p:cBhvr>
                                        <p:cTn id="17" dur="1000" fill="hold"/>
                                        <p:tgtEl>
                                          <p:spTgt spid="59398"/>
                                        </p:tgtEl>
                                        <p:attrNameLst>
                                          <p:attrName>ppt_w</p:attrName>
                                        </p:attrNameLst>
                                      </p:cBhvr>
                                      <p:tavLst>
                                        <p:tav tm="0">
                                          <p:val>
                                            <p:fltVal val="0"/>
                                          </p:val>
                                        </p:tav>
                                        <p:tav tm="100000">
                                          <p:val>
                                            <p:strVal val="#ppt_w"/>
                                          </p:val>
                                        </p:tav>
                                      </p:tavLst>
                                    </p:anim>
                                    <p:anim calcmode="lin" valueType="num">
                                      <p:cBhvr>
                                        <p:cTn id="18" dur="1000" fill="hold"/>
                                        <p:tgtEl>
                                          <p:spTgt spid="59398"/>
                                        </p:tgtEl>
                                        <p:attrNameLst>
                                          <p:attrName>ppt_h</p:attrName>
                                        </p:attrNameLst>
                                      </p:cBhvr>
                                      <p:tavLst>
                                        <p:tav tm="0">
                                          <p:val>
                                            <p:fltVal val="0"/>
                                          </p:val>
                                        </p:tav>
                                        <p:tav tm="100000">
                                          <p:val>
                                            <p:strVal val="#ppt_h"/>
                                          </p:val>
                                        </p:tav>
                                      </p:tavLst>
                                    </p:anim>
                                    <p:anim calcmode="lin" valueType="num">
                                      <p:cBhvr>
                                        <p:cTn id="19" dur="1000" fill="hold"/>
                                        <p:tgtEl>
                                          <p:spTgt spid="59398"/>
                                        </p:tgtEl>
                                        <p:attrNameLst>
                                          <p:attrName>style.rotation</p:attrName>
                                        </p:attrNameLst>
                                      </p:cBhvr>
                                      <p:tavLst>
                                        <p:tav tm="0">
                                          <p:val>
                                            <p:fltVal val="90"/>
                                          </p:val>
                                        </p:tav>
                                        <p:tav tm="100000">
                                          <p:val>
                                            <p:fltVal val="0"/>
                                          </p:val>
                                        </p:tav>
                                      </p:tavLst>
                                    </p:anim>
                                    <p:animEffect transition="in" filter="fade">
                                      <p:cBhvr>
                                        <p:cTn id="20" dur="1000"/>
                                        <p:tgtEl>
                                          <p:spTgt spid="593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p:bldP spid="59395" grpId="1"/>
      <p:bldP spid="5939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382000" cy="3505200"/>
          </a:xfrm>
        </p:spPr>
        <p:txBody>
          <a:bodyPr/>
          <a:lstStyle/>
          <a:p>
            <a:r>
              <a:rPr lang="en-US" sz="4000" dirty="0">
                <a:solidFill>
                  <a:srgbClr val="00B050"/>
                </a:solidFill>
                <a:latin typeface="Times New Roman" pitchFamily="18" charset="0"/>
                <a:cs typeface="Times New Roman" pitchFamily="18" charset="0"/>
              </a:rPr>
              <a:t>- Learn by heart and copy  new words</a:t>
            </a:r>
            <a:br>
              <a:rPr lang="en-US" sz="4000" dirty="0">
                <a:solidFill>
                  <a:srgbClr val="00B050"/>
                </a:solidFill>
                <a:latin typeface="Times New Roman" pitchFamily="18" charset="0"/>
                <a:cs typeface="Times New Roman" pitchFamily="18" charset="0"/>
              </a:rPr>
            </a:br>
            <a:r>
              <a:rPr lang="en-US" sz="4000" dirty="0">
                <a:solidFill>
                  <a:srgbClr val="00B050"/>
                </a:solidFill>
                <a:latin typeface="Times New Roman" pitchFamily="18" charset="0"/>
                <a:cs typeface="Times New Roman" pitchFamily="18" charset="0"/>
              </a:rPr>
              <a:t>- Do ex D in workbook</a:t>
            </a:r>
            <a:br>
              <a:rPr lang="en-US" sz="4000" dirty="0">
                <a:solidFill>
                  <a:srgbClr val="00B050"/>
                </a:solidFill>
                <a:latin typeface="Times New Roman" pitchFamily="18" charset="0"/>
                <a:cs typeface="Times New Roman" pitchFamily="18" charset="0"/>
              </a:rPr>
            </a:br>
            <a:r>
              <a:rPr lang="en-US" sz="4000" dirty="0">
                <a:solidFill>
                  <a:srgbClr val="00B050"/>
                </a:solidFill>
                <a:latin typeface="Times New Roman" pitchFamily="18" charset="0"/>
                <a:cs typeface="Times New Roman" pitchFamily="18" charset="0"/>
              </a:rPr>
              <a:t>- Prepare for the next lesson</a:t>
            </a:r>
            <a:br>
              <a:rPr lang="en-US" sz="4000" dirty="0">
                <a:solidFill>
                  <a:srgbClr val="00B050"/>
                </a:solidFill>
                <a:latin typeface="Times New Roman" pitchFamily="18" charset="0"/>
                <a:cs typeface="Times New Roman" pitchFamily="18" charset="0"/>
              </a:rPr>
            </a:br>
            <a:r>
              <a:rPr lang="en-US" sz="4000" dirty="0">
                <a:solidFill>
                  <a:srgbClr val="00B050"/>
                </a:solidFill>
                <a:latin typeface="Times New Roman" pitchFamily="18" charset="0"/>
                <a:cs typeface="Times New Roman" pitchFamily="18" charset="0"/>
              </a:rPr>
              <a:t> ( Skills 2)</a:t>
            </a:r>
          </a:p>
        </p:txBody>
      </p:sp>
      <p:sp>
        <p:nvSpPr>
          <p:cNvPr id="3" name="Content Placeholder 2"/>
          <p:cNvSpPr>
            <a:spLocks noGrp="1"/>
          </p:cNvSpPr>
          <p:nvPr>
            <p:ph idx="1"/>
          </p:nvPr>
        </p:nvSpPr>
        <p:spPr>
          <a:xfrm>
            <a:off x="5181600" y="-152400"/>
            <a:ext cx="5867400" cy="1219200"/>
          </a:xfrm>
          <a:solidFill>
            <a:srgbClr val="92D050"/>
          </a:solidFill>
        </p:spPr>
        <p:txBody>
          <a:bodyPr>
            <a:normAutofit/>
          </a:bodyPr>
          <a:lstStyle/>
          <a:p>
            <a:pPr marL="0" indent="0">
              <a:buNone/>
            </a:pPr>
            <a:r>
              <a:rPr lang="en-US" sz="4800" b="1" dirty="0">
                <a:latin typeface="Times New Roman" pitchFamily="18" charset="0"/>
                <a:cs typeface="Times New Roman" pitchFamily="18" charset="0"/>
              </a:rPr>
              <a:t>Homework</a:t>
            </a:r>
          </a:p>
        </p:txBody>
      </p:sp>
    </p:spTree>
    <p:extLst>
      <p:ext uri="{BB962C8B-B14F-4D97-AF65-F5344CB8AC3E}">
        <p14:creationId xmlns:p14="http://schemas.microsoft.com/office/powerpoint/2010/main" val="4272914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1)">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3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5029200"/>
            <a:ext cx="14478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4" descr="3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90600" y="5029200"/>
            <a:ext cx="17526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5" descr="3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4953000"/>
            <a:ext cx="1295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6" descr="3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5029200"/>
            <a:ext cx="1295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7" descr="3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5029200"/>
            <a:ext cx="1295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8" descr="3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5029200"/>
            <a:ext cx="1295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9" descr="3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5029200"/>
            <a:ext cx="1295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10" descr="3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5029200"/>
            <a:ext cx="1295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11" descr="3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5029200"/>
            <a:ext cx="1295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9" name="WordArt 18"/>
          <p:cNvSpPr>
            <a:spLocks noChangeArrowheads="1" noChangeShapeType="1" noTextEdit="1"/>
          </p:cNvSpPr>
          <p:nvPr/>
        </p:nvSpPr>
        <p:spPr bwMode="auto">
          <a:xfrm>
            <a:off x="571500" y="523875"/>
            <a:ext cx="8001000" cy="1524000"/>
          </a:xfrm>
          <a:prstGeom prst="rect">
            <a:avLst/>
          </a:prstGeom>
        </p:spPr>
        <p:txBody>
          <a:bodyPr wrap="none" fromWordArt="1">
            <a:prstTxWarp prst="textWave1">
              <a:avLst>
                <a:gd name="adj1" fmla="val 13005"/>
                <a:gd name="adj2" fmla="val 0"/>
              </a:avLst>
            </a:prstTxWarp>
          </a:bodyPr>
          <a:lstStyle/>
          <a:p>
            <a:pPr algn="ctr" fontAlgn="base">
              <a:spcBef>
                <a:spcPct val="0"/>
              </a:spcBef>
              <a:spcAft>
                <a:spcPct val="0"/>
              </a:spcAft>
            </a:pPr>
            <a:r>
              <a:rPr lang="en-US" sz="3600" b="1" kern="10" dirty="0">
                <a:ln w="9525">
                  <a:solidFill>
                    <a:srgbClr val="FF0000"/>
                  </a:solidFill>
                  <a:round/>
                  <a:headEnd/>
                  <a:tailEnd/>
                </a:ln>
                <a:solidFill>
                  <a:srgbClr val="FF0066"/>
                </a:solidFill>
                <a:effectLst>
                  <a:outerShdw dist="53882" dir="2700000" algn="ctr" rotWithShape="0">
                    <a:srgbClr val="C0C0C0">
                      <a:alpha val="79999"/>
                    </a:srgbClr>
                  </a:outerShdw>
                </a:effectLst>
                <a:latin typeface="Times New Roman"/>
                <a:cs typeface="Times New Roman"/>
              </a:rPr>
              <a:t>WELCOME TO OUR CLASS 9</a:t>
            </a:r>
          </a:p>
        </p:txBody>
      </p:sp>
      <p:sp>
        <p:nvSpPr>
          <p:cNvPr id="2060" name="WordArt 19"/>
          <p:cNvSpPr>
            <a:spLocks noChangeArrowheads="1" noChangeShapeType="1" noTextEdit="1"/>
          </p:cNvSpPr>
          <p:nvPr/>
        </p:nvSpPr>
        <p:spPr bwMode="auto">
          <a:xfrm>
            <a:off x="723900" y="1905000"/>
            <a:ext cx="7200900" cy="1873250"/>
          </a:xfrm>
          <a:prstGeom prst="rect">
            <a:avLst/>
          </a:prstGeom>
        </p:spPr>
        <p:txBody>
          <a:bodyPr wrap="none" fromWordArt="1">
            <a:prstTxWarp prst="textWave1">
              <a:avLst>
                <a:gd name="adj1" fmla="val 13005"/>
                <a:gd name="adj2" fmla="val 948"/>
              </a:avLst>
            </a:prstTxWarp>
          </a:bodyPr>
          <a:lstStyle/>
          <a:p>
            <a:pPr algn="ctr" fontAlgn="base">
              <a:spcBef>
                <a:spcPct val="0"/>
              </a:spcBef>
              <a:spcAft>
                <a:spcPct val="0"/>
              </a:spcAft>
            </a:pPr>
            <a:r>
              <a:rPr lang="en-US" sz="3600" b="1" kern="10" dirty="0">
                <a:ln w="9525">
                  <a:solidFill>
                    <a:srgbClr val="FF6600"/>
                  </a:solidFill>
                  <a:round/>
                  <a:headEnd/>
                  <a:tailEnd/>
                </a:ln>
                <a:solidFill>
                  <a:srgbClr val="FF0000"/>
                </a:solidFill>
                <a:effectLst>
                  <a:outerShdw dist="53882" dir="2700000" algn="ctr" rotWithShape="0">
                    <a:srgbClr val="C0C0C0">
                      <a:alpha val="79999"/>
                    </a:srgbClr>
                  </a:outerShdw>
                </a:effectLst>
                <a:latin typeface="Times New Roman"/>
                <a:cs typeface="Times New Roman"/>
              </a:rPr>
              <a:t>Unit 1: </a:t>
            </a:r>
            <a:r>
              <a:rPr lang="en-US" sz="3600" b="1" kern="0" spc="150" dirty="0">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LOCAL ENVIRONMENT</a:t>
            </a:r>
            <a:endParaRPr lang="en-US" sz="3600" b="1" kern="10" dirty="0">
              <a:ln w="9525">
                <a:solidFill>
                  <a:srgbClr val="FF6600"/>
                </a:solidFill>
                <a:round/>
                <a:headEnd/>
                <a:tailEnd/>
              </a:ln>
              <a:solidFill>
                <a:srgbClr val="800000"/>
              </a:solidFill>
              <a:effectLst>
                <a:outerShdw dist="53882" dir="2700000" algn="ctr" rotWithShape="0">
                  <a:srgbClr val="C0C0C0">
                    <a:alpha val="79999"/>
                  </a:srgbClr>
                </a:outerShdw>
              </a:effectLst>
              <a:latin typeface="Times New Roman"/>
              <a:cs typeface="Times New Roman"/>
            </a:endParaRPr>
          </a:p>
        </p:txBody>
      </p:sp>
      <p:sp>
        <p:nvSpPr>
          <p:cNvPr id="17" name="Rectangle 16"/>
          <p:cNvSpPr/>
          <p:nvPr/>
        </p:nvSpPr>
        <p:spPr>
          <a:xfrm>
            <a:off x="2970661" y="4020740"/>
            <a:ext cx="3223961" cy="923330"/>
          </a:xfrm>
          <a:prstGeom prst="rect">
            <a:avLst/>
          </a:prstGeom>
          <a:noFill/>
        </p:spPr>
        <p:txBody>
          <a:bodyPr wrap="none">
            <a:spAutoFit/>
          </a:bodyPr>
          <a:lstStyle/>
          <a:p>
            <a:pPr algn="ctr" fontAlgn="base">
              <a:spcBef>
                <a:spcPct val="0"/>
              </a:spcBef>
              <a:spcAft>
                <a:spcPct val="0"/>
              </a:spcAft>
              <a:defRPr/>
            </a:pPr>
            <a:r>
              <a:rPr lang="en-US" sz="5400" b="1" dirty="0">
                <a:ln w="31550" cmpd="sng">
                  <a:gradFill>
                    <a:gsLst>
                      <a:gs pos="70000">
                        <a:srgbClr val="2D2D8A">
                          <a:shade val="50000"/>
                          <a:satMod val="190000"/>
                        </a:srgbClr>
                      </a:gs>
                      <a:gs pos="0">
                        <a:srgbClr val="2D2D8A">
                          <a:tint val="77000"/>
                          <a:satMod val="180000"/>
                        </a:srgbClr>
                      </a:gs>
                    </a:gsLst>
                    <a:lin ang="5400000"/>
                  </a:gradFill>
                  <a:prstDash val="solid"/>
                </a:ln>
                <a:solidFill>
                  <a:srgbClr val="2D2D8A">
                    <a:tint val="15000"/>
                    <a:satMod val="200000"/>
                  </a:srgbClr>
                </a:solidFill>
                <a:effectLst>
                  <a:outerShdw blurRad="50800" dist="40000" dir="5400000" algn="tl" rotWithShape="0">
                    <a:srgbClr val="000000">
                      <a:shade val="5000"/>
                      <a:satMod val="120000"/>
                      <a:alpha val="33000"/>
                    </a:srgbClr>
                  </a:outerShdw>
                </a:effectLst>
              </a:rPr>
              <a:t>SKILLS 1</a:t>
            </a:r>
          </a:p>
        </p:txBody>
      </p:sp>
    </p:spTree>
    <p:extLst>
      <p:ext uri="{BB962C8B-B14F-4D97-AF65-F5344CB8AC3E}">
        <p14:creationId xmlns:p14="http://schemas.microsoft.com/office/powerpoint/2010/main" val="1788509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32" name="Text Box 8"/>
          <p:cNvSpPr txBox="1">
            <a:spLocks noChangeArrowheads="1"/>
          </p:cNvSpPr>
          <p:nvPr/>
        </p:nvSpPr>
        <p:spPr bwMode="auto">
          <a:xfrm>
            <a:off x="228600" y="1219200"/>
            <a:ext cx="27432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fontAlgn="base">
              <a:spcBef>
                <a:spcPct val="50000"/>
              </a:spcBef>
              <a:spcAft>
                <a:spcPct val="0"/>
              </a:spcAft>
            </a:pPr>
            <a:r>
              <a:rPr lang="en-US" sz="2800" b="1" u="sng">
                <a:solidFill>
                  <a:srgbClr val="FF0000"/>
                </a:solidFill>
                <a:latin typeface="Times New Roman" pitchFamily="18" charset="0"/>
                <a:cs typeface="Times New Roman" pitchFamily="18" charset="0"/>
              </a:rPr>
              <a:t>*.Vocabulary:</a:t>
            </a:r>
          </a:p>
        </p:txBody>
      </p:sp>
      <p:sp>
        <p:nvSpPr>
          <p:cNvPr id="15" name="Text Box 10"/>
          <p:cNvSpPr txBox="1">
            <a:spLocks noChangeArrowheads="1"/>
          </p:cNvSpPr>
          <p:nvPr/>
        </p:nvSpPr>
        <p:spPr bwMode="auto">
          <a:xfrm>
            <a:off x="213360" y="1767898"/>
            <a:ext cx="302298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r>
              <a:rPr lang="en-US" sz="2800" b="1" dirty="0">
                <a:solidFill>
                  <a:srgbClr val="0000FF"/>
                </a:solidFill>
                <a:latin typeface="Times New Roman" pitchFamily="18" charset="0"/>
                <a:cs typeface="Times New Roman" pitchFamily="18" charset="0"/>
              </a:rPr>
              <a:t>authenticity (n):  </a:t>
            </a:r>
          </a:p>
        </p:txBody>
      </p:sp>
      <p:sp>
        <p:nvSpPr>
          <p:cNvPr id="16" name="Text Box 11"/>
          <p:cNvSpPr txBox="1">
            <a:spLocks noChangeArrowheads="1"/>
          </p:cNvSpPr>
          <p:nvPr/>
        </p:nvSpPr>
        <p:spPr bwMode="auto">
          <a:xfrm>
            <a:off x="4342718" y="1695821"/>
            <a:ext cx="347269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r>
              <a:rPr lang="en-US" sz="2800" b="1" dirty="0" err="1">
                <a:solidFill>
                  <a:srgbClr val="333399"/>
                </a:solidFill>
                <a:latin typeface="Times New Roman" pitchFamily="18" charset="0"/>
                <a:cs typeface="Times New Roman" pitchFamily="18" charset="0"/>
              </a:rPr>
              <a:t>tính</a:t>
            </a:r>
            <a:r>
              <a:rPr lang="en-US" sz="2800" b="1" dirty="0">
                <a:solidFill>
                  <a:srgbClr val="333399"/>
                </a:solidFill>
                <a:latin typeface="Times New Roman" pitchFamily="18" charset="0"/>
                <a:cs typeface="Times New Roman" pitchFamily="18" charset="0"/>
              </a:rPr>
              <a:t> </a:t>
            </a:r>
            <a:r>
              <a:rPr lang="en-US" sz="2800" b="1" dirty="0" err="1">
                <a:solidFill>
                  <a:srgbClr val="333399"/>
                </a:solidFill>
                <a:latin typeface="Times New Roman" pitchFamily="18" charset="0"/>
                <a:cs typeface="Times New Roman" pitchFamily="18" charset="0"/>
              </a:rPr>
              <a:t>xác</a:t>
            </a:r>
            <a:r>
              <a:rPr lang="en-US" sz="2800" b="1" dirty="0">
                <a:solidFill>
                  <a:srgbClr val="333399"/>
                </a:solidFill>
                <a:latin typeface="Times New Roman" pitchFamily="18" charset="0"/>
                <a:cs typeface="Times New Roman" pitchFamily="18" charset="0"/>
              </a:rPr>
              <a:t> </a:t>
            </a:r>
            <a:r>
              <a:rPr lang="en-US" sz="2800" b="1" dirty="0" err="1">
                <a:solidFill>
                  <a:srgbClr val="333399"/>
                </a:solidFill>
                <a:latin typeface="Times New Roman" pitchFamily="18" charset="0"/>
                <a:cs typeface="Times New Roman" pitchFamily="18" charset="0"/>
              </a:rPr>
              <a:t>thực</a:t>
            </a:r>
            <a:endParaRPr lang="en-US" sz="2800" b="1" dirty="0">
              <a:solidFill>
                <a:srgbClr val="333399"/>
              </a:solidFill>
              <a:latin typeface="Times New Roman" pitchFamily="18" charset="0"/>
              <a:cs typeface="Times New Roman" pitchFamily="18" charset="0"/>
            </a:endParaRPr>
          </a:p>
        </p:txBody>
      </p:sp>
      <p:sp>
        <p:nvSpPr>
          <p:cNvPr id="17" name="Text Box 12"/>
          <p:cNvSpPr txBox="1">
            <a:spLocks noChangeArrowheads="1"/>
          </p:cNvSpPr>
          <p:nvPr/>
        </p:nvSpPr>
        <p:spPr bwMode="auto">
          <a:xfrm>
            <a:off x="256032" y="2291118"/>
            <a:ext cx="2971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r>
              <a:rPr lang="en-US" sz="2800" b="1" dirty="0">
                <a:solidFill>
                  <a:srgbClr val="0000FF"/>
                </a:solidFill>
                <a:latin typeface="Times New Roman" pitchFamily="18" charset="0"/>
                <a:cs typeface="Times New Roman" pitchFamily="18" charset="0"/>
              </a:rPr>
              <a:t>layer (n)           : </a:t>
            </a:r>
          </a:p>
        </p:txBody>
      </p:sp>
      <p:sp>
        <p:nvSpPr>
          <p:cNvPr id="18" name="Text Box 14"/>
          <p:cNvSpPr txBox="1">
            <a:spLocks noChangeArrowheads="1"/>
          </p:cNvSpPr>
          <p:nvPr/>
        </p:nvSpPr>
        <p:spPr bwMode="auto">
          <a:xfrm>
            <a:off x="4221697" y="2320994"/>
            <a:ext cx="35083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r>
              <a:rPr lang="en-US" sz="2800" b="1" dirty="0">
                <a:solidFill>
                  <a:srgbClr val="0000CC"/>
                </a:solidFill>
                <a:latin typeface="Times New Roman" pitchFamily="18" charset="0"/>
                <a:cs typeface="Times New Roman" pitchFamily="18" charset="0"/>
              </a:rPr>
              <a:t> </a:t>
            </a:r>
            <a:r>
              <a:rPr lang="en-US" sz="2800" b="1" dirty="0" err="1">
                <a:solidFill>
                  <a:srgbClr val="333399"/>
                </a:solidFill>
                <a:latin typeface="Times New Roman" pitchFamily="18" charset="0"/>
                <a:cs typeface="Times New Roman" pitchFamily="18" charset="0"/>
              </a:rPr>
              <a:t>lớp</a:t>
            </a:r>
            <a:r>
              <a:rPr lang="en-US" sz="2800" b="1" dirty="0">
                <a:solidFill>
                  <a:srgbClr val="333399"/>
                </a:solidFill>
                <a:latin typeface="Times New Roman" pitchFamily="18" charset="0"/>
                <a:cs typeface="Times New Roman" pitchFamily="18" charset="0"/>
              </a:rPr>
              <a:t> ( </a:t>
            </a:r>
            <a:r>
              <a:rPr lang="en-US" sz="2800" b="1" dirty="0" err="1">
                <a:solidFill>
                  <a:srgbClr val="333399"/>
                </a:solidFill>
                <a:latin typeface="Times New Roman" pitchFamily="18" charset="0"/>
                <a:cs typeface="Times New Roman" pitchFamily="18" charset="0"/>
              </a:rPr>
              <a:t>lá</a:t>
            </a:r>
            <a:r>
              <a:rPr lang="en-US" sz="2800" b="1" dirty="0">
                <a:solidFill>
                  <a:srgbClr val="333399"/>
                </a:solidFill>
                <a:latin typeface="Times New Roman" pitchFamily="18" charset="0"/>
                <a:cs typeface="Times New Roman" pitchFamily="18" charset="0"/>
              </a:rPr>
              <a:t> )</a:t>
            </a:r>
          </a:p>
        </p:txBody>
      </p:sp>
      <p:sp>
        <p:nvSpPr>
          <p:cNvPr id="21" name="Text Box 11"/>
          <p:cNvSpPr txBox="1">
            <a:spLocks noChangeArrowheads="1"/>
          </p:cNvSpPr>
          <p:nvPr/>
        </p:nvSpPr>
        <p:spPr bwMode="auto">
          <a:xfrm>
            <a:off x="112777" y="2904320"/>
            <a:ext cx="311505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r>
              <a:rPr lang="en-US" sz="2800" b="1" dirty="0">
                <a:solidFill>
                  <a:srgbClr val="000000"/>
                </a:solidFill>
                <a:latin typeface="Times New Roman" pitchFamily="18" charset="0"/>
                <a:cs typeface="Times New Roman" pitchFamily="18" charset="0"/>
              </a:rPr>
              <a:t> </a:t>
            </a:r>
            <a:r>
              <a:rPr lang="en-US" sz="2800" b="1" dirty="0">
                <a:solidFill>
                  <a:srgbClr val="0000FF"/>
                </a:solidFill>
                <a:latin typeface="Times New Roman" pitchFamily="18" charset="0"/>
                <a:cs typeface="Times New Roman" pitchFamily="18" charset="0"/>
              </a:rPr>
              <a:t>preserve (v)      </a:t>
            </a:r>
            <a:r>
              <a:rPr lang="en-US" sz="2800" b="1" dirty="0">
                <a:solidFill>
                  <a:srgbClr val="333399"/>
                </a:solidFill>
                <a:latin typeface="Times New Roman" pitchFamily="18" charset="0"/>
                <a:cs typeface="Times New Roman" pitchFamily="18" charset="0"/>
              </a:rPr>
              <a:t>: </a:t>
            </a:r>
            <a:r>
              <a:rPr lang="en-US" sz="2800" b="1" dirty="0">
                <a:solidFill>
                  <a:srgbClr val="000000"/>
                </a:solidFill>
                <a:latin typeface="Times New Roman" pitchFamily="18" charset="0"/>
                <a:cs typeface="Times New Roman" pitchFamily="18" charset="0"/>
              </a:rPr>
              <a:t> </a:t>
            </a:r>
          </a:p>
        </p:txBody>
      </p:sp>
      <p:sp>
        <p:nvSpPr>
          <p:cNvPr id="22" name="Text Box 15"/>
          <p:cNvSpPr txBox="1">
            <a:spLocks noChangeArrowheads="1"/>
          </p:cNvSpPr>
          <p:nvPr/>
        </p:nvSpPr>
        <p:spPr bwMode="auto">
          <a:xfrm>
            <a:off x="4269566" y="2965280"/>
            <a:ext cx="269875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r>
              <a:rPr lang="en-US" sz="2800" b="1" dirty="0" err="1">
                <a:solidFill>
                  <a:srgbClr val="333399"/>
                </a:solidFill>
                <a:latin typeface="Times New Roman" pitchFamily="18" charset="0"/>
                <a:cs typeface="Times New Roman" pitchFamily="18" charset="0"/>
              </a:rPr>
              <a:t>bảo</a:t>
            </a:r>
            <a:r>
              <a:rPr lang="en-US" sz="2800" b="1" dirty="0">
                <a:solidFill>
                  <a:srgbClr val="333399"/>
                </a:solidFill>
                <a:latin typeface="Times New Roman" pitchFamily="18" charset="0"/>
                <a:cs typeface="Times New Roman" pitchFamily="18" charset="0"/>
              </a:rPr>
              <a:t> </a:t>
            </a:r>
            <a:r>
              <a:rPr lang="en-US" sz="2800" b="1" dirty="0" err="1">
                <a:solidFill>
                  <a:srgbClr val="333399"/>
                </a:solidFill>
                <a:latin typeface="Times New Roman" pitchFamily="18" charset="0"/>
                <a:cs typeface="Times New Roman" pitchFamily="18" charset="0"/>
              </a:rPr>
              <a:t>vệ</a:t>
            </a:r>
            <a:r>
              <a:rPr lang="en-US" sz="2800" b="1" dirty="0">
                <a:solidFill>
                  <a:srgbClr val="333399"/>
                </a:solidFill>
                <a:latin typeface="Times New Roman" pitchFamily="18" charset="0"/>
                <a:cs typeface="Times New Roman" pitchFamily="18" charset="0"/>
              </a:rPr>
              <a:t>, </a:t>
            </a:r>
            <a:r>
              <a:rPr lang="en-US" sz="2800" b="1" dirty="0" err="1">
                <a:solidFill>
                  <a:srgbClr val="333399"/>
                </a:solidFill>
                <a:latin typeface="Times New Roman" pitchFamily="18" charset="0"/>
                <a:cs typeface="Times New Roman" pitchFamily="18" charset="0"/>
              </a:rPr>
              <a:t>bảo</a:t>
            </a:r>
            <a:r>
              <a:rPr lang="en-US" sz="2800" b="1" dirty="0">
                <a:solidFill>
                  <a:srgbClr val="333399"/>
                </a:solidFill>
                <a:latin typeface="Times New Roman" pitchFamily="18" charset="0"/>
                <a:cs typeface="Times New Roman" pitchFamily="18" charset="0"/>
              </a:rPr>
              <a:t> </a:t>
            </a:r>
            <a:r>
              <a:rPr lang="en-US" sz="2800" b="1" dirty="0" err="1">
                <a:solidFill>
                  <a:srgbClr val="333399"/>
                </a:solidFill>
                <a:latin typeface="Times New Roman" pitchFamily="18" charset="0"/>
                <a:cs typeface="Times New Roman" pitchFamily="18" charset="0"/>
              </a:rPr>
              <a:t>tồn</a:t>
            </a:r>
            <a:endParaRPr lang="en-US" sz="2800" b="1" dirty="0">
              <a:solidFill>
                <a:srgbClr val="333399"/>
              </a:solidFill>
              <a:latin typeface="Times New Roman" pitchFamily="18" charset="0"/>
              <a:cs typeface="Times New Roman" pitchFamily="18" charset="0"/>
            </a:endParaRPr>
          </a:p>
        </p:txBody>
      </p:sp>
      <p:sp>
        <p:nvSpPr>
          <p:cNvPr id="40" name="Title 1"/>
          <p:cNvSpPr txBox="1">
            <a:spLocks/>
          </p:cNvSpPr>
          <p:nvPr/>
        </p:nvSpPr>
        <p:spPr>
          <a:xfrm>
            <a:off x="0" y="0"/>
            <a:ext cx="9098792" cy="1143000"/>
          </a:xfrm>
          <a:prstGeom prst="rect">
            <a:avLst/>
          </a:prstGeom>
          <a:solidFill>
            <a:sysClr val="window" lastClr="FFFFFF">
              <a:alpha val="90000"/>
            </a:sysClr>
          </a:solidFill>
          <a:ln w="25400" cap="flat" cmpd="sng" algn="ctr">
            <a:noFill/>
            <a:prstDash val="solid"/>
          </a:ln>
          <a:effectLst/>
        </p:spPr>
        <p:txBody>
          <a:bodyPr vert="horz" lIns="91440" tIns="45720" rIns="91440" bIns="45720" rtlCol="0" anchor="ctr">
            <a:noAutofit/>
            <a:scene3d>
              <a:camera prst="orthographicFront"/>
              <a:lightRig rig="soft" dir="t">
                <a:rot lat="0" lon="0" rev="10800000"/>
              </a:lightRig>
            </a:scene3d>
            <a:sp3d>
              <a:bevelT w="27940" h="12700"/>
              <a:contourClr>
                <a:srgbClr val="DDDDDD"/>
              </a:contourClr>
            </a:sp3d>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marL="0" lvl="3" algn="ctr">
              <a:spcBef>
                <a:spcPct val="0"/>
              </a:spcBef>
              <a:defRPr/>
            </a:pPr>
            <a:r>
              <a:rPr lang="en-US" sz="3200" b="1" kern="0" spc="150" dirty="0">
                <a:ln w="11430"/>
                <a:solidFill>
                  <a:prstClr val="black"/>
                </a:solidFill>
                <a:effectLst>
                  <a:outerShdw blurRad="25400" algn="tl" rotWithShape="0">
                    <a:srgbClr val="000000">
                      <a:alpha val="43000"/>
                    </a:srgbClr>
                  </a:outerShdw>
                </a:effectLst>
                <a:latin typeface="Times New Roman" pitchFamily="18" charset="0"/>
                <a:cs typeface="Times New Roman" pitchFamily="18" charset="0"/>
              </a:rPr>
              <a:t>UNIT 1: LOCAL ENVIRONMENT</a:t>
            </a:r>
            <a:br>
              <a:rPr lang="en-US" sz="3200" b="1" kern="0" spc="150" dirty="0">
                <a:ln w="11430"/>
                <a:solidFill>
                  <a:srgbClr val="FF3300"/>
                </a:solidFill>
                <a:effectLst>
                  <a:outerShdw blurRad="25400" algn="tl" rotWithShape="0">
                    <a:srgbClr val="000000">
                      <a:alpha val="43000"/>
                    </a:srgbClr>
                  </a:outerShdw>
                </a:effectLst>
                <a:latin typeface="Times New Roman" pitchFamily="18" charset="0"/>
                <a:cs typeface="Times New Roman" pitchFamily="18" charset="0"/>
              </a:rPr>
            </a:br>
            <a:r>
              <a:rPr lang="en-GB" sz="3200" b="1" kern="0" spc="150" dirty="0">
                <a:ln w="11430"/>
                <a:solidFill>
                  <a:srgbClr val="0070C0"/>
                </a:solidFill>
                <a:effectLst>
                  <a:outerShdw blurRad="25400" algn="tl" rotWithShape="0">
                    <a:srgbClr val="000000">
                      <a:alpha val="43000"/>
                    </a:srgbClr>
                  </a:outerShdw>
                </a:effectLst>
                <a:latin typeface="Times New Roman" pitchFamily="18" charset="0"/>
                <a:cs typeface="Times New Roman" pitchFamily="18" charset="0"/>
              </a:rPr>
              <a:t>LESSON 5: SKILLS 1</a:t>
            </a:r>
            <a:endParaRPr lang="en-US" sz="3200" b="1" kern="0" spc="150" dirty="0">
              <a:ln w="11430"/>
              <a:solidFill>
                <a:srgbClr val="0070C0"/>
              </a:solidFill>
              <a:effectLst>
                <a:outerShdw blurRad="25400" algn="tl" rotWithShape="0">
                  <a:srgbClr val="000000">
                    <a:alpha val="43000"/>
                  </a:srgbClr>
                </a:outerShdw>
              </a:effectLst>
              <a:latin typeface="Times New Roman" pitchFamily="18" charset="0"/>
              <a:cs typeface="Times New Roman" pitchFamily="18" charset="0"/>
            </a:endParaRPr>
          </a:p>
        </p:txBody>
      </p:sp>
      <p:sp>
        <p:nvSpPr>
          <p:cNvPr id="2" name="TextBox 1"/>
          <p:cNvSpPr txBox="1"/>
          <p:nvPr/>
        </p:nvSpPr>
        <p:spPr>
          <a:xfrm>
            <a:off x="228600" y="3578870"/>
            <a:ext cx="2999232" cy="523220"/>
          </a:xfrm>
          <a:prstGeom prst="rect">
            <a:avLst/>
          </a:prstGeom>
          <a:noFill/>
        </p:spPr>
        <p:txBody>
          <a:bodyPr wrap="square" rtlCol="0">
            <a:spAutoFit/>
          </a:bodyPr>
          <a:lstStyle/>
          <a:p>
            <a:r>
              <a:rPr lang="en-US" sz="2800" b="1" dirty="0">
                <a:solidFill>
                  <a:srgbClr val="0000CC"/>
                </a:solidFill>
                <a:latin typeface="Times New Roman" pitchFamily="18" charset="0"/>
                <a:cs typeface="Times New Roman" pitchFamily="18" charset="0"/>
              </a:rPr>
              <a:t>treat ( v)           :</a:t>
            </a:r>
          </a:p>
        </p:txBody>
      </p:sp>
      <p:sp>
        <p:nvSpPr>
          <p:cNvPr id="3" name="TextBox 2"/>
          <p:cNvSpPr txBox="1"/>
          <p:nvPr/>
        </p:nvSpPr>
        <p:spPr>
          <a:xfrm>
            <a:off x="4221697" y="3581400"/>
            <a:ext cx="3251999" cy="523220"/>
          </a:xfrm>
          <a:prstGeom prst="rect">
            <a:avLst/>
          </a:prstGeom>
          <a:noFill/>
        </p:spPr>
        <p:txBody>
          <a:bodyPr wrap="square" rtlCol="0">
            <a:spAutoFit/>
          </a:bodyPr>
          <a:lstStyle/>
          <a:p>
            <a:r>
              <a:rPr lang="en-US" sz="2800" b="1" dirty="0" err="1">
                <a:solidFill>
                  <a:srgbClr val="0000CC"/>
                </a:solidFill>
                <a:latin typeface="Times New Roman" pitchFamily="18" charset="0"/>
                <a:cs typeface="Times New Roman" pitchFamily="18" charset="0"/>
              </a:rPr>
              <a:t>xử</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lí</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chất</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thải</a:t>
            </a:r>
            <a:r>
              <a:rPr lang="en-US" sz="2800" b="1" dirty="0">
                <a:solidFill>
                  <a:srgbClr val="0000CC"/>
                </a:solidFill>
                <a:latin typeface="Times New Roman" pitchFamily="18" charset="0"/>
                <a:cs typeface="Times New Roman" pitchFamily="18" charset="0"/>
              </a:rPr>
              <a:t>…)</a:t>
            </a:r>
          </a:p>
        </p:txBody>
      </p:sp>
      <p:sp>
        <p:nvSpPr>
          <p:cNvPr id="4" name="TextBox 3"/>
          <p:cNvSpPr txBox="1"/>
          <p:nvPr/>
        </p:nvSpPr>
        <p:spPr>
          <a:xfrm>
            <a:off x="225552" y="4343400"/>
            <a:ext cx="2746248" cy="523220"/>
          </a:xfrm>
          <a:prstGeom prst="rect">
            <a:avLst/>
          </a:prstGeom>
          <a:noFill/>
        </p:spPr>
        <p:txBody>
          <a:bodyPr wrap="square" rtlCol="0">
            <a:spAutoFit/>
          </a:bodyPr>
          <a:lstStyle/>
          <a:p>
            <a:r>
              <a:rPr lang="en-US" sz="2800" b="1" dirty="0">
                <a:solidFill>
                  <a:srgbClr val="0000CC"/>
                </a:solidFill>
                <a:latin typeface="Times New Roman" pitchFamily="18" charset="0"/>
                <a:cs typeface="Times New Roman" pitchFamily="18" charset="0"/>
              </a:rPr>
              <a:t>income (n)       :  </a:t>
            </a:r>
          </a:p>
        </p:txBody>
      </p:sp>
      <p:sp>
        <p:nvSpPr>
          <p:cNvPr id="13" name="TextBox 12"/>
          <p:cNvSpPr txBox="1"/>
          <p:nvPr/>
        </p:nvSpPr>
        <p:spPr>
          <a:xfrm>
            <a:off x="4187952" y="4343400"/>
            <a:ext cx="2746248" cy="523220"/>
          </a:xfrm>
          <a:prstGeom prst="rect">
            <a:avLst/>
          </a:prstGeom>
          <a:noFill/>
        </p:spPr>
        <p:txBody>
          <a:bodyPr wrap="square" rtlCol="0">
            <a:spAutoFit/>
          </a:bodyPr>
          <a:lstStyle/>
          <a:p>
            <a:r>
              <a:rPr lang="en-US" sz="2800" b="1" dirty="0" err="1">
                <a:solidFill>
                  <a:srgbClr val="0000CC"/>
                </a:solidFill>
                <a:latin typeface="Times New Roman" pitchFamily="18" charset="0"/>
                <a:cs typeface="Times New Roman" pitchFamily="18" charset="0"/>
              </a:rPr>
              <a:t>doanh</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thu</a:t>
            </a:r>
            <a:r>
              <a:rPr lang="en-US" sz="2800" b="1" dirty="0">
                <a:solidFill>
                  <a:srgbClr val="0000CC"/>
                </a:solidFill>
                <a:latin typeface="Times New Roman" pitchFamily="18" charset="0"/>
                <a:cs typeface="Times New Roman" pitchFamily="18" charset="0"/>
              </a:rPr>
              <a:t>  </a:t>
            </a:r>
          </a:p>
        </p:txBody>
      </p:sp>
    </p:spTree>
    <p:extLst>
      <p:ext uri="{BB962C8B-B14F-4D97-AF65-F5344CB8AC3E}">
        <p14:creationId xmlns:p14="http://schemas.microsoft.com/office/powerpoint/2010/main" val="131247157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0232"/>
                                        </p:tgtEl>
                                        <p:attrNameLst>
                                          <p:attrName>style.visibility</p:attrName>
                                        </p:attrNameLst>
                                      </p:cBhvr>
                                      <p:to>
                                        <p:strVal val="visible"/>
                                      </p:to>
                                    </p:set>
                                    <p:animEffect transition="in" filter="box(in)">
                                      <p:cBhvr>
                                        <p:cTn id="7" dur="500"/>
                                        <p:tgtEl>
                                          <p:spTgt spid="1802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15">
                                            <p:txEl>
                                              <p:pRg st="0" end="0"/>
                                            </p:txEl>
                                          </p:spTgt>
                                        </p:tgtEl>
                                        <p:attrNameLst>
                                          <p:attrName>style.visibility</p:attrName>
                                        </p:attrNameLst>
                                      </p:cBhvr>
                                      <p:to>
                                        <p:strVal val="visible"/>
                                      </p:to>
                                    </p:set>
                                    <p:animEffect transition="in" filter="diamond(in)">
                                      <p:cBhvr>
                                        <p:cTn id="12" dur="500"/>
                                        <p:tgtEl>
                                          <p:spTgt spid="1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16">
                                            <p:txEl>
                                              <p:pRg st="0" end="0"/>
                                            </p:txEl>
                                          </p:spTgt>
                                        </p:tgtEl>
                                        <p:attrNameLst>
                                          <p:attrName>style.visibility</p:attrName>
                                        </p:attrNameLst>
                                      </p:cBhvr>
                                      <p:to>
                                        <p:strVal val="visible"/>
                                      </p:to>
                                    </p:set>
                                    <p:anim calcmode="lin" valueType="num">
                                      <p:cBhvr additive="base">
                                        <p:cTn id="17" dur="500" fill="hold"/>
                                        <p:tgtEl>
                                          <p:spTgt spid="16">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8" presetClass="entr" presetSubtype="16" fill="hold" nodeType="clickEffect">
                                  <p:stCondLst>
                                    <p:cond delay="0"/>
                                  </p:stCondLst>
                                  <p:childTnLst>
                                    <p:set>
                                      <p:cBhvr>
                                        <p:cTn id="22" dur="1" fill="hold">
                                          <p:stCondLst>
                                            <p:cond delay="0"/>
                                          </p:stCondLst>
                                        </p:cTn>
                                        <p:tgtEl>
                                          <p:spTgt spid="17">
                                            <p:txEl>
                                              <p:pRg st="0" end="0"/>
                                            </p:txEl>
                                          </p:spTgt>
                                        </p:tgtEl>
                                        <p:attrNameLst>
                                          <p:attrName>style.visibility</p:attrName>
                                        </p:attrNameLst>
                                      </p:cBhvr>
                                      <p:to>
                                        <p:strVal val="visible"/>
                                      </p:to>
                                    </p:set>
                                    <p:animEffect transition="in" filter="diamond(in)">
                                      <p:cBhvr>
                                        <p:cTn id="23" dur="500"/>
                                        <p:tgtEl>
                                          <p:spTgt spid="17">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8" presetClass="entr" presetSubtype="16" fill="hold" nodeType="clickEffect">
                                  <p:stCondLst>
                                    <p:cond delay="0"/>
                                  </p:stCondLst>
                                  <p:childTnLst>
                                    <p:set>
                                      <p:cBhvr>
                                        <p:cTn id="27" dur="1" fill="hold">
                                          <p:stCondLst>
                                            <p:cond delay="0"/>
                                          </p:stCondLst>
                                        </p:cTn>
                                        <p:tgtEl>
                                          <p:spTgt spid="18">
                                            <p:txEl>
                                              <p:pRg st="0" end="0"/>
                                            </p:txEl>
                                          </p:spTgt>
                                        </p:tgtEl>
                                        <p:attrNameLst>
                                          <p:attrName>style.visibility</p:attrName>
                                        </p:attrNameLst>
                                      </p:cBhvr>
                                      <p:to>
                                        <p:strVal val="visible"/>
                                      </p:to>
                                    </p:set>
                                    <p:animEffect transition="in" filter="diamond(in)">
                                      <p:cBhvr>
                                        <p:cTn id="28" dur="500"/>
                                        <p:tgtEl>
                                          <p:spTgt spid="18">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8" presetClass="entr" presetSubtype="16" fill="hold" nodeType="clickEffect">
                                  <p:stCondLst>
                                    <p:cond delay="0"/>
                                  </p:stCondLst>
                                  <p:childTnLst>
                                    <p:set>
                                      <p:cBhvr>
                                        <p:cTn id="32" dur="1" fill="hold">
                                          <p:stCondLst>
                                            <p:cond delay="0"/>
                                          </p:stCondLst>
                                        </p:cTn>
                                        <p:tgtEl>
                                          <p:spTgt spid="21">
                                            <p:txEl>
                                              <p:pRg st="0" end="0"/>
                                            </p:txEl>
                                          </p:spTgt>
                                        </p:tgtEl>
                                        <p:attrNameLst>
                                          <p:attrName>style.visibility</p:attrName>
                                        </p:attrNameLst>
                                      </p:cBhvr>
                                      <p:to>
                                        <p:strVal val="visible"/>
                                      </p:to>
                                    </p:set>
                                    <p:animEffect transition="in" filter="diamond(in)">
                                      <p:cBhvr>
                                        <p:cTn id="33" dur="500"/>
                                        <p:tgtEl>
                                          <p:spTgt spid="21">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8" presetClass="entr" presetSubtype="16" fill="hold" grpId="0" nodeType="clickEffect">
                                  <p:stCondLst>
                                    <p:cond delay="0"/>
                                  </p:stCondLst>
                                  <p:childTnLst>
                                    <p:set>
                                      <p:cBhvr>
                                        <p:cTn id="37" dur="1" fill="hold">
                                          <p:stCondLst>
                                            <p:cond delay="0"/>
                                          </p:stCondLst>
                                        </p:cTn>
                                        <p:tgtEl>
                                          <p:spTgt spid="22"/>
                                        </p:tgtEl>
                                        <p:attrNameLst>
                                          <p:attrName>style.visibility</p:attrName>
                                        </p:attrNameLst>
                                      </p:cBhvr>
                                      <p:to>
                                        <p:strVal val="visible"/>
                                      </p:to>
                                    </p:set>
                                    <p:animEffect transition="in" filter="diamond(in)">
                                      <p:cBhvr>
                                        <p:cTn id="38" dur="500"/>
                                        <p:tgtEl>
                                          <p:spTgt spid="22"/>
                                        </p:tgtEl>
                                      </p:cBhvr>
                                    </p:animEffect>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animEffect transition="in" filter="fade">
                                      <p:cBhvr>
                                        <p:cTn id="43" dur="1000"/>
                                        <p:tgtEl>
                                          <p:spTgt spid="2"/>
                                        </p:tgtEl>
                                      </p:cBhvr>
                                    </p:animEffect>
                                    <p:anim calcmode="lin" valueType="num">
                                      <p:cBhvr>
                                        <p:cTn id="44" dur="1000" fill="hold"/>
                                        <p:tgtEl>
                                          <p:spTgt spid="2"/>
                                        </p:tgtEl>
                                        <p:attrNameLst>
                                          <p:attrName>ppt_x</p:attrName>
                                        </p:attrNameLst>
                                      </p:cBhvr>
                                      <p:tavLst>
                                        <p:tav tm="0">
                                          <p:val>
                                            <p:strVal val="#ppt_x"/>
                                          </p:val>
                                        </p:tav>
                                        <p:tav tm="100000">
                                          <p:val>
                                            <p:strVal val="#ppt_x"/>
                                          </p:val>
                                        </p:tav>
                                      </p:tavLst>
                                    </p:anim>
                                    <p:anim calcmode="lin" valueType="num">
                                      <p:cBhvr>
                                        <p:cTn id="45"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3"/>
                                        </p:tgtEl>
                                        <p:attrNameLst>
                                          <p:attrName>style.visibility</p:attrName>
                                        </p:attrNameLst>
                                      </p:cBhvr>
                                      <p:to>
                                        <p:strVal val="visible"/>
                                      </p:to>
                                    </p:set>
                                    <p:animEffect transition="in" filter="fade">
                                      <p:cBhvr>
                                        <p:cTn id="50" dur="1000"/>
                                        <p:tgtEl>
                                          <p:spTgt spid="3"/>
                                        </p:tgtEl>
                                      </p:cBhvr>
                                    </p:animEffect>
                                    <p:anim calcmode="lin" valueType="num">
                                      <p:cBhvr>
                                        <p:cTn id="51" dur="1000" fill="hold"/>
                                        <p:tgtEl>
                                          <p:spTgt spid="3"/>
                                        </p:tgtEl>
                                        <p:attrNameLst>
                                          <p:attrName>ppt_x</p:attrName>
                                        </p:attrNameLst>
                                      </p:cBhvr>
                                      <p:tavLst>
                                        <p:tav tm="0">
                                          <p:val>
                                            <p:strVal val="#ppt_x"/>
                                          </p:val>
                                        </p:tav>
                                        <p:tav tm="100000">
                                          <p:val>
                                            <p:strVal val="#ppt_x"/>
                                          </p:val>
                                        </p:tav>
                                      </p:tavLst>
                                    </p:anim>
                                    <p:anim calcmode="lin" valueType="num">
                                      <p:cBhvr>
                                        <p:cTn id="52"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4"/>
                                        </p:tgtEl>
                                        <p:attrNameLst>
                                          <p:attrName>style.visibility</p:attrName>
                                        </p:attrNameLst>
                                      </p:cBhvr>
                                      <p:to>
                                        <p:strVal val="visible"/>
                                      </p:to>
                                    </p:set>
                                    <p:animEffect transition="in" filter="barn(inVertical)">
                                      <p:cBhvr>
                                        <p:cTn id="57" dur="500"/>
                                        <p:tgtEl>
                                          <p:spTgt spid="4"/>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wipe(down)">
                                      <p:cBhvr>
                                        <p:cTn id="6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32" grpId="0"/>
      <p:bldP spid="22" grpId="0"/>
      <p:bldP spid="2" grpId="0"/>
      <p:bldP spid="3" grpId="0"/>
      <p:bldP spid="4"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s.sachmem.vn/public/images/TA9T1SHS/U1-L8-1-5-8af171e0bdcfc288c8da4fdf7b7ffeb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5279" y="1440763"/>
            <a:ext cx="4419599" cy="2892038"/>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https://s.sachmem.vn/public/images/TA9T1SHS/U1-L5-1-9e76bf4da634dadd24f5e4942c1e2b28.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24" y="1105953"/>
            <a:ext cx="3962400" cy="326520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62696" y="157116"/>
            <a:ext cx="8618608" cy="1015663"/>
          </a:xfrm>
          <a:prstGeom prst="rect">
            <a:avLst/>
          </a:prstGeom>
          <a:noFill/>
        </p:spPr>
        <p:txBody>
          <a:bodyPr wrap="square" rtlCol="0">
            <a:spAutoFit/>
          </a:bodyPr>
          <a:lstStyle/>
          <a:p>
            <a:r>
              <a:rPr lang="en-US" sz="2000" b="1" dirty="0">
                <a:solidFill>
                  <a:srgbClr val="FF0000"/>
                </a:solidFill>
                <a:latin typeface="Times New Roman" pitchFamily="18" charset="0"/>
                <a:cs typeface="Times New Roman" pitchFamily="18" charset="0"/>
              </a:rPr>
              <a:t>1. Work in pairs. One look at Picture A and other look at picture B. Ask each other question to find out the similarities and differences between your pictures</a:t>
            </a:r>
          </a:p>
        </p:txBody>
      </p:sp>
      <p:sp>
        <p:nvSpPr>
          <p:cNvPr id="3" name="Rectangle 2"/>
          <p:cNvSpPr/>
          <p:nvPr/>
        </p:nvSpPr>
        <p:spPr>
          <a:xfrm>
            <a:off x="609600" y="4251166"/>
            <a:ext cx="7955278" cy="1938992"/>
          </a:xfrm>
          <a:prstGeom prst="rect">
            <a:avLst/>
          </a:prstGeom>
        </p:spPr>
        <p:txBody>
          <a:bodyPr wrap="square">
            <a:spAutoFit/>
          </a:bodyPr>
          <a:lstStyle/>
          <a:p>
            <a:r>
              <a:rPr lang="en-US" dirty="0">
                <a:solidFill>
                  <a:srgbClr val="4422A9"/>
                </a:solidFill>
                <a:latin typeface="Helvetica Neue"/>
              </a:rPr>
              <a:t> </a:t>
            </a:r>
            <a:r>
              <a:rPr lang="en-US" sz="2400" b="1" dirty="0">
                <a:solidFill>
                  <a:srgbClr val="4422A9"/>
                </a:solidFill>
                <a:latin typeface="Times New Roman" pitchFamily="18" charset="0"/>
                <a:cs typeface="Times New Roman" pitchFamily="18" charset="0"/>
              </a:rPr>
              <a:t>- Similarities: conical hat, string</a:t>
            </a:r>
            <a:br>
              <a:rPr lang="en-US" sz="2400" b="1" dirty="0">
                <a:latin typeface="Times New Roman" pitchFamily="18" charset="0"/>
                <a:cs typeface="Times New Roman" pitchFamily="18" charset="0"/>
              </a:rPr>
            </a:br>
            <a:r>
              <a:rPr lang="en-US" sz="2400" b="1" dirty="0">
                <a:latin typeface="Times New Roman" pitchFamily="18" charset="0"/>
                <a:cs typeface="Times New Roman" pitchFamily="18" charset="0"/>
              </a:rPr>
              <a:t> </a:t>
            </a:r>
            <a:r>
              <a:rPr lang="en-US" sz="2400" b="1" dirty="0">
                <a:solidFill>
                  <a:srgbClr val="4422A9"/>
                </a:solidFill>
                <a:latin typeface="Times New Roman" pitchFamily="18" charset="0"/>
                <a:cs typeface="Times New Roman" pitchFamily="18" charset="0"/>
              </a:rPr>
              <a:t>- Differences:</a:t>
            </a:r>
            <a:br>
              <a:rPr lang="en-US" sz="2400" b="1" dirty="0">
                <a:latin typeface="Times New Roman" pitchFamily="18" charset="0"/>
                <a:cs typeface="Times New Roman" pitchFamily="18" charset="0"/>
              </a:rPr>
            </a:br>
            <a:r>
              <a:rPr lang="en-US" sz="2400" b="1" dirty="0">
                <a:solidFill>
                  <a:srgbClr val="00B0F0"/>
                </a:solidFill>
                <a:latin typeface="Times New Roman" pitchFamily="18" charset="0"/>
                <a:cs typeface="Times New Roman" pitchFamily="18" charset="0"/>
              </a:rPr>
              <a:t>Picture A: </a:t>
            </a:r>
            <a:r>
              <a:rPr lang="en-US" sz="2400" b="1" dirty="0">
                <a:solidFill>
                  <a:srgbClr val="4422A9"/>
                </a:solidFill>
                <a:latin typeface="Times New Roman" pitchFamily="18" charset="0"/>
                <a:cs typeface="Times New Roman" pitchFamily="18" charset="0"/>
              </a:rPr>
              <a:t>light green, pictures between layers, blue string, look lighter</a:t>
            </a:r>
            <a:br>
              <a:rPr lang="en-US" sz="2400" b="1" dirty="0">
                <a:latin typeface="Times New Roman" pitchFamily="18" charset="0"/>
                <a:cs typeface="Times New Roman" pitchFamily="18" charset="0"/>
              </a:rPr>
            </a:br>
            <a:r>
              <a:rPr lang="en-US" sz="2400" b="1" dirty="0">
                <a:solidFill>
                  <a:srgbClr val="C20A4C"/>
                </a:solidFill>
                <a:latin typeface="Times New Roman" pitchFamily="18" charset="0"/>
                <a:cs typeface="Times New Roman" pitchFamily="18" charset="0"/>
              </a:rPr>
              <a:t>Picture B: </a:t>
            </a:r>
            <a:r>
              <a:rPr lang="en-US" sz="2400" b="1" dirty="0">
                <a:solidFill>
                  <a:srgbClr val="4422A9"/>
                </a:solidFill>
                <a:latin typeface="Times New Roman" pitchFamily="18" charset="0"/>
                <a:cs typeface="Times New Roman" pitchFamily="18" charset="0"/>
              </a:rPr>
              <a:t>white, no decoration, pink string, look heavier</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2079771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2696" y="157116"/>
            <a:ext cx="8618608" cy="1015663"/>
          </a:xfrm>
          <a:prstGeom prst="rect">
            <a:avLst/>
          </a:prstGeom>
          <a:noFill/>
        </p:spPr>
        <p:txBody>
          <a:bodyPr wrap="square" rtlCol="0">
            <a:spAutoFit/>
          </a:bodyPr>
          <a:lstStyle/>
          <a:p>
            <a:r>
              <a:rPr lang="en-US" sz="2000" b="1" dirty="0">
                <a:solidFill>
                  <a:srgbClr val="FF0000"/>
                </a:solidFill>
                <a:latin typeface="Times New Roman" pitchFamily="18" charset="0"/>
                <a:cs typeface="Times New Roman" pitchFamily="18" charset="0"/>
              </a:rPr>
              <a:t>2. </a:t>
            </a:r>
            <a:r>
              <a:rPr lang="en-US" sz="2000" b="1" dirty="0" err="1">
                <a:solidFill>
                  <a:srgbClr val="FF0000"/>
                </a:solidFill>
                <a:latin typeface="Times New Roman" pitchFamily="18" charset="0"/>
                <a:cs typeface="Times New Roman" pitchFamily="18" charset="0"/>
              </a:rPr>
              <a:t>Mi</a:t>
            </a:r>
            <a:r>
              <a:rPr lang="en-US" sz="2000" b="1" dirty="0">
                <a:solidFill>
                  <a:srgbClr val="FF0000"/>
                </a:solidFill>
                <a:latin typeface="Times New Roman" pitchFamily="18" charset="0"/>
                <a:cs typeface="Times New Roman" pitchFamily="18" charset="0"/>
              </a:rPr>
              <a:t> visited </a:t>
            </a:r>
            <a:r>
              <a:rPr lang="en-US" sz="2000" b="1" dirty="0" err="1">
                <a:solidFill>
                  <a:srgbClr val="FF0000"/>
                </a:solidFill>
                <a:latin typeface="Times New Roman" pitchFamily="18" charset="0"/>
                <a:cs typeface="Times New Roman" pitchFamily="18" charset="0"/>
              </a:rPr>
              <a:t>Tay</a:t>
            </a:r>
            <a:r>
              <a:rPr lang="en-US" sz="2000" b="1" dirty="0">
                <a:solidFill>
                  <a:srgbClr val="FF0000"/>
                </a:solidFill>
                <a:latin typeface="Times New Roman" pitchFamily="18" charset="0"/>
                <a:cs typeface="Times New Roman" pitchFamily="18" charset="0"/>
              </a:rPr>
              <a:t> Ho village in Hue last month. She has decided to present what she knows about this place to the class. Read what she has prepared and match the titles with the paragraphs</a:t>
            </a:r>
          </a:p>
        </p:txBody>
      </p:sp>
      <p:pic>
        <p:nvPicPr>
          <p:cNvPr id="4" name="Picture 2" descr="https://s.sachmem.vn/public/images/TA9T1SHS/U1-L5-2-1-b68117904184ca132d5d3590a83e963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199" y="1659898"/>
            <a:ext cx="4782479" cy="377281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3621024" y="1489431"/>
            <a:ext cx="3854773" cy="461665"/>
          </a:xfrm>
          <a:prstGeom prst="rect">
            <a:avLst/>
          </a:prstGeom>
        </p:spPr>
        <p:txBody>
          <a:bodyPr wrap="none">
            <a:spAutoFit/>
          </a:bodyPr>
          <a:lstStyle/>
          <a:p>
            <a:r>
              <a:rPr lang="en-US" sz="2400" b="1" dirty="0">
                <a:solidFill>
                  <a:srgbClr val="0000CC"/>
                </a:solidFill>
                <a:latin typeface="Times New Roman" pitchFamily="18" charset="0"/>
                <a:cs typeface="Times New Roman" pitchFamily="18" charset="0"/>
              </a:rPr>
              <a:t>1. Present status of the craft</a:t>
            </a:r>
          </a:p>
        </p:txBody>
      </p:sp>
      <p:sp>
        <p:nvSpPr>
          <p:cNvPr id="6" name="Rectangle 5"/>
          <p:cNvSpPr/>
          <p:nvPr/>
        </p:nvSpPr>
        <p:spPr>
          <a:xfrm>
            <a:off x="3599592" y="2484474"/>
            <a:ext cx="5638800" cy="830997"/>
          </a:xfrm>
          <a:prstGeom prst="rect">
            <a:avLst/>
          </a:prstGeom>
        </p:spPr>
        <p:txBody>
          <a:bodyPr wrap="square">
            <a:spAutoFit/>
          </a:bodyPr>
          <a:lstStyle/>
          <a:p>
            <a:r>
              <a:rPr lang="en-US" sz="2400" b="1" dirty="0">
                <a:solidFill>
                  <a:srgbClr val="0000CC"/>
                </a:solidFill>
                <a:latin typeface="Times New Roman" pitchFamily="18" charset="0"/>
                <a:cs typeface="Times New Roman" pitchFamily="18" charset="0"/>
              </a:rPr>
              <a:t>2. Location and history of conical hat making village</a:t>
            </a:r>
          </a:p>
        </p:txBody>
      </p:sp>
      <p:sp>
        <p:nvSpPr>
          <p:cNvPr id="7" name="Rectangle 6"/>
          <p:cNvSpPr/>
          <p:nvPr/>
        </p:nvSpPr>
        <p:spPr>
          <a:xfrm>
            <a:off x="3694176" y="3610238"/>
            <a:ext cx="4176143" cy="461665"/>
          </a:xfrm>
          <a:prstGeom prst="rect">
            <a:avLst/>
          </a:prstGeom>
        </p:spPr>
        <p:txBody>
          <a:bodyPr wrap="none">
            <a:spAutoFit/>
          </a:bodyPr>
          <a:lstStyle/>
          <a:p>
            <a:r>
              <a:rPr lang="en-US" sz="2400" b="1" dirty="0">
                <a:solidFill>
                  <a:srgbClr val="0000CC"/>
                </a:solidFill>
                <a:latin typeface="Times New Roman" pitchFamily="18" charset="0"/>
                <a:cs typeface="Times New Roman" pitchFamily="18" charset="0"/>
              </a:rPr>
              <a:t>3. How the conical hat is made</a:t>
            </a:r>
          </a:p>
        </p:txBody>
      </p:sp>
      <p:sp>
        <p:nvSpPr>
          <p:cNvPr id="8" name="TextBox 7"/>
          <p:cNvSpPr txBox="1"/>
          <p:nvPr/>
        </p:nvSpPr>
        <p:spPr>
          <a:xfrm>
            <a:off x="381000" y="1295400"/>
            <a:ext cx="3276600" cy="461665"/>
          </a:xfrm>
          <a:prstGeom prst="rect">
            <a:avLst/>
          </a:prstGeom>
          <a:noFill/>
        </p:spPr>
        <p:txBody>
          <a:bodyPr wrap="square" rtlCol="0">
            <a:spAutoFit/>
          </a:bodyPr>
          <a:lstStyle/>
          <a:p>
            <a:r>
              <a:rPr lang="en-US" sz="2400" b="1" dirty="0">
                <a:solidFill>
                  <a:srgbClr val="FF0000"/>
                </a:solidFill>
                <a:latin typeface="Times New Roman" pitchFamily="18" charset="0"/>
                <a:cs typeface="Times New Roman" pitchFamily="18" charset="0"/>
              </a:rPr>
              <a:t>Paragraph A:</a:t>
            </a:r>
          </a:p>
        </p:txBody>
      </p:sp>
      <p:sp>
        <p:nvSpPr>
          <p:cNvPr id="9" name="TextBox 8"/>
          <p:cNvSpPr txBox="1"/>
          <p:nvPr/>
        </p:nvSpPr>
        <p:spPr>
          <a:xfrm>
            <a:off x="326040" y="3610238"/>
            <a:ext cx="3276600" cy="461665"/>
          </a:xfrm>
          <a:prstGeom prst="rect">
            <a:avLst/>
          </a:prstGeom>
          <a:noFill/>
        </p:spPr>
        <p:txBody>
          <a:bodyPr wrap="square" rtlCol="0">
            <a:spAutoFit/>
          </a:bodyPr>
          <a:lstStyle/>
          <a:p>
            <a:r>
              <a:rPr lang="en-US" sz="2400" b="1" dirty="0">
                <a:solidFill>
                  <a:srgbClr val="FF0000"/>
                </a:solidFill>
                <a:latin typeface="Times New Roman" pitchFamily="18" charset="0"/>
                <a:cs typeface="Times New Roman" pitchFamily="18" charset="0"/>
              </a:rPr>
              <a:t>Paragraph C:</a:t>
            </a:r>
          </a:p>
        </p:txBody>
      </p:sp>
      <p:sp>
        <p:nvSpPr>
          <p:cNvPr id="10" name="TextBox 9"/>
          <p:cNvSpPr txBox="1"/>
          <p:nvPr/>
        </p:nvSpPr>
        <p:spPr>
          <a:xfrm>
            <a:off x="375472" y="2588062"/>
            <a:ext cx="3276600" cy="461665"/>
          </a:xfrm>
          <a:prstGeom prst="rect">
            <a:avLst/>
          </a:prstGeom>
          <a:noFill/>
        </p:spPr>
        <p:txBody>
          <a:bodyPr wrap="square" rtlCol="0">
            <a:spAutoFit/>
          </a:bodyPr>
          <a:lstStyle/>
          <a:p>
            <a:r>
              <a:rPr lang="en-US" sz="2400" b="1" dirty="0">
                <a:solidFill>
                  <a:srgbClr val="FF0000"/>
                </a:solidFill>
                <a:latin typeface="Times New Roman" pitchFamily="18" charset="0"/>
                <a:cs typeface="Times New Roman" pitchFamily="18" charset="0"/>
              </a:rPr>
              <a:t>Paragraph B:</a:t>
            </a:r>
          </a:p>
        </p:txBody>
      </p:sp>
    </p:spTree>
    <p:extLst>
      <p:ext uri="{BB962C8B-B14F-4D97-AF65-F5344CB8AC3E}">
        <p14:creationId xmlns:p14="http://schemas.microsoft.com/office/powerpoint/2010/main" val="1722578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xit" presetSubtype="0" fill="hold" nodeType="clickEffect">
                                  <p:stCondLst>
                                    <p:cond delay="0"/>
                                  </p:stCondLst>
                                  <p:childTnLst>
                                    <p:animEffect transition="out" filter="fade">
                                      <p:cBhvr>
                                        <p:cTn id="16" dur="1000"/>
                                        <p:tgtEl>
                                          <p:spTgt spid="4"/>
                                        </p:tgtEl>
                                      </p:cBhvr>
                                    </p:animEffect>
                                    <p:anim calcmode="lin" valueType="num">
                                      <p:cBhvr>
                                        <p:cTn id="17" dur="1000"/>
                                        <p:tgtEl>
                                          <p:spTgt spid="4"/>
                                        </p:tgtEl>
                                        <p:attrNameLst>
                                          <p:attrName>ppt_x</p:attrName>
                                        </p:attrNameLst>
                                      </p:cBhvr>
                                      <p:tavLst>
                                        <p:tav tm="0">
                                          <p:val>
                                            <p:strVal val="ppt_x"/>
                                          </p:val>
                                        </p:tav>
                                        <p:tav tm="100000">
                                          <p:val>
                                            <p:strVal val="ppt_x"/>
                                          </p:val>
                                        </p:tav>
                                      </p:tavLst>
                                    </p:anim>
                                    <p:anim calcmode="lin" valueType="num">
                                      <p:cBhvr>
                                        <p:cTn id="18" dur="1000"/>
                                        <p:tgtEl>
                                          <p:spTgt spid="4"/>
                                        </p:tgtEl>
                                        <p:attrNameLst>
                                          <p:attrName>ppt_y</p:attrName>
                                        </p:attrNameLst>
                                      </p:cBhvr>
                                      <p:tavLst>
                                        <p:tav tm="0">
                                          <p:val>
                                            <p:strVal val="ppt_y"/>
                                          </p:val>
                                        </p:tav>
                                        <p:tav tm="100000">
                                          <p:val>
                                            <p:strVal val="ppt_y+.1"/>
                                          </p:val>
                                        </p:tav>
                                      </p:tavLst>
                                    </p:anim>
                                    <p:set>
                                      <p:cBhvr>
                                        <p:cTn id="19" dur="1" fill="hold">
                                          <p:stCondLst>
                                            <p:cond delay="999"/>
                                          </p:stCondLst>
                                        </p:cTn>
                                        <p:tgtEl>
                                          <p:spTgt spid="4"/>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down)">
                                      <p:cBhvr>
                                        <p:cTn id="24" dur="500"/>
                                        <p:tgtEl>
                                          <p:spTgt spid="8"/>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down)">
                                      <p:cBhvr>
                                        <p:cTn id="27" dur="500"/>
                                        <p:tgtEl>
                                          <p:spTgt spid="10"/>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wipe(down)">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barn(inVertical)">
                                      <p:cBhvr>
                                        <p:cTn id="35" dur="500"/>
                                        <p:tgtEl>
                                          <p:spTgt spid="5"/>
                                        </p:tgtEl>
                                      </p:cBhvr>
                                    </p:animEffect>
                                  </p:childTnLst>
                                </p:cTn>
                              </p:par>
                              <p:par>
                                <p:cTn id="36" presetID="42" presetClass="entr" presetSubtype="0" fill="hold" grpId="0" nodeType="with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fade">
                                      <p:cBhvr>
                                        <p:cTn id="38" dur="1000"/>
                                        <p:tgtEl>
                                          <p:spTgt spid="6"/>
                                        </p:tgtEl>
                                      </p:cBhvr>
                                    </p:animEffect>
                                    <p:anim calcmode="lin" valueType="num">
                                      <p:cBhvr>
                                        <p:cTn id="39" dur="1000" fill="hold"/>
                                        <p:tgtEl>
                                          <p:spTgt spid="6"/>
                                        </p:tgtEl>
                                        <p:attrNameLst>
                                          <p:attrName>ppt_x</p:attrName>
                                        </p:attrNameLst>
                                      </p:cBhvr>
                                      <p:tavLst>
                                        <p:tav tm="0">
                                          <p:val>
                                            <p:strVal val="#ppt_x"/>
                                          </p:val>
                                        </p:tav>
                                        <p:tav tm="100000">
                                          <p:val>
                                            <p:strVal val="#ppt_x"/>
                                          </p:val>
                                        </p:tav>
                                      </p:tavLst>
                                    </p:anim>
                                    <p:anim calcmode="lin" valueType="num">
                                      <p:cBhvr>
                                        <p:cTn id="40" dur="1000" fill="hold"/>
                                        <p:tgtEl>
                                          <p:spTgt spid="6"/>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fade">
                                      <p:cBhvr>
                                        <p:cTn id="43" dur="1000"/>
                                        <p:tgtEl>
                                          <p:spTgt spid="7"/>
                                        </p:tgtEl>
                                      </p:cBhvr>
                                    </p:animEffect>
                                    <p:anim calcmode="lin" valueType="num">
                                      <p:cBhvr>
                                        <p:cTn id="44" dur="1000" fill="hold"/>
                                        <p:tgtEl>
                                          <p:spTgt spid="7"/>
                                        </p:tgtEl>
                                        <p:attrNameLst>
                                          <p:attrName>ppt_x</p:attrName>
                                        </p:attrNameLst>
                                      </p:cBhvr>
                                      <p:tavLst>
                                        <p:tav tm="0">
                                          <p:val>
                                            <p:strVal val="#ppt_x"/>
                                          </p:val>
                                        </p:tav>
                                        <p:tav tm="100000">
                                          <p:val>
                                            <p:strVal val="#ppt_x"/>
                                          </p:val>
                                        </p:tav>
                                      </p:tavLst>
                                    </p:anim>
                                    <p:anim calcmode="lin" valueType="num">
                                      <p:cBhvr>
                                        <p:cTn id="4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path" presetSubtype="0" accel="50000" decel="50000" fill="hold" grpId="1" nodeType="clickEffect">
                                  <p:stCondLst>
                                    <p:cond delay="0"/>
                                  </p:stCondLst>
                                  <p:childTnLst>
                                    <p:animMotion origin="layout" path="M 0.04861 -4.17206E-6 L -0.38524 -0.10037 " pathEditMode="relative" rAng="0" ptsTypes="AA">
                                      <p:cBhvr>
                                        <p:cTn id="49" dur="2000" fill="hold"/>
                                        <p:tgtEl>
                                          <p:spTgt spid="6"/>
                                        </p:tgtEl>
                                        <p:attrNameLst>
                                          <p:attrName>ppt_x</p:attrName>
                                          <p:attrName>ppt_y</p:attrName>
                                        </p:attrNameLst>
                                      </p:cBhvr>
                                      <p:rCtr x="-21701" y="-5019"/>
                                    </p:animMotion>
                                  </p:childTnLst>
                                </p:cTn>
                              </p:par>
                            </p:childTnLst>
                          </p:cTn>
                        </p:par>
                      </p:childTnLst>
                    </p:cTn>
                  </p:par>
                  <p:par>
                    <p:cTn id="50" fill="hold">
                      <p:stCondLst>
                        <p:cond delay="indefinite"/>
                      </p:stCondLst>
                      <p:childTnLst>
                        <p:par>
                          <p:cTn id="51" fill="hold">
                            <p:stCondLst>
                              <p:cond delay="0"/>
                            </p:stCondLst>
                            <p:childTnLst>
                              <p:par>
                                <p:cTn id="52" presetID="42" presetClass="path" presetSubtype="0" accel="50000" decel="50000" fill="hold" grpId="1" nodeType="clickEffect">
                                  <p:stCondLst>
                                    <p:cond delay="0"/>
                                  </p:stCondLst>
                                  <p:childTnLst>
                                    <p:animMotion origin="layout" path="M 0.0125 4.29232E-6 L -0.39479 -0.071 " pathEditMode="relative" rAng="0" ptsTypes="AA">
                                      <p:cBhvr>
                                        <p:cTn id="53" dur="2000" fill="hold"/>
                                        <p:tgtEl>
                                          <p:spTgt spid="7"/>
                                        </p:tgtEl>
                                        <p:attrNameLst>
                                          <p:attrName>ppt_x</p:attrName>
                                          <p:attrName>ppt_y</p:attrName>
                                        </p:attrNameLst>
                                      </p:cBhvr>
                                      <p:rCtr x="-20365" y="-3562"/>
                                    </p:animMotion>
                                  </p:childTnLst>
                                </p:cTn>
                              </p:par>
                            </p:childTnLst>
                          </p:cTn>
                        </p:par>
                      </p:childTnLst>
                    </p:cTn>
                  </p:par>
                  <p:par>
                    <p:cTn id="54" fill="hold">
                      <p:stCondLst>
                        <p:cond delay="indefinite"/>
                      </p:stCondLst>
                      <p:childTnLst>
                        <p:par>
                          <p:cTn id="55" fill="hold">
                            <p:stCondLst>
                              <p:cond delay="0"/>
                            </p:stCondLst>
                            <p:childTnLst>
                              <p:par>
                                <p:cTn id="56" presetID="42" presetClass="path" presetSubtype="0" accel="50000" decel="50000" fill="hold" grpId="1" nodeType="clickEffect">
                                  <p:stCondLst>
                                    <p:cond delay="0"/>
                                  </p:stCondLst>
                                  <p:childTnLst>
                                    <p:animMotion origin="layout" path="M 0.01111 -2.53469E-6 L -0.38733 0.38229 " pathEditMode="relative" rAng="0" ptsTypes="AA">
                                      <p:cBhvr>
                                        <p:cTn id="57" dur="2000" fill="hold"/>
                                        <p:tgtEl>
                                          <p:spTgt spid="5"/>
                                        </p:tgtEl>
                                        <p:attrNameLst>
                                          <p:attrName>ppt_x</p:attrName>
                                          <p:attrName>ppt_y</p:attrName>
                                        </p:attrNameLst>
                                      </p:cBhvr>
                                      <p:rCtr x="-19931" y="1910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5" grpId="1"/>
      <p:bldP spid="6" grpId="0"/>
      <p:bldP spid="6" grpId="1"/>
      <p:bldP spid="7" grpId="0"/>
      <p:bldP spid="7" grpId="1"/>
      <p:bldP spid="8"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2696" y="157116"/>
            <a:ext cx="8618608" cy="461665"/>
          </a:xfrm>
          <a:prstGeom prst="rect">
            <a:avLst/>
          </a:prstGeom>
          <a:noFill/>
        </p:spPr>
        <p:txBody>
          <a:bodyPr wrap="square" rtlCol="0">
            <a:spAutoFit/>
          </a:bodyPr>
          <a:lstStyle/>
          <a:p>
            <a:r>
              <a:rPr lang="en-US" sz="2400" b="1" dirty="0">
                <a:solidFill>
                  <a:srgbClr val="FF0000"/>
                </a:solidFill>
                <a:latin typeface="Times New Roman" pitchFamily="18" charset="0"/>
                <a:cs typeface="Times New Roman" pitchFamily="18" charset="0"/>
              </a:rPr>
              <a:t>3. Read the text again and answer the questions</a:t>
            </a:r>
          </a:p>
        </p:txBody>
      </p:sp>
      <p:sp>
        <p:nvSpPr>
          <p:cNvPr id="3" name="TextBox 2"/>
          <p:cNvSpPr txBox="1"/>
          <p:nvPr/>
        </p:nvSpPr>
        <p:spPr>
          <a:xfrm>
            <a:off x="262696" y="762000"/>
            <a:ext cx="8618608" cy="5262979"/>
          </a:xfrm>
          <a:prstGeom prst="rect">
            <a:avLst/>
          </a:prstGeom>
          <a:noFill/>
        </p:spPr>
        <p:txBody>
          <a:bodyPr wrap="square" rtlCol="0">
            <a:spAutoFit/>
          </a:bodyPr>
          <a:lstStyle/>
          <a:p>
            <a:pPr marL="342900" indent="-342900">
              <a:buAutoNum type="arabicPeriod"/>
            </a:pPr>
            <a:r>
              <a:rPr lang="en-US" sz="2400" b="1" dirty="0">
                <a:solidFill>
                  <a:srgbClr val="0000CC"/>
                </a:solidFill>
                <a:latin typeface="Times New Roman" pitchFamily="18" charset="0"/>
                <a:cs typeface="Times New Roman" pitchFamily="18" charset="0"/>
              </a:rPr>
              <a:t>Why is </a:t>
            </a:r>
            <a:r>
              <a:rPr lang="en-US" sz="2400" b="1" dirty="0" err="1">
                <a:solidFill>
                  <a:srgbClr val="0000CC"/>
                </a:solidFill>
                <a:latin typeface="Times New Roman" pitchFamily="18" charset="0"/>
                <a:cs typeface="Times New Roman" pitchFamily="18" charset="0"/>
              </a:rPr>
              <a:t>Tay</a:t>
            </a:r>
            <a:r>
              <a:rPr lang="en-US" sz="2400" b="1" dirty="0">
                <a:solidFill>
                  <a:srgbClr val="0000CC"/>
                </a:solidFill>
                <a:latin typeface="Times New Roman" pitchFamily="18" charset="0"/>
                <a:cs typeface="Times New Roman" pitchFamily="18" charset="0"/>
              </a:rPr>
              <a:t> Ho the most well-known conical hat making village?</a:t>
            </a:r>
          </a:p>
          <a:p>
            <a:endParaRPr lang="en-US" sz="2400" b="1" dirty="0">
              <a:solidFill>
                <a:srgbClr val="0000CC"/>
              </a:solidFill>
              <a:latin typeface="Times New Roman" pitchFamily="18" charset="0"/>
              <a:cs typeface="Times New Roman" pitchFamily="18" charset="0"/>
            </a:endParaRPr>
          </a:p>
          <a:p>
            <a:r>
              <a:rPr lang="en-US" sz="2400" b="1" dirty="0">
                <a:solidFill>
                  <a:srgbClr val="0000CC"/>
                </a:solidFill>
                <a:latin typeface="Times New Roman" pitchFamily="18" charset="0"/>
                <a:cs typeface="Times New Roman" pitchFamily="18" charset="0"/>
              </a:rPr>
              <a:t>2. How far is it from </a:t>
            </a:r>
            <a:r>
              <a:rPr lang="en-US" sz="2400" b="1" dirty="0" err="1">
                <a:solidFill>
                  <a:srgbClr val="0000CC"/>
                </a:solidFill>
                <a:latin typeface="Times New Roman" pitchFamily="18" charset="0"/>
                <a:cs typeface="Times New Roman" pitchFamily="18" charset="0"/>
              </a:rPr>
              <a:t>Tay</a:t>
            </a:r>
            <a:r>
              <a:rPr lang="en-US" sz="2400" b="1" dirty="0">
                <a:solidFill>
                  <a:srgbClr val="0000CC"/>
                </a:solidFill>
                <a:latin typeface="Times New Roman" pitchFamily="18" charset="0"/>
                <a:cs typeface="Times New Roman" pitchFamily="18" charset="0"/>
              </a:rPr>
              <a:t> Ho to Hue City?</a:t>
            </a:r>
          </a:p>
          <a:p>
            <a:endParaRPr lang="en-US" sz="2400" b="1" dirty="0">
              <a:solidFill>
                <a:srgbClr val="0000CC"/>
              </a:solidFill>
              <a:latin typeface="Times New Roman" pitchFamily="18" charset="0"/>
              <a:cs typeface="Times New Roman" pitchFamily="18" charset="0"/>
            </a:endParaRPr>
          </a:p>
          <a:p>
            <a:r>
              <a:rPr lang="en-US" sz="2400" b="1" dirty="0">
                <a:solidFill>
                  <a:srgbClr val="0000CC"/>
                </a:solidFill>
                <a:latin typeface="Times New Roman" pitchFamily="18" charset="0"/>
                <a:cs typeface="Times New Roman" pitchFamily="18" charset="0"/>
              </a:rPr>
              <a:t>3. What is the first stage of conical hat making?</a:t>
            </a:r>
          </a:p>
          <a:p>
            <a:endParaRPr lang="en-US" sz="2400" b="1" dirty="0">
              <a:solidFill>
                <a:srgbClr val="0000CC"/>
              </a:solidFill>
              <a:latin typeface="Times New Roman" pitchFamily="18" charset="0"/>
              <a:cs typeface="Times New Roman" pitchFamily="18" charset="0"/>
            </a:endParaRPr>
          </a:p>
          <a:p>
            <a:r>
              <a:rPr lang="en-US" sz="2400" b="1" dirty="0">
                <a:solidFill>
                  <a:srgbClr val="0000CC"/>
                </a:solidFill>
                <a:latin typeface="Times New Roman" pitchFamily="18" charset="0"/>
                <a:cs typeface="Times New Roman" pitchFamily="18" charset="0"/>
              </a:rPr>
              <a:t>4. What is special about the hat layers?</a:t>
            </a:r>
          </a:p>
          <a:p>
            <a:endParaRPr lang="en-US" sz="2400" b="1" dirty="0">
              <a:solidFill>
                <a:srgbClr val="0000CC"/>
              </a:solidFill>
              <a:latin typeface="Times New Roman" pitchFamily="18" charset="0"/>
              <a:cs typeface="Times New Roman" pitchFamily="18" charset="0"/>
            </a:endParaRPr>
          </a:p>
          <a:p>
            <a:r>
              <a:rPr lang="en-US" sz="2400" b="1" dirty="0">
                <a:solidFill>
                  <a:srgbClr val="0000CC"/>
                </a:solidFill>
                <a:latin typeface="Times New Roman" pitchFamily="18" charset="0"/>
                <a:cs typeface="Times New Roman" pitchFamily="18" charset="0"/>
              </a:rPr>
              <a:t>5. What is special about the </a:t>
            </a:r>
            <a:r>
              <a:rPr lang="en-US" sz="2400" b="1" i="1" dirty="0" err="1">
                <a:solidFill>
                  <a:srgbClr val="0000CC"/>
                </a:solidFill>
                <a:latin typeface="Times New Roman" pitchFamily="18" charset="0"/>
                <a:cs typeface="Times New Roman" pitchFamily="18" charset="0"/>
              </a:rPr>
              <a:t>bai</a:t>
            </a:r>
            <a:r>
              <a:rPr lang="en-US" sz="2400" b="1" i="1" dirty="0">
                <a:solidFill>
                  <a:srgbClr val="0000CC"/>
                </a:solidFill>
                <a:latin typeface="Times New Roman" pitchFamily="18" charset="0"/>
                <a:cs typeface="Times New Roman" pitchFamily="18" charset="0"/>
              </a:rPr>
              <a:t> </a:t>
            </a:r>
            <a:r>
              <a:rPr lang="en-US" sz="2400" b="1" i="1" dirty="0" err="1">
                <a:solidFill>
                  <a:srgbClr val="0000CC"/>
                </a:solidFill>
                <a:latin typeface="Times New Roman" pitchFamily="18" charset="0"/>
                <a:cs typeface="Times New Roman" pitchFamily="18" charset="0"/>
              </a:rPr>
              <a:t>tho</a:t>
            </a:r>
            <a:r>
              <a:rPr lang="en-US" sz="2400" b="1" dirty="0">
                <a:solidFill>
                  <a:srgbClr val="0000CC"/>
                </a:solidFill>
                <a:latin typeface="Times New Roman" pitchFamily="18" charset="0"/>
                <a:cs typeface="Times New Roman" pitchFamily="18" charset="0"/>
              </a:rPr>
              <a:t> conical hat?</a:t>
            </a:r>
          </a:p>
          <a:p>
            <a:endParaRPr lang="en-US" sz="2400" b="1" dirty="0">
              <a:solidFill>
                <a:srgbClr val="0000CC"/>
              </a:solidFill>
              <a:latin typeface="Times New Roman" pitchFamily="18" charset="0"/>
              <a:cs typeface="Times New Roman" pitchFamily="18" charset="0"/>
            </a:endParaRPr>
          </a:p>
          <a:p>
            <a:r>
              <a:rPr lang="en-US" sz="2400" b="1" dirty="0">
                <a:solidFill>
                  <a:srgbClr val="0000CC"/>
                </a:solidFill>
                <a:latin typeface="Times New Roman" pitchFamily="18" charset="0"/>
                <a:cs typeface="Times New Roman" pitchFamily="18" charset="0"/>
              </a:rPr>
              <a:t>6. Who can make conical hats?</a:t>
            </a:r>
          </a:p>
          <a:p>
            <a:br>
              <a:rPr lang="en-US" sz="2400" b="1" dirty="0">
                <a:solidFill>
                  <a:srgbClr val="0000CC"/>
                </a:solidFill>
                <a:latin typeface="Times New Roman" pitchFamily="18" charset="0"/>
                <a:cs typeface="Times New Roman" pitchFamily="18" charset="0"/>
              </a:rPr>
            </a:br>
            <a:endParaRPr lang="en-US" sz="2400" b="1" dirty="0">
              <a:solidFill>
                <a:srgbClr val="0000CC"/>
              </a:solidFill>
              <a:latin typeface="Times New Roman" pitchFamily="18" charset="0"/>
              <a:cs typeface="Times New Roman" pitchFamily="18" charset="0"/>
            </a:endParaRPr>
          </a:p>
        </p:txBody>
      </p:sp>
      <p:sp>
        <p:nvSpPr>
          <p:cNvPr id="4" name="TextBox 3"/>
          <p:cNvSpPr txBox="1"/>
          <p:nvPr/>
        </p:nvSpPr>
        <p:spPr>
          <a:xfrm>
            <a:off x="588264" y="2224766"/>
            <a:ext cx="3886200" cy="461665"/>
          </a:xfrm>
          <a:prstGeom prst="rect">
            <a:avLst/>
          </a:prstGeom>
          <a:noFill/>
        </p:spPr>
        <p:txBody>
          <a:bodyPr wrap="square" rtlCol="0">
            <a:spAutoFit/>
          </a:bodyPr>
          <a:lstStyle/>
          <a:p>
            <a:r>
              <a:rPr lang="en-US" sz="2400" b="1" dirty="0">
                <a:solidFill>
                  <a:srgbClr val="008000"/>
                </a:solidFill>
                <a:latin typeface="Times New Roman" pitchFamily="18" charset="0"/>
                <a:cs typeface="Times New Roman" pitchFamily="18" charset="0"/>
              </a:rPr>
              <a:t>It’s 12 km from Hue City.</a:t>
            </a:r>
            <a:endParaRPr lang="en-US" sz="2400" b="1" dirty="0">
              <a:latin typeface="Times New Roman" pitchFamily="18" charset="0"/>
              <a:cs typeface="Times New Roman" pitchFamily="18" charset="0"/>
            </a:endParaRPr>
          </a:p>
        </p:txBody>
      </p:sp>
      <p:sp>
        <p:nvSpPr>
          <p:cNvPr id="5" name="TextBox 4"/>
          <p:cNvSpPr txBox="1"/>
          <p:nvPr/>
        </p:nvSpPr>
        <p:spPr>
          <a:xfrm>
            <a:off x="533400" y="2931824"/>
            <a:ext cx="5580888" cy="461665"/>
          </a:xfrm>
          <a:prstGeom prst="rect">
            <a:avLst/>
          </a:prstGeom>
          <a:noFill/>
        </p:spPr>
        <p:txBody>
          <a:bodyPr wrap="square" rtlCol="0">
            <a:spAutoFit/>
          </a:bodyPr>
          <a:lstStyle/>
          <a:p>
            <a:r>
              <a:rPr lang="en-US" sz="2400" b="1" dirty="0">
                <a:solidFill>
                  <a:srgbClr val="008000"/>
                </a:solidFill>
                <a:latin typeface="Times New Roman" pitchFamily="18" charset="0"/>
                <a:cs typeface="Times New Roman" pitchFamily="18" charset="0"/>
              </a:rPr>
              <a:t>It’s going to the forest to collect leaves.</a:t>
            </a:r>
            <a:endParaRPr lang="en-US" sz="2400" b="1" dirty="0">
              <a:latin typeface="Times New Roman" pitchFamily="18" charset="0"/>
              <a:cs typeface="Times New Roman" pitchFamily="18" charset="0"/>
            </a:endParaRPr>
          </a:p>
        </p:txBody>
      </p:sp>
      <p:sp>
        <p:nvSpPr>
          <p:cNvPr id="6" name="TextBox 5"/>
          <p:cNvSpPr txBox="1"/>
          <p:nvPr/>
        </p:nvSpPr>
        <p:spPr>
          <a:xfrm>
            <a:off x="542544" y="1487424"/>
            <a:ext cx="7010400" cy="461665"/>
          </a:xfrm>
          <a:prstGeom prst="rect">
            <a:avLst/>
          </a:prstGeom>
          <a:noFill/>
        </p:spPr>
        <p:txBody>
          <a:bodyPr wrap="square" rtlCol="0">
            <a:spAutoFit/>
          </a:bodyPr>
          <a:lstStyle/>
          <a:p>
            <a:r>
              <a:rPr lang="en-US" sz="2400" b="1" dirty="0">
                <a:solidFill>
                  <a:srgbClr val="008000"/>
                </a:solidFill>
                <a:latin typeface="Times New Roman" pitchFamily="18" charset="0"/>
                <a:cs typeface="Times New Roman" pitchFamily="18" charset="0"/>
              </a:rPr>
              <a:t>Because it is the birthplace of the conical hat in Hue.</a:t>
            </a:r>
            <a:endParaRPr lang="en-US" sz="2400" b="1" dirty="0">
              <a:latin typeface="Times New Roman" pitchFamily="18" charset="0"/>
              <a:cs typeface="Times New Roman" pitchFamily="18" charset="0"/>
            </a:endParaRPr>
          </a:p>
        </p:txBody>
      </p:sp>
      <p:sp>
        <p:nvSpPr>
          <p:cNvPr id="7" name="TextBox 6"/>
          <p:cNvSpPr txBox="1"/>
          <p:nvPr/>
        </p:nvSpPr>
        <p:spPr>
          <a:xfrm>
            <a:off x="582168" y="3749040"/>
            <a:ext cx="3886200" cy="461665"/>
          </a:xfrm>
          <a:prstGeom prst="rect">
            <a:avLst/>
          </a:prstGeom>
          <a:noFill/>
        </p:spPr>
        <p:txBody>
          <a:bodyPr wrap="square" rtlCol="0">
            <a:spAutoFit/>
          </a:bodyPr>
          <a:lstStyle/>
          <a:p>
            <a:r>
              <a:rPr lang="en-US" sz="2400" b="1" dirty="0">
                <a:solidFill>
                  <a:srgbClr val="008000"/>
                </a:solidFill>
                <a:latin typeface="Times New Roman" pitchFamily="18" charset="0"/>
                <a:cs typeface="Times New Roman" pitchFamily="18" charset="0"/>
              </a:rPr>
              <a:t>They’re very thin.</a:t>
            </a:r>
            <a:endParaRPr lang="en-US" sz="2400" b="1" dirty="0">
              <a:latin typeface="Times New Roman" pitchFamily="18" charset="0"/>
              <a:cs typeface="Times New Roman" pitchFamily="18" charset="0"/>
            </a:endParaRPr>
          </a:p>
        </p:txBody>
      </p:sp>
      <p:sp>
        <p:nvSpPr>
          <p:cNvPr id="8" name="TextBox 7"/>
          <p:cNvSpPr txBox="1"/>
          <p:nvPr/>
        </p:nvSpPr>
        <p:spPr>
          <a:xfrm>
            <a:off x="588264" y="4434840"/>
            <a:ext cx="8065008" cy="461665"/>
          </a:xfrm>
          <a:prstGeom prst="rect">
            <a:avLst/>
          </a:prstGeom>
          <a:noFill/>
        </p:spPr>
        <p:txBody>
          <a:bodyPr wrap="square" rtlCol="0">
            <a:spAutoFit/>
          </a:bodyPr>
          <a:lstStyle/>
          <a:p>
            <a:r>
              <a:rPr lang="en-US" sz="2400" b="1" dirty="0">
                <a:solidFill>
                  <a:srgbClr val="008000"/>
                </a:solidFill>
                <a:latin typeface="Times New Roman" pitchFamily="18" charset="0"/>
                <a:cs typeface="Times New Roman" pitchFamily="18" charset="0"/>
              </a:rPr>
              <a:t>It has poems and paintings of Hue between the two layers.</a:t>
            </a:r>
            <a:endParaRPr lang="en-US" sz="2400" b="1" dirty="0">
              <a:latin typeface="Times New Roman" pitchFamily="18" charset="0"/>
              <a:cs typeface="Times New Roman" pitchFamily="18" charset="0"/>
            </a:endParaRPr>
          </a:p>
        </p:txBody>
      </p:sp>
      <p:sp>
        <p:nvSpPr>
          <p:cNvPr id="9" name="TextBox 8"/>
          <p:cNvSpPr txBox="1"/>
          <p:nvPr/>
        </p:nvSpPr>
        <p:spPr>
          <a:xfrm>
            <a:off x="551688" y="5288280"/>
            <a:ext cx="5029200" cy="461665"/>
          </a:xfrm>
          <a:prstGeom prst="rect">
            <a:avLst/>
          </a:prstGeom>
          <a:noFill/>
        </p:spPr>
        <p:txBody>
          <a:bodyPr wrap="square" rtlCol="0">
            <a:spAutoFit/>
          </a:bodyPr>
          <a:lstStyle/>
          <a:p>
            <a:r>
              <a:rPr lang="en-US" sz="2400" b="1" dirty="0">
                <a:solidFill>
                  <a:srgbClr val="008000"/>
                </a:solidFill>
                <a:latin typeface="Times New Roman" pitchFamily="18" charset="0"/>
                <a:cs typeface="Times New Roman" pitchFamily="18" charset="0"/>
              </a:rPr>
              <a:t>Everybody can, young or old.</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1582289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Vertic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2696" y="157115"/>
            <a:ext cx="8618608" cy="1200329"/>
          </a:xfrm>
          <a:prstGeom prst="rect">
            <a:avLst/>
          </a:prstGeom>
          <a:noFill/>
        </p:spPr>
        <p:txBody>
          <a:bodyPr wrap="square" rtlCol="0">
            <a:spAutoFit/>
          </a:bodyPr>
          <a:lstStyle/>
          <a:p>
            <a:r>
              <a:rPr lang="en-US" sz="2400" b="1" dirty="0">
                <a:solidFill>
                  <a:srgbClr val="FF0000"/>
                </a:solidFill>
                <a:latin typeface="Times New Roman" pitchFamily="18" charset="0"/>
                <a:cs typeface="Times New Roman" pitchFamily="18" charset="0"/>
              </a:rPr>
              <a:t>SPEAKING</a:t>
            </a:r>
          </a:p>
          <a:p>
            <a:r>
              <a:rPr lang="en-US" sz="2400" b="1" dirty="0">
                <a:solidFill>
                  <a:srgbClr val="FF0000"/>
                </a:solidFill>
                <a:latin typeface="Times New Roman" pitchFamily="18" charset="0"/>
                <a:cs typeface="Times New Roman" pitchFamily="18" charset="0"/>
              </a:rPr>
              <a:t>4. Read the following ideas. Are they about benefits of </a:t>
            </a:r>
            <a:r>
              <a:rPr lang="en-US" sz="2400" b="1" dirty="0" err="1">
                <a:solidFill>
                  <a:srgbClr val="FF0000"/>
                </a:solidFill>
                <a:latin typeface="Times New Roman" pitchFamily="18" charset="0"/>
                <a:cs typeface="Times New Roman" pitchFamily="18" charset="0"/>
              </a:rPr>
              <a:t>traditinal</a:t>
            </a:r>
            <a:r>
              <a:rPr lang="en-US" sz="2400" b="1" dirty="0">
                <a:solidFill>
                  <a:srgbClr val="FF0000"/>
                </a:solidFill>
                <a:latin typeface="Times New Roman" pitchFamily="18" charset="0"/>
                <a:cs typeface="Times New Roman" pitchFamily="18" charset="0"/>
              </a:rPr>
              <a:t> crafts (B) or challenges that artisans may face (C). Write B or C</a:t>
            </a:r>
          </a:p>
        </p:txBody>
      </p:sp>
      <p:graphicFrame>
        <p:nvGraphicFramePr>
          <p:cNvPr id="4" name="Table 3"/>
          <p:cNvGraphicFramePr>
            <a:graphicFrameLocks noGrp="1"/>
          </p:cNvGraphicFramePr>
          <p:nvPr>
            <p:extLst>
              <p:ext uri="{D42A27DB-BD31-4B8C-83A1-F6EECF244321}">
                <p14:modId xmlns:p14="http://schemas.microsoft.com/office/powerpoint/2010/main" val="484399110"/>
              </p:ext>
            </p:extLst>
          </p:nvPr>
        </p:nvGraphicFramePr>
        <p:xfrm>
          <a:off x="1066800" y="1523999"/>
          <a:ext cx="7010400" cy="4231066"/>
        </p:xfrm>
        <a:graphic>
          <a:graphicData uri="http://schemas.openxmlformats.org/drawingml/2006/table">
            <a:tbl>
              <a:tblPr/>
              <a:tblGrid>
                <a:gridCol w="4413956">
                  <a:extLst>
                    <a:ext uri="{9D8B030D-6E8A-4147-A177-3AD203B41FA5}">
                      <a16:colId xmlns:a16="http://schemas.microsoft.com/office/drawing/2014/main" val="20000"/>
                    </a:ext>
                  </a:extLst>
                </a:gridCol>
                <a:gridCol w="2596444">
                  <a:extLst>
                    <a:ext uri="{9D8B030D-6E8A-4147-A177-3AD203B41FA5}">
                      <a16:colId xmlns:a16="http://schemas.microsoft.com/office/drawing/2014/main" val="20001"/>
                    </a:ext>
                  </a:extLst>
                </a:gridCol>
              </a:tblGrid>
              <a:tr h="475658">
                <a:tc>
                  <a:txBody>
                    <a:bodyPr/>
                    <a:lstStyle/>
                    <a:p>
                      <a:pPr algn="l"/>
                      <a:r>
                        <a:rPr lang="en-US" sz="2400" b="1" dirty="0">
                          <a:solidFill>
                            <a:srgbClr val="0000CC"/>
                          </a:solidFill>
                          <a:effectLst/>
                          <a:latin typeface="Times New Roman" pitchFamily="18" charset="0"/>
                          <a:cs typeface="Times New Roman" pitchFamily="18" charset="0"/>
                        </a:rPr>
                        <a:t>1. providing employment</a:t>
                      </a: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pPr algn="l"/>
                      <a:endParaRPr lang="en-US" sz="1500" dirty="0">
                        <a:solidFill>
                          <a:srgbClr val="4422A9"/>
                        </a:solidFill>
                        <a:effectLst/>
                      </a:endParaRP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extLst>
                  <a:ext uri="{0D108BD9-81ED-4DB2-BD59-A6C34878D82A}">
                    <a16:rowId xmlns:a16="http://schemas.microsoft.com/office/drawing/2014/main" val="10000"/>
                  </a:ext>
                </a:extLst>
              </a:tr>
              <a:tr h="475658">
                <a:tc>
                  <a:txBody>
                    <a:bodyPr/>
                    <a:lstStyle/>
                    <a:p>
                      <a:pPr algn="l"/>
                      <a:r>
                        <a:rPr lang="en-US" sz="2400" b="1" dirty="0">
                          <a:solidFill>
                            <a:srgbClr val="0000CC"/>
                          </a:solidFill>
                          <a:effectLst/>
                          <a:latin typeface="Times New Roman" pitchFamily="18" charset="0"/>
                          <a:cs typeface="Times New Roman" pitchFamily="18" charset="0"/>
                        </a:rPr>
                        <a:t>2. losing authenticity</a:t>
                      </a: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pPr algn="l"/>
                      <a:endParaRPr lang="en-US" sz="1500" dirty="0">
                        <a:solidFill>
                          <a:srgbClr val="4422A9"/>
                        </a:solidFill>
                        <a:effectLst/>
                      </a:endParaRP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extLst>
                  <a:ext uri="{0D108BD9-81ED-4DB2-BD59-A6C34878D82A}">
                    <a16:rowId xmlns:a16="http://schemas.microsoft.com/office/drawing/2014/main" val="10001"/>
                  </a:ext>
                </a:extLst>
              </a:tr>
              <a:tr h="827418">
                <a:tc>
                  <a:txBody>
                    <a:bodyPr/>
                    <a:lstStyle/>
                    <a:p>
                      <a:pPr algn="l"/>
                      <a:r>
                        <a:rPr lang="en-US" sz="2400" b="1" dirty="0">
                          <a:solidFill>
                            <a:srgbClr val="0000CC"/>
                          </a:solidFill>
                          <a:effectLst/>
                          <a:latin typeface="Times New Roman" pitchFamily="18" charset="0"/>
                          <a:cs typeface="Times New Roman" pitchFamily="18" charset="0"/>
                        </a:rPr>
                        <a:t>3. providing additional income</a:t>
                      </a: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pPr algn="l"/>
                      <a:endParaRPr lang="en-US" sz="1500" dirty="0">
                        <a:solidFill>
                          <a:srgbClr val="4422A9"/>
                        </a:solidFill>
                        <a:effectLst/>
                      </a:endParaRP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extLst>
                  <a:ext uri="{0D108BD9-81ED-4DB2-BD59-A6C34878D82A}">
                    <a16:rowId xmlns:a16="http://schemas.microsoft.com/office/drawing/2014/main" val="10002"/>
                  </a:ext>
                </a:extLst>
              </a:tr>
              <a:tr h="817444">
                <a:tc>
                  <a:txBody>
                    <a:bodyPr/>
                    <a:lstStyle/>
                    <a:p>
                      <a:pPr algn="l"/>
                      <a:r>
                        <a:rPr lang="en-US" sz="2400" b="1" dirty="0">
                          <a:solidFill>
                            <a:srgbClr val="0000CC"/>
                          </a:solidFill>
                          <a:effectLst/>
                          <a:latin typeface="Times New Roman" pitchFamily="18" charset="0"/>
                          <a:cs typeface="Times New Roman" pitchFamily="18" charset="0"/>
                        </a:rPr>
                        <a:t>4. relying too much on tourism</a:t>
                      </a: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pPr algn="l"/>
                      <a:endParaRPr lang="en-US" sz="1500" dirty="0">
                        <a:solidFill>
                          <a:srgbClr val="4422A9"/>
                        </a:solidFill>
                        <a:effectLst/>
                      </a:endParaRP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extLst>
                  <a:ext uri="{0D108BD9-81ED-4DB2-BD59-A6C34878D82A}">
                    <a16:rowId xmlns:a16="http://schemas.microsoft.com/office/drawing/2014/main" val="10003"/>
                  </a:ext>
                </a:extLst>
              </a:tr>
              <a:tr h="817444">
                <a:tc>
                  <a:txBody>
                    <a:bodyPr/>
                    <a:lstStyle/>
                    <a:p>
                      <a:pPr algn="l"/>
                      <a:r>
                        <a:rPr lang="en-US" sz="2400" b="1" dirty="0">
                          <a:solidFill>
                            <a:srgbClr val="0000CC"/>
                          </a:solidFill>
                          <a:effectLst/>
                          <a:latin typeface="Times New Roman" pitchFamily="18" charset="0"/>
                          <a:cs typeface="Times New Roman" pitchFamily="18" charset="0"/>
                        </a:rPr>
                        <a:t>5. treating waste and pollution</a:t>
                      </a: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pPr algn="l"/>
                      <a:endParaRPr lang="en-US" dirty="0">
                        <a:effectLst/>
                      </a:endParaRPr>
                    </a:p>
                  </a:txBody>
                  <a:tcPr marL="142875" marR="142875" marT="57150" marB="5715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extLst>
                  <a:ext uri="{0D108BD9-81ED-4DB2-BD59-A6C34878D82A}">
                    <a16:rowId xmlns:a16="http://schemas.microsoft.com/office/drawing/2014/main" val="10004"/>
                  </a:ext>
                </a:extLst>
              </a:tr>
              <a:tr h="817444">
                <a:tc>
                  <a:txBody>
                    <a:bodyPr/>
                    <a:lstStyle/>
                    <a:p>
                      <a:pPr algn="l"/>
                      <a:r>
                        <a:rPr lang="en-US" sz="2400" b="1" dirty="0">
                          <a:solidFill>
                            <a:srgbClr val="0000CC"/>
                          </a:solidFill>
                          <a:effectLst/>
                          <a:latin typeface="Times New Roman" pitchFamily="18" charset="0"/>
                          <a:cs typeface="Times New Roman" pitchFamily="18" charset="0"/>
                        </a:rPr>
                        <a:t>6. preserving cultural heritage</a:t>
                      </a: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pPr algn="l"/>
                      <a:endParaRPr lang="en-US" dirty="0">
                        <a:effectLst/>
                      </a:endParaRPr>
                    </a:p>
                  </a:txBody>
                  <a:tcPr marL="142875" marR="142875" marT="57150" marB="5715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solidFill>
                      <a:srgbClr val="F9E4BF"/>
                    </a:solidFill>
                  </a:tcPr>
                </a:tc>
                <a:extLst>
                  <a:ext uri="{0D108BD9-81ED-4DB2-BD59-A6C34878D82A}">
                    <a16:rowId xmlns:a16="http://schemas.microsoft.com/office/drawing/2014/main" val="10005"/>
                  </a:ext>
                </a:extLst>
              </a:tr>
            </a:tbl>
          </a:graphicData>
        </a:graphic>
      </p:graphicFrame>
      <p:sp>
        <p:nvSpPr>
          <p:cNvPr id="5" name="TextBox 4"/>
          <p:cNvSpPr txBox="1"/>
          <p:nvPr/>
        </p:nvSpPr>
        <p:spPr>
          <a:xfrm>
            <a:off x="6254496" y="1517386"/>
            <a:ext cx="1066800" cy="523220"/>
          </a:xfrm>
          <a:prstGeom prst="rect">
            <a:avLst/>
          </a:prstGeom>
          <a:noFill/>
        </p:spPr>
        <p:txBody>
          <a:bodyPr wrap="square" rtlCol="0">
            <a:spAutoFit/>
          </a:bodyPr>
          <a:lstStyle/>
          <a:p>
            <a:r>
              <a:rPr lang="en-US" sz="2800" b="1" dirty="0">
                <a:solidFill>
                  <a:srgbClr val="FF0000"/>
                </a:solidFill>
                <a:latin typeface="Times New Roman" pitchFamily="18" charset="0"/>
                <a:cs typeface="Times New Roman" pitchFamily="18" charset="0"/>
              </a:rPr>
              <a:t>B</a:t>
            </a:r>
          </a:p>
        </p:txBody>
      </p:sp>
      <p:sp>
        <p:nvSpPr>
          <p:cNvPr id="6" name="TextBox 5"/>
          <p:cNvSpPr txBox="1"/>
          <p:nvPr/>
        </p:nvSpPr>
        <p:spPr>
          <a:xfrm>
            <a:off x="6266688" y="2023872"/>
            <a:ext cx="1295400" cy="523220"/>
          </a:xfrm>
          <a:prstGeom prst="rect">
            <a:avLst/>
          </a:prstGeom>
          <a:noFill/>
        </p:spPr>
        <p:txBody>
          <a:bodyPr wrap="square" rtlCol="0">
            <a:spAutoFit/>
          </a:bodyPr>
          <a:lstStyle/>
          <a:p>
            <a:r>
              <a:rPr lang="en-US" sz="2800" b="1" dirty="0">
                <a:solidFill>
                  <a:srgbClr val="FF0000"/>
                </a:solidFill>
                <a:latin typeface="Times New Roman" pitchFamily="18" charset="0"/>
                <a:cs typeface="Times New Roman" pitchFamily="18" charset="0"/>
              </a:rPr>
              <a:t>C</a:t>
            </a:r>
          </a:p>
        </p:txBody>
      </p:sp>
      <p:sp>
        <p:nvSpPr>
          <p:cNvPr id="7" name="TextBox 6"/>
          <p:cNvSpPr txBox="1"/>
          <p:nvPr/>
        </p:nvSpPr>
        <p:spPr>
          <a:xfrm>
            <a:off x="6315456" y="2615184"/>
            <a:ext cx="1024128" cy="523220"/>
          </a:xfrm>
          <a:prstGeom prst="rect">
            <a:avLst/>
          </a:prstGeom>
          <a:noFill/>
        </p:spPr>
        <p:txBody>
          <a:bodyPr wrap="square" rtlCol="0">
            <a:spAutoFit/>
          </a:bodyPr>
          <a:lstStyle/>
          <a:p>
            <a:r>
              <a:rPr lang="en-US" sz="2800" b="1" dirty="0">
                <a:solidFill>
                  <a:srgbClr val="FF0000"/>
                </a:solidFill>
                <a:latin typeface="Times New Roman" pitchFamily="18" charset="0"/>
                <a:cs typeface="Times New Roman" pitchFamily="18" charset="0"/>
              </a:rPr>
              <a:t>B</a:t>
            </a:r>
          </a:p>
        </p:txBody>
      </p:sp>
      <p:sp>
        <p:nvSpPr>
          <p:cNvPr id="8" name="TextBox 7"/>
          <p:cNvSpPr txBox="1"/>
          <p:nvPr/>
        </p:nvSpPr>
        <p:spPr>
          <a:xfrm>
            <a:off x="6330696" y="3508248"/>
            <a:ext cx="1024128" cy="523220"/>
          </a:xfrm>
          <a:prstGeom prst="rect">
            <a:avLst/>
          </a:prstGeom>
          <a:noFill/>
        </p:spPr>
        <p:txBody>
          <a:bodyPr wrap="square" rtlCol="0">
            <a:spAutoFit/>
          </a:bodyPr>
          <a:lstStyle/>
          <a:p>
            <a:r>
              <a:rPr lang="en-US" sz="2800" b="1" dirty="0">
                <a:solidFill>
                  <a:srgbClr val="FF0000"/>
                </a:solidFill>
                <a:latin typeface="Times New Roman" pitchFamily="18" charset="0"/>
                <a:cs typeface="Times New Roman" pitchFamily="18" charset="0"/>
              </a:rPr>
              <a:t>C</a:t>
            </a:r>
          </a:p>
        </p:txBody>
      </p:sp>
      <p:sp>
        <p:nvSpPr>
          <p:cNvPr id="9" name="TextBox 8"/>
          <p:cNvSpPr txBox="1"/>
          <p:nvPr/>
        </p:nvSpPr>
        <p:spPr>
          <a:xfrm>
            <a:off x="6379464" y="4245864"/>
            <a:ext cx="1024128" cy="523220"/>
          </a:xfrm>
          <a:prstGeom prst="rect">
            <a:avLst/>
          </a:prstGeom>
          <a:noFill/>
        </p:spPr>
        <p:txBody>
          <a:bodyPr wrap="square" rtlCol="0">
            <a:spAutoFit/>
          </a:bodyPr>
          <a:lstStyle/>
          <a:p>
            <a:r>
              <a:rPr lang="en-US" sz="2800" b="1" dirty="0">
                <a:solidFill>
                  <a:srgbClr val="FF0000"/>
                </a:solidFill>
                <a:latin typeface="Times New Roman" pitchFamily="18" charset="0"/>
                <a:cs typeface="Times New Roman" pitchFamily="18" charset="0"/>
              </a:rPr>
              <a:t>C</a:t>
            </a:r>
          </a:p>
        </p:txBody>
      </p:sp>
      <p:sp>
        <p:nvSpPr>
          <p:cNvPr id="10" name="TextBox 9"/>
          <p:cNvSpPr txBox="1"/>
          <p:nvPr/>
        </p:nvSpPr>
        <p:spPr>
          <a:xfrm>
            <a:off x="6428232" y="5096256"/>
            <a:ext cx="1024128" cy="523220"/>
          </a:xfrm>
          <a:prstGeom prst="rect">
            <a:avLst/>
          </a:prstGeom>
          <a:noFill/>
        </p:spPr>
        <p:txBody>
          <a:bodyPr wrap="square" rtlCol="0">
            <a:spAutoFit/>
          </a:bodyPr>
          <a:lstStyle/>
          <a:p>
            <a:r>
              <a:rPr lang="en-US" sz="2800" b="1" dirty="0">
                <a:solidFill>
                  <a:srgbClr val="FF0000"/>
                </a:solidFill>
                <a:latin typeface="Times New Roman" pitchFamily="18" charset="0"/>
                <a:cs typeface="Times New Roman" pitchFamily="18" charset="0"/>
              </a:rPr>
              <a:t>B</a:t>
            </a:r>
          </a:p>
        </p:txBody>
      </p:sp>
      <p:sp>
        <p:nvSpPr>
          <p:cNvPr id="11" name="TextBox 10"/>
          <p:cNvSpPr txBox="1"/>
          <p:nvPr/>
        </p:nvSpPr>
        <p:spPr>
          <a:xfrm>
            <a:off x="238312" y="5791200"/>
            <a:ext cx="8618608" cy="461665"/>
          </a:xfrm>
          <a:prstGeom prst="rect">
            <a:avLst/>
          </a:prstGeom>
          <a:noFill/>
        </p:spPr>
        <p:txBody>
          <a:bodyPr wrap="square" rtlCol="0">
            <a:spAutoFit/>
          </a:bodyPr>
          <a:lstStyle/>
          <a:p>
            <a:r>
              <a:rPr lang="en-US" sz="2400" b="1" dirty="0">
                <a:solidFill>
                  <a:srgbClr val="FF0000"/>
                </a:solidFill>
                <a:latin typeface="Times New Roman" pitchFamily="18" charset="0"/>
                <a:cs typeface="Times New Roman" pitchFamily="18" charset="0"/>
              </a:rPr>
              <a:t>Can you add some more benefits and challenges  </a:t>
            </a:r>
          </a:p>
        </p:txBody>
      </p:sp>
    </p:spTree>
    <p:extLst>
      <p:ext uri="{BB962C8B-B14F-4D97-AF65-F5344CB8AC3E}">
        <p14:creationId xmlns:p14="http://schemas.microsoft.com/office/powerpoint/2010/main" val="2212464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arn(inVertic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1360" y="457200"/>
            <a:ext cx="8618608" cy="1200329"/>
          </a:xfrm>
          <a:prstGeom prst="rect">
            <a:avLst/>
          </a:prstGeom>
          <a:noFill/>
        </p:spPr>
        <p:txBody>
          <a:bodyPr wrap="square" rtlCol="0">
            <a:spAutoFit/>
          </a:bodyPr>
          <a:lstStyle/>
          <a:p>
            <a:r>
              <a:rPr lang="en-US" sz="2400" b="1" dirty="0">
                <a:solidFill>
                  <a:srgbClr val="FF0000"/>
                </a:solidFill>
                <a:latin typeface="Times New Roman" pitchFamily="18" charset="0"/>
                <a:cs typeface="Times New Roman" pitchFamily="18" charset="0"/>
              </a:rPr>
              <a:t>5. Imagine that your group is responsible for promoting traditional crafts in your area. Propose an action plan to deal with the challenges</a:t>
            </a:r>
          </a:p>
        </p:txBody>
      </p:sp>
    </p:spTree>
    <p:extLst>
      <p:ext uri="{BB962C8B-B14F-4D97-AF65-F5344CB8AC3E}">
        <p14:creationId xmlns:p14="http://schemas.microsoft.com/office/powerpoint/2010/main" val="2117641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B4C870-ABEC-45EA-D43C-CC5BE67085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EE1C49-CE08-822A-4E01-88CB1F8ECE9F}"/>
              </a:ext>
            </a:extLst>
          </p:cNvPr>
          <p:cNvSpPr>
            <a:spLocks noGrp="1"/>
          </p:cNvSpPr>
          <p:nvPr>
            <p:ph type="title"/>
          </p:nvPr>
        </p:nvSpPr>
        <p:spPr>
          <a:xfrm>
            <a:off x="457200" y="1676400"/>
            <a:ext cx="7467600" cy="2133600"/>
          </a:xfrm>
        </p:spPr>
        <p:txBody>
          <a:bodyPr/>
          <a:lstStyle/>
          <a:p>
            <a:r>
              <a:rPr lang="en-US" sz="4000" dirty="0">
                <a:solidFill>
                  <a:srgbClr val="00B050"/>
                </a:solidFill>
                <a:latin typeface="Times New Roman" pitchFamily="18" charset="0"/>
                <a:cs typeface="Times New Roman" pitchFamily="18" charset="0"/>
              </a:rPr>
              <a:t>What have you learnt in this lesson?</a:t>
            </a:r>
          </a:p>
        </p:txBody>
      </p:sp>
      <p:sp>
        <p:nvSpPr>
          <p:cNvPr id="3" name="Content Placeholder 2">
            <a:extLst>
              <a:ext uri="{FF2B5EF4-FFF2-40B4-BE49-F238E27FC236}">
                <a16:creationId xmlns:a16="http://schemas.microsoft.com/office/drawing/2014/main" id="{CA0C586E-0CBE-B6F0-4F02-909CD2B641BA}"/>
              </a:ext>
            </a:extLst>
          </p:cNvPr>
          <p:cNvSpPr>
            <a:spLocks noGrp="1"/>
          </p:cNvSpPr>
          <p:nvPr>
            <p:ph idx="1"/>
          </p:nvPr>
        </p:nvSpPr>
        <p:spPr>
          <a:xfrm>
            <a:off x="3048000" y="228600"/>
            <a:ext cx="3276600" cy="1219200"/>
          </a:xfrm>
          <a:solidFill>
            <a:srgbClr val="92D050"/>
          </a:solidFill>
        </p:spPr>
        <p:txBody>
          <a:bodyPr>
            <a:normAutofit/>
          </a:bodyPr>
          <a:lstStyle/>
          <a:p>
            <a:pPr marL="0" indent="0">
              <a:buNone/>
            </a:pPr>
            <a:r>
              <a:rPr lang="en-US" sz="4800" b="1" dirty="0">
                <a:latin typeface="Times New Roman" pitchFamily="18" charset="0"/>
                <a:cs typeface="Times New Roman" pitchFamily="18" charset="0"/>
              </a:rPr>
              <a:t>Wrap – up:</a:t>
            </a:r>
          </a:p>
        </p:txBody>
      </p:sp>
    </p:spTree>
    <p:extLst>
      <p:ext uri="{BB962C8B-B14F-4D97-AF65-F5344CB8AC3E}">
        <p14:creationId xmlns:p14="http://schemas.microsoft.com/office/powerpoint/2010/main" val="2234907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1)">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66&quot;/&gt;&lt;/object&gt;&lt;object type=&quot;3&quot; unique_id=&quot;10004&quot;&gt;&lt;property id=&quot;20148&quot; value=&quot;5&quot;/&gt;&lt;property id=&quot;20300&quot; value=&quot;Slide 2&quot;/&gt;&lt;property id=&quot;20307&quot; value=&quot;267&quot;/&gt;&lt;/object&gt;&lt;object type=&quot;3&quot; unique_id=&quot;10005&quot;&gt;&lt;property id=&quot;20148&quot; value=&quot;5&quot;/&gt;&lt;property id=&quot;20300&quot; value=&quot;Slide 4&quot;/&gt;&lt;property id=&quot;20307&quot; value=&quot;270&quot;/&gt;&lt;/object&gt;&lt;object type=&quot;3&quot; unique_id=&quot;10006&quot;&gt;&lt;property id=&quot;20148&quot; value=&quot;5&quot;/&gt;&lt;property id=&quot;20300&quot; value=&quot;Slide 5&quot;/&gt;&lt;property id=&quot;20307&quot; value=&quot;271&quot;/&gt;&lt;/object&gt;&lt;object type=&quot;3&quot; unique_id=&quot;10007&quot;&gt;&lt;property id=&quot;20148&quot; value=&quot;5&quot;/&gt;&lt;property id=&quot;20300&quot; value=&quot;Slide 6&quot;/&gt;&lt;property id=&quot;20307&quot; value=&quot;272&quot;/&gt;&lt;/object&gt;&lt;object type=&quot;3&quot; unique_id=&quot;10008&quot;&gt;&lt;property id=&quot;20148&quot; value=&quot;5&quot;/&gt;&lt;property id=&quot;20300&quot; value=&quot;Slide 3&quot;/&gt;&lt;property id=&quot;20307&quot; value=&quot;273&quot;/&gt;&lt;/object&gt;&lt;object type=&quot;3&quot; unique_id=&quot;10009&quot;&gt;&lt;property id=&quot;20148&quot; value=&quot;5&quot;/&gt;&lt;property id=&quot;20300&quot; value=&quot;Slide 7&quot;/&gt;&lt;property id=&quot;20307&quot; value=&quot;256&quot;/&gt;&lt;/object&gt;&lt;object type=&quot;3&quot; unique_id=&quot;10010&quot;&gt;&lt;property id=&quot;20148&quot; value=&quot;5&quot;/&gt;&lt;property id=&quot;20300&quot; value=&quot;Slide 8&quot;/&gt;&lt;property id=&quot;20307&quot; value=&quot;262&quot;/&gt;&lt;/object&gt;&lt;object type=&quot;3&quot; unique_id=&quot;10011&quot;&gt;&lt;property id=&quot;20148&quot; value=&quot;5&quot;/&gt;&lt;property id=&quot;20300&quot; value=&quot;Slide 9&quot;/&gt;&lt;property id=&quot;20307&quot; value=&quot;257&quot;/&gt;&lt;/object&gt;&lt;object type=&quot;3&quot; unique_id=&quot;10012&quot;&gt;&lt;property id=&quot;20148&quot; value=&quot;5&quot;/&gt;&lt;property id=&quot;20300&quot; value=&quot;Slide 10&quot;/&gt;&lt;property id=&quot;20307&quot; value=&quot;269&quot;/&gt;&lt;/object&gt;&lt;object type=&quot;3&quot; unique_id=&quot;10013&quot;&gt;&lt;property id=&quot;20148&quot; value=&quot;5&quot;/&gt;&lt;property id=&quot;20300&quot; value=&quot;Slide 11&quot;/&gt;&lt;property id=&quot;20307&quot; value=&quot;259&quot;/&gt;&lt;/object&gt;&lt;object type=&quot;3&quot; unique_id=&quot;10014&quot;&gt;&lt;property id=&quot;20148&quot; value=&quot;5&quot;/&gt;&lt;property id=&quot;20300&quot; value=&quot;Slide 12&quot;/&gt;&lt;property id=&quot;20307&quot; value=&quot;258&quot;/&gt;&lt;/object&gt;&lt;object type=&quot;3&quot; unique_id=&quot;10016&quot;&gt;&lt;property id=&quot;20148&quot; value=&quot;5&quot;/&gt;&lt;property id=&quot;20300&quot; value=&quot;Slide 13&quot;/&gt;&lt;property id=&quot;20307&quot; value=&quot;264&quot;/&gt;&lt;/object&gt;&lt;object type=&quot;3&quot; unique_id=&quot;10017&quot;&gt;&lt;property id=&quot;20148&quot; value=&quot;5&quot;/&gt;&lt;property id=&quot;20300&quot; value=&quot;Slide 14&quot;/&gt;&lt;property id=&quot;20307&quot; value=&quot;265&quot;/&gt;&lt;/object&gt;&lt;object type=&quot;3&quot; unique_id=&quot;10018&quot;&gt;&lt;property id=&quot;20148&quot; value=&quot;5&quot;/&gt;&lt;property id=&quot;20300&quot; value=&quot;Slide 15&quot;/&gt;&lt;property id=&quot;20307&quot; value=&quot;268&quot;/&gt;&lt;/object&gt;&lt;object type=&quot;3&quot; unique_id=&quot;10230&quot;&gt;&lt;property id=&quot;20148&quot; value=&quot;5&quot;/&gt;&lt;property id=&quot;20300&quot; value=&quot;Slide 16 - &amp;quot;- Learn by heart the new words - Prepare for the next lesson&amp;quot;&quot;/&gt;&lt;property id=&quot;20307&quot; value=&quot;274&quot;/&gt;&lt;/object&gt;&lt;/object&gt;&lt;object type=&quot;8&quot; unique_id=&quot;10042&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rmal">
  <a:themeElements>
    <a:clrScheme name="Thermal">
      <a:dk1>
        <a:srgbClr val="4D5B6B"/>
      </a:dk1>
      <a:lt1>
        <a:srgbClr val="FFFFFF"/>
      </a:lt1>
      <a:dk2>
        <a:srgbClr val="675D59"/>
      </a:dk2>
      <a:lt2>
        <a:srgbClr val="E8DED8"/>
      </a:lt2>
      <a:accent1>
        <a:srgbClr val="FF7605"/>
      </a:accent1>
      <a:accent2>
        <a:srgbClr val="7F7F7F"/>
      </a:accent2>
      <a:accent3>
        <a:srgbClr val="7F5185"/>
      </a:accent3>
      <a:accent4>
        <a:srgbClr val="89AAD3"/>
      </a:accent4>
      <a:accent5>
        <a:srgbClr val="8F5B4B"/>
      </a:accent5>
      <a:accent6>
        <a:srgbClr val="C84340"/>
      </a:accent6>
      <a:hlink>
        <a:srgbClr val="89AAD3"/>
      </a:hlink>
      <a:folHlink>
        <a:srgbClr val="795185"/>
      </a:folHlink>
    </a:clrScheme>
    <a:fontScheme name="Thermal">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erm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TM01859868[[fn=Thermal]]</Template>
  <TotalTime>466</TotalTime>
  <Words>493</Words>
  <Application>Microsoft Office PowerPoint</Application>
  <PresentationFormat>On-screen Show (4:3)</PresentationFormat>
  <Paragraphs>64</Paragraphs>
  <Slides>10</Slides>
  <Notes>0</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10</vt:i4>
      </vt:variant>
    </vt:vector>
  </HeadingPairs>
  <TitlesOfParts>
    <vt:vector size="21" baseType="lpstr">
      <vt:lpstr>Arial</vt:lpstr>
      <vt:lpstr>Calibri</vt:lpstr>
      <vt:lpstr>Helvetica Neue</vt:lpstr>
      <vt:lpstr>Impact</vt:lpstr>
      <vt:lpstr>Times New Roman</vt:lpstr>
      <vt:lpstr>VNI-Avo</vt:lpstr>
      <vt:lpstr>Thermal</vt:lpstr>
      <vt:lpstr>Office Theme</vt:lpstr>
      <vt:lpstr>1_Default Design</vt:lpstr>
      <vt:lpstr>Default Design</vt:lpstr>
      <vt:lpstr>2_Default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have you learnt in this lesson?</vt:lpstr>
      <vt:lpstr>- Learn by heart and copy  new words - Do ex D in workbook - Prepare for the next lesson  ( Skills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NGUYEN THU HA 20180697</cp:lastModifiedBy>
  <cp:revision>65</cp:revision>
  <dcterms:created xsi:type="dcterms:W3CDTF">2016-09-22T13:07:14Z</dcterms:created>
  <dcterms:modified xsi:type="dcterms:W3CDTF">2024-02-28T06:03:41Z</dcterms:modified>
</cp:coreProperties>
</file>