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19" r:id="rId2"/>
    <p:sldId id="369" r:id="rId3"/>
    <p:sldId id="364" r:id="rId4"/>
    <p:sldId id="279" r:id="rId5"/>
    <p:sldId id="363" r:id="rId6"/>
    <p:sldId id="449" r:id="rId7"/>
    <p:sldId id="256" r:id="rId8"/>
    <p:sldId id="452" r:id="rId9"/>
    <p:sldId id="370" r:id="rId10"/>
    <p:sldId id="371" r:id="rId11"/>
    <p:sldId id="373" r:id="rId12"/>
    <p:sldId id="354" r:id="rId13"/>
    <p:sldId id="374" r:id="rId14"/>
    <p:sldId id="365" r:id="rId15"/>
    <p:sldId id="375" r:id="rId16"/>
    <p:sldId id="376" r:id="rId17"/>
    <p:sldId id="377" r:id="rId18"/>
    <p:sldId id="378" r:id="rId19"/>
    <p:sldId id="379" r:id="rId20"/>
    <p:sldId id="391" r:id="rId21"/>
    <p:sldId id="276" r:id="rId22"/>
    <p:sldId id="480" r:id="rId23"/>
    <p:sldId id="381" r:id="rId24"/>
    <p:sldId id="382" r:id="rId25"/>
    <p:sldId id="385" r:id="rId26"/>
    <p:sldId id="387" r:id="rId27"/>
    <p:sldId id="383" r:id="rId28"/>
    <p:sldId id="367" r:id="rId29"/>
    <p:sldId id="298" r:id="rId30"/>
    <p:sldId id="477" r:id="rId31"/>
    <p:sldId id="330" r:id="rId32"/>
    <p:sldId id="3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A23997-D769-429F-8319-1E52262353A6}">
          <p14:sldIdLst>
            <p14:sldId id="419"/>
            <p14:sldId id="369"/>
            <p14:sldId id="364"/>
            <p14:sldId id="279"/>
            <p14:sldId id="363"/>
            <p14:sldId id="449"/>
            <p14:sldId id="256"/>
            <p14:sldId id="452"/>
            <p14:sldId id="370"/>
            <p14:sldId id="371"/>
            <p14:sldId id="373"/>
            <p14:sldId id="354"/>
            <p14:sldId id="374"/>
            <p14:sldId id="365"/>
            <p14:sldId id="375"/>
            <p14:sldId id="376"/>
            <p14:sldId id="377"/>
            <p14:sldId id="378"/>
            <p14:sldId id="379"/>
            <p14:sldId id="391"/>
            <p14:sldId id="276"/>
            <p14:sldId id="480"/>
            <p14:sldId id="381"/>
            <p14:sldId id="382"/>
            <p14:sldId id="385"/>
            <p14:sldId id="387"/>
            <p14:sldId id="383"/>
            <p14:sldId id="367"/>
            <p14:sldId id="298"/>
          </p14:sldIdLst>
        </p14:section>
        <p14:section name="Untitled Section" id="{D84BBC53-0875-407D-A7B5-C70B3F509820}">
          <p14:sldIdLst>
            <p14:sldId id="477"/>
            <p14:sldId id="330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5DD2FF"/>
    <a:srgbClr val="F37D91"/>
    <a:srgbClr val="3B87CD"/>
    <a:srgbClr val="AD4F0F"/>
    <a:srgbClr val="D36113"/>
    <a:srgbClr val="00B0F0"/>
    <a:srgbClr val="F7941E"/>
    <a:srgbClr val="F26548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128" y="52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#1" loCatId="list" qsTypeId="urn:microsoft.com/office/officeart/2005/8/quickstyle/simple3#1" qsCatId="simple" csTypeId="urn:microsoft.com/office/officeart/2005/8/colors/colorful4#1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/>
            <a:t>Pronunciation </a:t>
          </a:r>
          <a:endParaRPr lang="en-US" dirty="0"/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/>
            <a:t>Grammar</a:t>
          </a:r>
          <a:endParaRPr lang="en-US" dirty="0"/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3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</dgm:pt>
    <dgm:pt modelId="{2854312C-A677-4C11-95B1-4424D4324B73}" type="pres">
      <dgm:prSet presAssocID="{342B5B60-3322-419E-ADF6-E231B311DD6E}" presName="extraNode" presStyleLbl="node1" presStyleIdx="0" presStyleCnt="3"/>
      <dgm:spPr/>
    </dgm:pt>
    <dgm:pt modelId="{DDCB2650-5BE8-45C8-A558-4975F742B294}" type="pres">
      <dgm:prSet presAssocID="{342B5B60-3322-419E-ADF6-E231B311DD6E}" presName="dstNode" presStyleLbl="node1" presStyleIdx="0" presStyleCnt="3"/>
      <dgm:spPr/>
    </dgm:pt>
    <dgm:pt modelId="{7470CF36-9AF7-4915-90D4-CE62A3082661}" type="pres">
      <dgm:prSet presAssocID="{D17870DC-042F-4D7A-88A2-DA0B7FE22CAC}" presName="text_1" presStyleLbl="node1" presStyleIdx="0" presStyleCnt="3">
        <dgm:presLayoutVars>
          <dgm:bulletEnabled val="1"/>
        </dgm:presLayoutVars>
      </dgm:prSet>
      <dgm:spPr/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3"/>
      <dgm:spPr/>
    </dgm:pt>
    <dgm:pt modelId="{69C67B11-78C4-4EED-9EE9-2BE0F6E7061E}" type="pres">
      <dgm:prSet presAssocID="{2436911F-936F-49E3-A5D1-480A9E2AD4D1}" presName="text_2" presStyleLbl="node1" presStyleIdx="1" presStyleCnt="3">
        <dgm:presLayoutVars>
          <dgm:bulletEnabled val="1"/>
        </dgm:presLayoutVars>
      </dgm:prSet>
      <dgm:spPr/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3"/>
      <dgm:spPr/>
    </dgm:pt>
    <dgm:pt modelId="{A955E74C-829B-49E5-B9EB-A6222B0ACBDF}" type="pres">
      <dgm:prSet presAssocID="{27DE0956-5BEE-4238-AB6C-6EB8F4DD9897}" presName="text_3" presStyleLbl="node1" presStyleIdx="2" presStyleCnt="3">
        <dgm:presLayoutVars>
          <dgm:bulletEnabled val="1"/>
        </dgm:presLayoutVars>
      </dgm:prSet>
      <dgm:spPr/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3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#1"/>
    <dgm:cxn modelId="{F6261152-D5F4-48E3-86F2-9DFDBFC4A1AA}" type="presOf" srcId="{342B5B60-3322-419E-ADF6-E231B311DD6E}" destId="{1AA2BE65-5390-48F1-BF6B-0F0CE930DA9B}" srcOrd="0" destOrd="0" presId="urn:microsoft.com/office/officeart/2008/layout/VerticalCurvedList#1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36F24E78-1A39-4D26-B8E7-88FE069A7651}" type="presOf" srcId="{2436911F-936F-49E3-A5D1-480A9E2AD4D1}" destId="{69C67B11-78C4-4EED-9EE9-2BE0F6E7061E}" srcOrd="0" destOrd="0" presId="urn:microsoft.com/office/officeart/2008/layout/VerticalCurvedList#1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#1"/>
    <dgm:cxn modelId="{4F96BBFF-C1C2-4341-8460-F86CB408F85D}" type="presOf" srcId="{853C4554-2633-42A3-8FA1-A76CC08F1F4D}" destId="{10E1E235-1B91-4A43-873C-5629B5990215}" srcOrd="0" destOrd="0" presId="urn:microsoft.com/office/officeart/2008/layout/VerticalCurvedList#1"/>
    <dgm:cxn modelId="{D7049A47-089C-4740-A632-7798B2747B32}" type="presParOf" srcId="{1AA2BE65-5390-48F1-BF6B-0F0CE930DA9B}" destId="{85CF3783-0A18-4C4A-AE77-2E88C243658A}" srcOrd="0" destOrd="0" presId="urn:microsoft.com/office/officeart/2008/layout/VerticalCurvedList#1"/>
    <dgm:cxn modelId="{4D80A487-6749-4AA2-97A9-5B48B70C8F5A}" type="presParOf" srcId="{85CF3783-0A18-4C4A-AE77-2E88C243658A}" destId="{29036F92-0179-470A-9BF3-3D45D5E3D36F}" srcOrd="0" destOrd="0" presId="urn:microsoft.com/office/officeart/2008/layout/VerticalCurvedList#1"/>
    <dgm:cxn modelId="{5EC4EF0D-884D-4712-B18E-B1564566D6FA}" type="presParOf" srcId="{29036F92-0179-470A-9BF3-3D45D5E3D36F}" destId="{F83E2643-9224-4EB8-8A12-8ECDB4D5554F}" srcOrd="0" destOrd="0" presId="urn:microsoft.com/office/officeart/2008/layout/VerticalCurvedList#1"/>
    <dgm:cxn modelId="{E5CC679E-0C81-447C-806F-6F4741CEF7A4}" type="presParOf" srcId="{29036F92-0179-470A-9BF3-3D45D5E3D36F}" destId="{10E1E235-1B91-4A43-873C-5629B5990215}" srcOrd="1" destOrd="0" presId="urn:microsoft.com/office/officeart/2008/layout/VerticalCurvedList#1"/>
    <dgm:cxn modelId="{0E3A8980-35D4-41DE-BF7D-1667C7E957C0}" type="presParOf" srcId="{29036F92-0179-470A-9BF3-3D45D5E3D36F}" destId="{2854312C-A677-4C11-95B1-4424D4324B73}" srcOrd="2" destOrd="0" presId="urn:microsoft.com/office/officeart/2008/layout/VerticalCurvedList#1"/>
    <dgm:cxn modelId="{A2AE8E54-D34F-48DE-9649-2CADC270319A}" type="presParOf" srcId="{29036F92-0179-470A-9BF3-3D45D5E3D36F}" destId="{DDCB2650-5BE8-45C8-A558-4975F742B294}" srcOrd="3" destOrd="0" presId="urn:microsoft.com/office/officeart/2008/layout/VerticalCurvedList#1"/>
    <dgm:cxn modelId="{B26F90A8-5885-40DE-9317-755E16D8904A}" type="presParOf" srcId="{85CF3783-0A18-4C4A-AE77-2E88C243658A}" destId="{7470CF36-9AF7-4915-90D4-CE62A3082661}" srcOrd="1" destOrd="0" presId="urn:microsoft.com/office/officeart/2008/layout/VerticalCurvedList#1"/>
    <dgm:cxn modelId="{FEF821CB-5420-4095-8F68-568923DF0B51}" type="presParOf" srcId="{85CF3783-0A18-4C4A-AE77-2E88C243658A}" destId="{E1EA4CF2-D346-483C-8A05-8F4F2350DCFC}" srcOrd="2" destOrd="0" presId="urn:microsoft.com/office/officeart/2008/layout/VerticalCurvedList#1"/>
    <dgm:cxn modelId="{18D7AC7E-AC27-4956-AAB9-8229F5DC72BF}" type="presParOf" srcId="{E1EA4CF2-D346-483C-8A05-8F4F2350DCFC}" destId="{B8F91917-40CF-417A-9C3E-309A17284DB6}" srcOrd="0" destOrd="0" presId="urn:microsoft.com/office/officeart/2008/layout/VerticalCurvedList#1"/>
    <dgm:cxn modelId="{D7334770-8B9D-41F2-8F64-70CF5E55CBE7}" type="presParOf" srcId="{85CF3783-0A18-4C4A-AE77-2E88C243658A}" destId="{69C67B11-78C4-4EED-9EE9-2BE0F6E7061E}" srcOrd="3" destOrd="0" presId="urn:microsoft.com/office/officeart/2008/layout/VerticalCurvedList#1"/>
    <dgm:cxn modelId="{3E1BB1D3-BC00-4714-94F4-BCCC0051D516}" type="presParOf" srcId="{85CF3783-0A18-4C4A-AE77-2E88C243658A}" destId="{44F0C993-BE90-48FA-9DC1-DF6CC3DEDBAE}" srcOrd="4" destOrd="0" presId="urn:microsoft.com/office/officeart/2008/layout/VerticalCurvedList#1"/>
    <dgm:cxn modelId="{B26E5990-3714-47A8-BECE-51339327EC0E}" type="presParOf" srcId="{44F0C993-BE90-48FA-9DC1-DF6CC3DEDBAE}" destId="{09BD288A-4954-4FA7-9331-51106CCDD65F}" srcOrd="0" destOrd="0" presId="urn:microsoft.com/office/officeart/2008/layout/VerticalCurvedList#1"/>
    <dgm:cxn modelId="{EEF23EB2-61A2-4037-98A0-CFED07CBAE4C}" type="presParOf" srcId="{85CF3783-0A18-4C4A-AE77-2E88C243658A}" destId="{A955E74C-829B-49E5-B9EB-A6222B0ACBDF}" srcOrd="5" destOrd="0" presId="urn:microsoft.com/office/officeart/2008/layout/VerticalCurvedList#1"/>
    <dgm:cxn modelId="{D5013C2B-DEEC-46C2-A5E5-C93C5CD82403}" type="presParOf" srcId="{85CF3783-0A18-4C4A-AE77-2E88C243658A}" destId="{085485C9-AEDB-41AA-A13A-51FCBFDC6F1E}" srcOrd="6" destOrd="0" presId="urn:microsoft.com/office/officeart/2008/layout/VerticalCurvedList#1"/>
    <dgm:cxn modelId="{59C71CAF-581D-4F76-AE89-88C6B998352F}" type="presParOf" srcId="{085485C9-AEDB-41AA-A13A-51FCBFDC6F1E}" destId="{7DEFC3FB-574C-4779-8FD8-075FFF79726F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3729909" y="-572992"/>
          <a:ext cx="4445939" cy="444593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60453" y="329995"/>
          <a:ext cx="5480130" cy="659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Pronunciation </a:t>
          </a:r>
          <a:endParaRPr lang="en-US" sz="3400" kern="1200" dirty="0"/>
        </a:p>
      </dsp:txBody>
      <dsp:txXfrm>
        <a:off x="460453" y="329995"/>
        <a:ext cx="5480130" cy="659991"/>
      </dsp:txXfrm>
    </dsp:sp>
    <dsp:sp modelId="{B8F91917-40CF-417A-9C3E-309A17284DB6}">
      <dsp:nvSpPr>
        <dsp:cNvPr id="0" name=""/>
        <dsp:cNvSpPr/>
      </dsp:nvSpPr>
      <dsp:spPr>
        <a:xfrm>
          <a:off x="47959" y="247496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00360" y="1319982"/>
          <a:ext cx="5240224" cy="659991"/>
        </a:xfrm>
        <a:prstGeom prst="rect">
          <a:avLst/>
        </a:prstGeom>
        <a:solidFill>
          <a:schemeClr val="accent4">
            <a:hueOff val="582001"/>
            <a:satOff val="-4008"/>
            <a:lumOff val="500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Vocabulary</a:t>
          </a:r>
        </a:p>
      </dsp:txBody>
      <dsp:txXfrm>
        <a:off x="700360" y="1319982"/>
        <a:ext cx="5240224" cy="659991"/>
      </dsp:txXfrm>
    </dsp:sp>
    <dsp:sp modelId="{09BD288A-4954-4FA7-9331-51106CCDD65F}">
      <dsp:nvSpPr>
        <dsp:cNvPr id="0" name=""/>
        <dsp:cNvSpPr/>
      </dsp:nvSpPr>
      <dsp:spPr>
        <a:xfrm>
          <a:off x="287866" y="1237483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582001"/>
              <a:satOff val="-4008"/>
              <a:lumOff val="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460453" y="2309968"/>
          <a:ext cx="5480130" cy="659991"/>
        </a:xfrm>
        <a:prstGeom prst="rect">
          <a:avLst/>
        </a:prstGeom>
        <a:solidFill>
          <a:schemeClr val="accent4">
            <a:hueOff val="1164001"/>
            <a:satOff val="-8016"/>
            <a:lumOff val="1000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Grammar</a:t>
          </a:r>
          <a:endParaRPr lang="en-US" sz="3400" kern="1200" dirty="0"/>
        </a:p>
      </dsp:txBody>
      <dsp:txXfrm>
        <a:off x="460453" y="2309968"/>
        <a:ext cx="5480130" cy="659991"/>
      </dsp:txXfrm>
    </dsp:sp>
    <dsp:sp modelId="{7DEFC3FB-574C-4779-8FD8-075FFF79726F}">
      <dsp:nvSpPr>
        <dsp:cNvPr id="0" name=""/>
        <dsp:cNvSpPr/>
      </dsp:nvSpPr>
      <dsp:spPr>
        <a:xfrm>
          <a:off x="47959" y="2227469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1164001"/>
              <a:satOff val="-8016"/>
              <a:lumOff val="1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005">
              <a:defRPr/>
            </a:pPr>
            <a:fld id="{867AF81A-5A48-44B6-BFB3-5A2D3370088C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</a:rPr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 flipH="1">
            <a:off x="2881968" y="2266048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 flipH="1">
            <a:off x="7375024" y="2266048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hasCustomPrompt="1"/>
          </p:nvPr>
        </p:nvSpPr>
        <p:spPr>
          <a:xfrm>
            <a:off x="5011964" y="3043811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 flipH="1">
            <a:off x="2881968" y="4253540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4"/>
          </p:nvPr>
        </p:nvSpPr>
        <p:spPr>
          <a:xfrm flipH="1">
            <a:off x="7375024" y="4253540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 flipH="1">
            <a:off x="2881968" y="1749185"/>
            <a:ext cx="30520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 flipH="1">
            <a:off x="7375024" y="1749180"/>
            <a:ext cx="29224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 flipH="1">
            <a:off x="2881968" y="3807119"/>
            <a:ext cx="305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8"/>
          </p:nvPr>
        </p:nvSpPr>
        <p:spPr>
          <a:xfrm flipH="1">
            <a:off x="7375024" y="3807116"/>
            <a:ext cx="292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9" hasCustomPrompt="1"/>
          </p:nvPr>
        </p:nvSpPr>
        <p:spPr>
          <a:xfrm>
            <a:off x="5011964" y="43380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724197" y="3043811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 hasCustomPrompt="1"/>
          </p:nvPr>
        </p:nvSpPr>
        <p:spPr>
          <a:xfrm>
            <a:off x="6724197" y="43380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5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5"/>
          </p:nvPr>
        </p:nvSpPr>
        <p:spPr>
          <a:xfrm>
            <a:off x="960000" y="55500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20.png"/><Relationship Id="rId5" Type="http://schemas.openxmlformats.org/officeDocument/2006/relationships/slide" Target="slide18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microsoft.com/office/2007/relationships/media" Target="../media/media3.mp3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microsoft.com/office/2007/relationships/media" Target="../media/media3.mp3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microsoft.com/office/2007/relationships/media" Target="../media/media3.mp3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microsoft.com/office/2007/relationships/media" Target="../media/media3.mp3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microsoft.com/office/2007/relationships/media" Target="../media/media3.mp3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d hot air balloons over jungle"/>
          <p:cNvPicPr>
            <a:picLocks noChangeAspect="1"/>
          </p:cNvPicPr>
          <p:nvPr/>
        </p:nvPicPr>
        <p:blipFill rotWithShape="1">
          <a:blip r:embed="rId2"/>
          <a:srcRect t="8360" b="892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45967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atin typeface="Script MT Bold" panose="03040602040607080904" charset="0"/>
                <a:cs typeface="Script MT Bold" panose="03040602040607080904" charset="0"/>
              </a:rPr>
              <a:t>Welcome </a:t>
            </a:r>
          </a:p>
          <a:p>
            <a:pPr algn="ctr"/>
            <a:r>
              <a:rPr lang="en-US" sz="9600">
                <a:latin typeface="Script MT Bold" panose="03040602040607080904" charset="0"/>
                <a:cs typeface="Script MT Bold" panose="03040602040607080904" charset="0"/>
              </a:rPr>
              <a:t>teachers and students!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E2554-7ECB-CCD2-4ACD-59D7F5BFE38B}"/>
              </a:ext>
            </a:extLst>
          </p:cNvPr>
          <p:cNvSpPr txBox="1"/>
          <p:nvPr/>
        </p:nvSpPr>
        <p:spPr>
          <a:xfrm>
            <a:off x="5508172" y="509451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Teacher: DAO THI THU HIEN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403" y="1458480"/>
            <a:ext cx="11206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Mi</a:t>
            </a:r>
            <a:r>
              <a:rPr lang="en-US" sz="2400" dirty="0"/>
              <a:t> is _____ gardening in her free time.</a:t>
            </a:r>
          </a:p>
          <a:p>
            <a:r>
              <a:rPr lang="en-US" sz="2400" dirty="0"/>
              <a:t>    A. in               	 B. into            	C. to</a:t>
            </a:r>
          </a:p>
          <a:p>
            <a:r>
              <a:rPr lang="en-US" sz="2400" dirty="0"/>
              <a:t>2. Mai is interested _____ building websites for her friends.</a:t>
            </a:r>
          </a:p>
          <a:p>
            <a:r>
              <a:rPr lang="en-US" sz="2400" dirty="0"/>
              <a:t>   A. of               	B. with           	C. in</a:t>
            </a:r>
          </a:p>
          <a:p>
            <a:r>
              <a:rPr lang="en-US" sz="2400" dirty="0"/>
              <a:t>3. Minh is not fond of _____ puzzles because he thinks it takes a lot of time.</a:t>
            </a:r>
          </a:p>
          <a:p>
            <a:r>
              <a:rPr lang="en-US" sz="2400" dirty="0"/>
              <a:t>   A. making      	B. doing         	C. building</a:t>
            </a:r>
          </a:p>
          <a:p>
            <a:r>
              <a:rPr lang="en-US" sz="2400" dirty="0"/>
              <a:t>4. I'm not keen on _____ our class photos to the forum.</a:t>
            </a:r>
          </a:p>
          <a:p>
            <a:r>
              <a:rPr lang="en-US" sz="2400" dirty="0"/>
              <a:t>   A. uploading     	B. surfing     		C. messaging</a:t>
            </a:r>
          </a:p>
          <a:p>
            <a:r>
              <a:rPr lang="en-US" sz="2400" dirty="0"/>
              <a:t>5. While l was _____ some websites, I saw an advertisement about a resort.</a:t>
            </a:r>
          </a:p>
          <a:p>
            <a:r>
              <a:rPr lang="en-US" sz="2400" dirty="0"/>
              <a:t>   A. creating     	B. browsing    	C. uploading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9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0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856051" y="6118698"/>
            <a:ext cx="1245140" cy="632298"/>
          </a:xfrm>
          <a:prstGeom prst="down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314" y="0"/>
            <a:ext cx="12192000" cy="7010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12068" y="0"/>
            <a:ext cx="8219872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Game: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7514" y="1233488"/>
            <a:ext cx="19304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0314" y="1233488"/>
            <a:ext cx="21336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77914" y="1233488"/>
            <a:ext cx="19304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08314" y="1233488"/>
            <a:ext cx="20320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76314" y="2986088"/>
            <a:ext cx="20320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47514" y="2986088"/>
            <a:ext cx="19304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08314" y="2986088"/>
            <a:ext cx="20320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393682" y="6202982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5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40314" y="2986088"/>
            <a:ext cx="21336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99" y="2396447"/>
            <a:ext cx="1401450" cy="179100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114" y="2396447"/>
            <a:ext cx="1509786" cy="1891327"/>
          </a:xfrm>
          <a:prstGeom prst="rect">
            <a:avLst/>
          </a:prstGeom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93514" y="5245052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993514" y="5990151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GB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127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32127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42033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51939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1845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1751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81657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91563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91563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81657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71751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1845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51939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42033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386902" y="4287774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10663612" y="4286327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GB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215991" y="6595353"/>
            <a:ext cx="590621" cy="387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9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8" dur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532563" y="1619655"/>
            <a:ext cx="101211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Mi is ______ gardening in her free time.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      A.</a:t>
            </a:r>
            <a:r>
              <a:rPr lang="en-US" sz="3200" dirty="0"/>
              <a:t> in 				</a:t>
            </a:r>
            <a:r>
              <a:rPr lang="en-US" sz="3200" b="1" dirty="0">
                <a:solidFill>
                  <a:srgbClr val="5DD2FF"/>
                </a:solidFill>
              </a:rPr>
              <a:t>B. </a:t>
            </a:r>
            <a:r>
              <a:rPr lang="en-US" sz="3200" dirty="0"/>
              <a:t>into 			</a:t>
            </a:r>
            <a:r>
              <a:rPr lang="en-US" sz="3200" b="1" dirty="0">
                <a:solidFill>
                  <a:srgbClr val="5DD2FF"/>
                </a:solidFill>
              </a:rPr>
              <a:t>C.</a:t>
            </a:r>
            <a:r>
              <a:rPr lang="en-US" sz="3200" dirty="0"/>
              <a:t> to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5972639" y="2125492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415006" y="1600200"/>
            <a:ext cx="117769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</a:rPr>
              <a:t>2.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Mai is interested ______ building websites for her friends.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      A.</a:t>
            </a:r>
            <a:r>
              <a:rPr lang="en-US" sz="3200" dirty="0"/>
              <a:t> of 				</a:t>
            </a:r>
            <a:r>
              <a:rPr lang="en-US" sz="3200" b="1" dirty="0">
                <a:solidFill>
                  <a:srgbClr val="5DD2FF"/>
                </a:solidFill>
              </a:rPr>
              <a:t>B.</a:t>
            </a:r>
            <a:r>
              <a:rPr lang="en-US" sz="3200" dirty="0"/>
              <a:t> with 			</a:t>
            </a:r>
            <a:r>
              <a:rPr lang="en-US" sz="3200" b="1" dirty="0">
                <a:solidFill>
                  <a:srgbClr val="5DD2FF"/>
                </a:solidFill>
              </a:rPr>
              <a:t>C.</a:t>
            </a:r>
            <a:r>
              <a:rPr lang="en-US" sz="3200" dirty="0"/>
              <a:t> in</a:t>
            </a:r>
          </a:p>
          <a:p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8608103" y="261341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/>
          <p:cNvSpPr txBox="1"/>
          <p:nvPr/>
        </p:nvSpPr>
        <p:spPr>
          <a:xfrm>
            <a:off x="1516265" y="1108953"/>
            <a:ext cx="100888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Minh is not fond of ______ puzzles because he thinks it takes a lot of time.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   A.</a:t>
            </a:r>
            <a:r>
              <a:rPr lang="en-US" sz="2800" dirty="0"/>
              <a:t> making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doing 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building</a:t>
            </a:r>
          </a:p>
          <a:p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120194" y="2374573"/>
            <a:ext cx="552026" cy="5503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31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/>
          <p:cNvSpPr txBox="1"/>
          <p:nvPr/>
        </p:nvSpPr>
        <p:spPr>
          <a:xfrm>
            <a:off x="1078521" y="754676"/>
            <a:ext cx="10721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I’m not keen on ______ our class photos to the forum.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    A.</a:t>
            </a:r>
            <a:r>
              <a:rPr lang="en-US" sz="2800" dirty="0"/>
              <a:t> uploading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surfing 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messaging</a:t>
            </a:r>
          </a:p>
          <a:p>
            <a:endParaRPr lang="en-US" sz="2800" dirty="0"/>
          </a:p>
          <a:p>
            <a:endParaRPr lang="vi-VN" sz="2800" dirty="0"/>
          </a:p>
        </p:txBody>
      </p:sp>
      <p:sp>
        <p:nvSpPr>
          <p:cNvPr id="16" name="Oval 15"/>
          <p:cNvSpPr/>
          <p:nvPr/>
        </p:nvSpPr>
        <p:spPr>
          <a:xfrm>
            <a:off x="1487083" y="2066962"/>
            <a:ext cx="507088" cy="5031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/>
          <p:cNvSpPr txBox="1"/>
          <p:nvPr/>
        </p:nvSpPr>
        <p:spPr>
          <a:xfrm>
            <a:off x="1089404" y="914400"/>
            <a:ext cx="10622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While I was ______ some websites, I saw an advertisement about a resort.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DD2FF"/>
                </a:solidFill>
              </a:rPr>
              <a:t>   A.</a:t>
            </a:r>
            <a:r>
              <a:rPr lang="en-US" sz="2800" dirty="0"/>
              <a:t> creating 	 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browsing 	  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uploading</a:t>
            </a:r>
            <a:endParaRPr lang="vi-VN" sz="2800" dirty="0"/>
          </a:p>
        </p:txBody>
      </p:sp>
      <p:sp>
        <p:nvSpPr>
          <p:cNvPr id="17" name="Oval 16"/>
          <p:cNvSpPr/>
          <p:nvPr/>
        </p:nvSpPr>
        <p:spPr>
          <a:xfrm>
            <a:off x="3847662" y="2970476"/>
            <a:ext cx="552026" cy="55756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6" y="213747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60112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200">
              <a:defRPr/>
            </a:pPr>
            <a:r>
              <a:rPr lang="en-US" sz="8000" b="1" kern="0" cap="all" dirty="0">
                <a:solidFill>
                  <a:srgbClr val="D36113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636527"/>
            <a:ext cx="2947161" cy="913849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you get 2 plus points</a:t>
            </a:r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6" y="213747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60112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200">
              <a:defRPr/>
            </a:pPr>
            <a:r>
              <a:rPr lang="en-US" sz="8000" b="1" kern="0" cap="all" dirty="0">
                <a:solidFill>
                  <a:srgbClr val="D36113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636527"/>
            <a:ext cx="2947161" cy="913849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you get 2 plus points</a:t>
            </a:r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736234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2060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5772" y="197325"/>
            <a:ext cx="2800517" cy="584775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221239" y="1771846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2502" y="1095586"/>
            <a:ext cx="5597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are 3 sets of pictures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3561652" y="3085906"/>
            <a:ext cx="1752016" cy="1711358"/>
          </a:xfrm>
          <a:prstGeom prst="ellipse">
            <a:avLst/>
          </a:prstGeom>
          <a:solidFill>
            <a:srgbClr val="5DD2FF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826997" y="3093396"/>
            <a:ext cx="1752016" cy="171135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985371" y="3093396"/>
            <a:ext cx="1752016" cy="1711358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403" y="1458480"/>
            <a:ext cx="11206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Mi</a:t>
            </a:r>
            <a:r>
              <a:rPr lang="en-US" sz="2400" dirty="0"/>
              <a:t> is _____ gardening in her free time.</a:t>
            </a:r>
          </a:p>
          <a:p>
            <a:r>
              <a:rPr lang="en-US" sz="2400" dirty="0"/>
              <a:t>    A. in               	 B. into            	C. to</a:t>
            </a:r>
          </a:p>
          <a:p>
            <a:r>
              <a:rPr lang="en-US" sz="2400" dirty="0"/>
              <a:t>2. Mai is interested _____ building websites for her friends.</a:t>
            </a:r>
          </a:p>
          <a:p>
            <a:r>
              <a:rPr lang="en-US" sz="2400" dirty="0"/>
              <a:t>   A. of               	B. with           	C. in</a:t>
            </a:r>
          </a:p>
          <a:p>
            <a:r>
              <a:rPr lang="en-US" sz="2400" dirty="0"/>
              <a:t>3. Minh is not fond of _____ puzzles because he thinks it takes a lot of time.</a:t>
            </a:r>
          </a:p>
          <a:p>
            <a:r>
              <a:rPr lang="en-US" sz="2400" dirty="0"/>
              <a:t>   A. making      	B. doing         	C. building</a:t>
            </a:r>
          </a:p>
          <a:p>
            <a:r>
              <a:rPr lang="en-US" sz="2400" dirty="0"/>
              <a:t>4. I'm not keen on _____ our class photos to the forum.</a:t>
            </a:r>
          </a:p>
          <a:p>
            <a:r>
              <a:rPr lang="en-US" sz="2400" dirty="0"/>
              <a:t>   A. uploading     	B. surfing     		C. messaging</a:t>
            </a:r>
          </a:p>
          <a:p>
            <a:r>
              <a:rPr lang="en-US" sz="2400" dirty="0"/>
              <a:t>5. While l was _____ some websites, I saw an advertisement about a resort.</a:t>
            </a:r>
          </a:p>
          <a:p>
            <a:r>
              <a:rPr lang="en-US" sz="2400" dirty="0"/>
              <a:t>   A. creating     	B. browsing    	C. uploading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9" name="TextBox 11"/>
          <p:cNvSpPr txBox="1"/>
          <p:nvPr/>
        </p:nvSpPr>
        <p:spPr>
          <a:xfrm>
            <a:off x="1532563" y="701673"/>
            <a:ext cx="1071666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Circle the correct answer A, B, or C to complete each sentence. </a:t>
            </a:r>
          </a:p>
        </p:txBody>
      </p:sp>
      <p:sp>
        <p:nvSpPr>
          <p:cNvPr id="10" name="Rounded Rectangle 15"/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856051" y="6118698"/>
            <a:ext cx="1245140" cy="632298"/>
          </a:xfrm>
          <a:prstGeom prst="down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Game</a:t>
            </a:r>
          </a:p>
        </p:txBody>
      </p:sp>
      <p:sp>
        <p:nvSpPr>
          <p:cNvPr id="13" name="Oval 12"/>
          <p:cNvSpPr/>
          <p:nvPr/>
        </p:nvSpPr>
        <p:spPr>
          <a:xfrm>
            <a:off x="3521269" y="1872573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15901" y="2594992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3246" y="3316938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6323" y="4033542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7492" y="4761303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7570" y="41910"/>
            <a:ext cx="319849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91397" y="1944912"/>
            <a:ext cx="11583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1. People in my village are very ______________ to all visitors.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2. Parents in our village don’t put much _________ on their children to do well at school.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3. In my school, we can _______ on study and play, and do not have to worry about bullies.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4. The best ________player in our chess club will not be able to join the competition.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5. If a boy uses his strength to frighten weaker peers, he is a ______.</a:t>
            </a:r>
            <a:endParaRPr lang="vi-VN" sz="2800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6182946" y="1895688"/>
            <a:ext cx="2484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hospitable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7314211" y="2444425"/>
            <a:ext cx="1924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pressure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4687624" y="3504113"/>
            <a:ext cx="1495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focus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2379724" y="4470318"/>
            <a:ext cx="1924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trained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10618578" y="5548326"/>
            <a:ext cx="119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bully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1534603" y="728223"/>
            <a:ext cx="873780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words from the box.</a:t>
            </a:r>
          </a:p>
        </p:txBody>
      </p:sp>
      <p:sp>
        <p:nvSpPr>
          <p:cNvPr id="26" name="Rounded Rectangle 15"/>
          <p:cNvSpPr/>
          <p:nvPr/>
        </p:nvSpPr>
        <p:spPr>
          <a:xfrm>
            <a:off x="741574" y="70908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798805" y="5963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051" y="1281178"/>
            <a:ext cx="113784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bully 		trained 		hospitable		pressure 		focus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7570" y="41910"/>
            <a:ext cx="319849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1534603" y="728223"/>
            <a:ext cx="873780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corect answer A,B, or C.</a:t>
            </a:r>
          </a:p>
        </p:txBody>
      </p:sp>
      <p:sp>
        <p:nvSpPr>
          <p:cNvPr id="26" name="Rounded Rectangle 15"/>
          <p:cNvSpPr/>
          <p:nvPr/>
        </p:nvSpPr>
        <p:spPr>
          <a:xfrm>
            <a:off x="741574" y="70908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798805" y="56396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altLang="en-GB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" y="17929"/>
            <a:ext cx="1214099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/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/>
          <p:cNvSpPr/>
          <p:nvPr/>
        </p:nvSpPr>
        <p:spPr>
          <a:xfrm>
            <a:off x="2453052" y="2437621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/>
          <p:cNvSpPr/>
          <p:nvPr/>
        </p:nvSpPr>
        <p:spPr>
          <a:xfrm>
            <a:off x="2351148" y="3499926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/>
          <p:cNvSpPr txBox="1"/>
          <p:nvPr/>
        </p:nvSpPr>
        <p:spPr>
          <a:xfrm>
            <a:off x="3015184" y="472180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US" sz="3200" b="1" dirty="0">
                <a:solidFill>
                  <a:srgbClr val="3B87CD"/>
                </a:solidFill>
              </a:rPr>
              <a:t>upload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/>
          <p:cNvSpPr txBox="1"/>
          <p:nvPr/>
        </p:nvSpPr>
        <p:spPr>
          <a:xfrm>
            <a:off x="3015183" y="259614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3B87CD"/>
                </a:solidFill>
              </a:rPr>
              <a:t>uploading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/>
          <p:cNvSpPr txBox="1"/>
          <p:nvPr/>
        </p:nvSpPr>
        <p:spPr>
          <a:xfrm>
            <a:off x="3015183" y="3570411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B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 to upload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/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/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/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/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/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/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/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/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/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/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/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/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665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6750277" y="3452340"/>
            <a:ext cx="883659" cy="882475"/>
          </a:xfrm>
          <a:prstGeom prst="rect">
            <a:avLst/>
          </a:prstGeom>
        </p:spPr>
      </p:pic>
      <p:pic>
        <p:nvPicPr>
          <p:cNvPr id="26" name="รูปภาพ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5" y="251489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1.  </a:t>
            </a:r>
            <a:r>
              <a:rPr lang="en-US" sz="2800" b="1" dirty="0">
                <a:latin typeface="Bahnschrift Condensed" panose="020B0502040204020203" pitchFamily="34" charset="0"/>
              </a:rPr>
              <a:t>Mai dislikes ______ her pictures to Facebook. She prefers not to show them to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/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800" b="1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/>
          <p:cNvSpPr/>
          <p:nvPr/>
        </p:nvSpPr>
        <p:spPr>
          <a:xfrm>
            <a:off x="2453053" y="3266438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/>
          <p:cNvSpPr/>
          <p:nvPr/>
        </p:nvSpPr>
        <p:spPr>
          <a:xfrm>
            <a:off x="2538919" y="2011683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/>
          <p:cNvSpPr txBox="1"/>
          <p:nvPr/>
        </p:nvSpPr>
        <p:spPr>
          <a:xfrm>
            <a:off x="3015184" y="4721803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dirty="0">
                <a:solidFill>
                  <a:prstClr val="black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C. </a:t>
            </a:r>
            <a:r>
              <a:rPr lang="en-US" sz="3600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take </a:t>
            </a:r>
            <a:endParaRPr lang="th-TH" sz="3600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sp>
        <p:nvSpPr>
          <p:cNvPr id="10" name="b"/>
          <p:cNvSpPr txBox="1"/>
          <p:nvPr/>
        </p:nvSpPr>
        <p:spPr>
          <a:xfrm>
            <a:off x="3015184" y="3424966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dirty="0">
                <a:solidFill>
                  <a:prstClr val="black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B.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</a:rPr>
              <a:t>To take</a:t>
            </a:r>
            <a:endParaRPr lang="th-TH" sz="3600" b="1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sp>
        <p:nvSpPr>
          <p:cNvPr id="11" name="c"/>
          <p:cNvSpPr txBox="1"/>
          <p:nvPr/>
        </p:nvSpPr>
        <p:spPr>
          <a:xfrm>
            <a:off x="2873563" y="2138721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A.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</a:rPr>
              <a:t>taking 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/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/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/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/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/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/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/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/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/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/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/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/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665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6938048" y="1964097"/>
            <a:ext cx="883659" cy="882475"/>
          </a:xfrm>
          <a:prstGeom prst="rect">
            <a:avLst/>
          </a:prstGeom>
        </p:spPr>
      </p:pic>
      <p:pic>
        <p:nvPicPr>
          <p:cNvPr id="26" name="รูปภาพ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6" y="334371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95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2.</a:t>
            </a:r>
            <a:r>
              <a:rPr lang="en-US" sz="2800" b="1" dirty="0">
                <a:latin typeface="Bahnschrift Condensed" panose="020B0502040204020203" pitchFamily="34" charset="0"/>
              </a:rPr>
              <a:t> We enjoy ______ photos of different types of scenery, so we took a camera with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" y="17929"/>
            <a:ext cx="1214099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/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800" b="1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367186" y="3279333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/>
          <p:cNvSpPr/>
          <p:nvPr/>
        </p:nvSpPr>
        <p:spPr>
          <a:xfrm>
            <a:off x="2367186" y="2118461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/>
          <p:cNvSpPr/>
          <p:nvPr/>
        </p:nvSpPr>
        <p:spPr>
          <a:xfrm>
            <a:off x="2367186" y="4455531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/>
          <p:cNvSpPr txBox="1"/>
          <p:nvPr/>
        </p:nvSpPr>
        <p:spPr>
          <a:xfrm>
            <a:off x="2929318" y="34227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3200" b="1" dirty="0">
                <a:solidFill>
                  <a:srgbClr val="3B87CD"/>
                </a:solidFill>
              </a:rPr>
              <a:t>slower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/>
          <p:cNvSpPr txBox="1"/>
          <p:nvPr/>
        </p:nvSpPr>
        <p:spPr>
          <a:xfrm>
            <a:off x="2929317" y="227698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3B87CD"/>
                </a:solidFill>
              </a:rPr>
              <a:t>slowly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/>
          <p:cNvSpPr txBox="1"/>
          <p:nvPr/>
        </p:nvSpPr>
        <p:spPr>
          <a:xfrm>
            <a:off x="2860897" y="4580875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C.</a:t>
            </a:r>
            <a:r>
              <a:rPr lang="en-US" sz="3600" b="1" dirty="0">
                <a:latin typeface="Bahnschrift Condensed" panose="020B0502040204020203" pitchFamily="34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More slowly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/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/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/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/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/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/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/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/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/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/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/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/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665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6889234" y="4373148"/>
            <a:ext cx="883659" cy="882475"/>
          </a:xfrm>
          <a:prstGeom prst="rect">
            <a:avLst/>
          </a:prstGeom>
        </p:spPr>
      </p:pic>
      <p:pic>
        <p:nvPicPr>
          <p:cNvPr id="26" name="รูปภาพ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883899" y="219573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883900" y="3236738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9073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b="1" dirty="0"/>
              <a:t>She did the puzzles ______ than I did, so I won the competition.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" y="17929"/>
            <a:ext cx="12152106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/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579512" y="4407452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37D91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/>
          <p:cNvSpPr/>
          <p:nvPr/>
        </p:nvSpPr>
        <p:spPr>
          <a:xfrm>
            <a:off x="2579512" y="2266646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/>
          <p:cNvSpPr/>
          <p:nvPr/>
        </p:nvSpPr>
        <p:spPr>
          <a:xfrm>
            <a:off x="2477608" y="3328951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/>
          <p:cNvSpPr txBox="1"/>
          <p:nvPr/>
        </p:nvSpPr>
        <p:spPr>
          <a:xfrm>
            <a:off x="3141644" y="4550828"/>
            <a:ext cx="413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hard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h-TH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 txBox="1"/>
          <p:nvPr/>
        </p:nvSpPr>
        <p:spPr>
          <a:xfrm>
            <a:off x="3141643" y="2425174"/>
            <a:ext cx="413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 </a:t>
            </a:r>
            <a:endParaRPr lang="th-TH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"/>
          <p:cNvSpPr txBox="1"/>
          <p:nvPr/>
        </p:nvSpPr>
        <p:spPr>
          <a:xfrm>
            <a:off x="3141643" y="3399436"/>
            <a:ext cx="413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harder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/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/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/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/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/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/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/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/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/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/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/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/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665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6959025" y="3268990"/>
            <a:ext cx="883659" cy="882475"/>
          </a:xfrm>
          <a:prstGeom prst="rect">
            <a:avLst/>
          </a:prstGeom>
        </p:spPr>
      </p:pic>
      <p:pic>
        <p:nvPicPr>
          <p:cNvPr id="26" name="รูปภาพ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7096225" y="2343920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7096226" y="4364857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worked ______ than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therefore, he got better results in the exams.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/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BD2D2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/>
          <p:cNvSpPr/>
          <p:nvPr/>
        </p:nvSpPr>
        <p:spPr>
          <a:xfrm>
            <a:off x="2453053" y="3266438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/>
          <p:cNvSpPr/>
          <p:nvPr/>
        </p:nvSpPr>
        <p:spPr>
          <a:xfrm>
            <a:off x="2538919" y="2011683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-1" fmla="*/ 230 w 5119918"/>
              <a:gd name="connsiteY0-2" fmla="*/ 494307 h 988614"/>
              <a:gd name="connsiteX1-3" fmla="*/ 2560074 w 5119918"/>
              <a:gd name="connsiteY1-4" fmla="*/ 967 h 988614"/>
              <a:gd name="connsiteX2-5" fmla="*/ 5119918 w 5119918"/>
              <a:gd name="connsiteY2-6" fmla="*/ 494307 h 988614"/>
              <a:gd name="connsiteX3-7" fmla="*/ 2560074 w 5119918"/>
              <a:gd name="connsiteY3-8" fmla="*/ 987647 h 988614"/>
              <a:gd name="connsiteX4-9" fmla="*/ 230 w 5119918"/>
              <a:gd name="connsiteY4-10" fmla="*/ 494307 h 988614"/>
              <a:gd name="connsiteX0-11" fmla="*/ 230 w 5121295"/>
              <a:gd name="connsiteY0-12" fmla="*/ 494307 h 988614"/>
              <a:gd name="connsiteX1-13" fmla="*/ 2560074 w 5121295"/>
              <a:gd name="connsiteY1-14" fmla="*/ 967 h 988614"/>
              <a:gd name="connsiteX2-15" fmla="*/ 5119918 w 5121295"/>
              <a:gd name="connsiteY2-16" fmla="*/ 494307 h 988614"/>
              <a:gd name="connsiteX3-17" fmla="*/ 2560074 w 5121295"/>
              <a:gd name="connsiteY3-18" fmla="*/ 987647 h 988614"/>
              <a:gd name="connsiteX4-19" fmla="*/ 230 w 5121295"/>
              <a:gd name="connsiteY4-20" fmla="*/ 494307 h 988614"/>
              <a:gd name="connsiteX0-21" fmla="*/ 230 w 5122543"/>
              <a:gd name="connsiteY0-22" fmla="*/ 494307 h 988614"/>
              <a:gd name="connsiteX1-23" fmla="*/ 2560074 w 5122543"/>
              <a:gd name="connsiteY1-24" fmla="*/ 967 h 988614"/>
              <a:gd name="connsiteX2-25" fmla="*/ 5119918 w 5122543"/>
              <a:gd name="connsiteY2-26" fmla="*/ 494307 h 988614"/>
              <a:gd name="connsiteX3-27" fmla="*/ 2560074 w 5122543"/>
              <a:gd name="connsiteY3-28" fmla="*/ 987647 h 988614"/>
              <a:gd name="connsiteX4-29" fmla="*/ 230 w 5122543"/>
              <a:gd name="connsiteY4-30" fmla="*/ 494307 h 988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/>
          <p:cNvSpPr txBox="1"/>
          <p:nvPr/>
        </p:nvSpPr>
        <p:spPr>
          <a:xfrm>
            <a:off x="3015184" y="472180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</a:t>
            </a:r>
            <a:r>
              <a:rPr lang="en-US" sz="3200" b="1" dirty="0">
                <a:solidFill>
                  <a:srgbClr val="0070C0"/>
                </a:solidFill>
              </a:rPr>
              <a:t> frequently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/>
          <p:cNvSpPr txBox="1"/>
          <p:nvPr/>
        </p:nvSpPr>
        <p:spPr>
          <a:xfrm>
            <a:off x="3015184" y="3424966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3200" b="1" dirty="0">
                <a:solidFill>
                  <a:srgbClr val="0070C0"/>
                </a:solidFill>
              </a:rPr>
              <a:t>frequent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/>
          <p:cNvSpPr txBox="1"/>
          <p:nvPr/>
        </p:nvSpPr>
        <p:spPr>
          <a:xfrm>
            <a:off x="2873563" y="213872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0070C0"/>
                </a:solidFill>
              </a:rPr>
              <a:t>more frequently</a:t>
            </a:r>
            <a:r>
              <a:rPr lang="en-US" sz="32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2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/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/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/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/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/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/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/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r>
                <a:rPr lang="en-US" sz="2135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5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/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/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/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/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th-TH" sz="2665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/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th-TH" sz="2665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6938048" y="1964097"/>
            <a:ext cx="883659" cy="882475"/>
          </a:xfrm>
          <a:prstGeom prst="rect">
            <a:avLst/>
          </a:prstGeom>
        </p:spPr>
      </p:pic>
      <p:pic>
        <p:nvPicPr>
          <p:cNvPr id="26" name="รูปภาพ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6" y="334371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>
            <a:fillRect/>
          </a:stretch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they all chat with each other ______ than before because they have smartphones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63282" y="1489353"/>
            <a:ext cx="11828521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 is interested in painting, </a:t>
            </a:r>
            <a:r>
              <a:rPr lang="en-US" sz="36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yesterday he decided to join the arts and crafts club.</a:t>
            </a:r>
          </a:p>
          <a:p>
            <a:b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in the city seems to be more comfortable,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otherwise / but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prefer life in the countryside.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/>
          <p:cNvCxnSpPr/>
          <p:nvPr/>
        </p:nvCxnSpPr>
        <p:spPr>
          <a:xfrm>
            <a:off x="6522553" y="2096663"/>
            <a:ext cx="40594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/>
          <p:cNvCxnSpPr/>
          <p:nvPr/>
        </p:nvCxnSpPr>
        <p:spPr>
          <a:xfrm>
            <a:off x="10255973" y="3763296"/>
            <a:ext cx="454181" cy="13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/>
          <p:cNvSpPr txBox="1"/>
          <p:nvPr/>
        </p:nvSpPr>
        <p:spPr>
          <a:xfrm>
            <a:off x="2402068" y="454274"/>
            <a:ext cx="9893693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correct bold word in each sentence.</a:t>
            </a:r>
          </a:p>
        </p:txBody>
      </p:sp>
      <p:sp>
        <p:nvSpPr>
          <p:cNvPr id="27" name="Rounded Rectangle 15"/>
          <p:cNvSpPr/>
          <p:nvPr/>
        </p:nvSpPr>
        <p:spPr>
          <a:xfrm>
            <a:off x="1753547" y="45427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810778" y="3415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51237" y="1308075"/>
            <a:ext cx="10944134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tries to focus more on her studies;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won’t pass her exams.</a:t>
            </a:r>
          </a:p>
          <a:p>
            <a:b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harvest time, farmers have to get up earlier,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have to work harder.</a:t>
            </a:r>
          </a:p>
          <a:p>
            <a:b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Parents now have higher expectations of their children;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children are under more pressure than before.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/>
          <p:cNvCxnSpPr/>
          <p:nvPr/>
        </p:nvCxnSpPr>
        <p:spPr>
          <a:xfrm flipV="1">
            <a:off x="8373294" y="1736890"/>
            <a:ext cx="1114781" cy="13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/>
          <p:nvPr/>
        </p:nvCxnSpPr>
        <p:spPr>
          <a:xfrm flipV="1">
            <a:off x="8495272" y="3006455"/>
            <a:ext cx="477183" cy="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/>
          <p:cNvCxnSpPr/>
          <p:nvPr/>
        </p:nvCxnSpPr>
        <p:spPr>
          <a:xfrm flipV="1">
            <a:off x="9148540" y="4303390"/>
            <a:ext cx="1202331" cy="48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2068" y="454274"/>
            <a:ext cx="9893693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correct bold word in each sentence.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1753547" y="45427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810778" y="3415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7713873" y="4776280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Teenagers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9053869" y="3784215"/>
            <a:ext cx="2212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/>
              <a:t>SET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45" y="930986"/>
            <a:ext cx="3576715" cy="268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857" y="581860"/>
            <a:ext cx="4406244" cy="317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419" r="1984" b="4186"/>
          <a:stretch>
            <a:fillRect/>
          </a:stretch>
        </p:blipFill>
        <p:spPr>
          <a:xfrm>
            <a:off x="3258230" y="3753076"/>
            <a:ext cx="4301254" cy="2969738"/>
          </a:xfrm>
          <a:prstGeom prst="rect">
            <a:avLst/>
          </a:prstGeom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672580" y="2722245"/>
            <a:ext cx="2788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REVIEW 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832225" y="78105"/>
            <a:ext cx="447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 - UP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6687820" y="1604010"/>
            <a:ext cx="2795270" cy="593725"/>
          </a:xfrm>
          <a:prstGeom prst="upArrow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PRONUNCIATION</a:t>
            </a:r>
          </a:p>
        </p:txBody>
      </p:sp>
      <p:sp>
        <p:nvSpPr>
          <p:cNvPr id="9" name="Up Arrow 8"/>
          <p:cNvSpPr/>
          <p:nvPr/>
        </p:nvSpPr>
        <p:spPr>
          <a:xfrm>
            <a:off x="7687310" y="2251710"/>
            <a:ext cx="476250" cy="28575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6334760" y="560705"/>
            <a:ext cx="3813175" cy="98552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/ʊ/ &amp; /u:/, /ǝ/ &amp; /ɪ/, /ʊǝ/ &amp; /ɔɪ/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5712460" y="2305685"/>
            <a:ext cx="785495" cy="2969895"/>
          </a:xfrm>
          <a:prstGeom prst="leftArrow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GRAMMAR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19275" y="1546860"/>
            <a:ext cx="3718560" cy="464566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Verbs of liking/ disliking + V-ing/ to V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Verbs of liking/ disliking + V-ing 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Comparative Adverbs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Simple sentences and Compound Sentences</a:t>
            </a:r>
          </a:p>
          <a:p>
            <a:pPr algn="ctr"/>
            <a:endParaRPr lang="en-US" sz="24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0665" y="2591435"/>
            <a:ext cx="2402840" cy="115951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7062470" y="4605020"/>
            <a:ext cx="4115435" cy="14579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US" sz="2400" b="1" kern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Leisure time</a:t>
            </a:r>
          </a:p>
          <a:p>
            <a:pPr algn="l">
              <a:lnSpc>
                <a:spcPct val="100000"/>
              </a:lnSpc>
            </a:pPr>
            <a:r>
              <a:rPr lang="en-US" sz="2400" b="1" kern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Life in gthe countryside</a:t>
            </a:r>
          </a:p>
          <a:p>
            <a:pPr algn="l">
              <a:lnSpc>
                <a:spcPct val="100000"/>
              </a:lnSpc>
            </a:pPr>
            <a:r>
              <a:rPr lang="en-US" sz="2400" b="1" kern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Teenagers</a:t>
            </a:r>
          </a:p>
          <a:p>
            <a:pPr algn="ctr"/>
            <a:endParaRPr lang="en-US" sz="2400" b="1" kern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904355" y="3815715"/>
            <a:ext cx="2578735" cy="570865"/>
          </a:xfrm>
          <a:prstGeom prst="downArrow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7535" y="281647"/>
            <a:ext cx="48594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5200" y="1515110"/>
            <a:ext cx="85769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test yourself in the workbook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review 1 (Skills)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0" y="3752215"/>
            <a:ext cx="3548380" cy="24758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20664" cy="68814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04" y="182923"/>
            <a:ext cx="4202170" cy="18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1" y="2958424"/>
            <a:ext cx="5867605" cy="25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6918924" y="4331728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Leisure time activities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10055960" y="3017065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SET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9" t="3010" r="1808" b="584"/>
          <a:stretch>
            <a:fillRect/>
          </a:stretch>
        </p:blipFill>
        <p:spPr>
          <a:xfrm rot="347930">
            <a:off x="1742496" y="551799"/>
            <a:ext cx="4025223" cy="3017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605" y="753667"/>
            <a:ext cx="3652416" cy="2589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737" y="3765211"/>
            <a:ext cx="3881480" cy="26258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vi-VN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7711514" y="4113191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Life in the countryside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10055960" y="238684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SET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74"/>
          <a:stretch>
            <a:fillRect/>
          </a:stretch>
        </p:blipFill>
        <p:spPr>
          <a:xfrm>
            <a:off x="3323104" y="3641668"/>
            <a:ext cx="4242495" cy="2764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23" y="928333"/>
            <a:ext cx="3591458" cy="240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22" y="914400"/>
            <a:ext cx="3137346" cy="2382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68"/>
            <a:ext cx="12108720" cy="64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_图片 8" descr="C:\Users\Thinkpad\Desktop\学校\1_0007_图层-9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80205"/>
            <a:ext cx="2063551" cy="31777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8480" y="1856740"/>
            <a:ext cx="825182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PERIOD 23: REVIEW 1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LANGUAGE</a:t>
            </a:r>
          </a:p>
          <a:p>
            <a:pPr algn="ctr"/>
            <a:endParaRPr lang="en-US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3971" y="199185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8770" y="199390"/>
            <a:ext cx="2865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5615" y="90805"/>
            <a:ext cx="6337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11475" y="11230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0035" y="547457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4039493" y="2792732"/>
          <a:ext cx="5983704" cy="32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29153" y="3595760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ims and objective of the AIJN, the European Fruit Juice Association | AIJN  - European Fruit Juice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78485"/>
            <a:ext cx="23622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4579969" y="155195"/>
            <a:ext cx="3429000" cy="8221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630" y="2077085"/>
            <a:ext cx="3464560" cy="3969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Vocabulary about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Unit 1:Leisure time</a:t>
            </a:r>
          </a:p>
          <a:p>
            <a:pPr algn="l">
              <a:lnSpc>
                <a:spcPct val="150000"/>
              </a:lnSpc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Unit 2: Life in gthe countryside</a:t>
            </a:r>
          </a:p>
          <a:p>
            <a:pPr algn="l">
              <a:lnSpc>
                <a:spcPct val="150000"/>
              </a:lnSpc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Unit 3: Teenagers</a:t>
            </a:r>
          </a:p>
          <a:p>
            <a:pPr algn="ctr">
              <a:lnSpc>
                <a:spcPct val="150000"/>
              </a:lnSpc>
            </a:pP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630" y="2091055"/>
            <a:ext cx="2693035" cy="2399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Pronunciation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</a:p>
          <a:p>
            <a:pPr algn="ctr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/ʊ/ &amp; /u:/, /ǝ/ &amp; /ɪ/, /ʊǝ/ &amp; /ɔɪ/.</a:t>
            </a:r>
            <a:r>
              <a:rPr lang="en-US" sz="2800" b="1" kern="0" dirty="0"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kern="0" dirty="0"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37170" y="2091055"/>
            <a:ext cx="4077335" cy="4892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Grammar about: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Verbs of liking/ disliking + V-ing/ to V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Verbs of liking/ disliking + V-ing 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Comparative Adverbs</a:t>
            </a:r>
          </a:p>
          <a:p>
            <a:pPr algn="l" defTabSz="1218565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Simple sentences and Compound Sentences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6" idx="2"/>
            <a:endCxn id="3" idx="0"/>
          </p:cNvCxnSpPr>
          <p:nvPr/>
        </p:nvCxnSpPr>
        <p:spPr>
          <a:xfrm flipH="1">
            <a:off x="2835624" y="977353"/>
            <a:ext cx="3458845" cy="1099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6260179" y="977353"/>
            <a:ext cx="34290" cy="1113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6294469" y="977353"/>
            <a:ext cx="3581400" cy="1113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044" y="904753"/>
            <a:ext cx="1075178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good  	B. cool   	C. foot     	D. cook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J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ne         B. r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de 	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C.tr</a:t>
            </a:r>
            <a:r>
              <a:rPr lang="en-US" sz="3600" u="sng" dirty="0" err="1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l-GR" sz="3600" dirty="0">
                <a:solidFill>
                  <a:srgbClr val="000000"/>
                </a:solidFill>
                <a:latin typeface="OpenSans"/>
              </a:rPr>
              <a:t>     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D. p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t</a:t>
            </a:r>
          </a:p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vill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  B. buff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lo  C. cott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  D. short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ensure	B. insure	C. picture	D. surely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avoid	B. doing	C. choice	D. join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1841" y="185453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ɡʊd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276" y="1825351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u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ːl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853" y="1854537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fʊt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9387" y="1826214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kʊk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716" y="2897167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dʒuːn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5903" y="2875347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ruːd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1100" y="2892430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tru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ː</a:t>
            </a:r>
            <a:r>
              <a:rPr lang="el-GR" sz="2400" b="1" dirty="0">
                <a:solidFill>
                  <a:srgbClr val="AD4F0F"/>
                </a:solidFill>
                <a:latin typeface="OpenSans"/>
              </a:rPr>
              <a:t>θ/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273" y="2921615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p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ʊ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t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4381" y="4042960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vɪl.ɪdʒ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6748" y="4072145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bʌf.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ə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.ləʊ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0949" y="4017631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kɒt.ɪdʒ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92706" y="4013779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/'∫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ɔ:tIdʒ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i="0" dirty="0">
              <a:solidFill>
                <a:srgbClr val="AD4F0F"/>
              </a:solidFill>
              <a:effectLst/>
              <a:latin typeface="Open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6847" y="5112485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ɪnˈʃɔːr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2989" y="4799074"/>
            <a:ext cx="1266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ɪnˈʃɔːr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80949" y="5110939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pɪk.tʃ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ə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49273" y="4799074"/>
            <a:ext cx="108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AD4F0F"/>
                </a:solidFill>
                <a:latin typeface="OpenSans"/>
              </a:rPr>
              <a:t>/ˈʃɔː.li/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9276" y="5809"/>
            <a:ext cx="4018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1509992" y="558718"/>
            <a:ext cx="106150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word whose underlined part is pronounced differently from the others.</a:t>
            </a:r>
          </a:p>
        </p:txBody>
      </p:sp>
      <p:sp>
        <p:nvSpPr>
          <p:cNvPr id="24" name="Rounded Rectangle 15"/>
          <p:cNvSpPr/>
          <p:nvPr/>
        </p:nvSpPr>
        <p:spPr>
          <a:xfrm>
            <a:off x="567440" y="731043"/>
            <a:ext cx="502606" cy="5026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AD4F0F"/>
              </a:solidFill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575284" y="616747"/>
            <a:ext cx="35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7047" y="6196743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əˈvɔɪd</a:t>
            </a:r>
            <a:r>
              <a:rPr lang="en-US" sz="2400" b="1" dirty="0">
                <a:solidFill>
                  <a:srgbClr val="AD4F0F"/>
                </a:solidFill>
              </a:rPr>
              <a:t>/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9167" y="617728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/ˈ</a:t>
            </a:r>
            <a:r>
              <a:rPr lang="en-US" sz="2400" b="1" dirty="0" err="1">
                <a:solidFill>
                  <a:srgbClr val="AD4F0F"/>
                </a:solidFill>
              </a:rPr>
              <a:t>d</a:t>
            </a:r>
            <a:r>
              <a:rPr lang="en-US" sz="2400" b="1" dirty="0" err="1">
                <a:solidFill>
                  <a:srgbClr val="00B0F0"/>
                </a:solidFill>
              </a:rPr>
              <a:t>u</a:t>
            </a:r>
            <a:r>
              <a:rPr lang="en-US" sz="2400" b="1" dirty="0" err="1">
                <a:solidFill>
                  <a:srgbClr val="AD4F0F"/>
                </a:solidFill>
              </a:rPr>
              <a:t>ːɪŋ</a:t>
            </a:r>
            <a:r>
              <a:rPr lang="en-US" sz="2400" b="1" dirty="0">
                <a:solidFill>
                  <a:srgbClr val="AD4F0F"/>
                </a:solidFill>
              </a:rPr>
              <a:t>/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50976" y="617345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tʃɔɪs</a:t>
            </a:r>
            <a:r>
              <a:rPr lang="en-US" sz="2400" b="1" dirty="0">
                <a:solidFill>
                  <a:srgbClr val="AD4F0F"/>
                </a:solidFill>
              </a:rPr>
              <a:t>/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84886" y="6186549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dʒɔɪn</a:t>
            </a:r>
            <a:r>
              <a:rPr lang="en-US" sz="2400" b="1" dirty="0">
                <a:solidFill>
                  <a:srgbClr val="AD4F0F"/>
                </a:solidFill>
              </a:rPr>
              <a:t>/</a:t>
            </a:r>
          </a:p>
        </p:txBody>
      </p:sp>
      <p:sp>
        <p:nvSpPr>
          <p:cNvPr id="35" name="Oval 34"/>
          <p:cNvSpPr/>
          <p:nvPr/>
        </p:nvSpPr>
        <p:spPr>
          <a:xfrm>
            <a:off x="9228910" y="248616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22861" y="1400798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78553" y="358381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78073" y="4683715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23085" y="5766845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1469</Words>
  <Application>Microsoft Office PowerPoint</Application>
  <PresentationFormat>Widescreen</PresentationFormat>
  <Paragraphs>265</Paragraphs>
  <Slides>32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.VnTifani HeavyH</vt:lpstr>
      <vt:lpstr>.VnTime</vt:lpstr>
      <vt:lpstr>Aharoni</vt:lpstr>
      <vt:lpstr>Arial</vt:lpstr>
      <vt:lpstr>Arial Black</vt:lpstr>
      <vt:lpstr>Bahnschrift Condensed</vt:lpstr>
      <vt:lpstr>Bookman Old Style</vt:lpstr>
      <vt:lpstr>Calibri</vt:lpstr>
      <vt:lpstr>Century Gothic</vt:lpstr>
      <vt:lpstr>Comic Sans MS</vt:lpstr>
      <vt:lpstr>Fira Sans Extra Condensed Medium</vt:lpstr>
      <vt:lpstr>Myriad Pro</vt:lpstr>
      <vt:lpstr>Nanum Pen Script</vt:lpstr>
      <vt:lpstr>OpenSans</vt:lpstr>
      <vt:lpstr>Script MT Bold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THU HA 20180697</cp:lastModifiedBy>
  <cp:revision>270</cp:revision>
  <dcterms:created xsi:type="dcterms:W3CDTF">2020-12-09T02:04:00Z</dcterms:created>
  <dcterms:modified xsi:type="dcterms:W3CDTF">2024-02-28T05:45:31Z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A45D6F0FDF0C46D8B6D7718653D38431_12</vt:lpwstr>
  </property>
  <property fmtid="{D5CDD505-2E9C-101B-9397-08002B2CF9AE}" pid="3" name="KSOProductBuildVer">
    <vt:lpwstr>1033-12.2.0.13279</vt:lpwstr>
  </property>
</Properties>
</file>