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336" r:id="rId4"/>
    <p:sldId id="411" r:id="rId5"/>
    <p:sldId id="377" r:id="rId6"/>
    <p:sldId id="383" r:id="rId7"/>
    <p:sldId id="384" r:id="rId8"/>
    <p:sldId id="386" r:id="rId9"/>
    <p:sldId id="385" r:id="rId10"/>
    <p:sldId id="389" r:id="rId11"/>
    <p:sldId id="388" r:id="rId12"/>
    <p:sldId id="390" r:id="rId13"/>
    <p:sldId id="391" r:id="rId14"/>
    <p:sldId id="387" r:id="rId15"/>
    <p:sldId id="394" r:id="rId16"/>
    <p:sldId id="395" r:id="rId17"/>
    <p:sldId id="396" r:id="rId18"/>
    <p:sldId id="397" r:id="rId19"/>
    <p:sldId id="401" r:id="rId20"/>
    <p:sldId id="402" r:id="rId21"/>
    <p:sldId id="403" r:id="rId22"/>
    <p:sldId id="406" r:id="rId23"/>
    <p:sldId id="407" r:id="rId24"/>
    <p:sldId id="408" r:id="rId25"/>
    <p:sldId id="409" r:id="rId26"/>
    <p:sldId id="410"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9A1B"/>
    <a:srgbClr val="8A7057"/>
    <a:srgbClr val="CD9906"/>
    <a:srgbClr val="CE99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114" d="100"/>
          <a:sy n="114" d="100"/>
        </p:scale>
        <p:origin x="47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A0A57414-D063-898B-61A2-EE7516519429}"/>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a16="http://schemas.microsoft.com/office/drawing/2014/main" id="{26D06C14-291A-6CED-62B1-B4624C38EC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a16="http://schemas.microsoft.com/office/drawing/2014/main" id="{9680FB18-1238-9C27-7FD9-9DA36963CD52}"/>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5" name="Chỗ dành sẵn cho Chân trang 4">
            <a:extLst>
              <a:ext uri="{FF2B5EF4-FFF2-40B4-BE49-F238E27FC236}">
                <a16:creationId xmlns:a16="http://schemas.microsoft.com/office/drawing/2014/main" id="{72D28722-D682-925C-C13D-3A983FA972FD}"/>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BD9DCAF6-8907-9C75-9BE8-19C3A13C0235}"/>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91779222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C6397DBF-5EEC-D601-BD10-898644D9BD9D}"/>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22BE2F44-863E-BE42-0536-40FCCB4636F4}"/>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FC378327-BE58-BFE7-912B-1E834CD9EE86}"/>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5" name="Chỗ dành sẵn cho Chân trang 4">
            <a:extLst>
              <a:ext uri="{FF2B5EF4-FFF2-40B4-BE49-F238E27FC236}">
                <a16:creationId xmlns:a16="http://schemas.microsoft.com/office/drawing/2014/main" id="{4B5DFC39-0D3B-3D75-0974-7D72AE8D64AA}"/>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201FC283-AF7D-9DA2-1AB0-5419CB93112E}"/>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39074340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a16="http://schemas.microsoft.com/office/drawing/2014/main" id="{59F4F403-D3FA-CC0C-52CC-D01F86457244}"/>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a16="http://schemas.microsoft.com/office/drawing/2014/main" id="{18AFA87E-DFD9-5A1E-BC54-E98B3F4A2CFB}"/>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6AB9858F-C5B5-D8FA-0738-D26E3DA661EE}"/>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5" name="Chỗ dành sẵn cho Chân trang 4">
            <a:extLst>
              <a:ext uri="{FF2B5EF4-FFF2-40B4-BE49-F238E27FC236}">
                <a16:creationId xmlns:a16="http://schemas.microsoft.com/office/drawing/2014/main" id="{4AFCE7C7-A96F-AB05-639C-93FB8699F6CC}"/>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F59A7923-0D25-78EC-D678-340458C1493B}"/>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3332624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D448F17-8A6E-9BDB-EF24-03A9FA175C1E}"/>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55F82ADD-B7E2-AE0C-733D-B7F3E48AC609}"/>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B1F537F5-7D29-D852-C33A-A14BCCF18D47}"/>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5" name="Chỗ dành sẵn cho Chân trang 4">
            <a:extLst>
              <a:ext uri="{FF2B5EF4-FFF2-40B4-BE49-F238E27FC236}">
                <a16:creationId xmlns:a16="http://schemas.microsoft.com/office/drawing/2014/main" id="{48C66EB7-8316-47CD-84ED-0C0257A6D190}"/>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8E8EF248-7A8C-B12E-4D54-18BB3054E97D}"/>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3081400706"/>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2A05B947-EC03-9CBF-68B4-F555A8468F17}"/>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E62084C9-C08F-F947-141E-B08C8FB4E5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a16="http://schemas.microsoft.com/office/drawing/2014/main" id="{C303A49C-4A64-C421-D884-09C54398D19A}"/>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5" name="Chỗ dành sẵn cho Chân trang 4">
            <a:extLst>
              <a:ext uri="{FF2B5EF4-FFF2-40B4-BE49-F238E27FC236}">
                <a16:creationId xmlns:a16="http://schemas.microsoft.com/office/drawing/2014/main" id="{E09D36C7-BEED-8960-4732-36A9E197BD66}"/>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a16="http://schemas.microsoft.com/office/drawing/2014/main" id="{72329F06-BFFF-120D-2872-8DDE0E642DE9}"/>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63019072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BD7C56B4-CC2E-8D3F-E34C-D2BDDE96D863}"/>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C884AEE4-A23E-D598-D437-00630FB77798}"/>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a16="http://schemas.microsoft.com/office/drawing/2014/main" id="{8CF3206D-ED97-D61A-1F05-5DC145B3A2F8}"/>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a16="http://schemas.microsoft.com/office/drawing/2014/main" id="{2A8062E8-46A5-235F-BD95-C202DB839328}"/>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6" name="Chỗ dành sẵn cho Chân trang 5">
            <a:extLst>
              <a:ext uri="{FF2B5EF4-FFF2-40B4-BE49-F238E27FC236}">
                <a16:creationId xmlns:a16="http://schemas.microsoft.com/office/drawing/2014/main" id="{C169B827-B55A-B8B6-F6AA-EB3835179830}"/>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D64A7F1E-9CC2-3B35-EF1C-D328144D7D17}"/>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408286350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5347D671-7C51-AAA6-2F01-1E6CB08704FE}"/>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70EED9EB-5778-7949-71B4-6C52E179D9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a16="http://schemas.microsoft.com/office/drawing/2014/main" id="{02F537B0-0166-C335-3EEF-BE4CB31E6331}"/>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a16="http://schemas.microsoft.com/office/drawing/2014/main" id="{3DE38547-21F3-5BCA-9AE2-FA770741D6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a16="http://schemas.microsoft.com/office/drawing/2014/main" id="{4FFEF952-7402-DF55-FDDF-4FCF71E8D03D}"/>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a16="http://schemas.microsoft.com/office/drawing/2014/main" id="{E76E8164-BEE6-F919-D4A9-1F79DCD0A119}"/>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8" name="Chỗ dành sẵn cho Chân trang 7">
            <a:extLst>
              <a:ext uri="{FF2B5EF4-FFF2-40B4-BE49-F238E27FC236}">
                <a16:creationId xmlns:a16="http://schemas.microsoft.com/office/drawing/2014/main" id="{ABC499B3-FAC2-FF69-ECE7-0D4C28514234}"/>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a16="http://schemas.microsoft.com/office/drawing/2014/main" id="{3E9FF1CD-73C5-7A8F-2C25-2E24C5FF86C0}"/>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270677083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FB64C846-00A3-8B5C-54F7-FCD159C740C7}"/>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a16="http://schemas.microsoft.com/office/drawing/2014/main" id="{94C36E04-6159-53BB-FE81-8332C6454DAA}"/>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4" name="Chỗ dành sẵn cho Chân trang 3">
            <a:extLst>
              <a:ext uri="{FF2B5EF4-FFF2-40B4-BE49-F238E27FC236}">
                <a16:creationId xmlns:a16="http://schemas.microsoft.com/office/drawing/2014/main" id="{26B28B96-794B-D57F-DB17-7D8781842D6A}"/>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a16="http://schemas.microsoft.com/office/drawing/2014/main" id="{EE6AF736-C55F-DEDB-DFF2-A6946106AC1C}"/>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2326969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a16="http://schemas.microsoft.com/office/drawing/2014/main" id="{049C7C8F-CA97-B6DD-B347-8D89A69C6919}"/>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3" name="Chỗ dành sẵn cho Chân trang 2">
            <a:extLst>
              <a:ext uri="{FF2B5EF4-FFF2-40B4-BE49-F238E27FC236}">
                <a16:creationId xmlns:a16="http://schemas.microsoft.com/office/drawing/2014/main" id="{6B460234-F62D-6BA3-29D3-9877643CC079}"/>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a16="http://schemas.microsoft.com/office/drawing/2014/main" id="{492D9E87-B4C4-432F-C9D4-B2A5907E5D15}"/>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35446197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DD92E0B4-327B-1582-5BDB-A34BE0DE8E9F}"/>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a16="http://schemas.microsoft.com/office/drawing/2014/main" id="{158A6659-FECF-5EB8-0AFE-939E5D104B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a16="http://schemas.microsoft.com/office/drawing/2014/main" id="{8C463C87-A7DA-6250-2532-24E14CEA6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C3045E37-8327-13ED-286C-A2A971FD0A87}"/>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6" name="Chỗ dành sẵn cho Chân trang 5">
            <a:extLst>
              <a:ext uri="{FF2B5EF4-FFF2-40B4-BE49-F238E27FC236}">
                <a16:creationId xmlns:a16="http://schemas.microsoft.com/office/drawing/2014/main" id="{FA28F1CA-03B4-0FB6-236D-8E3CCEB827AC}"/>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158674A4-2332-C4D8-F49B-C658EFB36D26}"/>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286298428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171FABC0-ED6F-A28B-1E7F-BC9C7E5BADC4}"/>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a16="http://schemas.microsoft.com/office/drawing/2014/main" id="{DC8B0277-2E32-B50A-0699-090E8B134E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a16="http://schemas.microsoft.com/office/drawing/2014/main" id="{FE432889-02CA-DF1C-594E-717AC797F2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a16="http://schemas.microsoft.com/office/drawing/2014/main" id="{E74564AB-90E9-9C45-C1CC-C19CAF677882}"/>
              </a:ext>
            </a:extLst>
          </p:cNvPr>
          <p:cNvSpPr>
            <a:spLocks noGrp="1"/>
          </p:cNvSpPr>
          <p:nvPr>
            <p:ph type="dt" sz="half" idx="10"/>
          </p:nvPr>
        </p:nvSpPr>
        <p:spPr/>
        <p:txBody>
          <a:bodyPr/>
          <a:lstStyle/>
          <a:p>
            <a:fld id="{04DC9AE0-260F-4667-B46D-173B41530129}" type="datetimeFigureOut">
              <a:rPr lang="en-US" smtClean="0"/>
              <a:t>7/10/2023</a:t>
            </a:fld>
            <a:endParaRPr lang="en-US"/>
          </a:p>
        </p:txBody>
      </p:sp>
      <p:sp>
        <p:nvSpPr>
          <p:cNvPr id="6" name="Chỗ dành sẵn cho Chân trang 5">
            <a:extLst>
              <a:ext uri="{FF2B5EF4-FFF2-40B4-BE49-F238E27FC236}">
                <a16:creationId xmlns:a16="http://schemas.microsoft.com/office/drawing/2014/main" id="{9F09C81D-DF47-CADB-9D57-74BFC4E9B80F}"/>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a16="http://schemas.microsoft.com/office/drawing/2014/main" id="{B60CD628-8553-9CD5-AF25-083FB3C0EE84}"/>
              </a:ext>
            </a:extLst>
          </p:cNvPr>
          <p:cNvSpPr>
            <a:spLocks noGrp="1"/>
          </p:cNvSpPr>
          <p:nvPr>
            <p:ph type="sldNum" sz="quarter" idx="12"/>
          </p:nvPr>
        </p:nvSpPr>
        <p:spPr/>
        <p:txBody>
          <a:bodyPr/>
          <a:lstStyle/>
          <a:p>
            <a:fld id="{B3BD3505-EA04-4A00-8CE2-6B7FE39FB55C}" type="slidenum">
              <a:rPr lang="en-US" smtClean="0"/>
              <a:t>‹#›</a:t>
            </a:fld>
            <a:endParaRPr lang="en-US"/>
          </a:p>
        </p:txBody>
      </p:sp>
    </p:spTree>
    <p:extLst>
      <p:ext uri="{BB962C8B-B14F-4D97-AF65-F5344CB8AC3E}">
        <p14:creationId xmlns:p14="http://schemas.microsoft.com/office/powerpoint/2010/main" val="124392173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2000">
              <a:schemeClr val="accent6">
                <a:lumMod val="20000"/>
                <a:lumOff val="80000"/>
              </a:schemeClr>
            </a:gs>
            <a:gs pos="63000">
              <a:schemeClr val="accent6">
                <a:lumMod val="40000"/>
                <a:lumOff val="60000"/>
              </a:schemeClr>
            </a:gs>
          </a:gsLst>
          <a:lin ang="18900000" scaled="1"/>
          <a:tileRect/>
        </a:gradFill>
        <a:effectLst/>
      </p:bgPr>
    </p:bg>
    <p:spTree>
      <p:nvGrpSpPr>
        <p:cNvPr id="1" name=""/>
        <p:cNvGrpSpPr/>
        <p:nvPr/>
      </p:nvGrpSpPr>
      <p:grpSpPr>
        <a:xfrm>
          <a:off x="0" y="0"/>
          <a:ext cx="0" cy="0"/>
          <a:chOff x="0" y="0"/>
          <a:chExt cx="0" cy="0"/>
        </a:xfrm>
      </p:grpSpPr>
      <p:sp>
        <p:nvSpPr>
          <p:cNvPr id="2" name="Chỗ dành sẵn cho Tiêu đề 1">
            <a:extLst>
              <a:ext uri="{FF2B5EF4-FFF2-40B4-BE49-F238E27FC236}">
                <a16:creationId xmlns:a16="http://schemas.microsoft.com/office/drawing/2014/main" id="{8FB7FAA6-EC52-26D0-3C99-BAEDA37644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a16="http://schemas.microsoft.com/office/drawing/2014/main" id="{B51395C8-D929-B910-544B-B0A956BF62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a16="http://schemas.microsoft.com/office/drawing/2014/main" id="{98B65E78-A8F8-BA20-98C7-3093B3284A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DC9AE0-260F-4667-B46D-173B41530129}" type="datetimeFigureOut">
              <a:rPr lang="en-US" smtClean="0"/>
              <a:t>7/10/2023</a:t>
            </a:fld>
            <a:endParaRPr lang="en-US"/>
          </a:p>
        </p:txBody>
      </p:sp>
      <p:sp>
        <p:nvSpPr>
          <p:cNvPr id="5" name="Chỗ dành sẵn cho Chân trang 4">
            <a:extLst>
              <a:ext uri="{FF2B5EF4-FFF2-40B4-BE49-F238E27FC236}">
                <a16:creationId xmlns:a16="http://schemas.microsoft.com/office/drawing/2014/main" id="{3F8A9CEE-0FBC-C176-6D60-4A1F8E9536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a16="http://schemas.microsoft.com/office/drawing/2014/main" id="{630DD0E2-CA38-8476-8E91-00FDE03BE9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BD3505-EA04-4A00-8CE2-6B7FE39FB55C}" type="slidenum">
              <a:rPr lang="en-US" smtClean="0"/>
              <a:t>‹#›</a:t>
            </a:fld>
            <a:endParaRPr lang="en-US"/>
          </a:p>
        </p:txBody>
      </p:sp>
    </p:spTree>
    <p:extLst>
      <p:ext uri="{BB962C8B-B14F-4D97-AF65-F5344CB8AC3E}">
        <p14:creationId xmlns:p14="http://schemas.microsoft.com/office/powerpoint/2010/main" val="2614329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Hình ảnh 7">
            <a:extLst>
              <a:ext uri="{FF2B5EF4-FFF2-40B4-BE49-F238E27FC236}">
                <a16:creationId xmlns:a16="http://schemas.microsoft.com/office/drawing/2014/main" id="{7DC3AEE4-A550-E8E4-1844-D50CFC07D6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Hộp Văn bản 5">
            <a:extLst>
              <a:ext uri="{FF2B5EF4-FFF2-40B4-BE49-F238E27FC236}">
                <a16:creationId xmlns:a16="http://schemas.microsoft.com/office/drawing/2014/main" id="{B83B94CF-5ACC-1869-4322-A8DC9A3D4C0B}"/>
              </a:ext>
            </a:extLst>
          </p:cNvPr>
          <p:cNvSpPr txBox="1"/>
          <p:nvPr/>
        </p:nvSpPr>
        <p:spPr>
          <a:xfrm>
            <a:off x="500742" y="2911550"/>
            <a:ext cx="11557517" cy="1569660"/>
          </a:xfrm>
          <a:prstGeom prst="rect">
            <a:avLst/>
          </a:prstGeom>
          <a:noFill/>
        </p:spPr>
        <p:txBody>
          <a:bodyPr wrap="square">
            <a:spAutoFit/>
          </a:bodyPr>
          <a:lstStyle/>
          <a:p>
            <a:pPr algn="ctr"/>
            <a:r>
              <a:rPr lang="vi-VN" sz="4800" b="1" dirty="0" smtClean="0">
                <a:solidFill>
                  <a:srgbClr val="C00000"/>
                </a:solidFill>
                <a:latin typeface="+mj-lt"/>
              </a:rPr>
              <a:t>VIẾT BÀI VĂN PHÂN TÍCH TÁC PHẨM TRUYỆN</a:t>
            </a:r>
            <a:endParaRPr lang="en-US" sz="4800" dirty="0">
              <a:solidFill>
                <a:srgbClr val="C00000"/>
              </a:solidFill>
              <a:latin typeface="+mj-lt"/>
            </a:endParaRPr>
          </a:p>
        </p:txBody>
      </p:sp>
      <p:sp>
        <p:nvSpPr>
          <p:cNvPr id="10" name="Hộp Văn bản 9">
            <a:extLst>
              <a:ext uri="{FF2B5EF4-FFF2-40B4-BE49-F238E27FC236}">
                <a16:creationId xmlns:a16="http://schemas.microsoft.com/office/drawing/2014/main" id="{CF77FFBC-3B86-56A2-D12E-CED5D66CA708}"/>
              </a:ext>
            </a:extLst>
          </p:cNvPr>
          <p:cNvSpPr txBox="1"/>
          <p:nvPr/>
        </p:nvSpPr>
        <p:spPr>
          <a:xfrm>
            <a:off x="10066903" y="5722023"/>
            <a:ext cx="1428412" cy="678327"/>
          </a:xfrm>
          <a:prstGeom prst="rect">
            <a:avLst/>
          </a:prstGeom>
          <a:noFill/>
        </p:spPr>
        <p:txBody>
          <a:bodyPr wrap="square">
            <a:spAutoFit/>
          </a:bodyPr>
          <a:lstStyle/>
          <a:p>
            <a:pPr marL="0" marR="0">
              <a:lnSpc>
                <a:spcPct val="115000"/>
              </a:lnSpc>
              <a:spcBef>
                <a:spcPts val="0"/>
              </a:spcBef>
              <a:spcAft>
                <a:spcPts val="0"/>
              </a:spcAft>
              <a:tabLst>
                <a:tab pos="1028700" algn="l"/>
              </a:tabLst>
            </a:pPr>
            <a:r>
              <a:rPr lang="en-US" sz="3600" b="1" dirty="0">
                <a:solidFill>
                  <a:srgbClr val="CC9900"/>
                </a:solidFill>
                <a:effectLst/>
                <a:latin typeface="Times New Roman" panose="02020603050405020304" pitchFamily="18" charset="0"/>
                <a:ea typeface="Times New Roman" panose="02020603050405020304" pitchFamily="18" charset="0"/>
              </a:rPr>
              <a:t>VIẾT</a:t>
            </a:r>
            <a:endParaRPr lang="en-US" sz="3600" dirty="0">
              <a:solidFill>
                <a:srgbClr val="CC99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8178164"/>
      </p:ext>
    </p:extLst>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ình tự do: Hình 7">
            <a:extLst>
              <a:ext uri="{FF2B5EF4-FFF2-40B4-BE49-F238E27FC236}">
                <a16:creationId xmlns:a16="http://schemas.microsoft.com/office/drawing/2014/main" id="{04456F8A-472B-3E38-CEFE-1AB93F17BBF0}"/>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CD990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Hình tự do: Hình 8">
            <a:extLst>
              <a:ext uri="{FF2B5EF4-FFF2-40B4-BE49-F238E27FC236}">
                <a16:creationId xmlns:a16="http://schemas.microsoft.com/office/drawing/2014/main" id="{0FBA6EEB-5020-72FB-4EE9-828D49258747}"/>
              </a:ext>
            </a:extLst>
          </p:cNvPr>
          <p:cNvSpPr/>
          <p:nvPr/>
        </p:nvSpPr>
        <p:spPr>
          <a:xfrm>
            <a:off x="-10110" y="-1"/>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CD990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A08D4735-63C1-4F13-B5A7-14243DE4D769}"/>
              </a:ext>
            </a:extLst>
          </p:cNvPr>
          <p:cNvSpPr txBox="1"/>
          <p:nvPr/>
        </p:nvSpPr>
        <p:spPr>
          <a:xfrm>
            <a:off x="4091722" y="214053"/>
            <a:ext cx="7786201" cy="707886"/>
          </a:xfrm>
          <a:prstGeom prst="rect">
            <a:avLst/>
          </a:prstGeom>
          <a:solidFill>
            <a:srgbClr val="C00000"/>
          </a:solidFill>
          <a:ln w="38100">
            <a:solidFill>
              <a:srgbClr val="92D050"/>
            </a:solidFill>
          </a:ln>
        </p:spPr>
        <p:txBody>
          <a:bodyPr wrap="square">
            <a:spAutoFit/>
          </a:bodyPr>
          <a:lstStyle/>
          <a:p>
            <a:pPr marL="0" marR="0" algn="ctr">
              <a:spcBef>
                <a:spcPts val="600"/>
              </a:spcBef>
              <a:spcAft>
                <a:spcPts val="0"/>
              </a:spcAft>
            </a:pPr>
            <a:r>
              <a:rPr lang="en-US" sz="4000" b="1" dirty="0">
                <a:solidFill>
                  <a:schemeClr val="bg1"/>
                </a:solidFill>
                <a:latin typeface="Times New Roman" panose="02020603050405020304" pitchFamily="18" charset="0"/>
                <a:cs typeface="Times New Roman" panose="02020603050405020304" pitchFamily="18" charset="0"/>
              </a:rPr>
              <a:t>LUYỆN TẬP</a:t>
            </a:r>
            <a:endParaRPr lang="en-US" sz="4000" b="1" dirty="0">
              <a:solidFill>
                <a:schemeClr val="bg1"/>
              </a:solidFill>
              <a:effectLst/>
              <a:latin typeface="Times New Roman" panose="02020603050405020304" pitchFamily="18" charset="0"/>
              <a:cs typeface="Times New Roman" panose="02020603050405020304" pitchFamily="18" charset="0"/>
            </a:endParaRPr>
          </a:p>
        </p:txBody>
      </p:sp>
      <p:graphicFrame>
        <p:nvGraphicFramePr>
          <p:cNvPr id="2" name="Đối tượng 1">
            <a:extLst>
              <a:ext uri="{FF2B5EF4-FFF2-40B4-BE49-F238E27FC236}">
                <a16:creationId xmlns:a16="http://schemas.microsoft.com/office/drawing/2014/main" id="{6B292B20-5763-B0F8-5851-2D0775A9B6EC}"/>
              </a:ext>
            </a:extLst>
          </p:cNvPr>
          <p:cNvGraphicFramePr>
            <a:graphicFrameLocks noChangeAspect="1"/>
          </p:cNvGraphicFramePr>
          <p:nvPr/>
        </p:nvGraphicFramePr>
        <p:xfrm>
          <a:off x="4927600" y="2641600"/>
          <a:ext cx="914400" cy="215900"/>
        </p:xfrm>
        <a:graphic>
          <a:graphicData uri="http://schemas.openxmlformats.org/presentationml/2006/ole">
            <mc:AlternateContent xmlns:mc="http://schemas.openxmlformats.org/markup-compatibility/2006">
              <mc:Choice xmlns:v="urn:schemas-microsoft-com:vml" Requires="v">
                <p:oleObj spid="_x0000_s1033" name="Equation" r:id="rId3" imgW="914400" imgH="216000" progId="Equation.DSMT4">
                  <p:embed/>
                </p:oleObj>
              </mc:Choice>
              <mc:Fallback>
                <p:oleObj name="Equation" r:id="rId3" imgW="914400" imgH="216000" progId="Equation.DSMT4">
                  <p:embed/>
                  <p:pic>
                    <p:nvPicPr>
                      <p:cNvPr id="2" name="Đối tượng 1">
                        <a:extLst>
                          <a:ext uri="{FF2B5EF4-FFF2-40B4-BE49-F238E27FC236}">
                            <a16:creationId xmlns:a16="http://schemas.microsoft.com/office/drawing/2014/main" id="{6B292B20-5763-B0F8-5851-2D0775A9B6EC}"/>
                          </a:ext>
                        </a:extLst>
                      </p:cNvPr>
                      <p:cNvPicPr/>
                      <p:nvPr/>
                    </p:nvPicPr>
                    <p:blipFill>
                      <a:blip r:embed="rId4"/>
                      <a:stretch>
                        <a:fillRect/>
                      </a:stretch>
                    </p:blipFill>
                    <p:spPr>
                      <a:xfrm>
                        <a:off x="4927600" y="2641600"/>
                        <a:ext cx="914400" cy="215900"/>
                      </a:xfrm>
                      <a:prstGeom prst="rect">
                        <a:avLst/>
                      </a:prstGeom>
                    </p:spPr>
                  </p:pic>
                </p:oleObj>
              </mc:Fallback>
            </mc:AlternateContent>
          </a:graphicData>
        </a:graphic>
      </p:graphicFrame>
      <p:pic>
        <p:nvPicPr>
          <p:cNvPr id="6" name="Hình ảnh 5">
            <a:extLst>
              <a:ext uri="{FF2B5EF4-FFF2-40B4-BE49-F238E27FC236}">
                <a16:creationId xmlns:a16="http://schemas.microsoft.com/office/drawing/2014/main" id="{845D8CB5-3AD1-6C16-A673-477345781DE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5722" y="1743284"/>
            <a:ext cx="3053002" cy="2228431"/>
          </a:xfrm>
          <a:prstGeom prst="rect">
            <a:avLst/>
          </a:prstGeom>
        </p:spPr>
      </p:pic>
      <p:sp>
        <p:nvSpPr>
          <p:cNvPr id="11" name="Cuộn: Ngang 10">
            <a:extLst>
              <a:ext uri="{FF2B5EF4-FFF2-40B4-BE49-F238E27FC236}">
                <a16:creationId xmlns:a16="http://schemas.microsoft.com/office/drawing/2014/main" id="{9C751495-63C0-E27F-1D85-A807C976AD09}"/>
              </a:ext>
            </a:extLst>
          </p:cNvPr>
          <p:cNvSpPr/>
          <p:nvPr/>
        </p:nvSpPr>
        <p:spPr>
          <a:xfrm>
            <a:off x="3596640" y="1710290"/>
            <a:ext cx="8001225" cy="3330783"/>
          </a:xfrm>
          <a:prstGeom prst="horizontalScroll">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endParaRPr>
          </a:p>
        </p:txBody>
      </p:sp>
      <p:pic>
        <p:nvPicPr>
          <p:cNvPr id="12" name="Hình ảnh 11">
            <a:extLst>
              <a:ext uri="{FF2B5EF4-FFF2-40B4-BE49-F238E27FC236}">
                <a16:creationId xmlns:a16="http://schemas.microsoft.com/office/drawing/2014/main" id="{538F045B-4119-98CE-7876-3B8071C4D58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5400000">
            <a:off x="3188639" y="1710873"/>
            <a:ext cx="2100421" cy="1861454"/>
          </a:xfrm>
          <a:prstGeom prst="rect">
            <a:avLst/>
          </a:prstGeom>
        </p:spPr>
      </p:pic>
      <p:sp>
        <p:nvSpPr>
          <p:cNvPr id="13" name="Hộp Văn bản 12">
            <a:extLst>
              <a:ext uri="{FF2B5EF4-FFF2-40B4-BE49-F238E27FC236}">
                <a16:creationId xmlns:a16="http://schemas.microsoft.com/office/drawing/2014/main" id="{411D78F5-E174-230F-DAFB-32FF3B7D3DCC}"/>
              </a:ext>
            </a:extLst>
          </p:cNvPr>
          <p:cNvSpPr txBox="1"/>
          <p:nvPr/>
        </p:nvSpPr>
        <p:spPr>
          <a:xfrm>
            <a:off x="4360021" y="2492116"/>
            <a:ext cx="6890133" cy="1122743"/>
          </a:xfrm>
          <a:prstGeom prst="rect">
            <a:avLst/>
          </a:prstGeom>
          <a:noFill/>
        </p:spPr>
        <p:txBody>
          <a:bodyPr wrap="square">
            <a:spAutoFit/>
          </a:bodyPr>
          <a:lstStyle/>
          <a:p>
            <a:pPr algn="just">
              <a:lnSpc>
                <a:spcPct val="115000"/>
              </a:lnSpc>
              <a:spcBef>
                <a:spcPts val="600"/>
              </a:spcBef>
              <a:spcAft>
                <a:spcPts val="600"/>
              </a:spcAft>
            </a:pPr>
            <a:r>
              <a:rPr lang="en-US" sz="3200" b="1" dirty="0" err="1">
                <a:solidFill>
                  <a:srgbClr val="CD9906"/>
                </a:solidFill>
                <a:effectLst/>
                <a:latin typeface="Times New Roman" panose="02020603050405020304" pitchFamily="18" charset="0"/>
                <a:ea typeface="MS Mincho" panose="02020609040205080304" pitchFamily="49" charset="-128"/>
              </a:rPr>
              <a:t>Đề</a:t>
            </a:r>
            <a:r>
              <a:rPr lang="en-US" sz="3200" b="1" dirty="0">
                <a:solidFill>
                  <a:srgbClr val="CD9906"/>
                </a:solidFill>
                <a:effectLst/>
                <a:latin typeface="Times New Roman" panose="02020603050405020304" pitchFamily="18" charset="0"/>
                <a:ea typeface="MS Mincho" panose="02020609040205080304" pitchFamily="49" charset="-128"/>
              </a:rPr>
              <a:t> </a:t>
            </a:r>
            <a:r>
              <a:rPr lang="en-US" sz="3200" b="1" dirty="0" err="1">
                <a:solidFill>
                  <a:srgbClr val="CD9906"/>
                </a:solidFill>
                <a:effectLst/>
                <a:latin typeface="Times New Roman" panose="02020603050405020304" pitchFamily="18" charset="0"/>
                <a:ea typeface="MS Mincho" panose="02020609040205080304" pitchFamily="49" charset="-128"/>
              </a:rPr>
              <a:t>bài</a:t>
            </a:r>
            <a:r>
              <a:rPr lang="en-US" sz="3200" b="1" dirty="0">
                <a:solidFill>
                  <a:srgbClr val="CD9906"/>
                </a:solidFill>
                <a:effectLst/>
                <a:latin typeface="Times New Roman" panose="02020603050405020304" pitchFamily="18" charset="0"/>
                <a:ea typeface="MS Mincho" panose="02020609040205080304" pitchFamily="49" charset="-128"/>
              </a:rPr>
              <a:t>: </a:t>
            </a:r>
            <a:r>
              <a:rPr lang="vi-VN" sz="2800" b="1" dirty="0">
                <a:latin typeface="+mj-lt"/>
              </a:rPr>
              <a:t>Cảm nhận về truyện ngắn Gió lạnh đầu mùa của Thạch Lam.</a:t>
            </a:r>
            <a:endParaRPr lang="en-US" sz="2800" dirty="0">
              <a:effectLst/>
              <a:latin typeface="+mj-lt"/>
              <a:ea typeface="Times New Roman" panose="02020603050405020304" pitchFamily="18" charset="0"/>
            </a:endParaRPr>
          </a:p>
        </p:txBody>
      </p:sp>
    </p:spTree>
    <p:extLst>
      <p:ext uri="{BB962C8B-B14F-4D97-AF65-F5344CB8AC3E}">
        <p14:creationId xmlns:p14="http://schemas.microsoft.com/office/powerpoint/2010/main" val="112631370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2000"/>
                                        <p:tgtEl>
                                          <p:spTgt spid="11"/>
                                        </p:tgtEl>
                                      </p:cBhvr>
                                    </p:animEffect>
                                  </p:childTnLst>
                                </p:cTn>
                              </p:par>
                              <p:par>
                                <p:cTn id="8" presetID="16" presetClass="entr" presetSubtype="21"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2000"/>
                                        <p:tgtEl>
                                          <p:spTgt spid="12"/>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wipe(down)">
                                      <p:cBhvr>
                                        <p:cTn id="1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601948" y="156608"/>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541653" y="956699"/>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 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Chuẩn</a:t>
            </a:r>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bị</a:t>
            </a:r>
            <a:endParaRPr lang="en-US" sz="3200" dirty="0">
              <a:solidFill>
                <a:srgbClr val="8A7057"/>
              </a:solidFill>
              <a:latin typeface="Times New Roman" panose="02020603050405020304" pitchFamily="18" charset="0"/>
              <a:cs typeface="Times New Roman" panose="02020603050405020304" pitchFamily="18" charset="0"/>
            </a:endParaRPr>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03974" y="-163350"/>
            <a:ext cx="2002386" cy="2002386"/>
          </a:xfrm>
          <a:prstGeom prst="rect">
            <a:avLst/>
          </a:prstGeom>
        </p:spPr>
      </p:pic>
      <p:sp>
        <p:nvSpPr>
          <p:cNvPr id="16" name="Hộp Văn bản 15">
            <a:extLst>
              <a:ext uri="{FF2B5EF4-FFF2-40B4-BE49-F238E27FC236}">
                <a16:creationId xmlns:a16="http://schemas.microsoft.com/office/drawing/2014/main" id="{88F42061-41BE-7D5B-CCBF-B99C32ADF2F6}"/>
              </a:ext>
            </a:extLst>
          </p:cNvPr>
          <p:cNvSpPr txBox="1"/>
          <p:nvPr/>
        </p:nvSpPr>
        <p:spPr>
          <a:xfrm>
            <a:off x="601948" y="1577426"/>
            <a:ext cx="7032906" cy="523220"/>
          </a:xfrm>
          <a:prstGeom prst="rect">
            <a:avLst/>
          </a:prstGeom>
          <a:noFill/>
        </p:spPr>
        <p:txBody>
          <a:bodyPr wrap="square">
            <a:spAutoFit/>
          </a:bodyPr>
          <a:lstStyle/>
          <a:p>
            <a:r>
              <a:rPr lang="en-US" sz="2800" b="1" dirty="0">
                <a:solidFill>
                  <a:srgbClr val="C00000"/>
                </a:solidFill>
                <a:effectLst/>
                <a:latin typeface="Times New Roman" panose="02020603050405020304" pitchFamily="18" charset="0"/>
                <a:ea typeface="Times New Roman" panose="02020603050405020304" pitchFamily="18" charset="0"/>
              </a:rPr>
              <a:t>a. </a:t>
            </a:r>
            <a:r>
              <a:rPr lang="en-US" sz="2800" b="1" dirty="0" err="1">
                <a:solidFill>
                  <a:srgbClr val="C00000"/>
                </a:solidFill>
                <a:latin typeface="Times New Roman" panose="02020603050405020304" pitchFamily="18" charset="0"/>
                <a:ea typeface="Times New Roman" panose="02020603050405020304" pitchFamily="18" charset="0"/>
              </a:rPr>
              <a:t>Đọc</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kĩ</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đề</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bài</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xác</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định</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yêu</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cầu</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của</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đề</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bài</a:t>
            </a:r>
            <a:endParaRPr lang="en-US" sz="2800" dirty="0">
              <a:solidFill>
                <a:srgbClr val="C00000"/>
              </a:solidFill>
            </a:endParaRPr>
          </a:p>
        </p:txBody>
      </p:sp>
      <p:sp>
        <p:nvSpPr>
          <p:cNvPr id="11" name="Hộp Văn bản 10">
            <a:extLst>
              <a:ext uri="{FF2B5EF4-FFF2-40B4-BE49-F238E27FC236}">
                <a16:creationId xmlns:a16="http://schemas.microsoft.com/office/drawing/2014/main" id="{18303BA6-52D1-E89B-673A-2C9E7C5BBEF9}"/>
              </a:ext>
            </a:extLst>
          </p:cNvPr>
          <p:cNvSpPr txBox="1"/>
          <p:nvPr/>
        </p:nvSpPr>
        <p:spPr>
          <a:xfrm>
            <a:off x="3035677" y="2752573"/>
            <a:ext cx="8614669" cy="584775"/>
          </a:xfrm>
          <a:prstGeom prst="rect">
            <a:avLst/>
          </a:prstGeom>
          <a:noFill/>
          <a:ln w="38100">
            <a:solidFill>
              <a:srgbClr val="FFC000"/>
            </a:solidFill>
          </a:ln>
        </p:spPr>
        <p:txBody>
          <a:bodyPr wrap="square">
            <a:spAutoFit/>
          </a:bodyPr>
          <a:lstStyle/>
          <a:p>
            <a:r>
              <a:rPr lang="en-US" sz="3200" dirty="0" err="1">
                <a:solidFill>
                  <a:srgbClr val="0D0D0D"/>
                </a:solidFill>
                <a:latin typeface="Times New Roman" panose="02020603050405020304" pitchFamily="18" charset="0"/>
                <a:ea typeface="MS Mincho" panose="02020609040205080304" pitchFamily="49" charset="-128"/>
              </a:rPr>
              <a:t>N</a:t>
            </a:r>
            <a:r>
              <a:rPr lang="en-US" sz="3200" dirty="0" err="1">
                <a:solidFill>
                  <a:srgbClr val="0D0D0D"/>
                </a:solidFill>
                <a:effectLst/>
                <a:latin typeface="Times New Roman" panose="02020603050405020304" pitchFamily="18" charset="0"/>
                <a:ea typeface="MS Mincho" panose="02020609040205080304" pitchFamily="49" charset="-128"/>
              </a:rPr>
              <a:t>ghị</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luận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phân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tích</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smtClean="0">
                <a:solidFill>
                  <a:srgbClr val="0D0D0D"/>
                </a:solidFill>
                <a:effectLst/>
                <a:latin typeface="Times New Roman" panose="02020603050405020304" pitchFamily="18" charset="0"/>
                <a:ea typeface="MS Mincho" panose="02020609040205080304" pitchFamily="49" charset="-128"/>
              </a:rPr>
              <a:t>một</a:t>
            </a:r>
            <a:r>
              <a:rPr lang="en-US" sz="3200" dirty="0" smtClean="0">
                <a:solidFill>
                  <a:srgbClr val="0D0D0D"/>
                </a:solidFill>
                <a:effectLst/>
                <a:latin typeface="Times New Roman" panose="02020603050405020304" pitchFamily="18" charset="0"/>
                <a:ea typeface="MS Mincho" panose="02020609040205080304" pitchFamily="49" charset="-128"/>
              </a:rPr>
              <a:t> </a:t>
            </a:r>
            <a:r>
              <a:rPr lang="en-US" sz="3200" dirty="0" err="1" smtClean="0">
                <a:solidFill>
                  <a:srgbClr val="0D0D0D"/>
                </a:solidFill>
                <a:effectLst/>
                <a:latin typeface="Times New Roman" panose="02020603050405020304" pitchFamily="18" charset="0"/>
                <a:ea typeface="MS Mincho" panose="02020609040205080304" pitchFamily="49" charset="-128"/>
              </a:rPr>
              <a:t>tác</a:t>
            </a:r>
            <a:r>
              <a:rPr lang="en-US" sz="3200" dirty="0" smtClean="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phẩm</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truyện</a:t>
            </a:r>
            <a:r>
              <a:rPr lang="en-US" sz="3200" dirty="0">
                <a:solidFill>
                  <a:srgbClr val="0D0D0D"/>
                </a:solidFill>
                <a:effectLst/>
                <a:latin typeface="Times New Roman" panose="02020603050405020304" pitchFamily="18" charset="0"/>
                <a:ea typeface="MS Mincho" panose="02020609040205080304" pitchFamily="49" charset="-128"/>
              </a:rPr>
              <a:t>.</a:t>
            </a:r>
            <a:endParaRPr lang="en-US" sz="3200" dirty="0">
              <a:latin typeface="+mj-lt"/>
              <a:cs typeface="Times New Roman" panose="02020603050405020304" pitchFamily="18" charset="0"/>
            </a:endParaRPr>
          </a:p>
        </p:txBody>
      </p:sp>
      <p:sp>
        <p:nvSpPr>
          <p:cNvPr id="12" name="Hộp Văn bản 11">
            <a:extLst>
              <a:ext uri="{FF2B5EF4-FFF2-40B4-BE49-F238E27FC236}">
                <a16:creationId xmlns:a16="http://schemas.microsoft.com/office/drawing/2014/main" id="{DBD9A567-1BD3-C273-A987-1314B81F927E}"/>
              </a:ext>
            </a:extLst>
          </p:cNvPr>
          <p:cNvSpPr txBox="1"/>
          <p:nvPr/>
        </p:nvSpPr>
        <p:spPr>
          <a:xfrm>
            <a:off x="541653" y="3003424"/>
            <a:ext cx="1845755"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Dạng</a:t>
            </a:r>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bài</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3" name="Đường kết nối Mũi tên Thẳng 12">
            <a:extLst>
              <a:ext uri="{FF2B5EF4-FFF2-40B4-BE49-F238E27FC236}">
                <a16:creationId xmlns:a16="http://schemas.microsoft.com/office/drawing/2014/main" id="{62ED7C14-D599-7C28-67F5-A9318669E4D6}"/>
              </a:ext>
            </a:extLst>
          </p:cNvPr>
          <p:cNvCxnSpPr>
            <a:cxnSpLocks/>
            <a:stCxn id="12" idx="3"/>
            <a:endCxn id="11" idx="1"/>
          </p:cNvCxnSpPr>
          <p:nvPr/>
        </p:nvCxnSpPr>
        <p:spPr>
          <a:xfrm flipV="1">
            <a:off x="2387408" y="3044961"/>
            <a:ext cx="648269" cy="251984"/>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18" name="Hộp Văn bản 17">
            <a:extLst>
              <a:ext uri="{FF2B5EF4-FFF2-40B4-BE49-F238E27FC236}">
                <a16:creationId xmlns:a16="http://schemas.microsoft.com/office/drawing/2014/main" id="{4373C259-2835-0BD4-81DF-E4B94F708FF7}"/>
              </a:ext>
            </a:extLst>
          </p:cNvPr>
          <p:cNvSpPr txBox="1"/>
          <p:nvPr/>
        </p:nvSpPr>
        <p:spPr>
          <a:xfrm>
            <a:off x="3035678" y="4356292"/>
            <a:ext cx="8600093" cy="954107"/>
          </a:xfrm>
          <a:prstGeom prst="rect">
            <a:avLst/>
          </a:prstGeom>
          <a:noFill/>
          <a:ln w="38100">
            <a:solidFill>
              <a:srgbClr val="FFC000"/>
            </a:solidFill>
          </a:ln>
        </p:spPr>
        <p:txBody>
          <a:bodyPr wrap="square">
            <a:spAutoFit/>
          </a:bodyPr>
          <a:lstStyle/>
          <a:p>
            <a:r>
              <a:rPr lang="vi-VN" sz="2800" dirty="0">
                <a:latin typeface="+mj-lt"/>
              </a:rPr>
              <a:t>Phân tích được các nét đặc sắc về nội dung, nghệ thuật của tác phẩm</a:t>
            </a:r>
            <a:endParaRPr lang="en-US" sz="2800" dirty="0">
              <a:latin typeface="+mj-lt"/>
            </a:endParaRPr>
          </a:p>
        </p:txBody>
      </p:sp>
      <p:sp>
        <p:nvSpPr>
          <p:cNvPr id="19" name="Hộp Văn bản 18">
            <a:extLst>
              <a:ext uri="{FF2B5EF4-FFF2-40B4-BE49-F238E27FC236}">
                <a16:creationId xmlns:a16="http://schemas.microsoft.com/office/drawing/2014/main" id="{CE56CFF5-F7DD-54D1-F9EF-C770AED5DE9D}"/>
              </a:ext>
            </a:extLst>
          </p:cNvPr>
          <p:cNvSpPr txBox="1"/>
          <p:nvPr/>
        </p:nvSpPr>
        <p:spPr>
          <a:xfrm>
            <a:off x="349835" y="4652549"/>
            <a:ext cx="2229393"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dung</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1" name="Đường kết nối Mũi tên Thẳng 20">
            <a:extLst>
              <a:ext uri="{FF2B5EF4-FFF2-40B4-BE49-F238E27FC236}">
                <a16:creationId xmlns:a16="http://schemas.microsoft.com/office/drawing/2014/main" id="{8CECF2BC-43B6-890B-BA5A-C333FAC433B5}"/>
              </a:ext>
            </a:extLst>
          </p:cNvPr>
          <p:cNvCxnSpPr>
            <a:cxnSpLocks/>
            <a:stCxn id="19" idx="3"/>
            <a:endCxn id="18" idx="1"/>
          </p:cNvCxnSpPr>
          <p:nvPr/>
        </p:nvCxnSpPr>
        <p:spPr>
          <a:xfrm flipV="1">
            <a:off x="2579228" y="4833346"/>
            <a:ext cx="456450" cy="112724"/>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462144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ircle(in)">
                                      <p:cBhvr>
                                        <p:cTn id="22" dur="2000"/>
                                        <p:tgtEl>
                                          <p:spTgt spid="11"/>
                                        </p:tgtEl>
                                      </p:cBhvr>
                                    </p:animEffect>
                                  </p:childTnLst>
                                </p:cTn>
                              </p:par>
                              <p:par>
                                <p:cTn id="23" presetID="16" presetClass="entr" presetSubtype="21"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animEffect transition="in" filter="barn(inVertical)">
                                      <p:cBhvr>
                                        <p:cTn id="25" dur="5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arn(inVertical)">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6" presetClass="entr" presetSubtype="16"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circle(in)">
                                      <p:cBhvr>
                                        <p:cTn id="35" dur="2000"/>
                                        <p:tgtEl>
                                          <p:spTgt spid="18"/>
                                        </p:tgtEl>
                                      </p:cBhvr>
                                    </p:animEffect>
                                  </p:childTnLst>
                                </p:cTn>
                              </p:par>
                              <p:par>
                                <p:cTn id="36" presetID="16" presetClass="entr" presetSubtype="21" fill="hold" nodeType="with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barn(inVertical)">
                                      <p:cBhvr>
                                        <p:cTn id="38"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6" grpId="0"/>
      <p:bldP spid="11" grpId="0" animBg="1"/>
      <p:bldP spid="12" grpId="0" animBg="1"/>
      <p:bldP spid="18"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601948" y="105245"/>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601948" y="885390"/>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 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Chuẩn</a:t>
            </a:r>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bị</a:t>
            </a:r>
            <a:endParaRPr lang="en-US" sz="3200" dirty="0">
              <a:solidFill>
                <a:srgbClr val="8A7057"/>
              </a:solidFill>
              <a:latin typeface="Times New Roman" panose="02020603050405020304" pitchFamily="18" charset="0"/>
              <a:cs typeface="Times New Roman" panose="02020603050405020304" pitchFamily="18" charset="0"/>
            </a:endParaRPr>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03974" y="-163350"/>
            <a:ext cx="2002386" cy="2002386"/>
          </a:xfrm>
          <a:prstGeom prst="rect">
            <a:avLst/>
          </a:prstGeom>
        </p:spPr>
      </p:pic>
      <p:sp>
        <p:nvSpPr>
          <p:cNvPr id="16" name="Hộp Văn bản 15">
            <a:extLst>
              <a:ext uri="{FF2B5EF4-FFF2-40B4-BE49-F238E27FC236}">
                <a16:creationId xmlns:a16="http://schemas.microsoft.com/office/drawing/2014/main" id="{88F42061-41BE-7D5B-CCBF-B99C32ADF2F6}"/>
              </a:ext>
            </a:extLst>
          </p:cNvPr>
          <p:cNvSpPr txBox="1"/>
          <p:nvPr/>
        </p:nvSpPr>
        <p:spPr>
          <a:xfrm>
            <a:off x="601948" y="1542424"/>
            <a:ext cx="7032906" cy="523220"/>
          </a:xfrm>
          <a:prstGeom prst="rect">
            <a:avLst/>
          </a:prstGeom>
          <a:noFill/>
        </p:spPr>
        <p:txBody>
          <a:bodyPr wrap="square">
            <a:spAutoFit/>
          </a:bodyPr>
          <a:lstStyle/>
          <a:p>
            <a:r>
              <a:rPr lang="en-US" sz="2800" b="1" dirty="0">
                <a:solidFill>
                  <a:srgbClr val="C00000"/>
                </a:solidFill>
                <a:effectLst/>
                <a:latin typeface="Times New Roman" panose="02020603050405020304" pitchFamily="18" charset="0"/>
                <a:ea typeface="Times New Roman" panose="02020603050405020304" pitchFamily="18" charset="0"/>
              </a:rPr>
              <a:t>a. </a:t>
            </a:r>
            <a:r>
              <a:rPr lang="en-US" sz="2800" b="1" dirty="0" err="1">
                <a:solidFill>
                  <a:srgbClr val="C00000"/>
                </a:solidFill>
                <a:latin typeface="Times New Roman" panose="02020603050405020304" pitchFamily="18" charset="0"/>
                <a:ea typeface="Times New Roman" panose="02020603050405020304" pitchFamily="18" charset="0"/>
              </a:rPr>
              <a:t>Đọc</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kĩ</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đề</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bài</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xác</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định</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yêu</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cầu</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của</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đề</a:t>
            </a:r>
            <a:r>
              <a:rPr lang="en-US" sz="2800" b="1" dirty="0">
                <a:solidFill>
                  <a:srgbClr val="C00000"/>
                </a:solidFill>
                <a:latin typeface="Times New Roman" panose="02020603050405020304" pitchFamily="18" charset="0"/>
                <a:ea typeface="Times New Roman" panose="02020603050405020304" pitchFamily="18" charset="0"/>
              </a:rPr>
              <a:t> </a:t>
            </a:r>
            <a:r>
              <a:rPr lang="en-US" sz="2800" b="1" dirty="0" err="1">
                <a:solidFill>
                  <a:srgbClr val="C00000"/>
                </a:solidFill>
                <a:latin typeface="Times New Roman" panose="02020603050405020304" pitchFamily="18" charset="0"/>
                <a:ea typeface="Times New Roman" panose="02020603050405020304" pitchFamily="18" charset="0"/>
              </a:rPr>
              <a:t>bài</a:t>
            </a:r>
            <a:endParaRPr lang="en-US" sz="2800" dirty="0">
              <a:solidFill>
                <a:srgbClr val="C00000"/>
              </a:solidFill>
            </a:endParaRPr>
          </a:p>
        </p:txBody>
      </p:sp>
      <p:sp>
        <p:nvSpPr>
          <p:cNvPr id="29" name="Hộp Văn bản 28">
            <a:extLst>
              <a:ext uri="{FF2B5EF4-FFF2-40B4-BE49-F238E27FC236}">
                <a16:creationId xmlns:a16="http://schemas.microsoft.com/office/drawing/2014/main" id="{1E7DC369-BC8D-D37A-55A8-1FE252FDD8EA}"/>
              </a:ext>
            </a:extLst>
          </p:cNvPr>
          <p:cNvSpPr txBox="1"/>
          <p:nvPr/>
        </p:nvSpPr>
        <p:spPr>
          <a:xfrm>
            <a:off x="3867661" y="2393811"/>
            <a:ext cx="6607194" cy="1179554"/>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dirty="0" err="1">
                <a:solidFill>
                  <a:srgbClr val="0D0D0D"/>
                </a:solidFill>
                <a:effectLst/>
                <a:latin typeface="Times New Roman" panose="02020603050405020304" pitchFamily="18" charset="0"/>
                <a:ea typeface="MS Mincho" panose="02020609040205080304" pitchFamily="49" charset="-128"/>
              </a:rPr>
              <a:t>Sử</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dụng</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tổng</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hợp</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các</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thao</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tác</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lập</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luận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để</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triển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khai</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vấn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đề</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nghị</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luận</a:t>
            </a:r>
            <a:endParaRPr lang="en-US" sz="2800" dirty="0">
              <a:effectLst/>
              <a:latin typeface="Times New Roman" panose="02020603050405020304" pitchFamily="18" charset="0"/>
              <a:ea typeface="Times New Roman" panose="02020603050405020304" pitchFamily="18" charset="0"/>
            </a:endParaRPr>
          </a:p>
        </p:txBody>
      </p:sp>
      <p:sp>
        <p:nvSpPr>
          <p:cNvPr id="30" name="Hộp Văn bản 29">
            <a:extLst>
              <a:ext uri="{FF2B5EF4-FFF2-40B4-BE49-F238E27FC236}">
                <a16:creationId xmlns:a16="http://schemas.microsoft.com/office/drawing/2014/main" id="{ACB8EB80-71F1-229C-E59B-7ED4E679F20B}"/>
              </a:ext>
            </a:extLst>
          </p:cNvPr>
          <p:cNvSpPr txBox="1"/>
          <p:nvPr/>
        </p:nvSpPr>
        <p:spPr>
          <a:xfrm>
            <a:off x="542612" y="2439477"/>
            <a:ext cx="2165134" cy="1097109"/>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algn="ctr">
              <a:lnSpc>
                <a:spcPct val="107000"/>
              </a:lnSpc>
            </a:pPr>
            <a:r>
              <a:rPr lang="en-US" sz="2800" b="1" dirty="0" err="1">
                <a:solidFill>
                  <a:schemeClr val="bg1"/>
                </a:solidFill>
                <a:effectLst/>
                <a:latin typeface="Times New Roman" panose="02020603050405020304" pitchFamily="18" charset="0"/>
                <a:ea typeface="MS Mincho" panose="02020609040205080304" pitchFamily="49" charset="-128"/>
              </a:rPr>
              <a:t>Về</a:t>
            </a:r>
            <a:r>
              <a:rPr lang="en-US" sz="2800" b="1" dirty="0">
                <a:solidFill>
                  <a:schemeClr val="bg1"/>
                </a:solidFill>
                <a:effectLst/>
                <a:latin typeface="Times New Roman" panose="02020603050405020304" pitchFamily="18" charset="0"/>
                <a:ea typeface="MS Mincho" panose="02020609040205080304" pitchFamily="49" charset="-128"/>
              </a:rPr>
              <a:t> </a:t>
            </a:r>
            <a:r>
              <a:rPr lang="en-US" sz="2800" b="1" dirty="0" err="1">
                <a:solidFill>
                  <a:schemeClr val="bg1"/>
                </a:solidFill>
                <a:effectLst/>
                <a:latin typeface="Times New Roman" panose="02020603050405020304" pitchFamily="18" charset="0"/>
                <a:ea typeface="MS Mincho" panose="02020609040205080304" pitchFamily="49" charset="-128"/>
              </a:rPr>
              <a:t>thao</a:t>
            </a:r>
            <a:r>
              <a:rPr lang="en-US" sz="2800" b="1" dirty="0">
                <a:solidFill>
                  <a:schemeClr val="bg1"/>
                </a:solidFill>
                <a:effectLst/>
                <a:latin typeface="Times New Roman" panose="02020603050405020304" pitchFamily="18" charset="0"/>
                <a:ea typeface="MS Mincho" panose="02020609040205080304" pitchFamily="49" charset="-128"/>
              </a:rPr>
              <a:t> </a:t>
            </a:r>
            <a:r>
              <a:rPr lang="en-US" sz="2800" b="1" dirty="0" err="1">
                <a:solidFill>
                  <a:schemeClr val="bg1"/>
                </a:solidFill>
                <a:effectLst/>
                <a:latin typeface="Times New Roman" panose="02020603050405020304" pitchFamily="18" charset="0"/>
                <a:ea typeface="MS Mincho" panose="02020609040205080304" pitchFamily="49" charset="-128"/>
              </a:rPr>
              <a:t>tác</a:t>
            </a:r>
            <a:r>
              <a:rPr lang="en-US" sz="2800" b="1" dirty="0">
                <a:solidFill>
                  <a:schemeClr val="bg1"/>
                </a:solidFill>
                <a:effectLst/>
                <a:latin typeface="Times New Roman" panose="02020603050405020304" pitchFamily="18" charset="0"/>
                <a:ea typeface="MS Mincho" panose="02020609040205080304" pitchFamily="49" charset="-128"/>
              </a:rPr>
              <a:t> </a:t>
            </a:r>
            <a:r>
              <a:rPr lang="en-US" sz="2800" b="1" dirty="0" err="1">
                <a:solidFill>
                  <a:schemeClr val="bg1"/>
                </a:solidFill>
                <a:effectLst/>
                <a:latin typeface="Times New Roman" panose="02020603050405020304" pitchFamily="18" charset="0"/>
                <a:ea typeface="MS Mincho" panose="02020609040205080304" pitchFamily="49" charset="-128"/>
              </a:rPr>
              <a:t>lập</a:t>
            </a:r>
            <a:r>
              <a:rPr lang="en-US" sz="2800" b="1" dirty="0">
                <a:solidFill>
                  <a:schemeClr val="bg1"/>
                </a:solidFill>
                <a:effectLst/>
                <a:latin typeface="Times New Roman" panose="02020603050405020304" pitchFamily="18" charset="0"/>
                <a:ea typeface="MS Mincho" panose="02020609040205080304" pitchFamily="49" charset="-128"/>
              </a:rPr>
              <a:t> </a:t>
            </a:r>
            <a:r>
              <a:rPr lang="en-US" sz="2800" b="1" dirty="0" err="1">
                <a:solidFill>
                  <a:schemeClr val="bg1"/>
                </a:solidFill>
                <a:effectLst/>
                <a:latin typeface="Times New Roman" panose="02020603050405020304" pitchFamily="18" charset="0"/>
                <a:ea typeface="MS Mincho" panose="02020609040205080304" pitchFamily="49" charset="-128"/>
              </a:rPr>
              <a:t>luận</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1" name="Đường kết nối Mũi tên Thẳng 30">
            <a:extLst>
              <a:ext uri="{FF2B5EF4-FFF2-40B4-BE49-F238E27FC236}">
                <a16:creationId xmlns:a16="http://schemas.microsoft.com/office/drawing/2014/main" id="{B05272A9-02E9-46F0-A261-15BB07E00254}"/>
              </a:ext>
            </a:extLst>
          </p:cNvPr>
          <p:cNvCxnSpPr>
            <a:cxnSpLocks/>
            <a:stCxn id="30" idx="3"/>
            <a:endCxn id="29" idx="1"/>
          </p:cNvCxnSpPr>
          <p:nvPr/>
        </p:nvCxnSpPr>
        <p:spPr>
          <a:xfrm flipV="1">
            <a:off x="2707746" y="2983588"/>
            <a:ext cx="1159915" cy="4444"/>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32" name="Hộp Văn bản 31">
            <a:extLst>
              <a:ext uri="{FF2B5EF4-FFF2-40B4-BE49-F238E27FC236}">
                <a16:creationId xmlns:a16="http://schemas.microsoft.com/office/drawing/2014/main" id="{201958AE-E24F-C7B4-E96F-2C4F96BB0487}"/>
              </a:ext>
            </a:extLst>
          </p:cNvPr>
          <p:cNvSpPr txBox="1"/>
          <p:nvPr/>
        </p:nvSpPr>
        <p:spPr>
          <a:xfrm>
            <a:off x="3867662" y="4151977"/>
            <a:ext cx="6607193" cy="1224951"/>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dirty="0" err="1">
                <a:solidFill>
                  <a:srgbClr val="0D0D0D"/>
                </a:solidFill>
                <a:effectLst/>
                <a:latin typeface="Times New Roman" panose="02020603050405020304" pitchFamily="18" charset="0"/>
                <a:ea typeface="MS Mincho" panose="02020609040205080304" pitchFamily="49" charset="-128"/>
              </a:rPr>
              <a:t>Sử</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dụng</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dẫn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chứng</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smtClean="0">
                <a:solidFill>
                  <a:srgbClr val="0D0D0D"/>
                </a:solidFill>
                <a:effectLst/>
                <a:latin typeface="Times New Roman" panose="02020603050405020304" pitchFamily="18" charset="0"/>
                <a:ea typeface="MS Mincho" panose="02020609040205080304" pitchFamily="49" charset="-128"/>
              </a:rPr>
              <a:t>trong</a:t>
            </a:r>
            <a:r>
              <a:rPr lang="en-US" sz="3200" dirty="0" smtClean="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văn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bản</a:t>
            </a:r>
            <a:r>
              <a:rPr lang="en-US" sz="3200" dirty="0">
                <a:solidFill>
                  <a:srgbClr val="0D0D0D"/>
                </a:solidFill>
                <a:effectLst/>
                <a:latin typeface="Times New Roman" panose="02020603050405020304" pitchFamily="18" charset="0"/>
                <a:ea typeface="MS Mincho" panose="02020609040205080304" pitchFamily="49" charset="-128"/>
              </a:rPr>
              <a:t> </a:t>
            </a:r>
            <a:r>
              <a:rPr lang="en-US" sz="3200" dirty="0" err="1">
                <a:solidFill>
                  <a:srgbClr val="0D0D0D"/>
                </a:solidFill>
                <a:effectLst/>
                <a:latin typeface="Times New Roman" panose="02020603050405020304" pitchFamily="18" charset="0"/>
                <a:ea typeface="MS Mincho" panose="02020609040205080304" pitchFamily="49" charset="-128"/>
              </a:rPr>
              <a:t>truyện</a:t>
            </a:r>
            <a:r>
              <a:rPr lang="en-US" sz="3200" dirty="0">
                <a:solidFill>
                  <a:srgbClr val="0D0D0D"/>
                </a:solidFill>
                <a:effectLst/>
                <a:latin typeface="Times New Roman" panose="02020603050405020304" pitchFamily="18" charset="0"/>
                <a:ea typeface="MS Mincho" panose="02020609040205080304" pitchFamily="49" charset="-128"/>
              </a:rPr>
              <a:t>.</a:t>
            </a:r>
            <a:endParaRPr lang="en-US" sz="2800" dirty="0">
              <a:effectLst/>
              <a:latin typeface="Times New Roman" panose="02020603050405020304" pitchFamily="18" charset="0"/>
              <a:ea typeface="Times New Roman" panose="02020603050405020304" pitchFamily="18" charset="0"/>
            </a:endParaRPr>
          </a:p>
        </p:txBody>
      </p:sp>
      <p:sp>
        <p:nvSpPr>
          <p:cNvPr id="33" name="Hộp Văn bản 32">
            <a:extLst>
              <a:ext uri="{FF2B5EF4-FFF2-40B4-BE49-F238E27FC236}">
                <a16:creationId xmlns:a16="http://schemas.microsoft.com/office/drawing/2014/main" id="{C8869486-EEDC-FB05-DCCF-31249A0BA2C8}"/>
              </a:ext>
            </a:extLst>
          </p:cNvPr>
          <p:cNvSpPr txBox="1"/>
          <p:nvPr/>
        </p:nvSpPr>
        <p:spPr>
          <a:xfrm>
            <a:off x="542612" y="4186026"/>
            <a:ext cx="2165134" cy="1097109"/>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algn="ctr">
              <a:lnSpc>
                <a:spcPct val="107000"/>
              </a:lnSpc>
            </a:pPr>
            <a:r>
              <a:rPr lang="en-US" sz="2800" b="1" dirty="0" err="1">
                <a:solidFill>
                  <a:schemeClr val="bg1"/>
                </a:solidFill>
                <a:effectLst/>
                <a:latin typeface="Times New Roman" panose="02020603050405020304" pitchFamily="18" charset="0"/>
                <a:ea typeface="MS Mincho" panose="02020609040205080304" pitchFamily="49" charset="-128"/>
              </a:rPr>
              <a:t>Về</a:t>
            </a:r>
            <a:r>
              <a:rPr lang="en-US" sz="2800" b="1" dirty="0">
                <a:solidFill>
                  <a:schemeClr val="bg1"/>
                </a:solidFill>
                <a:effectLst/>
                <a:latin typeface="Times New Roman" panose="02020603050405020304" pitchFamily="18" charset="0"/>
                <a:ea typeface="MS Mincho" panose="02020609040205080304" pitchFamily="49" charset="-128"/>
              </a:rPr>
              <a:t> </a:t>
            </a:r>
            <a:r>
              <a:rPr lang="en-US" sz="2800" b="1" dirty="0" err="1">
                <a:solidFill>
                  <a:schemeClr val="bg1"/>
                </a:solidFill>
                <a:effectLst/>
                <a:latin typeface="Times New Roman" panose="02020603050405020304" pitchFamily="18" charset="0"/>
                <a:ea typeface="MS Mincho" panose="02020609040205080304" pitchFamily="49" charset="-128"/>
              </a:rPr>
              <a:t>phạm</a:t>
            </a:r>
            <a:r>
              <a:rPr lang="en-US" sz="2800" b="1" dirty="0">
                <a:solidFill>
                  <a:schemeClr val="bg1"/>
                </a:solidFill>
                <a:effectLst/>
                <a:latin typeface="Times New Roman" panose="02020603050405020304" pitchFamily="18" charset="0"/>
                <a:ea typeface="MS Mincho" panose="02020609040205080304" pitchFamily="49" charset="-128"/>
              </a:rPr>
              <a:t> vi </a:t>
            </a:r>
            <a:r>
              <a:rPr lang="en-US" sz="2800" b="1" dirty="0" err="1">
                <a:solidFill>
                  <a:schemeClr val="bg1"/>
                </a:solidFill>
                <a:effectLst/>
                <a:latin typeface="Times New Roman" panose="02020603050405020304" pitchFamily="18" charset="0"/>
                <a:ea typeface="MS Mincho" panose="02020609040205080304" pitchFamily="49" charset="-128"/>
              </a:rPr>
              <a:t>dẫn</a:t>
            </a:r>
            <a:r>
              <a:rPr lang="en-US" sz="2800" b="1" dirty="0">
                <a:solidFill>
                  <a:schemeClr val="bg1"/>
                </a:solidFill>
                <a:effectLst/>
                <a:latin typeface="Times New Roman" panose="02020603050405020304" pitchFamily="18" charset="0"/>
                <a:ea typeface="MS Mincho" panose="02020609040205080304" pitchFamily="49" charset="-128"/>
              </a:rPr>
              <a:t> </a:t>
            </a:r>
            <a:r>
              <a:rPr lang="en-US" sz="2800" b="1" dirty="0" err="1">
                <a:solidFill>
                  <a:schemeClr val="bg1"/>
                </a:solidFill>
                <a:effectLst/>
                <a:latin typeface="Times New Roman" panose="02020603050405020304" pitchFamily="18" charset="0"/>
                <a:ea typeface="MS Mincho" panose="02020609040205080304" pitchFamily="49" charset="-128"/>
              </a:rPr>
              <a:t>chứng</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4" name="Đường kết nối Mũi tên Thẳng 33">
            <a:extLst>
              <a:ext uri="{FF2B5EF4-FFF2-40B4-BE49-F238E27FC236}">
                <a16:creationId xmlns:a16="http://schemas.microsoft.com/office/drawing/2014/main" id="{34EFBFB9-CF67-BD63-4F32-E69DF285495B}"/>
              </a:ext>
            </a:extLst>
          </p:cNvPr>
          <p:cNvCxnSpPr>
            <a:cxnSpLocks/>
            <a:stCxn id="33" idx="3"/>
            <a:endCxn id="32" idx="1"/>
          </p:cNvCxnSpPr>
          <p:nvPr/>
        </p:nvCxnSpPr>
        <p:spPr>
          <a:xfrm>
            <a:off x="2707746" y="4734581"/>
            <a:ext cx="1159916" cy="29872"/>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48130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barn(inVertical)">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ircle(in)">
                                      <p:cBhvr>
                                        <p:cTn id="17" dur="2000"/>
                                        <p:tgtEl>
                                          <p:spTgt spid="29"/>
                                        </p:tgtEl>
                                      </p:cBhvr>
                                    </p:animEffect>
                                  </p:childTnLst>
                                </p:cTn>
                              </p:par>
                              <p:par>
                                <p:cTn id="18" presetID="16" presetClass="entr" presetSubtype="21" fill="hold" nodeType="with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barn(inVertical)">
                                      <p:cBhvr>
                                        <p:cTn id="20" dur="500"/>
                                        <p:tgtEl>
                                          <p:spTgt spid="31"/>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barn(inVertical)">
                                      <p:cBhvr>
                                        <p:cTn id="25" dur="500"/>
                                        <p:tgtEl>
                                          <p:spTgt spid="33"/>
                                        </p:tgtEl>
                                      </p:cBhvr>
                                    </p:animEffect>
                                  </p:childTnLst>
                                </p:cTn>
                              </p:par>
                            </p:childTnLst>
                          </p:cTn>
                        </p:par>
                      </p:childTnLst>
                    </p:cTn>
                  </p:par>
                  <p:par>
                    <p:cTn id="26" fill="hold">
                      <p:stCondLst>
                        <p:cond delay="indefinite"/>
                      </p:stCondLst>
                      <p:childTnLst>
                        <p:par>
                          <p:cTn id="27" fill="hold">
                            <p:stCondLst>
                              <p:cond delay="0"/>
                            </p:stCondLst>
                            <p:childTnLst>
                              <p:par>
                                <p:cTn id="28" presetID="6" presetClass="entr" presetSubtype="16"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circle(in)">
                                      <p:cBhvr>
                                        <p:cTn id="30" dur="2000"/>
                                        <p:tgtEl>
                                          <p:spTgt spid="32"/>
                                        </p:tgtEl>
                                      </p:cBhvr>
                                    </p:animEffect>
                                  </p:childTnLst>
                                </p:cTn>
                              </p:par>
                              <p:par>
                                <p:cTn id="31" presetID="16" presetClass="entr" presetSubtype="21" fill="hold" nodeType="withEffect">
                                  <p:stCondLst>
                                    <p:cond delay="0"/>
                                  </p:stCondLst>
                                  <p:childTnLst>
                                    <p:set>
                                      <p:cBhvr>
                                        <p:cTn id="32" dur="1" fill="hold">
                                          <p:stCondLst>
                                            <p:cond delay="0"/>
                                          </p:stCondLst>
                                        </p:cTn>
                                        <p:tgtEl>
                                          <p:spTgt spid="34"/>
                                        </p:tgtEl>
                                        <p:attrNameLst>
                                          <p:attrName>style.visibility</p:attrName>
                                        </p:attrNameLst>
                                      </p:cBhvr>
                                      <p:to>
                                        <p:strVal val="visible"/>
                                      </p:to>
                                    </p:set>
                                    <p:animEffect transition="in" filter="barn(inVertical)">
                                      <p:cBhvr>
                                        <p:cTn id="33"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9" grpId="0" animBg="1"/>
      <p:bldP spid="30" grpId="0" animBg="1"/>
      <p:bldP spid="32" grpId="0" animBg="1"/>
      <p:bldP spid="3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633282" y="349410"/>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633282" y="1265635"/>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2: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Tìm</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và</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lập</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dàn</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a:t>
            </a:r>
            <a:endParaRPr lang="en-US" dirty="0"/>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614" y="60855"/>
            <a:ext cx="2002386" cy="2002386"/>
          </a:xfrm>
          <a:prstGeom prst="rect">
            <a:avLst/>
          </a:prstGeom>
        </p:spPr>
      </p:pic>
      <p:sp>
        <p:nvSpPr>
          <p:cNvPr id="16" name="Hộp Văn bản 15">
            <a:extLst>
              <a:ext uri="{FF2B5EF4-FFF2-40B4-BE49-F238E27FC236}">
                <a16:creationId xmlns:a16="http://schemas.microsoft.com/office/drawing/2014/main" id="{88F42061-41BE-7D5B-CCBF-B99C32ADF2F6}"/>
              </a:ext>
            </a:extLst>
          </p:cNvPr>
          <p:cNvSpPr txBox="1"/>
          <p:nvPr/>
        </p:nvSpPr>
        <p:spPr>
          <a:xfrm>
            <a:off x="723868" y="1970976"/>
            <a:ext cx="7032906" cy="523220"/>
          </a:xfrm>
          <a:prstGeom prst="rect">
            <a:avLst/>
          </a:prstGeom>
          <a:noFill/>
        </p:spPr>
        <p:txBody>
          <a:bodyPr wrap="square">
            <a:spAutoFit/>
          </a:bodyPr>
          <a:lstStyle/>
          <a:p>
            <a:r>
              <a:rPr lang="en-US" sz="2800" b="1" dirty="0">
                <a:solidFill>
                  <a:srgbClr val="C00000"/>
                </a:solidFill>
                <a:effectLst/>
                <a:latin typeface="Times New Roman" panose="02020603050405020304" pitchFamily="18" charset="0"/>
                <a:ea typeface="Times New Roman" panose="02020603050405020304" pitchFamily="18" charset="0"/>
              </a:rPr>
              <a:t>a. </a:t>
            </a:r>
            <a:r>
              <a:rPr lang="en-US" sz="2800" b="1" dirty="0" err="1">
                <a:solidFill>
                  <a:srgbClr val="C00000"/>
                </a:solidFill>
                <a:effectLst/>
                <a:latin typeface="Times New Roman" panose="02020603050405020304" pitchFamily="18" charset="0"/>
                <a:ea typeface="Times New Roman" panose="02020603050405020304" pitchFamily="18" charset="0"/>
              </a:rPr>
              <a:t>Tìm</a:t>
            </a:r>
            <a:r>
              <a:rPr lang="en-US" sz="2800" b="1" dirty="0">
                <a:solidFill>
                  <a:srgbClr val="C00000"/>
                </a:solidFill>
                <a:effectLst/>
                <a:latin typeface="Times New Roman" panose="02020603050405020304" pitchFamily="18" charset="0"/>
                <a:ea typeface="Times New Roman" panose="02020603050405020304" pitchFamily="18" charset="0"/>
              </a:rPr>
              <a:t> ý</a:t>
            </a:r>
            <a:endParaRPr lang="en-US" sz="2800" dirty="0">
              <a:solidFill>
                <a:srgbClr val="C00000"/>
              </a:solidFill>
            </a:endParaRPr>
          </a:p>
        </p:txBody>
      </p:sp>
      <p:sp>
        <p:nvSpPr>
          <p:cNvPr id="29" name="Hộp Văn bản 28">
            <a:extLst>
              <a:ext uri="{FF2B5EF4-FFF2-40B4-BE49-F238E27FC236}">
                <a16:creationId xmlns:a16="http://schemas.microsoft.com/office/drawing/2014/main" id="{1E7DC369-BC8D-D37A-55A8-1FE252FDD8EA}"/>
              </a:ext>
            </a:extLst>
          </p:cNvPr>
          <p:cNvSpPr txBox="1"/>
          <p:nvPr/>
        </p:nvSpPr>
        <p:spPr>
          <a:xfrm>
            <a:off x="2893950" y="3294347"/>
            <a:ext cx="6082409" cy="613245"/>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b="1" dirty="0">
                <a:solidFill>
                  <a:srgbClr val="0D0D0D"/>
                </a:solidFill>
                <a:effectLst/>
                <a:latin typeface="Times New Roman" panose="02020603050405020304" pitchFamily="18" charset="0"/>
                <a:ea typeface="MS Mincho" panose="02020609040205080304" pitchFamily="49" charset="-128"/>
              </a:rPr>
              <a:t>HOÀN THÀNH PHIẾU TÌM Ý</a:t>
            </a:r>
            <a:endParaRPr lang="en-US" sz="28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792946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ircle(in)">
                                      <p:cBhvr>
                                        <p:cTn id="17" dur="2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6" grpId="0"/>
      <p:bldP spid="2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CFCB01A5-0F60-4DDF-433F-87531B40D197}"/>
              </a:ext>
            </a:extLst>
          </p:cNvPr>
          <p:cNvSpPr>
            <a:spLocks noChangeArrowheads="1"/>
          </p:cNvSpPr>
          <p:nvPr/>
        </p:nvSpPr>
        <p:spPr bwMode="auto">
          <a:xfrm>
            <a:off x="220980" y="353909"/>
            <a:ext cx="1175004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err="1">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Phiếu</a:t>
            </a:r>
            <a:r>
              <a:rPr kumimoji="0" lang="en-US" altLang="en-US" sz="3600" b="1" i="0" u="none" strike="noStrike" cap="none" normalizeH="0" baseline="0" dirty="0">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600" b="1" i="0" u="none" strike="noStrike" cap="none" normalizeH="0" baseline="0" dirty="0" err="1">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kumimoji="0" lang="en-US" altLang="en-US" sz="3600" b="1" i="0" u="none" strike="noStrike" cap="none" normalizeH="0" baseline="0" dirty="0">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 ý</a:t>
            </a:r>
          </a:p>
          <a:p>
            <a:pPr lvl="0" algn="ctr" eaLnBrk="0" fontAlgn="base" hangingPunct="0">
              <a:spcBef>
                <a:spcPct val="0"/>
              </a:spcBef>
              <a:spcAft>
                <a:spcPct val="0"/>
              </a:spcAft>
            </a:pPr>
            <a:r>
              <a:rPr lang="vi-VN" sz="2800" b="1" dirty="0">
                <a:latin typeface="+mj-lt"/>
              </a:rPr>
              <a:t>Cảm nhận về truyện ngắn Gió lạnh đầu mùa của Thạch Lam.</a:t>
            </a:r>
            <a:endParaRPr kumimoji="0" lang="en-US" altLang="en-US" sz="2800" b="0" i="0" u="none" strike="noStrike" cap="none" normalizeH="0" baseline="0" dirty="0">
              <a:ln>
                <a:noFill/>
              </a:ln>
              <a:solidFill>
                <a:schemeClr val="tx1"/>
              </a:solidFill>
              <a:effectLst/>
              <a:latin typeface="+mj-lt"/>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927230628"/>
              </p:ext>
            </p:extLst>
          </p:nvPr>
        </p:nvGraphicFramePr>
        <p:xfrm>
          <a:off x="220980" y="1568740"/>
          <a:ext cx="11850778" cy="5086187"/>
        </p:xfrm>
        <a:graphic>
          <a:graphicData uri="http://schemas.openxmlformats.org/drawingml/2006/table">
            <a:tbl>
              <a:tblPr firstRow="1" firstCol="1" bandRow="1">
                <a:tableStyleId>{5C22544A-7EE6-4342-B048-85BDC9FD1C3A}</a:tableStyleId>
              </a:tblPr>
              <a:tblGrid>
                <a:gridCol w="5103678">
                  <a:extLst>
                    <a:ext uri="{9D8B030D-6E8A-4147-A177-3AD203B41FA5}">
                      <a16:colId xmlns:a16="http://schemas.microsoft.com/office/drawing/2014/main" val="1238787597"/>
                    </a:ext>
                  </a:extLst>
                </a:gridCol>
                <a:gridCol w="6747100">
                  <a:extLst>
                    <a:ext uri="{9D8B030D-6E8A-4147-A177-3AD203B41FA5}">
                      <a16:colId xmlns:a16="http://schemas.microsoft.com/office/drawing/2014/main" val="4095641487"/>
                    </a:ext>
                  </a:extLst>
                </a:gridCol>
              </a:tblGrid>
              <a:tr h="394319">
                <a:tc>
                  <a:txBody>
                    <a:bodyPr/>
                    <a:lstStyle/>
                    <a:p>
                      <a:pPr algn="ctr">
                        <a:lnSpc>
                          <a:spcPct val="115000"/>
                        </a:lnSpc>
                        <a:spcBef>
                          <a:spcPts val="600"/>
                        </a:spcBef>
                        <a:spcAft>
                          <a:spcPts val="600"/>
                        </a:spcAft>
                      </a:pPr>
                      <a:r>
                        <a:rPr lang="vi-VN" sz="2400">
                          <a:effectLst/>
                          <a:latin typeface="+mj-lt"/>
                        </a:rPr>
                        <a:t>Đặc điểm cơ bản</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Chi tiết trong tác phẩm</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8365819"/>
                  </a:ext>
                </a:extLst>
              </a:tr>
              <a:tr h="595583">
                <a:tc>
                  <a:txBody>
                    <a:bodyPr/>
                    <a:lstStyle/>
                    <a:p>
                      <a:pPr>
                        <a:lnSpc>
                          <a:spcPct val="115000"/>
                        </a:lnSpc>
                        <a:spcBef>
                          <a:spcPts val="600"/>
                        </a:spcBef>
                        <a:spcAft>
                          <a:spcPts val="600"/>
                        </a:spcAft>
                      </a:pPr>
                      <a:r>
                        <a:rPr lang="vi-VN" sz="2400">
                          <a:effectLst/>
                          <a:latin typeface="+mj-lt"/>
                        </a:rPr>
                        <a:t>Thông tin chung về tác giả, tác phẩm</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9378858"/>
                  </a:ext>
                </a:extLst>
              </a:tr>
              <a:tr h="394319">
                <a:tc>
                  <a:txBody>
                    <a:bodyPr/>
                    <a:lstStyle/>
                    <a:p>
                      <a:pPr>
                        <a:lnSpc>
                          <a:spcPct val="115000"/>
                        </a:lnSpc>
                        <a:spcBef>
                          <a:spcPts val="600"/>
                        </a:spcBef>
                        <a:spcAft>
                          <a:spcPts val="600"/>
                        </a:spcAft>
                      </a:pPr>
                      <a:r>
                        <a:rPr lang="vi-VN" sz="2400" dirty="0">
                          <a:effectLst/>
                          <a:latin typeface="+mj-lt"/>
                        </a:rPr>
                        <a:t>Nội dung chính của tác phẩm</a:t>
                      </a:r>
                      <a:endParaRPr lang="en-US" sz="2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08536188"/>
                  </a:ext>
                </a:extLst>
              </a:tr>
              <a:tr h="1229894">
                <a:tc>
                  <a:txBody>
                    <a:bodyPr/>
                    <a:lstStyle/>
                    <a:p>
                      <a:pPr>
                        <a:lnSpc>
                          <a:spcPct val="115000"/>
                        </a:lnSpc>
                        <a:spcBef>
                          <a:spcPts val="600"/>
                        </a:spcBef>
                        <a:spcAft>
                          <a:spcPts val="600"/>
                        </a:spcAft>
                      </a:pPr>
                      <a:r>
                        <a:rPr lang="vi-VN" sz="2400" dirty="0">
                          <a:effectLst/>
                          <a:latin typeface="+mj-lt"/>
                        </a:rPr>
                        <a:t>Những thông tin về chủ đề. (qua cốt truyện, qua các nhân vật, chi tiết nổi bật,..)</a:t>
                      </a:r>
                      <a:endParaRPr lang="en-US" sz="2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62643003"/>
                  </a:ext>
                </a:extLst>
              </a:tr>
              <a:tr h="1648850">
                <a:tc>
                  <a:txBody>
                    <a:bodyPr/>
                    <a:lstStyle/>
                    <a:p>
                      <a:pPr>
                        <a:lnSpc>
                          <a:spcPct val="115000"/>
                        </a:lnSpc>
                        <a:spcBef>
                          <a:spcPts val="600"/>
                        </a:spcBef>
                        <a:spcAft>
                          <a:spcPts val="600"/>
                        </a:spcAft>
                      </a:pPr>
                      <a:r>
                        <a:rPr lang="vi-VN" sz="2400">
                          <a:effectLst/>
                          <a:latin typeface="+mj-lt"/>
                        </a:rPr>
                        <a:t>Những nét đặc sắc về nghệ thuật của tác phẩm. (cốt truyện, ngôi kể, lời kể, nghệ thuật xây dựng nhân vật,....)</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22904653"/>
                  </a:ext>
                </a:extLst>
              </a:tr>
              <a:tr h="810939">
                <a:tc>
                  <a:txBody>
                    <a:bodyPr/>
                    <a:lstStyle/>
                    <a:p>
                      <a:pPr>
                        <a:lnSpc>
                          <a:spcPct val="115000"/>
                        </a:lnSpc>
                        <a:spcBef>
                          <a:spcPts val="600"/>
                        </a:spcBef>
                        <a:spcAft>
                          <a:spcPts val="600"/>
                        </a:spcAft>
                      </a:pPr>
                      <a:r>
                        <a:rPr lang="vi-VN" sz="2400">
                          <a:effectLst/>
                          <a:latin typeface="+mj-lt"/>
                        </a:rPr>
                        <a:t>Ý nghĩa chung của tác phẩm với người đọc.</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dirty="0">
                          <a:effectLst/>
                          <a:latin typeface="+mj-lt"/>
                        </a:rPr>
                        <a:t> </a:t>
                      </a:r>
                      <a:endParaRPr lang="en-US" sz="2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98462118"/>
                  </a:ext>
                </a:extLst>
              </a:tr>
            </a:tbl>
          </a:graphicData>
        </a:graphic>
      </p:graphicFrame>
    </p:spTree>
    <p:extLst>
      <p:ext uri="{BB962C8B-B14F-4D97-AF65-F5344CB8AC3E}">
        <p14:creationId xmlns:p14="http://schemas.microsoft.com/office/powerpoint/2010/main" val="311973500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4">
            <a:extLst>
              <a:ext uri="{FF2B5EF4-FFF2-40B4-BE49-F238E27FC236}">
                <a16:creationId xmlns:a16="http://schemas.microsoft.com/office/drawing/2014/main" id="{05AF6830-0171-B1BF-E346-3CBAE968A817}"/>
              </a:ext>
            </a:extLst>
          </p:cNvPr>
          <p:cNvGraphicFramePr>
            <a:graphicFrameLocks noGrp="1"/>
          </p:cNvGraphicFramePr>
          <p:nvPr>
            <p:extLst>
              <p:ext uri="{D42A27DB-BD31-4B8C-83A1-F6EECF244321}">
                <p14:modId xmlns:p14="http://schemas.microsoft.com/office/powerpoint/2010/main" val="3773400334"/>
              </p:ext>
            </p:extLst>
          </p:nvPr>
        </p:nvGraphicFramePr>
        <p:xfrm>
          <a:off x="274321" y="1107996"/>
          <a:ext cx="11512211" cy="4908756"/>
        </p:xfrm>
        <a:graphic>
          <a:graphicData uri="http://schemas.openxmlformats.org/drawingml/2006/table">
            <a:tbl>
              <a:tblPr firstRow="1" firstCol="1" bandRow="1">
                <a:tableStyleId>{5C22544A-7EE6-4342-B048-85BDC9FD1C3A}</a:tableStyleId>
              </a:tblPr>
              <a:tblGrid>
                <a:gridCol w="3257444">
                  <a:extLst>
                    <a:ext uri="{9D8B030D-6E8A-4147-A177-3AD203B41FA5}">
                      <a16:colId xmlns:a16="http://schemas.microsoft.com/office/drawing/2014/main" val="3921442779"/>
                    </a:ext>
                  </a:extLst>
                </a:gridCol>
                <a:gridCol w="8254767">
                  <a:extLst>
                    <a:ext uri="{9D8B030D-6E8A-4147-A177-3AD203B41FA5}">
                      <a16:colId xmlns:a16="http://schemas.microsoft.com/office/drawing/2014/main" val="630561544"/>
                    </a:ext>
                  </a:extLst>
                </a:gridCol>
              </a:tblGrid>
              <a:tr h="1707042">
                <a:tc>
                  <a:txBody>
                    <a:bodyPr/>
                    <a:lstStyle/>
                    <a:p>
                      <a:pPr marL="0" marR="0" algn="ctr">
                        <a:lnSpc>
                          <a:spcPct val="115000"/>
                        </a:lnSpc>
                        <a:spcBef>
                          <a:spcPts val="600"/>
                        </a:spcBef>
                        <a:spcAft>
                          <a:spcPts val="600"/>
                        </a:spcAft>
                      </a:pPr>
                      <a:r>
                        <a:rPr lang="vi-VN" sz="2800" dirty="0" smtClean="0">
                          <a:effectLst/>
                          <a:latin typeface="Times New Roman" panose="02020603050405020304" pitchFamily="18" charset="0"/>
                          <a:cs typeface="Times New Roman" panose="02020603050405020304" pitchFamily="18" charset="0"/>
                        </a:rPr>
                        <a:t>Đặc điểm cơ 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tc>
                  <a:txBody>
                    <a:bodyPr/>
                    <a:lstStyle/>
                    <a:p>
                      <a:pPr marL="0" marR="0" algn="ctr">
                        <a:lnSpc>
                          <a:spcPct val="115000"/>
                        </a:lnSpc>
                        <a:spcBef>
                          <a:spcPts val="600"/>
                        </a:spcBef>
                        <a:spcAft>
                          <a:spcPts val="600"/>
                        </a:spcAft>
                      </a:pPr>
                      <a:r>
                        <a:rPr lang="en-US" sz="2800" dirty="0" smtClean="0">
                          <a:effectLst/>
                          <a:latin typeface="Times New Roman" panose="02020603050405020304" pitchFamily="18" charset="0"/>
                          <a:cs typeface="Times New Roman" panose="02020603050405020304" pitchFamily="18" charset="0"/>
                        </a:rPr>
                        <a:t>Chi </a:t>
                      </a:r>
                      <a:r>
                        <a:rPr lang="en-US" sz="2800" dirty="0" err="1" smtClean="0">
                          <a:effectLst/>
                          <a:latin typeface="Times New Roman" panose="02020603050405020304" pitchFamily="18" charset="0"/>
                          <a:cs typeface="Times New Roman" panose="02020603050405020304" pitchFamily="18" charset="0"/>
                        </a:rPr>
                        <a:t>tiết</a:t>
                      </a:r>
                      <a:r>
                        <a:rPr lang="en-US" sz="2800" dirty="0" smtClean="0">
                          <a:effectLst/>
                          <a:latin typeface="Times New Roman" panose="02020603050405020304" pitchFamily="18" charset="0"/>
                          <a:cs typeface="Times New Roman" panose="02020603050405020304" pitchFamily="18" charset="0"/>
                        </a:rPr>
                        <a:t> </a:t>
                      </a:r>
                    </a:p>
                    <a:p>
                      <a:pPr marL="0" marR="0" algn="ctr">
                        <a:lnSpc>
                          <a:spcPct val="115000"/>
                        </a:lnSpc>
                        <a:spcBef>
                          <a:spcPts val="600"/>
                        </a:spcBef>
                        <a:spcAft>
                          <a:spcPts val="600"/>
                        </a:spcAft>
                      </a:pPr>
                      <a:r>
                        <a:rPr lang="en-US" sz="2800" dirty="0" err="1" smtClean="0">
                          <a:effectLst/>
                          <a:latin typeface="Times New Roman" panose="02020603050405020304" pitchFamily="18" charset="0"/>
                          <a:cs typeface="Times New Roman" panose="02020603050405020304" pitchFamily="18" charset="0"/>
                        </a:rPr>
                        <a:t>trong</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tác</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phẩm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extLst>
                  <a:ext uri="{0D108BD9-81ED-4DB2-BD59-A6C34878D82A}">
                    <a16:rowId xmlns:a16="http://schemas.microsoft.com/office/drawing/2014/main" val="2617912365"/>
                  </a:ext>
                </a:extLst>
              </a:tr>
              <a:tr h="3201714">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0224874"/>
                  </a:ext>
                </a:extLst>
              </a:tr>
            </a:tbl>
          </a:graphicData>
        </a:graphic>
      </p:graphicFrame>
      <p:sp>
        <p:nvSpPr>
          <p:cNvPr id="6" name="Rectangle 1">
            <a:extLst>
              <a:ext uri="{FF2B5EF4-FFF2-40B4-BE49-F238E27FC236}">
                <a16:creationId xmlns:a16="http://schemas.microsoft.com/office/drawing/2014/main" id="{CFCB01A5-0F60-4DDF-433F-87531B40D197}"/>
              </a:ext>
            </a:extLst>
          </p:cNvPr>
          <p:cNvSpPr>
            <a:spLocks noChangeArrowheads="1"/>
          </p:cNvSpPr>
          <p:nvPr/>
        </p:nvSpPr>
        <p:spPr bwMode="auto">
          <a:xfrm>
            <a:off x="274321" y="15389"/>
            <a:ext cx="11750040"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dirty="0" err="1">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Phiếu</a:t>
            </a:r>
            <a:r>
              <a:rPr kumimoji="0" lang="en-US" altLang="en-US" sz="3600" b="1" i="0" u="none" strike="noStrike" cap="none" normalizeH="0" baseline="0" dirty="0">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en-US" sz="3600" b="1" i="0" u="none" strike="noStrike" cap="none" normalizeH="0" baseline="0" dirty="0" err="1">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tìm</a:t>
            </a:r>
            <a:r>
              <a:rPr kumimoji="0" lang="en-US" altLang="en-US" sz="3600" b="1" i="0" u="none" strike="noStrike" cap="none" normalizeH="0" baseline="0" dirty="0">
                <a:ln>
                  <a:noFill/>
                </a:ln>
                <a:solidFill>
                  <a:srgbClr val="CD9906"/>
                </a:solidFill>
                <a:effectLst/>
                <a:latin typeface="Times New Roman" panose="02020603050405020304" pitchFamily="18" charset="0"/>
                <a:ea typeface="Times New Roman" panose="02020603050405020304" pitchFamily="18" charset="0"/>
                <a:cs typeface="Times New Roman" panose="02020603050405020304" pitchFamily="18" charset="0"/>
              </a:rPr>
              <a:t> ý</a:t>
            </a:r>
          </a:p>
          <a:p>
            <a:pPr lvl="0" algn="ctr" eaLnBrk="0" fontAlgn="base" hangingPunct="0">
              <a:spcBef>
                <a:spcPct val="0"/>
              </a:spcBef>
              <a:spcAft>
                <a:spcPct val="0"/>
              </a:spcAft>
            </a:pPr>
            <a:r>
              <a:rPr lang="vi-VN" sz="2800" b="1" dirty="0">
                <a:latin typeface="+mj-lt"/>
              </a:rPr>
              <a:t>Cảm nhận về truyện ngắn Gió lạnh đầu mùa của Thạch Lam.</a:t>
            </a:r>
            <a:endParaRPr kumimoji="0" lang="en-US" altLang="en-US" sz="2800" b="0" i="0" u="none" strike="noStrike" cap="none" normalizeH="0" baseline="0" dirty="0">
              <a:ln>
                <a:noFill/>
              </a:ln>
              <a:solidFill>
                <a:schemeClr val="tx1"/>
              </a:solidFill>
              <a:effectLst/>
              <a:latin typeface="+mj-lt"/>
              <a:cs typeface="Times New Roman" panose="02020603050405020304" pitchFamily="18" charset="0"/>
            </a:endParaRPr>
          </a:p>
        </p:txBody>
      </p:sp>
      <p:sp>
        <p:nvSpPr>
          <p:cNvPr id="7" name="Hộp Văn bản 6">
            <a:extLst>
              <a:ext uri="{FF2B5EF4-FFF2-40B4-BE49-F238E27FC236}">
                <a16:creationId xmlns:a16="http://schemas.microsoft.com/office/drawing/2014/main" id="{CFBC67FF-A910-45FB-F3B3-444B856DA2A0}"/>
              </a:ext>
            </a:extLst>
          </p:cNvPr>
          <p:cNvSpPr txBox="1"/>
          <p:nvPr/>
        </p:nvSpPr>
        <p:spPr>
          <a:xfrm>
            <a:off x="274321" y="3032646"/>
            <a:ext cx="3215499" cy="983411"/>
          </a:xfrm>
          <a:prstGeom prst="rect">
            <a:avLst/>
          </a:prstGeom>
          <a:noFill/>
        </p:spPr>
        <p:txBody>
          <a:bodyPr wrap="square">
            <a:spAutoFit/>
          </a:bodyPr>
          <a:lstStyle/>
          <a:p>
            <a:pPr>
              <a:lnSpc>
                <a:spcPct val="115000"/>
              </a:lnSpc>
              <a:spcBef>
                <a:spcPts val="600"/>
              </a:spcBef>
              <a:spcAft>
                <a:spcPts val="600"/>
              </a:spcAft>
            </a:pPr>
            <a:r>
              <a:rPr lang="vi-VN" sz="2600" dirty="0">
                <a:latin typeface="+mj-lt"/>
              </a:rPr>
              <a:t>Thông tin chung về tác </a:t>
            </a:r>
            <a:r>
              <a:rPr lang="vi-VN" sz="2600" dirty="0" smtClean="0">
                <a:latin typeface="+mj-lt"/>
              </a:rPr>
              <a:t>giả, tác </a:t>
            </a:r>
            <a:r>
              <a:rPr lang="vi-VN" sz="2600" dirty="0">
                <a:latin typeface="+mj-lt"/>
              </a:rPr>
              <a:t>phẩm</a:t>
            </a:r>
            <a:endParaRPr lang="en-US" sz="2600" dirty="0">
              <a:effectLst/>
              <a:latin typeface="+mj-lt"/>
              <a:ea typeface="Times New Roman" panose="02020603050405020304" pitchFamily="18" charset="0"/>
              <a:cs typeface="Times New Roman" panose="02020603050405020304" pitchFamily="18" charset="0"/>
            </a:endParaRPr>
          </a:p>
        </p:txBody>
      </p:sp>
      <p:sp>
        <p:nvSpPr>
          <p:cNvPr id="8" name="Hộp Văn bản 7">
            <a:extLst>
              <a:ext uri="{FF2B5EF4-FFF2-40B4-BE49-F238E27FC236}">
                <a16:creationId xmlns:a16="http://schemas.microsoft.com/office/drawing/2014/main" id="{635FD1A4-DE6B-80A3-141B-56A30119A8A7}"/>
              </a:ext>
            </a:extLst>
          </p:cNvPr>
          <p:cNvSpPr txBox="1"/>
          <p:nvPr/>
        </p:nvSpPr>
        <p:spPr>
          <a:xfrm>
            <a:off x="3875714" y="3267537"/>
            <a:ext cx="5746458" cy="1443537"/>
          </a:xfrm>
          <a:prstGeom prst="rect">
            <a:avLst/>
          </a:prstGeom>
          <a:noFill/>
        </p:spPr>
        <p:txBody>
          <a:bodyPr wrap="square">
            <a:spAutoFit/>
          </a:bodyPr>
          <a:lstStyle/>
          <a:p>
            <a:pPr>
              <a:lnSpc>
                <a:spcPct val="115000"/>
              </a:lnSpc>
              <a:spcBef>
                <a:spcPts val="600"/>
              </a:spcBef>
              <a:spcAft>
                <a:spcPts val="600"/>
              </a:spcAft>
            </a:pPr>
            <a:r>
              <a:rPr lang="vi-VN" sz="2600" dirty="0">
                <a:latin typeface="+mj-lt"/>
              </a:rPr>
              <a:t>Giới thiệu chung về tác giả Thạch Lam và truyện ngắn Gió lạnh đầu mùa -&gt; cảm nhận của  bản thân về tác phẩm.</a:t>
            </a:r>
            <a:endParaRPr lang="en-US" sz="2600" dirty="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994098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4">
            <a:extLst>
              <a:ext uri="{FF2B5EF4-FFF2-40B4-BE49-F238E27FC236}">
                <a16:creationId xmlns:a16="http://schemas.microsoft.com/office/drawing/2014/main" id="{05AF6830-0171-B1BF-E346-3CBAE968A817}"/>
              </a:ext>
            </a:extLst>
          </p:cNvPr>
          <p:cNvGraphicFramePr>
            <a:graphicFrameLocks noGrp="1"/>
          </p:cNvGraphicFramePr>
          <p:nvPr>
            <p:extLst>
              <p:ext uri="{D42A27DB-BD31-4B8C-83A1-F6EECF244321}">
                <p14:modId xmlns:p14="http://schemas.microsoft.com/office/powerpoint/2010/main" val="1534011006"/>
              </p:ext>
            </p:extLst>
          </p:nvPr>
        </p:nvGraphicFramePr>
        <p:xfrm>
          <a:off x="0" y="0"/>
          <a:ext cx="11593585" cy="6023295"/>
        </p:xfrm>
        <a:graphic>
          <a:graphicData uri="http://schemas.openxmlformats.org/drawingml/2006/table">
            <a:tbl>
              <a:tblPr firstRow="1" firstCol="1" bandRow="1">
                <a:tableStyleId>{5C22544A-7EE6-4342-B048-85BDC9FD1C3A}</a:tableStyleId>
              </a:tblPr>
              <a:tblGrid>
                <a:gridCol w="4253218">
                  <a:extLst>
                    <a:ext uri="{9D8B030D-6E8A-4147-A177-3AD203B41FA5}">
                      <a16:colId xmlns:a16="http://schemas.microsoft.com/office/drawing/2014/main" val="3921442779"/>
                    </a:ext>
                  </a:extLst>
                </a:gridCol>
                <a:gridCol w="7340367">
                  <a:extLst>
                    <a:ext uri="{9D8B030D-6E8A-4147-A177-3AD203B41FA5}">
                      <a16:colId xmlns:a16="http://schemas.microsoft.com/office/drawing/2014/main" val="630561544"/>
                    </a:ext>
                  </a:extLst>
                </a:gridCol>
              </a:tblGrid>
              <a:tr h="1136815">
                <a:tc>
                  <a:txBody>
                    <a:bodyPr/>
                    <a:lstStyle/>
                    <a:p>
                      <a:pPr marL="0" marR="0" algn="ctr">
                        <a:lnSpc>
                          <a:spcPct val="115000"/>
                        </a:lnSpc>
                        <a:spcBef>
                          <a:spcPts val="600"/>
                        </a:spcBef>
                        <a:spcAft>
                          <a:spcPts val="600"/>
                        </a:spcAft>
                      </a:pPr>
                      <a:r>
                        <a:rPr lang="vi-VN" sz="2800" dirty="0" smtClean="0">
                          <a:effectLst/>
                          <a:latin typeface="Times New Roman" panose="02020603050405020304" pitchFamily="18" charset="0"/>
                          <a:cs typeface="Times New Roman" panose="02020603050405020304" pitchFamily="18" charset="0"/>
                        </a:rPr>
                        <a:t>Đặc điểm cơ 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tc>
                  <a:txBody>
                    <a:bodyPr/>
                    <a:lstStyle/>
                    <a:p>
                      <a:pPr marL="0" marR="0" algn="ctr">
                        <a:lnSpc>
                          <a:spcPct val="115000"/>
                        </a:lnSpc>
                        <a:spcBef>
                          <a:spcPts val="600"/>
                        </a:spcBef>
                        <a:spcAft>
                          <a:spcPts val="600"/>
                        </a:spcAft>
                      </a:pPr>
                      <a:r>
                        <a:rPr lang="en-US" sz="2800" dirty="0" smtClean="0">
                          <a:effectLst/>
                          <a:latin typeface="Times New Roman" panose="02020603050405020304" pitchFamily="18" charset="0"/>
                          <a:cs typeface="Times New Roman" panose="02020603050405020304" pitchFamily="18" charset="0"/>
                        </a:rPr>
                        <a:t>Chi </a:t>
                      </a:r>
                      <a:r>
                        <a:rPr lang="en-US" sz="2800" dirty="0" err="1" smtClean="0">
                          <a:effectLst/>
                          <a:latin typeface="Times New Roman" panose="02020603050405020304" pitchFamily="18" charset="0"/>
                          <a:cs typeface="Times New Roman" panose="02020603050405020304" pitchFamily="18" charset="0"/>
                        </a:rPr>
                        <a:t>tiết</a:t>
                      </a:r>
                      <a:r>
                        <a:rPr lang="en-US" sz="2800" dirty="0" smtClean="0">
                          <a:effectLst/>
                          <a:latin typeface="Times New Roman" panose="02020603050405020304" pitchFamily="18" charset="0"/>
                          <a:cs typeface="Times New Roman" panose="02020603050405020304" pitchFamily="18" charset="0"/>
                        </a:rPr>
                        <a:t> </a:t>
                      </a:r>
                    </a:p>
                    <a:p>
                      <a:pPr marL="0" marR="0" algn="ctr">
                        <a:lnSpc>
                          <a:spcPct val="115000"/>
                        </a:lnSpc>
                        <a:spcBef>
                          <a:spcPts val="600"/>
                        </a:spcBef>
                        <a:spcAft>
                          <a:spcPts val="600"/>
                        </a:spcAft>
                      </a:pPr>
                      <a:r>
                        <a:rPr lang="en-US" sz="2800" dirty="0" err="1" smtClean="0">
                          <a:effectLst/>
                          <a:latin typeface="Times New Roman" panose="02020603050405020304" pitchFamily="18" charset="0"/>
                          <a:cs typeface="Times New Roman" panose="02020603050405020304" pitchFamily="18" charset="0"/>
                        </a:rPr>
                        <a:t>trong</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tác</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phẩm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extLst>
                  <a:ext uri="{0D108BD9-81ED-4DB2-BD59-A6C34878D82A}">
                    <a16:rowId xmlns:a16="http://schemas.microsoft.com/office/drawing/2014/main" val="2617912365"/>
                  </a:ext>
                </a:extLst>
              </a:tr>
              <a:tr h="4886480">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8822264"/>
                  </a:ext>
                </a:extLst>
              </a:tr>
            </a:tbl>
          </a:graphicData>
        </a:graphic>
      </p:graphicFrame>
      <p:sp>
        <p:nvSpPr>
          <p:cNvPr id="8" name="Hộp Văn bản 7">
            <a:extLst>
              <a:ext uri="{FF2B5EF4-FFF2-40B4-BE49-F238E27FC236}">
                <a16:creationId xmlns:a16="http://schemas.microsoft.com/office/drawing/2014/main" id="{380E2C73-3BE5-EB57-63EC-126D90B5CC0B}"/>
              </a:ext>
            </a:extLst>
          </p:cNvPr>
          <p:cNvSpPr txBox="1"/>
          <p:nvPr/>
        </p:nvSpPr>
        <p:spPr>
          <a:xfrm>
            <a:off x="287239" y="2687196"/>
            <a:ext cx="3672365" cy="1012585"/>
          </a:xfrm>
          <a:prstGeom prst="rect">
            <a:avLst/>
          </a:prstGeom>
          <a:noFill/>
        </p:spPr>
        <p:txBody>
          <a:bodyPr wrap="square">
            <a:spAutoFit/>
          </a:bodyPr>
          <a:lstStyle/>
          <a:p>
            <a:pPr marR="0" lvl="0" algn="just">
              <a:lnSpc>
                <a:spcPct val="115000"/>
              </a:lnSpc>
              <a:spcBef>
                <a:spcPts val="600"/>
              </a:spcBef>
              <a:spcAft>
                <a:spcPts val="600"/>
              </a:spcAft>
              <a:buSzPts val="1400"/>
            </a:pPr>
            <a:r>
              <a:rPr lang="vi-VN" sz="2600" dirty="0">
                <a:latin typeface="+mj-lt"/>
              </a:rPr>
              <a:t>Nội dung chính của tác phẩm</a:t>
            </a:r>
            <a:endParaRPr lang="en-US" sz="2600" dirty="0">
              <a:effectLst/>
              <a:latin typeface="+mj-lt"/>
              <a:cs typeface="Times New Roman" panose="02020603050405020304" pitchFamily="18" charset="0"/>
            </a:endParaRPr>
          </a:p>
        </p:txBody>
      </p:sp>
      <p:sp>
        <p:nvSpPr>
          <p:cNvPr id="9" name="Hộp Văn bản 8">
            <a:extLst>
              <a:ext uri="{FF2B5EF4-FFF2-40B4-BE49-F238E27FC236}">
                <a16:creationId xmlns:a16="http://schemas.microsoft.com/office/drawing/2014/main" id="{8E1DF452-7768-A034-44F7-B56F237849DE}"/>
              </a:ext>
            </a:extLst>
          </p:cNvPr>
          <p:cNvSpPr txBox="1"/>
          <p:nvPr/>
        </p:nvSpPr>
        <p:spPr>
          <a:xfrm>
            <a:off x="4649514" y="2287824"/>
            <a:ext cx="6839712" cy="2823915"/>
          </a:xfrm>
          <a:prstGeom prst="rect">
            <a:avLst/>
          </a:prstGeom>
          <a:noFill/>
        </p:spPr>
        <p:txBody>
          <a:bodyPr wrap="square">
            <a:spAutoFit/>
          </a:bodyPr>
          <a:lstStyle/>
          <a:p>
            <a:pPr marR="0" lvl="0" algn="just">
              <a:lnSpc>
                <a:spcPct val="115000"/>
              </a:lnSpc>
              <a:spcBef>
                <a:spcPts val="600"/>
              </a:spcBef>
              <a:spcAft>
                <a:spcPts val="600"/>
              </a:spcAft>
              <a:buSzPts val="1400"/>
            </a:pPr>
            <a:r>
              <a:rPr lang="vi-VN" sz="2600" dirty="0">
                <a:latin typeface="+mj-lt"/>
              </a:rPr>
              <a:t>Tác phẩm kể câu chuyện đậm chất trữ tình về chị em Lan, Sơn và những đứa trẻ xóm chợ nghèo trong một buổi sáng đầu của mùa đông khi những cơn gióa lạnh đàu mùa ập đến từ đó gửi gắm thông điệp về tình yêu thương giữa con người với con người. </a:t>
            </a:r>
            <a:endParaRPr lang="en-US" sz="2600" dirty="0">
              <a:effectLst/>
              <a:latin typeface="+mj-lt"/>
              <a:cs typeface="Times New Roman" panose="02020603050405020304" pitchFamily="18" charset="0"/>
            </a:endParaRPr>
          </a:p>
        </p:txBody>
      </p:sp>
    </p:spTree>
    <p:extLst>
      <p:ext uri="{BB962C8B-B14F-4D97-AF65-F5344CB8AC3E}">
        <p14:creationId xmlns:p14="http://schemas.microsoft.com/office/powerpoint/2010/main" val="389670726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4">
            <a:extLst>
              <a:ext uri="{FF2B5EF4-FFF2-40B4-BE49-F238E27FC236}">
                <a16:creationId xmlns:a16="http://schemas.microsoft.com/office/drawing/2014/main" id="{05AF6830-0171-B1BF-E346-3CBAE968A817}"/>
              </a:ext>
            </a:extLst>
          </p:cNvPr>
          <p:cNvGraphicFramePr>
            <a:graphicFrameLocks noGrp="1"/>
          </p:cNvGraphicFramePr>
          <p:nvPr>
            <p:extLst>
              <p:ext uri="{D42A27DB-BD31-4B8C-83A1-F6EECF244321}">
                <p14:modId xmlns:p14="http://schemas.microsoft.com/office/powerpoint/2010/main" val="1461276110"/>
              </p:ext>
            </p:extLst>
          </p:nvPr>
        </p:nvGraphicFramePr>
        <p:xfrm>
          <a:off x="243281" y="120298"/>
          <a:ext cx="11948719" cy="6382512"/>
        </p:xfrm>
        <a:graphic>
          <a:graphicData uri="http://schemas.openxmlformats.org/drawingml/2006/table">
            <a:tbl>
              <a:tblPr firstRow="1" firstCol="1" bandRow="1">
                <a:tableStyleId>{5C22544A-7EE6-4342-B048-85BDC9FD1C3A}</a:tableStyleId>
              </a:tblPr>
              <a:tblGrid>
                <a:gridCol w="3137482">
                  <a:extLst>
                    <a:ext uri="{9D8B030D-6E8A-4147-A177-3AD203B41FA5}">
                      <a16:colId xmlns:a16="http://schemas.microsoft.com/office/drawing/2014/main" val="3921442779"/>
                    </a:ext>
                  </a:extLst>
                </a:gridCol>
                <a:gridCol w="8811237">
                  <a:extLst>
                    <a:ext uri="{9D8B030D-6E8A-4147-A177-3AD203B41FA5}">
                      <a16:colId xmlns:a16="http://schemas.microsoft.com/office/drawing/2014/main" val="630561544"/>
                    </a:ext>
                  </a:extLst>
                </a:gridCol>
              </a:tblGrid>
              <a:tr h="1168121">
                <a:tc>
                  <a:txBody>
                    <a:bodyPr/>
                    <a:lstStyle/>
                    <a:p>
                      <a:pPr marL="0" marR="0" algn="ctr">
                        <a:lnSpc>
                          <a:spcPct val="115000"/>
                        </a:lnSpc>
                        <a:spcBef>
                          <a:spcPts val="600"/>
                        </a:spcBef>
                        <a:spcAft>
                          <a:spcPts val="600"/>
                        </a:spcAft>
                      </a:pPr>
                      <a:r>
                        <a:rPr lang="vi-VN" sz="2800" dirty="0" smtClean="0">
                          <a:effectLst/>
                          <a:latin typeface="Times New Roman" panose="02020603050405020304" pitchFamily="18" charset="0"/>
                          <a:cs typeface="Times New Roman" panose="02020603050405020304" pitchFamily="18" charset="0"/>
                        </a:rPr>
                        <a:t>Đặc điểm cơ 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tc>
                  <a:txBody>
                    <a:bodyPr/>
                    <a:lstStyle/>
                    <a:p>
                      <a:pPr marL="0" marR="0" algn="ctr">
                        <a:lnSpc>
                          <a:spcPct val="115000"/>
                        </a:lnSpc>
                        <a:spcBef>
                          <a:spcPts val="600"/>
                        </a:spcBef>
                        <a:spcAft>
                          <a:spcPts val="600"/>
                        </a:spcAft>
                      </a:pPr>
                      <a:r>
                        <a:rPr lang="en-US" sz="2800" dirty="0" smtClean="0">
                          <a:effectLst/>
                          <a:latin typeface="Times New Roman" panose="02020603050405020304" pitchFamily="18" charset="0"/>
                          <a:cs typeface="Times New Roman" panose="02020603050405020304" pitchFamily="18" charset="0"/>
                        </a:rPr>
                        <a:t>Chi </a:t>
                      </a:r>
                      <a:r>
                        <a:rPr lang="en-US" sz="2800" dirty="0" err="1" smtClean="0">
                          <a:effectLst/>
                          <a:latin typeface="Times New Roman" panose="02020603050405020304" pitchFamily="18" charset="0"/>
                          <a:cs typeface="Times New Roman" panose="02020603050405020304" pitchFamily="18" charset="0"/>
                        </a:rPr>
                        <a:t>tiết</a:t>
                      </a:r>
                      <a:r>
                        <a:rPr lang="en-US" sz="2800" dirty="0" smtClean="0">
                          <a:effectLst/>
                          <a:latin typeface="Times New Roman" panose="02020603050405020304" pitchFamily="18" charset="0"/>
                          <a:cs typeface="Times New Roman" panose="02020603050405020304" pitchFamily="18" charset="0"/>
                        </a:rPr>
                        <a:t> </a:t>
                      </a:r>
                    </a:p>
                    <a:p>
                      <a:pPr marL="0" marR="0" algn="ctr">
                        <a:lnSpc>
                          <a:spcPct val="115000"/>
                        </a:lnSpc>
                        <a:spcBef>
                          <a:spcPts val="600"/>
                        </a:spcBef>
                        <a:spcAft>
                          <a:spcPts val="600"/>
                        </a:spcAft>
                      </a:pPr>
                      <a:r>
                        <a:rPr lang="en-US" sz="2800" dirty="0" err="1" smtClean="0">
                          <a:effectLst/>
                          <a:latin typeface="Times New Roman" panose="02020603050405020304" pitchFamily="18" charset="0"/>
                          <a:cs typeface="Times New Roman" panose="02020603050405020304" pitchFamily="18" charset="0"/>
                        </a:rPr>
                        <a:t>trong</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tác</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phẩm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extLst>
                  <a:ext uri="{0D108BD9-81ED-4DB2-BD59-A6C34878D82A}">
                    <a16:rowId xmlns:a16="http://schemas.microsoft.com/office/drawing/2014/main" val="2617912365"/>
                  </a:ext>
                </a:extLst>
              </a:tr>
              <a:tr h="5214391">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8822264"/>
                  </a:ext>
                </a:extLst>
              </a:tr>
            </a:tbl>
          </a:graphicData>
        </a:graphic>
      </p:graphicFrame>
      <p:sp>
        <p:nvSpPr>
          <p:cNvPr id="10" name="Hộp Văn bản 9">
            <a:extLst>
              <a:ext uri="{FF2B5EF4-FFF2-40B4-BE49-F238E27FC236}">
                <a16:creationId xmlns:a16="http://schemas.microsoft.com/office/drawing/2014/main" id="{4E530712-FF51-0FB5-4F15-7E252C6451AE}"/>
              </a:ext>
            </a:extLst>
          </p:cNvPr>
          <p:cNvSpPr txBox="1"/>
          <p:nvPr/>
        </p:nvSpPr>
        <p:spPr>
          <a:xfrm>
            <a:off x="432830" y="1542013"/>
            <a:ext cx="2813709" cy="2392963"/>
          </a:xfrm>
          <a:prstGeom prst="rect">
            <a:avLst/>
          </a:prstGeom>
          <a:noFill/>
        </p:spPr>
        <p:txBody>
          <a:bodyPr wrap="square">
            <a:spAutoFit/>
          </a:bodyPr>
          <a:lstStyle/>
          <a:p>
            <a:pPr marR="0" lvl="0" algn="just">
              <a:lnSpc>
                <a:spcPct val="115000"/>
              </a:lnSpc>
              <a:spcBef>
                <a:spcPts val="600"/>
              </a:spcBef>
              <a:spcAft>
                <a:spcPts val="600"/>
              </a:spcAft>
              <a:buSzPts val="1400"/>
            </a:pPr>
            <a:r>
              <a:rPr lang="vi-VN" sz="2600" dirty="0">
                <a:latin typeface="+mj-lt"/>
              </a:rPr>
              <a:t>Những thông tin về chủ đề. (qua cốt truyện, qua các nhân vật, chi tiết nổi bật,..)</a:t>
            </a:r>
            <a:endParaRPr lang="en-US" sz="2600" dirty="0">
              <a:effectLst/>
              <a:latin typeface="+mj-lt"/>
              <a:cs typeface="Times New Roman" panose="02020603050405020304" pitchFamily="18" charset="0"/>
            </a:endParaRPr>
          </a:p>
        </p:txBody>
      </p:sp>
      <p:sp>
        <p:nvSpPr>
          <p:cNvPr id="14" name="Hộp Văn bản 13">
            <a:extLst>
              <a:ext uri="{FF2B5EF4-FFF2-40B4-BE49-F238E27FC236}">
                <a16:creationId xmlns:a16="http://schemas.microsoft.com/office/drawing/2014/main" id="{3D1726AC-AA43-2CA9-4FDC-19A39594326A}"/>
              </a:ext>
            </a:extLst>
          </p:cNvPr>
          <p:cNvSpPr txBox="1"/>
          <p:nvPr/>
        </p:nvSpPr>
        <p:spPr>
          <a:xfrm>
            <a:off x="3548543" y="1500975"/>
            <a:ext cx="8526109" cy="5262979"/>
          </a:xfrm>
          <a:prstGeom prst="rect">
            <a:avLst/>
          </a:prstGeom>
          <a:noFill/>
        </p:spPr>
        <p:txBody>
          <a:bodyPr wrap="square">
            <a:spAutoFit/>
          </a:bodyPr>
          <a:lstStyle/>
          <a:p>
            <a:r>
              <a:rPr lang="en-US" sz="2400" dirty="0">
                <a:effectLst/>
                <a:latin typeface="Times New Roman" panose="02020603050405020304" pitchFamily="18" charset="0"/>
                <a:cs typeface="Times New Roman" panose="02020603050405020304" pitchFamily="18" charset="0"/>
              </a:rPr>
              <a:t> </a:t>
            </a:r>
            <a:r>
              <a:rPr lang="vi-VN" sz="2400" dirty="0"/>
              <a:t>Chủ đề: Truyện ngắn là câu chuyện gửi gắm ý nghĩa sâu sắc về tình yêu thương và sự sẻ chia, đồng cảm; về tình người,..</a:t>
            </a:r>
            <a:endParaRPr lang="en-US" sz="2400" dirty="0"/>
          </a:p>
          <a:p>
            <a:r>
              <a:rPr lang="vi-VN" sz="2400" dirty="0"/>
              <a:t>+ Cốt truyện: Gió lạnh đầu mùa, chị em Sơn, Lan mặc áo ấm đi chơi với lũ trẻ trong xóm; hai chị em thương cô bé Hiên nhừ nghèo không có áo mặc nên lấy áo của em Duyên (đã mất) cho Hiên  mượn; việc làm này bị em họ mách với mẹ khiến 2 chị em sợ hãi; về nhà thì 2 chị em thấy mẹ và mẹ Hiên đang ngồi nói chuyện; mẹ Hiên gửi lại chiệc áo và mẹ Sơn cho mẹ Hiên mượn tiền mua áo cho con,... -&gt; cốt truyện nhẹ nhàng, đậm chất trữ tình -&gt; gửi gắm sâu sắc chủ đề của tác phẩm: tình người thể hiện trong sự sẻ chia giữa những đứa trẻ; qua hành động của hai người mẹ; qua sự không phân biệt giàu nghèo,.... -&gt; gió ạnh nhưng tình người không lạnh.</a:t>
            </a:r>
            <a:endParaRPr lang="en-US" sz="2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634519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4">
            <a:extLst>
              <a:ext uri="{FF2B5EF4-FFF2-40B4-BE49-F238E27FC236}">
                <a16:creationId xmlns:a16="http://schemas.microsoft.com/office/drawing/2014/main" id="{05AF6830-0171-B1BF-E346-3CBAE968A817}"/>
              </a:ext>
            </a:extLst>
          </p:cNvPr>
          <p:cNvGraphicFramePr>
            <a:graphicFrameLocks noGrp="1"/>
          </p:cNvGraphicFramePr>
          <p:nvPr>
            <p:extLst>
              <p:ext uri="{D42A27DB-BD31-4B8C-83A1-F6EECF244321}">
                <p14:modId xmlns:p14="http://schemas.microsoft.com/office/powerpoint/2010/main" val="1911579033"/>
              </p:ext>
            </p:extLst>
          </p:nvPr>
        </p:nvGraphicFramePr>
        <p:xfrm>
          <a:off x="-27432" y="-20353"/>
          <a:ext cx="12219432" cy="6879636"/>
        </p:xfrm>
        <a:graphic>
          <a:graphicData uri="http://schemas.openxmlformats.org/drawingml/2006/table">
            <a:tbl>
              <a:tblPr firstRow="1" firstCol="1" bandRow="1">
                <a:tableStyleId>{5C22544A-7EE6-4342-B048-85BDC9FD1C3A}</a:tableStyleId>
              </a:tblPr>
              <a:tblGrid>
                <a:gridCol w="4179982">
                  <a:extLst>
                    <a:ext uri="{9D8B030D-6E8A-4147-A177-3AD203B41FA5}">
                      <a16:colId xmlns:a16="http://schemas.microsoft.com/office/drawing/2014/main" val="3921442779"/>
                    </a:ext>
                  </a:extLst>
                </a:gridCol>
                <a:gridCol w="8039450">
                  <a:extLst>
                    <a:ext uri="{9D8B030D-6E8A-4147-A177-3AD203B41FA5}">
                      <a16:colId xmlns:a16="http://schemas.microsoft.com/office/drawing/2014/main" val="630561544"/>
                    </a:ext>
                  </a:extLst>
                </a:gridCol>
              </a:tblGrid>
              <a:tr h="1566144">
                <a:tc>
                  <a:txBody>
                    <a:bodyPr/>
                    <a:lstStyle/>
                    <a:p>
                      <a:pPr marL="0" marR="0" algn="ctr">
                        <a:lnSpc>
                          <a:spcPct val="115000"/>
                        </a:lnSpc>
                        <a:spcBef>
                          <a:spcPts val="600"/>
                        </a:spcBef>
                        <a:spcAft>
                          <a:spcPts val="600"/>
                        </a:spcAft>
                      </a:pPr>
                      <a:r>
                        <a:rPr lang="vi-VN" sz="2800" dirty="0" smtClean="0">
                          <a:effectLst/>
                          <a:latin typeface="Times New Roman" panose="02020603050405020304" pitchFamily="18" charset="0"/>
                          <a:cs typeface="Times New Roman" panose="02020603050405020304" pitchFamily="18" charset="0"/>
                        </a:rPr>
                        <a:t>Đặc điểm cơ 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tc>
                  <a:txBody>
                    <a:bodyPr/>
                    <a:lstStyle/>
                    <a:p>
                      <a:pPr marL="0" marR="0" algn="ctr">
                        <a:lnSpc>
                          <a:spcPct val="115000"/>
                        </a:lnSpc>
                        <a:spcBef>
                          <a:spcPts val="600"/>
                        </a:spcBef>
                        <a:spcAft>
                          <a:spcPts val="600"/>
                        </a:spcAft>
                      </a:pPr>
                      <a:r>
                        <a:rPr lang="en-US" sz="2800" dirty="0" smtClean="0">
                          <a:effectLst/>
                          <a:latin typeface="Times New Roman" panose="02020603050405020304" pitchFamily="18" charset="0"/>
                          <a:cs typeface="Times New Roman" panose="02020603050405020304" pitchFamily="18" charset="0"/>
                        </a:rPr>
                        <a:t>Chi </a:t>
                      </a:r>
                      <a:r>
                        <a:rPr lang="en-US" sz="2800" dirty="0" err="1" smtClean="0">
                          <a:effectLst/>
                          <a:latin typeface="Times New Roman" panose="02020603050405020304" pitchFamily="18" charset="0"/>
                          <a:cs typeface="Times New Roman" panose="02020603050405020304" pitchFamily="18" charset="0"/>
                        </a:rPr>
                        <a:t>tiết</a:t>
                      </a:r>
                      <a:r>
                        <a:rPr lang="en-US" sz="2800" dirty="0" smtClean="0">
                          <a:effectLst/>
                          <a:latin typeface="Times New Roman" panose="02020603050405020304" pitchFamily="18" charset="0"/>
                          <a:cs typeface="Times New Roman" panose="02020603050405020304" pitchFamily="18" charset="0"/>
                        </a:rPr>
                        <a:t> </a:t>
                      </a:r>
                    </a:p>
                    <a:p>
                      <a:pPr marL="0" marR="0" algn="ctr">
                        <a:lnSpc>
                          <a:spcPct val="115000"/>
                        </a:lnSpc>
                        <a:spcBef>
                          <a:spcPts val="600"/>
                        </a:spcBef>
                        <a:spcAft>
                          <a:spcPts val="600"/>
                        </a:spcAft>
                      </a:pPr>
                      <a:r>
                        <a:rPr lang="en-US" sz="2800" dirty="0" err="1" smtClean="0">
                          <a:effectLst/>
                          <a:latin typeface="Times New Roman" panose="02020603050405020304" pitchFamily="18" charset="0"/>
                          <a:cs typeface="Times New Roman" panose="02020603050405020304" pitchFamily="18" charset="0"/>
                        </a:rPr>
                        <a:t>trong</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tác</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phẩm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extLst>
                  <a:ext uri="{0D108BD9-81ED-4DB2-BD59-A6C34878D82A}">
                    <a16:rowId xmlns:a16="http://schemas.microsoft.com/office/drawing/2014/main" val="2617912365"/>
                  </a:ext>
                </a:extLst>
              </a:tr>
              <a:tr h="5313492">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2930593"/>
                  </a:ext>
                </a:extLst>
              </a:tr>
            </a:tbl>
          </a:graphicData>
        </a:graphic>
      </p:graphicFrame>
      <p:sp>
        <p:nvSpPr>
          <p:cNvPr id="11" name="Hộp Văn bản 10">
            <a:extLst>
              <a:ext uri="{FF2B5EF4-FFF2-40B4-BE49-F238E27FC236}">
                <a16:creationId xmlns:a16="http://schemas.microsoft.com/office/drawing/2014/main" id="{55678383-89AD-CF95-B939-7F44D4CE981F}"/>
              </a:ext>
            </a:extLst>
          </p:cNvPr>
          <p:cNvSpPr txBox="1"/>
          <p:nvPr/>
        </p:nvSpPr>
        <p:spPr>
          <a:xfrm>
            <a:off x="253125" y="1760592"/>
            <a:ext cx="3605812" cy="2392963"/>
          </a:xfrm>
          <a:prstGeom prst="rect">
            <a:avLst/>
          </a:prstGeom>
          <a:noFill/>
        </p:spPr>
        <p:txBody>
          <a:bodyPr wrap="square">
            <a:spAutoFit/>
          </a:bodyPr>
          <a:lstStyle/>
          <a:p>
            <a:pPr algn="just">
              <a:lnSpc>
                <a:spcPct val="115000"/>
              </a:lnSpc>
              <a:spcBef>
                <a:spcPts val="600"/>
              </a:spcBef>
              <a:spcAft>
                <a:spcPts val="600"/>
              </a:spcAft>
            </a:pPr>
            <a:r>
              <a:rPr lang="vi-VN" sz="2600" dirty="0">
                <a:latin typeface="+mj-lt"/>
              </a:rPr>
              <a:t>Những nét đặc sắc về nghệ thuật của tác phẩm. (cốt truyện, ngôi kể, lời kể, nghệ thuật xây dựng nhân vật,....)</a:t>
            </a:r>
            <a:endParaRPr lang="en-US" sz="2600" dirty="0">
              <a:effectLst/>
              <a:latin typeface="+mj-lt"/>
              <a:cs typeface="Times New Roman" panose="02020603050405020304" pitchFamily="18" charset="0"/>
            </a:endParaRPr>
          </a:p>
        </p:txBody>
      </p:sp>
      <p:sp>
        <p:nvSpPr>
          <p:cNvPr id="10" name="Hộp Văn bản 9">
            <a:extLst>
              <a:ext uri="{FF2B5EF4-FFF2-40B4-BE49-F238E27FC236}">
                <a16:creationId xmlns:a16="http://schemas.microsoft.com/office/drawing/2014/main" id="{D4E01D11-54D6-016D-CB5A-B9EB5D7C9EA7}"/>
              </a:ext>
            </a:extLst>
          </p:cNvPr>
          <p:cNvSpPr txBox="1"/>
          <p:nvPr/>
        </p:nvSpPr>
        <p:spPr>
          <a:xfrm>
            <a:off x="4353886" y="2116872"/>
            <a:ext cx="7306811" cy="2492990"/>
          </a:xfrm>
          <a:prstGeom prst="rect">
            <a:avLst/>
          </a:prstGeom>
          <a:noFill/>
        </p:spPr>
        <p:txBody>
          <a:bodyPr wrap="square">
            <a:spAutoFit/>
          </a:bodyPr>
          <a:lstStyle/>
          <a:p>
            <a:r>
              <a:rPr lang="vi-VN" sz="2600" dirty="0">
                <a:latin typeface="+mj-lt"/>
              </a:rPr>
              <a:t>Ngôi kể thứ 3;</a:t>
            </a:r>
            <a:endParaRPr lang="en-US" sz="2600" dirty="0">
              <a:latin typeface="+mj-lt"/>
            </a:endParaRPr>
          </a:p>
          <a:p>
            <a:r>
              <a:rPr lang="vi-VN" sz="2600" dirty="0">
                <a:latin typeface="+mj-lt"/>
              </a:rPr>
              <a:t>- Nhân vật được miêu tả chủ yêu qua diễn biến tâm lí, đặc biệt à tâm hồn nhạy cảm của nhân vật Sơn trước sự biến chuyển cuả thời tiết và tình người,..</a:t>
            </a:r>
            <a:endParaRPr lang="en-US" sz="2600" dirty="0">
              <a:latin typeface="+mj-lt"/>
            </a:endParaRPr>
          </a:p>
          <a:p>
            <a:r>
              <a:rPr lang="vi-VN" sz="2600" dirty="0">
                <a:latin typeface="+mj-lt"/>
              </a:rPr>
              <a:t>-Đậm chất trữ tình (cảnh vật, chi tiết truyện,..).</a:t>
            </a:r>
            <a:endParaRPr lang="en-US" sz="2600" dirty="0">
              <a:latin typeface="+mj-lt"/>
            </a:endParaRPr>
          </a:p>
          <a:p>
            <a:r>
              <a:rPr lang="vi-VN" sz="2600" dirty="0">
                <a:latin typeface="+mj-lt"/>
              </a:rPr>
              <a:t>- Ngôn ngữ giàu chất thơ.</a:t>
            </a:r>
            <a:endParaRPr lang="en-US" sz="2600" dirty="0">
              <a:latin typeface="+mj-lt"/>
            </a:endParaRPr>
          </a:p>
        </p:txBody>
      </p:sp>
    </p:spTree>
    <p:extLst>
      <p:ext uri="{BB962C8B-B14F-4D97-AF65-F5344CB8AC3E}">
        <p14:creationId xmlns:p14="http://schemas.microsoft.com/office/powerpoint/2010/main" val="216231410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Bảng 4">
            <a:extLst>
              <a:ext uri="{FF2B5EF4-FFF2-40B4-BE49-F238E27FC236}">
                <a16:creationId xmlns:a16="http://schemas.microsoft.com/office/drawing/2014/main" id="{05AF6830-0171-B1BF-E346-3CBAE968A817}"/>
              </a:ext>
            </a:extLst>
          </p:cNvPr>
          <p:cNvGraphicFramePr>
            <a:graphicFrameLocks noGrp="1"/>
          </p:cNvGraphicFramePr>
          <p:nvPr>
            <p:extLst>
              <p:ext uri="{D42A27DB-BD31-4B8C-83A1-F6EECF244321}">
                <p14:modId xmlns:p14="http://schemas.microsoft.com/office/powerpoint/2010/main" val="1917480799"/>
              </p:ext>
            </p:extLst>
          </p:nvPr>
        </p:nvGraphicFramePr>
        <p:xfrm>
          <a:off x="0" y="12700"/>
          <a:ext cx="12192000" cy="6832600"/>
        </p:xfrm>
        <a:graphic>
          <a:graphicData uri="http://schemas.openxmlformats.org/drawingml/2006/table">
            <a:tbl>
              <a:tblPr firstRow="1" firstCol="1" bandRow="1">
                <a:tableStyleId>{5C22544A-7EE6-4342-B048-85BDC9FD1C3A}</a:tableStyleId>
              </a:tblPr>
              <a:tblGrid>
                <a:gridCol w="4530055">
                  <a:extLst>
                    <a:ext uri="{9D8B030D-6E8A-4147-A177-3AD203B41FA5}">
                      <a16:colId xmlns:a16="http://schemas.microsoft.com/office/drawing/2014/main" val="3921442779"/>
                    </a:ext>
                  </a:extLst>
                </a:gridCol>
                <a:gridCol w="7661945">
                  <a:extLst>
                    <a:ext uri="{9D8B030D-6E8A-4147-A177-3AD203B41FA5}">
                      <a16:colId xmlns:a16="http://schemas.microsoft.com/office/drawing/2014/main" val="630561544"/>
                    </a:ext>
                  </a:extLst>
                </a:gridCol>
              </a:tblGrid>
              <a:tr h="1166984">
                <a:tc>
                  <a:txBody>
                    <a:bodyPr/>
                    <a:lstStyle/>
                    <a:p>
                      <a:pPr marL="0" marR="0" algn="ctr">
                        <a:lnSpc>
                          <a:spcPct val="115000"/>
                        </a:lnSpc>
                        <a:spcBef>
                          <a:spcPts val="600"/>
                        </a:spcBef>
                        <a:spcAft>
                          <a:spcPts val="600"/>
                        </a:spcAft>
                      </a:pPr>
                      <a:r>
                        <a:rPr lang="vi-VN" sz="2800" dirty="0" smtClean="0">
                          <a:effectLst/>
                          <a:latin typeface="Times New Roman" panose="02020603050405020304" pitchFamily="18" charset="0"/>
                          <a:cs typeface="Times New Roman" panose="02020603050405020304" pitchFamily="18" charset="0"/>
                        </a:rPr>
                        <a:t>Đặc điểm cơ bản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tc>
                  <a:txBody>
                    <a:bodyPr/>
                    <a:lstStyle/>
                    <a:p>
                      <a:pPr marL="0" marR="0" algn="ctr">
                        <a:lnSpc>
                          <a:spcPct val="115000"/>
                        </a:lnSpc>
                        <a:spcBef>
                          <a:spcPts val="600"/>
                        </a:spcBef>
                        <a:spcAft>
                          <a:spcPts val="600"/>
                        </a:spcAft>
                      </a:pPr>
                      <a:r>
                        <a:rPr lang="en-US" sz="2800" dirty="0" smtClean="0">
                          <a:effectLst/>
                          <a:latin typeface="Times New Roman" panose="02020603050405020304" pitchFamily="18" charset="0"/>
                          <a:cs typeface="Times New Roman" panose="02020603050405020304" pitchFamily="18" charset="0"/>
                        </a:rPr>
                        <a:t>Chi </a:t>
                      </a:r>
                      <a:r>
                        <a:rPr lang="en-US" sz="2800" dirty="0" err="1" smtClean="0">
                          <a:effectLst/>
                          <a:latin typeface="Times New Roman" panose="02020603050405020304" pitchFamily="18" charset="0"/>
                          <a:cs typeface="Times New Roman" panose="02020603050405020304" pitchFamily="18" charset="0"/>
                        </a:rPr>
                        <a:t>tiết</a:t>
                      </a:r>
                      <a:r>
                        <a:rPr lang="en-US" sz="2800" dirty="0" smtClean="0">
                          <a:effectLst/>
                          <a:latin typeface="Times New Roman" panose="02020603050405020304" pitchFamily="18" charset="0"/>
                          <a:cs typeface="Times New Roman" panose="02020603050405020304" pitchFamily="18" charset="0"/>
                        </a:rPr>
                        <a:t> </a:t>
                      </a:r>
                    </a:p>
                    <a:p>
                      <a:pPr marL="0" marR="0" algn="ctr">
                        <a:lnSpc>
                          <a:spcPct val="115000"/>
                        </a:lnSpc>
                        <a:spcBef>
                          <a:spcPts val="600"/>
                        </a:spcBef>
                        <a:spcAft>
                          <a:spcPts val="600"/>
                        </a:spcAft>
                      </a:pPr>
                      <a:r>
                        <a:rPr lang="en-US" sz="2800" dirty="0" err="1" smtClean="0">
                          <a:effectLst/>
                          <a:latin typeface="Times New Roman" panose="02020603050405020304" pitchFamily="18" charset="0"/>
                          <a:cs typeface="Times New Roman" panose="02020603050405020304" pitchFamily="18" charset="0"/>
                        </a:rPr>
                        <a:t>trong</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tác</a:t>
                      </a:r>
                      <a:r>
                        <a:rPr lang="en-US" sz="2800" dirty="0" smtClean="0">
                          <a:effectLst/>
                          <a:latin typeface="Times New Roman" panose="02020603050405020304" pitchFamily="18" charset="0"/>
                          <a:cs typeface="Times New Roman" panose="02020603050405020304" pitchFamily="18" charset="0"/>
                        </a:rPr>
                        <a:t> </a:t>
                      </a:r>
                      <a:r>
                        <a:rPr lang="en-US" sz="2800" dirty="0" err="1" smtClean="0">
                          <a:effectLst/>
                          <a:latin typeface="Times New Roman" panose="02020603050405020304" pitchFamily="18" charset="0"/>
                          <a:cs typeface="Times New Roman" panose="02020603050405020304" pitchFamily="18" charset="0"/>
                        </a:rPr>
                        <a:t>phẩm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19A1B"/>
                    </a:solidFill>
                  </a:tcPr>
                </a:tc>
                <a:extLst>
                  <a:ext uri="{0D108BD9-81ED-4DB2-BD59-A6C34878D82A}">
                    <a16:rowId xmlns:a16="http://schemas.microsoft.com/office/drawing/2014/main" val="2617912365"/>
                  </a:ext>
                </a:extLst>
              </a:tr>
              <a:tr h="5665616">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8286487"/>
                  </a:ext>
                </a:extLst>
              </a:tr>
            </a:tbl>
          </a:graphicData>
        </a:graphic>
      </p:graphicFrame>
      <p:sp>
        <p:nvSpPr>
          <p:cNvPr id="8" name="Hộp Văn bản 7">
            <a:extLst>
              <a:ext uri="{FF2B5EF4-FFF2-40B4-BE49-F238E27FC236}">
                <a16:creationId xmlns:a16="http://schemas.microsoft.com/office/drawing/2014/main" id="{0701E886-D75D-4535-02AB-DBDB7AF5AE84}"/>
              </a:ext>
            </a:extLst>
          </p:cNvPr>
          <p:cNvSpPr txBox="1"/>
          <p:nvPr/>
        </p:nvSpPr>
        <p:spPr>
          <a:xfrm>
            <a:off x="621838" y="1659237"/>
            <a:ext cx="3547489" cy="975267"/>
          </a:xfrm>
          <a:prstGeom prst="rect">
            <a:avLst/>
          </a:prstGeom>
          <a:noFill/>
        </p:spPr>
        <p:txBody>
          <a:bodyPr wrap="square">
            <a:spAutoFit/>
          </a:bodyPr>
          <a:lstStyle/>
          <a:p>
            <a:pPr algn="just">
              <a:lnSpc>
                <a:spcPct val="115000"/>
              </a:lnSpc>
              <a:spcBef>
                <a:spcPts val="600"/>
              </a:spcBef>
              <a:spcAft>
                <a:spcPts val="600"/>
              </a:spcAft>
              <a:tabLst>
                <a:tab pos="1386840" algn="l"/>
              </a:tabLst>
            </a:pPr>
            <a:r>
              <a:rPr lang="vi-VN" sz="2600" dirty="0"/>
              <a:t>Ý nghĩa chung của tác phẩm với người đọc.</a:t>
            </a:r>
            <a:endParaRPr lang="en-US" sz="2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0" name="Hộp Văn bản 9">
            <a:extLst>
              <a:ext uri="{FF2B5EF4-FFF2-40B4-BE49-F238E27FC236}">
                <a16:creationId xmlns:a16="http://schemas.microsoft.com/office/drawing/2014/main" id="{8B822DF6-625B-770D-6E0F-1509C1CC549A}"/>
              </a:ext>
            </a:extLst>
          </p:cNvPr>
          <p:cNvSpPr txBox="1"/>
          <p:nvPr/>
        </p:nvSpPr>
        <p:spPr>
          <a:xfrm>
            <a:off x="5008228" y="1994270"/>
            <a:ext cx="6841214" cy="492443"/>
          </a:xfrm>
          <a:prstGeom prst="rect">
            <a:avLst/>
          </a:prstGeom>
          <a:noFill/>
        </p:spPr>
        <p:txBody>
          <a:bodyPr wrap="square">
            <a:spAutoFit/>
          </a:bodyPr>
          <a:lstStyle/>
          <a:p>
            <a:r>
              <a:rPr lang="vi-VN" sz="2600" dirty="0"/>
              <a:t>Khẳng định lại giá trị của tác phẩm: </a:t>
            </a:r>
            <a:endParaRPr lang="en-US" sz="2600" dirty="0"/>
          </a:p>
        </p:txBody>
      </p:sp>
    </p:spTree>
    <p:extLst>
      <p:ext uri="{BB962C8B-B14F-4D97-AF65-F5344CB8AC3E}">
        <p14:creationId xmlns:p14="http://schemas.microsoft.com/office/powerpoint/2010/main" val="1656606675"/>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a16="http://schemas.microsoft.com/office/drawing/2014/main" id="{62F1F112-92EF-61F4-5A3E-85532301C876}"/>
              </a:ext>
            </a:extLst>
          </p:cNvPr>
          <p:cNvSpPr/>
          <p:nvPr/>
        </p:nvSpPr>
        <p:spPr>
          <a:xfrm>
            <a:off x="-10108" y="172341"/>
            <a:ext cx="3223096"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TextBox 13">
            <a:extLst>
              <a:ext uri="{FF2B5EF4-FFF2-40B4-BE49-F238E27FC236}">
                <a16:creationId xmlns:a16="http://schemas.microsoft.com/office/drawing/2014/main" id="{761421B1-1906-4F8E-BF53-DF1E9D07C1F2}"/>
              </a:ext>
            </a:extLst>
          </p:cNvPr>
          <p:cNvSpPr txBox="1"/>
          <p:nvPr/>
        </p:nvSpPr>
        <p:spPr>
          <a:xfrm>
            <a:off x="5318242" y="172341"/>
            <a:ext cx="3583162" cy="707886"/>
          </a:xfrm>
          <a:prstGeom prst="rect">
            <a:avLst/>
          </a:prstGeom>
          <a:solidFill>
            <a:schemeClr val="accent2">
              <a:lumMod val="75000"/>
            </a:schemeClr>
          </a:solidFill>
          <a:ln w="38100">
            <a:noFill/>
          </a:ln>
        </p:spPr>
        <p:txBody>
          <a:bodyPr wrap="square">
            <a:spAutoFit/>
          </a:bodyPr>
          <a:lstStyle/>
          <a:p>
            <a:pPr algn="ctr">
              <a:spcBef>
                <a:spcPts val="600"/>
              </a:spcBef>
            </a:pPr>
            <a:r>
              <a:rPr lang="en-US" sz="4000" b="1" dirty="0">
                <a:solidFill>
                  <a:schemeClr val="bg1"/>
                </a:solidFill>
                <a:latin typeface="Times New Roman" panose="02020603050405020304" pitchFamily="18" charset="0"/>
                <a:cs typeface="Times New Roman" panose="02020603050405020304" pitchFamily="18" charset="0"/>
              </a:rPr>
              <a:t>KHỞI ĐỘNG</a:t>
            </a:r>
            <a:endParaRPr lang="en-US" sz="4000" b="1" dirty="0">
              <a:solidFill>
                <a:schemeClr val="bg1"/>
              </a:solidFill>
              <a:effectLst/>
              <a:latin typeface="Times New Roman" panose="02020603050405020304" pitchFamily="18" charset="0"/>
              <a:cs typeface="Times New Roman" panose="02020603050405020304" pitchFamily="18" charset="0"/>
            </a:endParaRPr>
          </a:p>
        </p:txBody>
      </p:sp>
      <p:sp>
        <p:nvSpPr>
          <p:cNvPr id="8" name="Hình tự do: Hình 7">
            <a:extLst>
              <a:ext uri="{FF2B5EF4-FFF2-40B4-BE49-F238E27FC236}">
                <a16:creationId xmlns:a16="http://schemas.microsoft.com/office/drawing/2014/main" id="{EFF46C95-D8B0-5561-7CE5-E242BDFAD4B2}"/>
              </a:ext>
            </a:extLst>
          </p:cNvPr>
          <p:cNvSpPr/>
          <p:nvPr/>
        </p:nvSpPr>
        <p:spPr>
          <a:xfrm>
            <a:off x="1" y="0"/>
            <a:ext cx="3359020"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accent2">
                  <a:lumMod val="75000"/>
                </a:schemeClr>
              </a:solidFill>
            </a:endParaRPr>
          </a:p>
        </p:txBody>
      </p:sp>
      <p:pic>
        <p:nvPicPr>
          <p:cNvPr id="6" name="Hình ảnh 5">
            <a:extLst>
              <a:ext uri="{FF2B5EF4-FFF2-40B4-BE49-F238E27FC236}">
                <a16:creationId xmlns:a16="http://schemas.microsoft.com/office/drawing/2014/main"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2482" y="-410299"/>
            <a:ext cx="3925469" cy="3925469"/>
          </a:xfrm>
          <a:prstGeom prst="rect">
            <a:avLst/>
          </a:prstGeom>
        </p:spPr>
      </p:pic>
      <p:sp>
        <p:nvSpPr>
          <p:cNvPr id="10" name="Hộp Văn bản 9">
            <a:extLst>
              <a:ext uri="{FF2B5EF4-FFF2-40B4-BE49-F238E27FC236}">
                <a16:creationId xmlns:a16="http://schemas.microsoft.com/office/drawing/2014/main" id="{46FC5126-921A-D290-D549-C99EAC63A4A0}"/>
              </a:ext>
            </a:extLst>
          </p:cNvPr>
          <p:cNvSpPr txBox="1"/>
          <p:nvPr/>
        </p:nvSpPr>
        <p:spPr>
          <a:xfrm>
            <a:off x="2681894" y="1197763"/>
            <a:ext cx="8332239" cy="728710"/>
          </a:xfrm>
          <a:prstGeom prst="wedgeRoundRectCallout">
            <a:avLst>
              <a:gd name="adj1" fmla="val 41740"/>
              <a:gd name="adj2" fmla="val 75570"/>
              <a:gd name="adj3" fmla="val 16667"/>
            </a:avLst>
          </a:prstGeom>
          <a:noFill/>
          <a:ln w="38100">
            <a:solidFill>
              <a:srgbClr val="FFC000"/>
            </a:solidFill>
          </a:ln>
        </p:spPr>
        <p:txBody>
          <a:bodyPr wrap="square">
            <a:spAutoFit/>
          </a:bodyPr>
          <a:lstStyle/>
          <a:p>
            <a:pPr algn="just">
              <a:lnSpc>
                <a:spcPct val="115000"/>
              </a:lnSpc>
              <a:spcBef>
                <a:spcPts val="600"/>
              </a:spcBef>
              <a:spcAft>
                <a:spcPts val="600"/>
              </a:spcAft>
              <a:tabLst>
                <a:tab pos="1386840" algn="l"/>
              </a:tabLst>
            </a:pPr>
            <a:r>
              <a:rPr lang="en-US" sz="3200" b="1" dirty="0" err="1">
                <a:solidFill>
                  <a:srgbClr val="0D0D0D"/>
                </a:solidFill>
                <a:effectLst/>
                <a:latin typeface="Times New Roman" panose="02020603050405020304" pitchFamily="18" charset="0"/>
                <a:ea typeface="MS Mincho" panose="02020609040205080304" pitchFamily="49" charset="-128"/>
              </a:rPr>
              <a:t>Yêu</a:t>
            </a:r>
            <a:r>
              <a:rPr lang="en-US" sz="3200" b="1" dirty="0">
                <a:solidFill>
                  <a:srgbClr val="0D0D0D"/>
                </a:solidFill>
                <a:effectLst/>
                <a:latin typeface="Times New Roman" panose="02020603050405020304" pitchFamily="18" charset="0"/>
                <a:ea typeface="MS Mincho" panose="02020609040205080304" pitchFamily="49" charset="-128"/>
              </a:rPr>
              <a:t> </a:t>
            </a:r>
            <a:r>
              <a:rPr lang="en-US" sz="3200" b="1" dirty="0" err="1">
                <a:solidFill>
                  <a:srgbClr val="0D0D0D"/>
                </a:solidFill>
                <a:effectLst/>
                <a:latin typeface="Times New Roman" panose="02020603050405020304" pitchFamily="18" charset="0"/>
                <a:ea typeface="MS Mincho" panose="02020609040205080304" pitchFamily="49" charset="-128"/>
              </a:rPr>
              <a:t>cầu</a:t>
            </a:r>
            <a:r>
              <a:rPr lang="en-US" sz="3200" b="1" dirty="0">
                <a:solidFill>
                  <a:srgbClr val="0D0D0D"/>
                </a:solidFill>
                <a:effectLst/>
                <a:latin typeface="Times New Roman" panose="02020603050405020304" pitchFamily="18" charset="0"/>
                <a:ea typeface="MS Mincho" panose="02020609040205080304" pitchFamily="49" charset="-128"/>
              </a:rPr>
              <a:t>:  </a:t>
            </a:r>
            <a:r>
              <a:rPr lang="vi-VN" sz="3200" b="1" dirty="0">
                <a:solidFill>
                  <a:srgbClr val="0D0D0D"/>
                </a:solidFill>
                <a:latin typeface="Times New Roman" panose="02020603050405020304" pitchFamily="18" charset="0"/>
                <a:ea typeface="MS Mincho" panose="02020609040205080304" pitchFamily="49" charset="-128"/>
              </a:rPr>
              <a:t>T</a:t>
            </a:r>
            <a:r>
              <a:rPr lang="vi-VN" sz="3200" b="1" dirty="0" smtClean="0">
                <a:solidFill>
                  <a:srgbClr val="0D0D0D"/>
                </a:solidFill>
                <a:latin typeface="Times New Roman" panose="02020603050405020304" pitchFamily="18" charset="0"/>
                <a:ea typeface="MS Mincho" panose="02020609040205080304" pitchFamily="49" charset="-128"/>
              </a:rPr>
              <a:t>ổ chức trò chơi đoán tên tác phẩm</a:t>
            </a:r>
            <a:endParaRPr lang="en-US" sz="2800" dirty="0">
              <a:effectLst/>
              <a:latin typeface="Times New Roman" panose="02020603050405020304" pitchFamily="18" charset="0"/>
              <a:ea typeface="Times New Roman" panose="02020603050405020304" pitchFamily="18" charset="0"/>
            </a:endParaRPr>
          </a:p>
        </p:txBody>
      </p:sp>
      <p:pic>
        <p:nvPicPr>
          <p:cNvPr id="12" name="Hình ảnh 11">
            <a:extLst>
              <a:ext uri="{FF2B5EF4-FFF2-40B4-BE49-F238E27FC236}">
                <a16:creationId xmlns:a16="http://schemas.microsoft.com/office/drawing/2014/main" id="{9B56D8D7-7DEE-453A-AEC8-7E557AFE5F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59933" y="3075008"/>
            <a:ext cx="3108401" cy="3455967"/>
          </a:xfrm>
          <a:prstGeom prst="rect">
            <a:avLst/>
          </a:prstGeom>
        </p:spPr>
      </p:pic>
    </p:spTree>
    <p:extLst>
      <p:ext uri="{BB962C8B-B14F-4D97-AF65-F5344CB8AC3E}">
        <p14:creationId xmlns:p14="http://schemas.microsoft.com/office/powerpoint/2010/main" val="29990197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16" presetClass="entr" presetSubtype="21" fill="hold"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565247" y="141419"/>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565247" y="911843"/>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2: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Tìm</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và</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lập</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dàn</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a:t>
            </a:r>
            <a:endParaRPr lang="en-US" dirty="0"/>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614" y="60855"/>
            <a:ext cx="2002386" cy="2002386"/>
          </a:xfrm>
          <a:prstGeom prst="rect">
            <a:avLst/>
          </a:prstGeom>
        </p:spPr>
      </p:pic>
      <p:sp>
        <p:nvSpPr>
          <p:cNvPr id="16" name="Hộp Văn bản 15">
            <a:extLst>
              <a:ext uri="{FF2B5EF4-FFF2-40B4-BE49-F238E27FC236}">
                <a16:creationId xmlns:a16="http://schemas.microsoft.com/office/drawing/2014/main" id="{88F42061-41BE-7D5B-CCBF-B99C32ADF2F6}"/>
              </a:ext>
            </a:extLst>
          </p:cNvPr>
          <p:cNvSpPr txBox="1"/>
          <p:nvPr/>
        </p:nvSpPr>
        <p:spPr>
          <a:xfrm>
            <a:off x="723868" y="1470418"/>
            <a:ext cx="2273332" cy="523220"/>
          </a:xfrm>
          <a:prstGeom prst="rect">
            <a:avLst/>
          </a:prstGeom>
          <a:noFill/>
        </p:spPr>
        <p:txBody>
          <a:bodyPr wrap="square">
            <a:spAutoFit/>
          </a:bodyPr>
          <a:lstStyle/>
          <a:p>
            <a:r>
              <a:rPr lang="en-US" sz="2800" b="1" dirty="0">
                <a:solidFill>
                  <a:srgbClr val="C00000"/>
                </a:solidFill>
                <a:latin typeface="Times New Roman" panose="02020603050405020304" pitchFamily="18" charset="0"/>
                <a:ea typeface="Times New Roman" panose="02020603050405020304" pitchFamily="18" charset="0"/>
              </a:rPr>
              <a:t>b</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Lập</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dàn</a:t>
            </a:r>
            <a:r>
              <a:rPr lang="en-US" sz="2800" b="1" dirty="0">
                <a:solidFill>
                  <a:srgbClr val="C00000"/>
                </a:solidFill>
                <a:effectLst/>
                <a:latin typeface="Times New Roman" panose="02020603050405020304" pitchFamily="18" charset="0"/>
                <a:ea typeface="Times New Roman" panose="02020603050405020304" pitchFamily="18" charset="0"/>
              </a:rPr>
              <a:t> ý</a:t>
            </a:r>
            <a:endParaRPr lang="en-US" sz="2800" dirty="0">
              <a:solidFill>
                <a:srgbClr val="C00000"/>
              </a:solidFill>
            </a:endParaRPr>
          </a:p>
        </p:txBody>
      </p:sp>
      <p:sp>
        <p:nvSpPr>
          <p:cNvPr id="11" name="Hộp Văn bản 10">
            <a:extLst>
              <a:ext uri="{FF2B5EF4-FFF2-40B4-BE49-F238E27FC236}">
                <a16:creationId xmlns:a16="http://schemas.microsoft.com/office/drawing/2014/main" id="{E6A87DEA-0148-C2B8-BBE3-103107525281}"/>
              </a:ext>
            </a:extLst>
          </p:cNvPr>
          <p:cNvSpPr txBox="1"/>
          <p:nvPr/>
        </p:nvSpPr>
        <p:spPr>
          <a:xfrm>
            <a:off x="992187" y="1845204"/>
            <a:ext cx="10207626" cy="954107"/>
          </a:xfrm>
          <a:prstGeom prst="rect">
            <a:avLst/>
          </a:prstGeom>
          <a:noFill/>
        </p:spPr>
        <p:txBody>
          <a:bodyPr wrap="square">
            <a:spAutoFit/>
          </a:bodyPr>
          <a:lstStyle/>
          <a:p>
            <a:r>
              <a:rPr lang="en-US" sz="2800" b="1" i="1" dirty="0" err="1">
                <a:solidFill>
                  <a:schemeClr val="accent2"/>
                </a:solidFill>
                <a:effectLst/>
                <a:latin typeface="Times New Roman" panose="02020603050405020304" pitchFamily="18" charset="0"/>
                <a:ea typeface="Times New Roman" panose="02020603050405020304" pitchFamily="18" charset="0"/>
              </a:rPr>
              <a:t>Lập</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dàn</a:t>
            </a:r>
            <a:r>
              <a:rPr lang="en-US" sz="2800" b="1" i="1" dirty="0">
                <a:solidFill>
                  <a:schemeClr val="accent2"/>
                </a:solidFill>
                <a:effectLst/>
                <a:latin typeface="Times New Roman" panose="02020603050405020304" pitchFamily="18" charset="0"/>
                <a:ea typeface="Times New Roman" panose="02020603050405020304" pitchFamily="18" charset="0"/>
              </a:rPr>
              <a:t> ý </a:t>
            </a:r>
            <a:r>
              <a:rPr lang="en-US" sz="2800" b="1" i="1" dirty="0" err="1">
                <a:solidFill>
                  <a:schemeClr val="accent2"/>
                </a:solidFill>
                <a:effectLst/>
                <a:latin typeface="Times New Roman" panose="02020603050405020304" pitchFamily="18" charset="0"/>
                <a:ea typeface="Times New Roman" panose="02020603050405020304" pitchFamily="18" charset="0"/>
              </a:rPr>
              <a:t>bằng</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cách</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dựa</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vào</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các</a:t>
            </a:r>
            <a:r>
              <a:rPr lang="en-US" sz="2800" b="1" i="1" dirty="0">
                <a:solidFill>
                  <a:schemeClr val="accent2"/>
                </a:solidFill>
                <a:effectLst/>
                <a:latin typeface="Times New Roman" panose="02020603050405020304" pitchFamily="18" charset="0"/>
                <a:ea typeface="Times New Roman" panose="02020603050405020304" pitchFamily="18" charset="0"/>
              </a:rPr>
              <a:t> ý </a:t>
            </a:r>
            <a:r>
              <a:rPr lang="en-US" sz="2800" b="1" i="1" dirty="0" err="1">
                <a:solidFill>
                  <a:schemeClr val="accent2"/>
                </a:solidFill>
                <a:effectLst/>
                <a:latin typeface="Times New Roman" panose="02020603050405020304" pitchFamily="18" charset="0"/>
                <a:ea typeface="Times New Roman" panose="02020603050405020304" pitchFamily="18" charset="0"/>
              </a:rPr>
              <a:t>đã</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tìm</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được</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sắp</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xếp</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lại</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theo</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một</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trình</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tự</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nhất</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định</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theo</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ba</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phần</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lớn</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của</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bài</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văn</a:t>
            </a:r>
            <a:r>
              <a:rPr lang="en-US" sz="2800" b="1" i="1" dirty="0">
                <a:solidFill>
                  <a:schemeClr val="accent2"/>
                </a:solidFill>
                <a:effectLst/>
                <a:latin typeface="Times New Roman" panose="02020603050405020304" pitchFamily="18" charset="0"/>
                <a:ea typeface="Times New Roman" panose="02020603050405020304" pitchFamily="18" charset="0"/>
              </a:rPr>
              <a:t>, </a:t>
            </a:r>
            <a:r>
              <a:rPr lang="en-US" sz="2800" b="1" i="1" dirty="0" err="1">
                <a:solidFill>
                  <a:schemeClr val="accent2"/>
                </a:solidFill>
                <a:effectLst/>
                <a:latin typeface="Times New Roman" panose="02020603050405020304" pitchFamily="18" charset="0"/>
                <a:ea typeface="Times New Roman" panose="02020603050405020304" pitchFamily="18" charset="0"/>
              </a:rPr>
              <a:t>gồm</a:t>
            </a:r>
            <a:r>
              <a:rPr lang="en-US" sz="2800" b="1" i="1" dirty="0">
                <a:solidFill>
                  <a:schemeClr val="accent2"/>
                </a:solidFill>
                <a:effectLst/>
                <a:latin typeface="Times New Roman" panose="02020603050405020304" pitchFamily="18" charset="0"/>
                <a:ea typeface="Times New Roman" panose="02020603050405020304" pitchFamily="18" charset="0"/>
              </a:rPr>
              <a:t>:</a:t>
            </a:r>
            <a:endParaRPr lang="en-US" sz="2800" dirty="0">
              <a:solidFill>
                <a:schemeClr val="accent2"/>
              </a:solidFill>
            </a:endParaRPr>
          </a:p>
        </p:txBody>
      </p:sp>
      <p:sp>
        <p:nvSpPr>
          <p:cNvPr id="12" name="Hộp Văn bản 11">
            <a:extLst>
              <a:ext uri="{FF2B5EF4-FFF2-40B4-BE49-F238E27FC236}">
                <a16:creationId xmlns:a16="http://schemas.microsoft.com/office/drawing/2014/main" id="{D642912A-8F62-6651-D67A-8334E9C49BD5}"/>
              </a:ext>
            </a:extLst>
          </p:cNvPr>
          <p:cNvSpPr txBox="1"/>
          <p:nvPr/>
        </p:nvSpPr>
        <p:spPr>
          <a:xfrm>
            <a:off x="2997200" y="2822162"/>
            <a:ext cx="7343441" cy="1754839"/>
          </a:xfrm>
          <a:prstGeom prst="rect">
            <a:avLst/>
          </a:prstGeom>
          <a:noFill/>
          <a:ln w="38100">
            <a:solidFill>
              <a:srgbClr val="FFC000"/>
            </a:solidFill>
          </a:ln>
        </p:spPr>
        <p:txBody>
          <a:bodyPr wrap="square">
            <a:spAutoFit/>
          </a:bodyPr>
          <a:lstStyle/>
          <a:p>
            <a:pPr>
              <a:lnSpc>
                <a:spcPct val="115000"/>
              </a:lnSpc>
              <a:spcBef>
                <a:spcPts val="600"/>
              </a:spcBef>
              <a:spcAft>
                <a:spcPts val="600"/>
              </a:spcAft>
            </a:pPr>
            <a:r>
              <a:rPr lang="vi-VN" sz="3200" dirty="0"/>
              <a:t>Giới thiệu chung về tác giả Thạch Lam và truyện ngắn Gió lạnh đầu mùa -&gt; cảm nhận của  bản thân về tác phẩm.</a:t>
            </a:r>
            <a:endParaRPr lang="en-US" sz="3200" dirty="0">
              <a:ea typeface="Times New Roman" panose="02020603050405020304" pitchFamily="18" charset="0"/>
              <a:cs typeface="Times New Roman" panose="02020603050405020304" pitchFamily="18" charset="0"/>
            </a:endParaRPr>
          </a:p>
        </p:txBody>
      </p:sp>
      <p:sp>
        <p:nvSpPr>
          <p:cNvPr id="13" name="Hộp Văn bản 12">
            <a:extLst>
              <a:ext uri="{FF2B5EF4-FFF2-40B4-BE49-F238E27FC236}">
                <a16:creationId xmlns:a16="http://schemas.microsoft.com/office/drawing/2014/main" id="{13CFD09B-019F-B554-EC7A-A84C83E8B4EB}"/>
              </a:ext>
            </a:extLst>
          </p:cNvPr>
          <p:cNvSpPr txBox="1"/>
          <p:nvPr/>
        </p:nvSpPr>
        <p:spPr>
          <a:xfrm>
            <a:off x="992187" y="3135479"/>
            <a:ext cx="1344547" cy="587041"/>
          </a:xfrm>
          <a:prstGeom prst="roundRect">
            <a:avLst/>
          </a:prstGeom>
          <a:gradFill>
            <a:gsLst>
              <a:gs pos="32000">
                <a:srgbClr val="C000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Mở</a:t>
            </a:r>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bài</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 name="Đường kết nối Mũi tên Thẳng 13">
            <a:extLst>
              <a:ext uri="{FF2B5EF4-FFF2-40B4-BE49-F238E27FC236}">
                <a16:creationId xmlns:a16="http://schemas.microsoft.com/office/drawing/2014/main" id="{8662ECC5-BBC7-391C-94BA-D86AABD67BAF}"/>
              </a:ext>
            </a:extLst>
          </p:cNvPr>
          <p:cNvCxnSpPr>
            <a:cxnSpLocks/>
            <a:stCxn id="13" idx="3"/>
            <a:endCxn id="12" idx="1"/>
          </p:cNvCxnSpPr>
          <p:nvPr/>
        </p:nvCxnSpPr>
        <p:spPr>
          <a:xfrm>
            <a:off x="2336734" y="3429000"/>
            <a:ext cx="660466" cy="270582"/>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99473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barn(inVertical)">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circle(in)">
                                      <p:cBhvr>
                                        <p:cTn id="19" dur="2000"/>
                                        <p:tgtEl>
                                          <p:spTgt spid="12"/>
                                        </p:tgtEl>
                                      </p:cBhvr>
                                    </p:animEffect>
                                  </p:childTnLst>
                                </p:cTn>
                              </p:par>
                              <p:par>
                                <p:cTn id="20" presetID="16" presetClass="entr" presetSubtype="21"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arn(inVertical)">
                                      <p:cBhvr>
                                        <p:cTn id="2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animBg="1"/>
      <p:bldP spid="1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565247" y="141419"/>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565247" y="911843"/>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2: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Tìm</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và</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lập</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dàn</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a:t>
            </a:r>
            <a:endParaRPr lang="en-US" dirty="0"/>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89614" y="60855"/>
            <a:ext cx="2002386" cy="2002386"/>
          </a:xfrm>
          <a:prstGeom prst="rect">
            <a:avLst/>
          </a:prstGeom>
        </p:spPr>
      </p:pic>
      <p:sp>
        <p:nvSpPr>
          <p:cNvPr id="16" name="Hộp Văn bản 15">
            <a:extLst>
              <a:ext uri="{FF2B5EF4-FFF2-40B4-BE49-F238E27FC236}">
                <a16:creationId xmlns:a16="http://schemas.microsoft.com/office/drawing/2014/main" id="{88F42061-41BE-7D5B-CCBF-B99C32ADF2F6}"/>
              </a:ext>
            </a:extLst>
          </p:cNvPr>
          <p:cNvSpPr txBox="1"/>
          <p:nvPr/>
        </p:nvSpPr>
        <p:spPr>
          <a:xfrm>
            <a:off x="723868" y="1470418"/>
            <a:ext cx="2273332" cy="523220"/>
          </a:xfrm>
          <a:prstGeom prst="rect">
            <a:avLst/>
          </a:prstGeom>
          <a:noFill/>
        </p:spPr>
        <p:txBody>
          <a:bodyPr wrap="square">
            <a:spAutoFit/>
          </a:bodyPr>
          <a:lstStyle/>
          <a:p>
            <a:r>
              <a:rPr lang="en-US" sz="2800" b="1" dirty="0">
                <a:solidFill>
                  <a:srgbClr val="C00000"/>
                </a:solidFill>
                <a:latin typeface="Times New Roman" panose="02020603050405020304" pitchFamily="18" charset="0"/>
                <a:ea typeface="Times New Roman" panose="02020603050405020304" pitchFamily="18" charset="0"/>
              </a:rPr>
              <a:t>b</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Lập</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dàn</a:t>
            </a:r>
            <a:r>
              <a:rPr lang="en-US" sz="2800" b="1" dirty="0">
                <a:solidFill>
                  <a:srgbClr val="C00000"/>
                </a:solidFill>
                <a:effectLst/>
                <a:latin typeface="Times New Roman" panose="02020603050405020304" pitchFamily="18" charset="0"/>
                <a:ea typeface="Times New Roman" panose="02020603050405020304" pitchFamily="18" charset="0"/>
              </a:rPr>
              <a:t> ý</a:t>
            </a:r>
            <a:endParaRPr lang="en-US" sz="2800" dirty="0">
              <a:solidFill>
                <a:srgbClr val="C00000"/>
              </a:solidFill>
            </a:endParaRPr>
          </a:p>
        </p:txBody>
      </p:sp>
      <p:sp>
        <p:nvSpPr>
          <p:cNvPr id="12" name="Hộp Văn bản 11">
            <a:extLst>
              <a:ext uri="{FF2B5EF4-FFF2-40B4-BE49-F238E27FC236}">
                <a16:creationId xmlns:a16="http://schemas.microsoft.com/office/drawing/2014/main" id="{D642912A-8F62-6651-D67A-8334E9C49BD5}"/>
              </a:ext>
            </a:extLst>
          </p:cNvPr>
          <p:cNvSpPr txBox="1"/>
          <p:nvPr/>
        </p:nvSpPr>
        <p:spPr>
          <a:xfrm>
            <a:off x="3244466" y="2063241"/>
            <a:ext cx="5638800" cy="658642"/>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dirty="0" err="1">
                <a:solidFill>
                  <a:srgbClr val="000000"/>
                </a:solidFill>
                <a:latin typeface="Times New Roman" panose="02020603050405020304" pitchFamily="18" charset="0"/>
                <a:ea typeface="Times New Roman" panose="02020603050405020304" pitchFamily="18" charset="0"/>
              </a:rPr>
              <a:t>Phân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tích</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đặc</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điểm</a:t>
            </a:r>
            <a:r>
              <a:rPr lang="en-US" sz="3200" dirty="0">
                <a:solidFill>
                  <a:srgbClr val="000000"/>
                </a:solidFill>
                <a:latin typeface="Times New Roman" panose="02020603050405020304" pitchFamily="18" charset="0"/>
                <a:ea typeface="Times New Roman" panose="02020603050405020304" pitchFamily="18" charset="0"/>
              </a:rPr>
              <a:t> </a:t>
            </a:r>
            <a:r>
              <a:rPr lang="vi-VN" sz="3200" dirty="0" smtClean="0">
                <a:solidFill>
                  <a:srgbClr val="000000"/>
                </a:solidFill>
                <a:latin typeface="Times New Roman" panose="02020603050405020304" pitchFamily="18" charset="0"/>
                <a:ea typeface="Times New Roman" panose="02020603050405020304" pitchFamily="18" charset="0"/>
              </a:rPr>
              <a:t>tác phẩm</a:t>
            </a:r>
            <a:endParaRPr lang="en-US" sz="2800" dirty="0">
              <a:latin typeface="Times New Roman" panose="02020603050405020304" pitchFamily="18" charset="0"/>
              <a:ea typeface="Times New Roman" panose="02020603050405020304" pitchFamily="18" charset="0"/>
            </a:endParaRPr>
          </a:p>
        </p:txBody>
      </p:sp>
      <p:sp>
        <p:nvSpPr>
          <p:cNvPr id="13" name="Hộp Văn bản 12">
            <a:extLst>
              <a:ext uri="{FF2B5EF4-FFF2-40B4-BE49-F238E27FC236}">
                <a16:creationId xmlns:a16="http://schemas.microsoft.com/office/drawing/2014/main" id="{13CFD09B-019F-B554-EC7A-A84C83E8B4EB}"/>
              </a:ext>
            </a:extLst>
          </p:cNvPr>
          <p:cNvSpPr txBox="1"/>
          <p:nvPr/>
        </p:nvSpPr>
        <p:spPr>
          <a:xfrm>
            <a:off x="723868" y="2063241"/>
            <a:ext cx="1800744" cy="587041"/>
          </a:xfrm>
          <a:prstGeom prst="roundRect">
            <a:avLst/>
          </a:prstGeom>
          <a:gradFill>
            <a:gsLst>
              <a:gs pos="32000">
                <a:srgbClr val="CC9900"/>
              </a:gs>
              <a:gs pos="63000">
                <a:srgbClr val="C00000"/>
              </a:gs>
            </a:gsLst>
            <a:lin ang="18900000" scaled="1"/>
          </a:gradFill>
          <a:ln w="38100">
            <a:noFill/>
          </a:ln>
        </p:spPr>
        <p:txBody>
          <a:bodyPr wrap="square">
            <a:spAutoFit/>
          </a:bodyPr>
          <a:lstStyle/>
          <a:p>
            <a:pPr marL="0" marR="0" algn="ctr">
              <a:lnSpc>
                <a:spcPct val="107000"/>
              </a:lnSpc>
              <a:spcBef>
                <a:spcPts val="0"/>
              </a:spcBef>
              <a:spcAft>
                <a:spcPts val="0"/>
              </a:spcAft>
            </a:pP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Thân</a:t>
            </a:r>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bài</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 name="Đường kết nối Mũi tên Thẳng 13">
            <a:extLst>
              <a:ext uri="{FF2B5EF4-FFF2-40B4-BE49-F238E27FC236}">
                <a16:creationId xmlns:a16="http://schemas.microsoft.com/office/drawing/2014/main" id="{8662ECC5-BBC7-391C-94BA-D86AABD67BAF}"/>
              </a:ext>
            </a:extLst>
          </p:cNvPr>
          <p:cNvCxnSpPr>
            <a:cxnSpLocks/>
            <a:stCxn id="13" idx="3"/>
            <a:endCxn id="12" idx="1"/>
          </p:cNvCxnSpPr>
          <p:nvPr/>
        </p:nvCxnSpPr>
        <p:spPr>
          <a:xfrm>
            <a:off x="2524612" y="2356762"/>
            <a:ext cx="719854" cy="35800"/>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23" name="Hộp Văn bản 22">
            <a:extLst>
              <a:ext uri="{FF2B5EF4-FFF2-40B4-BE49-F238E27FC236}">
                <a16:creationId xmlns:a16="http://schemas.microsoft.com/office/drawing/2014/main" id="{B41DD83B-0023-6AA2-BF79-D753E7D67D89}"/>
              </a:ext>
            </a:extLst>
          </p:cNvPr>
          <p:cNvSpPr txBox="1"/>
          <p:nvPr/>
        </p:nvSpPr>
        <p:spPr>
          <a:xfrm>
            <a:off x="723868" y="2869090"/>
            <a:ext cx="10922032" cy="587853"/>
          </a:xfrm>
          <a:prstGeom prst="rect">
            <a:avLst/>
          </a:prstGeom>
          <a:noFill/>
        </p:spPr>
        <p:txBody>
          <a:bodyPr wrap="square">
            <a:spAutoFit/>
          </a:bodyPr>
          <a:lstStyle/>
          <a:p>
            <a:pPr marL="0" marR="0" algn="just">
              <a:lnSpc>
                <a:spcPct val="115000"/>
              </a:lnSpc>
              <a:spcBef>
                <a:spcPts val="600"/>
              </a:spcBef>
              <a:spcAft>
                <a:spcPts val="600"/>
              </a:spcAft>
            </a:pPr>
            <a:r>
              <a:rPr lang="en-US" sz="2800" b="1" dirty="0">
                <a:solidFill>
                  <a:schemeClr val="accent2"/>
                </a:solidFill>
                <a:effectLst/>
                <a:latin typeface="Times New Roman" panose="02020603050405020304" pitchFamily="18" charset="0"/>
                <a:ea typeface="Times New Roman" panose="02020603050405020304" pitchFamily="18" charset="0"/>
              </a:rPr>
              <a:t>*</a:t>
            </a:r>
            <a:r>
              <a:rPr lang="en-US" sz="2800" b="1" dirty="0" err="1">
                <a:solidFill>
                  <a:schemeClr val="accent2"/>
                </a:solidFill>
                <a:effectLst/>
                <a:latin typeface="Times New Roman" panose="02020603050405020304" pitchFamily="18" charset="0"/>
                <a:ea typeface="Times New Roman" panose="02020603050405020304" pitchFamily="18" charset="0"/>
              </a:rPr>
              <a:t>Chỉ</a:t>
            </a:r>
            <a:r>
              <a:rPr lang="en-US" sz="2800" b="1" dirty="0">
                <a:solidFill>
                  <a:schemeClr val="accent2"/>
                </a:solidFill>
                <a:effectLst/>
                <a:latin typeface="Times New Roman" panose="02020603050405020304" pitchFamily="18" charset="0"/>
                <a:ea typeface="Times New Roman" panose="02020603050405020304" pitchFamily="18" charset="0"/>
              </a:rPr>
              <a:t> </a:t>
            </a:r>
            <a:r>
              <a:rPr lang="en-US" sz="2800" b="1" dirty="0" err="1">
                <a:solidFill>
                  <a:schemeClr val="accent2"/>
                </a:solidFill>
                <a:effectLst/>
                <a:latin typeface="Times New Roman" panose="02020603050405020304" pitchFamily="18" charset="0"/>
                <a:ea typeface="Times New Roman" panose="02020603050405020304" pitchFamily="18" charset="0"/>
              </a:rPr>
              <a:t>ra</a:t>
            </a:r>
            <a:r>
              <a:rPr lang="en-US" sz="2800" b="1" dirty="0">
                <a:solidFill>
                  <a:schemeClr val="accent2"/>
                </a:solidFill>
                <a:effectLst/>
                <a:latin typeface="Times New Roman" panose="02020603050405020304" pitchFamily="18" charset="0"/>
                <a:ea typeface="Times New Roman" panose="02020603050405020304" pitchFamily="18" charset="0"/>
              </a:rPr>
              <a:t> </a:t>
            </a:r>
            <a:r>
              <a:rPr lang="en-US" sz="2800" b="1" dirty="0" err="1">
                <a:solidFill>
                  <a:schemeClr val="accent2"/>
                </a:solidFill>
                <a:effectLst/>
                <a:latin typeface="Times New Roman" panose="02020603050405020304" pitchFamily="18" charset="0"/>
                <a:ea typeface="Times New Roman" panose="02020603050405020304" pitchFamily="18" charset="0"/>
              </a:rPr>
              <a:t>các</a:t>
            </a:r>
            <a:r>
              <a:rPr lang="en-US" sz="2800" b="1" dirty="0">
                <a:solidFill>
                  <a:schemeClr val="accent2"/>
                </a:solidFill>
                <a:effectLst/>
                <a:latin typeface="Times New Roman" panose="02020603050405020304" pitchFamily="18" charset="0"/>
                <a:ea typeface="Times New Roman" panose="02020603050405020304" pitchFamily="18" charset="0"/>
              </a:rPr>
              <a:t> </a:t>
            </a:r>
            <a:r>
              <a:rPr lang="en-US" sz="2800" b="1" dirty="0" err="1">
                <a:solidFill>
                  <a:schemeClr val="accent2"/>
                </a:solidFill>
                <a:effectLst/>
                <a:latin typeface="Times New Roman" panose="02020603050405020304" pitchFamily="18" charset="0"/>
                <a:ea typeface="Times New Roman" panose="02020603050405020304" pitchFamily="18" charset="0"/>
              </a:rPr>
              <a:t>đặc</a:t>
            </a:r>
            <a:r>
              <a:rPr lang="en-US" sz="2800" b="1" dirty="0">
                <a:solidFill>
                  <a:schemeClr val="accent2"/>
                </a:solidFill>
                <a:effectLst/>
                <a:latin typeface="Times New Roman" panose="02020603050405020304" pitchFamily="18" charset="0"/>
                <a:ea typeface="Times New Roman" panose="02020603050405020304" pitchFamily="18" charset="0"/>
              </a:rPr>
              <a:t> </a:t>
            </a:r>
            <a:r>
              <a:rPr lang="en-US" sz="2800" b="1" dirty="0" err="1">
                <a:solidFill>
                  <a:schemeClr val="accent2"/>
                </a:solidFill>
                <a:effectLst/>
                <a:latin typeface="Times New Roman" panose="02020603050405020304" pitchFamily="18" charset="0"/>
                <a:ea typeface="Times New Roman" panose="02020603050405020304" pitchFamily="18" charset="0"/>
              </a:rPr>
              <a:t>điểm</a:t>
            </a:r>
            <a:r>
              <a:rPr lang="en-US" sz="2800" b="1" dirty="0">
                <a:solidFill>
                  <a:schemeClr val="accent2"/>
                </a:solidFill>
                <a:effectLst/>
                <a:latin typeface="Times New Roman" panose="02020603050405020304" pitchFamily="18" charset="0"/>
                <a:ea typeface="Times New Roman" panose="02020603050405020304" pitchFamily="18" charset="0"/>
              </a:rPr>
              <a:t> </a:t>
            </a:r>
            <a:r>
              <a:rPr lang="en-US" sz="2800" b="1" dirty="0" err="1" smtClean="0">
                <a:solidFill>
                  <a:schemeClr val="accent2"/>
                </a:solidFill>
                <a:effectLst/>
                <a:latin typeface="Times New Roman" panose="02020603050405020304" pitchFamily="18" charset="0"/>
                <a:ea typeface="Times New Roman" panose="02020603050405020304" pitchFamily="18" charset="0"/>
              </a:rPr>
              <a:t>tác</a:t>
            </a:r>
            <a:r>
              <a:rPr lang="en-US" sz="2800" b="1" dirty="0" smtClean="0">
                <a:solidFill>
                  <a:schemeClr val="accent2"/>
                </a:solidFill>
                <a:effectLst/>
                <a:latin typeface="Times New Roman" panose="02020603050405020304" pitchFamily="18" charset="0"/>
                <a:ea typeface="Times New Roman" panose="02020603050405020304" pitchFamily="18" charset="0"/>
              </a:rPr>
              <a:t> </a:t>
            </a:r>
            <a:r>
              <a:rPr lang="en-US" sz="2800" b="1" dirty="0" err="1">
                <a:solidFill>
                  <a:schemeClr val="accent2"/>
                </a:solidFill>
                <a:effectLst/>
                <a:latin typeface="Times New Roman" panose="02020603050405020304" pitchFamily="18" charset="0"/>
                <a:ea typeface="Times New Roman" panose="02020603050405020304" pitchFamily="18" charset="0"/>
              </a:rPr>
              <a:t>phẩm</a:t>
            </a:r>
            <a:r>
              <a:rPr lang="en-US" sz="2800" b="1" dirty="0">
                <a:solidFill>
                  <a:schemeClr val="accent2"/>
                </a:solidFill>
                <a:effectLst/>
                <a:latin typeface="Times New Roman" panose="02020603050405020304" pitchFamily="18" charset="0"/>
                <a:ea typeface="Times New Roman" panose="02020603050405020304" pitchFamily="18" charset="0"/>
              </a:rPr>
              <a:t>:</a:t>
            </a:r>
          </a:p>
        </p:txBody>
      </p:sp>
      <p:sp>
        <p:nvSpPr>
          <p:cNvPr id="24" name="Hộp Văn bản 23">
            <a:extLst>
              <a:ext uri="{FF2B5EF4-FFF2-40B4-BE49-F238E27FC236}">
                <a16:creationId xmlns:a16="http://schemas.microsoft.com/office/drawing/2014/main" id="{C7FFA3D7-3759-F3AF-C712-DB013E592BE4}"/>
              </a:ext>
            </a:extLst>
          </p:cNvPr>
          <p:cNvSpPr txBox="1"/>
          <p:nvPr/>
        </p:nvSpPr>
        <p:spPr>
          <a:xfrm>
            <a:off x="565247" y="4105313"/>
            <a:ext cx="2273332"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vi-VN" sz="2800" b="1" dirty="0" smtClean="0">
                <a:solidFill>
                  <a:schemeClr val="bg1"/>
                </a:solidFill>
                <a:latin typeface="Times New Roman" panose="02020603050405020304" pitchFamily="18" charset="0"/>
                <a:ea typeface="Calibri" panose="020F0502020204030204" pitchFamily="34" charset="0"/>
                <a:cs typeface="Times New Roman" panose="02020603050405020304" pitchFamily="18" charset="0"/>
              </a:rPr>
              <a:t>Nội dung </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Hộp Văn bản 24">
            <a:extLst>
              <a:ext uri="{FF2B5EF4-FFF2-40B4-BE49-F238E27FC236}">
                <a16:creationId xmlns:a16="http://schemas.microsoft.com/office/drawing/2014/main" id="{3C01DEAC-F542-5878-C79C-079FFB87D807}"/>
              </a:ext>
            </a:extLst>
          </p:cNvPr>
          <p:cNvSpPr txBox="1"/>
          <p:nvPr/>
        </p:nvSpPr>
        <p:spPr>
          <a:xfrm>
            <a:off x="4520117" y="4105312"/>
            <a:ext cx="2273332"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vi-VN" sz="28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Chủ đề</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Hộp Văn bản 25">
            <a:extLst>
              <a:ext uri="{FF2B5EF4-FFF2-40B4-BE49-F238E27FC236}">
                <a16:creationId xmlns:a16="http://schemas.microsoft.com/office/drawing/2014/main" id="{DE71A96A-2F98-F0F8-F807-1AEDC3A57490}"/>
              </a:ext>
            </a:extLst>
          </p:cNvPr>
          <p:cNvSpPr txBox="1"/>
          <p:nvPr/>
        </p:nvSpPr>
        <p:spPr>
          <a:xfrm>
            <a:off x="8797886" y="4118414"/>
            <a:ext cx="2072806"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vi-VN" sz="28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Cốt truyện</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Hộp Văn bản 26">
            <a:extLst>
              <a:ext uri="{FF2B5EF4-FFF2-40B4-BE49-F238E27FC236}">
                <a16:creationId xmlns:a16="http://schemas.microsoft.com/office/drawing/2014/main" id="{C88D3735-8616-2140-DD05-367F5149ECB3}"/>
              </a:ext>
            </a:extLst>
          </p:cNvPr>
          <p:cNvSpPr txBox="1"/>
          <p:nvPr/>
        </p:nvSpPr>
        <p:spPr>
          <a:xfrm>
            <a:off x="1062225" y="5254002"/>
            <a:ext cx="3869949"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vi-VN" sz="28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Chi tiết</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Hộp Văn bản 28">
            <a:extLst>
              <a:ext uri="{FF2B5EF4-FFF2-40B4-BE49-F238E27FC236}">
                <a16:creationId xmlns:a16="http://schemas.microsoft.com/office/drawing/2014/main" id="{766E1403-B8C1-4B6B-1B89-F2AED5515DDB}"/>
              </a:ext>
            </a:extLst>
          </p:cNvPr>
          <p:cNvSpPr txBox="1"/>
          <p:nvPr/>
        </p:nvSpPr>
        <p:spPr>
          <a:xfrm>
            <a:off x="7416292" y="5254002"/>
            <a:ext cx="3175508" cy="58704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L="0" marR="0" algn="ctr">
              <a:lnSpc>
                <a:spcPct val="107000"/>
              </a:lnSpc>
              <a:spcBef>
                <a:spcPts val="0"/>
              </a:spcBef>
              <a:spcAft>
                <a:spcPts val="0"/>
              </a:spcAft>
            </a:pPr>
            <a:r>
              <a:rPr lang="vi-VN" sz="2800" b="1" dirty="0" smtClean="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Nghệ thuật đặc sắc</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2725949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par>
                                <p:cTn id="13" presetID="16" presetClass="entr" presetSubtype="21"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arn(inVertical)">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fade">
                                      <p:cBhvr>
                                        <p:cTn id="20" dur="1000"/>
                                        <p:tgtEl>
                                          <p:spTgt spid="23"/>
                                        </p:tgtEl>
                                      </p:cBhvr>
                                    </p:animEffect>
                                    <p:anim calcmode="lin" valueType="num">
                                      <p:cBhvr>
                                        <p:cTn id="21" dur="1000" fill="hold"/>
                                        <p:tgtEl>
                                          <p:spTgt spid="23"/>
                                        </p:tgtEl>
                                        <p:attrNameLst>
                                          <p:attrName>ppt_x</p:attrName>
                                        </p:attrNameLst>
                                      </p:cBhvr>
                                      <p:tavLst>
                                        <p:tav tm="0">
                                          <p:val>
                                            <p:strVal val="#ppt_x"/>
                                          </p:val>
                                        </p:tav>
                                        <p:tav tm="100000">
                                          <p:val>
                                            <p:strVal val="#ppt_x"/>
                                          </p:val>
                                        </p:tav>
                                      </p:tavLst>
                                    </p:anim>
                                    <p:anim calcmode="lin" valueType="num">
                                      <p:cBhvr>
                                        <p:cTn id="22"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arn(inVertic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25"/>
                                        </p:tgtEl>
                                        <p:attrNameLst>
                                          <p:attrName>style.visibility</p:attrName>
                                        </p:attrNameLst>
                                      </p:cBhvr>
                                      <p:to>
                                        <p:strVal val="visible"/>
                                      </p:to>
                                    </p:set>
                                    <p:animEffect transition="in" filter="barn(inVertical)">
                                      <p:cBhvr>
                                        <p:cTn id="32" dur="500"/>
                                        <p:tgtEl>
                                          <p:spTgt spid="2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barn(inVertical)">
                                      <p:cBhvr>
                                        <p:cTn id="37" dur="5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barn(inVertical)">
                                      <p:cBhvr>
                                        <p:cTn id="42" dur="500"/>
                                        <p:tgtEl>
                                          <p:spTgt spid="2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9"/>
                                        </p:tgtEl>
                                        <p:attrNameLst>
                                          <p:attrName>style.visibility</p:attrName>
                                        </p:attrNameLst>
                                      </p:cBhvr>
                                      <p:to>
                                        <p:strVal val="visible"/>
                                      </p:to>
                                    </p:set>
                                    <p:animEffect transition="in" filter="barn(inVertical)">
                                      <p:cBhvr>
                                        <p:cTn id="4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23" grpId="0"/>
      <p:bldP spid="24" grpId="0" animBg="1"/>
      <p:bldP spid="25" grpId="0" animBg="1"/>
      <p:bldP spid="26" grpId="0" animBg="1"/>
      <p:bldP spid="27" grpId="0" animBg="1"/>
      <p:bldP spid="2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565247" y="141419"/>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565247" y="911843"/>
            <a:ext cx="6395356" cy="584775"/>
          </a:xfrm>
          <a:prstGeom prst="rect">
            <a:avLst/>
          </a:prstGeom>
          <a:noFill/>
        </p:spPr>
        <p:txBody>
          <a:bodyPr wrap="square">
            <a:spAutoFit/>
          </a:bodyPr>
          <a:lstStyle/>
          <a:p>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1.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2: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Tìm</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và</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lập</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dàn</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ý</a:t>
            </a:r>
            <a:endParaRPr lang="en-US" dirty="0"/>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09100" y="0"/>
            <a:ext cx="2742619" cy="2742619"/>
          </a:xfrm>
          <a:prstGeom prst="rect">
            <a:avLst/>
          </a:prstGeom>
        </p:spPr>
      </p:pic>
      <p:sp>
        <p:nvSpPr>
          <p:cNvPr id="16" name="Hộp Văn bản 15">
            <a:extLst>
              <a:ext uri="{FF2B5EF4-FFF2-40B4-BE49-F238E27FC236}">
                <a16:creationId xmlns:a16="http://schemas.microsoft.com/office/drawing/2014/main" id="{88F42061-41BE-7D5B-CCBF-B99C32ADF2F6}"/>
              </a:ext>
            </a:extLst>
          </p:cNvPr>
          <p:cNvSpPr txBox="1"/>
          <p:nvPr/>
        </p:nvSpPr>
        <p:spPr>
          <a:xfrm>
            <a:off x="723868" y="1470418"/>
            <a:ext cx="2273332" cy="523220"/>
          </a:xfrm>
          <a:prstGeom prst="rect">
            <a:avLst/>
          </a:prstGeom>
          <a:noFill/>
        </p:spPr>
        <p:txBody>
          <a:bodyPr wrap="square">
            <a:spAutoFit/>
          </a:bodyPr>
          <a:lstStyle/>
          <a:p>
            <a:r>
              <a:rPr lang="en-US" sz="2800" b="1" dirty="0">
                <a:solidFill>
                  <a:srgbClr val="C00000"/>
                </a:solidFill>
                <a:latin typeface="Times New Roman" panose="02020603050405020304" pitchFamily="18" charset="0"/>
                <a:ea typeface="Times New Roman" panose="02020603050405020304" pitchFamily="18" charset="0"/>
              </a:rPr>
              <a:t>b</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Lập</a:t>
            </a:r>
            <a:r>
              <a:rPr lang="en-US" sz="2800" b="1" dirty="0">
                <a:solidFill>
                  <a:srgbClr val="C00000"/>
                </a:solidFill>
                <a:effectLst/>
                <a:latin typeface="Times New Roman" panose="02020603050405020304" pitchFamily="18" charset="0"/>
                <a:ea typeface="Times New Roman" panose="02020603050405020304" pitchFamily="18" charset="0"/>
              </a:rPr>
              <a:t> </a:t>
            </a:r>
            <a:r>
              <a:rPr lang="en-US" sz="2800" b="1" dirty="0" err="1">
                <a:solidFill>
                  <a:srgbClr val="C00000"/>
                </a:solidFill>
                <a:effectLst/>
                <a:latin typeface="Times New Roman" panose="02020603050405020304" pitchFamily="18" charset="0"/>
                <a:ea typeface="Times New Roman" panose="02020603050405020304" pitchFamily="18" charset="0"/>
              </a:rPr>
              <a:t>dàn</a:t>
            </a:r>
            <a:r>
              <a:rPr lang="en-US" sz="2800" b="1" dirty="0">
                <a:solidFill>
                  <a:srgbClr val="C00000"/>
                </a:solidFill>
                <a:effectLst/>
                <a:latin typeface="Times New Roman" panose="02020603050405020304" pitchFamily="18" charset="0"/>
                <a:ea typeface="Times New Roman" panose="02020603050405020304" pitchFamily="18" charset="0"/>
              </a:rPr>
              <a:t> ý</a:t>
            </a:r>
            <a:endParaRPr lang="en-US" sz="2800" dirty="0">
              <a:solidFill>
                <a:srgbClr val="C00000"/>
              </a:solidFill>
            </a:endParaRPr>
          </a:p>
        </p:txBody>
      </p:sp>
      <p:sp>
        <p:nvSpPr>
          <p:cNvPr id="12" name="Hộp Văn bản 11">
            <a:extLst>
              <a:ext uri="{FF2B5EF4-FFF2-40B4-BE49-F238E27FC236}">
                <a16:creationId xmlns:a16="http://schemas.microsoft.com/office/drawing/2014/main" id="{D642912A-8F62-6651-D67A-8334E9C49BD5}"/>
              </a:ext>
            </a:extLst>
          </p:cNvPr>
          <p:cNvSpPr txBox="1"/>
          <p:nvPr/>
        </p:nvSpPr>
        <p:spPr>
          <a:xfrm>
            <a:off x="3057928" y="3084276"/>
            <a:ext cx="6472560" cy="1051955"/>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vi-VN" sz="2800" dirty="0">
                <a:latin typeface="+mj-lt"/>
              </a:rPr>
              <a:t>Ý nghĩa chung của tác phẩm với người đọc.</a:t>
            </a:r>
            <a:r>
              <a:rPr lang="en-US" sz="2800" dirty="0" smtClean="0">
                <a:solidFill>
                  <a:srgbClr val="000000"/>
                </a:solidFill>
                <a:latin typeface="+mj-lt"/>
                <a:ea typeface="Times New Roman" panose="02020603050405020304" pitchFamily="18" charset="0"/>
              </a:rPr>
              <a:t>.</a:t>
            </a:r>
            <a:endParaRPr lang="en-US" sz="2800" dirty="0">
              <a:latin typeface="+mj-lt"/>
              <a:ea typeface="Times New Roman" panose="02020603050405020304" pitchFamily="18" charset="0"/>
            </a:endParaRPr>
          </a:p>
        </p:txBody>
      </p:sp>
      <p:sp>
        <p:nvSpPr>
          <p:cNvPr id="13" name="Hộp Văn bản 12">
            <a:extLst>
              <a:ext uri="{FF2B5EF4-FFF2-40B4-BE49-F238E27FC236}">
                <a16:creationId xmlns:a16="http://schemas.microsoft.com/office/drawing/2014/main" id="{13CFD09B-019F-B554-EC7A-A84C83E8B4EB}"/>
              </a:ext>
            </a:extLst>
          </p:cNvPr>
          <p:cNvSpPr txBox="1"/>
          <p:nvPr/>
        </p:nvSpPr>
        <p:spPr>
          <a:xfrm>
            <a:off x="960162" y="3097379"/>
            <a:ext cx="1800744" cy="587041"/>
          </a:xfrm>
          <a:prstGeom prst="roundRect">
            <a:avLst/>
          </a:prstGeom>
          <a:gradFill>
            <a:gsLst>
              <a:gs pos="32000">
                <a:srgbClr val="CC9900"/>
              </a:gs>
              <a:gs pos="63000">
                <a:srgbClr val="C00000"/>
              </a:gs>
            </a:gsLst>
            <a:lin ang="18900000" scaled="1"/>
          </a:gradFill>
          <a:ln w="38100">
            <a:noFill/>
          </a:ln>
        </p:spPr>
        <p:txBody>
          <a:bodyPr wrap="square">
            <a:spAutoFit/>
          </a:bodyPr>
          <a:lstStyle/>
          <a:p>
            <a:pPr marL="0" marR="0" algn="ctr">
              <a:lnSpc>
                <a:spcPct val="107000"/>
              </a:lnSpc>
              <a:spcBef>
                <a:spcPts val="0"/>
              </a:spcBef>
              <a:spcAft>
                <a:spcPts val="0"/>
              </a:spcAft>
            </a:pP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bài</a:t>
            </a:r>
            <a:endParaRPr lang="en-US" sz="2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4" name="Đường kết nối Mũi tên Thẳng 13">
            <a:extLst>
              <a:ext uri="{FF2B5EF4-FFF2-40B4-BE49-F238E27FC236}">
                <a16:creationId xmlns:a16="http://schemas.microsoft.com/office/drawing/2014/main" id="{8662ECC5-BBC7-391C-94BA-D86AABD67BAF}"/>
              </a:ext>
            </a:extLst>
          </p:cNvPr>
          <p:cNvCxnSpPr>
            <a:cxnSpLocks/>
            <a:stCxn id="13" idx="3"/>
            <a:endCxn id="12" idx="1"/>
          </p:cNvCxnSpPr>
          <p:nvPr/>
        </p:nvCxnSpPr>
        <p:spPr>
          <a:xfrm>
            <a:off x="2760906" y="3390900"/>
            <a:ext cx="297022" cy="219354"/>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312038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ircle(in)">
                                      <p:cBhvr>
                                        <p:cTn id="12" dur="2000"/>
                                        <p:tgtEl>
                                          <p:spTgt spid="12"/>
                                        </p:tgtEl>
                                      </p:cBhvr>
                                    </p:animEffect>
                                  </p:childTnLst>
                                </p:cTn>
                              </p:par>
                              <p:par>
                                <p:cTn id="13" presetID="16" presetClass="entr" presetSubtype="21"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barn(inVertical)">
                                      <p:cBhvr>
                                        <p:cTn id="15"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497212" y="307052"/>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497212" y="1242927"/>
            <a:ext cx="6395356" cy="584775"/>
          </a:xfrm>
          <a:prstGeom prst="rect">
            <a:avLst/>
          </a:prstGeom>
          <a:noFill/>
        </p:spPr>
        <p:txBody>
          <a:bodyPr wrap="square">
            <a:spAutoFit/>
          </a:bodyPr>
          <a:lstStyle/>
          <a:p>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3</a:t>
            </a:r>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3: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Viết</a:t>
            </a:r>
            <a:endParaRPr lang="en-US" dirty="0"/>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07500" y="456392"/>
            <a:ext cx="2742619" cy="2742619"/>
          </a:xfrm>
          <a:prstGeom prst="rect">
            <a:avLst/>
          </a:prstGeom>
        </p:spPr>
      </p:pic>
      <p:sp>
        <p:nvSpPr>
          <p:cNvPr id="13" name="Hộp Văn bản 12">
            <a:extLst>
              <a:ext uri="{FF2B5EF4-FFF2-40B4-BE49-F238E27FC236}">
                <a16:creationId xmlns:a16="http://schemas.microsoft.com/office/drawing/2014/main" id="{13CFD09B-019F-B554-EC7A-A84C83E8B4EB}"/>
              </a:ext>
            </a:extLst>
          </p:cNvPr>
          <p:cNvSpPr txBox="1"/>
          <p:nvPr/>
        </p:nvSpPr>
        <p:spPr>
          <a:xfrm>
            <a:off x="681234" y="2283681"/>
            <a:ext cx="8417769" cy="606407"/>
          </a:xfrm>
          <a:prstGeom prst="roundRect">
            <a:avLst/>
          </a:prstGeom>
          <a:gradFill>
            <a:gsLst>
              <a:gs pos="32000">
                <a:srgbClr val="CC9900"/>
              </a:gs>
              <a:gs pos="63000">
                <a:srgbClr val="C00000"/>
              </a:gs>
            </a:gsLst>
            <a:lin ang="18900000" scaled="1"/>
          </a:gradFill>
          <a:ln w="38100">
            <a:noFill/>
          </a:ln>
        </p:spPr>
        <p:txBody>
          <a:bodyPr wrap="square">
            <a:spAutoFit/>
          </a:bodyPr>
          <a:lstStyle/>
          <a:p>
            <a:pPr marR="0" lvl="0" algn="just">
              <a:lnSpc>
                <a:spcPct val="115000"/>
              </a:lnSpc>
              <a:spcBef>
                <a:spcPts val="0"/>
              </a:spcBef>
              <a:spcAft>
                <a:spcPts val="0"/>
              </a:spcAft>
              <a:buSzPts val="1400"/>
              <a:tabLst>
                <a:tab pos="1386840" algn="l"/>
              </a:tabLst>
            </a:pPr>
            <a:r>
              <a:rPr lang="en-US" sz="2800" b="1" dirty="0" err="1">
                <a:solidFill>
                  <a:schemeClr val="bg1"/>
                </a:solidFill>
                <a:latin typeface="Times New Roman" panose="02020603050405020304" pitchFamily="18" charset="0"/>
                <a:ea typeface="MS Mincho" panose="02020609040205080304" pitchFamily="49" charset="-128"/>
              </a:rPr>
              <a:t>Dựa</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vào</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dàn</a:t>
            </a:r>
            <a:r>
              <a:rPr lang="en-US" sz="2800" b="1" dirty="0">
                <a:solidFill>
                  <a:schemeClr val="bg1"/>
                </a:solidFill>
                <a:latin typeface="Times New Roman" panose="02020603050405020304" pitchFamily="18" charset="0"/>
                <a:ea typeface="MS Mincho" panose="02020609040205080304" pitchFamily="49" charset="-128"/>
              </a:rPr>
              <a:t> ý </a:t>
            </a:r>
            <a:r>
              <a:rPr lang="en-US" sz="2800" b="1" dirty="0" err="1">
                <a:solidFill>
                  <a:schemeClr val="bg1"/>
                </a:solidFill>
                <a:latin typeface="Times New Roman" panose="02020603050405020304" pitchFamily="18" charset="0"/>
                <a:ea typeface="MS Mincho" panose="02020609040205080304" pitchFamily="49" charset="-128"/>
              </a:rPr>
              <a:t>đã</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xây</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dựng</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để</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luyện</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tập</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kĩ</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năng</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viết</a:t>
            </a:r>
            <a:r>
              <a:rPr lang="en-US" sz="2800" b="1" dirty="0">
                <a:solidFill>
                  <a:schemeClr val="bg1"/>
                </a:solidFill>
                <a:latin typeface="Times New Roman" panose="02020603050405020304" pitchFamily="18" charset="0"/>
                <a:ea typeface="MS Mincho" panose="02020609040205080304" pitchFamily="49" charset="-128"/>
              </a:rPr>
              <a:t>.</a:t>
            </a:r>
            <a:endParaRPr lang="en-US" sz="2400" b="1"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97951621"/>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Hộp Văn bản 16">
            <a:extLst>
              <a:ext uri="{FF2B5EF4-FFF2-40B4-BE49-F238E27FC236}">
                <a16:creationId xmlns:a16="http://schemas.microsoft.com/office/drawing/2014/main" id="{66353A50-8440-9A18-C855-2DF265038588}"/>
              </a:ext>
            </a:extLst>
          </p:cNvPr>
          <p:cNvSpPr txBox="1"/>
          <p:nvPr/>
        </p:nvSpPr>
        <p:spPr>
          <a:xfrm>
            <a:off x="598812" y="89106"/>
            <a:ext cx="6395356" cy="584775"/>
          </a:xfrm>
          <a:prstGeom prst="rect">
            <a:avLst/>
          </a:prstGeom>
          <a:noFill/>
        </p:spPr>
        <p:txBody>
          <a:bodyPr wrap="square">
            <a:spAutoFit/>
          </a:bodyPr>
          <a:lstStyle/>
          <a:p>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3</a:t>
            </a:r>
            <a:r>
              <a:rPr lang="en-US" sz="3200" b="1" dirty="0">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 </a:t>
            </a:r>
            <a:r>
              <a:rPr lang="en-US" sz="3200" b="1" dirty="0" err="1">
                <a:solidFill>
                  <a:srgbClr val="8A7057"/>
                </a:solidFill>
                <a:effectLst/>
                <a:latin typeface="Times New Roman" panose="02020603050405020304" pitchFamily="18" charset="0"/>
                <a:ea typeface="MS Mincho" panose="02020609040205080304" pitchFamily="49" charset="-128"/>
                <a:cs typeface="Times New Roman" panose="02020603050405020304" pitchFamily="18" charset="0"/>
              </a:rPr>
              <a:t>Bước</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3: </a:t>
            </a:r>
            <a:r>
              <a:rPr lang="en-US" sz="3200" b="1" dirty="0" err="1">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Viết</a:t>
            </a:r>
            <a:endParaRPr lang="en-US" dirty="0"/>
          </a:p>
        </p:txBody>
      </p:sp>
      <p:sp>
        <p:nvSpPr>
          <p:cNvPr id="15" name="Hộp Văn bản 14">
            <a:extLst>
              <a:ext uri="{FF2B5EF4-FFF2-40B4-BE49-F238E27FC236}">
                <a16:creationId xmlns:a16="http://schemas.microsoft.com/office/drawing/2014/main" id="{C2825C4F-F93D-A2E2-AFBB-EFF14A316243}"/>
              </a:ext>
            </a:extLst>
          </p:cNvPr>
          <p:cNvSpPr txBox="1"/>
          <p:nvPr/>
        </p:nvSpPr>
        <p:spPr>
          <a:xfrm>
            <a:off x="2504570" y="633748"/>
            <a:ext cx="3360965" cy="613245"/>
          </a:xfrm>
          <a:prstGeom prst="rect">
            <a:avLst/>
          </a:prstGeom>
          <a:noFill/>
          <a:ln w="38100">
            <a:solidFill>
              <a:srgbClr val="FFC000"/>
            </a:solidFill>
          </a:ln>
        </p:spPr>
        <p:txBody>
          <a:bodyPr wrap="square">
            <a:spAutoFit/>
          </a:bodyPr>
          <a:lstStyle/>
          <a:p>
            <a:pPr marL="101600" marR="0" algn="just">
              <a:lnSpc>
                <a:spcPct val="115000"/>
              </a:lnSpc>
              <a:spcBef>
                <a:spcPts val="0"/>
              </a:spcBef>
              <a:spcAft>
                <a:spcPts val="0"/>
              </a:spcAft>
              <a:tabLst>
                <a:tab pos="1386840" algn="l"/>
              </a:tabLst>
            </a:pPr>
            <a:r>
              <a:rPr lang="en-US" sz="3200" dirty="0" err="1">
                <a:solidFill>
                  <a:srgbClr val="0D0D0D"/>
                </a:solidFill>
                <a:latin typeface="Times New Roman" panose="02020603050405020304" pitchFamily="18" charset="0"/>
                <a:ea typeface="MS Mincho" panose="02020609040205080304" pitchFamily="49" charset="-128"/>
              </a:rPr>
              <a:t>Bài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viết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đủ</a:t>
            </a:r>
            <a:r>
              <a:rPr lang="en-US" sz="3200" dirty="0">
                <a:solidFill>
                  <a:srgbClr val="0D0D0D"/>
                </a:solidFill>
                <a:latin typeface="Times New Roman" panose="02020603050405020304" pitchFamily="18" charset="0"/>
                <a:ea typeface="MS Mincho" panose="02020609040205080304" pitchFamily="49" charset="-128"/>
              </a:rPr>
              <a:t> 3 </a:t>
            </a:r>
            <a:r>
              <a:rPr lang="en-US" sz="3200" dirty="0" err="1">
                <a:solidFill>
                  <a:srgbClr val="0D0D0D"/>
                </a:solidFill>
                <a:latin typeface="Times New Roman" panose="02020603050405020304" pitchFamily="18" charset="0"/>
                <a:ea typeface="MS Mincho" panose="02020609040205080304" pitchFamily="49" charset="-128"/>
              </a:rPr>
              <a:t>phần</a:t>
            </a:r>
            <a:endParaRPr lang="en-US" sz="2800" dirty="0">
              <a:latin typeface="Times New Roman" panose="02020603050405020304" pitchFamily="18" charset="0"/>
              <a:ea typeface="Times New Roman" panose="02020603050405020304" pitchFamily="18" charset="0"/>
            </a:endParaRPr>
          </a:p>
        </p:txBody>
      </p:sp>
      <p:sp>
        <p:nvSpPr>
          <p:cNvPr id="18" name="Hộp Văn bản 17">
            <a:extLst>
              <a:ext uri="{FF2B5EF4-FFF2-40B4-BE49-F238E27FC236}">
                <a16:creationId xmlns:a16="http://schemas.microsoft.com/office/drawing/2014/main" id="{A0A9D11F-C8C6-F177-EDE4-2EB6C6F02203}"/>
              </a:ext>
            </a:extLst>
          </p:cNvPr>
          <p:cNvSpPr txBox="1"/>
          <p:nvPr/>
        </p:nvSpPr>
        <p:spPr>
          <a:xfrm>
            <a:off x="211289" y="2433350"/>
            <a:ext cx="1381969" cy="606407"/>
          </a:xfrm>
          <a:prstGeom prst="roundRect">
            <a:avLst/>
          </a:prstGeom>
          <a:gradFill>
            <a:gsLst>
              <a:gs pos="32000">
                <a:srgbClr val="CC9900"/>
              </a:gs>
              <a:gs pos="63000">
                <a:srgbClr val="C00000"/>
              </a:gs>
            </a:gsLst>
            <a:lin ang="18900000" scaled="1"/>
          </a:gradFill>
          <a:ln w="38100">
            <a:noFill/>
          </a:ln>
        </p:spPr>
        <p:txBody>
          <a:bodyPr wrap="square">
            <a:spAutoFit/>
          </a:bodyPr>
          <a:lstStyle/>
          <a:p>
            <a:pPr marR="0" lvl="0" algn="just">
              <a:lnSpc>
                <a:spcPct val="115000"/>
              </a:lnSpc>
              <a:spcBef>
                <a:spcPts val="0"/>
              </a:spcBef>
              <a:spcAft>
                <a:spcPts val="0"/>
              </a:spcAft>
              <a:buSzPts val="1400"/>
              <a:tabLst>
                <a:tab pos="1386840" algn="l"/>
              </a:tabLst>
            </a:pPr>
            <a:r>
              <a:rPr lang="en-US" sz="2800" b="1" dirty="0" err="1">
                <a:solidFill>
                  <a:schemeClr val="bg1"/>
                </a:solidFill>
                <a:latin typeface="Times New Roman" panose="02020603050405020304" pitchFamily="18" charset="0"/>
                <a:ea typeface="MS Mincho" panose="02020609040205080304" pitchFamily="49" charset="-128"/>
              </a:rPr>
              <a:t>Chú</a:t>
            </a:r>
            <a:r>
              <a:rPr lang="en-US" sz="2800" b="1" dirty="0">
                <a:solidFill>
                  <a:schemeClr val="bg1"/>
                </a:solidFill>
                <a:latin typeface="Times New Roman" panose="02020603050405020304" pitchFamily="18" charset="0"/>
                <a:ea typeface="MS Mincho" panose="02020609040205080304" pitchFamily="49" charset="-128"/>
              </a:rPr>
              <a:t> ý</a:t>
            </a:r>
            <a:endParaRPr lang="en-US" sz="2400" b="1" dirty="0">
              <a:solidFill>
                <a:schemeClr val="bg1"/>
              </a:solidFill>
              <a:latin typeface="Times New Roman" panose="02020603050405020304" pitchFamily="18" charset="0"/>
              <a:ea typeface="Times New Roman" panose="02020603050405020304" pitchFamily="18" charset="0"/>
            </a:endParaRPr>
          </a:p>
        </p:txBody>
      </p:sp>
      <p:cxnSp>
        <p:nvCxnSpPr>
          <p:cNvPr id="19" name="Đường kết nối Mũi tên Thẳng 18">
            <a:extLst>
              <a:ext uri="{FF2B5EF4-FFF2-40B4-BE49-F238E27FC236}">
                <a16:creationId xmlns:a16="http://schemas.microsoft.com/office/drawing/2014/main" id="{AC1A8366-6D8B-D1C3-752F-BA16322F1B82}"/>
              </a:ext>
            </a:extLst>
          </p:cNvPr>
          <p:cNvCxnSpPr>
            <a:cxnSpLocks/>
            <a:stCxn id="18" idx="3"/>
            <a:endCxn id="15" idx="1"/>
          </p:cNvCxnSpPr>
          <p:nvPr/>
        </p:nvCxnSpPr>
        <p:spPr>
          <a:xfrm flipV="1">
            <a:off x="1593258" y="940371"/>
            <a:ext cx="911312" cy="1796183"/>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20" name="Hộp Văn bản 19">
            <a:extLst>
              <a:ext uri="{FF2B5EF4-FFF2-40B4-BE49-F238E27FC236}">
                <a16:creationId xmlns:a16="http://schemas.microsoft.com/office/drawing/2014/main" id="{110FD517-9179-58A3-1239-6A37F06CDED7}"/>
              </a:ext>
            </a:extLst>
          </p:cNvPr>
          <p:cNvSpPr txBox="1"/>
          <p:nvPr/>
        </p:nvSpPr>
        <p:spPr>
          <a:xfrm>
            <a:off x="2516460" y="1401996"/>
            <a:ext cx="8867894" cy="1179554"/>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dirty="0" err="1">
                <a:solidFill>
                  <a:srgbClr val="0D0D0D"/>
                </a:solidFill>
                <a:latin typeface="Times New Roman" panose="02020603050405020304" pitchFamily="18" charset="0"/>
                <a:ea typeface="MS Mincho" panose="02020609040205080304" pitchFamily="49" charset="-128"/>
              </a:rPr>
              <a:t>Các</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luận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điểm</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trong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phần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thân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bài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phải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làm</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rõ</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cho</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vấn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đề</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nêu</a:t>
            </a:r>
            <a:r>
              <a:rPr lang="en-US" sz="3200" dirty="0">
                <a:solidFill>
                  <a:srgbClr val="0D0D0D"/>
                </a:solidFill>
                <a:latin typeface="Times New Roman" panose="02020603050405020304" pitchFamily="18" charset="0"/>
                <a:ea typeface="MS Mincho" panose="02020609040205080304" pitchFamily="49" charset="-128"/>
              </a:rPr>
              <a:t> ở </a:t>
            </a:r>
            <a:r>
              <a:rPr lang="en-US" sz="3200" dirty="0" err="1">
                <a:solidFill>
                  <a:srgbClr val="0D0D0D"/>
                </a:solidFill>
                <a:latin typeface="Times New Roman" panose="02020603050405020304" pitchFamily="18" charset="0"/>
                <a:ea typeface="MS Mincho" panose="02020609040205080304" pitchFamily="49" charset="-128"/>
              </a:rPr>
              <a:t>đề</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bài</a:t>
            </a:r>
            <a:r>
              <a:rPr lang="en-US" sz="3200" dirty="0">
                <a:solidFill>
                  <a:srgbClr val="0D0D0D"/>
                </a:solidFill>
                <a:latin typeface="Times New Roman" panose="02020603050405020304" pitchFamily="18" charset="0"/>
                <a:ea typeface="MS Mincho" panose="02020609040205080304" pitchFamily="49" charset="-128"/>
              </a:rPr>
              <a:t>.</a:t>
            </a:r>
            <a:endParaRPr lang="en-US" sz="2800" dirty="0">
              <a:latin typeface="Times New Roman" panose="02020603050405020304" pitchFamily="18" charset="0"/>
              <a:ea typeface="Times New Roman" panose="02020603050405020304" pitchFamily="18" charset="0"/>
            </a:endParaRPr>
          </a:p>
        </p:txBody>
      </p:sp>
      <p:cxnSp>
        <p:nvCxnSpPr>
          <p:cNvPr id="21" name="Đường kết nối Mũi tên Thẳng 20">
            <a:extLst>
              <a:ext uri="{FF2B5EF4-FFF2-40B4-BE49-F238E27FC236}">
                <a16:creationId xmlns:a16="http://schemas.microsoft.com/office/drawing/2014/main" id="{62ECD929-A7A7-4F67-1A54-9C1D11045F6C}"/>
              </a:ext>
            </a:extLst>
          </p:cNvPr>
          <p:cNvCxnSpPr>
            <a:cxnSpLocks/>
            <a:stCxn id="18" idx="3"/>
            <a:endCxn id="20" idx="1"/>
          </p:cNvCxnSpPr>
          <p:nvPr/>
        </p:nvCxnSpPr>
        <p:spPr>
          <a:xfrm flipV="1">
            <a:off x="1593258" y="1991773"/>
            <a:ext cx="923202" cy="744781"/>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23" name="Hộp Văn bản 22">
            <a:extLst>
              <a:ext uri="{FF2B5EF4-FFF2-40B4-BE49-F238E27FC236}">
                <a16:creationId xmlns:a16="http://schemas.microsoft.com/office/drawing/2014/main" id="{D890ABE1-F79A-C675-DDA5-848BD0C291C4}"/>
              </a:ext>
            </a:extLst>
          </p:cNvPr>
          <p:cNvSpPr txBox="1"/>
          <p:nvPr/>
        </p:nvSpPr>
        <p:spPr>
          <a:xfrm>
            <a:off x="2516460" y="2721365"/>
            <a:ext cx="8867895" cy="1745863"/>
          </a:xfrm>
          <a:prstGeom prst="rect">
            <a:avLst/>
          </a:prstGeom>
          <a:noFill/>
          <a:ln w="38100">
            <a:solidFill>
              <a:srgbClr val="FFC000"/>
            </a:solidFill>
          </a:ln>
        </p:spPr>
        <p:txBody>
          <a:bodyPr wrap="square">
            <a:spAutoFit/>
          </a:bodyPr>
          <a:lstStyle/>
          <a:p>
            <a:pPr marL="101600" marR="0" algn="just">
              <a:lnSpc>
                <a:spcPct val="115000"/>
              </a:lnSpc>
              <a:spcBef>
                <a:spcPts val="0"/>
              </a:spcBef>
              <a:spcAft>
                <a:spcPts val="0"/>
              </a:spcAft>
              <a:tabLst>
                <a:tab pos="1386840" algn="l"/>
              </a:tabLst>
            </a:pPr>
            <a:r>
              <a:rPr lang="en-US" sz="3200" dirty="0" err="1">
                <a:solidFill>
                  <a:srgbClr val="0D0D0D"/>
                </a:solidFill>
                <a:latin typeface="Times New Roman" panose="02020603050405020304" pitchFamily="18" charset="0"/>
                <a:ea typeface="MS Mincho" panose="02020609040205080304" pitchFamily="49" charset="-128"/>
              </a:rPr>
              <a:t>Cần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nhìn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nhận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phân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tích</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nhân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vật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từ</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nhiều</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góc</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độ</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trong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một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chỉnh</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thể</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trọn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vẹn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để</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có</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những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nhận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xét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đánh</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giá</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toàn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diện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thuyết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phục</a:t>
            </a:r>
            <a:r>
              <a:rPr lang="en-US" sz="3200" dirty="0">
                <a:solidFill>
                  <a:srgbClr val="0D0D0D"/>
                </a:solidFill>
                <a:latin typeface="Times New Roman" panose="02020603050405020304" pitchFamily="18" charset="0"/>
                <a:ea typeface="MS Mincho" panose="02020609040205080304" pitchFamily="49" charset="-128"/>
              </a:rPr>
              <a:t>.</a:t>
            </a:r>
            <a:endParaRPr lang="en-US" sz="2800" dirty="0">
              <a:latin typeface="Times New Roman" panose="02020603050405020304" pitchFamily="18" charset="0"/>
              <a:ea typeface="Times New Roman" panose="02020603050405020304" pitchFamily="18" charset="0"/>
            </a:endParaRPr>
          </a:p>
        </p:txBody>
      </p:sp>
      <p:cxnSp>
        <p:nvCxnSpPr>
          <p:cNvPr id="24" name="Đường kết nối Mũi tên Thẳng 23">
            <a:extLst>
              <a:ext uri="{FF2B5EF4-FFF2-40B4-BE49-F238E27FC236}">
                <a16:creationId xmlns:a16="http://schemas.microsoft.com/office/drawing/2014/main" id="{16BCFBF9-96FB-FBC5-FD1F-C061D14D5F94}"/>
              </a:ext>
            </a:extLst>
          </p:cNvPr>
          <p:cNvCxnSpPr>
            <a:cxnSpLocks/>
            <a:stCxn id="18" idx="3"/>
            <a:endCxn id="23" idx="1"/>
          </p:cNvCxnSpPr>
          <p:nvPr/>
        </p:nvCxnSpPr>
        <p:spPr>
          <a:xfrm>
            <a:off x="1593258" y="2736554"/>
            <a:ext cx="923202" cy="857743"/>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26" name="Hộp Văn bản 25">
            <a:extLst>
              <a:ext uri="{FF2B5EF4-FFF2-40B4-BE49-F238E27FC236}">
                <a16:creationId xmlns:a16="http://schemas.microsoft.com/office/drawing/2014/main" id="{81738120-4A0F-4565-5423-D56D89C50C48}"/>
              </a:ext>
            </a:extLst>
          </p:cNvPr>
          <p:cNvSpPr txBox="1"/>
          <p:nvPr/>
        </p:nvSpPr>
        <p:spPr>
          <a:xfrm>
            <a:off x="2568785" y="4607043"/>
            <a:ext cx="8602147" cy="613245"/>
          </a:xfrm>
          <a:prstGeom prst="rect">
            <a:avLst/>
          </a:prstGeom>
          <a:noFill/>
          <a:ln w="38100">
            <a:solidFill>
              <a:srgbClr val="FFC000"/>
            </a:solidFill>
          </a:ln>
        </p:spPr>
        <p:txBody>
          <a:bodyPr wrap="square">
            <a:spAutoFit/>
          </a:bodyPr>
          <a:lstStyle/>
          <a:p>
            <a:pPr marL="101600" marR="0" algn="just">
              <a:lnSpc>
                <a:spcPct val="115000"/>
              </a:lnSpc>
              <a:spcBef>
                <a:spcPts val="0"/>
              </a:spcBef>
              <a:spcAft>
                <a:spcPts val="0"/>
              </a:spcAft>
              <a:tabLst>
                <a:tab pos="1386840" algn="l"/>
              </a:tabLst>
            </a:pPr>
            <a:r>
              <a:rPr lang="en-US" sz="3200" dirty="0" err="1">
                <a:solidFill>
                  <a:srgbClr val="0D0D0D"/>
                </a:solidFill>
                <a:latin typeface="Times New Roman" panose="02020603050405020304" pitchFamily="18" charset="0"/>
                <a:ea typeface="MS Mincho" panose="02020609040205080304" pitchFamily="49" charset="-128"/>
              </a:rPr>
              <a:t>Các</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dẫn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chứng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phải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đúng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tiêu</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biểu</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và</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phong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phú</a:t>
            </a:r>
            <a:r>
              <a:rPr lang="en-US" sz="3200" dirty="0">
                <a:solidFill>
                  <a:srgbClr val="0D0D0D"/>
                </a:solidFill>
                <a:latin typeface="Times New Roman" panose="02020603050405020304" pitchFamily="18" charset="0"/>
                <a:ea typeface="MS Mincho" panose="02020609040205080304" pitchFamily="49" charset="-128"/>
              </a:rPr>
              <a:t>.</a:t>
            </a:r>
            <a:endParaRPr lang="en-US" sz="2800" dirty="0">
              <a:latin typeface="Times New Roman" panose="02020603050405020304" pitchFamily="18" charset="0"/>
              <a:ea typeface="Times New Roman" panose="02020603050405020304" pitchFamily="18" charset="0"/>
            </a:endParaRPr>
          </a:p>
        </p:txBody>
      </p:sp>
      <p:cxnSp>
        <p:nvCxnSpPr>
          <p:cNvPr id="27" name="Đường kết nối Mũi tên Thẳng 26">
            <a:extLst>
              <a:ext uri="{FF2B5EF4-FFF2-40B4-BE49-F238E27FC236}">
                <a16:creationId xmlns:a16="http://schemas.microsoft.com/office/drawing/2014/main" id="{36A6A334-59CE-88D5-AFD3-67D4B9AC42F5}"/>
              </a:ext>
            </a:extLst>
          </p:cNvPr>
          <p:cNvCxnSpPr>
            <a:cxnSpLocks/>
            <a:stCxn id="18" idx="3"/>
            <a:endCxn id="26" idx="1"/>
          </p:cNvCxnSpPr>
          <p:nvPr/>
        </p:nvCxnSpPr>
        <p:spPr>
          <a:xfrm>
            <a:off x="1593258" y="2736554"/>
            <a:ext cx="975527" cy="2177112"/>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sp>
        <p:nvSpPr>
          <p:cNvPr id="29" name="Hộp Văn bản 28">
            <a:extLst>
              <a:ext uri="{FF2B5EF4-FFF2-40B4-BE49-F238E27FC236}">
                <a16:creationId xmlns:a16="http://schemas.microsoft.com/office/drawing/2014/main" id="{8E9C14EC-E728-01B0-9F04-8C0D1B040877}"/>
              </a:ext>
            </a:extLst>
          </p:cNvPr>
          <p:cNvSpPr txBox="1"/>
          <p:nvPr/>
        </p:nvSpPr>
        <p:spPr>
          <a:xfrm>
            <a:off x="2519637" y="5456004"/>
            <a:ext cx="9036434" cy="1179554"/>
          </a:xfrm>
          <a:prstGeom prst="rect">
            <a:avLst/>
          </a:prstGeom>
          <a:noFill/>
          <a:ln w="38100">
            <a:solidFill>
              <a:srgbClr val="FFC000"/>
            </a:solidFill>
          </a:ln>
        </p:spPr>
        <p:txBody>
          <a:bodyPr wrap="square">
            <a:spAutoFit/>
          </a:bodyPr>
          <a:lstStyle/>
          <a:p>
            <a:pPr algn="just">
              <a:lnSpc>
                <a:spcPct val="115000"/>
              </a:lnSpc>
              <a:spcBef>
                <a:spcPts val="600"/>
              </a:spcBef>
              <a:spcAft>
                <a:spcPts val="600"/>
              </a:spcAft>
            </a:pPr>
            <a:r>
              <a:rPr lang="en-US" sz="3200" dirty="0" err="1">
                <a:solidFill>
                  <a:srgbClr val="0D0D0D"/>
                </a:solidFill>
                <a:latin typeface="Times New Roman" panose="02020603050405020304" pitchFamily="18" charset="0"/>
                <a:ea typeface="MS Mincho" panose="02020609040205080304" pitchFamily="49" charset="-128"/>
              </a:rPr>
              <a:t>Lập</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luận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chặt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chẽ</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lời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văn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trong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sáng</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thể</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hiện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được</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thái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độ</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tình</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cảm</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của</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người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viết</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với</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vấn</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đề</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nghị</a:t>
            </a:r>
            <a:r>
              <a:rPr lang="en-US" sz="3200" dirty="0">
                <a:solidFill>
                  <a:srgbClr val="0D0D0D"/>
                </a:solidFill>
                <a:latin typeface="Times New Roman" panose="02020603050405020304" pitchFamily="18" charset="0"/>
                <a:ea typeface="MS Mincho" panose="02020609040205080304" pitchFamily="49" charset="-128"/>
              </a:rPr>
              <a:t> </a:t>
            </a:r>
            <a:r>
              <a:rPr lang="en-US" sz="3200" dirty="0" err="1">
                <a:solidFill>
                  <a:srgbClr val="0D0D0D"/>
                </a:solidFill>
                <a:latin typeface="Times New Roman" panose="02020603050405020304" pitchFamily="18" charset="0"/>
                <a:ea typeface="MS Mincho" panose="02020609040205080304" pitchFamily="49" charset="-128"/>
              </a:rPr>
              <a:t>luận</a:t>
            </a:r>
            <a:r>
              <a:rPr lang="en-US" sz="3200" dirty="0">
                <a:solidFill>
                  <a:srgbClr val="0D0D0D"/>
                </a:solidFill>
                <a:latin typeface="Times New Roman" panose="02020603050405020304" pitchFamily="18" charset="0"/>
                <a:ea typeface="MS Mincho" panose="02020609040205080304" pitchFamily="49" charset="-128"/>
              </a:rPr>
              <a:t>.</a:t>
            </a:r>
            <a:endParaRPr lang="en-US" sz="2800" dirty="0">
              <a:latin typeface="Times New Roman" panose="02020603050405020304" pitchFamily="18" charset="0"/>
              <a:ea typeface="Times New Roman" panose="02020603050405020304" pitchFamily="18" charset="0"/>
            </a:endParaRPr>
          </a:p>
        </p:txBody>
      </p:sp>
      <p:cxnSp>
        <p:nvCxnSpPr>
          <p:cNvPr id="30" name="Đường kết nối Mũi tên Thẳng 29">
            <a:extLst>
              <a:ext uri="{FF2B5EF4-FFF2-40B4-BE49-F238E27FC236}">
                <a16:creationId xmlns:a16="http://schemas.microsoft.com/office/drawing/2014/main" id="{F41FAB94-1368-9167-01AA-516C92B35323}"/>
              </a:ext>
            </a:extLst>
          </p:cNvPr>
          <p:cNvCxnSpPr>
            <a:cxnSpLocks/>
            <a:stCxn id="18" idx="3"/>
            <a:endCxn id="29" idx="1"/>
          </p:cNvCxnSpPr>
          <p:nvPr/>
        </p:nvCxnSpPr>
        <p:spPr>
          <a:xfrm>
            <a:off x="1593258" y="2736554"/>
            <a:ext cx="926379" cy="3309227"/>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pic>
        <p:nvPicPr>
          <p:cNvPr id="53" name="Hình ảnh 52">
            <a:extLst>
              <a:ext uri="{FF2B5EF4-FFF2-40B4-BE49-F238E27FC236}">
                <a16:creationId xmlns:a16="http://schemas.microsoft.com/office/drawing/2014/main" id="{A8D1756F-891D-8FCD-5310-0A50937BA6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8742" y="-1"/>
            <a:ext cx="1670433" cy="1401997"/>
          </a:xfrm>
          <a:prstGeom prst="rect">
            <a:avLst/>
          </a:prstGeom>
        </p:spPr>
      </p:pic>
    </p:spTree>
    <p:extLst>
      <p:ext uri="{BB962C8B-B14F-4D97-AF65-F5344CB8AC3E}">
        <p14:creationId xmlns:p14="http://schemas.microsoft.com/office/powerpoint/2010/main" val="279115338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circle(in)">
                                      <p:cBhvr>
                                        <p:cTn id="12" dur="2000"/>
                                        <p:tgtEl>
                                          <p:spTgt spid="15"/>
                                        </p:tgtEl>
                                      </p:cBhvr>
                                    </p:animEffect>
                                  </p:childTnLst>
                                </p:cTn>
                              </p:par>
                              <p:par>
                                <p:cTn id="13" presetID="16" presetClass="entr" presetSubtype="21"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barn(inVertical)">
                                      <p:cBhvr>
                                        <p:cTn id="15" dur="500"/>
                                        <p:tgtEl>
                                          <p:spTgt spid="19"/>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grpId="0" nodeType="click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circle(in)">
                                      <p:cBhvr>
                                        <p:cTn id="20" dur="2000"/>
                                        <p:tgtEl>
                                          <p:spTgt spid="20"/>
                                        </p:tgtEl>
                                      </p:cBhvr>
                                    </p:animEffect>
                                  </p:childTnLst>
                                </p:cTn>
                              </p:par>
                              <p:par>
                                <p:cTn id="21" presetID="16" presetClass="entr" presetSubtype="21" fill="hold"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barn(inVertical)">
                                      <p:cBhvr>
                                        <p:cTn id="23" dur="500"/>
                                        <p:tgtEl>
                                          <p:spTgt spid="21"/>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circle(in)">
                                      <p:cBhvr>
                                        <p:cTn id="28" dur="2000"/>
                                        <p:tgtEl>
                                          <p:spTgt spid="23"/>
                                        </p:tgtEl>
                                      </p:cBhvr>
                                    </p:animEffect>
                                  </p:childTnLst>
                                </p:cTn>
                              </p:par>
                              <p:par>
                                <p:cTn id="29" presetID="16" presetClass="entr" presetSubtype="21"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barn(inVertical)">
                                      <p:cBhvr>
                                        <p:cTn id="31" dur="5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26"/>
                                        </p:tgtEl>
                                        <p:attrNameLst>
                                          <p:attrName>style.visibility</p:attrName>
                                        </p:attrNameLst>
                                      </p:cBhvr>
                                      <p:to>
                                        <p:strVal val="visible"/>
                                      </p:to>
                                    </p:set>
                                    <p:animEffect transition="in" filter="circle(in)">
                                      <p:cBhvr>
                                        <p:cTn id="36" dur="2000"/>
                                        <p:tgtEl>
                                          <p:spTgt spid="26"/>
                                        </p:tgtEl>
                                      </p:cBhvr>
                                    </p:animEffect>
                                  </p:childTnLst>
                                </p:cTn>
                              </p:par>
                              <p:par>
                                <p:cTn id="37" presetID="16" presetClass="entr" presetSubtype="21"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barn(inVertical)">
                                      <p:cBhvr>
                                        <p:cTn id="39" dur="500"/>
                                        <p:tgtEl>
                                          <p:spTgt spid="27"/>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29"/>
                                        </p:tgtEl>
                                        <p:attrNameLst>
                                          <p:attrName>style.visibility</p:attrName>
                                        </p:attrNameLst>
                                      </p:cBhvr>
                                      <p:to>
                                        <p:strVal val="visible"/>
                                      </p:to>
                                    </p:set>
                                    <p:animEffect transition="in" filter="circle(in)">
                                      <p:cBhvr>
                                        <p:cTn id="44" dur="2000"/>
                                        <p:tgtEl>
                                          <p:spTgt spid="29"/>
                                        </p:tgtEl>
                                      </p:cBhvr>
                                    </p:animEffect>
                                  </p:childTnLst>
                                </p:cTn>
                              </p:par>
                              <p:par>
                                <p:cTn id="45" presetID="16" presetClass="entr" presetSubtype="21" fill="hold" nodeType="with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barn(inVertical)">
                                      <p:cBhvr>
                                        <p:cTn id="4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8" grpId="0" animBg="1"/>
      <p:bldP spid="20" grpId="0" animBg="1"/>
      <p:bldP spid="23" grpId="0" animBg="1"/>
      <p:bldP spid="26" grpId="0" animBg="1"/>
      <p:bldP spid="2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497212" y="307052"/>
            <a:ext cx="3265713"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latin typeface="Times New Roman" panose="02020603050405020304" pitchFamily="18" charset="0"/>
                <a:ea typeface="MS Mincho" panose="02020609040205080304" pitchFamily="49" charset="-128"/>
              </a:rPr>
              <a:t>II</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Thực</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hành</a:t>
            </a:r>
            <a:endParaRPr lang="en-US" sz="4000" dirty="0">
              <a:solidFill>
                <a:schemeClr val="bg1"/>
              </a:solidFill>
            </a:endParaRPr>
          </a:p>
        </p:txBody>
      </p:sp>
      <p:sp>
        <p:nvSpPr>
          <p:cNvPr id="17" name="Hộp Văn bản 16">
            <a:extLst>
              <a:ext uri="{FF2B5EF4-FFF2-40B4-BE49-F238E27FC236}">
                <a16:creationId xmlns:a16="http://schemas.microsoft.com/office/drawing/2014/main" id="{66353A50-8440-9A18-C855-2DF265038588}"/>
              </a:ext>
            </a:extLst>
          </p:cNvPr>
          <p:cNvSpPr txBox="1"/>
          <p:nvPr/>
        </p:nvSpPr>
        <p:spPr>
          <a:xfrm>
            <a:off x="497212" y="1242927"/>
            <a:ext cx="8888088" cy="584775"/>
          </a:xfrm>
          <a:prstGeom prst="rect">
            <a:avLst/>
          </a:prstGeom>
          <a:noFill/>
        </p:spPr>
        <p:txBody>
          <a:bodyPr wrap="square">
            <a:spAutoFit/>
          </a:bodyPr>
          <a:lstStyle/>
          <a:p>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4. </a:t>
            </a:r>
            <a:r>
              <a:rPr lang="en-US" sz="3200" b="1" dirty="0" err="1">
                <a:solidFill>
                  <a:srgbClr val="8A7057"/>
                </a:solidFill>
                <a:latin typeface="Times New Roman" panose="02020603050405020304" pitchFamily="18" charset="0"/>
                <a:ea typeface="MS Mincho" panose="02020609040205080304" pitchFamily="49" charset="-128"/>
              </a:rPr>
              <a:t>Bước</a:t>
            </a:r>
            <a:r>
              <a:rPr lang="en-US" sz="3200" b="1" dirty="0">
                <a:solidFill>
                  <a:srgbClr val="8A7057"/>
                </a:solidFill>
                <a:latin typeface="Times New Roman" panose="02020603050405020304" pitchFamily="18" charset="0"/>
                <a:ea typeface="MS Mincho" panose="02020609040205080304" pitchFamily="49" charset="-128"/>
              </a:rPr>
              <a:t> 4: </a:t>
            </a:r>
            <a:r>
              <a:rPr lang="en-US" sz="3200" b="1" dirty="0" err="1">
                <a:solidFill>
                  <a:srgbClr val="8A7057"/>
                </a:solidFill>
                <a:latin typeface="Times New Roman" panose="02020603050405020304" pitchFamily="18" charset="0"/>
                <a:ea typeface="MS Mincho" panose="02020609040205080304" pitchFamily="49" charset="-128"/>
              </a:rPr>
              <a:t>Kiểm</a:t>
            </a:r>
            <a:r>
              <a:rPr lang="en-US" sz="3200" b="1" dirty="0">
                <a:solidFill>
                  <a:srgbClr val="8A7057"/>
                </a:solidFill>
                <a:latin typeface="Times New Roman" panose="02020603050405020304" pitchFamily="18" charset="0"/>
                <a:ea typeface="MS Mincho" panose="02020609040205080304" pitchFamily="49" charset="-128"/>
              </a:rPr>
              <a:t> </a:t>
            </a:r>
            <a:r>
              <a:rPr lang="en-US" sz="3200" b="1" dirty="0" err="1">
                <a:solidFill>
                  <a:srgbClr val="8A7057"/>
                </a:solidFill>
                <a:latin typeface="Times New Roman" panose="02020603050405020304" pitchFamily="18" charset="0"/>
                <a:ea typeface="MS Mincho" panose="02020609040205080304" pitchFamily="49" charset="-128"/>
              </a:rPr>
              <a:t>tra</a:t>
            </a:r>
            <a:r>
              <a:rPr lang="en-US" sz="3200" b="1" dirty="0">
                <a:solidFill>
                  <a:srgbClr val="8A7057"/>
                </a:solidFill>
                <a:latin typeface="Times New Roman" panose="02020603050405020304" pitchFamily="18" charset="0"/>
                <a:ea typeface="MS Mincho" panose="02020609040205080304" pitchFamily="49" charset="-128"/>
              </a:rPr>
              <a:t>, </a:t>
            </a:r>
            <a:r>
              <a:rPr lang="en-US" sz="3200" b="1" dirty="0" err="1">
                <a:solidFill>
                  <a:srgbClr val="8A7057"/>
                </a:solidFill>
                <a:latin typeface="Times New Roman" panose="02020603050405020304" pitchFamily="18" charset="0"/>
                <a:ea typeface="MS Mincho" panose="02020609040205080304" pitchFamily="49" charset="-128"/>
              </a:rPr>
              <a:t>chỉnh</a:t>
            </a:r>
            <a:r>
              <a:rPr lang="en-US" sz="3200" b="1" dirty="0">
                <a:solidFill>
                  <a:srgbClr val="8A7057"/>
                </a:solidFill>
                <a:latin typeface="Times New Roman" panose="02020603050405020304" pitchFamily="18" charset="0"/>
                <a:ea typeface="MS Mincho" panose="02020609040205080304" pitchFamily="49" charset="-128"/>
              </a:rPr>
              <a:t> </a:t>
            </a:r>
            <a:r>
              <a:rPr lang="en-US" sz="3200" b="1" dirty="0" err="1">
                <a:solidFill>
                  <a:srgbClr val="8A7057"/>
                </a:solidFill>
                <a:latin typeface="Times New Roman" panose="02020603050405020304" pitchFamily="18" charset="0"/>
                <a:ea typeface="MS Mincho" panose="02020609040205080304" pitchFamily="49" charset="-128"/>
              </a:rPr>
              <a:t>sửa</a:t>
            </a:r>
            <a:r>
              <a:rPr lang="en-US" sz="3200" b="1" dirty="0">
                <a:solidFill>
                  <a:srgbClr val="8A7057"/>
                </a:solidFill>
                <a:latin typeface="Times New Roman" panose="02020603050405020304" pitchFamily="18" charset="0"/>
                <a:ea typeface="MS Mincho" panose="02020609040205080304" pitchFamily="49" charset="-128"/>
              </a:rPr>
              <a:t>, </a:t>
            </a:r>
            <a:r>
              <a:rPr lang="en-US" sz="3200" b="1" dirty="0" err="1">
                <a:solidFill>
                  <a:srgbClr val="8A7057"/>
                </a:solidFill>
                <a:latin typeface="Times New Roman" panose="02020603050405020304" pitchFamily="18" charset="0"/>
                <a:ea typeface="MS Mincho" panose="02020609040205080304" pitchFamily="49" charset="-128"/>
              </a:rPr>
              <a:t>hoàn</a:t>
            </a:r>
            <a:r>
              <a:rPr lang="en-US" sz="3200" b="1" dirty="0">
                <a:solidFill>
                  <a:srgbClr val="8A7057"/>
                </a:solidFill>
                <a:latin typeface="Times New Roman" panose="02020603050405020304" pitchFamily="18" charset="0"/>
                <a:ea typeface="MS Mincho" panose="02020609040205080304" pitchFamily="49" charset="-128"/>
              </a:rPr>
              <a:t> </a:t>
            </a:r>
            <a:r>
              <a:rPr lang="en-US" sz="3200" b="1" dirty="0" err="1">
                <a:solidFill>
                  <a:srgbClr val="8A7057"/>
                </a:solidFill>
                <a:latin typeface="Times New Roman" panose="02020603050405020304" pitchFamily="18" charset="0"/>
                <a:ea typeface="MS Mincho" panose="02020609040205080304" pitchFamily="49" charset="-128"/>
              </a:rPr>
              <a:t>thiện</a:t>
            </a:r>
            <a:r>
              <a:rPr lang="en-US" sz="3200" b="1" dirty="0">
                <a:solidFill>
                  <a:srgbClr val="8A7057"/>
                </a:solidFill>
                <a:latin typeface="Times New Roman" panose="02020603050405020304" pitchFamily="18" charset="0"/>
                <a:ea typeface="MS Mincho" panose="02020609040205080304" pitchFamily="49" charset="-128"/>
                <a:cs typeface="Times New Roman" panose="02020603050405020304" pitchFamily="18" charset="0"/>
              </a:rPr>
              <a:t> </a:t>
            </a:r>
            <a:endParaRPr lang="en-US" dirty="0">
              <a:solidFill>
                <a:srgbClr val="8A7057"/>
              </a:solidFill>
            </a:endParaRPr>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87527" y="-203818"/>
            <a:ext cx="2742619" cy="2742619"/>
          </a:xfrm>
          <a:prstGeom prst="rect">
            <a:avLst/>
          </a:prstGeom>
        </p:spPr>
      </p:pic>
      <p:sp>
        <p:nvSpPr>
          <p:cNvPr id="13" name="Hộp Văn bản 12">
            <a:extLst>
              <a:ext uri="{FF2B5EF4-FFF2-40B4-BE49-F238E27FC236}">
                <a16:creationId xmlns:a16="http://schemas.microsoft.com/office/drawing/2014/main" id="{13CFD09B-019F-B554-EC7A-A84C83E8B4EB}"/>
              </a:ext>
            </a:extLst>
          </p:cNvPr>
          <p:cNvSpPr txBox="1"/>
          <p:nvPr/>
        </p:nvSpPr>
        <p:spPr>
          <a:xfrm>
            <a:off x="694270" y="2530997"/>
            <a:ext cx="10164566" cy="1154642"/>
          </a:xfrm>
          <a:prstGeom prst="roundRect">
            <a:avLst/>
          </a:prstGeom>
          <a:gradFill>
            <a:gsLst>
              <a:gs pos="32000">
                <a:srgbClr val="CC9900"/>
              </a:gs>
              <a:gs pos="63000">
                <a:srgbClr val="C00000"/>
              </a:gs>
            </a:gsLst>
            <a:lin ang="18900000" scaled="1"/>
          </a:gradFill>
          <a:ln w="38100">
            <a:noFill/>
          </a:ln>
        </p:spPr>
        <p:txBody>
          <a:bodyPr wrap="square">
            <a:spAutoFit/>
          </a:bodyPr>
          <a:lstStyle/>
          <a:p>
            <a:pPr marR="0" lvl="0" algn="just">
              <a:lnSpc>
                <a:spcPct val="115000"/>
              </a:lnSpc>
              <a:spcBef>
                <a:spcPts val="0"/>
              </a:spcBef>
              <a:spcAft>
                <a:spcPts val="0"/>
              </a:spcAft>
              <a:buSzPts val="1400"/>
              <a:tabLst>
                <a:tab pos="1386840" algn="l"/>
              </a:tabLst>
            </a:pPr>
            <a:r>
              <a:rPr lang="en-US" sz="2800" b="1" dirty="0" err="1">
                <a:solidFill>
                  <a:schemeClr val="bg1"/>
                </a:solidFill>
                <a:latin typeface="Times New Roman" panose="02020603050405020304" pitchFamily="18" charset="0"/>
                <a:ea typeface="MS Mincho" panose="02020609040205080304" pitchFamily="49" charset="-128"/>
              </a:rPr>
              <a:t>Đọc</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kĩ</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bài</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viết</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của</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mình</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và</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đối</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chiếu</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với</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các</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yêu</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cầu</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đã</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nêu</a:t>
            </a:r>
            <a:r>
              <a:rPr lang="en-US" sz="2800" b="1" dirty="0">
                <a:solidFill>
                  <a:schemeClr val="bg1"/>
                </a:solidFill>
                <a:latin typeface="Times New Roman" panose="02020603050405020304" pitchFamily="18" charset="0"/>
                <a:ea typeface="MS Mincho" panose="02020609040205080304" pitchFamily="49" charset="-128"/>
              </a:rPr>
              <a:t> ở </a:t>
            </a:r>
            <a:r>
              <a:rPr lang="en-US" sz="2800" b="1" dirty="0" err="1">
                <a:solidFill>
                  <a:schemeClr val="bg1"/>
                </a:solidFill>
                <a:latin typeface="Times New Roman" panose="02020603050405020304" pitchFamily="18" charset="0"/>
                <a:ea typeface="MS Mincho" panose="02020609040205080304" pitchFamily="49" charset="-128"/>
              </a:rPr>
              <a:t>các</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bước</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để</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kiểm</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tra</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và</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chỉnh</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sửa</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theo</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Phiếu</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chỉnh</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sửa</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bài</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viết</a:t>
            </a:r>
            <a:endParaRPr lang="en-US" sz="2400" b="1" dirty="0">
              <a:solidFill>
                <a:schemeClr val="bg1"/>
              </a:solidFill>
              <a:latin typeface="Times New Roman" panose="02020603050405020304" pitchFamily="18" charset="0"/>
              <a:ea typeface="Times New Roman" panose="02020603050405020304" pitchFamily="18" charset="0"/>
            </a:endParaRPr>
          </a:p>
        </p:txBody>
      </p:sp>
      <p:sp>
        <p:nvSpPr>
          <p:cNvPr id="10" name="Hộp Văn bản 9">
            <a:extLst>
              <a:ext uri="{FF2B5EF4-FFF2-40B4-BE49-F238E27FC236}">
                <a16:creationId xmlns:a16="http://schemas.microsoft.com/office/drawing/2014/main" id="{D7BE3EC0-BC8D-95C6-2FFE-C6CB4D0E27D3}"/>
              </a:ext>
            </a:extLst>
          </p:cNvPr>
          <p:cNvSpPr txBox="1"/>
          <p:nvPr/>
        </p:nvSpPr>
        <p:spPr>
          <a:xfrm>
            <a:off x="694270" y="4198804"/>
            <a:ext cx="9211729" cy="606407"/>
          </a:xfrm>
          <a:prstGeom prst="roundRect">
            <a:avLst/>
          </a:prstGeom>
          <a:gradFill>
            <a:gsLst>
              <a:gs pos="32000">
                <a:srgbClr val="CC9900"/>
              </a:gs>
              <a:gs pos="63000">
                <a:srgbClr val="C00000"/>
              </a:gs>
            </a:gsLst>
            <a:lin ang="18900000" scaled="1"/>
          </a:gradFill>
          <a:ln w="38100">
            <a:noFill/>
          </a:ln>
        </p:spPr>
        <p:txBody>
          <a:bodyPr wrap="square">
            <a:spAutoFit/>
          </a:bodyPr>
          <a:lstStyle/>
          <a:p>
            <a:pPr marR="0" lvl="0" algn="just">
              <a:lnSpc>
                <a:spcPct val="115000"/>
              </a:lnSpc>
              <a:spcBef>
                <a:spcPts val="0"/>
              </a:spcBef>
              <a:spcAft>
                <a:spcPts val="0"/>
              </a:spcAft>
              <a:buSzPts val="1400"/>
              <a:tabLst>
                <a:tab pos="1386840" algn="l"/>
              </a:tabLst>
            </a:pPr>
            <a:r>
              <a:rPr lang="en-US" sz="2800" b="1" dirty="0" err="1">
                <a:solidFill>
                  <a:schemeClr val="bg1"/>
                </a:solidFill>
                <a:latin typeface="Times New Roman" panose="02020603050405020304" pitchFamily="18" charset="0"/>
                <a:ea typeface="MS Mincho" panose="02020609040205080304" pitchFamily="49" charset="-128"/>
              </a:rPr>
              <a:t>Có</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thể</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tráo</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đổi</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bài</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để</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trong</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bàn</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chấm</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và</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chữa</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cho</a:t>
            </a:r>
            <a:r>
              <a:rPr lang="en-US" sz="2800" b="1" dirty="0">
                <a:solidFill>
                  <a:schemeClr val="bg1"/>
                </a:solidFill>
                <a:latin typeface="Times New Roman" panose="02020603050405020304" pitchFamily="18" charset="0"/>
                <a:ea typeface="MS Mincho" panose="02020609040205080304" pitchFamily="49" charset="-128"/>
              </a:rPr>
              <a:t> </a:t>
            </a:r>
            <a:r>
              <a:rPr lang="en-US" sz="2800" b="1" dirty="0" err="1">
                <a:solidFill>
                  <a:schemeClr val="bg1"/>
                </a:solidFill>
                <a:latin typeface="Times New Roman" panose="02020603050405020304" pitchFamily="18" charset="0"/>
                <a:ea typeface="MS Mincho" panose="02020609040205080304" pitchFamily="49" charset="-128"/>
              </a:rPr>
              <a:t>nhau</a:t>
            </a:r>
            <a:r>
              <a:rPr lang="en-US" sz="2800" b="1" dirty="0">
                <a:solidFill>
                  <a:schemeClr val="bg1"/>
                </a:solidFill>
                <a:latin typeface="Times New Roman" panose="02020603050405020304" pitchFamily="18" charset="0"/>
                <a:ea typeface="MS Mincho" panose="02020609040205080304" pitchFamily="49" charset="-128"/>
              </a:rPr>
              <a:t>.</a:t>
            </a:r>
            <a:endParaRPr lang="en-US" sz="2400" b="1" dirty="0">
              <a:solidFill>
                <a:schemeClr val="bg1"/>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51351607"/>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arn(inVertic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38144628-41D4-ADC2-FD19-3FB7BFE990D8}"/>
              </a:ext>
            </a:extLst>
          </p:cNvPr>
          <p:cNvSpPr>
            <a:spLocks noChangeArrowheads="1"/>
          </p:cNvSpPr>
          <p:nvPr/>
        </p:nvSpPr>
        <p:spPr bwMode="auto">
          <a:xfrm>
            <a:off x="3905549" y="128288"/>
            <a:ext cx="441166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3200" b="1" i="0" u="none" strike="noStrike" cap="none" normalizeH="0" baseline="0" dirty="0" err="1">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Phiếu</a:t>
            </a:r>
            <a:r>
              <a:rPr kumimoji="0" lang="en-US" altLang="ja-JP" sz="3200" b="1" i="0" u="none" strike="noStrike" cap="none" normalizeH="0" baseline="0" dirty="0">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3200" b="1" i="0" u="none" strike="noStrike" cap="none" normalizeH="0" baseline="0" dirty="0" err="1">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chỉnh</a:t>
            </a:r>
            <a:r>
              <a:rPr kumimoji="0" lang="en-US" altLang="ja-JP" sz="3200" b="1" i="0" u="none" strike="noStrike" cap="none" normalizeH="0" baseline="0" dirty="0">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3200" b="1" i="0" u="none" strike="noStrike" cap="none" normalizeH="0" baseline="0" dirty="0" err="1">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sửa</a:t>
            </a:r>
            <a:r>
              <a:rPr kumimoji="0" lang="en-US" altLang="ja-JP" sz="3200" b="1" i="0" u="none" strike="noStrike" cap="none" normalizeH="0" baseline="0" dirty="0">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3200" b="1" i="0" u="none" strike="noStrike" cap="none" normalizeH="0" baseline="0" dirty="0" err="1">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bài</a:t>
            </a:r>
            <a:r>
              <a:rPr kumimoji="0" lang="en-US" altLang="ja-JP" sz="3200" b="1" i="0" u="none" strike="noStrike" cap="none" normalizeH="0" baseline="0" dirty="0">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 </a:t>
            </a:r>
            <a:r>
              <a:rPr kumimoji="0" lang="en-US" altLang="ja-JP" sz="3200" b="1" i="0" u="none" strike="noStrike" cap="none" normalizeH="0" baseline="0" dirty="0" err="1">
                <a:ln>
                  <a:noFill/>
                </a:ln>
                <a:solidFill>
                  <a:srgbClr val="C00000"/>
                </a:solidFill>
                <a:effectLst/>
                <a:latin typeface="Times New Roman" panose="02020603050405020304" pitchFamily="18" charset="0"/>
                <a:ea typeface="MS Mincho" panose="02020609040205080304" pitchFamily="49" charset="-128"/>
                <a:cs typeface="Times New Roman" panose="02020603050405020304" pitchFamily="18" charset="0"/>
              </a:rPr>
              <a:t>viết</a:t>
            </a:r>
            <a:endParaRPr kumimoji="0" lang="en-US" altLang="ja-JP" sz="3200" b="0"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066661874"/>
              </p:ext>
            </p:extLst>
          </p:nvPr>
        </p:nvGraphicFramePr>
        <p:xfrm>
          <a:off x="134224" y="713063"/>
          <a:ext cx="11954312" cy="5959567"/>
        </p:xfrm>
        <a:graphic>
          <a:graphicData uri="http://schemas.openxmlformats.org/drawingml/2006/table">
            <a:tbl>
              <a:tblPr firstRow="1" firstCol="1" bandRow="1">
                <a:tableStyleId>{5C22544A-7EE6-4342-B048-85BDC9FD1C3A}</a:tableStyleId>
              </a:tblPr>
              <a:tblGrid>
                <a:gridCol w="1323117">
                  <a:extLst>
                    <a:ext uri="{9D8B030D-6E8A-4147-A177-3AD203B41FA5}">
                      <a16:colId xmlns:a16="http://schemas.microsoft.com/office/drawing/2014/main" val="3188804980"/>
                    </a:ext>
                  </a:extLst>
                </a:gridCol>
                <a:gridCol w="7977887">
                  <a:extLst>
                    <a:ext uri="{9D8B030D-6E8A-4147-A177-3AD203B41FA5}">
                      <a16:colId xmlns:a16="http://schemas.microsoft.com/office/drawing/2014/main" val="3509743242"/>
                    </a:ext>
                  </a:extLst>
                </a:gridCol>
                <a:gridCol w="1326654">
                  <a:extLst>
                    <a:ext uri="{9D8B030D-6E8A-4147-A177-3AD203B41FA5}">
                      <a16:colId xmlns:a16="http://schemas.microsoft.com/office/drawing/2014/main" val="3409668885"/>
                    </a:ext>
                  </a:extLst>
                </a:gridCol>
                <a:gridCol w="1326654">
                  <a:extLst>
                    <a:ext uri="{9D8B030D-6E8A-4147-A177-3AD203B41FA5}">
                      <a16:colId xmlns:a16="http://schemas.microsoft.com/office/drawing/2014/main" val="2353112323"/>
                    </a:ext>
                  </a:extLst>
                </a:gridCol>
              </a:tblGrid>
              <a:tr h="515486">
                <a:tc gridSpan="2">
                  <a:txBody>
                    <a:bodyPr/>
                    <a:lstStyle/>
                    <a:p>
                      <a:pPr algn="ctr">
                        <a:lnSpc>
                          <a:spcPct val="115000"/>
                        </a:lnSpc>
                        <a:spcAft>
                          <a:spcPts val="0"/>
                        </a:spcAft>
                        <a:tabLst>
                          <a:tab pos="90170" algn="l"/>
                          <a:tab pos="180340" algn="l"/>
                        </a:tabLst>
                      </a:pPr>
                      <a:r>
                        <a:rPr lang="vi-VN" sz="2400">
                          <a:effectLst/>
                        </a:rPr>
                        <a:t>Tiêu chí</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a:txBody>
                    <a:bodyPr/>
                    <a:lstStyle/>
                    <a:p>
                      <a:pPr algn="ctr">
                        <a:lnSpc>
                          <a:spcPct val="115000"/>
                        </a:lnSpc>
                        <a:spcAft>
                          <a:spcPts val="0"/>
                        </a:spcAft>
                        <a:tabLst>
                          <a:tab pos="90170" algn="l"/>
                          <a:tab pos="180340" algn="l"/>
                        </a:tabLst>
                      </a:pPr>
                      <a:r>
                        <a:rPr lang="vi-VN" sz="2400">
                          <a:effectLst/>
                        </a:rPr>
                        <a:t>Đạt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tabLst>
                          <a:tab pos="90170" algn="l"/>
                          <a:tab pos="180340" algn="l"/>
                        </a:tabLst>
                      </a:pPr>
                      <a:r>
                        <a:rPr lang="vi-VN" sz="2400">
                          <a:effectLst/>
                        </a:rPr>
                        <a:t>Chưa đạt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52814314"/>
                  </a:ext>
                </a:extLst>
              </a:tr>
              <a:tr h="781801">
                <a:tc>
                  <a:txBody>
                    <a:bodyPr/>
                    <a:lstStyle/>
                    <a:p>
                      <a:pPr algn="just">
                        <a:lnSpc>
                          <a:spcPct val="115000"/>
                        </a:lnSpc>
                        <a:spcAft>
                          <a:spcPts val="0"/>
                        </a:spcAft>
                        <a:tabLst>
                          <a:tab pos="90170" algn="l"/>
                          <a:tab pos="180340" algn="l"/>
                        </a:tabLst>
                      </a:pPr>
                      <a:r>
                        <a:rPr lang="vi-VN" sz="2400">
                          <a:effectLst/>
                        </a:rPr>
                        <a:t>MB</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en-US" sz="2400" dirty="0" err="1">
                          <a:effectLst/>
                        </a:rPr>
                        <a:t>Giới</a:t>
                      </a:r>
                      <a:r>
                        <a:rPr lang="en-US" sz="2400" dirty="0">
                          <a:effectLst/>
                        </a:rPr>
                        <a:t> </a:t>
                      </a:r>
                      <a:r>
                        <a:rPr lang="en-US" sz="2400" dirty="0" err="1">
                          <a:effectLst/>
                        </a:rPr>
                        <a:t>thiệu</a:t>
                      </a:r>
                      <a:r>
                        <a:rPr lang="en-US" sz="2400" dirty="0">
                          <a:effectLst/>
                        </a:rPr>
                        <a:t> </a:t>
                      </a:r>
                      <a:r>
                        <a:rPr lang="en-US" sz="2400" dirty="0" err="1">
                          <a:effectLst/>
                        </a:rPr>
                        <a:t>tác</a:t>
                      </a:r>
                      <a:r>
                        <a:rPr lang="en-US" sz="2400" dirty="0">
                          <a:effectLst/>
                        </a:rPr>
                        <a:t> </a:t>
                      </a:r>
                      <a:r>
                        <a:rPr lang="en-US" sz="2400" dirty="0" err="1">
                          <a:effectLst/>
                        </a:rPr>
                        <a:t>phẩm</a:t>
                      </a:r>
                      <a:r>
                        <a:rPr lang="en-US" sz="2400" dirty="0">
                          <a:effectLst/>
                        </a:rPr>
                        <a:t> </a:t>
                      </a:r>
                      <a:r>
                        <a:rPr lang="en-US" sz="2400" dirty="0" err="1">
                          <a:effectLst/>
                        </a:rPr>
                        <a:t>văn</a:t>
                      </a:r>
                      <a:r>
                        <a:rPr lang="en-US" sz="2400" dirty="0">
                          <a:effectLst/>
                        </a:rPr>
                        <a:t> </a:t>
                      </a:r>
                      <a:r>
                        <a:rPr lang="en-US" sz="2400" dirty="0" err="1">
                          <a:effectLst/>
                        </a:rPr>
                        <a:t>học</a:t>
                      </a:r>
                      <a:r>
                        <a:rPr lang="en-US" sz="2400" dirty="0">
                          <a:effectLst/>
                        </a:rPr>
                        <a:t> </a:t>
                      </a:r>
                      <a:r>
                        <a:rPr lang="en-US" sz="2400" dirty="0" err="1">
                          <a:effectLst/>
                        </a:rPr>
                        <a:t>và</a:t>
                      </a:r>
                      <a:r>
                        <a:rPr lang="en-US" sz="2400" dirty="0">
                          <a:effectLst/>
                        </a:rPr>
                        <a:t> </a:t>
                      </a:r>
                      <a:r>
                        <a:rPr lang="en-US" sz="2400" dirty="0" err="1">
                          <a:effectLst/>
                        </a:rPr>
                        <a:t>nêu</a:t>
                      </a:r>
                      <a:r>
                        <a:rPr lang="en-US" sz="2400" dirty="0">
                          <a:effectLst/>
                        </a:rPr>
                        <a:t> </a:t>
                      </a:r>
                      <a:r>
                        <a:rPr lang="en-US" sz="2400" dirty="0" err="1">
                          <a:effectLst/>
                        </a:rPr>
                        <a:t>khái</a:t>
                      </a:r>
                      <a:r>
                        <a:rPr lang="en-US" sz="2400" dirty="0">
                          <a:effectLst/>
                        </a:rPr>
                        <a:t> </a:t>
                      </a:r>
                      <a:r>
                        <a:rPr lang="en-US" sz="2400" dirty="0" err="1">
                          <a:effectLst/>
                        </a:rPr>
                        <a:t>quát</a:t>
                      </a:r>
                      <a:r>
                        <a:rPr lang="en-US" sz="2400" dirty="0">
                          <a:effectLst/>
                        </a:rPr>
                        <a:t> </a:t>
                      </a:r>
                      <a:r>
                        <a:rPr lang="en-US" sz="2400" dirty="0" err="1">
                          <a:effectLst/>
                        </a:rPr>
                        <a:t>ấn</a:t>
                      </a:r>
                      <a:r>
                        <a:rPr lang="en-US" sz="2400" dirty="0">
                          <a:effectLst/>
                        </a:rPr>
                        <a:t> </a:t>
                      </a:r>
                      <a:r>
                        <a:rPr lang="en-US" sz="2400" dirty="0" err="1">
                          <a:effectLst/>
                        </a:rPr>
                        <a:t>tượng</a:t>
                      </a:r>
                      <a:r>
                        <a:rPr lang="en-US" sz="2400" dirty="0">
                          <a:effectLst/>
                        </a:rPr>
                        <a:t> </a:t>
                      </a:r>
                      <a:r>
                        <a:rPr lang="en-US" sz="2400" dirty="0" err="1">
                          <a:effectLst/>
                        </a:rPr>
                        <a:t>về</a:t>
                      </a:r>
                      <a:r>
                        <a:rPr lang="en-US" sz="2400" dirty="0">
                          <a:effectLst/>
                        </a:rPr>
                        <a:t> </a:t>
                      </a:r>
                      <a:r>
                        <a:rPr lang="vi-VN" sz="2400" dirty="0">
                          <a:effectLst/>
                        </a:rPr>
                        <a:t>tác phẩm</a:t>
                      </a:r>
                      <a:r>
                        <a:rPr lang="en-US" sz="2400" dirty="0">
                          <a:effectLst/>
                        </a:rPr>
                        <a: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1081561"/>
                  </a:ext>
                </a:extLst>
              </a:tr>
              <a:tr h="515486">
                <a:tc rowSpan="4">
                  <a:txBody>
                    <a:bodyPr/>
                    <a:lstStyle/>
                    <a:p>
                      <a:pPr algn="just">
                        <a:lnSpc>
                          <a:spcPct val="115000"/>
                        </a:lnSpc>
                        <a:spcAft>
                          <a:spcPts val="0"/>
                        </a:spcAft>
                        <a:tabLst>
                          <a:tab pos="90170" algn="l"/>
                          <a:tab pos="180340" algn="l"/>
                        </a:tabLst>
                      </a:pPr>
                      <a:r>
                        <a:rPr lang="vi-VN" sz="2400" dirty="0">
                          <a:effectLst/>
                        </a:rPr>
                        <a:t>TB</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vi-VN" sz="2400">
                          <a:effectLst/>
                        </a:rPr>
                        <a:t>Nội dung chính của tác phẩm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046620481"/>
                  </a:ext>
                </a:extLst>
              </a:tr>
              <a:tr h="781801">
                <a:tc vMerge="1">
                  <a:txBody>
                    <a:bodyPr/>
                    <a:lstStyle/>
                    <a:p>
                      <a:endParaRPr lang="en-US"/>
                    </a:p>
                  </a:txBody>
                  <a:tcPr/>
                </a:tc>
                <a:tc>
                  <a:txBody>
                    <a:bodyPr/>
                    <a:lstStyle/>
                    <a:p>
                      <a:pPr>
                        <a:lnSpc>
                          <a:spcPct val="115000"/>
                        </a:lnSpc>
                        <a:spcBef>
                          <a:spcPts val="600"/>
                        </a:spcBef>
                        <a:spcAft>
                          <a:spcPts val="600"/>
                        </a:spcAft>
                      </a:pPr>
                      <a:r>
                        <a:rPr lang="vi-VN" sz="2400">
                          <a:effectLst/>
                        </a:rPr>
                        <a:t>Những thông tin về chủ đề. (qua cốt truyện, qua các nhân vật, chi tiết nổi bật,..)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99036669"/>
                  </a:ext>
                </a:extLst>
              </a:tr>
              <a:tr h="1048117">
                <a:tc vMerge="1">
                  <a:txBody>
                    <a:bodyPr/>
                    <a:lstStyle/>
                    <a:p>
                      <a:endParaRPr lang="en-US"/>
                    </a:p>
                  </a:txBody>
                  <a:tcPr/>
                </a:tc>
                <a:tc>
                  <a:txBody>
                    <a:bodyPr/>
                    <a:lstStyle/>
                    <a:p>
                      <a:pPr>
                        <a:lnSpc>
                          <a:spcPct val="115000"/>
                        </a:lnSpc>
                        <a:spcBef>
                          <a:spcPts val="600"/>
                        </a:spcBef>
                        <a:spcAft>
                          <a:spcPts val="600"/>
                        </a:spcAft>
                      </a:pPr>
                      <a:r>
                        <a:rPr lang="vi-VN" sz="2400">
                          <a:effectLst/>
                        </a:rPr>
                        <a:t>Những nét đặc sắc về nghệ thuật của tác phẩm. (cốt truyện, ngôi kể, lời kể, nghệ thuật xây dựng nhân vật,....)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4930561"/>
                  </a:ext>
                </a:extLst>
              </a:tr>
              <a:tr h="515486">
                <a:tc vMerge="1">
                  <a:txBody>
                    <a:bodyPr/>
                    <a:lstStyle/>
                    <a:p>
                      <a:endParaRPr lang="en-US"/>
                    </a:p>
                  </a:txBody>
                  <a:tcPr/>
                </a:tc>
                <a:tc>
                  <a:txBody>
                    <a:bodyPr/>
                    <a:lstStyle/>
                    <a:p>
                      <a:pPr algn="just">
                        <a:lnSpc>
                          <a:spcPct val="115000"/>
                        </a:lnSpc>
                        <a:spcAft>
                          <a:spcPts val="0"/>
                        </a:spcAft>
                        <a:tabLst>
                          <a:tab pos="90170" algn="l"/>
                          <a:tab pos="180340" algn="l"/>
                        </a:tabLst>
                      </a:pPr>
                      <a:r>
                        <a:rPr lang="vi-VN" sz="2400">
                          <a:effectLst/>
                        </a:rPr>
                        <a:t>Sử dụng các lí lẽ và bằng chứng thuyết phục</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3388519"/>
                  </a:ext>
                </a:extLst>
              </a:tr>
              <a:tr h="515486">
                <a:tc>
                  <a:txBody>
                    <a:bodyPr/>
                    <a:lstStyle/>
                    <a:p>
                      <a:pPr algn="just">
                        <a:lnSpc>
                          <a:spcPct val="115000"/>
                        </a:lnSpc>
                        <a:spcAft>
                          <a:spcPts val="0"/>
                        </a:spcAft>
                        <a:tabLst>
                          <a:tab pos="90170" algn="l"/>
                          <a:tab pos="180340" algn="l"/>
                        </a:tabLst>
                      </a:pPr>
                      <a:r>
                        <a:rPr lang="vi-VN" sz="2400">
                          <a:effectLst/>
                        </a:rPr>
                        <a:t>KB</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Khẳng định lại giá trị của tác phẩm:</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8034979"/>
                  </a:ext>
                </a:extLst>
              </a:tr>
              <a:tr h="781801">
                <a:tc>
                  <a:txBody>
                    <a:bodyPr/>
                    <a:lstStyle/>
                    <a:p>
                      <a:pPr algn="just">
                        <a:lnSpc>
                          <a:spcPct val="115000"/>
                        </a:lnSpc>
                        <a:spcAft>
                          <a:spcPts val="0"/>
                        </a:spcAft>
                        <a:tabLst>
                          <a:tab pos="90170" algn="l"/>
                          <a:tab pos="180340" algn="l"/>
                        </a:tabLst>
                      </a:pPr>
                      <a:r>
                        <a:rPr lang="vi-VN" sz="2400">
                          <a:effectLst/>
                        </a:rPr>
                        <a:t>Diễn đạt</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Đảm bảo đúng chính tả, ngữ pháp, không mắc lỗi diễn đạt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a:effectLst/>
                        </a:rPr>
                        <a:t> </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tabLst>
                          <a:tab pos="90170" algn="l"/>
                          <a:tab pos="180340" algn="l"/>
                        </a:tabLst>
                      </a:pPr>
                      <a:r>
                        <a:rPr lang="vi-VN"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21988819"/>
                  </a:ext>
                </a:extLst>
              </a:tr>
            </a:tbl>
          </a:graphicData>
        </a:graphic>
      </p:graphicFrame>
    </p:spTree>
    <p:extLst>
      <p:ext uri="{BB962C8B-B14F-4D97-AF65-F5344CB8AC3E}">
        <p14:creationId xmlns:p14="http://schemas.microsoft.com/office/powerpoint/2010/main" val="405440808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a16="http://schemas.microsoft.com/office/drawing/2014/main" id="{62F1F112-92EF-61F4-5A3E-85532301C876}"/>
              </a:ext>
            </a:extLst>
          </p:cNvPr>
          <p:cNvSpPr/>
          <p:nvPr/>
        </p:nvSpPr>
        <p:spPr>
          <a:xfrm>
            <a:off x="-15783" y="86172"/>
            <a:ext cx="2803072" cy="677182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TextBox 13">
            <a:extLst>
              <a:ext uri="{FF2B5EF4-FFF2-40B4-BE49-F238E27FC236}">
                <a16:creationId xmlns:a16="http://schemas.microsoft.com/office/drawing/2014/main" id="{761421B1-1906-4F8E-BF53-DF1E9D07C1F2}"/>
              </a:ext>
            </a:extLst>
          </p:cNvPr>
          <p:cNvSpPr txBox="1"/>
          <p:nvPr/>
        </p:nvSpPr>
        <p:spPr>
          <a:xfrm>
            <a:off x="4091722" y="172340"/>
            <a:ext cx="7240554" cy="707886"/>
          </a:xfrm>
          <a:prstGeom prst="rect">
            <a:avLst/>
          </a:prstGeom>
          <a:solidFill>
            <a:schemeClr val="accent2">
              <a:lumMod val="75000"/>
            </a:schemeClr>
          </a:solidFill>
          <a:ln w="38100">
            <a:noFill/>
          </a:ln>
        </p:spPr>
        <p:txBody>
          <a:bodyPr wrap="square">
            <a:spAutoFit/>
          </a:bodyPr>
          <a:lstStyle/>
          <a:p>
            <a:pPr algn="ctr">
              <a:spcBef>
                <a:spcPts val="600"/>
              </a:spcBef>
            </a:pPr>
            <a:r>
              <a:rPr lang="en-US" sz="4000" b="1" dirty="0">
                <a:solidFill>
                  <a:schemeClr val="bg1"/>
                </a:solidFill>
                <a:latin typeface="Times New Roman" panose="02020603050405020304" pitchFamily="18" charset="0"/>
                <a:cs typeface="Times New Roman" panose="02020603050405020304" pitchFamily="18" charset="0"/>
              </a:rPr>
              <a:t>HÌNH THÀNH KIẾN THỨC</a:t>
            </a:r>
            <a:endParaRPr lang="en-US" sz="4000" b="1" dirty="0">
              <a:solidFill>
                <a:schemeClr val="bg1"/>
              </a:solidFill>
              <a:effectLst/>
              <a:latin typeface="Times New Roman" panose="02020603050405020304" pitchFamily="18" charset="0"/>
              <a:cs typeface="Times New Roman" panose="02020603050405020304" pitchFamily="18" charset="0"/>
            </a:endParaRPr>
          </a:p>
        </p:txBody>
      </p:sp>
      <p:sp>
        <p:nvSpPr>
          <p:cNvPr id="8" name="Hình tự do: Hình 7">
            <a:extLst>
              <a:ext uri="{FF2B5EF4-FFF2-40B4-BE49-F238E27FC236}">
                <a16:creationId xmlns:a16="http://schemas.microsoft.com/office/drawing/2014/main" id="{EFF46C95-D8B0-5561-7CE5-E242BDFAD4B2}"/>
              </a:ext>
            </a:extLst>
          </p:cNvPr>
          <p:cNvSpPr/>
          <p:nvPr/>
        </p:nvSpPr>
        <p:spPr>
          <a:xfrm>
            <a:off x="-15783" y="-1"/>
            <a:ext cx="2803071"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accent2">
                  <a:lumMod val="75000"/>
                </a:schemeClr>
              </a:solidFill>
            </a:endParaRPr>
          </a:p>
        </p:txBody>
      </p:sp>
      <p:pic>
        <p:nvPicPr>
          <p:cNvPr id="5" name="Hình ảnh 4">
            <a:extLst>
              <a:ext uri="{FF2B5EF4-FFF2-40B4-BE49-F238E27FC236}">
                <a16:creationId xmlns:a16="http://schemas.microsoft.com/office/drawing/2014/main" id="{D39A369E-AD7C-F941-2C02-FE5917B244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84" y="880226"/>
            <a:ext cx="1927161" cy="1723831"/>
          </a:xfrm>
          <a:prstGeom prst="rect">
            <a:avLst/>
          </a:prstGeom>
        </p:spPr>
      </p:pic>
      <p:pic>
        <p:nvPicPr>
          <p:cNvPr id="10" name="Hình ảnh 9">
            <a:extLst>
              <a:ext uri="{FF2B5EF4-FFF2-40B4-BE49-F238E27FC236}">
                <a16:creationId xmlns:a16="http://schemas.microsoft.com/office/drawing/2014/main" id="{CFFD74B6-BB5F-7B41-A640-9EE12124C4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4710" y="2354479"/>
            <a:ext cx="3761545" cy="4331181"/>
          </a:xfrm>
          <a:prstGeom prst="rect">
            <a:avLst/>
          </a:prstGeom>
        </p:spPr>
      </p:pic>
    </p:spTree>
    <p:extLst>
      <p:ext uri="{BB962C8B-B14F-4D97-AF65-F5344CB8AC3E}">
        <p14:creationId xmlns:p14="http://schemas.microsoft.com/office/powerpoint/2010/main" val="124271120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Hộp Văn bản 5">
            <a:extLst>
              <a:ext uri="{FF2B5EF4-FFF2-40B4-BE49-F238E27FC236}">
                <a16:creationId xmlns:a16="http://schemas.microsoft.com/office/drawing/2014/main" id="{9FF5CDEE-42D8-DDA8-A81B-34FC436E7BA1}"/>
              </a:ext>
            </a:extLst>
          </p:cNvPr>
          <p:cNvSpPr txBox="1"/>
          <p:nvPr/>
        </p:nvSpPr>
        <p:spPr>
          <a:xfrm>
            <a:off x="792990" y="129746"/>
            <a:ext cx="2752642"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effectLst/>
                <a:latin typeface="Times New Roman" panose="02020603050405020304" pitchFamily="18" charset="0"/>
                <a:ea typeface="MS Mincho" panose="02020609040205080304" pitchFamily="49" charset="-128"/>
              </a:rPr>
              <a:t>I. </a:t>
            </a:r>
            <a:r>
              <a:rPr lang="en-US" sz="4000" b="1" dirty="0" err="1">
                <a:solidFill>
                  <a:schemeClr val="bg1"/>
                </a:solidFill>
                <a:effectLst/>
                <a:latin typeface="Times New Roman" panose="02020603050405020304" pitchFamily="18" charset="0"/>
                <a:ea typeface="MS Mincho" panose="02020609040205080304" pitchFamily="49" charset="-128"/>
              </a:rPr>
              <a:t>Lý</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thuyết</a:t>
            </a:r>
            <a:endParaRPr lang="en-US" sz="4000" dirty="0">
              <a:solidFill>
                <a:schemeClr val="bg1"/>
              </a:solidFill>
            </a:endParaRPr>
          </a:p>
        </p:txBody>
      </p:sp>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2379" y="-48772"/>
            <a:ext cx="1749627" cy="1749627"/>
          </a:xfrm>
          <a:prstGeom prst="rect">
            <a:avLst/>
          </a:prstGeom>
        </p:spPr>
      </p:pic>
      <p:sp>
        <p:nvSpPr>
          <p:cNvPr id="10" name="Hộp Văn bản 9">
            <a:extLst>
              <a:ext uri="{FF2B5EF4-FFF2-40B4-BE49-F238E27FC236}">
                <a16:creationId xmlns:a16="http://schemas.microsoft.com/office/drawing/2014/main" id="{2B83D7B7-CE62-B690-F0CA-A33BC83498DC}"/>
              </a:ext>
            </a:extLst>
          </p:cNvPr>
          <p:cNvSpPr txBox="1"/>
          <p:nvPr/>
        </p:nvSpPr>
        <p:spPr>
          <a:xfrm>
            <a:off x="664807" y="847475"/>
            <a:ext cx="11166410" cy="658642"/>
          </a:xfrm>
          <a:prstGeom prst="rect">
            <a:avLst/>
          </a:prstGeom>
          <a:noFill/>
        </p:spPr>
        <p:txBody>
          <a:bodyPr wrap="square">
            <a:spAutoFit/>
          </a:bodyPr>
          <a:lstStyle/>
          <a:p>
            <a:pPr>
              <a:lnSpc>
                <a:spcPct val="115000"/>
              </a:lnSpc>
              <a:spcBef>
                <a:spcPts val="600"/>
              </a:spcBef>
              <a:spcAft>
                <a:spcPts val="600"/>
              </a:spcAft>
              <a:tabLst>
                <a:tab pos="1386840" algn="l"/>
              </a:tabLst>
            </a:pPr>
            <a:r>
              <a:rPr lang="vi-VN" sz="3200" b="1" dirty="0">
                <a:solidFill>
                  <a:srgbClr val="CD9906"/>
                </a:solidFill>
                <a:latin typeface="Times New Roman" panose="02020603050405020304" pitchFamily="18" charset="0"/>
                <a:ea typeface="Times New Roman" panose="02020603050405020304" pitchFamily="18" charset="0"/>
              </a:rPr>
              <a:t>1</a:t>
            </a:r>
            <a:r>
              <a:rPr lang="en-US" sz="3200" b="1" dirty="0" smtClean="0">
                <a:solidFill>
                  <a:srgbClr val="CD9906"/>
                </a:solidFill>
                <a:effectLst/>
                <a:latin typeface="Times New Roman" panose="02020603050405020304" pitchFamily="18" charset="0"/>
                <a:ea typeface="Times New Roman" panose="02020603050405020304" pitchFamily="18" charset="0"/>
              </a:rPr>
              <a:t>. </a:t>
            </a:r>
            <a:r>
              <a:rPr lang="en-US" sz="3200" b="1" dirty="0" err="1">
                <a:solidFill>
                  <a:srgbClr val="CD9906"/>
                </a:solidFill>
                <a:effectLst/>
                <a:latin typeface="Times New Roman" panose="02020603050405020304" pitchFamily="18" charset="0"/>
                <a:ea typeface="Times New Roman" panose="02020603050405020304" pitchFamily="18" charset="0"/>
              </a:rPr>
              <a:t>Phân</a:t>
            </a:r>
            <a:r>
              <a:rPr lang="en-US" sz="3200" b="1" dirty="0">
                <a:solidFill>
                  <a:srgbClr val="CD9906"/>
                </a:solidFill>
                <a:effectLst/>
                <a:latin typeface="Times New Roman" panose="02020603050405020304" pitchFamily="18" charset="0"/>
                <a:ea typeface="Times New Roman" panose="02020603050405020304" pitchFamily="18" charset="0"/>
              </a:rPr>
              <a:t> </a:t>
            </a:r>
            <a:r>
              <a:rPr lang="en-US" sz="3200" b="1" dirty="0" err="1">
                <a:solidFill>
                  <a:srgbClr val="CD9906"/>
                </a:solidFill>
                <a:effectLst/>
                <a:latin typeface="Times New Roman" panose="02020603050405020304" pitchFamily="18" charset="0"/>
                <a:ea typeface="Times New Roman" panose="02020603050405020304" pitchFamily="18" charset="0"/>
              </a:rPr>
              <a:t>tích</a:t>
            </a:r>
            <a:r>
              <a:rPr lang="en-US" sz="3200" b="1" dirty="0">
                <a:solidFill>
                  <a:srgbClr val="CD9906"/>
                </a:solidFill>
                <a:effectLst/>
                <a:latin typeface="Times New Roman" panose="02020603050405020304" pitchFamily="18" charset="0"/>
                <a:ea typeface="Times New Roman" panose="02020603050405020304" pitchFamily="18" charset="0"/>
              </a:rPr>
              <a:t> </a:t>
            </a:r>
            <a:r>
              <a:rPr lang="en-US" sz="3200" b="1" dirty="0" err="1">
                <a:solidFill>
                  <a:srgbClr val="CD9906"/>
                </a:solidFill>
                <a:effectLst/>
                <a:latin typeface="Times New Roman" panose="02020603050405020304" pitchFamily="18" charset="0"/>
                <a:ea typeface="Times New Roman" panose="02020603050405020304" pitchFamily="18" charset="0"/>
              </a:rPr>
              <a:t>bài</a:t>
            </a:r>
            <a:r>
              <a:rPr lang="en-US" sz="3200" b="1" dirty="0">
                <a:solidFill>
                  <a:srgbClr val="CD9906"/>
                </a:solidFill>
                <a:effectLst/>
                <a:latin typeface="Times New Roman" panose="02020603050405020304" pitchFamily="18" charset="0"/>
                <a:ea typeface="Times New Roman" panose="02020603050405020304" pitchFamily="18" charset="0"/>
              </a:rPr>
              <a:t> </a:t>
            </a:r>
            <a:r>
              <a:rPr lang="en-US" sz="3200" b="1" dirty="0" err="1">
                <a:solidFill>
                  <a:srgbClr val="CD9906"/>
                </a:solidFill>
                <a:effectLst/>
                <a:latin typeface="Times New Roman" panose="02020603050405020304" pitchFamily="18" charset="0"/>
                <a:ea typeface="Times New Roman" panose="02020603050405020304" pitchFamily="18" charset="0"/>
              </a:rPr>
              <a:t>viết</a:t>
            </a:r>
            <a:r>
              <a:rPr lang="en-US" sz="3200" b="1" dirty="0">
                <a:solidFill>
                  <a:srgbClr val="CD9906"/>
                </a:solidFill>
                <a:effectLst/>
                <a:latin typeface="Times New Roman" panose="02020603050405020304" pitchFamily="18" charset="0"/>
                <a:ea typeface="Times New Roman" panose="02020603050405020304" pitchFamily="18" charset="0"/>
              </a:rPr>
              <a:t> </a:t>
            </a:r>
            <a:r>
              <a:rPr lang="en-US" sz="3200" b="1" dirty="0" err="1">
                <a:solidFill>
                  <a:srgbClr val="CD9906"/>
                </a:solidFill>
                <a:effectLst/>
                <a:latin typeface="Times New Roman" panose="02020603050405020304" pitchFamily="18" charset="0"/>
                <a:ea typeface="Times New Roman" panose="02020603050405020304" pitchFamily="18" charset="0"/>
              </a:rPr>
              <a:t>tham</a:t>
            </a:r>
            <a:r>
              <a:rPr lang="en-US" sz="3200" b="1" dirty="0">
                <a:solidFill>
                  <a:srgbClr val="CD9906"/>
                </a:solidFill>
                <a:effectLst/>
                <a:latin typeface="Times New Roman" panose="02020603050405020304" pitchFamily="18" charset="0"/>
                <a:ea typeface="Times New Roman" panose="02020603050405020304" pitchFamily="18" charset="0"/>
              </a:rPr>
              <a:t> </a:t>
            </a:r>
            <a:r>
              <a:rPr lang="en-US" sz="3200" b="1" dirty="0" err="1">
                <a:solidFill>
                  <a:srgbClr val="CD9906"/>
                </a:solidFill>
                <a:effectLst/>
                <a:latin typeface="Times New Roman" panose="02020603050405020304" pitchFamily="18" charset="0"/>
                <a:ea typeface="Times New Roman" panose="02020603050405020304" pitchFamily="18" charset="0"/>
              </a:rPr>
              <a:t>khảo</a:t>
            </a:r>
            <a:r>
              <a:rPr lang="en-US" sz="3200" b="1" dirty="0">
                <a:solidFill>
                  <a:srgbClr val="CD9906"/>
                </a:solidFill>
                <a:effectLst/>
                <a:latin typeface="Times New Roman" panose="02020603050405020304" pitchFamily="18" charset="0"/>
                <a:ea typeface="Times New Roman" panose="02020603050405020304" pitchFamily="18" charset="0"/>
              </a:rPr>
              <a:t> SGK</a:t>
            </a:r>
            <a:endParaRPr lang="en-US" sz="2800" dirty="0">
              <a:solidFill>
                <a:srgbClr val="CD9906"/>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4138651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Hình ảnh 27">
            <a:extLst>
              <a:ext uri="{FF2B5EF4-FFF2-40B4-BE49-F238E27FC236}">
                <a16:creationId xmlns:a16="http://schemas.microsoft.com/office/drawing/2014/main" id="{DADA870E-CE49-EBD5-40A3-42B5D61D2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52379" y="-48772"/>
            <a:ext cx="1749627" cy="1749627"/>
          </a:xfrm>
          <a:prstGeom prst="rect">
            <a:avLst/>
          </a:prstGeom>
        </p:spPr>
      </p:pic>
      <p:sp>
        <p:nvSpPr>
          <p:cNvPr id="10" name="Hộp Văn bản 9">
            <a:extLst>
              <a:ext uri="{FF2B5EF4-FFF2-40B4-BE49-F238E27FC236}">
                <a16:creationId xmlns:a16="http://schemas.microsoft.com/office/drawing/2014/main" id="{2B83D7B7-CE62-B690-F0CA-A33BC83498DC}"/>
              </a:ext>
            </a:extLst>
          </p:cNvPr>
          <p:cNvSpPr txBox="1"/>
          <p:nvPr/>
        </p:nvSpPr>
        <p:spPr>
          <a:xfrm>
            <a:off x="220191" y="0"/>
            <a:ext cx="11166410" cy="613245"/>
          </a:xfrm>
          <a:prstGeom prst="rect">
            <a:avLst/>
          </a:prstGeom>
          <a:noFill/>
        </p:spPr>
        <p:txBody>
          <a:bodyPr wrap="square">
            <a:spAutoFit/>
          </a:bodyPr>
          <a:lstStyle/>
          <a:p>
            <a:pPr>
              <a:lnSpc>
                <a:spcPct val="115000"/>
              </a:lnSpc>
              <a:spcBef>
                <a:spcPts val="600"/>
              </a:spcBef>
              <a:spcAft>
                <a:spcPts val="600"/>
              </a:spcAft>
              <a:tabLst>
                <a:tab pos="1386840" algn="l"/>
              </a:tabLst>
            </a:pPr>
            <a:r>
              <a:rPr lang="vi-VN" sz="3200" b="1" dirty="0" smtClean="0">
                <a:solidFill>
                  <a:srgbClr val="CD9906"/>
                </a:solidFill>
                <a:latin typeface="Times New Roman" panose="02020603050405020304" pitchFamily="18" charset="0"/>
                <a:ea typeface="Times New Roman" panose="02020603050405020304" pitchFamily="18" charset="0"/>
              </a:rPr>
              <a:t>PHT SỐ 1</a:t>
            </a:r>
            <a:endParaRPr lang="en-US" sz="2800" dirty="0">
              <a:solidFill>
                <a:srgbClr val="CD9906"/>
              </a:solidFill>
              <a:effectLst/>
              <a:latin typeface="Times New Roman" panose="02020603050405020304" pitchFamily="18" charset="0"/>
              <a:ea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699591583"/>
              </p:ext>
            </p:extLst>
          </p:nvPr>
        </p:nvGraphicFramePr>
        <p:xfrm>
          <a:off x="92280" y="931177"/>
          <a:ext cx="11719420" cy="6157520"/>
        </p:xfrm>
        <a:graphic>
          <a:graphicData uri="http://schemas.openxmlformats.org/drawingml/2006/table">
            <a:tbl>
              <a:tblPr firstRow="1" firstCol="1" bandRow="1">
                <a:tableStyleId>{5C22544A-7EE6-4342-B048-85BDC9FD1C3A}</a:tableStyleId>
              </a:tblPr>
              <a:tblGrid>
                <a:gridCol w="1234949">
                  <a:extLst>
                    <a:ext uri="{9D8B030D-6E8A-4147-A177-3AD203B41FA5}">
                      <a16:colId xmlns:a16="http://schemas.microsoft.com/office/drawing/2014/main" val="1406257672"/>
                    </a:ext>
                  </a:extLst>
                </a:gridCol>
                <a:gridCol w="5183428">
                  <a:extLst>
                    <a:ext uri="{9D8B030D-6E8A-4147-A177-3AD203B41FA5}">
                      <a16:colId xmlns:a16="http://schemas.microsoft.com/office/drawing/2014/main" val="2457988616"/>
                    </a:ext>
                  </a:extLst>
                </a:gridCol>
                <a:gridCol w="5301043">
                  <a:extLst>
                    <a:ext uri="{9D8B030D-6E8A-4147-A177-3AD203B41FA5}">
                      <a16:colId xmlns:a16="http://schemas.microsoft.com/office/drawing/2014/main" val="1279139721"/>
                    </a:ext>
                  </a:extLst>
                </a:gridCol>
              </a:tblGrid>
              <a:tr h="459048">
                <a:tc>
                  <a:txBody>
                    <a:bodyPr/>
                    <a:lstStyle/>
                    <a:p>
                      <a:pPr algn="ctr">
                        <a:lnSpc>
                          <a:spcPct val="115000"/>
                        </a:lnSpc>
                        <a:spcBef>
                          <a:spcPts val="600"/>
                        </a:spcBef>
                        <a:spcAft>
                          <a:spcPts val="600"/>
                        </a:spcAft>
                      </a:pPr>
                      <a:r>
                        <a:rPr lang="vi-VN" sz="2400">
                          <a:effectLst/>
                          <a:latin typeface="+mj-lt"/>
                        </a:rPr>
                        <a:t>Bố cục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vi-VN" sz="2400">
                          <a:effectLst/>
                          <a:latin typeface="+mj-lt"/>
                        </a:rPr>
                        <a:t>Đặc điểm cơ bản</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Chi tiết trong tác phẩm</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72292372"/>
                  </a:ext>
                </a:extLst>
              </a:tr>
              <a:tr h="944060">
                <a:tc>
                  <a:txBody>
                    <a:bodyPr/>
                    <a:lstStyle/>
                    <a:p>
                      <a:pPr algn="ctr">
                        <a:lnSpc>
                          <a:spcPct val="115000"/>
                        </a:lnSpc>
                        <a:spcBef>
                          <a:spcPts val="600"/>
                        </a:spcBef>
                        <a:spcAft>
                          <a:spcPts val="600"/>
                        </a:spcAft>
                      </a:pPr>
                      <a:r>
                        <a:rPr lang="vi-VN" sz="2400">
                          <a:effectLst/>
                          <a:latin typeface="+mj-lt"/>
                        </a:rPr>
                        <a:t>MB</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vi-VN" sz="2400" dirty="0">
                          <a:effectLst/>
                          <a:latin typeface="+mj-lt"/>
                        </a:rPr>
                        <a:t>Thông tin chung về tác giả, tác phẩm</a:t>
                      </a:r>
                      <a:endParaRPr lang="en-US" sz="2400" dirty="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1055893"/>
                  </a:ext>
                </a:extLst>
              </a:tr>
              <a:tr h="459048">
                <a:tc rowSpan="3">
                  <a:txBody>
                    <a:bodyPr/>
                    <a:lstStyle/>
                    <a:p>
                      <a:pPr algn="ctr">
                        <a:lnSpc>
                          <a:spcPct val="115000"/>
                        </a:lnSpc>
                        <a:spcBef>
                          <a:spcPts val="600"/>
                        </a:spcBef>
                        <a:spcAft>
                          <a:spcPts val="600"/>
                        </a:spcAft>
                      </a:pPr>
                      <a:r>
                        <a:rPr lang="vi-VN" sz="2400">
                          <a:effectLst/>
                          <a:latin typeface="+mj-lt"/>
                        </a:rPr>
                        <a:t>TB</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vi-VN" sz="2400">
                          <a:effectLst/>
                          <a:latin typeface="+mj-lt"/>
                        </a:rPr>
                        <a:t>Nội dung chính của tác phẩm</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65545253"/>
                  </a:ext>
                </a:extLst>
              </a:tr>
              <a:tr h="1431787">
                <a:tc vMerge="1">
                  <a:txBody>
                    <a:bodyPr/>
                    <a:lstStyle/>
                    <a:p>
                      <a:endParaRPr lang="en-US"/>
                    </a:p>
                  </a:txBody>
                  <a:tcPr/>
                </a:tc>
                <a:tc>
                  <a:txBody>
                    <a:bodyPr/>
                    <a:lstStyle/>
                    <a:p>
                      <a:pPr>
                        <a:lnSpc>
                          <a:spcPct val="115000"/>
                        </a:lnSpc>
                        <a:spcBef>
                          <a:spcPts val="600"/>
                        </a:spcBef>
                        <a:spcAft>
                          <a:spcPts val="600"/>
                        </a:spcAft>
                      </a:pPr>
                      <a:r>
                        <a:rPr lang="vi-VN" sz="2400">
                          <a:effectLst/>
                          <a:latin typeface="+mj-lt"/>
                        </a:rPr>
                        <a:t>Những thông tin về chủ đề. (qua cốt truyện, qua các nhân vật, chi tiết nổi bật,..)</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817687"/>
                  </a:ext>
                </a:extLst>
              </a:tr>
              <a:tr h="1919517">
                <a:tc vMerge="1">
                  <a:txBody>
                    <a:bodyPr/>
                    <a:lstStyle/>
                    <a:p>
                      <a:endParaRPr lang="en-US"/>
                    </a:p>
                  </a:txBody>
                  <a:tcPr/>
                </a:tc>
                <a:tc>
                  <a:txBody>
                    <a:bodyPr/>
                    <a:lstStyle/>
                    <a:p>
                      <a:pPr>
                        <a:lnSpc>
                          <a:spcPct val="115000"/>
                        </a:lnSpc>
                        <a:spcBef>
                          <a:spcPts val="600"/>
                        </a:spcBef>
                        <a:spcAft>
                          <a:spcPts val="600"/>
                        </a:spcAft>
                      </a:pPr>
                      <a:r>
                        <a:rPr lang="vi-VN" sz="2400">
                          <a:effectLst/>
                          <a:latin typeface="+mj-lt"/>
                        </a:rPr>
                        <a:t>Những nét đặc sắc về nghệ thuật của tác phẩm. (cốt truyện, ngôi kể, lời kể, nghệ thuật xây dựng nhân vật,....)</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a:effectLst/>
                          <a:latin typeface="+mj-lt"/>
                        </a:rPr>
                        <a:t> </a:t>
                      </a:r>
                      <a:endParaRPr lang="en-US" sz="240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1995792"/>
                  </a:ext>
                </a:extLst>
              </a:tr>
              <a:tr h="944060">
                <a:tc>
                  <a:txBody>
                    <a:bodyPr/>
                    <a:lstStyle/>
                    <a:p>
                      <a:pPr algn="ctr">
                        <a:lnSpc>
                          <a:spcPct val="115000"/>
                        </a:lnSpc>
                        <a:spcBef>
                          <a:spcPts val="600"/>
                        </a:spcBef>
                        <a:spcAft>
                          <a:spcPts val="600"/>
                        </a:spcAft>
                      </a:pPr>
                      <a:r>
                        <a:rPr lang="vi-VN" sz="2400">
                          <a:effectLst/>
                          <a:latin typeface="+mj-lt"/>
                        </a:rPr>
                        <a:t>KB</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Bef>
                          <a:spcPts val="600"/>
                        </a:spcBef>
                        <a:spcAft>
                          <a:spcPts val="600"/>
                        </a:spcAft>
                      </a:pPr>
                      <a:r>
                        <a:rPr lang="vi-VN" sz="2400">
                          <a:effectLst/>
                          <a:latin typeface="+mj-lt"/>
                        </a:rPr>
                        <a:t>Ý nghĩa chung của tác phẩm với người đọc.</a:t>
                      </a:r>
                      <a:endParaRPr lang="en-US" sz="2400">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Bef>
                          <a:spcPts val="600"/>
                        </a:spcBef>
                        <a:spcAft>
                          <a:spcPts val="600"/>
                        </a:spcAft>
                      </a:pPr>
                      <a:r>
                        <a:rPr lang="en-US" sz="2400" dirty="0">
                          <a:effectLst/>
                          <a:latin typeface="+mj-lt"/>
                        </a:rPr>
                        <a:t> </a:t>
                      </a:r>
                      <a:endParaRPr lang="en-US" sz="2400" dirty="0">
                        <a:effectLst/>
                        <a:latin typeface="+mj-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93797331"/>
                  </a:ext>
                </a:extLst>
              </a:tr>
            </a:tbl>
          </a:graphicData>
        </a:graphic>
      </p:graphicFrame>
    </p:spTree>
    <p:extLst>
      <p:ext uri="{BB962C8B-B14F-4D97-AF65-F5344CB8AC3E}">
        <p14:creationId xmlns:p14="http://schemas.microsoft.com/office/powerpoint/2010/main" val="94158184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Hộp Văn bản 16">
            <a:extLst>
              <a:ext uri="{FF2B5EF4-FFF2-40B4-BE49-F238E27FC236}">
                <a16:creationId xmlns:a16="http://schemas.microsoft.com/office/drawing/2014/main" id="{E0080F63-AC05-F6BE-C4B1-A80D4A58FEE0}"/>
              </a:ext>
            </a:extLst>
          </p:cNvPr>
          <p:cNvSpPr txBox="1"/>
          <p:nvPr/>
        </p:nvSpPr>
        <p:spPr>
          <a:xfrm>
            <a:off x="3674479" y="-15023"/>
            <a:ext cx="4580521" cy="613245"/>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marR="0" lvl="0" algn="just">
              <a:lnSpc>
                <a:spcPct val="115000"/>
              </a:lnSpc>
              <a:spcBef>
                <a:spcPts val="600"/>
              </a:spcBef>
              <a:spcAft>
                <a:spcPts val="600"/>
              </a:spcAft>
              <a:buSzPts val="1400"/>
            </a:pPr>
            <a:r>
              <a:rPr lang="vi-VN" sz="2800" b="1" dirty="0">
                <a:solidFill>
                  <a:schemeClr val="bg1"/>
                </a:solidFill>
                <a:effectLst/>
                <a:latin typeface="Times New Roman" panose="02020603050405020304" pitchFamily="18" charset="0"/>
                <a:ea typeface="Times New Roman" panose="02020603050405020304" pitchFamily="18" charset="0"/>
              </a:rPr>
              <a:t>Sơ </a:t>
            </a:r>
            <a:r>
              <a:rPr lang="vi-VN" sz="2800" b="1" dirty="0" err="1">
                <a:solidFill>
                  <a:schemeClr val="bg1"/>
                </a:solidFill>
                <a:effectLst/>
                <a:latin typeface="Times New Roman" panose="02020603050405020304" pitchFamily="18" charset="0"/>
                <a:ea typeface="Times New Roman" panose="02020603050405020304" pitchFamily="18" charset="0"/>
              </a:rPr>
              <a:t>đồ</a:t>
            </a:r>
            <a:r>
              <a:rPr lang="vi-VN" sz="2800" b="1" dirty="0">
                <a:solidFill>
                  <a:schemeClr val="bg1"/>
                </a:solidFill>
                <a:effectLst/>
                <a:latin typeface="Times New Roman" panose="02020603050405020304" pitchFamily="18" charset="0"/>
                <a:ea typeface="Times New Roman" panose="02020603050405020304" pitchFamily="18" charset="0"/>
              </a:rPr>
              <a:t> h</a:t>
            </a:r>
            <a:r>
              <a:rPr lang="en-US" sz="2800" b="1" dirty="0" err="1">
                <a:solidFill>
                  <a:schemeClr val="bg1"/>
                </a:solidFill>
                <a:effectLst/>
                <a:latin typeface="Times New Roman" panose="02020603050405020304" pitchFamily="18" charset="0"/>
                <a:ea typeface="Times New Roman" panose="02020603050405020304" pitchFamily="18" charset="0"/>
              </a:rPr>
              <a:t>óa</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kiến</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thức</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bài</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viết</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
        <p:nvSpPr>
          <p:cNvPr id="4" name="Hình chữ nhật: Góc Tròn 3">
            <a:extLst>
              <a:ext uri="{FF2B5EF4-FFF2-40B4-BE49-F238E27FC236}">
                <a16:creationId xmlns:a16="http://schemas.microsoft.com/office/drawing/2014/main" id="{65B85361-06E1-3A10-6791-D53769768745}"/>
              </a:ext>
            </a:extLst>
          </p:cNvPr>
          <p:cNvSpPr/>
          <p:nvPr/>
        </p:nvSpPr>
        <p:spPr>
          <a:xfrm>
            <a:off x="258178" y="707494"/>
            <a:ext cx="10949513" cy="514764"/>
          </a:xfrm>
          <a:prstGeom prst="roundRect">
            <a:avLst/>
          </a:prstGeom>
          <a:solidFill>
            <a:srgbClr val="FFFF00"/>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vi-VN" sz="2800" b="1" dirty="0">
                <a:solidFill>
                  <a:sysClr val="windowText" lastClr="000000"/>
                </a:solidFill>
                <a:latin typeface="Times New Roman" pitchFamily="18" charset="0"/>
                <a:cs typeface="Times New Roman" pitchFamily="18" charset="0"/>
              </a:rPr>
              <a:t>Hãy "Vừa nhắm mắt vừa mở cửa sổ" để cảm nhận...</a:t>
            </a:r>
            <a:endParaRPr lang="en-US" sz="2800" b="1" dirty="0">
              <a:solidFill>
                <a:sysClr val="windowText" lastClr="000000"/>
              </a:solidFill>
              <a:latin typeface="Times New Roman" pitchFamily="18" charset="0"/>
              <a:cs typeface="Times New Roman" pitchFamily="18" charset="0"/>
            </a:endParaRPr>
          </a:p>
        </p:txBody>
      </p:sp>
      <p:cxnSp>
        <p:nvCxnSpPr>
          <p:cNvPr id="6" name="Đường nối Thẳng 5">
            <a:extLst>
              <a:ext uri="{FF2B5EF4-FFF2-40B4-BE49-F238E27FC236}">
                <a16:creationId xmlns:a16="http://schemas.microsoft.com/office/drawing/2014/main" id="{3708BD12-B3E5-BE50-CE1F-29F3E8FF1965}"/>
              </a:ext>
            </a:extLst>
          </p:cNvPr>
          <p:cNvCxnSpPr>
            <a:cxnSpLocks/>
          </p:cNvCxnSpPr>
          <p:nvPr/>
        </p:nvCxnSpPr>
        <p:spPr>
          <a:xfrm>
            <a:off x="435723" y="1222258"/>
            <a:ext cx="0" cy="491292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Đường nối Thẳng 12">
            <a:extLst>
              <a:ext uri="{FF2B5EF4-FFF2-40B4-BE49-F238E27FC236}">
                <a16:creationId xmlns:a16="http://schemas.microsoft.com/office/drawing/2014/main" id="{45D9F40C-4CC7-E97B-7AE5-31EC8439F363}"/>
              </a:ext>
            </a:extLst>
          </p:cNvPr>
          <p:cNvCxnSpPr>
            <a:cxnSpLocks/>
            <a:endCxn id="27" idx="1"/>
          </p:cNvCxnSpPr>
          <p:nvPr/>
        </p:nvCxnSpPr>
        <p:spPr>
          <a:xfrm flipV="1">
            <a:off x="462280" y="1679983"/>
            <a:ext cx="694803" cy="15156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Đường nối Thẳng 17">
            <a:extLst>
              <a:ext uri="{FF2B5EF4-FFF2-40B4-BE49-F238E27FC236}">
                <a16:creationId xmlns:a16="http://schemas.microsoft.com/office/drawing/2014/main" id="{BD745F29-CF3C-7255-BAF7-4EC2FBFA326F}"/>
              </a:ext>
            </a:extLst>
          </p:cNvPr>
          <p:cNvCxnSpPr>
            <a:cxnSpLocks/>
          </p:cNvCxnSpPr>
          <p:nvPr/>
        </p:nvCxnSpPr>
        <p:spPr>
          <a:xfrm>
            <a:off x="435723" y="2901033"/>
            <a:ext cx="703710"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Đường nối Thẳng 19">
            <a:extLst>
              <a:ext uri="{FF2B5EF4-FFF2-40B4-BE49-F238E27FC236}">
                <a16:creationId xmlns:a16="http://schemas.microsoft.com/office/drawing/2014/main" id="{2057BF5F-312B-872E-15D4-3768A44232FA}"/>
              </a:ext>
            </a:extLst>
          </p:cNvPr>
          <p:cNvCxnSpPr>
            <a:cxnSpLocks/>
            <a:endCxn id="40" idx="1"/>
          </p:cNvCxnSpPr>
          <p:nvPr/>
        </p:nvCxnSpPr>
        <p:spPr>
          <a:xfrm flipV="1">
            <a:off x="462280" y="4035073"/>
            <a:ext cx="694805" cy="935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Đường nối Thẳng 20">
            <a:extLst>
              <a:ext uri="{FF2B5EF4-FFF2-40B4-BE49-F238E27FC236}">
                <a16:creationId xmlns:a16="http://schemas.microsoft.com/office/drawing/2014/main" id="{B0481133-7027-67AC-81B5-5751933E322F}"/>
              </a:ext>
            </a:extLst>
          </p:cNvPr>
          <p:cNvCxnSpPr>
            <a:cxnSpLocks/>
            <a:endCxn id="41" idx="1"/>
          </p:cNvCxnSpPr>
          <p:nvPr/>
        </p:nvCxnSpPr>
        <p:spPr>
          <a:xfrm>
            <a:off x="462280" y="5270077"/>
            <a:ext cx="694804" cy="5087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Hình chữ nhật: Góc Tròn 26">
            <a:extLst>
              <a:ext uri="{FF2B5EF4-FFF2-40B4-BE49-F238E27FC236}">
                <a16:creationId xmlns:a16="http://schemas.microsoft.com/office/drawing/2014/main" id="{640A1E86-FFB2-D41B-D82C-5FCB6ED0F92A}"/>
              </a:ext>
            </a:extLst>
          </p:cNvPr>
          <p:cNvSpPr/>
          <p:nvPr/>
        </p:nvSpPr>
        <p:spPr>
          <a:xfrm>
            <a:off x="1157083" y="1367965"/>
            <a:ext cx="10901677" cy="624036"/>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vi-VN" sz="2600" dirty="0" smtClean="0">
                <a:solidFill>
                  <a:schemeClr val="tx1"/>
                </a:solidFill>
                <a:latin typeface="Times New Roman" pitchFamily="18" charset="0"/>
                <a:cs typeface="Times New Roman" pitchFamily="18" charset="0"/>
              </a:rPr>
              <a:t>Giới </a:t>
            </a:r>
            <a:r>
              <a:rPr lang="vi-VN" sz="2600" dirty="0">
                <a:solidFill>
                  <a:schemeClr val="tx1"/>
                </a:solidFill>
                <a:latin typeface="Times New Roman" pitchFamily="18" charset="0"/>
                <a:cs typeface="Times New Roman" pitchFamily="18" charset="0"/>
              </a:rPr>
              <a:t>thiệu chung về tác phẩm: nhan đề, tác giả, cảm nhận chung của người viết</a:t>
            </a:r>
            <a:r>
              <a:rPr lang="en-US" sz="2600" dirty="0">
                <a:solidFill>
                  <a:schemeClr val="tx1"/>
                </a:solidFill>
                <a:latin typeface="Times New Roman" pitchFamily="18" charset="0"/>
                <a:cs typeface="Times New Roman" pitchFamily="18" charset="0"/>
              </a:rPr>
              <a:t>.</a:t>
            </a:r>
            <a:endParaRPr lang="en-US" sz="2600" dirty="0">
              <a:solidFill>
                <a:schemeClr val="tx1"/>
              </a:solidFill>
              <a:latin typeface="Times New Roman" pitchFamily="18" charset="0"/>
              <a:cs typeface="Times New Roman" pitchFamily="18" charset="0"/>
            </a:endParaRPr>
          </a:p>
        </p:txBody>
      </p:sp>
      <p:sp>
        <p:nvSpPr>
          <p:cNvPr id="32" name="Hình chữ nhật: Góc Tròn 31">
            <a:extLst>
              <a:ext uri="{FF2B5EF4-FFF2-40B4-BE49-F238E27FC236}">
                <a16:creationId xmlns:a16="http://schemas.microsoft.com/office/drawing/2014/main" id="{7EFB58FB-CD89-8481-BE1A-4C9B8771710C}"/>
              </a:ext>
            </a:extLst>
          </p:cNvPr>
          <p:cNvSpPr/>
          <p:nvPr/>
        </p:nvSpPr>
        <p:spPr>
          <a:xfrm>
            <a:off x="1157084" y="2189126"/>
            <a:ext cx="10901676" cy="1028525"/>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vi-VN" sz="2600" dirty="0">
                <a:solidFill>
                  <a:schemeClr val="tx1"/>
                </a:solidFill>
                <a:latin typeface="+mj-lt"/>
                <a:cs typeface="Times New Roman" pitchFamily="18" charset="0"/>
              </a:rPr>
              <a:t>Nêu ngắn gọn nội dung của tác phẩm: kể về những niềm vui, nỗi buồn, những khám phá của "tôi" với cuộc sống xung quanh...</a:t>
            </a:r>
            <a:endParaRPr lang="en-US" sz="2600" dirty="0">
              <a:solidFill>
                <a:schemeClr val="tx1"/>
              </a:solidFill>
              <a:latin typeface="+mj-lt"/>
              <a:cs typeface="Times New Roman" panose="02020603050405020304" pitchFamily="18" charset="0"/>
            </a:endParaRPr>
          </a:p>
        </p:txBody>
      </p:sp>
      <p:sp>
        <p:nvSpPr>
          <p:cNvPr id="40" name="Hình chữ nhật: Góc Tròn 39">
            <a:extLst>
              <a:ext uri="{FF2B5EF4-FFF2-40B4-BE49-F238E27FC236}">
                <a16:creationId xmlns:a16="http://schemas.microsoft.com/office/drawing/2014/main" id="{A0CD8F3A-B8DD-B297-57DE-A7C7725169B1}"/>
              </a:ext>
            </a:extLst>
          </p:cNvPr>
          <p:cNvSpPr/>
          <p:nvPr/>
        </p:nvSpPr>
        <p:spPr>
          <a:xfrm>
            <a:off x="1157085" y="3414776"/>
            <a:ext cx="10901676" cy="1240593"/>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vi-VN" sz="2600" dirty="0">
                <a:solidFill>
                  <a:schemeClr val="tx1"/>
                </a:solidFill>
                <a:latin typeface="Times New Roman" pitchFamily="18" charset="0"/>
                <a:cs typeface="Times New Roman" pitchFamily="18" charset="0"/>
              </a:rPr>
              <a:t>Nêu được chủ đề chính của tập truyện, đặc biệt là với truyện ngắn "Vừa nhắm mắt vừa mở cửa sổ": Sự gắn kết giữa con người với thiên nhiên; tình cảm ấm áp giữa con người với con người,...</a:t>
            </a:r>
            <a:endParaRPr lang="en-US" sz="2600" i="1" dirty="0">
              <a:solidFill>
                <a:schemeClr val="tx1"/>
              </a:solidFill>
              <a:latin typeface="Times New Roman" pitchFamily="18" charset="0"/>
              <a:cs typeface="Times New Roman" pitchFamily="18" charset="0"/>
            </a:endParaRPr>
          </a:p>
        </p:txBody>
      </p:sp>
      <p:sp>
        <p:nvSpPr>
          <p:cNvPr id="41" name="Hình chữ nhật: Góc Tròn 40">
            <a:extLst>
              <a:ext uri="{FF2B5EF4-FFF2-40B4-BE49-F238E27FC236}">
                <a16:creationId xmlns:a16="http://schemas.microsoft.com/office/drawing/2014/main" id="{BBC426A6-97F6-4E3F-4125-76D7D551FBCA}"/>
              </a:ext>
            </a:extLst>
          </p:cNvPr>
          <p:cNvSpPr/>
          <p:nvPr/>
        </p:nvSpPr>
        <p:spPr>
          <a:xfrm>
            <a:off x="1157084" y="4852495"/>
            <a:ext cx="10720397" cy="936913"/>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600" dirty="0" err="1">
                <a:solidFill>
                  <a:schemeClr val="tx1"/>
                </a:solidFill>
                <a:latin typeface="Times New Roman" panose="02020603050405020304" pitchFamily="18" charset="0"/>
                <a:cs typeface="Times New Roman" panose="02020603050405020304" pitchFamily="18" charset="0"/>
              </a:rPr>
              <a:t>Nghệ</a:t>
            </a:r>
            <a:r>
              <a:rPr lang="en-US" sz="2600" dirty="0">
                <a:solidFill>
                  <a:schemeClr val="tx1"/>
                </a:solidFill>
                <a:latin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cs typeface="Times New Roman" panose="02020603050405020304" pitchFamily="18" charset="0"/>
              </a:rPr>
              <a:t>thuật</a:t>
            </a:r>
            <a:r>
              <a:rPr lang="en-US" sz="2600" dirty="0">
                <a:solidFill>
                  <a:schemeClr val="tx1"/>
                </a:solidFill>
                <a:latin typeface="Times New Roman" panose="02020603050405020304" pitchFamily="18" charset="0"/>
                <a:cs typeface="Times New Roman" panose="02020603050405020304" pitchFamily="18" charset="0"/>
              </a:rPr>
              <a:t> </a:t>
            </a:r>
            <a:r>
              <a:rPr lang="vi-VN" sz="2600" dirty="0">
                <a:solidFill>
                  <a:schemeClr val="tx1"/>
                </a:solidFill>
                <a:latin typeface="Times New Roman" panose="02020603050405020304" pitchFamily="18" charset="0"/>
                <a:cs typeface="Times New Roman" panose="02020603050405020304" pitchFamily="18" charset="0"/>
              </a:rPr>
              <a:t>đặc sắc của tác phẩm:</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sáng</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tạo</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nhiều</a:t>
            </a:r>
            <a:r>
              <a:rPr lang="en-US" sz="2600" i="1" dirty="0">
                <a:solidFill>
                  <a:schemeClr val="tx1"/>
                </a:solidFill>
                <a:latin typeface="Times New Roman" pitchFamily="18" charset="0"/>
                <a:cs typeface="Times New Roman" pitchFamily="18" charset="0"/>
              </a:rPr>
              <a:t> chi </a:t>
            </a:r>
            <a:r>
              <a:rPr lang="en-US" sz="2600" i="1" dirty="0" err="1">
                <a:solidFill>
                  <a:schemeClr val="tx1"/>
                </a:solidFill>
                <a:latin typeface="Times New Roman" pitchFamily="18" charset="0"/>
                <a:cs typeface="Times New Roman" pitchFamily="18" charset="0"/>
              </a:rPr>
              <a:t>tiết</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có</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giá</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trị</a:t>
            </a:r>
            <a:r>
              <a:rPr lang="vi-VN"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sâu</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sắc</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lối</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kể</a:t>
            </a:r>
            <a:r>
              <a:rPr lang="en-US" sz="2600" i="1" dirty="0">
                <a:solidFill>
                  <a:schemeClr val="tx1"/>
                </a:solidFill>
                <a:latin typeface="Times New Roman" pitchFamily="18" charset="0"/>
                <a:cs typeface="Times New Roman" pitchFamily="18" charset="0"/>
              </a:rPr>
              <a:t> </a:t>
            </a:r>
            <a:r>
              <a:rPr lang="en-US" sz="2600" i="1" dirty="0" err="1">
                <a:solidFill>
                  <a:schemeClr val="tx1"/>
                </a:solidFill>
                <a:latin typeface="Times New Roman" pitchFamily="18" charset="0"/>
                <a:cs typeface="Times New Roman" pitchFamily="18" charset="0"/>
              </a:rPr>
              <a:t>chuyện</a:t>
            </a:r>
            <a:r>
              <a:rPr lang="vi-VN" sz="2600" i="1" dirty="0">
                <a:solidFill>
                  <a:schemeClr val="tx1"/>
                </a:solidFill>
                <a:latin typeface="Times New Roman" pitchFamily="18" charset="0"/>
                <a:cs typeface="Times New Roman" pitchFamily="18" charset="0"/>
              </a:rPr>
              <a:t> theo ngôi thứ nhất, lời kể tâm tình thủ thỉ,...</a:t>
            </a:r>
            <a:r>
              <a:rPr lang="en-US" sz="2600" i="1" dirty="0">
                <a:solidFill>
                  <a:schemeClr val="tx1"/>
                </a:solidFill>
                <a:latin typeface="Times New Roman" pitchFamily="18" charset="0"/>
                <a:cs typeface="Times New Roman" pitchFamily="18" charset="0"/>
              </a:rPr>
              <a:t>.</a:t>
            </a:r>
            <a:endParaRPr lang="en-US" sz="2600" i="1" dirty="0">
              <a:solidFill>
                <a:schemeClr val="tx1"/>
              </a:solidFill>
              <a:latin typeface="Times New Roman" pitchFamily="18" charset="0"/>
              <a:cs typeface="Times New Roman" pitchFamily="18" charset="0"/>
            </a:endParaRPr>
          </a:p>
        </p:txBody>
      </p:sp>
      <p:sp>
        <p:nvSpPr>
          <p:cNvPr id="42" name="Hình chữ nhật: Góc Tròn 41">
            <a:extLst>
              <a:ext uri="{FF2B5EF4-FFF2-40B4-BE49-F238E27FC236}">
                <a16:creationId xmlns:a16="http://schemas.microsoft.com/office/drawing/2014/main" id="{7040DB4C-93BD-8AC5-75FA-481E88434F41}"/>
              </a:ext>
            </a:extLst>
          </p:cNvPr>
          <p:cNvSpPr/>
          <p:nvPr/>
        </p:nvSpPr>
        <p:spPr>
          <a:xfrm>
            <a:off x="462280" y="5986534"/>
            <a:ext cx="11604102" cy="663410"/>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vi-VN" sz="2600" dirty="0">
                <a:solidFill>
                  <a:schemeClr val="tx1"/>
                </a:solidFill>
                <a:latin typeface="Times New Roman" pitchFamily="18" charset="0"/>
                <a:cs typeface="Times New Roman" pitchFamily="18" charset="0"/>
              </a:rPr>
              <a:t>Khẳng định giá trị,</a:t>
            </a:r>
            <a:r>
              <a:rPr lang="en-US" sz="2600" dirty="0">
                <a:solidFill>
                  <a:schemeClr val="tx1"/>
                </a:solidFill>
                <a:latin typeface="Times New Roman" pitchFamily="18" charset="0"/>
                <a:cs typeface="Times New Roman" pitchFamily="18" charset="0"/>
              </a:rPr>
              <a:t> ý </a:t>
            </a:r>
            <a:r>
              <a:rPr lang="en-US" sz="2600" dirty="0" err="1">
                <a:solidFill>
                  <a:schemeClr val="tx1"/>
                </a:solidFill>
                <a:latin typeface="Times New Roman" pitchFamily="18" charset="0"/>
                <a:cs typeface="Times New Roman" pitchFamily="18" charset="0"/>
              </a:rPr>
              <a:t>nghĩa</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của</a:t>
            </a:r>
            <a:r>
              <a:rPr lang="en-US" sz="2600" dirty="0">
                <a:solidFill>
                  <a:schemeClr val="tx1"/>
                </a:solidFill>
                <a:latin typeface="Times New Roman" pitchFamily="18" charset="0"/>
                <a:cs typeface="Times New Roman" pitchFamily="18" charset="0"/>
              </a:rPr>
              <a:t> </a:t>
            </a:r>
            <a:r>
              <a:rPr lang="vi-VN" sz="2600" dirty="0">
                <a:solidFill>
                  <a:schemeClr val="tx1"/>
                </a:solidFill>
                <a:latin typeface="Times New Roman" pitchFamily="18" charset="0"/>
                <a:cs typeface="Times New Roman" pitchFamily="18" charset="0"/>
              </a:rPr>
              <a:t>tác phẩm,</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gửi</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gắm</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nhiều</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bài</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học</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dành</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cho</a:t>
            </a:r>
            <a:r>
              <a:rPr lang="en-US" sz="2600" dirty="0">
                <a:solidFill>
                  <a:schemeClr val="tx1"/>
                </a:solidFill>
                <a:latin typeface="Times New Roman" pitchFamily="18" charset="0"/>
                <a:cs typeface="Times New Roman" pitchFamily="18" charset="0"/>
              </a:rPr>
              <a:t> </a:t>
            </a:r>
            <a:r>
              <a:rPr lang="vi-VN" sz="2600" dirty="0">
                <a:solidFill>
                  <a:schemeClr val="tx1"/>
                </a:solidFill>
                <a:latin typeface="Times New Roman" pitchFamily="18" charset="0"/>
                <a:cs typeface="Times New Roman" pitchFamily="18" charset="0"/>
              </a:rPr>
              <a:t>mọi người</a:t>
            </a:r>
            <a:r>
              <a:rPr lang="en-US" sz="2600" dirty="0">
                <a:solidFill>
                  <a:schemeClr val="tx1"/>
                </a:solidFill>
                <a:latin typeface="Times New Roman" pitchFamily="18" charset="0"/>
                <a:cs typeface="Times New Roman" pitchFamily="18" charset="0"/>
              </a:rPr>
              <a:t> </a:t>
            </a:r>
            <a:r>
              <a:rPr lang="en-US" sz="2600" dirty="0" err="1">
                <a:solidFill>
                  <a:schemeClr val="tx1"/>
                </a:solidFill>
                <a:latin typeface="Times New Roman" pitchFamily="18" charset="0"/>
                <a:cs typeface="Times New Roman" pitchFamily="18" charset="0"/>
              </a:rPr>
              <a:t>người</a:t>
            </a:r>
            <a:r>
              <a:rPr lang="en-US" sz="2600" dirty="0">
                <a:solidFill>
                  <a:schemeClr val="tx1"/>
                </a:solidFill>
                <a:latin typeface="Times New Roman" pitchFamily="18" charset="0"/>
                <a:cs typeface="Times New Roman" pitchFamily="18" charset="0"/>
              </a:rPr>
              <a:t>.</a:t>
            </a:r>
            <a:endParaRPr lang="en-US" sz="26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77410930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barn(inVertical)">
                                      <p:cBhvr>
                                        <p:cTn id="25" dur="500"/>
                                        <p:tgtEl>
                                          <p:spTgt spid="27"/>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barn(inVertical)">
                                      <p:cBhvr>
                                        <p:cTn id="30" dur="500"/>
                                        <p:tgtEl>
                                          <p:spTgt spid="18"/>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2"/>
                                        </p:tgtEl>
                                        <p:attrNameLst>
                                          <p:attrName>style.visibility</p:attrName>
                                        </p:attrNameLst>
                                      </p:cBhvr>
                                      <p:to>
                                        <p:strVal val="visible"/>
                                      </p:to>
                                    </p:set>
                                    <p:animEffect transition="in" filter="barn(inVertical)">
                                      <p:cBhvr>
                                        <p:cTn id="33" dur="500"/>
                                        <p:tgtEl>
                                          <p:spTgt spid="32"/>
                                        </p:tgtEl>
                                      </p:cBhvr>
                                    </p:animEffect>
                                  </p:childTnLst>
                                </p:cTn>
                              </p:par>
                            </p:childTnLst>
                          </p:cTn>
                        </p:par>
                      </p:childTnLst>
                    </p:cTn>
                  </p:par>
                  <p:par>
                    <p:cTn id="34" fill="hold">
                      <p:stCondLst>
                        <p:cond delay="indefinite"/>
                      </p:stCondLst>
                      <p:childTnLst>
                        <p:par>
                          <p:cTn id="35" fill="hold">
                            <p:stCondLst>
                              <p:cond delay="0"/>
                            </p:stCondLst>
                            <p:childTnLst>
                              <p:par>
                                <p:cTn id="36" presetID="16" presetClass="entr" presetSubtype="21" fill="hold" nodeType="click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barn(inVertical)">
                                      <p:cBhvr>
                                        <p:cTn id="38" dur="500"/>
                                        <p:tgtEl>
                                          <p:spTgt spid="20"/>
                                        </p:tgtEl>
                                      </p:cBhvr>
                                    </p:animEffect>
                                  </p:childTnLst>
                                </p:cTn>
                              </p:par>
                              <p:par>
                                <p:cTn id="39" presetID="16" presetClass="entr" presetSubtype="21" fill="hold" grpId="0" nodeType="with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barn(inVertical)">
                                      <p:cBhvr>
                                        <p:cTn id="41" dur="500"/>
                                        <p:tgtEl>
                                          <p:spTgt spid="40"/>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barn(inVertical)">
                                      <p:cBhvr>
                                        <p:cTn id="46" dur="500"/>
                                        <p:tgtEl>
                                          <p:spTgt spid="21"/>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41"/>
                                        </p:tgtEl>
                                        <p:attrNameLst>
                                          <p:attrName>style.visibility</p:attrName>
                                        </p:attrNameLst>
                                      </p:cBhvr>
                                      <p:to>
                                        <p:strVal val="visible"/>
                                      </p:to>
                                    </p:set>
                                    <p:animEffect transition="in" filter="barn(inVertical)">
                                      <p:cBhvr>
                                        <p:cTn id="49" dur="500"/>
                                        <p:tgtEl>
                                          <p:spTgt spid="41"/>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42"/>
                                        </p:tgtEl>
                                        <p:attrNameLst>
                                          <p:attrName>style.visibility</p:attrName>
                                        </p:attrNameLst>
                                      </p:cBhvr>
                                      <p:to>
                                        <p:strVal val="visible"/>
                                      </p:to>
                                    </p:set>
                                    <p:animEffect transition="in" filter="barn(inVertical)">
                                      <p:cBhvr>
                                        <p:cTn id="54"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4" grpId="0" animBg="1"/>
      <p:bldP spid="27" grpId="0" animBg="1"/>
      <p:bldP spid="32" grpId="0" animBg="1"/>
      <p:bldP spid="40" grpId="0" animBg="1"/>
      <p:bldP spid="41" grpId="0" animBg="1"/>
      <p:bldP spid="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ộp Văn bản 9">
            <a:extLst>
              <a:ext uri="{FF2B5EF4-FFF2-40B4-BE49-F238E27FC236}">
                <a16:creationId xmlns:a16="http://schemas.microsoft.com/office/drawing/2014/main" id="{2B83D7B7-CE62-B690-F0CA-A33BC83498DC}"/>
              </a:ext>
            </a:extLst>
          </p:cNvPr>
          <p:cNvSpPr txBox="1"/>
          <p:nvPr/>
        </p:nvSpPr>
        <p:spPr>
          <a:xfrm>
            <a:off x="512795" y="1199321"/>
            <a:ext cx="11166410" cy="1224951"/>
          </a:xfrm>
          <a:prstGeom prst="rect">
            <a:avLst/>
          </a:prstGeom>
          <a:noFill/>
        </p:spPr>
        <p:txBody>
          <a:bodyPr wrap="square">
            <a:spAutoFit/>
          </a:bodyPr>
          <a:lstStyle/>
          <a:p>
            <a:pPr>
              <a:lnSpc>
                <a:spcPct val="115000"/>
              </a:lnSpc>
              <a:spcBef>
                <a:spcPts val="600"/>
              </a:spcBef>
              <a:spcAft>
                <a:spcPts val="600"/>
              </a:spcAft>
              <a:tabLst>
                <a:tab pos="1386840" algn="l"/>
              </a:tabLst>
            </a:pPr>
            <a:r>
              <a:rPr lang="vi-VN" sz="3200" b="1" dirty="0">
                <a:solidFill>
                  <a:srgbClr val="CE9909"/>
                </a:solidFill>
                <a:latin typeface="Times New Roman" panose="02020603050405020304" pitchFamily="18" charset="0"/>
                <a:ea typeface="Times New Roman" panose="02020603050405020304" pitchFamily="18" charset="0"/>
              </a:rPr>
              <a:t>2</a:t>
            </a:r>
            <a:r>
              <a:rPr lang="en-US" sz="3200" b="1" dirty="0" smtClean="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Dàn</a:t>
            </a:r>
            <a:r>
              <a:rPr lang="en-US" sz="3200" b="1" dirty="0">
                <a:solidFill>
                  <a:srgbClr val="CE9909"/>
                </a:solidFill>
                <a:effectLst/>
                <a:latin typeface="Times New Roman" panose="02020603050405020304" pitchFamily="18" charset="0"/>
                <a:ea typeface="Times New Roman" panose="02020603050405020304" pitchFamily="18" charset="0"/>
              </a:rPr>
              <a:t> ý </a:t>
            </a:r>
            <a:r>
              <a:rPr lang="en-US" sz="3200" b="1" dirty="0" err="1">
                <a:solidFill>
                  <a:srgbClr val="CE9909"/>
                </a:solidFill>
                <a:effectLst/>
                <a:latin typeface="Times New Roman" panose="02020603050405020304" pitchFamily="18" charset="0"/>
                <a:ea typeface="Times New Roman" panose="02020603050405020304" pitchFamily="18" charset="0"/>
              </a:rPr>
              <a:t>chung</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MS Mincho" panose="02020609040205080304" pitchFamily="49" charset="-128"/>
              </a:rPr>
              <a:t>của</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một</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bài</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văn</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phân</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tích</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Times New Roman" panose="02020603050405020304" pitchFamily="18" charset="0"/>
              </a:rPr>
              <a:t>đặc</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điểm</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nhân</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vật</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trong</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một</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tác</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phẩm</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văn</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học</a:t>
            </a:r>
            <a:endParaRPr lang="en-US" sz="3200" dirty="0">
              <a:solidFill>
                <a:srgbClr val="CE9909"/>
              </a:solidFill>
              <a:effectLst/>
              <a:latin typeface="Times New Roman" panose="02020603050405020304" pitchFamily="18" charset="0"/>
              <a:ea typeface="Times New Roman" panose="02020603050405020304" pitchFamily="18" charset="0"/>
            </a:endParaRPr>
          </a:p>
        </p:txBody>
      </p:sp>
      <p:sp>
        <p:nvSpPr>
          <p:cNvPr id="17" name="Hộp Văn bản 16">
            <a:extLst>
              <a:ext uri="{FF2B5EF4-FFF2-40B4-BE49-F238E27FC236}">
                <a16:creationId xmlns:a16="http://schemas.microsoft.com/office/drawing/2014/main" id="{E0080F63-AC05-F6BE-C4B1-A80D4A58FEE0}"/>
              </a:ext>
            </a:extLst>
          </p:cNvPr>
          <p:cNvSpPr txBox="1"/>
          <p:nvPr/>
        </p:nvSpPr>
        <p:spPr>
          <a:xfrm>
            <a:off x="441960" y="3616915"/>
            <a:ext cx="1493520" cy="606407"/>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algn="just">
              <a:lnSpc>
                <a:spcPct val="115000"/>
              </a:lnSpc>
              <a:spcBef>
                <a:spcPts val="600"/>
              </a:spcBef>
              <a:spcAft>
                <a:spcPts val="600"/>
              </a:spcAft>
              <a:tabLst>
                <a:tab pos="1386840" algn="l"/>
              </a:tabLst>
            </a:pPr>
            <a:r>
              <a:rPr lang="en-US" sz="2800" b="1" dirty="0" err="1">
                <a:solidFill>
                  <a:schemeClr val="bg1"/>
                </a:solidFill>
                <a:effectLst/>
                <a:latin typeface="Times New Roman" panose="02020603050405020304" pitchFamily="18" charset="0"/>
                <a:ea typeface="Times New Roman" panose="02020603050405020304" pitchFamily="18" charset="0"/>
              </a:rPr>
              <a:t>Mở</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bài</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E600277D-FE7B-D835-1525-947A451FC1D9}"/>
              </a:ext>
            </a:extLst>
          </p:cNvPr>
          <p:cNvSpPr txBox="1"/>
          <p:nvPr/>
        </p:nvSpPr>
        <p:spPr>
          <a:xfrm>
            <a:off x="559159" y="339834"/>
            <a:ext cx="2752642"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effectLst/>
                <a:latin typeface="Times New Roman" panose="02020603050405020304" pitchFamily="18" charset="0"/>
                <a:ea typeface="MS Mincho" panose="02020609040205080304" pitchFamily="49" charset="-128"/>
              </a:rPr>
              <a:t>I. </a:t>
            </a:r>
            <a:r>
              <a:rPr lang="en-US" sz="4000" b="1" dirty="0" err="1">
                <a:solidFill>
                  <a:schemeClr val="bg1"/>
                </a:solidFill>
                <a:effectLst/>
                <a:latin typeface="Times New Roman" panose="02020603050405020304" pitchFamily="18" charset="0"/>
                <a:ea typeface="MS Mincho" panose="02020609040205080304" pitchFamily="49" charset="-128"/>
              </a:rPr>
              <a:t>Lý</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thuyết</a:t>
            </a:r>
            <a:endParaRPr lang="en-US" sz="4000" dirty="0">
              <a:solidFill>
                <a:schemeClr val="bg1"/>
              </a:solidFill>
            </a:endParaRPr>
          </a:p>
        </p:txBody>
      </p:sp>
      <p:sp>
        <p:nvSpPr>
          <p:cNvPr id="11" name="Hộp Văn bản 10">
            <a:extLst>
              <a:ext uri="{FF2B5EF4-FFF2-40B4-BE49-F238E27FC236}">
                <a16:creationId xmlns:a16="http://schemas.microsoft.com/office/drawing/2014/main" id="{72989C19-26D8-A478-394C-7488D7CAFE56}"/>
              </a:ext>
            </a:extLst>
          </p:cNvPr>
          <p:cNvSpPr txBox="1"/>
          <p:nvPr/>
        </p:nvSpPr>
        <p:spPr>
          <a:xfrm>
            <a:off x="2643183" y="3330341"/>
            <a:ext cx="9283672" cy="954107"/>
          </a:xfrm>
          <a:prstGeom prst="rect">
            <a:avLst/>
          </a:prstGeom>
          <a:noFill/>
          <a:ln w="38100">
            <a:solidFill>
              <a:srgbClr val="FFC000"/>
            </a:solidFill>
          </a:ln>
        </p:spPr>
        <p:txBody>
          <a:bodyPr wrap="square">
            <a:spAutoFit/>
          </a:bodyPr>
          <a:lstStyle/>
          <a:p>
            <a:r>
              <a:rPr lang="en-US" sz="2800" dirty="0" err="1"/>
              <a:t>Giới</a:t>
            </a:r>
            <a:r>
              <a:rPr lang="en-US" sz="2800" dirty="0"/>
              <a:t> </a:t>
            </a:r>
            <a:r>
              <a:rPr lang="en-US" sz="2800" dirty="0" err="1"/>
              <a:t>thiệu</a:t>
            </a:r>
            <a:r>
              <a:rPr lang="en-US" sz="2800" dirty="0"/>
              <a:t> </a:t>
            </a:r>
            <a:r>
              <a:rPr lang="en-US" sz="2800" dirty="0" err="1"/>
              <a:t>tác</a:t>
            </a:r>
            <a:r>
              <a:rPr lang="en-US" sz="2800" dirty="0"/>
              <a:t> </a:t>
            </a:r>
            <a:r>
              <a:rPr lang="en-US" sz="2800" dirty="0" err="1"/>
              <a:t>phẩm</a:t>
            </a:r>
            <a:r>
              <a:rPr lang="en-US" sz="2800" dirty="0"/>
              <a:t> </a:t>
            </a:r>
            <a:r>
              <a:rPr lang="en-US" sz="2800" dirty="0" err="1"/>
              <a:t>văn</a:t>
            </a:r>
            <a:r>
              <a:rPr lang="en-US" sz="2800" dirty="0"/>
              <a:t> </a:t>
            </a:r>
            <a:r>
              <a:rPr lang="en-US" sz="2800" dirty="0" err="1"/>
              <a:t>học</a:t>
            </a:r>
            <a:r>
              <a:rPr lang="en-US" sz="2800" dirty="0"/>
              <a:t> </a:t>
            </a:r>
            <a:r>
              <a:rPr lang="en-US" sz="2800" dirty="0" err="1"/>
              <a:t>và</a:t>
            </a:r>
            <a:r>
              <a:rPr lang="en-US" sz="2800" dirty="0"/>
              <a:t> </a:t>
            </a:r>
            <a:r>
              <a:rPr lang="vi-VN" sz="2800" dirty="0"/>
              <a:t>tác giả</a:t>
            </a:r>
            <a:r>
              <a:rPr lang="en-US" sz="2800" dirty="0"/>
              <a:t>; </a:t>
            </a:r>
            <a:r>
              <a:rPr lang="en-US" sz="2800" dirty="0" err="1"/>
              <a:t>nêu</a:t>
            </a:r>
            <a:r>
              <a:rPr lang="en-US" sz="2800" dirty="0"/>
              <a:t> </a:t>
            </a:r>
            <a:r>
              <a:rPr lang="en-US" sz="2800" dirty="0" err="1"/>
              <a:t>khái</a:t>
            </a:r>
            <a:r>
              <a:rPr lang="en-US" sz="2800" dirty="0"/>
              <a:t> </a:t>
            </a:r>
            <a:r>
              <a:rPr lang="en-US" sz="2800" dirty="0" err="1"/>
              <a:t>quát</a:t>
            </a:r>
            <a:r>
              <a:rPr lang="en-US" sz="2800" dirty="0"/>
              <a:t> </a:t>
            </a:r>
            <a:r>
              <a:rPr lang="en-US" sz="2800" dirty="0" err="1"/>
              <a:t>ấn</a:t>
            </a:r>
            <a:r>
              <a:rPr lang="en-US" sz="2800" dirty="0"/>
              <a:t> </a:t>
            </a:r>
            <a:r>
              <a:rPr lang="en-US" sz="2800" dirty="0" err="1"/>
              <a:t>tượng</a:t>
            </a:r>
            <a:r>
              <a:rPr lang="vi-VN" sz="2800" dirty="0"/>
              <a:t> của bản thân</a:t>
            </a:r>
            <a:r>
              <a:rPr lang="en-US" sz="2800" dirty="0"/>
              <a:t> </a:t>
            </a:r>
            <a:r>
              <a:rPr lang="en-US" sz="2800" dirty="0" err="1"/>
              <a:t>về</a:t>
            </a:r>
            <a:r>
              <a:rPr lang="en-US" sz="2800" dirty="0"/>
              <a:t> </a:t>
            </a:r>
            <a:r>
              <a:rPr lang="vi-VN" sz="2800" dirty="0"/>
              <a:t>tác phẩm</a:t>
            </a:r>
            <a:endParaRPr lang="en-US" sz="2800" dirty="0"/>
          </a:p>
        </p:txBody>
      </p:sp>
      <p:cxnSp>
        <p:nvCxnSpPr>
          <p:cNvPr id="12" name="Đường kết nối Mũi tên Thẳng 11">
            <a:extLst>
              <a:ext uri="{FF2B5EF4-FFF2-40B4-BE49-F238E27FC236}">
                <a16:creationId xmlns:a16="http://schemas.microsoft.com/office/drawing/2014/main" id="{E4ED623B-22C0-253A-DDA4-E332980DDA19}"/>
              </a:ext>
            </a:extLst>
          </p:cNvPr>
          <p:cNvCxnSpPr>
            <a:cxnSpLocks/>
            <a:stCxn id="17" idx="3"/>
            <a:endCxn id="11" idx="1"/>
          </p:cNvCxnSpPr>
          <p:nvPr/>
        </p:nvCxnSpPr>
        <p:spPr>
          <a:xfrm flipV="1">
            <a:off x="1935480" y="3807395"/>
            <a:ext cx="707703" cy="112724"/>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pic>
        <p:nvPicPr>
          <p:cNvPr id="26" name="Hình ảnh 25">
            <a:extLst>
              <a:ext uri="{FF2B5EF4-FFF2-40B4-BE49-F238E27FC236}">
                <a16:creationId xmlns:a16="http://schemas.microsoft.com/office/drawing/2014/main" id="{8B236FB1-102C-AAAC-2236-159190F112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43161" y="4677567"/>
            <a:ext cx="2343606" cy="2343606"/>
          </a:xfrm>
          <a:prstGeom prst="rect">
            <a:avLst/>
          </a:prstGeom>
        </p:spPr>
      </p:pic>
    </p:spTree>
    <p:extLst>
      <p:ext uri="{BB962C8B-B14F-4D97-AF65-F5344CB8AC3E}">
        <p14:creationId xmlns:p14="http://schemas.microsoft.com/office/powerpoint/2010/main" val="338241169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ircle(in)">
                                      <p:cBhvr>
                                        <p:cTn id="12" dur="2000"/>
                                        <p:tgtEl>
                                          <p:spTgt spid="11"/>
                                        </p:tgtEl>
                                      </p:cBhvr>
                                    </p:animEffect>
                                  </p:childTnLst>
                                </p:cTn>
                              </p:par>
                              <p:par>
                                <p:cTn id="13" presetID="16" presetClass="entr" presetSubtype="21"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ộp Văn bản 9">
            <a:extLst>
              <a:ext uri="{FF2B5EF4-FFF2-40B4-BE49-F238E27FC236}">
                <a16:creationId xmlns:a16="http://schemas.microsoft.com/office/drawing/2014/main" id="{2B83D7B7-CE62-B690-F0CA-A33BC83498DC}"/>
              </a:ext>
            </a:extLst>
          </p:cNvPr>
          <p:cNvSpPr txBox="1"/>
          <p:nvPr/>
        </p:nvSpPr>
        <p:spPr>
          <a:xfrm>
            <a:off x="608045" y="859804"/>
            <a:ext cx="11166410" cy="1224951"/>
          </a:xfrm>
          <a:prstGeom prst="rect">
            <a:avLst/>
          </a:prstGeom>
          <a:noFill/>
        </p:spPr>
        <p:txBody>
          <a:bodyPr wrap="square">
            <a:spAutoFit/>
          </a:bodyPr>
          <a:lstStyle/>
          <a:p>
            <a:pPr>
              <a:lnSpc>
                <a:spcPct val="115000"/>
              </a:lnSpc>
              <a:spcBef>
                <a:spcPts val="600"/>
              </a:spcBef>
              <a:spcAft>
                <a:spcPts val="600"/>
              </a:spcAft>
              <a:tabLst>
                <a:tab pos="1386840" algn="l"/>
              </a:tabLst>
            </a:pPr>
            <a:r>
              <a:rPr lang="vi-VN" sz="3200" b="1" dirty="0">
                <a:solidFill>
                  <a:srgbClr val="CE9909"/>
                </a:solidFill>
                <a:latin typeface="Times New Roman" panose="02020603050405020304" pitchFamily="18" charset="0"/>
                <a:ea typeface="Times New Roman" panose="02020603050405020304" pitchFamily="18" charset="0"/>
              </a:rPr>
              <a:t>2</a:t>
            </a:r>
            <a:r>
              <a:rPr lang="en-US" sz="3200" b="1" dirty="0" smtClean="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Dàn</a:t>
            </a:r>
            <a:r>
              <a:rPr lang="en-US" sz="3200" b="1" dirty="0">
                <a:solidFill>
                  <a:srgbClr val="CE9909"/>
                </a:solidFill>
                <a:effectLst/>
                <a:latin typeface="Times New Roman" panose="02020603050405020304" pitchFamily="18" charset="0"/>
                <a:ea typeface="Times New Roman" panose="02020603050405020304" pitchFamily="18" charset="0"/>
              </a:rPr>
              <a:t> ý </a:t>
            </a:r>
            <a:r>
              <a:rPr lang="en-US" sz="3200" b="1" dirty="0" err="1">
                <a:solidFill>
                  <a:srgbClr val="CE9909"/>
                </a:solidFill>
                <a:effectLst/>
                <a:latin typeface="Times New Roman" panose="02020603050405020304" pitchFamily="18" charset="0"/>
                <a:ea typeface="Times New Roman" panose="02020603050405020304" pitchFamily="18" charset="0"/>
              </a:rPr>
              <a:t>chung</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MS Mincho" panose="02020609040205080304" pitchFamily="49" charset="-128"/>
              </a:rPr>
              <a:t>của</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một</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bài</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văn</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phân</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tích</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Times New Roman" panose="02020603050405020304" pitchFamily="18" charset="0"/>
              </a:rPr>
              <a:t>đặc</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điểm</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nhân</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vật</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trong</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một</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tác</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phẩm</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văn</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học</a:t>
            </a:r>
            <a:endParaRPr lang="en-US" sz="3200" dirty="0">
              <a:solidFill>
                <a:srgbClr val="CE9909"/>
              </a:solidFill>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E600277D-FE7B-D835-1525-947A451FC1D9}"/>
              </a:ext>
            </a:extLst>
          </p:cNvPr>
          <p:cNvSpPr txBox="1"/>
          <p:nvPr/>
        </p:nvSpPr>
        <p:spPr>
          <a:xfrm>
            <a:off x="792990" y="129746"/>
            <a:ext cx="2752642"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effectLst/>
                <a:latin typeface="Times New Roman" panose="02020603050405020304" pitchFamily="18" charset="0"/>
                <a:ea typeface="MS Mincho" panose="02020609040205080304" pitchFamily="49" charset="-128"/>
              </a:rPr>
              <a:t>I. </a:t>
            </a:r>
            <a:r>
              <a:rPr lang="en-US" sz="4000" b="1" dirty="0" err="1">
                <a:solidFill>
                  <a:schemeClr val="bg1"/>
                </a:solidFill>
                <a:effectLst/>
                <a:latin typeface="Times New Roman" panose="02020603050405020304" pitchFamily="18" charset="0"/>
                <a:ea typeface="MS Mincho" panose="02020609040205080304" pitchFamily="49" charset="-128"/>
              </a:rPr>
              <a:t>Lý</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thuyết</a:t>
            </a:r>
            <a:endParaRPr lang="en-US" sz="4000" dirty="0">
              <a:solidFill>
                <a:schemeClr val="bg1"/>
              </a:solidFill>
            </a:endParaRPr>
          </a:p>
        </p:txBody>
      </p:sp>
      <p:sp>
        <p:nvSpPr>
          <p:cNvPr id="18" name="Hộp Văn bản 17">
            <a:extLst>
              <a:ext uri="{FF2B5EF4-FFF2-40B4-BE49-F238E27FC236}">
                <a16:creationId xmlns:a16="http://schemas.microsoft.com/office/drawing/2014/main" id="{E2C65376-42DA-EFB3-09A8-3563A6D5F2A6}"/>
              </a:ext>
            </a:extLst>
          </p:cNvPr>
          <p:cNvSpPr txBox="1"/>
          <p:nvPr/>
        </p:nvSpPr>
        <p:spPr>
          <a:xfrm>
            <a:off x="2748526" y="2169474"/>
            <a:ext cx="6885448" cy="650391"/>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algn="just">
              <a:lnSpc>
                <a:spcPct val="115000"/>
              </a:lnSpc>
              <a:spcBef>
                <a:spcPts val="600"/>
              </a:spcBef>
              <a:spcAft>
                <a:spcPts val="600"/>
              </a:spcAft>
              <a:tabLst>
                <a:tab pos="1386840" algn="l"/>
              </a:tabLst>
            </a:pPr>
            <a:r>
              <a:rPr lang="en-US" sz="2800" b="1" dirty="0" err="1">
                <a:solidFill>
                  <a:schemeClr val="bg1"/>
                </a:solidFill>
                <a:effectLst/>
                <a:latin typeface="Times New Roman" panose="02020603050405020304" pitchFamily="18" charset="0"/>
                <a:ea typeface="Times New Roman" panose="02020603050405020304" pitchFamily="18" charset="0"/>
              </a:rPr>
              <a:t>Thân</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bài</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Phân</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tích</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đặc</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điểm</a:t>
            </a:r>
            <a:r>
              <a:rPr lang="en-US" sz="2800" b="1" dirty="0">
                <a:solidFill>
                  <a:srgbClr val="000000"/>
                </a:solidFill>
                <a:effectLst/>
                <a:latin typeface="Times New Roman" panose="02020603050405020304" pitchFamily="18" charset="0"/>
                <a:ea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rPr>
              <a:t>của</a:t>
            </a:r>
            <a:r>
              <a:rPr lang="en-US" sz="2800" b="1" dirty="0">
                <a:solidFill>
                  <a:srgbClr val="000000"/>
                </a:solidFill>
                <a:effectLst/>
                <a:latin typeface="Times New Roman" panose="02020603050405020304" pitchFamily="18" charset="0"/>
                <a:ea typeface="Times New Roman" panose="02020603050405020304" pitchFamily="18" charset="0"/>
              </a:rPr>
              <a:t> </a:t>
            </a:r>
            <a:r>
              <a:rPr lang="vi-VN" sz="2800" b="1" dirty="0" smtClean="0">
                <a:solidFill>
                  <a:srgbClr val="000000"/>
                </a:solidFill>
                <a:effectLst/>
                <a:latin typeface="Times New Roman" panose="02020603050405020304" pitchFamily="18" charset="0"/>
                <a:ea typeface="Times New Roman" panose="02020603050405020304" pitchFamily="18" charset="0"/>
              </a:rPr>
              <a:t>tác phẩm</a:t>
            </a:r>
            <a:endParaRPr lang="en-US" sz="2400" b="1" dirty="0">
              <a:solidFill>
                <a:schemeClr val="bg1"/>
              </a:solidFill>
              <a:effectLst/>
              <a:latin typeface="Times New Roman" panose="02020603050405020304" pitchFamily="18" charset="0"/>
              <a:ea typeface="Times New Roman" panose="02020603050405020304" pitchFamily="18" charset="0"/>
            </a:endParaRPr>
          </a:p>
        </p:txBody>
      </p:sp>
      <p:sp>
        <p:nvSpPr>
          <p:cNvPr id="19" name="Hộp Văn bản 18">
            <a:extLst>
              <a:ext uri="{FF2B5EF4-FFF2-40B4-BE49-F238E27FC236}">
                <a16:creationId xmlns:a16="http://schemas.microsoft.com/office/drawing/2014/main" id="{52BF9841-85F9-38C7-95C8-08C7A25910F9}"/>
              </a:ext>
            </a:extLst>
          </p:cNvPr>
          <p:cNvSpPr txBox="1"/>
          <p:nvPr/>
        </p:nvSpPr>
        <p:spPr>
          <a:xfrm>
            <a:off x="1112041" y="3111438"/>
            <a:ext cx="10158418" cy="523220"/>
          </a:xfrm>
          <a:prstGeom prst="rect">
            <a:avLst/>
          </a:prstGeom>
          <a:noFill/>
          <a:ln w="38100">
            <a:solidFill>
              <a:srgbClr val="FFC000"/>
            </a:solidFill>
          </a:ln>
        </p:spPr>
        <p:txBody>
          <a:bodyPr wrap="square">
            <a:spAutoFit/>
          </a:bodyPr>
          <a:lstStyle/>
          <a:p>
            <a:r>
              <a:rPr lang="vi-VN" sz="2800" dirty="0">
                <a:latin typeface="+mj-lt"/>
              </a:rPr>
              <a:t>+ Khái quát nội dung chính của tác phẩm.</a:t>
            </a:r>
            <a:endParaRPr lang="en-US" sz="2800" dirty="0">
              <a:latin typeface="+mj-lt"/>
            </a:endParaRPr>
          </a:p>
        </p:txBody>
      </p:sp>
      <p:sp>
        <p:nvSpPr>
          <p:cNvPr id="15" name="Hộp Văn bản 14">
            <a:extLst>
              <a:ext uri="{FF2B5EF4-FFF2-40B4-BE49-F238E27FC236}">
                <a16:creationId xmlns:a16="http://schemas.microsoft.com/office/drawing/2014/main" id="{73D64A05-1B3B-5655-F393-491FD3A0B1B9}"/>
              </a:ext>
            </a:extLst>
          </p:cNvPr>
          <p:cNvSpPr txBox="1"/>
          <p:nvPr/>
        </p:nvSpPr>
        <p:spPr>
          <a:xfrm>
            <a:off x="1058012" y="4026246"/>
            <a:ext cx="10320291" cy="1384995"/>
          </a:xfrm>
          <a:prstGeom prst="rect">
            <a:avLst/>
          </a:prstGeom>
          <a:noFill/>
          <a:ln w="38100">
            <a:solidFill>
              <a:srgbClr val="FFC000"/>
            </a:solidFill>
          </a:ln>
        </p:spPr>
        <p:txBody>
          <a:bodyPr wrap="square">
            <a:spAutoFit/>
          </a:bodyPr>
          <a:lstStyle/>
          <a:p>
            <a:r>
              <a:rPr lang="vi-VN" sz="2800" dirty="0">
                <a:latin typeface="+mj-lt"/>
              </a:rPr>
              <a:t>+ Đánh giá, phân tích một số nét tiêu biểu của tác phẩm để làm nổi bật chủ đề (qua sự việc, nhân vật, một số chi tiết đặc sắc,....) -&gt;lập luận chặt chẽ, theo trình tự hợp lí</a:t>
            </a:r>
            <a:endParaRPr lang="en-US" sz="2800" dirty="0">
              <a:latin typeface="+mj-lt"/>
            </a:endParaRPr>
          </a:p>
        </p:txBody>
      </p:sp>
      <p:sp>
        <p:nvSpPr>
          <p:cNvPr id="16" name="Hộp Văn bản 15">
            <a:extLst>
              <a:ext uri="{FF2B5EF4-FFF2-40B4-BE49-F238E27FC236}">
                <a16:creationId xmlns:a16="http://schemas.microsoft.com/office/drawing/2014/main" id="{BB0742A9-EF4D-C034-8349-E85118BCE6D4}"/>
              </a:ext>
            </a:extLst>
          </p:cNvPr>
          <p:cNvSpPr txBox="1"/>
          <p:nvPr/>
        </p:nvSpPr>
        <p:spPr>
          <a:xfrm>
            <a:off x="1058013" y="5802829"/>
            <a:ext cx="9442348" cy="1384995"/>
          </a:xfrm>
          <a:prstGeom prst="rect">
            <a:avLst/>
          </a:prstGeom>
          <a:noFill/>
          <a:ln w="38100">
            <a:solidFill>
              <a:srgbClr val="FFC000"/>
            </a:solidFill>
          </a:ln>
        </p:spPr>
        <p:txBody>
          <a:bodyPr wrap="square">
            <a:spAutoFit/>
          </a:bodyPr>
          <a:lstStyle/>
          <a:p>
            <a:r>
              <a:rPr lang="vi-VN" sz="2800" dirty="0">
                <a:latin typeface="+mj-lt"/>
              </a:rPr>
              <a:t>+ </a:t>
            </a:r>
            <a:r>
              <a:rPr lang="en-US" sz="2800" b="1" dirty="0" err="1">
                <a:latin typeface="+mj-lt"/>
              </a:rPr>
              <a:t>Nhận</a:t>
            </a:r>
            <a:r>
              <a:rPr lang="en-US" sz="2800" b="1" dirty="0">
                <a:latin typeface="+mj-lt"/>
              </a:rPr>
              <a:t> </a:t>
            </a:r>
            <a:r>
              <a:rPr lang="en-US" sz="2800" b="1" dirty="0" err="1">
                <a:latin typeface="+mj-lt"/>
              </a:rPr>
              <a:t>xét</a:t>
            </a:r>
            <a:r>
              <a:rPr lang="en-US" sz="2800" b="1" dirty="0">
                <a:latin typeface="+mj-lt"/>
              </a:rPr>
              <a:t>, </a:t>
            </a:r>
            <a:r>
              <a:rPr lang="en-US" sz="2800" b="1" dirty="0" err="1">
                <a:latin typeface="+mj-lt"/>
              </a:rPr>
              <a:t>đánh</a:t>
            </a:r>
            <a:r>
              <a:rPr lang="en-US" sz="2800" b="1" dirty="0">
                <a:latin typeface="+mj-lt"/>
              </a:rPr>
              <a:t> </a:t>
            </a:r>
            <a:r>
              <a:rPr lang="en-US" sz="2800" b="1" dirty="0" err="1">
                <a:latin typeface="+mj-lt"/>
              </a:rPr>
              <a:t>giá</a:t>
            </a:r>
            <a:r>
              <a:rPr lang="en-US" sz="2800" b="1" dirty="0">
                <a:latin typeface="+mj-lt"/>
              </a:rPr>
              <a:t> </a:t>
            </a:r>
            <a:r>
              <a:rPr lang="vi-VN" sz="2800" dirty="0">
                <a:latin typeface="+mj-lt"/>
              </a:rPr>
              <a:t>về những nét nghệ thuật đặc sắc trong tac phẩm (ngôi kể, lời kể, cốt truyện, các chi tiết đặc sắc, nghệ thuật xây dựng nhân vật,...)</a:t>
            </a:r>
            <a:endParaRPr lang="en-US" sz="2800" dirty="0">
              <a:latin typeface="+mj-lt"/>
            </a:endParaRPr>
          </a:p>
        </p:txBody>
      </p:sp>
      <p:pic>
        <p:nvPicPr>
          <p:cNvPr id="11" name="Hình ảnh 10">
            <a:extLst>
              <a:ext uri="{FF2B5EF4-FFF2-40B4-BE49-F238E27FC236}">
                <a16:creationId xmlns:a16="http://schemas.microsoft.com/office/drawing/2014/main" id="{AD49EEB0-82A0-B0E4-B4EE-37B1CC0A61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00361" y="5026816"/>
            <a:ext cx="1962606" cy="1962606"/>
          </a:xfrm>
          <a:prstGeom prst="rect">
            <a:avLst/>
          </a:prstGeom>
        </p:spPr>
      </p:pic>
    </p:spTree>
    <p:extLst>
      <p:ext uri="{BB962C8B-B14F-4D97-AF65-F5344CB8AC3E}">
        <p14:creationId xmlns:p14="http://schemas.microsoft.com/office/powerpoint/2010/main" val="27797479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circle(in)">
                                      <p:cBhvr>
                                        <p:cTn id="12" dur="20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20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circle(in)">
                                      <p:cBhvr>
                                        <p:cTn id="22" dur="2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15" grpId="0" animBg="1"/>
      <p:bldP spid="1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Hộp Văn bản 9">
            <a:extLst>
              <a:ext uri="{FF2B5EF4-FFF2-40B4-BE49-F238E27FC236}">
                <a16:creationId xmlns:a16="http://schemas.microsoft.com/office/drawing/2014/main" id="{2B83D7B7-CE62-B690-F0CA-A33BC83498DC}"/>
              </a:ext>
            </a:extLst>
          </p:cNvPr>
          <p:cNvSpPr txBox="1"/>
          <p:nvPr/>
        </p:nvSpPr>
        <p:spPr>
          <a:xfrm>
            <a:off x="512795" y="1135440"/>
            <a:ext cx="11166410" cy="1224951"/>
          </a:xfrm>
          <a:prstGeom prst="rect">
            <a:avLst/>
          </a:prstGeom>
          <a:noFill/>
        </p:spPr>
        <p:txBody>
          <a:bodyPr wrap="square">
            <a:spAutoFit/>
          </a:bodyPr>
          <a:lstStyle/>
          <a:p>
            <a:pPr>
              <a:lnSpc>
                <a:spcPct val="115000"/>
              </a:lnSpc>
              <a:spcBef>
                <a:spcPts val="600"/>
              </a:spcBef>
              <a:spcAft>
                <a:spcPts val="600"/>
              </a:spcAft>
              <a:tabLst>
                <a:tab pos="1386840" algn="l"/>
              </a:tabLst>
            </a:pPr>
            <a:r>
              <a:rPr lang="vi-VN" sz="3200" b="1" dirty="0">
                <a:solidFill>
                  <a:srgbClr val="CE9909"/>
                </a:solidFill>
                <a:latin typeface="Times New Roman" panose="02020603050405020304" pitchFamily="18" charset="0"/>
                <a:ea typeface="Times New Roman" panose="02020603050405020304" pitchFamily="18" charset="0"/>
              </a:rPr>
              <a:t>2</a:t>
            </a:r>
            <a:r>
              <a:rPr lang="en-US" sz="3200" b="1" dirty="0" smtClean="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Dàn</a:t>
            </a:r>
            <a:r>
              <a:rPr lang="en-US" sz="3200" b="1" dirty="0">
                <a:solidFill>
                  <a:srgbClr val="CE9909"/>
                </a:solidFill>
                <a:effectLst/>
                <a:latin typeface="Times New Roman" panose="02020603050405020304" pitchFamily="18" charset="0"/>
                <a:ea typeface="Times New Roman" panose="02020603050405020304" pitchFamily="18" charset="0"/>
              </a:rPr>
              <a:t> ý </a:t>
            </a:r>
            <a:r>
              <a:rPr lang="en-US" sz="3200" b="1" dirty="0" err="1">
                <a:solidFill>
                  <a:srgbClr val="CE9909"/>
                </a:solidFill>
                <a:effectLst/>
                <a:latin typeface="Times New Roman" panose="02020603050405020304" pitchFamily="18" charset="0"/>
                <a:ea typeface="Times New Roman" panose="02020603050405020304" pitchFamily="18" charset="0"/>
              </a:rPr>
              <a:t>chung</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MS Mincho" panose="02020609040205080304" pitchFamily="49" charset="-128"/>
              </a:rPr>
              <a:t>của</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một</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bài</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văn</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phân</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MS Mincho" panose="02020609040205080304" pitchFamily="49" charset="-128"/>
              </a:rPr>
              <a:t>tích</a:t>
            </a:r>
            <a:r>
              <a:rPr lang="en-US" sz="3200" b="1" dirty="0">
                <a:solidFill>
                  <a:srgbClr val="CE9909"/>
                </a:solidFill>
                <a:effectLst/>
                <a:latin typeface="Times New Roman" panose="02020603050405020304" pitchFamily="18" charset="0"/>
                <a:ea typeface="MS Mincho" panose="02020609040205080304" pitchFamily="49" charset="-128"/>
              </a:rPr>
              <a:t> </a:t>
            </a:r>
            <a:r>
              <a:rPr lang="en-US" sz="3200" b="1" dirty="0" err="1">
                <a:solidFill>
                  <a:srgbClr val="CE9909"/>
                </a:solidFill>
                <a:effectLst/>
                <a:latin typeface="Times New Roman" panose="02020603050405020304" pitchFamily="18" charset="0"/>
                <a:ea typeface="Times New Roman" panose="02020603050405020304" pitchFamily="18" charset="0"/>
              </a:rPr>
              <a:t>đặc</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điểm</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nhân</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vật</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trong</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một</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tác</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phẩm</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văn</a:t>
            </a:r>
            <a:r>
              <a:rPr lang="en-US" sz="3200" b="1" dirty="0">
                <a:solidFill>
                  <a:srgbClr val="CE9909"/>
                </a:solidFill>
                <a:effectLst/>
                <a:latin typeface="Times New Roman" panose="02020603050405020304" pitchFamily="18" charset="0"/>
                <a:ea typeface="Times New Roman" panose="02020603050405020304" pitchFamily="18" charset="0"/>
              </a:rPr>
              <a:t> </a:t>
            </a:r>
            <a:r>
              <a:rPr lang="en-US" sz="3200" b="1" dirty="0" err="1">
                <a:solidFill>
                  <a:srgbClr val="CE9909"/>
                </a:solidFill>
                <a:effectLst/>
                <a:latin typeface="Times New Roman" panose="02020603050405020304" pitchFamily="18" charset="0"/>
                <a:ea typeface="Times New Roman" panose="02020603050405020304" pitchFamily="18" charset="0"/>
              </a:rPr>
              <a:t>học</a:t>
            </a:r>
            <a:endParaRPr lang="en-US" sz="3200" dirty="0">
              <a:solidFill>
                <a:srgbClr val="CE9909"/>
              </a:solidFill>
              <a:effectLst/>
              <a:latin typeface="Times New Roman" panose="02020603050405020304" pitchFamily="18" charset="0"/>
              <a:ea typeface="Times New Roman" panose="02020603050405020304" pitchFamily="18" charset="0"/>
            </a:endParaRPr>
          </a:p>
        </p:txBody>
      </p:sp>
      <p:sp>
        <p:nvSpPr>
          <p:cNvPr id="9" name="Hộp Văn bản 8">
            <a:extLst>
              <a:ext uri="{FF2B5EF4-FFF2-40B4-BE49-F238E27FC236}">
                <a16:creationId xmlns:a16="http://schemas.microsoft.com/office/drawing/2014/main" id="{E600277D-FE7B-D835-1525-947A451FC1D9}"/>
              </a:ext>
            </a:extLst>
          </p:cNvPr>
          <p:cNvSpPr txBox="1"/>
          <p:nvPr/>
        </p:nvSpPr>
        <p:spPr>
          <a:xfrm>
            <a:off x="792990" y="275952"/>
            <a:ext cx="2752642" cy="707886"/>
          </a:xfrm>
          <a:prstGeom prst="rect">
            <a:avLst/>
          </a:prstGeom>
          <a:gradFill>
            <a:gsLst>
              <a:gs pos="0">
                <a:srgbClr val="CC9900"/>
              </a:gs>
              <a:gs pos="93000">
                <a:srgbClr val="CC6600">
                  <a:alpha val="51765"/>
                </a:srgbClr>
              </a:gs>
            </a:gsLst>
            <a:lin ang="18900000" scaled="1"/>
          </a:gradFill>
        </p:spPr>
        <p:txBody>
          <a:bodyPr wrap="square">
            <a:spAutoFit/>
          </a:bodyPr>
          <a:lstStyle/>
          <a:p>
            <a:r>
              <a:rPr lang="en-US" sz="4000" b="1" dirty="0">
                <a:solidFill>
                  <a:schemeClr val="bg1"/>
                </a:solidFill>
                <a:effectLst/>
                <a:latin typeface="Times New Roman" panose="02020603050405020304" pitchFamily="18" charset="0"/>
                <a:ea typeface="MS Mincho" panose="02020609040205080304" pitchFamily="49" charset="-128"/>
              </a:rPr>
              <a:t>I. </a:t>
            </a:r>
            <a:r>
              <a:rPr lang="en-US" sz="4000" b="1" dirty="0" err="1">
                <a:solidFill>
                  <a:schemeClr val="bg1"/>
                </a:solidFill>
                <a:effectLst/>
                <a:latin typeface="Times New Roman" panose="02020603050405020304" pitchFamily="18" charset="0"/>
                <a:ea typeface="MS Mincho" panose="02020609040205080304" pitchFamily="49" charset="-128"/>
              </a:rPr>
              <a:t>Lý</a:t>
            </a:r>
            <a:r>
              <a:rPr lang="en-US" sz="4000" b="1" dirty="0">
                <a:solidFill>
                  <a:schemeClr val="bg1"/>
                </a:solidFill>
                <a:effectLst/>
                <a:latin typeface="Times New Roman" panose="02020603050405020304" pitchFamily="18" charset="0"/>
                <a:ea typeface="MS Mincho" panose="02020609040205080304" pitchFamily="49" charset="-128"/>
              </a:rPr>
              <a:t> </a:t>
            </a:r>
            <a:r>
              <a:rPr lang="en-US" sz="4000" b="1" dirty="0" err="1">
                <a:solidFill>
                  <a:schemeClr val="bg1"/>
                </a:solidFill>
                <a:effectLst/>
                <a:latin typeface="Times New Roman" panose="02020603050405020304" pitchFamily="18" charset="0"/>
                <a:ea typeface="MS Mincho" panose="02020609040205080304" pitchFamily="49" charset="-128"/>
              </a:rPr>
              <a:t>thuyết</a:t>
            </a:r>
            <a:endParaRPr lang="en-US" sz="4000" dirty="0">
              <a:solidFill>
                <a:schemeClr val="bg1"/>
              </a:solidFill>
            </a:endParaRPr>
          </a:p>
        </p:txBody>
      </p:sp>
      <p:sp>
        <p:nvSpPr>
          <p:cNvPr id="21" name="Hộp Văn bản 20">
            <a:extLst>
              <a:ext uri="{FF2B5EF4-FFF2-40B4-BE49-F238E27FC236}">
                <a16:creationId xmlns:a16="http://schemas.microsoft.com/office/drawing/2014/main" id="{DDA8C5AE-53C6-14DB-F0FF-43AA516B9028}"/>
              </a:ext>
            </a:extLst>
          </p:cNvPr>
          <p:cNvSpPr txBox="1"/>
          <p:nvPr/>
        </p:nvSpPr>
        <p:spPr>
          <a:xfrm>
            <a:off x="487680" y="3324945"/>
            <a:ext cx="1432560" cy="606407"/>
          </a:xfrm>
          <a:prstGeom prst="roundRect">
            <a:avLst/>
          </a:prstGeom>
          <a:gradFill>
            <a:gsLst>
              <a:gs pos="32000">
                <a:srgbClr val="CC9900"/>
              </a:gs>
              <a:gs pos="63000">
                <a:srgbClr val="CC6600">
                  <a:alpha val="51765"/>
                </a:srgbClr>
              </a:gs>
            </a:gsLst>
            <a:lin ang="18900000" scaled="1"/>
          </a:gradFill>
          <a:ln w="38100">
            <a:noFill/>
          </a:ln>
        </p:spPr>
        <p:txBody>
          <a:bodyPr wrap="square">
            <a:spAutoFit/>
          </a:bodyPr>
          <a:lstStyle/>
          <a:p>
            <a:pPr algn="just">
              <a:lnSpc>
                <a:spcPct val="115000"/>
              </a:lnSpc>
              <a:spcBef>
                <a:spcPts val="600"/>
              </a:spcBef>
              <a:spcAft>
                <a:spcPts val="600"/>
              </a:spcAft>
              <a:tabLst>
                <a:tab pos="1386840" algn="l"/>
              </a:tabLst>
            </a:pPr>
            <a:r>
              <a:rPr lang="en-US" sz="2800" b="1" dirty="0" err="1">
                <a:solidFill>
                  <a:schemeClr val="bg1"/>
                </a:solidFill>
                <a:effectLst/>
                <a:latin typeface="Times New Roman" panose="02020603050405020304" pitchFamily="18" charset="0"/>
                <a:ea typeface="Times New Roman" panose="02020603050405020304" pitchFamily="18" charset="0"/>
              </a:rPr>
              <a:t>Kết</a:t>
            </a:r>
            <a:r>
              <a:rPr lang="en-US" sz="2800" b="1" dirty="0">
                <a:solidFill>
                  <a:schemeClr val="bg1"/>
                </a:solidFill>
                <a:effectLst/>
                <a:latin typeface="Times New Roman" panose="02020603050405020304" pitchFamily="18" charset="0"/>
                <a:ea typeface="Times New Roman" panose="02020603050405020304" pitchFamily="18" charset="0"/>
              </a:rPr>
              <a:t> </a:t>
            </a:r>
            <a:r>
              <a:rPr lang="en-US" sz="2800" b="1" dirty="0" err="1">
                <a:solidFill>
                  <a:schemeClr val="bg1"/>
                </a:solidFill>
                <a:effectLst/>
                <a:latin typeface="Times New Roman" panose="02020603050405020304" pitchFamily="18" charset="0"/>
                <a:ea typeface="Times New Roman" panose="02020603050405020304" pitchFamily="18" charset="0"/>
              </a:rPr>
              <a:t>bài</a:t>
            </a:r>
            <a:endParaRPr lang="en-US" sz="2400" dirty="0">
              <a:solidFill>
                <a:schemeClr val="bg1"/>
              </a:solidFill>
              <a:effectLst/>
              <a:latin typeface="Times New Roman" panose="02020603050405020304" pitchFamily="18" charset="0"/>
              <a:ea typeface="Times New Roman" panose="02020603050405020304" pitchFamily="18" charset="0"/>
            </a:endParaRPr>
          </a:p>
        </p:txBody>
      </p:sp>
      <p:sp>
        <p:nvSpPr>
          <p:cNvPr id="22" name="Hộp Văn bản 21">
            <a:extLst>
              <a:ext uri="{FF2B5EF4-FFF2-40B4-BE49-F238E27FC236}">
                <a16:creationId xmlns:a16="http://schemas.microsoft.com/office/drawing/2014/main" id="{8595D1BA-B3F8-C815-0B7C-52B394753866}"/>
              </a:ext>
            </a:extLst>
          </p:cNvPr>
          <p:cNvSpPr txBox="1"/>
          <p:nvPr/>
        </p:nvSpPr>
        <p:spPr>
          <a:xfrm>
            <a:off x="2626405" y="3324945"/>
            <a:ext cx="6551617" cy="548099"/>
          </a:xfrm>
          <a:prstGeom prst="rect">
            <a:avLst/>
          </a:prstGeom>
          <a:noFill/>
          <a:ln w="38100">
            <a:solidFill>
              <a:srgbClr val="FFC000"/>
            </a:solidFill>
          </a:ln>
        </p:spPr>
        <p:txBody>
          <a:bodyPr wrap="square">
            <a:spAutoFit/>
          </a:bodyPr>
          <a:lstStyle/>
          <a:p>
            <a:pPr>
              <a:lnSpc>
                <a:spcPct val="115000"/>
              </a:lnSpc>
              <a:spcBef>
                <a:spcPts val="600"/>
              </a:spcBef>
              <a:spcAft>
                <a:spcPts val="600"/>
              </a:spcAft>
              <a:tabLst>
                <a:tab pos="1386840" algn="l"/>
              </a:tabLst>
            </a:pPr>
            <a:r>
              <a:rPr lang="vi-VN" sz="2800" dirty="0">
                <a:latin typeface="+mj-lt"/>
              </a:rPr>
              <a:t>Khẳng định ý nghĩa, giá trị của tác phẩm</a:t>
            </a:r>
            <a:r>
              <a:rPr lang="vi-VN" dirty="0"/>
              <a:t>.</a:t>
            </a:r>
            <a:endParaRPr lang="en-US" sz="2800" dirty="0">
              <a:effectLst/>
              <a:latin typeface="Times New Roman" panose="02020603050405020304" pitchFamily="18" charset="0"/>
              <a:ea typeface="Times New Roman" panose="02020603050405020304" pitchFamily="18" charset="0"/>
            </a:endParaRPr>
          </a:p>
        </p:txBody>
      </p:sp>
      <p:cxnSp>
        <p:nvCxnSpPr>
          <p:cNvPr id="23" name="Đường kết nối Mũi tên Thẳng 22">
            <a:extLst>
              <a:ext uri="{FF2B5EF4-FFF2-40B4-BE49-F238E27FC236}">
                <a16:creationId xmlns:a16="http://schemas.microsoft.com/office/drawing/2014/main" id="{3015D412-1442-84CC-F4EC-AF1EA169C828}"/>
              </a:ext>
            </a:extLst>
          </p:cNvPr>
          <p:cNvCxnSpPr>
            <a:cxnSpLocks/>
            <a:stCxn id="21" idx="3"/>
            <a:endCxn id="22" idx="1"/>
          </p:cNvCxnSpPr>
          <p:nvPr/>
        </p:nvCxnSpPr>
        <p:spPr>
          <a:xfrm flipV="1">
            <a:off x="1920240" y="3598995"/>
            <a:ext cx="706165" cy="29154"/>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pic>
        <p:nvPicPr>
          <p:cNvPr id="24" name="Hình ảnh 23">
            <a:extLst>
              <a:ext uri="{FF2B5EF4-FFF2-40B4-BE49-F238E27FC236}">
                <a16:creationId xmlns:a16="http://schemas.microsoft.com/office/drawing/2014/main" id="{CF41245D-253D-51F6-04E8-96C5BC682E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1" y="4584473"/>
            <a:ext cx="2423160" cy="2423160"/>
          </a:xfrm>
          <a:prstGeom prst="rect">
            <a:avLst/>
          </a:prstGeom>
        </p:spPr>
      </p:pic>
    </p:spTree>
    <p:extLst>
      <p:ext uri="{BB962C8B-B14F-4D97-AF65-F5344CB8AC3E}">
        <p14:creationId xmlns:p14="http://schemas.microsoft.com/office/powerpoint/2010/main" val="1592498604"/>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circle(in)">
                                      <p:cBhvr>
                                        <p:cTn id="12" dur="2000"/>
                                        <p:tgtEl>
                                          <p:spTgt spid="22"/>
                                        </p:tgtEl>
                                      </p:cBhvr>
                                    </p:animEffect>
                                  </p:childTnLst>
                                </p:cTn>
                              </p:par>
                              <p:par>
                                <p:cTn id="13" presetID="16" presetClass="entr" presetSubtype="21"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barn(inVertical)">
                                      <p:cBhvr>
                                        <p:cTn id="15"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Lst>
  </p:timing>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1728</Words>
  <Application>Microsoft Office PowerPoint</Application>
  <PresentationFormat>Widescreen</PresentationFormat>
  <Paragraphs>185</Paragraphs>
  <Slides>26</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4" baseType="lpstr">
      <vt:lpstr>Yu Gothic</vt:lpstr>
      <vt:lpstr>Arial</vt:lpstr>
      <vt:lpstr>Calibri</vt:lpstr>
      <vt:lpstr>Calibri Light</vt:lpstr>
      <vt:lpstr>MS Mincho</vt:lpstr>
      <vt:lpstr>Times New Roman</vt:lpstr>
      <vt:lpstr>Chủ đề Office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Thúy Mai</dc:creator>
  <cp:lastModifiedBy>HP</cp:lastModifiedBy>
  <cp:revision>18</cp:revision>
  <dcterms:created xsi:type="dcterms:W3CDTF">2022-07-01T08:16:02Z</dcterms:created>
  <dcterms:modified xsi:type="dcterms:W3CDTF">2023-07-10T02:54:22Z</dcterms:modified>
</cp:coreProperties>
</file>