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289" r:id="rId4"/>
    <p:sldMasterId id="2147484270" r:id="rId5"/>
    <p:sldMasterId id="2147484273" r:id="rId6"/>
    <p:sldMasterId id="2147484547" r:id="rId7"/>
    <p:sldMasterId id="2147484555" r:id="rId8"/>
    <p:sldMasterId id="2147484557" r:id="rId9"/>
    <p:sldMasterId id="2147484559" r:id="rId10"/>
    <p:sldMasterId id="2147484561" r:id="rId11"/>
  </p:sldMasterIdLst>
  <p:notesMasterIdLst>
    <p:notesMasterId r:id="rId76"/>
  </p:notesMasterIdLst>
  <p:handoutMasterIdLst>
    <p:handoutMasterId r:id="rId77"/>
  </p:handoutMasterIdLst>
  <p:sldIdLst>
    <p:sldId id="356" r:id="rId12"/>
    <p:sldId id="359" r:id="rId13"/>
    <p:sldId id="3266" r:id="rId14"/>
    <p:sldId id="286" r:id="rId15"/>
    <p:sldId id="559" r:id="rId16"/>
    <p:sldId id="434" r:id="rId17"/>
    <p:sldId id="476" r:id="rId18"/>
    <p:sldId id="3400" r:id="rId19"/>
    <p:sldId id="3401" r:id="rId20"/>
    <p:sldId id="477" r:id="rId21"/>
    <p:sldId id="478" r:id="rId22"/>
    <p:sldId id="479" r:id="rId23"/>
    <p:sldId id="3404" r:id="rId24"/>
    <p:sldId id="480" r:id="rId25"/>
    <p:sldId id="3405" r:id="rId26"/>
    <p:sldId id="3402" r:id="rId27"/>
    <p:sldId id="481" r:id="rId28"/>
    <p:sldId id="482" r:id="rId29"/>
    <p:sldId id="304" r:id="rId30"/>
    <p:sldId id="483" r:id="rId31"/>
    <p:sldId id="484" r:id="rId32"/>
    <p:sldId id="3403" r:id="rId33"/>
    <p:sldId id="438" r:id="rId34"/>
    <p:sldId id="487" r:id="rId35"/>
    <p:sldId id="488" r:id="rId36"/>
    <p:sldId id="489" r:id="rId37"/>
    <p:sldId id="490" r:id="rId38"/>
    <p:sldId id="3407" r:id="rId39"/>
    <p:sldId id="492" r:id="rId40"/>
    <p:sldId id="3406" r:id="rId41"/>
    <p:sldId id="343" r:id="rId42"/>
    <p:sldId id="344" r:id="rId43"/>
    <p:sldId id="345" r:id="rId44"/>
    <p:sldId id="346" r:id="rId45"/>
    <p:sldId id="485" r:id="rId46"/>
    <p:sldId id="348" r:id="rId47"/>
    <p:sldId id="349" r:id="rId48"/>
    <p:sldId id="350" r:id="rId49"/>
    <p:sldId id="353" r:id="rId50"/>
    <p:sldId id="3408" r:id="rId51"/>
    <p:sldId id="3409" r:id="rId52"/>
    <p:sldId id="3410" r:id="rId53"/>
    <p:sldId id="3411" r:id="rId54"/>
    <p:sldId id="3412" r:id="rId55"/>
    <p:sldId id="3413" r:id="rId56"/>
    <p:sldId id="3414" r:id="rId57"/>
    <p:sldId id="3415" r:id="rId58"/>
    <p:sldId id="3416" r:id="rId59"/>
    <p:sldId id="3417" r:id="rId60"/>
    <p:sldId id="3418" r:id="rId61"/>
    <p:sldId id="3419" r:id="rId62"/>
    <p:sldId id="3420" r:id="rId63"/>
    <p:sldId id="3421" r:id="rId64"/>
    <p:sldId id="3422" r:id="rId65"/>
    <p:sldId id="3423" r:id="rId66"/>
    <p:sldId id="3424" r:id="rId67"/>
    <p:sldId id="3425" r:id="rId68"/>
    <p:sldId id="3426" r:id="rId69"/>
    <p:sldId id="3427" r:id="rId70"/>
    <p:sldId id="358" r:id="rId71"/>
    <p:sldId id="3245" r:id="rId72"/>
    <p:sldId id="473" r:id="rId73"/>
    <p:sldId id="475" r:id="rId74"/>
    <p:sldId id="550" r:id="rId75"/>
  </p:sldIdLst>
  <p:sldSz cx="12192000" cy="6858000"/>
  <p:notesSz cx="6858000" cy="9144000"/>
  <p:custDataLst>
    <p:tags r:id="rId7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FF7C80"/>
    <a:srgbClr val="CC0066"/>
    <a:srgbClr val="663300"/>
    <a:srgbClr val="FF6699"/>
    <a:srgbClr val="FF0000"/>
    <a:srgbClr val="660033"/>
    <a:srgbClr val="FF9933"/>
    <a:srgbClr val="A1E70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95" autoAdjust="0"/>
    <p:restoredTop sz="89503" autoAdjust="0"/>
  </p:normalViewPr>
  <p:slideViewPr>
    <p:cSldViewPr>
      <p:cViewPr varScale="1">
        <p:scale>
          <a:sx n="77" d="100"/>
          <a:sy n="77" d="100"/>
        </p:scale>
        <p:origin x="778" y="72"/>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tableStyles" Target="tableStyle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C7A698-DE1D-41E2-91AB-43B71FDAA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D8556B00-63BF-484C-99C1-D24B6DEE1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D024DA-53AB-4DEC-8967-6BFBE147F2E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A1822-0271-4719-99F0-321C2F53E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0A1A9613-C1FE-48F9-B496-1E803D783F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E05A7BA-AD35-42BB-88D8-3BD0FECD97F2}" type="datetimeFigureOut">
              <a:rPr lang="vi-VN"/>
              <a:pPr>
                <a:defRPr/>
              </a:pPr>
              <a:t>15/11/2023</a:t>
            </a:fld>
            <a:endParaRPr lang="vi-VN"/>
          </a:p>
        </p:txBody>
      </p:sp>
      <p:sp>
        <p:nvSpPr>
          <p:cNvPr id="4" name="Slide Image Placeholder 3">
            <a:extLst>
              <a:ext uri="{FF2B5EF4-FFF2-40B4-BE49-F238E27FC236}">
                <a16:creationId xmlns:a16="http://schemas.microsoft.com/office/drawing/2014/main" id="{CED8C24A-E9FD-458D-A706-1319BC9C98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D4E86E01-83A3-4111-B999-EE08DFFEB0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680C1956-BE7B-4DA9-8CF4-F0F9B439C0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C02699F-67B0-4909-86D2-1EB9B88EF8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1E5AA61-BDFA-4969-9D59-803812A38610}" type="slidenum">
              <a:rPr lang="vi-VN"/>
              <a:pPr>
                <a:defRPr/>
              </a:pPr>
              <a:t>‹#›</a:t>
            </a:fld>
            <a:endParaRPr lang="vi-VN"/>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5A8E241D-5D6A-4737-A978-B83F844352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CB1FE61C-C63B-4EC5-BD21-31EB187C75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p>
        </p:txBody>
      </p:sp>
      <p:sp>
        <p:nvSpPr>
          <p:cNvPr id="33796" name="Slide Number Placeholder 3">
            <a:extLst>
              <a:ext uri="{FF2B5EF4-FFF2-40B4-BE49-F238E27FC236}">
                <a16:creationId xmlns:a16="http://schemas.microsoft.com/office/drawing/2014/main" id="{34540D93-572E-4164-A037-7E9349F5BB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DF78BD-3BE2-4210-8250-5750FE522257}" type="slidenum">
              <a:rPr lang="vi-VN" altLang="vi-VN" smtClean="0"/>
              <a:pPr/>
              <a:t>17</a:t>
            </a:fld>
            <a:endParaRPr lang="vi-VN" altLang="vi-V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4ED98D4-455D-445A-8372-C5F5969B1E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C5C5BDEB-CD53-45EE-8F0F-9EDC19ED45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p>
        </p:txBody>
      </p:sp>
      <p:sp>
        <p:nvSpPr>
          <p:cNvPr id="35844" name="Slide Number Placeholder 3">
            <a:extLst>
              <a:ext uri="{FF2B5EF4-FFF2-40B4-BE49-F238E27FC236}">
                <a16:creationId xmlns:a16="http://schemas.microsoft.com/office/drawing/2014/main" id="{20715A2E-5E4D-486B-81EA-2283BDB929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7638CB-DB5D-4D7A-9453-582FA4D0D472}" type="slidenum">
              <a:rPr lang="vi-VN" altLang="vi-VN" smtClean="0"/>
              <a:pPr/>
              <a:t>18</a:t>
            </a:fld>
            <a:endParaRPr lang="vi-VN" altLang="vi-V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4C36ED5-FFC2-4742-83BD-8EB3F47DF8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92CE158B-5BD9-478E-8C1A-59B8B40B94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p>
        </p:txBody>
      </p:sp>
      <p:sp>
        <p:nvSpPr>
          <p:cNvPr id="38916" name="Slide Number Placeholder 3">
            <a:extLst>
              <a:ext uri="{FF2B5EF4-FFF2-40B4-BE49-F238E27FC236}">
                <a16:creationId xmlns:a16="http://schemas.microsoft.com/office/drawing/2014/main" id="{698ACF4F-ABC7-4E93-83C0-88FD6FA71F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4411F2-8D8B-4B39-AF87-2714A6C4F614}" type="slidenum">
              <a:rPr lang="vi-VN" altLang="vi-VN" smtClean="0"/>
              <a:pPr/>
              <a:t>20</a:t>
            </a:fld>
            <a:endParaRPr lang="vi-VN" altLang="vi-V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FDD931F-F9C4-43D0-B4B8-962CDD79F7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6C19DBD-0C49-4C46-8D5E-C3B5D98719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p>
        </p:txBody>
      </p:sp>
      <p:sp>
        <p:nvSpPr>
          <p:cNvPr id="40964" name="Slide Number Placeholder 3">
            <a:extLst>
              <a:ext uri="{FF2B5EF4-FFF2-40B4-BE49-F238E27FC236}">
                <a16:creationId xmlns:a16="http://schemas.microsoft.com/office/drawing/2014/main" id="{F0A817C6-0AC1-458A-A3E3-F614793E55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64FA299-23FE-4842-8062-195FC203C34A}" type="slidenum">
              <a:rPr lang="vi-VN" altLang="vi-VN" smtClean="0"/>
              <a:pPr/>
              <a:t>21</a:t>
            </a:fld>
            <a:endParaRPr lang="vi-VN" altLang="vi-V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47201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02722B5-CEDC-49D0-A8E8-0E7753E736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7BD08BBF-CAA0-4C4B-9FBA-15C1A637A9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p>
        </p:txBody>
      </p:sp>
      <p:sp>
        <p:nvSpPr>
          <p:cNvPr id="43012" name="Slide Number Placeholder 3">
            <a:extLst>
              <a:ext uri="{FF2B5EF4-FFF2-40B4-BE49-F238E27FC236}">
                <a16:creationId xmlns:a16="http://schemas.microsoft.com/office/drawing/2014/main" id="{F400B051-C1EA-47CD-A525-FBCF7240EF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E1E5EA-7D04-4D9A-A1D7-D69AE4F7FA75}" type="slidenum">
              <a:rPr lang="vi-VN" altLang="vi-VN" smtClean="0"/>
              <a:pPr/>
              <a:t>23</a:t>
            </a:fld>
            <a:endParaRPr lang="vi-VN" altLang="vi-V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A591CA21-4FDA-49C9-BD1A-0065AB2A1C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F940307C-002B-479E-BB17-1F3F1B6F32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p>
        </p:txBody>
      </p:sp>
      <p:sp>
        <p:nvSpPr>
          <p:cNvPr id="45060" name="Slide Number Placeholder 3">
            <a:extLst>
              <a:ext uri="{FF2B5EF4-FFF2-40B4-BE49-F238E27FC236}">
                <a16:creationId xmlns:a16="http://schemas.microsoft.com/office/drawing/2014/main" id="{31F1CB74-8E7E-4A44-A771-E3690C544D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662613-0F6D-4F5B-93CC-3B2DD3F512AC}" type="slidenum">
              <a:rPr lang="vi-VN" altLang="vi-VN" smtClean="0"/>
              <a:pPr/>
              <a:t>24</a:t>
            </a:fld>
            <a:endParaRPr lang="vi-VN" altLang="vi-V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26587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0353909-C60D-48E3-B8D2-33B1A70331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38C69C1B-9AD0-4ACF-BF6B-741582C825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55300" name="Slide Number Placeholder 3">
            <a:extLst>
              <a:ext uri="{FF2B5EF4-FFF2-40B4-BE49-F238E27FC236}">
                <a16:creationId xmlns:a16="http://schemas.microsoft.com/office/drawing/2014/main" id="{BDFE2DE2-227B-4876-A631-85ED018834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820A4F-13D4-4F48-8CDD-6FAB6390E6D9}" type="slidenum">
              <a:rPr lang="en-GB" altLang="en-US" smtClean="0"/>
              <a:pPr/>
              <a:t>32</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ECDC1B59-B394-4908-9CDA-0698BF3AB8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4836DDAA-A8AB-4E75-8F31-FF3CC0F826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57348" name="Slide Number Placeholder 3">
            <a:extLst>
              <a:ext uri="{FF2B5EF4-FFF2-40B4-BE49-F238E27FC236}">
                <a16:creationId xmlns:a16="http://schemas.microsoft.com/office/drawing/2014/main" id="{BC19EE18-A504-4C13-B855-94D30E0AF9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507F0F-8DB0-4811-826A-DF5AD1928C45}" type="slidenum">
              <a:rPr lang="en-GB" altLang="en-US" smtClean="0"/>
              <a:pPr/>
              <a:t>33</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655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759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FE8363D9-E445-430D-BA30-BC46100EDE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66264AA3-A602-496E-B0DA-9FD640CAB4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p>
        </p:txBody>
      </p:sp>
      <p:sp>
        <p:nvSpPr>
          <p:cNvPr id="25604" name="Slide Number Placeholder 3">
            <a:extLst>
              <a:ext uri="{FF2B5EF4-FFF2-40B4-BE49-F238E27FC236}">
                <a16:creationId xmlns:a16="http://schemas.microsoft.com/office/drawing/2014/main" id="{9E821D7A-01BF-46D3-9381-4229CA9252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579356-B101-4B31-AF38-92E65365D9E7}" type="slidenum">
              <a:rPr lang="vi-VN" altLang="vi-VN" smtClean="0"/>
              <a:pPr/>
              <a:t>10</a:t>
            </a:fld>
            <a:endParaRPr lang="vi-VN" alt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65549CB-BE63-441B-B070-E16B8819AC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118B8CF-8FEC-4EF5-B032-0926C37C4E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p>
        </p:txBody>
      </p:sp>
      <p:sp>
        <p:nvSpPr>
          <p:cNvPr id="27652" name="Slide Number Placeholder 3">
            <a:extLst>
              <a:ext uri="{FF2B5EF4-FFF2-40B4-BE49-F238E27FC236}">
                <a16:creationId xmlns:a16="http://schemas.microsoft.com/office/drawing/2014/main" id="{DB447439-559E-4428-98BB-0E35DB9649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60CCC6-579A-4BBE-8574-BF98C6FFA9AE}" type="slidenum">
              <a:rPr lang="vi-VN" altLang="vi-VN" smtClean="0"/>
              <a:pPr/>
              <a:t>11</a:t>
            </a:fld>
            <a:endParaRPr lang="vi-VN" altLang="vi-V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1758554-A68D-4574-BACE-61F5C5EB09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33C1646-03A0-4C7A-8B3E-AAC978EDA0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p>
        </p:txBody>
      </p:sp>
      <p:sp>
        <p:nvSpPr>
          <p:cNvPr id="29700" name="Slide Number Placeholder 3">
            <a:extLst>
              <a:ext uri="{FF2B5EF4-FFF2-40B4-BE49-F238E27FC236}">
                <a16:creationId xmlns:a16="http://schemas.microsoft.com/office/drawing/2014/main" id="{BD9CDD7B-E427-404A-A22A-B0F4F8243E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1E8AE6-537C-40CC-8BB9-FBE89BCEE313}" type="slidenum">
              <a:rPr lang="vi-VN" altLang="vi-VN" smtClean="0"/>
              <a:pPr/>
              <a:t>12</a:t>
            </a:fld>
            <a:endParaRPr lang="vi-VN" altLang="vi-V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1758554-A68D-4574-BACE-61F5C5EB09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33C1646-03A0-4C7A-8B3E-AAC978EDA0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p>
        </p:txBody>
      </p:sp>
      <p:sp>
        <p:nvSpPr>
          <p:cNvPr id="29700" name="Slide Number Placeholder 3">
            <a:extLst>
              <a:ext uri="{FF2B5EF4-FFF2-40B4-BE49-F238E27FC236}">
                <a16:creationId xmlns:a16="http://schemas.microsoft.com/office/drawing/2014/main" id="{BD9CDD7B-E427-404A-A22A-B0F4F8243E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1E8AE6-537C-40CC-8BB9-FBE89BCEE313}" type="slidenum">
              <a:rPr lang="vi-VN" altLang="vi-VN" smtClean="0"/>
              <a:pPr/>
              <a:t>13</a:t>
            </a:fld>
            <a:endParaRPr lang="vi-VN" altLang="vi-VN"/>
          </a:p>
        </p:txBody>
      </p:sp>
    </p:spTree>
    <p:extLst>
      <p:ext uri="{BB962C8B-B14F-4D97-AF65-F5344CB8AC3E}">
        <p14:creationId xmlns:p14="http://schemas.microsoft.com/office/powerpoint/2010/main" val="13822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3AE6314-DE01-4C91-8BC7-AAED821B51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1AD0243-0373-4B4D-9679-027CF0E60F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p>
        </p:txBody>
      </p:sp>
      <p:sp>
        <p:nvSpPr>
          <p:cNvPr id="31748" name="Slide Number Placeholder 3">
            <a:extLst>
              <a:ext uri="{FF2B5EF4-FFF2-40B4-BE49-F238E27FC236}">
                <a16:creationId xmlns:a16="http://schemas.microsoft.com/office/drawing/2014/main" id="{021BFC8C-1DE4-491A-BF2A-636B8249CF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6E0652-A0E1-4B26-96BB-02266DA3E683}" type="slidenum">
              <a:rPr lang="vi-VN" altLang="vi-VN" smtClean="0"/>
              <a:pPr/>
              <a:t>14</a:t>
            </a:fld>
            <a:endParaRPr lang="vi-VN" altLang="vi-V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408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355841"/>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DE939AB0-7AF0-48E6-9D4B-D88934F9B208}"/>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807760"/>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01660145"/>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975905993"/>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85108702"/>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739671"/>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36597"/>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80932"/>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462884"/>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23251"/>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95161"/>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996083"/>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073355"/>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04009574"/>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703314472"/>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0.xml"/><Relationship Id="rId1" Type="http://schemas.openxmlformats.org/officeDocument/2006/relationships/slideLayout" Target="../slideLayouts/slideLayout1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1.xml"/><Relationship Id="rId1"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User/My%20Documents/132%20-%20Bong%20dien%20dien%20-%20Phi%20Nhung.mp3" TargetMode="External"/><Relationship Id="rId7"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13.wmf"/><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7.xml"/><Relationship Id="rId1" Type="http://schemas.openxmlformats.org/officeDocument/2006/relationships/slideLayout" Target="../slideLayouts/slideLayout11.xml"/><Relationship Id="rId4"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70BF38-E92C-7C1F-06B5-48D7F7F22183}"/>
              </a:ext>
            </a:extLst>
          </p:cNvPr>
          <p:cNvGrpSpPr/>
          <p:nvPr userDrawn="1"/>
        </p:nvGrpSpPr>
        <p:grpSpPr>
          <a:xfrm>
            <a:off x="-109538" y="7937"/>
            <a:ext cx="12301538" cy="1287463"/>
            <a:chOff x="-109538" y="7938"/>
            <a:chExt cx="12301538" cy="990600"/>
          </a:xfrm>
        </p:grpSpPr>
        <p:grpSp>
          <p:nvGrpSpPr>
            <p:cNvPr id="1028" name="Group 2">
              <a:extLst>
                <a:ext uri="{FF2B5EF4-FFF2-40B4-BE49-F238E27FC236}">
                  <a16:creationId xmlns:a16="http://schemas.microsoft.com/office/drawing/2014/main" id="{B7B3774F-AC40-4B03-966E-D10AA6FCB055}"/>
                </a:ext>
              </a:extLst>
            </p:cNvPr>
            <p:cNvGrpSpPr>
              <a:grpSpLocks/>
            </p:cNvGrpSpPr>
            <p:nvPr userDrawn="1"/>
          </p:nvGrpSpPr>
          <p:grpSpPr bwMode="auto">
            <a:xfrm>
              <a:off x="929" y="7938"/>
              <a:ext cx="12191071" cy="990600"/>
              <a:chOff x="0" y="0"/>
              <a:chExt cx="5760" cy="624"/>
            </a:xfrm>
          </p:grpSpPr>
          <p:grpSp>
            <p:nvGrpSpPr>
              <p:cNvPr id="1036" name="Group 3">
                <a:extLst>
                  <a:ext uri="{FF2B5EF4-FFF2-40B4-BE49-F238E27FC236}">
                    <a16:creationId xmlns:a16="http://schemas.microsoft.com/office/drawing/2014/main" id="{30374228-0E6C-40F7-BCD9-20FB7BBB2E5C}"/>
                  </a:ext>
                </a:extLst>
              </p:cNvPr>
              <p:cNvGrpSpPr>
                <a:grpSpLocks/>
              </p:cNvGrpSpPr>
              <p:nvPr userDrawn="1"/>
            </p:nvGrpSpPr>
            <p:grpSpPr bwMode="auto">
              <a:xfrm>
                <a:off x="0" y="0"/>
                <a:ext cx="5760" cy="624"/>
                <a:chOff x="0" y="0"/>
                <a:chExt cx="5760" cy="624"/>
              </a:xfrm>
            </p:grpSpPr>
            <p:pic>
              <p:nvPicPr>
                <p:cNvPr id="1040" name="Picture 4" descr="3">
                  <a:extLst>
                    <a:ext uri="{FF2B5EF4-FFF2-40B4-BE49-F238E27FC236}">
                      <a16:creationId xmlns:a16="http://schemas.microsoft.com/office/drawing/2014/main" id="{8A26A786-4413-422C-BA97-1C9533563DD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5">
                  <a:extLst>
                    <a:ext uri="{FF2B5EF4-FFF2-40B4-BE49-F238E27FC236}">
                      <a16:creationId xmlns:a16="http://schemas.microsoft.com/office/drawing/2014/main" id="{908A2723-3E88-4F1C-95CD-1C82B932C4E9}"/>
                    </a:ext>
                  </a:extLst>
                </p:cNvPr>
                <p:cNvSpPr txBox="1">
                  <a:spLocks noChangeArrowheads="1"/>
                </p:cNvSpPr>
                <p:nvPr userDrawn="1"/>
              </p:nvSpPr>
              <p:spPr bwMode="auto">
                <a:xfrm>
                  <a:off x="5122" y="85"/>
                  <a:ext cx="597" cy="214"/>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a:t>
                  </a:r>
                  <a:r>
                    <a:rPr lang="en-US" altLang="en-US" sz="2400" b="1">
                      <a:solidFill>
                        <a:srgbClr val="FF0000"/>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 </a:t>
                  </a:r>
                  <a:r>
                    <a:rPr lang="en-US" altLang="en-US" b="1">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Tin 6</a:t>
                  </a:r>
                </a:p>
              </p:txBody>
            </p:sp>
          </p:grpSp>
          <p:grpSp>
            <p:nvGrpSpPr>
              <p:cNvPr id="1037" name="Group 6">
                <a:extLst>
                  <a:ext uri="{FF2B5EF4-FFF2-40B4-BE49-F238E27FC236}">
                    <a16:creationId xmlns:a16="http://schemas.microsoft.com/office/drawing/2014/main" id="{19E7E8B0-ED8E-4E50-B630-7AEE434994C5}"/>
                  </a:ext>
                </a:extLst>
              </p:cNvPr>
              <p:cNvGrpSpPr>
                <a:grpSpLocks/>
              </p:cNvGrpSpPr>
              <p:nvPr userDrawn="1"/>
            </p:nvGrpSpPr>
            <p:grpSpPr bwMode="auto">
              <a:xfrm>
                <a:off x="5073" y="354"/>
                <a:ext cx="670" cy="216"/>
                <a:chOff x="5164" y="339"/>
                <a:chExt cx="682" cy="206"/>
              </a:xfrm>
            </p:grpSpPr>
            <p:sp>
              <p:nvSpPr>
                <p:cNvPr id="32" name="Rectangle 7" descr="Horizontal brick">
                  <a:extLst>
                    <a:ext uri="{FF2B5EF4-FFF2-40B4-BE49-F238E27FC236}">
                      <a16:creationId xmlns:a16="http://schemas.microsoft.com/office/drawing/2014/main" id="{1AB52466-3FF0-4E24-81B1-B114A0012A64}"/>
                    </a:ext>
                  </a:extLst>
                </p:cNvPr>
                <p:cNvSpPr>
                  <a:spLocks noChangeArrowheads="1"/>
                </p:cNvSpPr>
                <p:nvPr userDrawn="1"/>
              </p:nvSpPr>
              <p:spPr bwMode="auto">
                <a:xfrm>
                  <a:off x="5164" y="339"/>
                  <a:ext cx="682" cy="206"/>
                </a:xfrm>
                <a:prstGeom prst="rect">
                  <a:avLst/>
                </a:prstGeom>
                <a:blipFill dpi="0" rotWithShape="0">
                  <a:blip r:embed="rId6"/>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effectLst>
                      <a:outerShdw blurRad="38100" dist="38100" dir="2700000" algn="tl">
                        <a:srgbClr val="000000">
                          <a:alpha val="43137"/>
                        </a:srgbClr>
                      </a:outerShdw>
                    </a:effectLst>
                  </a:endParaRPr>
                </a:p>
              </p:txBody>
            </p:sp>
            <p:sp>
              <p:nvSpPr>
                <p:cNvPr id="1039" name="WordArt 12">
                  <a:extLst>
                    <a:ext uri="{FF2B5EF4-FFF2-40B4-BE49-F238E27FC236}">
                      <a16:creationId xmlns:a16="http://schemas.microsoft.com/office/drawing/2014/main" id="{7FD7C778-DD5E-44A8-BC04-44E2632B8689}"/>
                    </a:ext>
                  </a:extLst>
                </p:cNvPr>
                <p:cNvSpPr>
                  <a:spLocks noChangeArrowheads="1" noChangeShapeType="1" noTextEdit="1"/>
                </p:cNvSpPr>
                <p:nvPr userDrawn="1"/>
              </p:nvSpPr>
              <p:spPr bwMode="auto">
                <a:xfrm>
                  <a:off x="5212" y="384"/>
                  <a:ext cx="607" cy="147"/>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grpSp>
        </p:grpSp>
        <p:sp>
          <p:nvSpPr>
            <p:cNvPr id="23" name="Text Box 17">
              <a:extLst>
                <a:ext uri="{FF2B5EF4-FFF2-40B4-BE49-F238E27FC236}">
                  <a16:creationId xmlns:a16="http://schemas.microsoft.com/office/drawing/2014/main" id="{80403C65-B0CC-40A8-BD81-692129B6B8FE}"/>
                </a:ext>
              </a:extLst>
            </p:cNvPr>
            <p:cNvSpPr txBox="1">
              <a:spLocks noChangeArrowheads="1"/>
            </p:cNvSpPr>
            <p:nvPr userDrawn="1"/>
          </p:nvSpPr>
          <p:spPr bwMode="auto">
            <a:xfrm>
              <a:off x="1109663" y="71438"/>
              <a:ext cx="9628187" cy="838200"/>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effectLst>
                  <a:outerShdw blurRad="38100" dist="38100" dir="2700000" algn="tl">
                    <a:srgbClr val="000000">
                      <a:alpha val="43137"/>
                    </a:srgbClr>
                  </a:outerShdw>
                </a:effectLst>
              </a:endParaRPr>
            </a:p>
          </p:txBody>
        </p:sp>
        <p:grpSp>
          <p:nvGrpSpPr>
            <p:cNvPr id="1030" name="Group 19">
              <a:extLst>
                <a:ext uri="{FF2B5EF4-FFF2-40B4-BE49-F238E27FC236}">
                  <a16:creationId xmlns:a16="http://schemas.microsoft.com/office/drawing/2014/main" id="{70D69F19-047B-4337-9E21-773F58960217}"/>
                </a:ext>
              </a:extLst>
            </p:cNvPr>
            <p:cNvGrpSpPr>
              <a:grpSpLocks/>
            </p:cNvGrpSpPr>
            <p:nvPr userDrawn="1"/>
          </p:nvGrpSpPr>
          <p:grpSpPr bwMode="auto">
            <a:xfrm>
              <a:off x="1097440" y="119828"/>
              <a:ext cx="1384195" cy="725317"/>
              <a:chOff x="839" y="217"/>
              <a:chExt cx="654" cy="372"/>
            </a:xfrm>
          </p:grpSpPr>
          <p:pic>
            <p:nvPicPr>
              <p:cNvPr id="1033" name="Picture 7" descr="014">
                <a:extLst>
                  <a:ext uri="{FF2B5EF4-FFF2-40B4-BE49-F238E27FC236}">
                    <a16:creationId xmlns:a16="http://schemas.microsoft.com/office/drawing/2014/main" id="{A1D2EC5F-8ACF-4638-9242-96B4B16BB0B2}"/>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rot="21399997">
                <a:off x="868" y="282"/>
                <a:ext cx="54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9">
                <a:extLst>
                  <a:ext uri="{FF2B5EF4-FFF2-40B4-BE49-F238E27FC236}">
                    <a16:creationId xmlns:a16="http://schemas.microsoft.com/office/drawing/2014/main" id="{09053867-C1F9-4EF0-99DB-3F5186D39D25}"/>
                  </a:ext>
                </a:extLst>
              </p:cNvPr>
              <p:cNvSpPr txBox="1">
                <a:spLocks noChangeArrowheads="1"/>
              </p:cNvSpPr>
              <p:nvPr userDrawn="1"/>
            </p:nvSpPr>
            <p:spPr bwMode="auto">
              <a:xfrm rot="19701635">
                <a:off x="839" y="375"/>
                <a:ext cx="350" cy="121"/>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err="1">
                    <a:solidFill>
                      <a:srgbClr val="FF0000"/>
                    </a:solidFill>
                    <a:effectLst>
                      <a:outerShdw blurRad="38100" dist="38100" dir="2700000" algn="tl">
                        <a:srgbClr val="000000">
                          <a:alpha val="43137"/>
                        </a:srgbClr>
                      </a:outerShdw>
                    </a:effectLst>
                    <a:cs typeface="+mn-cs"/>
                  </a:rPr>
                  <a:t>CĐề</a:t>
                </a:r>
                <a:endParaRPr lang="en-US" altLang="en-US" sz="1400">
                  <a:solidFill>
                    <a:srgbClr val="FF0000"/>
                  </a:solidFill>
                  <a:effectLst>
                    <a:outerShdw blurRad="38100" dist="38100" dir="2700000" algn="tl">
                      <a:srgbClr val="000000">
                        <a:alpha val="43137"/>
                      </a:srgbClr>
                    </a:outerShdw>
                  </a:effectLst>
                  <a:cs typeface="+mn-cs"/>
                </a:endParaRPr>
              </a:p>
            </p:txBody>
          </p:sp>
          <p:sp>
            <p:nvSpPr>
              <p:cNvPr id="29" name="Text Box 10">
                <a:extLst>
                  <a:ext uri="{FF2B5EF4-FFF2-40B4-BE49-F238E27FC236}">
                    <a16:creationId xmlns:a16="http://schemas.microsoft.com/office/drawing/2014/main" id="{09B39675-2FA7-4B22-9119-A49F86D89FD6}"/>
                  </a:ext>
                </a:extLst>
              </p:cNvPr>
              <p:cNvSpPr txBox="1">
                <a:spLocks noChangeArrowheads="1"/>
              </p:cNvSpPr>
              <p:nvPr userDrawn="1"/>
            </p:nvSpPr>
            <p:spPr bwMode="auto">
              <a:xfrm rot="19747892">
                <a:off x="1143" y="217"/>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effectLst>
                    <a:outerShdw blurRad="38100" dist="38100" dir="2700000" algn="tl">
                      <a:srgbClr val="000000">
                        <a:alpha val="43137"/>
                      </a:srgbClr>
                    </a:outerShdw>
                  </a:effectLst>
                  <a:latin typeface="Times New Roman" panose="02020603050405020304" pitchFamily="18" charset="0"/>
                  <a:cs typeface="+mn-cs"/>
                </a:endParaRPr>
              </a:p>
            </p:txBody>
          </p:sp>
        </p:grpSp>
        <p:pic>
          <p:nvPicPr>
            <p:cNvPr id="1032" name="Picture 18" descr="VoNhatTruong2013L">
              <a:extLst>
                <a:ext uri="{FF2B5EF4-FFF2-40B4-BE49-F238E27FC236}">
                  <a16:creationId xmlns:a16="http://schemas.microsoft.com/office/drawing/2014/main" id="{01F5BA37-6459-425C-9F70-EC3DBC0B53F1}"/>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9538" y="23813"/>
              <a:ext cx="1181234" cy="89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Rounded Corners 3">
            <a:extLst>
              <a:ext uri="{FF2B5EF4-FFF2-40B4-BE49-F238E27FC236}">
                <a16:creationId xmlns:a16="http://schemas.microsoft.com/office/drawing/2014/main" id="{BED4565F-2C19-7DC9-64BB-162120EA7927}"/>
              </a:ext>
            </a:extLst>
          </p:cNvPr>
          <p:cNvSpPr/>
          <p:nvPr userDrawn="1"/>
        </p:nvSpPr>
        <p:spPr>
          <a:xfrm>
            <a:off x="1752600" y="138970"/>
            <a:ext cx="9201454" cy="103389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2400" b="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TỔ CHỨC LƯU TRỮ, TÌM KIẾM VÀ TRAO ĐỔI THÔNG TIN</a:t>
            </a:r>
            <a:endParaRPr lang="vi-VN" sz="2400" b="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6. MẠNG THÔNG TIN TOÀN CẦU</a:t>
            </a:r>
            <a:endParaRPr lang="vi-VN" sz="3200" b="1">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36" r:id="rId1"/>
    <p:sldLayoutId id="2147484442" r:id="rId2"/>
    <p:sldLayoutId id="2147484595" r:id="rId3"/>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502039" y="1128345"/>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LUYỆN TẬP</a:t>
            </a:r>
            <a:endParaRPr kumimoji="0" lang="vi-VN" sz="6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649" name="Picture 18" descr="VoNhatTruong2013L">
            <a:extLst>
              <a:ext uri="{FF2B5EF4-FFF2-40B4-BE49-F238E27FC236}">
                <a16:creationId xmlns:a16="http://schemas.microsoft.com/office/drawing/2014/main" id="{3528A1EE-D7AA-7532-635C-4AE661D0E9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7699" y="4457246"/>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746786"/>
      </p:ext>
    </p:extLst>
  </p:cSld>
  <p:clrMap bg1="lt1" tx1="dk1" bg2="lt2" tx2="dk2" accent1="accent1" accent2="accent2" accent3="accent3" accent4="accent4" accent5="accent5" accent6="accent6" hlink="hlink" folHlink="folHlink"/>
  <p:sldLayoutIdLst>
    <p:sldLayoutId id="2147484596"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DỤNG</a:t>
            </a:r>
            <a:endParaRPr kumimoji="0" lang="vi-VN" sz="8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649" name="Picture 18" descr="VoNhatTruong2013L">
            <a:extLst>
              <a:ext uri="{FF2B5EF4-FFF2-40B4-BE49-F238E27FC236}">
                <a16:creationId xmlns:a16="http://schemas.microsoft.com/office/drawing/2014/main" id="{3528A1EE-D7AA-7532-635C-4AE661D0E9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07668" y="4457246"/>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943788"/>
      </p:ext>
    </p:extLst>
  </p:cSld>
  <p:clrMap bg1="lt1" tx1="dk1" bg2="lt2" tx2="dk2" accent1="accent1" accent2="accent2" accent3="accent3" accent4="accent4" accent5="accent5" accent6="accent6" hlink="hlink" folHlink="folHlink"/>
  <p:sldLayoutIdLst>
    <p:sldLayoutId id="2147484577"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5">
            <a:extLst>
              <a:ext uri="{FF2B5EF4-FFF2-40B4-BE49-F238E27FC236}">
                <a16:creationId xmlns:a16="http://schemas.microsoft.com/office/drawing/2014/main" id="{14A9C4CA-7299-4720-BC17-5EF333C91C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FA1CF217-C4F0-4904-AFBC-EC11492A52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a:extLst>
              <a:ext uri="{FF2B5EF4-FFF2-40B4-BE49-F238E27FC236}">
                <a16:creationId xmlns:a16="http://schemas.microsoft.com/office/drawing/2014/main" id="{2683AFBE-2715-4B1C-B7C2-9BD6824332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id="{C67A87E1-D817-4FD1-84D4-C59697F5781B}"/>
              </a:ext>
            </a:extLst>
          </p:cNvPr>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a:extLst>
              <a:ext uri="{FF2B5EF4-FFF2-40B4-BE49-F238E27FC236}">
                <a16:creationId xmlns:a16="http://schemas.microsoft.com/office/drawing/2014/main" id="{9EE42777-2E52-4EF0-9CF9-A6C557BE92A1}"/>
              </a:ext>
            </a:extLst>
          </p:cNvPr>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a:extLst>
              <a:ext uri="{FF2B5EF4-FFF2-40B4-BE49-F238E27FC236}">
                <a16:creationId xmlns:a16="http://schemas.microsoft.com/office/drawing/2014/main" id="{7F5853F3-BF3E-4170-B8B9-23662771C95D}"/>
              </a:ext>
            </a:extLst>
          </p:cNvPr>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a:extLst>
              <a:ext uri="{FF2B5EF4-FFF2-40B4-BE49-F238E27FC236}">
                <a16:creationId xmlns:a16="http://schemas.microsoft.com/office/drawing/2014/main" id="{77982E3E-C9A5-4C82-AF36-9445B56E78FE}"/>
              </a:ext>
            </a:extLst>
          </p:cNvPr>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a:extLst>
              <a:ext uri="{FF2B5EF4-FFF2-40B4-BE49-F238E27FC236}">
                <a16:creationId xmlns:a16="http://schemas.microsoft.com/office/drawing/2014/main" id="{F5944FE5-72DC-403B-8D2F-78099556259D}"/>
              </a:ext>
            </a:extLst>
          </p:cNvPr>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a:extLst>
              <a:ext uri="{FF2B5EF4-FFF2-40B4-BE49-F238E27FC236}">
                <a16:creationId xmlns:a16="http://schemas.microsoft.com/office/drawing/2014/main" id="{4B226E1E-0E89-4B95-9656-1F5D103C762A}"/>
              </a:ext>
            </a:extLst>
          </p:cNvPr>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a:extLst>
              <a:ext uri="{FF2B5EF4-FFF2-40B4-BE49-F238E27FC236}">
                <a16:creationId xmlns:a16="http://schemas.microsoft.com/office/drawing/2014/main" id="{71920373-C2FF-4570-B3A4-9A2E36467CB5}"/>
              </a:ext>
            </a:extLst>
          </p:cNvPr>
          <p:cNvSpPr>
            <a:spLocks noChangeArrowheads="1" noChangeShapeType="1" noTextEdit="1"/>
          </p:cNvSpPr>
          <p:nvPr userDrawn="1"/>
        </p:nvSpPr>
        <p:spPr bwMode="auto">
          <a:xfrm>
            <a:off x="304800" y="762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 luận nhóm</a:t>
            </a:r>
          </a:p>
        </p:txBody>
      </p:sp>
      <p:sp>
        <p:nvSpPr>
          <p:cNvPr id="2062" name="AutoShape 12">
            <a:extLst>
              <a:ext uri="{FF2B5EF4-FFF2-40B4-BE49-F238E27FC236}">
                <a16:creationId xmlns:a16="http://schemas.microsoft.com/office/drawing/2014/main" id="{51AA8E8A-9706-4C9F-8FB3-01FEA1D8802B}"/>
              </a:ext>
            </a:extLst>
          </p:cNvPr>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a:extLst>
              <a:ext uri="{FF2B5EF4-FFF2-40B4-BE49-F238E27FC236}">
                <a16:creationId xmlns:a16="http://schemas.microsoft.com/office/drawing/2014/main" id="{C86BE4AE-A5E4-4E04-9B42-268C97894FC1}"/>
              </a:ext>
            </a:extLst>
          </p:cNvPr>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a:extLst>
              <a:ext uri="{FF2B5EF4-FFF2-40B4-BE49-F238E27FC236}">
                <a16:creationId xmlns:a16="http://schemas.microsoft.com/office/drawing/2014/main" id="{E672CE7D-F9C4-409F-A384-684B8AD1004D}"/>
              </a:ext>
            </a:extLst>
          </p:cNvPr>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a:extLst>
              <a:ext uri="{FF2B5EF4-FFF2-40B4-BE49-F238E27FC236}">
                <a16:creationId xmlns:a16="http://schemas.microsoft.com/office/drawing/2014/main" id="{3ABBB79D-976E-4631-9AF7-8989BF40D64C}"/>
              </a:ext>
            </a:extLst>
          </p:cNvPr>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a:extLst>
              <a:ext uri="{FF2B5EF4-FFF2-40B4-BE49-F238E27FC236}">
                <a16:creationId xmlns:a16="http://schemas.microsoft.com/office/drawing/2014/main" id="{F4B2B998-135F-425F-AEBA-985B777A415E}"/>
              </a:ext>
            </a:extLst>
          </p:cNvPr>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a:extLst>
              <a:ext uri="{FF2B5EF4-FFF2-40B4-BE49-F238E27FC236}">
                <a16:creationId xmlns:a16="http://schemas.microsoft.com/office/drawing/2014/main" id="{8DA4C5B4-7323-40A6-8815-144961BE50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a:extLst>
              <a:ext uri="{FF2B5EF4-FFF2-40B4-BE49-F238E27FC236}">
                <a16:creationId xmlns:a16="http://schemas.microsoft.com/office/drawing/2014/main" id="{33BF7AFF-BFEA-4999-B848-AFDE3511BBF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a:extLst>
              <a:ext uri="{FF2B5EF4-FFF2-40B4-BE49-F238E27FC236}">
                <a16:creationId xmlns:a16="http://schemas.microsoft.com/office/drawing/2014/main" id="{D0F4F288-1673-4100-A81D-A68B57E77CD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a:extLst>
              <a:ext uri="{FF2B5EF4-FFF2-40B4-BE49-F238E27FC236}">
                <a16:creationId xmlns:a16="http://schemas.microsoft.com/office/drawing/2014/main" id="{A09D7257-9158-4BAA-A2C1-FD791EF4826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4575" r:id="rId1"/>
    <p:sldLayoutId id="2147484594"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35F5DD54-670F-4B9E-95DF-2B7971D0132C}"/>
              </a:ext>
            </a:extLst>
          </p:cNvPr>
          <p:cNvSpPr>
            <a:spLocks noChangeArrowheads="1"/>
          </p:cNvSpPr>
          <p:nvPr userDrawn="1"/>
        </p:nvSpPr>
        <p:spPr bwMode="auto">
          <a:xfrm>
            <a:off x="268288"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id="{88A73143-DF72-4368-A072-9957B39477C4}"/>
              </a:ext>
            </a:extLst>
          </p:cNvPr>
          <p:cNvSpPr>
            <a:spLocks noChangeArrowheads="1" noChangeShapeType="1" noTextEdit="1"/>
          </p:cNvSpPr>
          <p:nvPr userDrawn="1"/>
        </p:nvSpPr>
        <p:spPr bwMode="auto">
          <a:xfrm>
            <a:off x="1177925"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id="{D6AEFB32-7EC7-49DF-9D10-0E9EC9C29119}"/>
              </a:ext>
            </a:extLst>
          </p:cNvPr>
          <p:cNvSpPr>
            <a:spLocks noChangeArrowheads="1" noChangeShapeType="1" noTextEdit="1"/>
          </p:cNvSpPr>
          <p:nvPr userDrawn="1"/>
        </p:nvSpPr>
        <p:spPr bwMode="auto">
          <a:xfrm>
            <a:off x="1192213"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id="{1C3E2DF1-02A6-4C1D-BF5F-B286FEB7A399}"/>
              </a:ext>
            </a:extLst>
          </p:cNvPr>
          <p:cNvSpPr>
            <a:spLocks noChangeArrowheads="1" noChangeShapeType="1" noTextEdit="1"/>
          </p:cNvSpPr>
          <p:nvPr userDrawn="1"/>
        </p:nvSpPr>
        <p:spPr bwMode="auto">
          <a:xfrm>
            <a:off x="1177925"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9" name="Oval 7">
            <a:extLst>
              <a:ext uri="{FF2B5EF4-FFF2-40B4-BE49-F238E27FC236}">
                <a16:creationId xmlns:a16="http://schemas.microsoft.com/office/drawing/2014/main" id="{B136D0F4-FA10-4278-80A8-97BC77377350}"/>
              </a:ext>
            </a:extLst>
          </p:cNvPr>
          <p:cNvSpPr>
            <a:spLocks noChangeArrowheads="1"/>
          </p:cNvSpPr>
          <p:nvPr userDrawn="1"/>
        </p:nvSpPr>
        <p:spPr bwMode="auto">
          <a:xfrm>
            <a:off x="441325"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3" name="AutoShape 8">
            <a:extLst>
              <a:ext uri="{FF2B5EF4-FFF2-40B4-BE49-F238E27FC236}">
                <a16:creationId xmlns:a16="http://schemas.microsoft.com/office/drawing/2014/main" id="{20CCDD60-9286-4259-AAEA-C9550EA8F278}"/>
              </a:ext>
            </a:extLst>
          </p:cNvPr>
          <p:cNvSpPr>
            <a:spLocks noChangeArrowheads="1"/>
          </p:cNvSpPr>
          <p:nvPr userDrawn="1"/>
        </p:nvSpPr>
        <p:spPr bwMode="auto">
          <a:xfrm>
            <a:off x="268288"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2D737603-0831-4A3C-87F5-1B6EA20E4DAE}"/>
              </a:ext>
            </a:extLst>
          </p:cNvPr>
          <p:cNvSpPr>
            <a:spLocks noChangeArrowheads="1"/>
          </p:cNvSpPr>
          <p:nvPr userDrawn="1"/>
        </p:nvSpPr>
        <p:spPr bwMode="auto">
          <a:xfrm>
            <a:off x="441325"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5" name="AutoShape 10">
            <a:extLst>
              <a:ext uri="{FF2B5EF4-FFF2-40B4-BE49-F238E27FC236}">
                <a16:creationId xmlns:a16="http://schemas.microsoft.com/office/drawing/2014/main" id="{DAF8BC41-1030-4CDF-9515-FD34A6DC6C3A}"/>
              </a:ext>
            </a:extLst>
          </p:cNvPr>
          <p:cNvSpPr>
            <a:spLocks noChangeArrowheads="1"/>
          </p:cNvSpPr>
          <p:nvPr userDrawn="1"/>
        </p:nvSpPr>
        <p:spPr bwMode="auto">
          <a:xfrm>
            <a:off x="268288"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2125BC46-3F69-4D48-B6A3-91B22AA10CA6}"/>
              </a:ext>
            </a:extLst>
          </p:cNvPr>
          <p:cNvSpPr>
            <a:spLocks noChangeArrowheads="1"/>
          </p:cNvSpPr>
          <p:nvPr userDrawn="1"/>
        </p:nvSpPr>
        <p:spPr bwMode="auto">
          <a:xfrm>
            <a:off x="441325"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3F02EF71-652D-4006-ABAE-383E362477C0}"/>
              </a:ext>
            </a:extLst>
          </p:cNvPr>
          <p:cNvSpPr>
            <a:spLocks noChangeArrowheads="1"/>
          </p:cNvSpPr>
          <p:nvPr userDrawn="1"/>
        </p:nvSpPr>
        <p:spPr bwMode="auto">
          <a:xfrm>
            <a:off x="1901825"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04DEA0E5-96E4-4975-812C-8BF638A90ABB}"/>
              </a:ext>
            </a:extLst>
          </p:cNvPr>
          <p:cNvSpPr>
            <a:spLocks noChangeArrowheads="1"/>
          </p:cNvSpPr>
          <p:nvPr userDrawn="1"/>
        </p:nvSpPr>
        <p:spPr bwMode="auto">
          <a:xfrm>
            <a:off x="1901825"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744B55EA-5598-4564-88CD-F12AFCA2A19B}"/>
              </a:ext>
            </a:extLst>
          </p:cNvPr>
          <p:cNvSpPr>
            <a:spLocks noChangeArrowheads="1"/>
          </p:cNvSpPr>
          <p:nvPr userDrawn="1"/>
        </p:nvSpPr>
        <p:spPr bwMode="auto">
          <a:xfrm>
            <a:off x="1901825"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75F0083C-9CA7-42EB-B4FD-E13162E8A691}"/>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11" name="WordArt 20">
            <a:extLst>
              <a:ext uri="{FF2B5EF4-FFF2-40B4-BE49-F238E27FC236}">
                <a16:creationId xmlns:a16="http://schemas.microsoft.com/office/drawing/2014/main" id="{DB87B6BD-C07E-48F9-ADC3-210154EDB230}"/>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8FBD2256-CEFA-434A-AE50-DC7215E0D99C}"/>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4115" name="AutoShape 2">
            <a:extLst>
              <a:ext uri="{FF2B5EF4-FFF2-40B4-BE49-F238E27FC236}">
                <a16:creationId xmlns:a16="http://schemas.microsoft.com/office/drawing/2014/main" id="{C6CD0809-2075-40EB-8885-4B8CB26AD3D3}"/>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WordArt 3">
            <a:extLst>
              <a:ext uri="{FF2B5EF4-FFF2-40B4-BE49-F238E27FC236}">
                <a16:creationId xmlns:a16="http://schemas.microsoft.com/office/drawing/2014/main" id="{92C78015-22AD-4266-AA25-1A2C2C007F49}"/>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4117" name="WordArt 4">
            <a:extLst>
              <a:ext uri="{FF2B5EF4-FFF2-40B4-BE49-F238E27FC236}">
                <a16:creationId xmlns:a16="http://schemas.microsoft.com/office/drawing/2014/main" id="{0F2B936A-4B52-4349-A025-24E84C15E381}"/>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E</a:t>
            </a:r>
          </a:p>
        </p:txBody>
      </p:sp>
      <p:sp>
        <p:nvSpPr>
          <p:cNvPr id="4118" name="WordArt 5">
            <a:extLst>
              <a:ext uri="{FF2B5EF4-FFF2-40B4-BE49-F238E27FC236}">
                <a16:creationId xmlns:a16="http://schemas.microsoft.com/office/drawing/2014/main" id="{707DA355-52FB-4E32-826F-DC3BA1661ADF}"/>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F</a:t>
            </a:r>
          </a:p>
        </p:txBody>
      </p:sp>
      <p:sp>
        <p:nvSpPr>
          <p:cNvPr id="25" name="Oval 7">
            <a:extLst>
              <a:ext uri="{FF2B5EF4-FFF2-40B4-BE49-F238E27FC236}">
                <a16:creationId xmlns:a16="http://schemas.microsoft.com/office/drawing/2014/main" id="{ED596A41-6EDF-4D77-B01F-C9A4FCDC0F40}"/>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0" name="AutoShape 8">
            <a:extLst>
              <a:ext uri="{FF2B5EF4-FFF2-40B4-BE49-F238E27FC236}">
                <a16:creationId xmlns:a16="http://schemas.microsoft.com/office/drawing/2014/main" id="{8CCBB61E-CA87-4331-8463-B592589ACEFB}"/>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id="{518B8F6F-C661-4EAF-B25B-60A08ED7D5BB}"/>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2" name="AutoShape 10">
            <a:extLst>
              <a:ext uri="{FF2B5EF4-FFF2-40B4-BE49-F238E27FC236}">
                <a16:creationId xmlns:a16="http://schemas.microsoft.com/office/drawing/2014/main" id="{8DB86487-D60C-4FD5-AD14-22B692A59082}"/>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id="{F3BE0B98-3744-4248-A08A-135B3C1D52CE}"/>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id="{F3396A2E-8F78-4BC0-A146-F40DC19E5514}"/>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id="{F80E1091-97F3-415B-8D3D-CFBCFDE69C2D}"/>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id="{013B2499-3D6D-429C-8367-09CFAC0D1C57}"/>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cSld>
  <p:clrMap bg1="lt1" tx1="dk1" bg2="lt2" tx2="dk2" accent1="accent1" accent2="accent2" accent3="accent3" accent4="accent4" accent5="accent5" accent6="accent6" hlink="hlink" folHlink="folHlink"/>
  <p:sldLayoutIdLst>
    <p:sldLayoutId id="2147484440"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80" r:id="rId1"/>
    <p:sldLayoutId id="2147484591"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B2EC453-0120-4AC3-BA77-C0A5C0F68C53}"/>
              </a:ext>
            </a:extLst>
          </p:cNvPr>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sp>
        <p:nvSpPr>
          <p:cNvPr id="5123" name="WordArt 7">
            <a:extLst>
              <a:ext uri="{FF2B5EF4-FFF2-40B4-BE49-F238E27FC236}">
                <a16:creationId xmlns:a16="http://schemas.microsoft.com/office/drawing/2014/main" id="{64E5F160-D5A6-462C-913D-659215AB2215}"/>
              </a:ext>
            </a:extLst>
          </p:cNvPr>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contourClr>
                <a:srgbClr val="FFFFCC"/>
              </a:contourClr>
            </a:sp3d>
          </a:bodyPr>
          <a:lstStyle/>
          <a:p>
            <a:pPr algn="ctr"/>
            <a:endParaRPr lang="pt-BR" sz="2700" kern="1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a:ln w="9525">
                <a:round/>
                <a:headEnd/>
                <a:tailEnd/>
              </a:ln>
              <a:gradFill rotWithShape="1">
                <a:gsLst>
                  <a:gs pos="0">
                    <a:srgbClr val="FFFFCC"/>
                  </a:gs>
                  <a:gs pos="100000">
                    <a:srgbClr val="FF9999"/>
                  </a:gs>
                </a:gsLst>
                <a:lin ang="5400000" scaled="1"/>
              </a:gradFill>
              <a:latin typeface="+mn-lt"/>
              <a:ea typeface="+mn-lt"/>
              <a:cs typeface="+mn-lt"/>
            </a:endParaRPr>
          </a:p>
        </p:txBody>
      </p:sp>
      <p:pic>
        <p:nvPicPr>
          <p:cNvPr id="5124" name="Picture 4" descr="SO00828_">
            <a:hlinkClick r:id="rId3"/>
            <a:extLst>
              <a:ext uri="{FF2B5EF4-FFF2-40B4-BE49-F238E27FC236}">
                <a16:creationId xmlns:a16="http://schemas.microsoft.com/office/drawing/2014/main" id="{2F5084E9-B688-448D-81AD-2F2C60F6A8B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O00828_">
            <a:extLst>
              <a:ext uri="{FF2B5EF4-FFF2-40B4-BE49-F238E27FC236}">
                <a16:creationId xmlns:a16="http://schemas.microsoft.com/office/drawing/2014/main" id="{C6CAD6B3-9069-4E09-BC27-DC757A6994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O00828_">
            <a:extLst>
              <a:ext uri="{FF2B5EF4-FFF2-40B4-BE49-F238E27FC236}">
                <a16:creationId xmlns:a16="http://schemas.microsoft.com/office/drawing/2014/main" id="{490709DC-F20A-4C00-9B09-6F2DA506E0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O00828_">
            <a:extLst>
              <a:ext uri="{FF2B5EF4-FFF2-40B4-BE49-F238E27FC236}">
                <a16:creationId xmlns:a16="http://schemas.microsoft.com/office/drawing/2014/main" id="{B6373131-0F7C-447F-9374-CA78C3FF03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O00828_">
            <a:extLst>
              <a:ext uri="{FF2B5EF4-FFF2-40B4-BE49-F238E27FC236}">
                <a16:creationId xmlns:a16="http://schemas.microsoft.com/office/drawing/2014/main" id="{2EEFA628-144B-446E-8C89-BB0CCBE6244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O00828_">
            <a:extLst>
              <a:ext uri="{FF2B5EF4-FFF2-40B4-BE49-F238E27FC236}">
                <a16:creationId xmlns:a16="http://schemas.microsoft.com/office/drawing/2014/main" id="{8B721E53-3AB0-4B74-9D4F-DAAB8DF910E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8" descr="VoNhatTruong2013L">
            <a:extLst>
              <a:ext uri="{FF2B5EF4-FFF2-40B4-BE49-F238E27FC236}">
                <a16:creationId xmlns:a16="http://schemas.microsoft.com/office/drawing/2014/main" id="{52DD31F4-0E1A-4ACE-8907-011EA27F7C8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37088" y="2759075"/>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9" descr="hinh_dep093">
            <a:extLst>
              <a:ext uri="{FF2B5EF4-FFF2-40B4-BE49-F238E27FC236}">
                <a16:creationId xmlns:a16="http://schemas.microsoft.com/office/drawing/2014/main" id="{D35A45AB-D70D-4BC5-8FAE-7D8CA16DE86F}"/>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rot="-143564">
            <a:off x="4589463" y="3668713"/>
            <a:ext cx="2955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a:extLst>
              <a:ext uri="{FF2B5EF4-FFF2-40B4-BE49-F238E27FC236}">
                <a16:creationId xmlns:a16="http://schemas.microsoft.com/office/drawing/2014/main" id="{CEA1537E-C651-A856-85E7-7D4BB394D814}"/>
              </a:ext>
            </a:extLst>
          </p:cNvPr>
          <p:cNvGrpSpPr/>
          <p:nvPr userDrawn="1"/>
        </p:nvGrpSpPr>
        <p:grpSpPr>
          <a:xfrm>
            <a:off x="-109538" y="7937"/>
            <a:ext cx="12301538" cy="1287463"/>
            <a:chOff x="-109538" y="7938"/>
            <a:chExt cx="12301538" cy="990600"/>
          </a:xfrm>
        </p:grpSpPr>
        <p:grpSp>
          <p:nvGrpSpPr>
            <p:cNvPr id="19" name="Group 2">
              <a:extLst>
                <a:ext uri="{FF2B5EF4-FFF2-40B4-BE49-F238E27FC236}">
                  <a16:creationId xmlns:a16="http://schemas.microsoft.com/office/drawing/2014/main" id="{2E277263-CEB8-2DC6-6D4C-94AAC958967A}"/>
                </a:ext>
              </a:extLst>
            </p:cNvPr>
            <p:cNvGrpSpPr>
              <a:grpSpLocks/>
            </p:cNvGrpSpPr>
            <p:nvPr userDrawn="1"/>
          </p:nvGrpSpPr>
          <p:grpSpPr bwMode="auto">
            <a:xfrm>
              <a:off x="929" y="7938"/>
              <a:ext cx="12191071" cy="990600"/>
              <a:chOff x="0" y="0"/>
              <a:chExt cx="5760" cy="624"/>
            </a:xfrm>
          </p:grpSpPr>
          <p:grpSp>
            <p:nvGrpSpPr>
              <p:cNvPr id="26" name="Group 3">
                <a:extLst>
                  <a:ext uri="{FF2B5EF4-FFF2-40B4-BE49-F238E27FC236}">
                    <a16:creationId xmlns:a16="http://schemas.microsoft.com/office/drawing/2014/main" id="{057B6A33-ACDE-4913-8151-9A9E59396253}"/>
                  </a:ext>
                </a:extLst>
              </p:cNvPr>
              <p:cNvGrpSpPr>
                <a:grpSpLocks/>
              </p:cNvGrpSpPr>
              <p:nvPr userDrawn="1"/>
            </p:nvGrpSpPr>
            <p:grpSpPr bwMode="auto">
              <a:xfrm>
                <a:off x="0" y="0"/>
                <a:ext cx="5760" cy="624"/>
                <a:chOff x="0" y="0"/>
                <a:chExt cx="5760" cy="624"/>
              </a:xfrm>
            </p:grpSpPr>
            <p:pic>
              <p:nvPicPr>
                <p:cNvPr id="30" name="Picture 4" descr="3">
                  <a:extLst>
                    <a:ext uri="{FF2B5EF4-FFF2-40B4-BE49-F238E27FC236}">
                      <a16:creationId xmlns:a16="http://schemas.microsoft.com/office/drawing/2014/main" id="{C283AA3D-E6D5-1F5A-17AD-751B2B74595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5">
                  <a:extLst>
                    <a:ext uri="{FF2B5EF4-FFF2-40B4-BE49-F238E27FC236}">
                      <a16:creationId xmlns:a16="http://schemas.microsoft.com/office/drawing/2014/main" id="{A9849B49-A041-01D7-A857-26773302A112}"/>
                    </a:ext>
                  </a:extLst>
                </p:cNvPr>
                <p:cNvSpPr txBox="1">
                  <a:spLocks noChangeArrowheads="1"/>
                </p:cNvSpPr>
                <p:nvPr userDrawn="1"/>
              </p:nvSpPr>
              <p:spPr bwMode="auto">
                <a:xfrm>
                  <a:off x="5122" y="85"/>
                  <a:ext cx="597" cy="214"/>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a:t>
                  </a:r>
                  <a:r>
                    <a:rPr lang="en-US" altLang="en-US" sz="2400" b="1">
                      <a:solidFill>
                        <a:srgbClr val="FF0000"/>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 </a:t>
                  </a:r>
                  <a:r>
                    <a:rPr lang="en-US" altLang="en-US" b="1">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Tin 6</a:t>
                  </a:r>
                </a:p>
              </p:txBody>
            </p:sp>
          </p:grpSp>
          <p:grpSp>
            <p:nvGrpSpPr>
              <p:cNvPr id="27" name="Group 6">
                <a:extLst>
                  <a:ext uri="{FF2B5EF4-FFF2-40B4-BE49-F238E27FC236}">
                    <a16:creationId xmlns:a16="http://schemas.microsoft.com/office/drawing/2014/main" id="{109E87A9-1182-312C-9005-91364A075596}"/>
                  </a:ext>
                </a:extLst>
              </p:cNvPr>
              <p:cNvGrpSpPr>
                <a:grpSpLocks/>
              </p:cNvGrpSpPr>
              <p:nvPr userDrawn="1"/>
            </p:nvGrpSpPr>
            <p:grpSpPr bwMode="auto">
              <a:xfrm>
                <a:off x="5073" y="354"/>
                <a:ext cx="670" cy="216"/>
                <a:chOff x="5164" y="339"/>
                <a:chExt cx="682" cy="206"/>
              </a:xfrm>
            </p:grpSpPr>
            <p:sp>
              <p:nvSpPr>
                <p:cNvPr id="28" name="Rectangle 7" descr="Horizontal brick">
                  <a:extLst>
                    <a:ext uri="{FF2B5EF4-FFF2-40B4-BE49-F238E27FC236}">
                      <a16:creationId xmlns:a16="http://schemas.microsoft.com/office/drawing/2014/main" id="{E72ED9CE-9DFF-57C4-B883-1778395B305C}"/>
                    </a:ext>
                  </a:extLst>
                </p:cNvPr>
                <p:cNvSpPr>
                  <a:spLocks noChangeArrowheads="1"/>
                </p:cNvSpPr>
                <p:nvPr userDrawn="1"/>
              </p:nvSpPr>
              <p:spPr bwMode="auto">
                <a:xfrm>
                  <a:off x="5164" y="339"/>
                  <a:ext cx="682" cy="206"/>
                </a:xfrm>
                <a:prstGeom prst="rect">
                  <a:avLst/>
                </a:prstGeom>
                <a:blipFill dpi="0" rotWithShape="0">
                  <a:blip r:embed="rId8"/>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effectLst>
                      <a:outerShdw blurRad="38100" dist="38100" dir="2700000" algn="tl">
                        <a:srgbClr val="000000">
                          <a:alpha val="43137"/>
                        </a:srgbClr>
                      </a:outerShdw>
                    </a:effectLst>
                  </a:endParaRPr>
                </a:p>
              </p:txBody>
            </p:sp>
            <p:sp>
              <p:nvSpPr>
                <p:cNvPr id="29" name="WordArt 12">
                  <a:extLst>
                    <a:ext uri="{FF2B5EF4-FFF2-40B4-BE49-F238E27FC236}">
                      <a16:creationId xmlns:a16="http://schemas.microsoft.com/office/drawing/2014/main" id="{FE2C21F2-536B-E754-C8F3-EA8FDDEF74A9}"/>
                    </a:ext>
                  </a:extLst>
                </p:cNvPr>
                <p:cNvSpPr>
                  <a:spLocks noChangeArrowheads="1" noChangeShapeType="1" noTextEdit="1"/>
                </p:cNvSpPr>
                <p:nvPr userDrawn="1"/>
              </p:nvSpPr>
              <p:spPr bwMode="auto">
                <a:xfrm>
                  <a:off x="5212" y="384"/>
                  <a:ext cx="607" cy="147"/>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grpSp>
        </p:grpSp>
        <p:sp>
          <p:nvSpPr>
            <p:cNvPr id="20" name="Text Box 17">
              <a:extLst>
                <a:ext uri="{FF2B5EF4-FFF2-40B4-BE49-F238E27FC236}">
                  <a16:creationId xmlns:a16="http://schemas.microsoft.com/office/drawing/2014/main" id="{B1A14BCD-6233-2F8C-FC64-3B13715C35CD}"/>
                </a:ext>
              </a:extLst>
            </p:cNvPr>
            <p:cNvSpPr txBox="1">
              <a:spLocks noChangeArrowheads="1"/>
            </p:cNvSpPr>
            <p:nvPr userDrawn="1"/>
          </p:nvSpPr>
          <p:spPr bwMode="auto">
            <a:xfrm>
              <a:off x="1109663" y="71438"/>
              <a:ext cx="9628187" cy="838200"/>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effectLst>
                  <a:outerShdw blurRad="38100" dist="38100" dir="2700000" algn="tl">
                    <a:srgbClr val="000000">
                      <a:alpha val="43137"/>
                    </a:srgbClr>
                  </a:outerShdw>
                </a:effectLst>
              </a:endParaRPr>
            </a:p>
          </p:txBody>
        </p:sp>
        <p:grpSp>
          <p:nvGrpSpPr>
            <p:cNvPr id="21" name="Group 19">
              <a:extLst>
                <a:ext uri="{FF2B5EF4-FFF2-40B4-BE49-F238E27FC236}">
                  <a16:creationId xmlns:a16="http://schemas.microsoft.com/office/drawing/2014/main" id="{A3BBE147-5272-95B0-28D9-8D37C8FABDB2}"/>
                </a:ext>
              </a:extLst>
            </p:cNvPr>
            <p:cNvGrpSpPr>
              <a:grpSpLocks/>
            </p:cNvGrpSpPr>
            <p:nvPr userDrawn="1"/>
          </p:nvGrpSpPr>
          <p:grpSpPr bwMode="auto">
            <a:xfrm>
              <a:off x="1097440" y="119828"/>
              <a:ext cx="1384195" cy="725317"/>
              <a:chOff x="839" y="217"/>
              <a:chExt cx="654" cy="372"/>
            </a:xfrm>
          </p:grpSpPr>
          <p:pic>
            <p:nvPicPr>
              <p:cNvPr id="23" name="Picture 7" descr="014">
                <a:extLst>
                  <a:ext uri="{FF2B5EF4-FFF2-40B4-BE49-F238E27FC236}">
                    <a16:creationId xmlns:a16="http://schemas.microsoft.com/office/drawing/2014/main" id="{444B5EA1-A6D0-BA19-BCC0-05EEB0E4CCA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rot="21399997">
                <a:off x="868" y="282"/>
                <a:ext cx="54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9">
                <a:extLst>
                  <a:ext uri="{FF2B5EF4-FFF2-40B4-BE49-F238E27FC236}">
                    <a16:creationId xmlns:a16="http://schemas.microsoft.com/office/drawing/2014/main" id="{59DBE8BF-7ED7-E534-41D0-38ACBD32C64E}"/>
                  </a:ext>
                </a:extLst>
              </p:cNvPr>
              <p:cNvSpPr txBox="1">
                <a:spLocks noChangeArrowheads="1"/>
              </p:cNvSpPr>
              <p:nvPr userDrawn="1"/>
            </p:nvSpPr>
            <p:spPr bwMode="auto">
              <a:xfrm rot="19701635">
                <a:off x="839" y="375"/>
                <a:ext cx="350" cy="121"/>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err="1">
                    <a:solidFill>
                      <a:srgbClr val="FF0000"/>
                    </a:solidFill>
                    <a:effectLst>
                      <a:outerShdw blurRad="38100" dist="38100" dir="2700000" algn="tl">
                        <a:srgbClr val="000000">
                          <a:alpha val="43137"/>
                        </a:srgbClr>
                      </a:outerShdw>
                    </a:effectLst>
                    <a:cs typeface="+mn-cs"/>
                  </a:rPr>
                  <a:t>CĐề</a:t>
                </a:r>
                <a:endParaRPr lang="en-US" altLang="en-US" sz="1400">
                  <a:solidFill>
                    <a:srgbClr val="FF0000"/>
                  </a:solidFill>
                  <a:effectLst>
                    <a:outerShdw blurRad="38100" dist="38100" dir="2700000" algn="tl">
                      <a:srgbClr val="000000">
                        <a:alpha val="43137"/>
                      </a:srgbClr>
                    </a:outerShdw>
                  </a:effectLst>
                  <a:cs typeface="+mn-cs"/>
                </a:endParaRPr>
              </a:p>
            </p:txBody>
          </p:sp>
          <p:sp>
            <p:nvSpPr>
              <p:cNvPr id="25" name="Text Box 10">
                <a:extLst>
                  <a:ext uri="{FF2B5EF4-FFF2-40B4-BE49-F238E27FC236}">
                    <a16:creationId xmlns:a16="http://schemas.microsoft.com/office/drawing/2014/main" id="{1F3C9E84-55F0-600D-4172-BFEC19D72608}"/>
                  </a:ext>
                </a:extLst>
              </p:cNvPr>
              <p:cNvSpPr txBox="1">
                <a:spLocks noChangeArrowheads="1"/>
              </p:cNvSpPr>
              <p:nvPr userDrawn="1"/>
            </p:nvSpPr>
            <p:spPr bwMode="auto">
              <a:xfrm rot="19747892">
                <a:off x="1143" y="217"/>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effectLst>
                    <a:outerShdw blurRad="38100" dist="38100" dir="2700000" algn="tl">
                      <a:srgbClr val="000000">
                        <a:alpha val="43137"/>
                      </a:srgbClr>
                    </a:outerShdw>
                  </a:effectLst>
                  <a:latin typeface="Times New Roman" panose="02020603050405020304" pitchFamily="18" charset="0"/>
                  <a:cs typeface="+mn-cs"/>
                </a:endParaRPr>
              </a:p>
            </p:txBody>
          </p:sp>
        </p:grpSp>
        <p:pic>
          <p:nvPicPr>
            <p:cNvPr id="22" name="Picture 18" descr="VoNhatTruong2013L">
              <a:extLst>
                <a:ext uri="{FF2B5EF4-FFF2-40B4-BE49-F238E27FC236}">
                  <a16:creationId xmlns:a16="http://schemas.microsoft.com/office/drawing/2014/main" id="{6122B2F7-B454-441E-E6A9-244697161886}"/>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538" y="23813"/>
              <a:ext cx="1181234" cy="89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0" name="Rectangle: Rounded Corners 5119">
            <a:extLst>
              <a:ext uri="{FF2B5EF4-FFF2-40B4-BE49-F238E27FC236}">
                <a16:creationId xmlns:a16="http://schemas.microsoft.com/office/drawing/2014/main" id="{530723E0-1512-EDA7-B2F0-55F9D112464D}"/>
              </a:ext>
            </a:extLst>
          </p:cNvPr>
          <p:cNvSpPr/>
          <p:nvPr userDrawn="1"/>
        </p:nvSpPr>
        <p:spPr>
          <a:xfrm>
            <a:off x="1752600" y="138970"/>
            <a:ext cx="9201454" cy="103389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2400" b="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TỔ CHỨC LƯU TRỮ, TÌM KIẾM VÀ TRAO ĐỔI THÔNG TIN</a:t>
            </a:r>
            <a:endParaRPr lang="vi-VN" sz="2400" b="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6. MẠNG THÔNG TIN TOÀN CẦU</a:t>
            </a:r>
            <a:endParaRPr lang="vi-VN" sz="3200" b="1">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48" r:id="rId1"/>
  </p:sldLayoutIdLst>
  <p:transition>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pic>
        <p:nvPicPr>
          <p:cNvPr id="243" name="Picture 18" descr="VoNhatTruong2013L">
            <a:extLst>
              <a:ext uri="{FF2B5EF4-FFF2-40B4-BE49-F238E27FC236}">
                <a16:creationId xmlns:a16="http://schemas.microsoft.com/office/drawing/2014/main" id="{202AD607-C68C-D832-6A7B-622FE8C3CE4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25723" y="4191455"/>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39A6B12-BE07-5775-67D3-6D911C413A66}"/>
              </a:ext>
            </a:extLst>
          </p:cNvPr>
          <p:cNvSpPr txBox="1"/>
          <p:nvPr userDrawn="1"/>
        </p:nvSpPr>
        <p:spPr>
          <a:xfrm>
            <a:off x="3962400" y="1759803"/>
            <a:ext cx="404288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KHÁM PHÁ</a:t>
            </a:r>
          </a:p>
        </p:txBody>
      </p:sp>
      <p:pic>
        <p:nvPicPr>
          <p:cNvPr id="3" name="Picture 18" descr="h1">
            <a:extLst>
              <a:ext uri="{FF2B5EF4-FFF2-40B4-BE49-F238E27FC236}">
                <a16:creationId xmlns:a16="http://schemas.microsoft.com/office/drawing/2014/main" id="{BB79874A-7BE2-6DF0-2A81-A73E0ED456E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07127" y="2971112"/>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12855"/>
      </p:ext>
    </p:extLst>
  </p:cSld>
  <p:clrMap bg1="lt1" tx1="dk1" bg2="lt2" tx2="dk2" accent1="accent1" accent2="accent2" accent3="accent3" accent4="accent4" accent5="accent5" accent6="accent6" hlink="hlink" folHlink="folHlink"/>
  <p:sldLayoutIdLst>
    <p:sldLayoutId id="2147484588"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id="{E154362B-5B8A-0306-56BE-FE52CF22B582}"/>
              </a:ext>
            </a:extLst>
          </p:cNvPr>
          <p:cNvSpPr txBox="1"/>
          <p:nvPr userDrawn="1"/>
        </p:nvSpPr>
        <p:spPr>
          <a:xfrm>
            <a:off x="4016677" y="1572168"/>
            <a:ext cx="404288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pic>
        <p:nvPicPr>
          <p:cNvPr id="446" name="Picture 18" descr="VoNhatTruong2013L">
            <a:extLst>
              <a:ext uri="{FF2B5EF4-FFF2-40B4-BE49-F238E27FC236}">
                <a16:creationId xmlns:a16="http://schemas.microsoft.com/office/drawing/2014/main" id="{B7822D64-161B-EFA4-4F51-6BD94FCFD81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79435" y="4456396"/>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739556"/>
      </p:ext>
    </p:extLst>
  </p:cSld>
  <p:clrMap bg1="lt1" tx1="dk1" bg2="lt2" tx2="dk2" accent1="accent1" accent2="accent2" accent3="accent3" accent4="accent4" accent5="accent5" accent6="accent6" hlink="hlink" folHlink="folHlink"/>
  <p:sldLayoutIdLst>
    <p:sldLayoutId id="2147484566"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id="{A568248E-D09D-E1D0-006E-415AFA991AF0}"/>
              </a:ext>
            </a:extLst>
          </p:cNvPr>
          <p:cNvSpPr txBox="1"/>
          <p:nvPr userDrawn="1"/>
        </p:nvSpPr>
        <p:spPr>
          <a:xfrm>
            <a:off x="3329241" y="1103160"/>
            <a:ext cx="517483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538" name="Picture 18" descr="VoNhatTruong2013L">
            <a:extLst>
              <a:ext uri="{FF2B5EF4-FFF2-40B4-BE49-F238E27FC236}">
                <a16:creationId xmlns:a16="http://schemas.microsoft.com/office/drawing/2014/main" id="{2D5250E4-4D94-FDC7-92FB-67F09A209F1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3678" y="4246708"/>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539182"/>
      </p:ext>
    </p:extLst>
  </p:cSld>
  <p:clrMap bg1="lt1" tx1="dk1" bg2="lt2" tx2="dk2" accent1="accent1" accent2="accent2" accent3="accent3" accent4="accent4" accent5="accent5" accent6="accent6" hlink="hlink" folHlink="folHlink"/>
  <p:sldLayoutIdLst>
    <p:sldLayoutId id="2147484572"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http://dinhvuhungqn.violet.vn/uploads/resources/blog/948/internet_500.jpg" TargetMode="Externa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0.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9294D251-5677-4257-8C41-EAD7C2C42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001" t="26656" r="31874" b="24432"/>
          <a:stretch>
            <a:fillRect/>
          </a:stretch>
        </p:blipFill>
        <p:spPr bwMode="auto">
          <a:xfrm>
            <a:off x="2895600" y="1352550"/>
            <a:ext cx="61722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54C68739-0B30-4D7D-8ED9-C6C8AA61D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11277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Box 11">
            <a:extLst>
              <a:ext uri="{FF2B5EF4-FFF2-40B4-BE49-F238E27FC236}">
                <a16:creationId xmlns:a16="http://schemas.microsoft.com/office/drawing/2014/main" id="{EB7E9DEB-3B39-4093-B787-EF31B18DDB30}"/>
              </a:ext>
            </a:extLst>
          </p:cNvPr>
          <p:cNvSpPr txBox="1">
            <a:spLocks noChangeArrowheads="1"/>
          </p:cNvSpPr>
          <p:nvPr/>
        </p:nvSpPr>
        <p:spPr bwMode="auto">
          <a:xfrm>
            <a:off x="914400" y="3810000"/>
            <a:ext cx="9372600" cy="2311400"/>
          </a:xfrm>
          <a:prstGeom prst="rect">
            <a:avLst/>
          </a:prstGeom>
          <a:solidFill>
            <a:schemeClr val="accent2">
              <a:lumMod val="20000"/>
              <a:lumOff val="80000"/>
            </a:schemeClr>
          </a:solidFill>
          <a:ln w="9525">
            <a:solidFill>
              <a:srgbClr val="FFC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15000"/>
              </a:lnSpc>
              <a:defRPr/>
            </a:pPr>
            <a:r>
              <a:rPr lang="vi-VN" alt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vi-VN" sz="3200">
                <a:latin typeface="Times New Roman" panose="02020603050405020304" pitchFamily="18" charset="0"/>
                <a:ea typeface="Arial" panose="020B0604020202020204" pitchFamily="34" charset="0"/>
                <a:cs typeface="Times New Roman" panose="02020603050405020304" pitchFamily="18" charset="0"/>
              </a:rPr>
              <a:t>Trang siêu văn bản</a:t>
            </a:r>
            <a:r>
              <a:rPr lang="en-US" altLang="vi-VN" sz="3200">
                <a:latin typeface="Times New Roman" panose="02020603050405020304" pitchFamily="18" charset="0"/>
                <a:ea typeface="Arial" panose="020B0604020202020204" pitchFamily="34" charset="0"/>
                <a:cs typeface="Times New Roman" panose="02020603050405020304" pitchFamily="18" charset="0"/>
              </a:rPr>
              <a:t> (Hypertext) là</a:t>
            </a:r>
            <a:r>
              <a:rPr lang="en-US" altLang="en-US" sz="3200">
                <a:latin typeface="Times New Roman" panose="02020603050405020304" pitchFamily="18" charset="0"/>
                <a:ea typeface="Arial" panose="020B0604020202020204" pitchFamily="34" charset="0"/>
                <a:cs typeface="Times New Roman" panose="02020603050405020304" pitchFamily="18" charset="0"/>
              </a:rPr>
              <a:t> trang văn bản đặc biệt, tích hợp nhiều dạng dữ liệu khác nhau như: văn bản, hình ảnh, âm thanh, video …và các liên kết trỏ đến các vị trí khác trong trang hay các trang web khác.</a:t>
            </a:r>
            <a:endParaRPr lang="vi-VN" altLang="vi-VN" sz="3200">
              <a:latin typeface="Times New Roman" panose="02020603050405020304" pitchFamily="18" charset="0"/>
              <a:ea typeface="Arial" panose="020B0604020202020204" pitchFamily="34" charset="0"/>
              <a:cs typeface="Times New Roman" panose="02020603050405020304" pitchFamily="18" charset="0"/>
            </a:endParaRPr>
          </a:p>
        </p:txBody>
      </p:sp>
      <p:sp>
        <p:nvSpPr>
          <p:cNvPr id="24580" name="TextBox 15">
            <a:extLst>
              <a:ext uri="{FF2B5EF4-FFF2-40B4-BE49-F238E27FC236}">
                <a16:creationId xmlns:a16="http://schemas.microsoft.com/office/drawing/2014/main" id="{1E7BEA69-0AC0-4A87-AB20-791B8FA16F2A}"/>
              </a:ext>
            </a:extLst>
          </p:cNvPr>
          <p:cNvSpPr txBox="1">
            <a:spLocks noChangeArrowheads="1"/>
          </p:cNvSpPr>
          <p:nvPr/>
        </p:nvSpPr>
        <p:spPr bwMode="auto">
          <a:xfrm>
            <a:off x="457200" y="1320800"/>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002060"/>
                </a:solidFill>
                <a:latin typeface="Times New Roman" panose="02020603050405020304" pitchFamily="18" charset="0"/>
                <a:cs typeface="Times New Roman" panose="02020603050405020304" pitchFamily="18" charset="0"/>
              </a:rPr>
              <a:t>1. </a:t>
            </a:r>
            <a:r>
              <a:rPr lang="en-US" altLang="en-US" sz="3200">
                <a:solidFill>
                  <a:srgbClr val="002060"/>
                </a:solidFill>
                <a:latin typeface="Times New Roman" panose="02020603050405020304" pitchFamily="18" charset="0"/>
                <a:cs typeface="Times New Roman" panose="02020603050405020304" pitchFamily="18" charset="0"/>
              </a:rPr>
              <a:t>Tổ chức thông tin trên internet:</a:t>
            </a:r>
            <a:endParaRPr lang="en-US" altLang="en-US" sz="3200" b="1">
              <a:solidFill>
                <a:srgbClr val="002060"/>
              </a:solidFill>
              <a:latin typeface="Times New Roman" panose="02020603050405020304" pitchFamily="18" charset="0"/>
              <a:cs typeface="Times New Roman" panose="02020603050405020304" pitchFamily="18" charset="0"/>
            </a:endParaRPr>
          </a:p>
        </p:txBody>
      </p:sp>
      <p:sp>
        <p:nvSpPr>
          <p:cNvPr id="4" name="Speech Bubble: Rectangle with Corners Rounded 3">
            <a:extLst>
              <a:ext uri="{FF2B5EF4-FFF2-40B4-BE49-F238E27FC236}">
                <a16:creationId xmlns:a16="http://schemas.microsoft.com/office/drawing/2014/main" id="{87D7B15B-415D-4B5D-B29D-DD38696DE4EB}"/>
              </a:ext>
            </a:extLst>
          </p:cNvPr>
          <p:cNvSpPr/>
          <p:nvPr/>
        </p:nvSpPr>
        <p:spPr>
          <a:xfrm>
            <a:off x="7086600" y="1544638"/>
            <a:ext cx="3963988" cy="1190625"/>
          </a:xfrm>
          <a:prstGeom prst="wedgeRoundRectCallout">
            <a:avLst>
              <a:gd name="adj1" fmla="val -28995"/>
              <a:gd name="adj2" fmla="val 83746"/>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vi-VN" sz="3200">
                <a:solidFill>
                  <a:schemeClr val="tx1"/>
                </a:solidFill>
                <a:latin typeface="Times New Roman" panose="02020603050405020304" pitchFamily="18" charset="0"/>
                <a:cs typeface="Times New Roman" panose="02020603050405020304" pitchFamily="18" charset="0"/>
              </a:rPr>
              <a:t>Theo em, trang siêu văn bản là gì?</a:t>
            </a:r>
          </a:p>
        </p:txBody>
      </p:sp>
      <p:pic>
        <p:nvPicPr>
          <p:cNvPr id="2" name="图片 1">
            <a:extLst>
              <a:ext uri="{FF2B5EF4-FFF2-40B4-BE49-F238E27FC236}">
                <a16:creationId xmlns:a16="http://schemas.microsoft.com/office/drawing/2014/main" id="{010550C0-4567-8A6C-2461-4CF9424204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a:off x="10744200" y="4648200"/>
            <a:ext cx="1418897" cy="1676400"/>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left)">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4">
            <a:extLst>
              <a:ext uri="{FF2B5EF4-FFF2-40B4-BE49-F238E27FC236}">
                <a16:creationId xmlns:a16="http://schemas.microsoft.com/office/drawing/2014/main" id="{07749B16-CBFB-4D31-93A1-DB98A6F8D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1219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Box 11">
            <a:extLst>
              <a:ext uri="{FF2B5EF4-FFF2-40B4-BE49-F238E27FC236}">
                <a16:creationId xmlns:a16="http://schemas.microsoft.com/office/drawing/2014/main" id="{64643B52-38F2-4AF3-97C7-AA1EF159358C}"/>
              </a:ext>
            </a:extLst>
          </p:cNvPr>
          <p:cNvSpPr txBox="1">
            <a:spLocks noChangeArrowheads="1"/>
          </p:cNvSpPr>
          <p:nvPr/>
        </p:nvSpPr>
        <p:spPr bwMode="auto">
          <a:xfrm>
            <a:off x="685800" y="3581400"/>
            <a:ext cx="8118475" cy="2878480"/>
          </a:xfrm>
          <a:prstGeom prst="rect">
            <a:avLst/>
          </a:prstGeom>
          <a:solidFill>
            <a:schemeClr val="accent2">
              <a:lumMod val="20000"/>
              <a:lumOff val="80000"/>
            </a:schemeClr>
          </a:solidFill>
          <a:ln w="9525">
            <a:solidFill>
              <a:srgbClr val="FFC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15000"/>
              </a:lnSpc>
              <a:defRPr/>
            </a:pPr>
            <a:r>
              <a:rPr lang="vi-VN" alt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vi-VN" sz="3200">
                <a:latin typeface="Times New Roman" panose="02020603050405020304" pitchFamily="18" charset="0"/>
                <a:ea typeface="Arial" panose="020B0604020202020204" pitchFamily="34" charset="0"/>
                <a:cs typeface="Times New Roman" panose="02020603050405020304" pitchFamily="18" charset="0"/>
              </a:rPr>
              <a:t>Mỗi trang web là một trang siêu văn bản được gán cho một địa chỉ truy cập trên internet.</a:t>
            </a:r>
          </a:p>
          <a:p>
            <a:pPr algn="just">
              <a:lnSpc>
                <a:spcPct val="115000"/>
              </a:lnSpc>
              <a:defRPr/>
            </a:pPr>
            <a:r>
              <a:rPr lang="vi-VN" alt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vi-VN" sz="3200">
                <a:latin typeface="Times New Roman" panose="02020603050405020304" pitchFamily="18" charset="0"/>
                <a:cs typeface="Times New Roman" panose="02020603050405020304" pitchFamily="18" charset="0"/>
              </a:rPr>
              <a:t>Website là tập hợp các trang web liên quan và được truy cập thông qua một địa chỉ. Mỗi website do một người hoặc một tổ chức quản lí.</a:t>
            </a:r>
            <a:endParaRPr lang="vi-VN" altLang="vi-VN" sz="3200">
              <a:latin typeface="Times New Roman" panose="02020603050405020304" pitchFamily="18" charset="0"/>
              <a:cs typeface="Times New Roman" panose="02020603050405020304" pitchFamily="18" charset="0"/>
            </a:endParaRPr>
          </a:p>
        </p:txBody>
      </p:sp>
      <p:sp>
        <p:nvSpPr>
          <p:cNvPr id="26628" name="TextBox 15">
            <a:extLst>
              <a:ext uri="{FF2B5EF4-FFF2-40B4-BE49-F238E27FC236}">
                <a16:creationId xmlns:a16="http://schemas.microsoft.com/office/drawing/2014/main" id="{8E8196E3-647F-4247-A617-B3A735BE3334}"/>
              </a:ext>
            </a:extLst>
          </p:cNvPr>
          <p:cNvSpPr txBox="1">
            <a:spLocks noChangeArrowheads="1"/>
          </p:cNvSpPr>
          <p:nvPr/>
        </p:nvSpPr>
        <p:spPr bwMode="auto">
          <a:xfrm>
            <a:off x="304800" y="1244600"/>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002060"/>
                </a:solidFill>
                <a:latin typeface="Times New Roman" panose="02020603050405020304" pitchFamily="18" charset="0"/>
                <a:cs typeface="Times New Roman" panose="02020603050405020304" pitchFamily="18" charset="0"/>
              </a:rPr>
              <a:t>1. </a:t>
            </a:r>
            <a:r>
              <a:rPr lang="en-US" altLang="en-US" sz="3200">
                <a:solidFill>
                  <a:srgbClr val="002060"/>
                </a:solidFill>
                <a:latin typeface="Times New Roman" panose="02020603050405020304" pitchFamily="18" charset="0"/>
                <a:cs typeface="Times New Roman" panose="02020603050405020304" pitchFamily="18" charset="0"/>
              </a:rPr>
              <a:t>Tổ chức thông tin trên internet:</a:t>
            </a:r>
            <a:endParaRPr lang="en-US" altLang="en-US" sz="3200" b="1">
              <a:solidFill>
                <a:srgbClr val="002060"/>
              </a:solidFill>
              <a:latin typeface="Times New Roman" panose="02020603050405020304" pitchFamily="18" charset="0"/>
              <a:cs typeface="Times New Roman" panose="02020603050405020304" pitchFamily="18" charset="0"/>
            </a:endParaRPr>
          </a:p>
        </p:txBody>
      </p:sp>
      <p:sp>
        <p:nvSpPr>
          <p:cNvPr id="4" name="Speech Bubble: Rectangle with Corners Rounded 3">
            <a:extLst>
              <a:ext uri="{FF2B5EF4-FFF2-40B4-BE49-F238E27FC236}">
                <a16:creationId xmlns:a16="http://schemas.microsoft.com/office/drawing/2014/main" id="{C1406432-65E5-4F8C-B88C-B732B12D186C}"/>
              </a:ext>
            </a:extLst>
          </p:cNvPr>
          <p:cNvSpPr/>
          <p:nvPr/>
        </p:nvSpPr>
        <p:spPr>
          <a:xfrm>
            <a:off x="7121525" y="1905000"/>
            <a:ext cx="3963988" cy="1192212"/>
          </a:xfrm>
          <a:prstGeom prst="wedgeRoundRectCallout">
            <a:avLst>
              <a:gd name="adj1" fmla="val -28995"/>
              <a:gd name="adj2" fmla="val 83746"/>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vi-VN" sz="3200">
                <a:solidFill>
                  <a:schemeClr val="tx1"/>
                </a:solidFill>
                <a:latin typeface="Times New Roman" panose="02020603050405020304" pitchFamily="18" charset="0"/>
                <a:cs typeface="Times New Roman" panose="02020603050405020304" pitchFamily="18" charset="0"/>
              </a:rPr>
              <a:t>Em hãy trình bày về trang web, website?</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left)">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4">
            <a:extLst>
              <a:ext uri="{FF2B5EF4-FFF2-40B4-BE49-F238E27FC236}">
                <a16:creationId xmlns:a16="http://schemas.microsoft.com/office/drawing/2014/main" id="{21E1067C-7473-4894-84C5-C0BE1ABCC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1219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Box 11">
            <a:extLst>
              <a:ext uri="{FF2B5EF4-FFF2-40B4-BE49-F238E27FC236}">
                <a16:creationId xmlns:a16="http://schemas.microsoft.com/office/drawing/2014/main" id="{B148864C-FE58-44EC-9D1C-EB8D8272F19F}"/>
              </a:ext>
            </a:extLst>
          </p:cNvPr>
          <p:cNvSpPr txBox="1">
            <a:spLocks noChangeArrowheads="1"/>
          </p:cNvSpPr>
          <p:nvPr/>
        </p:nvSpPr>
        <p:spPr bwMode="auto">
          <a:xfrm>
            <a:off x="582613" y="3459163"/>
            <a:ext cx="8866187" cy="2878137"/>
          </a:xfrm>
          <a:prstGeom prst="rect">
            <a:avLst/>
          </a:prstGeom>
          <a:solidFill>
            <a:schemeClr val="accent2">
              <a:lumMod val="20000"/>
              <a:lumOff val="80000"/>
            </a:schemeClr>
          </a:solidFill>
          <a:ln w="9525">
            <a:solidFill>
              <a:srgbClr val="FFC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15000"/>
              </a:lnSpc>
              <a:defRPr/>
            </a:pPr>
            <a:r>
              <a:rPr lang="vi-VN" alt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vi-VN" sz="3200">
                <a:latin typeface="Times New Roman" panose="02020603050405020304" pitchFamily="18" charset="0"/>
                <a:ea typeface="Arial" panose="020B0604020202020204" pitchFamily="34" charset="0"/>
                <a:cs typeface="Times New Roman" panose="02020603050405020304" pitchFamily="18" charset="0"/>
              </a:rPr>
              <a:t>Trang chủ (Homepage) của website là trang được mở ra đầu tiên khi truy cập website đó.</a:t>
            </a:r>
          </a:p>
          <a:p>
            <a:pPr algn="just">
              <a:lnSpc>
                <a:spcPct val="115000"/>
              </a:lnSpc>
              <a:defRPr/>
            </a:pPr>
            <a:r>
              <a:rPr lang="vi-VN" alt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vi-VN" sz="3200">
                <a:latin typeface="Times New Roman" panose="02020603050405020304" pitchFamily="18" charset="0"/>
                <a:cs typeface="Times New Roman" panose="02020603050405020304" pitchFamily="18" charset="0"/>
              </a:rPr>
              <a:t>Địa chỉ trang chủ chính là địa chỉ của website.</a:t>
            </a:r>
          </a:p>
          <a:p>
            <a:pPr algn="just">
              <a:lnSpc>
                <a:spcPct val="115000"/>
              </a:lnSpc>
              <a:defRPr/>
            </a:pPr>
            <a:r>
              <a:rPr lang="vi-VN" alt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vi-VN" sz="3200">
                <a:latin typeface="Times New Roman" panose="02020603050405020304" pitchFamily="18" charset="0"/>
                <a:cs typeface="Times New Roman" panose="02020603050405020304" pitchFamily="18" charset="0"/>
              </a:rPr>
              <a:t>Hệ thống website (World wide web) là mạng thông tin toàn cầu, liên kết các website trên internet.</a:t>
            </a:r>
            <a:endParaRPr lang="vi-VN" altLang="vi-VN" sz="3200">
              <a:latin typeface="Times New Roman" panose="02020603050405020304" pitchFamily="18" charset="0"/>
              <a:cs typeface="Times New Roman" panose="02020603050405020304" pitchFamily="18" charset="0"/>
            </a:endParaRPr>
          </a:p>
        </p:txBody>
      </p:sp>
      <p:sp>
        <p:nvSpPr>
          <p:cNvPr id="28676" name="TextBox 15">
            <a:extLst>
              <a:ext uri="{FF2B5EF4-FFF2-40B4-BE49-F238E27FC236}">
                <a16:creationId xmlns:a16="http://schemas.microsoft.com/office/drawing/2014/main" id="{62225C9D-D214-4C8E-B7D7-C8E78D3806A8}"/>
              </a:ext>
            </a:extLst>
          </p:cNvPr>
          <p:cNvSpPr txBox="1">
            <a:spLocks noChangeArrowheads="1"/>
          </p:cNvSpPr>
          <p:nvPr/>
        </p:nvSpPr>
        <p:spPr bwMode="auto">
          <a:xfrm>
            <a:off x="304800" y="1244600"/>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002060"/>
                </a:solidFill>
                <a:latin typeface="Times New Roman" panose="02020603050405020304" pitchFamily="18" charset="0"/>
                <a:cs typeface="Times New Roman" panose="02020603050405020304" pitchFamily="18" charset="0"/>
              </a:rPr>
              <a:t>1. </a:t>
            </a:r>
            <a:r>
              <a:rPr lang="en-US" altLang="en-US" sz="3200">
                <a:solidFill>
                  <a:srgbClr val="002060"/>
                </a:solidFill>
                <a:latin typeface="Times New Roman" panose="02020603050405020304" pitchFamily="18" charset="0"/>
                <a:cs typeface="Times New Roman" panose="02020603050405020304" pitchFamily="18" charset="0"/>
              </a:rPr>
              <a:t>Tổ chức thông tin trên internet:</a:t>
            </a:r>
            <a:endParaRPr lang="en-US" altLang="en-US" sz="3200" b="1">
              <a:solidFill>
                <a:srgbClr val="002060"/>
              </a:solidFill>
              <a:latin typeface="Times New Roman" panose="02020603050405020304" pitchFamily="18" charset="0"/>
              <a:cs typeface="Times New Roman" panose="02020603050405020304" pitchFamily="18" charset="0"/>
            </a:endParaRPr>
          </a:p>
        </p:txBody>
      </p:sp>
      <p:sp>
        <p:nvSpPr>
          <p:cNvPr id="4" name="Speech Bubble: Rectangle with Corners Rounded 3">
            <a:extLst>
              <a:ext uri="{FF2B5EF4-FFF2-40B4-BE49-F238E27FC236}">
                <a16:creationId xmlns:a16="http://schemas.microsoft.com/office/drawing/2014/main" id="{912E9A8E-3839-46E6-B897-814449EF4B3B}"/>
              </a:ext>
            </a:extLst>
          </p:cNvPr>
          <p:cNvSpPr/>
          <p:nvPr/>
        </p:nvSpPr>
        <p:spPr>
          <a:xfrm>
            <a:off x="6477000" y="1387554"/>
            <a:ext cx="5105400" cy="1736646"/>
          </a:xfrm>
          <a:prstGeom prst="wedgeRoundRectCallout">
            <a:avLst>
              <a:gd name="adj1" fmla="val 12276"/>
              <a:gd name="adj2" fmla="val 78384"/>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vi-VN" sz="3200">
                <a:solidFill>
                  <a:schemeClr val="tx1"/>
                </a:solidFill>
                <a:latin typeface="Times New Roman" panose="02020603050405020304" pitchFamily="18" charset="0"/>
                <a:cs typeface="Times New Roman" panose="02020603050405020304" pitchFamily="18" charset="0"/>
              </a:rPr>
              <a:t>Em hãy trình bày về trang chủ? Địa chỉ của website?</a:t>
            </a:r>
            <a:r>
              <a:rPr lang="en-US" sz="3200">
                <a:solidFill>
                  <a:schemeClr val="tx1"/>
                </a:solidFill>
                <a:latin typeface="Times New Roman" panose="02020603050405020304" pitchFamily="18" charset="0"/>
                <a:cs typeface="Times New Roman" panose="02020603050405020304" pitchFamily="18" charset="0"/>
              </a:rPr>
              <a:t> Hệ thống World wide web?</a:t>
            </a:r>
            <a:endParaRPr lang="vi-VN"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left)">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F40B67-D0CF-9BBA-F876-AA646975B768}"/>
              </a:ext>
            </a:extLst>
          </p:cNvPr>
          <p:cNvPicPr>
            <a:picLocks noChangeAspect="1"/>
          </p:cNvPicPr>
          <p:nvPr/>
        </p:nvPicPr>
        <p:blipFill rotWithShape="1">
          <a:blip r:embed="rId3"/>
          <a:srcRect l="32501" t="22209" r="28750" b="11092"/>
          <a:stretch/>
        </p:blipFill>
        <p:spPr>
          <a:xfrm>
            <a:off x="8686800" y="3808998"/>
            <a:ext cx="3150636" cy="3049002"/>
          </a:xfrm>
          <a:prstGeom prst="rect">
            <a:avLst/>
          </a:prstGeom>
        </p:spPr>
      </p:pic>
      <p:sp>
        <p:nvSpPr>
          <p:cNvPr id="15362" name="TextBox 11">
            <a:extLst>
              <a:ext uri="{FF2B5EF4-FFF2-40B4-BE49-F238E27FC236}">
                <a16:creationId xmlns:a16="http://schemas.microsoft.com/office/drawing/2014/main" id="{B148864C-FE58-44EC-9D1C-EB8D8272F19F}"/>
              </a:ext>
            </a:extLst>
          </p:cNvPr>
          <p:cNvSpPr txBox="1">
            <a:spLocks noChangeArrowheads="1"/>
          </p:cNvSpPr>
          <p:nvPr/>
        </p:nvSpPr>
        <p:spPr bwMode="auto">
          <a:xfrm>
            <a:off x="430213" y="1853940"/>
            <a:ext cx="7951787" cy="1745863"/>
          </a:xfrm>
          <a:prstGeom prst="rect">
            <a:avLst/>
          </a:prstGeom>
          <a:solidFill>
            <a:schemeClr val="accent2">
              <a:lumMod val="20000"/>
              <a:lumOff val="80000"/>
            </a:schemeClr>
          </a:solidFill>
          <a:ln w="9525">
            <a:solidFill>
              <a:srgbClr val="FFC000"/>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15000"/>
              </a:lnSpc>
              <a:defRPr/>
            </a:pPr>
            <a:r>
              <a:rPr lang="vi-VN" alt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vi-VN" sz="3200">
                <a:latin typeface="Times New Roman" panose="02020603050405020304" pitchFamily="18" charset="0"/>
                <a:ea typeface="Arial" panose="020B0604020202020204" pitchFamily="34" charset="0"/>
                <a:cs typeface="Times New Roman" panose="02020603050405020304" pitchFamily="18" charset="0"/>
              </a:rPr>
              <a:t>Thông tin trên internet được tạo nên từ nhiều trang web kết nối với nhau bởi các liên kết. Mỗi trang web có một địa chỉ truy cập riêng.</a:t>
            </a:r>
            <a:endParaRPr lang="vi-VN" altLang="vi-VN" sz="3200">
              <a:latin typeface="Times New Roman" panose="02020603050405020304" pitchFamily="18" charset="0"/>
              <a:cs typeface="Times New Roman" panose="02020603050405020304" pitchFamily="18" charset="0"/>
            </a:endParaRPr>
          </a:p>
        </p:txBody>
      </p:sp>
      <p:sp>
        <p:nvSpPr>
          <p:cNvPr id="28676" name="TextBox 15">
            <a:extLst>
              <a:ext uri="{FF2B5EF4-FFF2-40B4-BE49-F238E27FC236}">
                <a16:creationId xmlns:a16="http://schemas.microsoft.com/office/drawing/2014/main" id="{62225C9D-D214-4C8E-B7D7-C8E78D3806A8}"/>
              </a:ext>
            </a:extLst>
          </p:cNvPr>
          <p:cNvSpPr txBox="1">
            <a:spLocks noChangeArrowheads="1"/>
          </p:cNvSpPr>
          <p:nvPr/>
        </p:nvSpPr>
        <p:spPr bwMode="auto">
          <a:xfrm>
            <a:off x="304800" y="1244600"/>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002060"/>
                </a:solidFill>
                <a:latin typeface="Times New Roman" panose="02020603050405020304" pitchFamily="18" charset="0"/>
                <a:cs typeface="Times New Roman" panose="02020603050405020304" pitchFamily="18" charset="0"/>
              </a:rPr>
              <a:t>1. </a:t>
            </a:r>
            <a:r>
              <a:rPr lang="en-US" altLang="en-US" sz="3200">
                <a:solidFill>
                  <a:srgbClr val="002060"/>
                </a:solidFill>
                <a:latin typeface="Times New Roman" panose="02020603050405020304" pitchFamily="18" charset="0"/>
                <a:cs typeface="Times New Roman" panose="02020603050405020304" pitchFamily="18" charset="0"/>
              </a:rPr>
              <a:t>Tổ chức thông tin trên internet:</a:t>
            </a:r>
            <a:endParaRPr lang="en-US" altLang="en-US" sz="3200" b="1">
              <a:solidFill>
                <a:srgbClr val="002060"/>
              </a:solidFill>
              <a:latin typeface="Times New Roman" panose="02020603050405020304" pitchFamily="18" charset="0"/>
              <a:cs typeface="Times New Roman" panose="02020603050405020304" pitchFamily="18" charset="0"/>
            </a:endParaRPr>
          </a:p>
        </p:txBody>
      </p:sp>
      <p:sp>
        <p:nvSpPr>
          <p:cNvPr id="4" name="Speech Bubble: Rectangle with Corners Rounded 3">
            <a:extLst>
              <a:ext uri="{FF2B5EF4-FFF2-40B4-BE49-F238E27FC236}">
                <a16:creationId xmlns:a16="http://schemas.microsoft.com/office/drawing/2014/main" id="{912E9A8E-3839-46E6-B897-814449EF4B3B}"/>
              </a:ext>
            </a:extLst>
          </p:cNvPr>
          <p:cNvSpPr/>
          <p:nvPr/>
        </p:nvSpPr>
        <p:spPr>
          <a:xfrm>
            <a:off x="8458200" y="1888297"/>
            <a:ext cx="3581400" cy="1736646"/>
          </a:xfrm>
          <a:prstGeom prst="wedgeRoundRectCallout">
            <a:avLst>
              <a:gd name="adj1" fmla="val 12276"/>
              <a:gd name="adj2" fmla="val 78384"/>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3200">
                <a:solidFill>
                  <a:schemeClr val="tx1"/>
                </a:solidFill>
                <a:latin typeface="Times New Roman" panose="02020603050405020304" pitchFamily="18" charset="0"/>
                <a:cs typeface="Times New Roman" panose="02020603050405020304" pitchFamily="18" charset="0"/>
              </a:rPr>
              <a:t>Theo em, thông tin trên internet được tạo ra từ đâu?</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2822232-CA9B-BAB0-F001-87DF2C35F533}"/>
              </a:ext>
              <a:ext uri="{C183D7F6-B498-43B3-948B-1728B52AA6E4}">
                <adec:decorative xmlns:adec="http://schemas.microsoft.com/office/drawing/2017/decorative" xmlns="" val="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335493" y="3678408"/>
            <a:ext cx="3942846" cy="31479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D12D714-D1EC-A5A9-C5B8-7A85D20E5816}"/>
              </a:ext>
              <a:ext uri="{C183D7F6-B498-43B3-948B-1728B52AA6E4}">
                <adec:decorative xmlns:adec="http://schemas.microsoft.com/office/drawing/2017/decorative" xmlns=""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13006" y="4114800"/>
            <a:ext cx="3500657" cy="2209800"/>
          </a:xfrm>
          <a:prstGeom prst="rect">
            <a:avLst/>
          </a:prstGeom>
        </p:spPr>
      </p:pic>
    </p:spTree>
    <p:extLst>
      <p:ext uri="{BB962C8B-B14F-4D97-AF65-F5344CB8AC3E}">
        <p14:creationId xmlns:p14="http://schemas.microsoft.com/office/powerpoint/2010/main" val="264919209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left)">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2626951-6AC9-4190-B127-73D93BCAF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1879600"/>
            <a:ext cx="11663362"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Box 11">
            <a:extLst>
              <a:ext uri="{FF2B5EF4-FFF2-40B4-BE49-F238E27FC236}">
                <a16:creationId xmlns:a16="http://schemas.microsoft.com/office/drawing/2014/main" id="{D949912C-370D-426D-BB35-99C722626CAD}"/>
              </a:ext>
            </a:extLst>
          </p:cNvPr>
          <p:cNvSpPr txBox="1">
            <a:spLocks noChangeArrowheads="1"/>
          </p:cNvSpPr>
          <p:nvPr/>
        </p:nvSpPr>
        <p:spPr bwMode="auto">
          <a:xfrm>
            <a:off x="452438" y="3013770"/>
            <a:ext cx="11228387" cy="3539430"/>
          </a:xfrm>
          <a:prstGeom prst="rect">
            <a:avLst/>
          </a:prstGeom>
          <a:solidFill>
            <a:schemeClr val="accent2">
              <a:lumMod val="20000"/>
              <a:lumOff val="80000"/>
            </a:schemeClr>
          </a:solidFill>
          <a:ln w="9525">
            <a:solidFill>
              <a:srgbClr val="FFC000"/>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r>
              <a:rPr lang="vi-VN" alt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vi-VN" sz="3200">
                <a:latin typeface="Times New Roman" panose="02020603050405020304" pitchFamily="18" charset="0"/>
                <a:ea typeface="Arial" panose="020B0604020202020204" pitchFamily="34" charset="0"/>
                <a:cs typeface="Times New Roman" panose="02020603050405020304" pitchFamily="18" charset="0"/>
              </a:rPr>
              <a:t>Ví dụ địa chỉ website:</a:t>
            </a:r>
          </a:p>
          <a:p>
            <a:pPr algn="just">
              <a:defRPr/>
            </a:pPr>
            <a:r>
              <a:rPr lang="en-US" altLang="vi-VN" sz="3200">
                <a:solidFill>
                  <a:srgbClr val="262673"/>
                </a:solidFill>
                <a:latin typeface="Times New Roman" panose="02020603050405020304" pitchFamily="18" charset="0"/>
                <a:ea typeface="Arial" panose="020B0604020202020204" pitchFamily="34" charset="0"/>
                <a:cs typeface="Times New Roman" panose="02020603050405020304" pitchFamily="18" charset="0"/>
              </a:rPr>
              <a:t>Http://thieunien.vn  </a:t>
            </a:r>
            <a:r>
              <a:rPr lang="en-US" altLang="vi-VN" sz="3200">
                <a:latin typeface="Times New Roman" panose="02020603050405020304" pitchFamily="18" charset="0"/>
                <a:ea typeface="Arial" panose="020B0604020202020204" pitchFamily="34" charset="0"/>
                <a:cs typeface="Times New Roman" panose="02020603050405020304" pitchFamily="18" charset="0"/>
              </a:rPr>
              <a:t>là địa chỉ của website báo thiếu niên tiền phong </a:t>
            </a:r>
          </a:p>
          <a:p>
            <a:pPr algn="just">
              <a:defRPr/>
            </a:pPr>
            <a:r>
              <a:rPr lang="en-US" altLang="vi-VN" sz="3200">
                <a:solidFill>
                  <a:srgbClr val="262673"/>
                </a:solidFill>
                <a:latin typeface="Times New Roman" panose="02020603050405020304" pitchFamily="18" charset="0"/>
                <a:ea typeface="Arial" panose="020B0604020202020204" pitchFamily="34" charset="0"/>
                <a:cs typeface="Times New Roman" panose="02020603050405020304" pitchFamily="18" charset="0"/>
              </a:rPr>
              <a:t>Https://vi.Wikipedia.org  </a:t>
            </a:r>
            <a:r>
              <a:rPr lang="en-US" altLang="vi-VN" sz="3200">
                <a:latin typeface="Times New Roman" panose="02020603050405020304" pitchFamily="18" charset="0"/>
                <a:ea typeface="Arial" panose="020B0604020202020204" pitchFamily="34" charset="0"/>
                <a:cs typeface="Times New Roman" panose="02020603050405020304" pitchFamily="18" charset="0"/>
              </a:rPr>
              <a:t>là địa chỉ trang chủ của website Bách khoa toàn thư mở Tiếng Việt.</a:t>
            </a:r>
          </a:p>
          <a:p>
            <a:pPr algn="just">
              <a:defRPr/>
            </a:pPr>
            <a:r>
              <a:rPr lang="en-US" altLang="en-US" sz="3200">
                <a:solidFill>
                  <a:srgbClr val="262673"/>
                </a:solidFill>
                <a:latin typeface="Times New Roman" panose="02020603050405020304" pitchFamily="18" charset="0"/>
                <a:cs typeface="Times New Roman" panose="02020603050405020304" pitchFamily="18" charset="0"/>
              </a:rPr>
              <a:t>www.moet.gov.vn  </a:t>
            </a:r>
            <a:r>
              <a:rPr lang="en-US" altLang="en-US" sz="3200">
                <a:latin typeface="Times New Roman" panose="02020603050405020304" pitchFamily="18" charset="0"/>
                <a:cs typeface="Times New Roman" panose="02020603050405020304" pitchFamily="18" charset="0"/>
              </a:rPr>
              <a:t>mạng của bộ giáo dục và đào tạo.</a:t>
            </a:r>
          </a:p>
          <a:p>
            <a:pPr algn="just">
              <a:defRPr/>
            </a:pPr>
            <a:r>
              <a:rPr lang="en-US" altLang="vi-VN" sz="3200">
                <a:solidFill>
                  <a:schemeClr val="accent2"/>
                </a:solidFill>
                <a:latin typeface="Times New Roman" panose="02020603050405020304" pitchFamily="18" charset="0"/>
                <a:cs typeface="Times New Roman" panose="02020603050405020304" pitchFamily="18" charset="0"/>
              </a:rPr>
              <a:t>https://www.google.com   </a:t>
            </a:r>
            <a:r>
              <a:rPr lang="en-US" altLang="vi-VN" sz="3200">
                <a:latin typeface="Times New Roman" panose="02020603050405020304" pitchFamily="18" charset="0"/>
                <a:cs typeface="Times New Roman" panose="02020603050405020304" pitchFamily="18" charset="0"/>
              </a:rPr>
              <a:t>là trang tìm kiếm thông tin</a:t>
            </a:r>
          </a:p>
          <a:p>
            <a:pPr algn="just">
              <a:defRPr/>
            </a:pPr>
            <a:r>
              <a:rPr lang="en-US" altLang="vi-VN" sz="3200">
                <a:solidFill>
                  <a:schemeClr val="accent2"/>
                </a:solidFill>
                <a:latin typeface="Times New Roman" panose="02020603050405020304" pitchFamily="18" charset="0"/>
                <a:cs typeface="Times New Roman" panose="02020603050405020304" pitchFamily="18" charset="0"/>
              </a:rPr>
              <a:t>https://www.youtube.com </a:t>
            </a:r>
            <a:r>
              <a:rPr lang="en-US" altLang="vi-VN" sz="3200">
                <a:latin typeface="Times New Roman" panose="02020603050405020304" pitchFamily="18" charset="0"/>
                <a:cs typeface="Times New Roman" panose="02020603050405020304" pitchFamily="18" charset="0"/>
              </a:rPr>
              <a:t>là trang video miễn phí</a:t>
            </a:r>
          </a:p>
        </p:txBody>
      </p:sp>
      <p:sp>
        <p:nvSpPr>
          <p:cNvPr id="30724" name="TextBox 15">
            <a:extLst>
              <a:ext uri="{FF2B5EF4-FFF2-40B4-BE49-F238E27FC236}">
                <a16:creationId xmlns:a16="http://schemas.microsoft.com/office/drawing/2014/main" id="{BD84DE59-6E71-4A29-A40F-3D8BB544DE41}"/>
              </a:ext>
            </a:extLst>
          </p:cNvPr>
          <p:cNvSpPr txBox="1">
            <a:spLocks noChangeArrowheads="1"/>
          </p:cNvSpPr>
          <p:nvPr/>
        </p:nvSpPr>
        <p:spPr bwMode="auto">
          <a:xfrm>
            <a:off x="304800" y="1295400"/>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002060"/>
                </a:solidFill>
                <a:latin typeface="Times New Roman" panose="02020603050405020304" pitchFamily="18" charset="0"/>
                <a:cs typeface="Times New Roman" panose="02020603050405020304" pitchFamily="18" charset="0"/>
              </a:rPr>
              <a:t>1. </a:t>
            </a:r>
            <a:r>
              <a:rPr lang="en-US" altLang="en-US" sz="3200">
                <a:solidFill>
                  <a:srgbClr val="002060"/>
                </a:solidFill>
                <a:latin typeface="Times New Roman" panose="02020603050405020304" pitchFamily="18" charset="0"/>
                <a:cs typeface="Times New Roman" panose="02020603050405020304" pitchFamily="18" charset="0"/>
              </a:rPr>
              <a:t>Tổ chức thông tin trên internet:</a:t>
            </a:r>
            <a:endParaRPr lang="en-US" altLang="en-US" sz="3200" b="1">
              <a:solidFill>
                <a:srgbClr val="002060"/>
              </a:solidFill>
              <a:latin typeface="Times New Roman" panose="02020603050405020304" pitchFamily="18" charset="0"/>
              <a:cs typeface="Times New Roman" panose="02020603050405020304" pitchFamily="18" charset="0"/>
            </a:endParaRPr>
          </a:p>
        </p:txBody>
      </p:sp>
      <p:sp>
        <p:nvSpPr>
          <p:cNvPr id="4" name="Speech Bubble: Rectangle with Corners Rounded 3">
            <a:extLst>
              <a:ext uri="{FF2B5EF4-FFF2-40B4-BE49-F238E27FC236}">
                <a16:creationId xmlns:a16="http://schemas.microsoft.com/office/drawing/2014/main" id="{F5D93BD9-585F-4C56-B463-0851FC776341}"/>
              </a:ext>
            </a:extLst>
          </p:cNvPr>
          <p:cNvSpPr/>
          <p:nvPr/>
        </p:nvSpPr>
        <p:spPr>
          <a:xfrm>
            <a:off x="6781800" y="1371600"/>
            <a:ext cx="4899025" cy="1736646"/>
          </a:xfrm>
          <a:prstGeom prst="wedgeRoundRectCallout">
            <a:avLst>
              <a:gd name="adj1" fmla="val 6746"/>
              <a:gd name="adj2" fmla="val 63496"/>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a:defRPr/>
            </a:pPr>
            <a:r>
              <a:rPr lang="en-US" sz="3200">
                <a:solidFill>
                  <a:schemeClr val="tx1"/>
                </a:solidFill>
                <a:latin typeface="Times New Roman" panose="02020603050405020304" pitchFamily="18" charset="0"/>
                <a:cs typeface="Times New Roman" panose="02020603050405020304" pitchFamily="18" charset="0"/>
              </a:rPr>
              <a:t>Em hãy n</a:t>
            </a:r>
            <a:r>
              <a:rPr lang="vi-VN" sz="3200">
                <a:solidFill>
                  <a:schemeClr val="tx1"/>
                </a:solidFill>
                <a:latin typeface="Times New Roman" panose="02020603050405020304" pitchFamily="18" charset="0"/>
                <a:cs typeface="Times New Roman" panose="02020603050405020304" pitchFamily="18" charset="0"/>
              </a:rPr>
              <a:t>êu ví dụ địa chỉ một số website có nội dung phục vụ việc học tập?</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left)">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71236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Trang văn bản thông thường không chứa liên kết.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2"/>
            <a:ext cx="9657465"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Trang văn bản đặc biệt tích hợp nhiều dạng dữ liệu khác nhau và chứa các liên kết.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50354"/>
            <a:ext cx="9657465"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Trang văn bản đặc biệt tích hợp nhiều d</a:t>
            </a:r>
            <a:r>
              <a:rPr lang="en-US" sz="3200">
                <a:solidFill>
                  <a:schemeClr val="tx1"/>
                </a:solidFill>
                <a:latin typeface="Times New Roman" panose="02020603050405020304" pitchFamily="18" charset="0"/>
                <a:cs typeface="Times New Roman" panose="02020603050405020304" pitchFamily="18" charset="0"/>
              </a:rPr>
              <a:t>ạ</a:t>
            </a:r>
            <a:r>
              <a:rPr lang="vi-VN" sz="3200">
                <a:solidFill>
                  <a:schemeClr val="tx1"/>
                </a:solidFill>
                <a:latin typeface="Times New Roman" panose="02020603050405020304" pitchFamily="18" charset="0"/>
                <a:cs typeface="Times New Roman" panose="02020603050405020304" pitchFamily="18" charset="0"/>
              </a:rPr>
              <a:t>ng dữ liệu khác nhau </a:t>
            </a:r>
            <a:r>
              <a:rPr lang="en-US" sz="3200">
                <a:solidFill>
                  <a:schemeClr val="tx1"/>
                </a:solidFill>
                <a:latin typeface="Times New Roman" panose="02020603050405020304" pitchFamily="18" charset="0"/>
                <a:cs typeface="Times New Roman" panose="02020603050405020304" pitchFamily="18" charset="0"/>
              </a:rPr>
              <a:t>không</a:t>
            </a:r>
            <a:r>
              <a:rPr lang="vi-VN" sz="3200">
                <a:solidFill>
                  <a:schemeClr val="tx1"/>
                </a:solidFill>
                <a:latin typeface="Times New Roman" panose="02020603050405020304" pitchFamily="18" charset="0"/>
                <a:cs typeface="Times New Roman" panose="02020603050405020304" pitchFamily="18" charset="0"/>
              </a:rPr>
              <a:t> chứa liên kết.</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Đáp án khác.</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6179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76074"/>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fr-FR" sz="3200">
                <a:solidFill>
                  <a:schemeClr val="accent2"/>
                </a:solidFill>
                <a:latin typeface="Times New Roman" panose="02020603050405020304" pitchFamily="18" charset="0"/>
                <a:cs typeface="Times New Roman" panose="02020603050405020304" pitchFamily="18" charset="0"/>
              </a:rPr>
              <a:t>Trang siêu văn bản là</a:t>
            </a:r>
            <a:endParaRPr lang="vi-VN" sz="320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41557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657600" y="2632234"/>
            <a:ext cx="4495800" cy="692468"/>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2. Trình duyệt:</a:t>
            </a:r>
          </a:p>
        </p:txBody>
      </p:sp>
      <p:pic>
        <p:nvPicPr>
          <p:cNvPr id="7" name="Picture 6">
            <a:extLst>
              <a:ext uri="{FF2B5EF4-FFF2-40B4-BE49-F238E27FC236}">
                <a16:creationId xmlns:a16="http://schemas.microsoft.com/office/drawing/2014/main" id="{DD34401B-5DED-DD8A-B493-FF9E169FF5A7}"/>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886200"/>
            <a:ext cx="4038600" cy="1869442"/>
          </a:xfrm>
          <a:prstGeom prst="rect">
            <a:avLst/>
          </a:prstGeom>
        </p:spPr>
      </p:pic>
    </p:spTree>
    <p:extLst>
      <p:ext uri="{BB962C8B-B14F-4D97-AF65-F5344CB8AC3E}">
        <p14:creationId xmlns:p14="http://schemas.microsoft.com/office/powerpoint/2010/main" val="2430486695"/>
      </p:ext>
    </p:extLst>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5">
            <a:extLst>
              <a:ext uri="{FF2B5EF4-FFF2-40B4-BE49-F238E27FC236}">
                <a16:creationId xmlns:a16="http://schemas.microsoft.com/office/drawing/2014/main" id="{1D1E7DEE-1CDA-49F9-B1CC-6819A9B48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47800"/>
            <a:ext cx="64008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Box 11">
            <a:extLst>
              <a:ext uri="{FF2B5EF4-FFF2-40B4-BE49-F238E27FC236}">
                <a16:creationId xmlns:a16="http://schemas.microsoft.com/office/drawing/2014/main" id="{224A0931-1693-47EA-97F6-C1491AACB68B}"/>
              </a:ext>
            </a:extLst>
          </p:cNvPr>
          <p:cNvSpPr txBox="1">
            <a:spLocks noChangeArrowheads="1"/>
          </p:cNvSpPr>
          <p:nvPr/>
        </p:nvSpPr>
        <p:spPr bwMode="auto">
          <a:xfrm>
            <a:off x="327025" y="3803650"/>
            <a:ext cx="5083175" cy="2216150"/>
          </a:xfrm>
          <a:prstGeom prst="rect">
            <a:avLst/>
          </a:prstGeom>
          <a:solidFill>
            <a:schemeClr val="accent5"/>
          </a:solidFill>
          <a:ln w="9525">
            <a:solidFill>
              <a:srgbClr val="FFC000"/>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defRPr/>
            </a:pPr>
            <a:r>
              <a:rPr lang="vi-VN" alt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a:solidFill>
                  <a:srgbClr val="0000FF"/>
                </a:solidFill>
                <a:latin typeface="Times New Roman" panose="02020603050405020304" pitchFamily="18" charset="0"/>
                <a:cs typeface="Times New Roman" panose="02020603050405020304" pitchFamily="18" charset="0"/>
              </a:rPr>
              <a:t>Trình duyệt </a:t>
            </a:r>
            <a:r>
              <a:rPr lang="en-US" altLang="en-US" sz="3200">
                <a:solidFill>
                  <a:srgbClr val="FF0000"/>
                </a:solidFill>
                <a:latin typeface="Times New Roman" panose="02020603050405020304" pitchFamily="18" charset="0"/>
                <a:cs typeface="Times New Roman" panose="02020603050405020304" pitchFamily="18" charset="0"/>
              </a:rPr>
              <a:t>là phần mềm giúp người dùng truy cập các trang web trên internet.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32772" name="TextBox 15">
            <a:extLst>
              <a:ext uri="{FF2B5EF4-FFF2-40B4-BE49-F238E27FC236}">
                <a16:creationId xmlns:a16="http://schemas.microsoft.com/office/drawing/2014/main" id="{EAC4E3EF-9F38-4017-BC9C-82803109C80A}"/>
              </a:ext>
            </a:extLst>
          </p:cNvPr>
          <p:cNvSpPr txBox="1">
            <a:spLocks noChangeArrowheads="1"/>
          </p:cNvSpPr>
          <p:nvPr/>
        </p:nvSpPr>
        <p:spPr bwMode="auto">
          <a:xfrm>
            <a:off x="304800" y="1258887"/>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FF0000"/>
                </a:solidFill>
                <a:latin typeface="Times New Roman" panose="02020603050405020304" pitchFamily="18" charset="0"/>
                <a:cs typeface="Times New Roman" panose="02020603050405020304" pitchFamily="18" charset="0"/>
              </a:rPr>
              <a:t>2. Trình duyệt:</a:t>
            </a:r>
          </a:p>
        </p:txBody>
      </p:sp>
      <p:sp>
        <p:nvSpPr>
          <p:cNvPr id="4" name="Speech Bubble: Rectangle with Corners Rounded 3">
            <a:extLst>
              <a:ext uri="{FF2B5EF4-FFF2-40B4-BE49-F238E27FC236}">
                <a16:creationId xmlns:a16="http://schemas.microsoft.com/office/drawing/2014/main" id="{7737DAEF-65DE-4F55-B223-FFF2338E1202}"/>
              </a:ext>
            </a:extLst>
          </p:cNvPr>
          <p:cNvSpPr/>
          <p:nvPr/>
        </p:nvSpPr>
        <p:spPr>
          <a:xfrm>
            <a:off x="327025" y="1843087"/>
            <a:ext cx="5083175" cy="1736725"/>
          </a:xfrm>
          <a:prstGeom prst="wedgeRoundRectCallout">
            <a:avLst>
              <a:gd name="adj1" fmla="val 51088"/>
              <a:gd name="adj2" fmla="val 59700"/>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a:defRPr/>
            </a:pPr>
            <a:r>
              <a:rPr lang="en-US" altLang="en-US" sz="3200" i="1">
                <a:solidFill>
                  <a:schemeClr val="tx1"/>
                </a:solidFill>
                <a:latin typeface="Times New Roman" panose="02020603050405020304" pitchFamily="18" charset="0"/>
                <a:cs typeface="Times New Roman" panose="02020603050405020304" pitchFamily="18" charset="0"/>
              </a:rPr>
              <a:t>Em hãy nguyên cứu, thảo luận và cho biết: Trình duyệt web là gì?</a:t>
            </a:r>
            <a:endParaRPr lang="vi-VN"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left)">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Box 11">
            <a:extLst>
              <a:ext uri="{FF2B5EF4-FFF2-40B4-BE49-F238E27FC236}">
                <a16:creationId xmlns:a16="http://schemas.microsoft.com/office/drawing/2014/main" id="{0CF18C24-FEA3-4760-8D06-F24AA84C07BC}"/>
              </a:ext>
            </a:extLst>
          </p:cNvPr>
          <p:cNvSpPr txBox="1">
            <a:spLocks noChangeArrowheads="1"/>
          </p:cNvSpPr>
          <p:nvPr/>
        </p:nvSpPr>
        <p:spPr bwMode="auto">
          <a:xfrm>
            <a:off x="312738" y="3330575"/>
            <a:ext cx="5097462" cy="3048000"/>
          </a:xfrm>
          <a:prstGeom prst="rect">
            <a:avLst/>
          </a:prstGeom>
          <a:solidFill>
            <a:schemeClr val="accent5"/>
          </a:solidFill>
          <a:ln w="9525">
            <a:solidFill>
              <a:srgbClr val="FFC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vi-VN" alt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Một số trình duyệt:</a:t>
            </a:r>
            <a:endParaRPr lang="en-US" alt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eaLnBrk="1" hangingPunct="1">
              <a:defRPr/>
            </a:pPr>
            <a:r>
              <a:rPr lang="en-US" altLang="en-US" sz="3200">
                <a:solidFill>
                  <a:srgbClr val="9900CC"/>
                </a:solidFill>
                <a:latin typeface="Times New Roman" panose="02020603050405020304" pitchFamily="18" charset="0"/>
                <a:cs typeface="Times New Roman" panose="02020603050405020304" pitchFamily="18" charset="0"/>
              </a:rPr>
              <a:t>+ Microsoft Edge,…</a:t>
            </a:r>
          </a:p>
          <a:p>
            <a:pPr eaLnBrk="1" hangingPunct="1">
              <a:defRPr/>
            </a:pPr>
            <a:r>
              <a:rPr lang="en-US" altLang="en-US" sz="3200">
                <a:solidFill>
                  <a:srgbClr val="9900CC"/>
                </a:solidFill>
                <a:latin typeface="Times New Roman" panose="02020603050405020304" pitchFamily="18" charset="0"/>
                <a:cs typeface="Times New Roman" panose="02020603050405020304" pitchFamily="18" charset="0"/>
              </a:rPr>
              <a:t>+ Mozilla Firefox</a:t>
            </a:r>
          </a:p>
          <a:p>
            <a:pPr eaLnBrk="1" hangingPunct="1">
              <a:defRPr/>
            </a:pPr>
            <a:r>
              <a:rPr lang="en-US" altLang="en-US" sz="3200">
                <a:solidFill>
                  <a:srgbClr val="9900CC"/>
                </a:solidFill>
                <a:latin typeface="Times New Roman" panose="02020603050405020304" pitchFamily="18" charset="0"/>
                <a:cs typeface="Times New Roman" panose="02020603050405020304" pitchFamily="18" charset="0"/>
              </a:rPr>
              <a:t>+ Opera</a:t>
            </a:r>
          </a:p>
          <a:p>
            <a:pPr eaLnBrk="1" hangingPunct="1">
              <a:defRPr/>
            </a:pPr>
            <a:r>
              <a:rPr lang="en-US" altLang="en-US" sz="3200">
                <a:solidFill>
                  <a:srgbClr val="9900CC"/>
                </a:solidFill>
                <a:latin typeface="Times New Roman" panose="02020603050405020304" pitchFamily="18" charset="0"/>
                <a:cs typeface="Times New Roman" panose="02020603050405020304" pitchFamily="18" charset="0"/>
              </a:rPr>
              <a:t>+ Google Chrome</a:t>
            </a:r>
          </a:p>
          <a:p>
            <a:pPr eaLnBrk="1" hangingPunct="1">
              <a:defRPr/>
            </a:pPr>
            <a:r>
              <a:rPr lang="en-US" altLang="en-US" sz="3200">
                <a:solidFill>
                  <a:srgbClr val="9900CC"/>
                </a:solidFill>
                <a:latin typeface="Times New Roman" panose="02020603050405020304" pitchFamily="18" charset="0"/>
                <a:cs typeface="Times New Roman" panose="02020603050405020304" pitchFamily="18" charset="0"/>
              </a:rPr>
              <a:t>+ Cốc cốc, …</a:t>
            </a:r>
            <a:endParaRPr lang="en-US" altLang="en-US" sz="3200" dirty="0">
              <a:solidFill>
                <a:srgbClr val="9900CC"/>
              </a:solidFill>
              <a:latin typeface="Times New Roman" panose="02020603050405020304" pitchFamily="18" charset="0"/>
              <a:cs typeface="Times New Roman" panose="02020603050405020304" pitchFamily="18" charset="0"/>
            </a:endParaRPr>
          </a:p>
        </p:txBody>
      </p:sp>
      <p:sp>
        <p:nvSpPr>
          <p:cNvPr id="34819" name="TextBox 15">
            <a:extLst>
              <a:ext uri="{FF2B5EF4-FFF2-40B4-BE49-F238E27FC236}">
                <a16:creationId xmlns:a16="http://schemas.microsoft.com/office/drawing/2014/main" id="{10551833-9278-4CD0-B10A-280057DB2339}"/>
              </a:ext>
            </a:extLst>
          </p:cNvPr>
          <p:cNvSpPr txBox="1">
            <a:spLocks noChangeArrowheads="1"/>
          </p:cNvSpPr>
          <p:nvPr/>
        </p:nvSpPr>
        <p:spPr bwMode="auto">
          <a:xfrm>
            <a:off x="304800" y="1217612"/>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FF0000"/>
                </a:solidFill>
                <a:latin typeface="Times New Roman" panose="02020603050405020304" pitchFamily="18" charset="0"/>
                <a:cs typeface="Times New Roman" panose="02020603050405020304" pitchFamily="18" charset="0"/>
              </a:rPr>
              <a:t>2. Trình duyệt:</a:t>
            </a:r>
          </a:p>
        </p:txBody>
      </p:sp>
      <p:sp>
        <p:nvSpPr>
          <p:cNvPr id="4" name="Speech Bubble: Rectangle with Corners Rounded 3">
            <a:extLst>
              <a:ext uri="{FF2B5EF4-FFF2-40B4-BE49-F238E27FC236}">
                <a16:creationId xmlns:a16="http://schemas.microsoft.com/office/drawing/2014/main" id="{41EA7E20-6F80-472F-B3C0-292A8EADD522}"/>
              </a:ext>
            </a:extLst>
          </p:cNvPr>
          <p:cNvSpPr/>
          <p:nvPr/>
        </p:nvSpPr>
        <p:spPr>
          <a:xfrm>
            <a:off x="1106488" y="1801812"/>
            <a:ext cx="5413375" cy="1192213"/>
          </a:xfrm>
          <a:prstGeom prst="wedgeRoundRectCallout">
            <a:avLst>
              <a:gd name="adj1" fmla="val 52450"/>
              <a:gd name="adj2" fmla="val 83212"/>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a:defRPr/>
            </a:pPr>
            <a:r>
              <a:rPr lang="en-US" altLang="en-US" sz="3200" i="1">
                <a:solidFill>
                  <a:schemeClr val="tx1"/>
                </a:solidFill>
                <a:latin typeface="Times New Roman" panose="02020603050405020304" pitchFamily="18" charset="0"/>
                <a:cs typeface="Times New Roman" panose="02020603050405020304" pitchFamily="18" charset="0"/>
              </a:rPr>
              <a:t>Em hãy nêu một số trình duyệt web mà em biết?</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34821" name="Picture 11">
            <a:extLst>
              <a:ext uri="{FF2B5EF4-FFF2-40B4-BE49-F238E27FC236}">
                <a16:creationId xmlns:a16="http://schemas.microsoft.com/office/drawing/2014/main" id="{531DC9AD-DC23-4B39-8104-02FE20164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4113" y="1506537"/>
            <a:ext cx="2884487"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2">
            <a:extLst>
              <a:ext uri="{FF2B5EF4-FFF2-40B4-BE49-F238E27FC236}">
                <a16:creationId xmlns:a16="http://schemas.microsoft.com/office/drawing/2014/main" id="{F59BFD6E-C002-49DF-BD01-C29D3F4CD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3330575"/>
            <a:ext cx="288448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3" descr="ANd9GcQ3uzZoKE3zUclk-dMqq4Y3RgQmGhNsZoRNc9V6pV56XJ8-pFk3Gg">
            <a:extLst>
              <a:ext uri="{FF2B5EF4-FFF2-40B4-BE49-F238E27FC236}">
                <a16:creationId xmlns:a16="http://schemas.microsoft.com/office/drawing/2014/main" id="{0BF83A70-D80E-4252-AC9B-E65E641ACB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598987"/>
            <a:ext cx="217963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4">
            <a:extLst>
              <a:ext uri="{FF2B5EF4-FFF2-40B4-BE49-F238E27FC236}">
                <a16:creationId xmlns:a16="http://schemas.microsoft.com/office/drawing/2014/main" id="{EC05361A-D0E7-4167-9726-51731C35EF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0" y="5105400"/>
            <a:ext cx="289560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0">
            <a:extLst>
              <a:ext uri="{FF2B5EF4-FFF2-40B4-BE49-F238E27FC236}">
                <a16:creationId xmlns:a16="http://schemas.microsoft.com/office/drawing/2014/main" id="{0B8340A1-DF43-47C9-AC10-0063C1F55F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3750" t="17542" r="68750" b="68898"/>
          <a:stretch>
            <a:fillRect/>
          </a:stretch>
        </p:blipFill>
        <p:spPr bwMode="auto">
          <a:xfrm>
            <a:off x="6934200" y="1468437"/>
            <a:ext cx="17986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left)">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a:extLst>
              <a:ext uri="{FF2B5EF4-FFF2-40B4-BE49-F238E27FC236}">
                <a16:creationId xmlns:a16="http://schemas.microsoft.com/office/drawing/2014/main" id="{558C62F6-1773-4DC2-B72B-8CD6F7A53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a:extLst>
              <a:ext uri="{FF2B5EF4-FFF2-40B4-BE49-F238E27FC236}">
                <a16:creationId xmlns:a16="http://schemas.microsoft.com/office/drawing/2014/main" id="{54E85B7D-F734-4428-8804-8D18E61CB84D}"/>
              </a:ext>
            </a:extLst>
          </p:cNvPr>
          <p:cNvSpPr>
            <a:spLocks noChangeArrowheads="1"/>
          </p:cNvSpPr>
          <p:nvPr/>
        </p:nvSpPr>
        <p:spPr bwMode="auto">
          <a:xfrm>
            <a:off x="381000" y="2560638"/>
            <a:ext cx="10744200" cy="1736725"/>
          </a:xfrm>
          <a:prstGeom prst="roundRect">
            <a:avLst>
              <a:gd name="adj" fmla="val 16667"/>
            </a:avLst>
          </a:prstGeom>
          <a:solidFill>
            <a:srgbClr val="CCFFCC"/>
          </a:solidFill>
          <a:ln w="25400" algn="ctr">
            <a:solidFill>
              <a:srgbClr val="085091"/>
            </a:solidFill>
            <a:round/>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a:latin typeface="Times New Roman" panose="02020603050405020304" pitchFamily="18" charset="0"/>
                <a:cs typeface="Times New Roman" panose="02020603050405020304" pitchFamily="18" charset="0"/>
              </a:rPr>
              <a:t>Cách truy cập đến một trang web</a:t>
            </a:r>
            <a:r>
              <a:rPr lang="en-US" altLang="en-US" sz="3200">
                <a:solidFill>
                  <a:srgbClr val="FF0000"/>
                </a:solidFill>
                <a:latin typeface="Times New Roman" panose="02020603050405020304" pitchFamily="18" charset="0"/>
                <a:cs typeface="Times New Roman" panose="02020603050405020304" pitchFamily="18" charset="0"/>
              </a:rPr>
              <a:t>:</a:t>
            </a:r>
          </a:p>
          <a:p>
            <a:pPr eaLnBrk="1" hangingPunct="1"/>
            <a:r>
              <a:rPr lang="en-US" altLang="en-US" sz="3200">
                <a:solidFill>
                  <a:srgbClr val="FF0000"/>
                </a:solidFill>
                <a:latin typeface="Times New Roman" panose="02020603050405020304" pitchFamily="18" charset="0"/>
                <a:cs typeface="Times New Roman" panose="02020603050405020304" pitchFamily="18" charset="0"/>
              </a:rPr>
              <a:t>+ Nhập địa chỉ của trang web vào thanh địa chỉ của trình duyệt</a:t>
            </a:r>
          </a:p>
          <a:p>
            <a:pPr eaLnBrk="1" hangingPunct="1"/>
            <a:r>
              <a:rPr lang="en-US" altLang="en-US" sz="3200">
                <a:solidFill>
                  <a:srgbClr val="FF0000"/>
                </a:solidFill>
                <a:latin typeface="Times New Roman" panose="02020603050405020304" pitchFamily="18" charset="0"/>
                <a:cs typeface="Times New Roman" panose="02020603050405020304" pitchFamily="18" charset="0"/>
              </a:rPr>
              <a:t>+ Nhấn </a:t>
            </a:r>
            <a:r>
              <a:rPr lang="en-US" altLang="en-US" sz="3200">
                <a:solidFill>
                  <a:srgbClr val="0000FF"/>
                </a:solidFill>
                <a:latin typeface="Times New Roman" panose="02020603050405020304" pitchFamily="18" charset="0"/>
                <a:cs typeface="Times New Roman" panose="02020603050405020304" pitchFamily="18" charset="0"/>
              </a:rPr>
              <a:t>Enter</a:t>
            </a:r>
            <a:r>
              <a:rPr lang="en-US" altLang="en-US" sz="3200">
                <a:solidFill>
                  <a:srgbClr val="FF0000"/>
                </a:solidFill>
                <a:latin typeface="Times New Roman" panose="02020603050405020304" pitchFamily="18" charset="0"/>
                <a:cs typeface="Times New Roman" panose="02020603050405020304" pitchFamily="18" charset="0"/>
              </a:rPr>
              <a:t>.</a:t>
            </a:r>
          </a:p>
        </p:txBody>
      </p:sp>
      <p:sp>
        <p:nvSpPr>
          <p:cNvPr id="36868" name="AutoShape 6">
            <a:extLst>
              <a:ext uri="{FF2B5EF4-FFF2-40B4-BE49-F238E27FC236}">
                <a16:creationId xmlns:a16="http://schemas.microsoft.com/office/drawing/2014/main" id="{F207D060-E025-4074-B3AC-3B98679700FE}"/>
              </a:ext>
            </a:extLst>
          </p:cNvPr>
          <p:cNvSpPr>
            <a:spLocks noChangeArrowheads="1"/>
          </p:cNvSpPr>
          <p:nvPr/>
        </p:nvSpPr>
        <p:spPr bwMode="auto">
          <a:xfrm>
            <a:off x="5486400" y="735013"/>
            <a:ext cx="5943600" cy="1328737"/>
          </a:xfrm>
          <a:prstGeom prst="wedgeRoundRectCallout">
            <a:avLst>
              <a:gd name="adj1" fmla="val -33833"/>
              <a:gd name="adj2" fmla="val 70829"/>
              <a:gd name="adj3" fmla="val 16667"/>
            </a:avLst>
          </a:prstGeom>
          <a:solidFill>
            <a:srgbClr val="CCFFCC"/>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600">
                <a:solidFill>
                  <a:srgbClr val="9900CC"/>
                </a:solidFill>
                <a:latin typeface="Times New Roman" panose="02020603050405020304" pitchFamily="18" charset="0"/>
                <a:cs typeface="Times New Roman" panose="02020603050405020304" pitchFamily="18" charset="0"/>
              </a:rPr>
              <a:t>Để truy cập đến một trang web em cần làm gì?</a:t>
            </a:r>
          </a:p>
        </p:txBody>
      </p:sp>
      <p:sp>
        <p:nvSpPr>
          <p:cNvPr id="5" name="Oval 4">
            <a:extLst>
              <a:ext uri="{FF2B5EF4-FFF2-40B4-BE49-F238E27FC236}">
                <a16:creationId xmlns:a16="http://schemas.microsoft.com/office/drawing/2014/main" id="{95ACBB78-3A37-455E-82DA-22B84E6C10B5}"/>
              </a:ext>
            </a:extLst>
          </p:cNvPr>
          <p:cNvSpPr/>
          <p:nvPr/>
        </p:nvSpPr>
        <p:spPr>
          <a:xfrm>
            <a:off x="1981200" y="301166"/>
            <a:ext cx="3124200" cy="53703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C39E351E-372F-E049-AD2E-16C1D200D9DB}"/>
              </a:ext>
            </a:extLst>
          </p:cNvPr>
          <p:cNvSpPr txBox="1">
            <a:spLocks noChangeArrowheads="1"/>
          </p:cNvSpPr>
          <p:nvPr/>
        </p:nvSpPr>
        <p:spPr bwMode="auto">
          <a:xfrm>
            <a:off x="571500" y="1600200"/>
            <a:ext cx="11049000" cy="395068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0"/>
              </a:spcBef>
              <a:spcAft>
                <a:spcPts val="0"/>
              </a:spcAft>
            </a:pPr>
            <a:r>
              <a:rPr lang="en-US" sz="3600" b="1">
                <a:solidFill>
                  <a:srgbClr val="000000"/>
                </a:solidFill>
                <a:effectLst/>
                <a:latin typeface="Times New Roman" panose="02020603050405020304" pitchFamily="18" charset="0"/>
                <a:ea typeface="Calibri" panose="020F0502020204030204" pitchFamily="34" charset="0"/>
              </a:rPr>
              <a:t>Về kiến thức</a:t>
            </a:r>
            <a:r>
              <a:rPr lang="vi-VN" sz="3600" b="1">
                <a:solidFill>
                  <a:srgbClr val="000000"/>
                </a:solidFill>
                <a:effectLst/>
                <a:latin typeface="Times New Roman" panose="02020603050405020304" pitchFamily="18" charset="0"/>
                <a:ea typeface="Calibri" panose="020F0502020204030204" pitchFamily="34" charset="0"/>
              </a:rPr>
              <a:t>: </a:t>
            </a:r>
            <a:endParaRPr lang="en-US" sz="3600" b="1">
              <a:solidFill>
                <a:srgbClr val="000000"/>
              </a:solidFill>
              <a:effectLst/>
              <a:latin typeface="Times New Roman" panose="02020603050405020304" pitchFamily="18" charset="0"/>
              <a:ea typeface="Calibri" panose="020F0502020204030204" pitchFamily="34" charset="0"/>
            </a:endParaRPr>
          </a:p>
          <a:p>
            <a:pPr algn="just">
              <a:spcBef>
                <a:spcPts val="0"/>
              </a:spcBef>
              <a:spcAft>
                <a:spcPts val="0"/>
              </a:spcAft>
            </a:pPr>
            <a:r>
              <a:rPr lang="en-US" sz="3600" b="1">
                <a:solidFill>
                  <a:srgbClr val="000000"/>
                </a:solidFill>
                <a:latin typeface="Times New Roman" panose="02020603050405020304" pitchFamily="18" charset="0"/>
                <a:ea typeface="Calibri" panose="020F0502020204030204" pitchFamily="34" charset="0"/>
              </a:rPr>
              <a:t>-</a:t>
            </a:r>
            <a:r>
              <a:rPr lang="vi-VN" sz="3600">
                <a:solidFill>
                  <a:srgbClr val="000000"/>
                </a:solidFill>
                <a:latin typeface="Times New Roman" panose="02020603050405020304" pitchFamily="18" charset="0"/>
                <a:ea typeface="Calibri" panose="020F0502020204030204" pitchFamily="34" charset="0"/>
              </a:rPr>
              <a:t>Trình bày được các khái niệm World Wide Web, website, địa chỉ của website, trình duyệt.</a:t>
            </a:r>
          </a:p>
          <a:p>
            <a:pPr algn="just">
              <a:spcBef>
                <a:spcPts val="0"/>
              </a:spcBef>
              <a:spcAft>
                <a:spcPts val="0"/>
              </a:spcAft>
            </a:pPr>
            <a:r>
              <a:rPr lang="vi-VN" sz="3600">
                <a:solidFill>
                  <a:srgbClr val="000000"/>
                </a:solidFill>
                <a:latin typeface="Times New Roman" panose="02020603050405020304" pitchFamily="18" charset="0"/>
                <a:ea typeface="Calibri" panose="020F0502020204030204" pitchFamily="34" charset="0"/>
              </a:rPr>
              <a:t>-Biết cách sử dụng trình duyệt để vào trang web cho trước xem và nêu được các thông tin chính trên trang web đó</a:t>
            </a:r>
          </a:p>
          <a:p>
            <a:pPr algn="just">
              <a:spcBef>
                <a:spcPts val="0"/>
              </a:spcBef>
              <a:spcAft>
                <a:spcPts val="0"/>
              </a:spcAft>
            </a:pPr>
            <a:r>
              <a:rPr lang="vi-VN" sz="3600">
                <a:solidFill>
                  <a:srgbClr val="000000"/>
                </a:solidFill>
                <a:latin typeface="Times New Roman" panose="02020603050405020304" pitchFamily="18" charset="0"/>
                <a:ea typeface="Calibri" panose="020F0502020204030204" pitchFamily="34" charset="0"/>
              </a:rPr>
              <a:t>-Khai thác được các thông tin trên một số trang web thông dụng: tra từ điển, xem tin thời tiết, thời sự…</a:t>
            </a:r>
          </a:p>
        </p:txBody>
      </p:sp>
    </p:spTree>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5">
            <a:extLst>
              <a:ext uri="{FF2B5EF4-FFF2-40B4-BE49-F238E27FC236}">
                <a16:creationId xmlns:a16="http://schemas.microsoft.com/office/drawing/2014/main" id="{82281A61-2506-4B4E-9364-45BA4A9C7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498600"/>
            <a:ext cx="64008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Box 11">
            <a:extLst>
              <a:ext uri="{FF2B5EF4-FFF2-40B4-BE49-F238E27FC236}">
                <a16:creationId xmlns:a16="http://schemas.microsoft.com/office/drawing/2014/main" id="{2AE84AD4-CF6C-4C3F-AE96-C57F53852944}"/>
              </a:ext>
            </a:extLst>
          </p:cNvPr>
          <p:cNvSpPr txBox="1">
            <a:spLocks noChangeArrowheads="1"/>
          </p:cNvSpPr>
          <p:nvPr/>
        </p:nvSpPr>
        <p:spPr bwMode="auto">
          <a:xfrm>
            <a:off x="327025" y="3763963"/>
            <a:ext cx="4778375" cy="1477962"/>
          </a:xfrm>
          <a:prstGeom prst="rect">
            <a:avLst/>
          </a:prstGeom>
          <a:solidFill>
            <a:schemeClr val="accent5"/>
          </a:solidFill>
          <a:ln w="9525">
            <a:solidFill>
              <a:srgbClr val="FFC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defRPr/>
            </a:pPr>
            <a:r>
              <a:rPr lang="en-US" altLang="en-US" sz="3200">
                <a:solidFill>
                  <a:srgbClr val="0000FF"/>
                </a:solidFill>
                <a:latin typeface="Times New Roman" panose="02020603050405020304" pitchFamily="18" charset="0"/>
                <a:cs typeface="Times New Roman" panose="02020603050405020304" pitchFamily="18" charset="0"/>
              </a:rPr>
              <a:t>Nháy chuột lên liên kết cần di chuyển đến</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37892" name="TextBox 15">
            <a:extLst>
              <a:ext uri="{FF2B5EF4-FFF2-40B4-BE49-F238E27FC236}">
                <a16:creationId xmlns:a16="http://schemas.microsoft.com/office/drawing/2014/main" id="{D9ED6F97-F0AD-4F9D-B887-B2DF5067AE8A}"/>
              </a:ext>
            </a:extLst>
          </p:cNvPr>
          <p:cNvSpPr txBox="1">
            <a:spLocks noChangeArrowheads="1"/>
          </p:cNvSpPr>
          <p:nvPr/>
        </p:nvSpPr>
        <p:spPr bwMode="auto">
          <a:xfrm>
            <a:off x="304800" y="1219200"/>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FF0000"/>
                </a:solidFill>
                <a:latin typeface="Times New Roman" panose="02020603050405020304" pitchFamily="18" charset="0"/>
                <a:cs typeface="Times New Roman" panose="02020603050405020304" pitchFamily="18" charset="0"/>
              </a:rPr>
              <a:t>2. Trình duyệt:</a:t>
            </a:r>
          </a:p>
        </p:txBody>
      </p:sp>
      <p:sp>
        <p:nvSpPr>
          <p:cNvPr id="4" name="Speech Bubble: Rectangle with Corners Rounded 3">
            <a:extLst>
              <a:ext uri="{FF2B5EF4-FFF2-40B4-BE49-F238E27FC236}">
                <a16:creationId xmlns:a16="http://schemas.microsoft.com/office/drawing/2014/main" id="{79F3A560-AA9A-49A2-8EFD-484FB048B57B}"/>
              </a:ext>
            </a:extLst>
          </p:cNvPr>
          <p:cNvSpPr/>
          <p:nvPr/>
        </p:nvSpPr>
        <p:spPr>
          <a:xfrm>
            <a:off x="327025" y="1803400"/>
            <a:ext cx="4930775" cy="1736725"/>
          </a:xfrm>
          <a:prstGeom prst="wedgeRoundRectCallout">
            <a:avLst>
              <a:gd name="adj1" fmla="val 51088"/>
              <a:gd name="adj2" fmla="val 59700"/>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a:defRPr/>
            </a:pPr>
            <a:r>
              <a:rPr lang="en-US" altLang="en-US" sz="3200" i="1">
                <a:solidFill>
                  <a:schemeClr val="tx1"/>
                </a:solidFill>
                <a:latin typeface="Times New Roman" panose="02020603050405020304" pitchFamily="18" charset="0"/>
                <a:cs typeface="Times New Roman" panose="02020603050405020304" pitchFamily="18" charset="0"/>
              </a:rPr>
              <a:t>Làm thế nào để di chuyển đến trang web khác có liên kết?</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37894" name="Picture 2">
            <a:extLst>
              <a:ext uri="{FF2B5EF4-FFF2-40B4-BE49-F238E27FC236}">
                <a16:creationId xmlns:a16="http://schemas.microsoft.com/office/drawing/2014/main" id="{C2EBFD63-3B25-4A4C-8AAA-609F1EC84D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6876" t="55696" r="32500" b="32213"/>
          <a:stretch>
            <a:fillRect/>
          </a:stretch>
        </p:blipFill>
        <p:spPr bwMode="auto">
          <a:xfrm>
            <a:off x="1528763" y="5419725"/>
            <a:ext cx="30432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962E5C38-30CE-4C1C-A7DC-72FBB3C58CB3}"/>
              </a:ext>
            </a:extLst>
          </p:cNvPr>
          <p:cNvSpPr/>
          <p:nvPr/>
        </p:nvSpPr>
        <p:spPr>
          <a:xfrm>
            <a:off x="6022848" y="3468307"/>
            <a:ext cx="3124200" cy="53703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left)">
                                      <p:cBhvr>
                                        <p:cTn id="7" dur="500"/>
                                        <p:tgtEl>
                                          <p:spTgt spid="1536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5">
            <a:extLst>
              <a:ext uri="{FF2B5EF4-FFF2-40B4-BE49-F238E27FC236}">
                <a16:creationId xmlns:a16="http://schemas.microsoft.com/office/drawing/2014/main" id="{2281840B-31D8-4F1A-B8A4-DA2C8009A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498600"/>
            <a:ext cx="65532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Box 11">
            <a:extLst>
              <a:ext uri="{FF2B5EF4-FFF2-40B4-BE49-F238E27FC236}">
                <a16:creationId xmlns:a16="http://schemas.microsoft.com/office/drawing/2014/main" id="{B1A1A152-E51E-4562-AE13-A45A2F62DD56}"/>
              </a:ext>
            </a:extLst>
          </p:cNvPr>
          <p:cNvSpPr txBox="1">
            <a:spLocks noChangeArrowheads="1"/>
          </p:cNvSpPr>
          <p:nvPr/>
        </p:nvSpPr>
        <p:spPr bwMode="auto">
          <a:xfrm>
            <a:off x="336550" y="3136900"/>
            <a:ext cx="5149850" cy="2959100"/>
          </a:xfrm>
          <a:prstGeom prst="rect">
            <a:avLst/>
          </a:prstGeom>
          <a:solidFill>
            <a:schemeClr val="accent5"/>
          </a:solidFill>
          <a:ln w="9525">
            <a:solidFill>
              <a:srgbClr val="FFC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defRPr/>
            </a:pPr>
            <a:r>
              <a:rPr lang="vi-VN" alt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a:solidFill>
                  <a:srgbClr val="0000FF"/>
                </a:solidFill>
                <a:latin typeface="Times New Roman" panose="02020603050405020304" pitchFamily="18" charset="0"/>
                <a:cs typeface="Times New Roman" panose="02020603050405020304" pitchFamily="18" charset="0"/>
              </a:rPr>
              <a:t>Duyệt web: là người sử dụng di chuyển theo các liên kết để khai thác thông tin từ các trang Web.</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39940" name="TextBox 15">
            <a:extLst>
              <a:ext uri="{FF2B5EF4-FFF2-40B4-BE49-F238E27FC236}">
                <a16:creationId xmlns:a16="http://schemas.microsoft.com/office/drawing/2014/main" id="{88FB52BF-FD70-4EFA-802B-E4E0E12985FC}"/>
              </a:ext>
            </a:extLst>
          </p:cNvPr>
          <p:cNvSpPr txBox="1">
            <a:spLocks noChangeArrowheads="1"/>
          </p:cNvSpPr>
          <p:nvPr/>
        </p:nvSpPr>
        <p:spPr bwMode="auto">
          <a:xfrm>
            <a:off x="304800" y="1241425"/>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FF0000"/>
                </a:solidFill>
                <a:latin typeface="Times New Roman" panose="02020603050405020304" pitchFamily="18" charset="0"/>
                <a:cs typeface="Times New Roman" panose="02020603050405020304" pitchFamily="18" charset="0"/>
              </a:rPr>
              <a:t>2. Trình duyệt:</a:t>
            </a:r>
          </a:p>
        </p:txBody>
      </p:sp>
      <p:sp>
        <p:nvSpPr>
          <p:cNvPr id="4" name="Speech Bubble: Rectangle with Corners Rounded 3">
            <a:extLst>
              <a:ext uri="{FF2B5EF4-FFF2-40B4-BE49-F238E27FC236}">
                <a16:creationId xmlns:a16="http://schemas.microsoft.com/office/drawing/2014/main" id="{E0E76DE6-C002-4E15-9B54-CADA3DC7D713}"/>
              </a:ext>
            </a:extLst>
          </p:cNvPr>
          <p:cNvSpPr/>
          <p:nvPr/>
        </p:nvSpPr>
        <p:spPr>
          <a:xfrm>
            <a:off x="403225" y="2003425"/>
            <a:ext cx="3863975" cy="647700"/>
          </a:xfrm>
          <a:prstGeom prst="wedgeRoundRectCallout">
            <a:avLst>
              <a:gd name="adj1" fmla="val 46901"/>
              <a:gd name="adj2" fmla="val 98452"/>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a:defRPr/>
            </a:pPr>
            <a:r>
              <a:rPr lang="en-US" altLang="en-US" sz="3200" i="1">
                <a:solidFill>
                  <a:schemeClr val="tx1"/>
                </a:solidFill>
                <a:latin typeface="Times New Roman" panose="02020603050405020304" pitchFamily="18" charset="0"/>
                <a:cs typeface="Times New Roman" panose="02020603050405020304" pitchFamily="18" charset="0"/>
              </a:rPr>
              <a:t>Duyệt web là gì?</a:t>
            </a:r>
            <a:endParaRPr lang="vi-VN"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left)">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276600" y="2286001"/>
            <a:ext cx="5181600" cy="1384935"/>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3.Thực hành: Khai thác thông tin trên trang Web</a:t>
            </a:r>
          </a:p>
        </p:txBody>
      </p:sp>
      <p:pic>
        <p:nvPicPr>
          <p:cNvPr id="7" name="Picture 6">
            <a:extLst>
              <a:ext uri="{FF2B5EF4-FFF2-40B4-BE49-F238E27FC236}">
                <a16:creationId xmlns:a16="http://schemas.microsoft.com/office/drawing/2014/main" id="{DD34401B-5DED-DD8A-B493-FF9E169FF5A7}"/>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886200"/>
            <a:ext cx="4038600" cy="1869442"/>
          </a:xfrm>
          <a:prstGeom prst="rect">
            <a:avLst/>
          </a:prstGeom>
        </p:spPr>
      </p:pic>
    </p:spTree>
    <p:extLst>
      <p:ext uri="{BB962C8B-B14F-4D97-AF65-F5344CB8AC3E}">
        <p14:creationId xmlns:p14="http://schemas.microsoft.com/office/powerpoint/2010/main" val="3663653079"/>
      </p:ext>
    </p:extLst>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Box 15">
            <a:extLst>
              <a:ext uri="{FF2B5EF4-FFF2-40B4-BE49-F238E27FC236}">
                <a16:creationId xmlns:a16="http://schemas.microsoft.com/office/drawing/2014/main" id="{28424C7D-10CC-4193-A6BD-4D0B115B6472}"/>
              </a:ext>
            </a:extLst>
          </p:cNvPr>
          <p:cNvSpPr txBox="1">
            <a:spLocks noChangeArrowheads="1"/>
          </p:cNvSpPr>
          <p:nvPr/>
        </p:nvSpPr>
        <p:spPr bwMode="auto">
          <a:xfrm>
            <a:off x="304800" y="1281112"/>
            <a:ext cx="9982200" cy="58420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3200" b="1">
                <a:solidFill>
                  <a:srgbClr val="FF0000"/>
                </a:solidFill>
                <a:latin typeface="Times New Roman" panose="02020603050405020304" pitchFamily="18" charset="0"/>
                <a:cs typeface="Times New Roman" panose="02020603050405020304" pitchFamily="18" charset="0"/>
              </a:rPr>
              <a:t>3.Thực hành: Khai thác thông tin trên trang Web</a:t>
            </a:r>
          </a:p>
        </p:txBody>
      </p:sp>
      <p:sp>
        <p:nvSpPr>
          <p:cNvPr id="41987" name="Rectangle 37">
            <a:extLst>
              <a:ext uri="{FF2B5EF4-FFF2-40B4-BE49-F238E27FC236}">
                <a16:creationId xmlns:a16="http://schemas.microsoft.com/office/drawing/2014/main" id="{2805BAAA-27B0-4F20-9993-61503A082A1F}"/>
              </a:ext>
            </a:extLst>
          </p:cNvPr>
          <p:cNvSpPr>
            <a:spLocks noChangeArrowheads="1"/>
          </p:cNvSpPr>
          <p:nvPr/>
        </p:nvSpPr>
        <p:spPr bwMode="auto">
          <a:xfrm>
            <a:off x="495300" y="1865312"/>
            <a:ext cx="11201400" cy="3697288"/>
          </a:xfrm>
          <a:prstGeom prst="rect">
            <a:avLst/>
          </a:prstGeom>
          <a:solidFill>
            <a:schemeClr val="bg1"/>
          </a:solidFill>
          <a:ln w="9525">
            <a:solidFill>
              <a:srgbClr val="FF0000"/>
            </a:solidFill>
            <a:miter lim="800000"/>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vi-VN" altLang="en-US" sz="3200" b="1">
                <a:latin typeface="Times New Roman" panose="02020603050405020304" pitchFamily="18" charset="0"/>
                <a:cs typeface="Times New Roman" panose="02020603050405020304" pitchFamily="18" charset="0"/>
                <a:sym typeface="Wingdings" panose="05000000000000000000" pitchFamily="2" charset="2"/>
              </a:rPr>
              <a:t>Nhiệm vụ:</a:t>
            </a:r>
          </a:p>
          <a:p>
            <a:pPr algn="just">
              <a:lnSpc>
                <a:spcPct val="150000"/>
              </a:lnSpc>
            </a:pPr>
            <a:r>
              <a:rPr lang="vi-VN" altLang="vi-VN" sz="3200" b="1">
                <a:latin typeface="Times New Roman" panose="02020603050405020304" pitchFamily="18" charset="0"/>
                <a:cs typeface="Times New Roman" panose="02020603050405020304" pitchFamily="18" charset="0"/>
                <a:sym typeface="Wingdings" panose="05000000000000000000" pitchFamily="2" charset="2"/>
              </a:rPr>
              <a:t>Sử dụng trình duyệt truy cập vào trang Bách khoa toàn thư mở Tiếng Việt có địa chỉ: </a:t>
            </a:r>
            <a:r>
              <a:rPr lang="en-US" altLang="vi-VN" sz="3200">
                <a:highlight>
                  <a:srgbClr val="FFFF00"/>
                </a:highlight>
                <a:latin typeface="Times New Roman" panose="02020603050405020304" pitchFamily="18" charset="0"/>
                <a:ea typeface="Arial" panose="020B0604020202020204" pitchFamily="34" charset="0"/>
                <a:cs typeface="Times New Roman" panose="02020603050405020304" pitchFamily="18" charset="0"/>
              </a:rPr>
              <a:t>Https://vi.Wikipedia.org </a:t>
            </a:r>
            <a:r>
              <a:rPr lang="en-US" altLang="vi-VN" sz="3200">
                <a:latin typeface="Times New Roman" panose="02020603050405020304" pitchFamily="18" charset="0"/>
                <a:ea typeface="Arial" panose="020B0604020202020204" pitchFamily="34" charset="0"/>
                <a:cs typeface="Times New Roman" panose="02020603050405020304" pitchFamily="18" charset="0"/>
              </a:rPr>
              <a:t>để xem và tra cứu thông tin.</a:t>
            </a:r>
          </a:p>
          <a:p>
            <a:pPr algn="just">
              <a:lnSpc>
                <a:spcPct val="150000"/>
              </a:lnSpc>
            </a:pPr>
            <a:r>
              <a:rPr lang="en-US" altLang="vi-VN" sz="3200">
                <a:latin typeface="Times New Roman" panose="02020603050405020304" pitchFamily="18" charset="0"/>
                <a:cs typeface="Times New Roman" panose="02020603050405020304" pitchFamily="18" charset="0"/>
              </a:rPr>
              <a:t>-Khai thác thông tin trên một số trang Web thông dụng.</a:t>
            </a:r>
            <a:endParaRPr lang="vi-VN" altLang="vi-VN" sz="3200">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B8DCE411-7232-4ECB-89D7-FDA6A247C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828800"/>
            <a:ext cx="84582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extBox 15">
            <a:extLst>
              <a:ext uri="{FF2B5EF4-FFF2-40B4-BE49-F238E27FC236}">
                <a16:creationId xmlns:a16="http://schemas.microsoft.com/office/drawing/2014/main" id="{5C92B08B-5486-4D8F-9C53-4F5530FD3BB8}"/>
              </a:ext>
            </a:extLst>
          </p:cNvPr>
          <p:cNvSpPr txBox="1">
            <a:spLocks noChangeArrowheads="1"/>
          </p:cNvSpPr>
          <p:nvPr/>
        </p:nvSpPr>
        <p:spPr bwMode="auto">
          <a:xfrm>
            <a:off x="304800" y="1244600"/>
            <a:ext cx="9982200" cy="58420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3200" b="1">
                <a:solidFill>
                  <a:srgbClr val="FF0000"/>
                </a:solidFill>
                <a:latin typeface="Times New Roman" panose="02020603050405020304" pitchFamily="18" charset="0"/>
                <a:cs typeface="Times New Roman" panose="02020603050405020304" pitchFamily="18" charset="0"/>
              </a:rPr>
              <a:t>3.Thực hành: Khai thác thông tin trên trang Web</a:t>
            </a:r>
          </a:p>
        </p:txBody>
      </p:sp>
      <p:sp>
        <p:nvSpPr>
          <p:cNvPr id="44036" name="Rectangle 37">
            <a:extLst>
              <a:ext uri="{FF2B5EF4-FFF2-40B4-BE49-F238E27FC236}">
                <a16:creationId xmlns:a16="http://schemas.microsoft.com/office/drawing/2014/main" id="{3359FA1C-04A6-4FA1-A57A-E4495A7FDB6B}"/>
              </a:ext>
            </a:extLst>
          </p:cNvPr>
          <p:cNvSpPr>
            <a:spLocks noChangeArrowheads="1"/>
          </p:cNvSpPr>
          <p:nvPr/>
        </p:nvSpPr>
        <p:spPr bwMode="auto">
          <a:xfrm>
            <a:off x="401638" y="1876425"/>
            <a:ext cx="3200400" cy="4524375"/>
          </a:xfrm>
          <a:prstGeom prst="rect">
            <a:avLst/>
          </a:prstGeom>
          <a:solidFill>
            <a:schemeClr val="bg1"/>
          </a:solidFill>
          <a:ln w="9525">
            <a:solidFill>
              <a:srgbClr val="FF0000"/>
            </a:solidFill>
            <a:miter lim="800000"/>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a:latin typeface="Times New Roman" panose="02020603050405020304" pitchFamily="18" charset="0"/>
                <a:cs typeface="Times New Roman" panose="02020603050405020304" pitchFamily="18" charset="0"/>
                <a:sym typeface="Wingdings" panose="05000000000000000000" pitchFamily="2" charset="2"/>
              </a:rPr>
              <a:t>a.Truy cập trang web:</a:t>
            </a:r>
          </a:p>
          <a:p>
            <a:pPr algn="just"/>
            <a:r>
              <a:rPr lang="en-US" altLang="vi-VN" sz="3200">
                <a:latin typeface="Times New Roman" panose="02020603050405020304" pitchFamily="18" charset="0"/>
                <a:cs typeface="Times New Roman" panose="02020603050405020304" pitchFamily="18" charset="0"/>
                <a:sym typeface="Wingdings" panose="05000000000000000000" pitchFamily="2" charset="2"/>
              </a:rPr>
              <a:t>-Nháy đúp chuột vào biểu tượng trình duyệt</a:t>
            </a:r>
          </a:p>
          <a:p>
            <a:pPr algn="just"/>
            <a:r>
              <a:rPr lang="en-US" altLang="vi-VN" sz="3200">
                <a:latin typeface="Times New Roman" panose="02020603050405020304" pitchFamily="18" charset="0"/>
                <a:cs typeface="Times New Roman" panose="02020603050405020304" pitchFamily="18" charset="0"/>
                <a:sym typeface="Wingdings" panose="05000000000000000000" pitchFamily="2" charset="2"/>
              </a:rPr>
              <a:t>-Nhập địa chỉ trang web vào ô địa chỉ.</a:t>
            </a:r>
          </a:p>
          <a:p>
            <a:pPr algn="just"/>
            <a:r>
              <a:rPr lang="en-US" altLang="vi-VN" sz="3200">
                <a:latin typeface="Times New Roman" panose="02020603050405020304" pitchFamily="18" charset="0"/>
                <a:cs typeface="Times New Roman" panose="02020603050405020304" pitchFamily="18" charset="0"/>
                <a:sym typeface="Wingdings" panose="05000000000000000000" pitchFamily="2" charset="2"/>
              </a:rPr>
              <a:t>-Nhấn phím Enter</a:t>
            </a:r>
            <a:endParaRPr lang="vi-VN" altLang="vi-VN" sz="3200">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id="{00508C98-CAAA-4DDD-87EC-7E7CAFCA6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6666"/>
          <a:stretch>
            <a:fillRect/>
          </a:stretch>
        </p:blipFill>
        <p:spPr bwMode="auto">
          <a:xfrm>
            <a:off x="152400" y="1219200"/>
            <a:ext cx="11963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peech Bubble: Rectangle with Corners Rounded 3">
            <a:extLst>
              <a:ext uri="{FF2B5EF4-FFF2-40B4-BE49-F238E27FC236}">
                <a16:creationId xmlns:a16="http://schemas.microsoft.com/office/drawing/2014/main" id="{2FD85325-5736-41C5-8643-B6E3FB972193}"/>
              </a:ext>
            </a:extLst>
          </p:cNvPr>
          <p:cNvSpPr/>
          <p:nvPr/>
        </p:nvSpPr>
        <p:spPr>
          <a:xfrm>
            <a:off x="457200" y="5562600"/>
            <a:ext cx="3124200" cy="1192213"/>
          </a:xfrm>
          <a:prstGeom prst="wedgeRoundRectCallout">
            <a:avLst>
              <a:gd name="adj1" fmla="val -33510"/>
              <a:gd name="adj2" fmla="val -74119"/>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a:defRPr/>
            </a:pPr>
            <a:r>
              <a:rPr lang="en-US" altLang="en-US" sz="3200">
                <a:solidFill>
                  <a:schemeClr val="tx1"/>
                </a:solidFill>
                <a:latin typeface="Times New Roman" panose="02020603050405020304" pitchFamily="18" charset="0"/>
                <a:cs typeface="Times New Roman" panose="02020603050405020304" pitchFamily="18" charset="0"/>
              </a:rPr>
              <a:t>Các mục chính của trang</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5" name="Speech Bubble: Rectangle with Corners Rounded 4">
            <a:extLst>
              <a:ext uri="{FF2B5EF4-FFF2-40B4-BE49-F238E27FC236}">
                <a16:creationId xmlns:a16="http://schemas.microsoft.com/office/drawing/2014/main" id="{EE99DAD8-8512-49FA-A3BC-52939F52CB16}"/>
              </a:ext>
            </a:extLst>
          </p:cNvPr>
          <p:cNvSpPr/>
          <p:nvPr/>
        </p:nvSpPr>
        <p:spPr>
          <a:xfrm>
            <a:off x="3733800" y="5545138"/>
            <a:ext cx="4191000" cy="1192212"/>
          </a:xfrm>
          <a:prstGeom prst="wedgeRoundRectCallout">
            <a:avLst>
              <a:gd name="adj1" fmla="val -41981"/>
              <a:gd name="adj2" fmla="val -82787"/>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a:defRPr/>
            </a:pPr>
            <a:r>
              <a:rPr lang="en-US" altLang="en-US" sz="3200">
                <a:solidFill>
                  <a:schemeClr val="tx1"/>
                </a:solidFill>
                <a:latin typeface="Times New Roman" panose="02020603050405020304" pitchFamily="18" charset="0"/>
                <a:cs typeface="Times New Roman" panose="02020603050405020304" pitchFamily="18" charset="0"/>
              </a:rPr>
              <a:t>Nháy chuột vào để xem bài viết chọn lọc</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Speech Bubble: Rectangle with Corners Rounded 5">
            <a:extLst>
              <a:ext uri="{FF2B5EF4-FFF2-40B4-BE49-F238E27FC236}">
                <a16:creationId xmlns:a16="http://schemas.microsoft.com/office/drawing/2014/main" id="{8DB02F91-A1CF-46D6-9593-B50F94214D99}"/>
              </a:ext>
            </a:extLst>
          </p:cNvPr>
          <p:cNvSpPr/>
          <p:nvPr/>
        </p:nvSpPr>
        <p:spPr>
          <a:xfrm>
            <a:off x="8077200" y="5532438"/>
            <a:ext cx="3886200" cy="1192212"/>
          </a:xfrm>
          <a:prstGeom prst="wedgeRoundRectCallout">
            <a:avLst>
              <a:gd name="adj1" fmla="val -37972"/>
              <a:gd name="adj2" fmla="val -85261"/>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a:defRPr/>
            </a:pPr>
            <a:r>
              <a:rPr lang="en-US" altLang="en-US" sz="3200">
                <a:solidFill>
                  <a:schemeClr val="tx1"/>
                </a:solidFill>
                <a:latin typeface="Times New Roman" panose="02020603050405020304" pitchFamily="18" charset="0"/>
                <a:cs typeface="Times New Roman" panose="02020603050405020304" pitchFamily="18" charset="0"/>
              </a:rPr>
              <a:t>Nháy chuột vào để xem bài viết mới</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id="{BC875347-262D-4152-89B5-E9FB2AC63A66}"/>
              </a:ext>
            </a:extLst>
          </p:cNvPr>
          <p:cNvSpPr/>
          <p:nvPr/>
        </p:nvSpPr>
        <p:spPr>
          <a:xfrm>
            <a:off x="3738563" y="1447800"/>
            <a:ext cx="3586162" cy="647700"/>
          </a:xfrm>
          <a:prstGeom prst="wedgeRoundRectCallout">
            <a:avLst>
              <a:gd name="adj1" fmla="val -62392"/>
              <a:gd name="adj2" fmla="val -14717"/>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a:defRPr/>
            </a:pPr>
            <a:r>
              <a:rPr lang="en-US" sz="3200">
                <a:solidFill>
                  <a:schemeClr val="tx1"/>
                </a:solidFill>
                <a:latin typeface="Times New Roman" panose="02020603050405020304" pitchFamily="18" charset="0"/>
                <a:cs typeface="Times New Roman" panose="02020603050405020304" pitchFamily="18" charset="0"/>
              </a:rPr>
              <a:t>Địa chỉ trang web</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8" name="Speech Bubble: Rectangle with Corners Rounded 7">
            <a:extLst>
              <a:ext uri="{FF2B5EF4-FFF2-40B4-BE49-F238E27FC236}">
                <a16:creationId xmlns:a16="http://schemas.microsoft.com/office/drawing/2014/main" id="{AD389972-C6DE-48BE-958D-C3DDFA8B539F}"/>
              </a:ext>
            </a:extLst>
          </p:cNvPr>
          <p:cNvSpPr/>
          <p:nvPr/>
        </p:nvSpPr>
        <p:spPr>
          <a:xfrm>
            <a:off x="1752600" y="2819400"/>
            <a:ext cx="3200400" cy="1192213"/>
          </a:xfrm>
          <a:prstGeom prst="wedgeRoundRectCallout">
            <a:avLst>
              <a:gd name="adj1" fmla="val -57382"/>
              <a:gd name="adj2" fmla="val -79066"/>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a:defRPr/>
            </a:pPr>
            <a:r>
              <a:rPr lang="en-US" altLang="en-US" sz="3200">
                <a:solidFill>
                  <a:schemeClr val="tx1"/>
                </a:solidFill>
                <a:latin typeface="Times New Roman" panose="02020603050405020304" pitchFamily="18" charset="0"/>
                <a:cs typeface="Times New Roman" panose="02020603050405020304" pitchFamily="18" charset="0"/>
              </a:rPr>
              <a:t>Tên và biểu tượng của trang</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9" name="Speech Bubble: Rectangle with Corners Rounded 8">
            <a:extLst>
              <a:ext uri="{FF2B5EF4-FFF2-40B4-BE49-F238E27FC236}">
                <a16:creationId xmlns:a16="http://schemas.microsoft.com/office/drawing/2014/main" id="{4D3A787E-E401-445C-819B-5BF399288CA6}"/>
              </a:ext>
            </a:extLst>
          </p:cNvPr>
          <p:cNvSpPr/>
          <p:nvPr/>
        </p:nvSpPr>
        <p:spPr>
          <a:xfrm>
            <a:off x="7772400" y="1066800"/>
            <a:ext cx="3352800" cy="1191816"/>
          </a:xfrm>
          <a:prstGeom prst="wedgeRoundRectCallout">
            <a:avLst>
              <a:gd name="adj1" fmla="val 28176"/>
              <a:gd name="adj2" fmla="val 64481"/>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a:defRPr/>
            </a:pPr>
            <a:r>
              <a:rPr lang="en-US" sz="3200">
                <a:solidFill>
                  <a:schemeClr val="tx1"/>
                </a:solidFill>
                <a:latin typeface="Times New Roman" panose="02020603050405020304" pitchFamily="18" charset="0"/>
                <a:cs typeface="Times New Roman" panose="02020603050405020304" pitchFamily="18" charset="0"/>
              </a:rPr>
              <a:t>Nhập từ hoặc cụm từ cần tra cứu</a:t>
            </a:r>
            <a:endParaRPr lang="vi-VN"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8E350A14-5428-4656-8675-6289B8D76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01813"/>
            <a:ext cx="121920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7">
            <a:extLst>
              <a:ext uri="{FF2B5EF4-FFF2-40B4-BE49-F238E27FC236}">
                <a16:creationId xmlns:a16="http://schemas.microsoft.com/office/drawing/2014/main" id="{132C8F69-3A00-40B2-8D21-A0B3BFFAF11D}"/>
              </a:ext>
            </a:extLst>
          </p:cNvPr>
          <p:cNvSpPr>
            <a:spLocks noChangeArrowheads="1"/>
          </p:cNvSpPr>
          <p:nvPr/>
        </p:nvSpPr>
        <p:spPr bwMode="auto">
          <a:xfrm>
            <a:off x="1128713" y="69850"/>
            <a:ext cx="11049000" cy="1076325"/>
          </a:xfrm>
          <a:prstGeom prst="rect">
            <a:avLst/>
          </a:prstGeom>
          <a:solidFill>
            <a:schemeClr val="bg1"/>
          </a:solidFill>
          <a:ln w="9525">
            <a:solidFill>
              <a:srgbClr val="FF0000"/>
            </a:solidFill>
            <a:miter lim="800000"/>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a:latin typeface="Times New Roman" panose="02020603050405020304" pitchFamily="18" charset="0"/>
                <a:cs typeface="Times New Roman" panose="02020603050405020304" pitchFamily="18" charset="0"/>
                <a:sym typeface="Wingdings" panose="05000000000000000000" pitchFamily="2" charset="2"/>
              </a:rPr>
              <a:t>b.Xem tin thời tiết:</a:t>
            </a:r>
          </a:p>
          <a:p>
            <a:pPr algn="just"/>
            <a:r>
              <a:rPr lang="en-US" altLang="vi-VN" sz="3200">
                <a:latin typeface="Times New Roman" panose="02020603050405020304" pitchFamily="18" charset="0"/>
                <a:cs typeface="Times New Roman" panose="02020603050405020304" pitchFamily="18" charset="0"/>
                <a:sym typeface="Wingdings" panose="05000000000000000000" pitchFamily="2" charset="2"/>
              </a:rPr>
              <a:t>-Nhập khituongvietnam.gov.vn vào thanh địa chỉ và nhấn Enter.</a:t>
            </a:r>
          </a:p>
        </p:txBody>
      </p:sp>
      <p:sp>
        <p:nvSpPr>
          <p:cNvPr id="5" name="Speech Bubble: Rectangle with Corners Rounded 4">
            <a:extLst>
              <a:ext uri="{FF2B5EF4-FFF2-40B4-BE49-F238E27FC236}">
                <a16:creationId xmlns:a16="http://schemas.microsoft.com/office/drawing/2014/main" id="{92719F85-37EC-4C34-9D91-EE7EC3CA0584}"/>
              </a:ext>
            </a:extLst>
          </p:cNvPr>
          <p:cNvSpPr/>
          <p:nvPr/>
        </p:nvSpPr>
        <p:spPr>
          <a:xfrm>
            <a:off x="7315200" y="2592388"/>
            <a:ext cx="4729163" cy="1736725"/>
          </a:xfrm>
          <a:prstGeom prst="wedgeRoundRectCallout">
            <a:avLst>
              <a:gd name="adj1" fmla="val 23367"/>
              <a:gd name="adj2" fmla="val -67370"/>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a:defRPr/>
            </a:pPr>
            <a:r>
              <a:rPr lang="en-US" sz="3200" i="1">
                <a:solidFill>
                  <a:schemeClr val="tx1"/>
                </a:solidFill>
                <a:cs typeface="Times New Roman" panose="02020603050405020304" pitchFamily="18" charset="0"/>
              </a:rPr>
              <a:t>Nháy vào nút đánh dấu trang(Bookmark) để lưu địa chỉ trang web.</a:t>
            </a:r>
            <a:endParaRPr lang="vi-VN" sz="3200">
              <a:solidFill>
                <a:schemeClr val="tx1"/>
              </a:solidFill>
            </a:endParaRPr>
          </a:p>
        </p:txBody>
      </p:sp>
      <p:sp>
        <p:nvSpPr>
          <p:cNvPr id="6" name="Speech Bubble: Rectangle with Corners Rounded 5">
            <a:extLst>
              <a:ext uri="{FF2B5EF4-FFF2-40B4-BE49-F238E27FC236}">
                <a16:creationId xmlns:a16="http://schemas.microsoft.com/office/drawing/2014/main" id="{185CEE03-3F8E-480E-9FDE-EEBBA60491D0}"/>
              </a:ext>
            </a:extLst>
          </p:cNvPr>
          <p:cNvSpPr/>
          <p:nvPr/>
        </p:nvSpPr>
        <p:spPr>
          <a:xfrm>
            <a:off x="381000" y="1223963"/>
            <a:ext cx="10896600" cy="577850"/>
          </a:xfrm>
          <a:prstGeom prst="wedgeRoundRectCallout">
            <a:avLst>
              <a:gd name="adj1" fmla="val -45538"/>
              <a:gd name="adj2" fmla="val 106167"/>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a:defRPr/>
            </a:pPr>
            <a:r>
              <a:rPr lang="en-US" sz="2800" i="1">
                <a:solidFill>
                  <a:schemeClr val="tx1"/>
                </a:solidFill>
                <a:cs typeface="Times New Roman" panose="02020603050405020304" pitchFamily="18" charset="0"/>
              </a:rPr>
              <a:t>Các nút lệnh: quay về trang trước, đến trang tiếp theo, tải lại trang</a:t>
            </a:r>
            <a:endParaRPr lang="vi-VN" sz="2800">
              <a:solidFill>
                <a:schemeClr val="tx1"/>
              </a:solidFill>
            </a:endParaRPr>
          </a:p>
        </p:txBody>
      </p:sp>
      <p:sp>
        <p:nvSpPr>
          <p:cNvPr id="7" name="Speech Bubble: Rectangle with Corners Rounded 6">
            <a:extLst>
              <a:ext uri="{FF2B5EF4-FFF2-40B4-BE49-F238E27FC236}">
                <a16:creationId xmlns:a16="http://schemas.microsoft.com/office/drawing/2014/main" id="{7914505D-0A94-4CA1-8D0D-3F1670E353B4}"/>
              </a:ext>
            </a:extLst>
          </p:cNvPr>
          <p:cNvSpPr/>
          <p:nvPr/>
        </p:nvSpPr>
        <p:spPr>
          <a:xfrm>
            <a:off x="1897063" y="5791200"/>
            <a:ext cx="8542337" cy="647700"/>
          </a:xfrm>
          <a:prstGeom prst="wedgeRoundRectCallout">
            <a:avLst>
              <a:gd name="adj1" fmla="val -24345"/>
              <a:gd name="adj2" fmla="val -313562"/>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a:defRPr/>
            </a:pPr>
            <a:r>
              <a:rPr lang="en-US" sz="3200" i="1">
                <a:solidFill>
                  <a:schemeClr val="tx1"/>
                </a:solidFill>
                <a:cs typeface="Times New Roman" panose="02020603050405020304" pitchFamily="18" charset="0"/>
              </a:rPr>
              <a:t>Nháy chuột vào các liên kết để xem thông tin</a:t>
            </a:r>
            <a:endParaRPr lang="vi-VN" sz="3200">
              <a:solidFill>
                <a:schemeClr val="tx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7">
            <a:extLst>
              <a:ext uri="{FF2B5EF4-FFF2-40B4-BE49-F238E27FC236}">
                <a16:creationId xmlns:a16="http://schemas.microsoft.com/office/drawing/2014/main" id="{4F213D8D-BD17-4204-8AD8-09D44270F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9600"/>
            <a:ext cx="121920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7">
            <a:extLst>
              <a:ext uri="{FF2B5EF4-FFF2-40B4-BE49-F238E27FC236}">
                <a16:creationId xmlns:a16="http://schemas.microsoft.com/office/drawing/2014/main" id="{5B383131-823C-4205-B2CA-9F4C9E647114}"/>
              </a:ext>
            </a:extLst>
          </p:cNvPr>
          <p:cNvSpPr>
            <a:spLocks noChangeArrowheads="1"/>
          </p:cNvSpPr>
          <p:nvPr/>
        </p:nvSpPr>
        <p:spPr bwMode="auto">
          <a:xfrm>
            <a:off x="1128713" y="69850"/>
            <a:ext cx="11049000" cy="1076325"/>
          </a:xfrm>
          <a:prstGeom prst="rect">
            <a:avLst/>
          </a:prstGeom>
          <a:solidFill>
            <a:schemeClr val="bg1"/>
          </a:solidFill>
          <a:ln w="9525">
            <a:solidFill>
              <a:srgbClr val="FF0000"/>
            </a:solidFill>
            <a:miter lim="800000"/>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a:latin typeface="Times New Roman" panose="02020603050405020304" pitchFamily="18" charset="0"/>
                <a:cs typeface="Times New Roman" panose="02020603050405020304" pitchFamily="18" charset="0"/>
                <a:sym typeface="Wingdings" panose="05000000000000000000" pitchFamily="2" charset="2"/>
              </a:rPr>
              <a:t>c.Xem tin thời sự:</a:t>
            </a:r>
          </a:p>
          <a:p>
            <a:pPr algn="just"/>
            <a:r>
              <a:rPr lang="en-US" altLang="vi-VN" sz="3200">
                <a:latin typeface="Times New Roman" panose="02020603050405020304" pitchFamily="18" charset="0"/>
                <a:cs typeface="Times New Roman" panose="02020603050405020304" pitchFamily="18" charset="0"/>
                <a:sym typeface="Wingdings" panose="05000000000000000000" pitchFamily="2" charset="2"/>
              </a:rPr>
              <a:t>-Nhập vtvgo.vn vào thanh địa chỉ và nhấn Enter.</a:t>
            </a:r>
          </a:p>
        </p:txBody>
      </p:sp>
      <p:sp>
        <p:nvSpPr>
          <p:cNvPr id="7" name="Speech Bubble: Rectangle with Corners Rounded 6">
            <a:extLst>
              <a:ext uri="{FF2B5EF4-FFF2-40B4-BE49-F238E27FC236}">
                <a16:creationId xmlns:a16="http://schemas.microsoft.com/office/drawing/2014/main" id="{571E2CF7-D0F0-4550-9F1B-566C6DC9565F}"/>
              </a:ext>
            </a:extLst>
          </p:cNvPr>
          <p:cNvSpPr/>
          <p:nvPr/>
        </p:nvSpPr>
        <p:spPr>
          <a:xfrm>
            <a:off x="3352800" y="1182688"/>
            <a:ext cx="8542338" cy="647700"/>
          </a:xfrm>
          <a:prstGeom prst="wedgeRoundRectCallout">
            <a:avLst>
              <a:gd name="adj1" fmla="val 19850"/>
              <a:gd name="adj2" fmla="val 352067"/>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a:defRPr/>
            </a:pPr>
            <a:r>
              <a:rPr lang="en-US" sz="3200" i="1">
                <a:solidFill>
                  <a:schemeClr val="tx1"/>
                </a:solidFill>
                <a:cs typeface="Times New Roman" panose="02020603050405020304" pitchFamily="18" charset="0"/>
              </a:rPr>
              <a:t>Nháy chuột vào các liên kết để xem thông tin</a:t>
            </a:r>
            <a:endParaRPr lang="vi-VN" sz="3200">
              <a:solidFill>
                <a:schemeClr val="tx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440470"/>
      </p:ext>
    </p:extLst>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587EA46-315E-48BF-93D9-B360BB94FCF6}"/>
              </a:ext>
            </a:extLst>
          </p:cNvPr>
          <p:cNvGraphicFramePr>
            <a:graphicFrameLocks noGrp="1"/>
          </p:cNvGraphicFramePr>
          <p:nvPr/>
        </p:nvGraphicFramePr>
        <p:xfrm>
          <a:off x="334963" y="1219200"/>
          <a:ext cx="11522075" cy="5426076"/>
        </p:xfrm>
        <a:graphic>
          <a:graphicData uri="http://schemas.openxmlformats.org/drawingml/2006/table">
            <a:tbl>
              <a:tblPr firstRow="1" bandRow="1">
                <a:tableStyleId>{5C22544A-7EE6-4342-B048-85BDC9FD1C3A}</a:tableStyleId>
              </a:tblPr>
              <a:tblGrid>
                <a:gridCol w="4770391">
                  <a:extLst>
                    <a:ext uri="{9D8B030D-6E8A-4147-A177-3AD203B41FA5}">
                      <a16:colId xmlns:a16="http://schemas.microsoft.com/office/drawing/2014/main" val="20000"/>
                    </a:ext>
                  </a:extLst>
                </a:gridCol>
                <a:gridCol w="5029439">
                  <a:extLst>
                    <a:ext uri="{9D8B030D-6E8A-4147-A177-3AD203B41FA5}">
                      <a16:colId xmlns:a16="http://schemas.microsoft.com/office/drawing/2014/main" val="20001"/>
                    </a:ext>
                  </a:extLst>
                </a:gridCol>
                <a:gridCol w="1722245">
                  <a:extLst>
                    <a:ext uri="{9D8B030D-6E8A-4147-A177-3AD203B41FA5}">
                      <a16:colId xmlns:a16="http://schemas.microsoft.com/office/drawing/2014/main" val="20002"/>
                    </a:ext>
                  </a:extLst>
                </a:gridCol>
              </a:tblGrid>
              <a:tr h="579188">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0">
                          <a:solidFill>
                            <a:schemeClr val="tx1"/>
                          </a:solidFill>
                          <a:latin typeface="Times New Roman" panose="02020603050405020304" pitchFamily="18" charset="0"/>
                          <a:cs typeface="Times New Roman" panose="02020603050405020304" pitchFamily="18" charset="0"/>
                        </a:rPr>
                        <a:t>Em hãy ghép mỗi nội dung ở cột A với một nội dung phù hợp ở cột B</a:t>
                      </a:r>
                      <a:endParaRPr lang="vi-VN" sz="3200" b="0">
                        <a:solidFill>
                          <a:schemeClr val="tx1"/>
                        </a:solidFill>
                        <a:latin typeface="Times New Roman" panose="02020603050405020304" pitchFamily="18" charset="0"/>
                        <a:cs typeface="Times New Roman" panose="02020603050405020304" pitchFamily="18" charset="0"/>
                      </a:endParaRPr>
                    </a:p>
                  </a:txBody>
                  <a:tcPr marL="91444" marR="9144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sz="3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sz="3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79188">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A</a:t>
                      </a:r>
                      <a:endParaRPr lang="vi-VN" sz="3200" b="0">
                        <a:solidFill>
                          <a:schemeClr val="tx1"/>
                        </a:solidFill>
                        <a:latin typeface="Times New Roman" panose="02020603050405020304" pitchFamily="18" charset="0"/>
                        <a:cs typeface="Times New Roman" panose="02020603050405020304" pitchFamily="18" charset="0"/>
                      </a:endParaRPr>
                    </a:p>
                  </a:txBody>
                  <a:tcPr marL="91444" marR="9144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B</a:t>
                      </a:r>
                      <a:endParaRPr lang="vi-VN" sz="3200" b="0">
                        <a:solidFill>
                          <a:schemeClr val="tx1"/>
                        </a:solidFill>
                        <a:latin typeface="Times New Roman" panose="02020603050405020304" pitchFamily="18" charset="0"/>
                        <a:cs typeface="Times New Roman" panose="02020603050405020304" pitchFamily="18" charset="0"/>
                      </a:endParaRPr>
                    </a:p>
                  </a:txBody>
                  <a:tcPr marL="91444" marR="9144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Ghép</a:t>
                      </a:r>
                      <a:endParaRPr lang="vi-VN" sz="3200" b="0">
                        <a:solidFill>
                          <a:schemeClr val="tx1"/>
                        </a:solidFill>
                        <a:latin typeface="Times New Roman" panose="02020603050405020304" pitchFamily="18" charset="0"/>
                        <a:cs typeface="Times New Roman" panose="02020603050405020304" pitchFamily="18" charset="0"/>
                      </a:endParaRPr>
                    </a:p>
                  </a:txBody>
                  <a:tcPr marL="91444" marR="9144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9188">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1.Website là tập hợp</a:t>
                      </a:r>
                      <a:endParaRPr lang="vi-VN" sz="3200" b="0">
                        <a:solidFill>
                          <a:schemeClr val="tx1"/>
                        </a:solidFill>
                        <a:latin typeface="Times New Roman" panose="02020603050405020304" pitchFamily="18" charset="0"/>
                        <a:cs typeface="Times New Roman" panose="02020603050405020304" pitchFamily="18" charset="0"/>
                      </a:endParaRPr>
                    </a:p>
                  </a:txBody>
                  <a:tcPr marL="91444" marR="9144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A.Sử dụng trình duyệt web</a:t>
                      </a:r>
                      <a:endParaRPr lang="vi-VN" sz="3200" b="0">
                        <a:solidFill>
                          <a:schemeClr val="tx1"/>
                        </a:solidFill>
                        <a:latin typeface="Times New Roman" panose="02020603050405020304" pitchFamily="18" charset="0"/>
                        <a:cs typeface="Times New Roman" panose="02020603050405020304" pitchFamily="18" charset="0"/>
                      </a:endParaRPr>
                    </a:p>
                  </a:txBody>
                  <a:tcPr marL="91444" marR="9144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1+</a:t>
                      </a:r>
                      <a:endParaRPr lang="vi-VN" sz="3200" b="0">
                        <a:solidFill>
                          <a:schemeClr val="tx1"/>
                        </a:solidFill>
                        <a:latin typeface="Times New Roman" panose="02020603050405020304" pitchFamily="18" charset="0"/>
                        <a:cs typeface="Times New Roman" panose="02020603050405020304" pitchFamily="18" charset="0"/>
                      </a:endParaRPr>
                    </a:p>
                  </a:txBody>
                  <a:tcPr marL="91444" marR="9144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42399">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2.Khi duyệt Web, muốn chuyển đến nội dung hoặc một trang web khác thì ta nháy chuột vào</a:t>
                      </a:r>
                      <a:endParaRPr lang="vi-VN" sz="3200" b="0">
                        <a:solidFill>
                          <a:schemeClr val="tx1"/>
                        </a:solidFill>
                        <a:latin typeface="Times New Roman" panose="02020603050405020304" pitchFamily="18" charset="0"/>
                        <a:cs typeface="Times New Roman" panose="02020603050405020304" pitchFamily="18" charset="0"/>
                      </a:endParaRPr>
                    </a:p>
                  </a:txBody>
                  <a:tcPr marL="91444" marR="9144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B. Website trên internet</a:t>
                      </a:r>
                      <a:endParaRPr lang="vi-VN" sz="3200" b="0">
                        <a:solidFill>
                          <a:schemeClr val="tx1"/>
                        </a:solidFill>
                        <a:latin typeface="Times New Roman" panose="02020603050405020304" pitchFamily="18" charset="0"/>
                        <a:cs typeface="Times New Roman" panose="02020603050405020304" pitchFamily="18" charset="0"/>
                      </a:endParaRPr>
                    </a:p>
                  </a:txBody>
                  <a:tcPr marL="91444" marR="9144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3200" b="0">
                        <a:solidFill>
                          <a:schemeClr val="tx1"/>
                        </a:solidFill>
                        <a:latin typeface="Times New Roman" panose="02020603050405020304" pitchFamily="18" charset="0"/>
                        <a:cs typeface="Times New Roman" panose="02020603050405020304" pitchFamily="18" charset="0"/>
                      </a:endParaRPr>
                    </a:p>
                    <a:p>
                      <a:pPr algn="just"/>
                      <a:r>
                        <a:rPr lang="en-US" sz="3200" b="0">
                          <a:solidFill>
                            <a:schemeClr val="tx1"/>
                          </a:solidFill>
                          <a:latin typeface="Times New Roman" panose="02020603050405020304" pitchFamily="18" charset="0"/>
                          <a:cs typeface="Times New Roman" panose="02020603050405020304" pitchFamily="18" charset="0"/>
                        </a:rPr>
                        <a:t>2+</a:t>
                      </a:r>
                      <a:endParaRPr lang="vi-VN" sz="3200" b="0">
                        <a:solidFill>
                          <a:schemeClr val="tx1"/>
                        </a:solidFill>
                        <a:latin typeface="Times New Roman" panose="02020603050405020304" pitchFamily="18" charset="0"/>
                        <a:cs typeface="Times New Roman" panose="02020603050405020304" pitchFamily="18" charset="0"/>
                      </a:endParaRPr>
                    </a:p>
                  </a:txBody>
                  <a:tcPr marL="91444" marR="9144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66925">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3.Để truy cập trang web ta cần</a:t>
                      </a:r>
                      <a:endParaRPr lang="vi-VN" sz="3200" b="0">
                        <a:solidFill>
                          <a:schemeClr val="tx1"/>
                        </a:solidFill>
                        <a:latin typeface="Times New Roman" panose="02020603050405020304" pitchFamily="18" charset="0"/>
                        <a:cs typeface="Times New Roman" panose="02020603050405020304" pitchFamily="18" charset="0"/>
                      </a:endParaRPr>
                    </a:p>
                  </a:txBody>
                  <a:tcPr marL="91444" marR="9144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800" b="0">
                          <a:solidFill>
                            <a:schemeClr val="tx1"/>
                          </a:solidFill>
                          <a:latin typeface="Times New Roman" panose="02020603050405020304" pitchFamily="18" charset="0"/>
                          <a:cs typeface="Times New Roman" panose="02020603050405020304" pitchFamily="18" charset="0"/>
                        </a:rPr>
                        <a:t>C.Các trang web liên quan được truy cập thông qua một địa chỉ.</a:t>
                      </a:r>
                      <a:endParaRPr lang="vi-VN" sz="2800" b="0">
                        <a:solidFill>
                          <a:schemeClr val="tx1"/>
                        </a:solidFill>
                        <a:latin typeface="Times New Roman" panose="02020603050405020304" pitchFamily="18" charset="0"/>
                        <a:cs typeface="Times New Roman" panose="02020603050405020304" pitchFamily="18" charset="0"/>
                      </a:endParaRPr>
                    </a:p>
                  </a:txBody>
                  <a:tcPr marL="91444" marR="9144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3+</a:t>
                      </a:r>
                      <a:endParaRPr lang="vi-VN" sz="3200" b="0">
                        <a:solidFill>
                          <a:schemeClr val="tx1"/>
                        </a:solidFill>
                        <a:latin typeface="Times New Roman" panose="02020603050405020304" pitchFamily="18" charset="0"/>
                        <a:cs typeface="Times New Roman" panose="02020603050405020304" pitchFamily="18" charset="0"/>
                      </a:endParaRPr>
                    </a:p>
                  </a:txBody>
                  <a:tcPr marL="91444" marR="9144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79188">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4.WWW là hệ thống các</a:t>
                      </a:r>
                      <a:endParaRPr lang="vi-VN" sz="3200" b="0">
                        <a:solidFill>
                          <a:schemeClr val="tx1"/>
                        </a:solidFill>
                        <a:latin typeface="Times New Roman" panose="02020603050405020304" pitchFamily="18" charset="0"/>
                        <a:cs typeface="Times New Roman" panose="02020603050405020304" pitchFamily="18" charset="0"/>
                      </a:endParaRPr>
                    </a:p>
                  </a:txBody>
                  <a:tcPr marL="91444" marR="9144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D.liên kết trỏ đến đó</a:t>
                      </a:r>
                      <a:endParaRPr lang="vi-VN" sz="3200" b="0">
                        <a:solidFill>
                          <a:schemeClr val="tx1"/>
                        </a:solidFill>
                        <a:latin typeface="Times New Roman" panose="02020603050405020304" pitchFamily="18" charset="0"/>
                        <a:cs typeface="Times New Roman" panose="02020603050405020304" pitchFamily="18" charset="0"/>
                      </a:endParaRPr>
                    </a:p>
                  </a:txBody>
                  <a:tcPr marL="91444" marR="9144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4+</a:t>
                      </a:r>
                      <a:endParaRPr lang="vi-VN" sz="3200" b="0">
                        <a:solidFill>
                          <a:schemeClr val="tx1"/>
                        </a:solidFill>
                        <a:latin typeface="Times New Roman" panose="02020603050405020304" pitchFamily="18" charset="0"/>
                        <a:cs typeface="Times New Roman" panose="02020603050405020304" pitchFamily="18" charset="0"/>
                      </a:endParaRPr>
                    </a:p>
                  </a:txBody>
                  <a:tcPr marL="91444" marR="9144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736338CF-983D-4E8A-89F8-A8C2B491F6B1}"/>
              </a:ext>
            </a:extLst>
          </p:cNvPr>
          <p:cNvSpPr txBox="1">
            <a:spLocks noChangeArrowheads="1"/>
          </p:cNvSpPr>
          <p:nvPr/>
        </p:nvSpPr>
        <p:spPr bwMode="auto">
          <a:xfrm>
            <a:off x="10820400" y="2362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3200">
                <a:latin typeface="Times New Roman" panose="02020603050405020304" pitchFamily="18" charset="0"/>
                <a:cs typeface="Times New Roman" panose="02020603050405020304" pitchFamily="18" charset="0"/>
              </a:rPr>
              <a:t>C</a:t>
            </a:r>
            <a:endParaRPr lang="vi-VN" altLang="vi-VN" sz="32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2B3A074-D0AE-4120-8107-864AAF001DD2}"/>
              </a:ext>
            </a:extLst>
          </p:cNvPr>
          <p:cNvSpPr txBox="1">
            <a:spLocks noChangeArrowheads="1"/>
          </p:cNvSpPr>
          <p:nvPr/>
        </p:nvSpPr>
        <p:spPr bwMode="auto">
          <a:xfrm>
            <a:off x="10836275" y="3462338"/>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3200">
                <a:latin typeface="Times New Roman" panose="02020603050405020304" pitchFamily="18" charset="0"/>
                <a:cs typeface="Times New Roman" panose="02020603050405020304" pitchFamily="18" charset="0"/>
              </a:rPr>
              <a:t>D</a:t>
            </a:r>
            <a:endParaRPr lang="vi-VN" altLang="vi-VN" sz="32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B76D3B1-0A3D-4609-95C5-B6D8B29E84F8}"/>
              </a:ext>
            </a:extLst>
          </p:cNvPr>
          <p:cNvSpPr txBox="1">
            <a:spLocks noChangeArrowheads="1"/>
          </p:cNvSpPr>
          <p:nvPr/>
        </p:nvSpPr>
        <p:spPr bwMode="auto">
          <a:xfrm>
            <a:off x="10748963" y="5026025"/>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3200">
                <a:latin typeface="Times New Roman" panose="02020603050405020304" pitchFamily="18" charset="0"/>
                <a:cs typeface="Times New Roman" panose="02020603050405020304" pitchFamily="18" charset="0"/>
              </a:rPr>
              <a:t>A</a:t>
            </a:r>
            <a:endParaRPr lang="vi-VN" altLang="vi-VN" sz="32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E0B7CE3-78F9-43BB-A1E3-01010DEA3995}"/>
              </a:ext>
            </a:extLst>
          </p:cNvPr>
          <p:cNvSpPr txBox="1">
            <a:spLocks noChangeArrowheads="1"/>
          </p:cNvSpPr>
          <p:nvPr/>
        </p:nvSpPr>
        <p:spPr bwMode="auto">
          <a:xfrm>
            <a:off x="10721975" y="6059488"/>
            <a:ext cx="533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3200">
                <a:latin typeface="Times New Roman" panose="02020603050405020304" pitchFamily="18" charset="0"/>
                <a:cs typeface="Times New Roman" panose="02020603050405020304" pitchFamily="18" charset="0"/>
              </a:rPr>
              <a:t>B</a:t>
            </a:r>
            <a:endParaRPr lang="vi-VN" altLang="vi-VN" sz="3200">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31D30F1B-D5DD-40E5-F8AC-C14801C8E31F}"/>
              </a:ext>
            </a:extLst>
          </p:cNvPr>
          <p:cNvSpPr txBox="1">
            <a:spLocks noChangeArrowheads="1"/>
          </p:cNvSpPr>
          <p:nvPr/>
        </p:nvSpPr>
        <p:spPr bwMode="auto">
          <a:xfrm>
            <a:off x="400050" y="1295400"/>
            <a:ext cx="11391900" cy="548957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0"/>
              </a:spcBef>
              <a:spcAft>
                <a:spcPts val="0"/>
              </a:spcAft>
            </a:pPr>
            <a:r>
              <a:rPr lang="vi-VN" sz="3200" b="1">
                <a:latin typeface="Times New Roman" panose="02020603050405020304" pitchFamily="18" charset="0"/>
                <a:cs typeface="Times New Roman" panose="02020603050405020304" pitchFamily="18" charset="0"/>
              </a:rPr>
              <a:t>Về năng lực:</a:t>
            </a:r>
            <a:endParaRPr lang="en-US" sz="3200" b="1">
              <a:latin typeface="Times New Roman" panose="02020603050405020304" pitchFamily="18" charset="0"/>
              <a:cs typeface="Times New Roman" panose="02020603050405020304" pitchFamily="18" charset="0"/>
            </a:endParaRPr>
          </a:p>
          <a:p>
            <a:pPr algn="just">
              <a:spcBef>
                <a:spcPts val="0"/>
              </a:spcBef>
              <a:spcAft>
                <a:spcPts val="0"/>
              </a:spcAft>
            </a:pPr>
            <a:r>
              <a:rPr lang="vi-VN" sz="3200">
                <a:latin typeface="Times New Roman" panose="02020603050405020304" pitchFamily="18" charset="0"/>
                <a:cs typeface="Times New Roman" panose="02020603050405020304" pitchFamily="18" charset="0"/>
              </a:rPr>
              <a:t>2.1. Năng lực chung</a:t>
            </a:r>
          </a:p>
          <a:p>
            <a:pPr algn="just">
              <a:spcBef>
                <a:spcPts val="0"/>
              </a:spcBef>
              <a:spcAft>
                <a:spcPts val="0"/>
              </a:spcAft>
            </a:pPr>
            <a:r>
              <a:rPr lang="vi-VN" sz="3200">
                <a:latin typeface="Times New Roman" panose="02020603050405020304" pitchFamily="18" charset="0"/>
                <a:cs typeface="Times New Roman" panose="02020603050405020304" pitchFamily="18" charset="0"/>
              </a:rPr>
              <a:t>-Năng lực tự chủ, tự học: </a:t>
            </a:r>
            <a:r>
              <a:rPr lang="en-US" sz="3200">
                <a:latin typeface="Times New Roman" panose="02020603050405020304" pitchFamily="18" charset="0"/>
                <a:cs typeface="Times New Roman" panose="02020603050405020304" pitchFamily="18" charset="0"/>
              </a:rPr>
              <a:t>HS biết đọc sách giáo khoa, kết hợp với  trải nghiệm khai thác thông tin trên internet để giải quyết các yêu cầu cuộc sống.</a:t>
            </a:r>
            <a:endParaRPr lang="vi-VN" sz="3200">
              <a:latin typeface="Times New Roman" panose="02020603050405020304" pitchFamily="18" charset="0"/>
              <a:cs typeface="Times New Roman" panose="02020603050405020304" pitchFamily="18" charset="0"/>
            </a:endParaRPr>
          </a:p>
          <a:p>
            <a:pPr algn="just">
              <a:spcBef>
                <a:spcPts val="0"/>
              </a:spcBef>
              <a:spcAft>
                <a:spcPts val="0"/>
              </a:spcAft>
            </a:pPr>
            <a:r>
              <a:rPr lang="vi-VN" sz="3200">
                <a:latin typeface="Times New Roman" panose="02020603050405020304" pitchFamily="18" charset="0"/>
                <a:cs typeface="Times New Roman" panose="02020603050405020304" pitchFamily="18" charset="0"/>
              </a:rPr>
              <a:t>-Năng lực giao tiếp và hợp tác: hiểu được mục đích giao tiếp và giao tiếp hiệu quả trong hoạt động nhóm. Rèn kĩ năng hợp tác, giao tiếp và thuyết trình</a:t>
            </a:r>
            <a:r>
              <a:rPr lang="en-US" sz="320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a:p>
            <a:pPr algn="just">
              <a:spcBef>
                <a:spcPts val="0"/>
              </a:spcBef>
              <a:spcAft>
                <a:spcPts val="0"/>
              </a:spcAft>
            </a:pPr>
            <a:r>
              <a:rPr lang="vi-VN" sz="3200">
                <a:latin typeface="Times New Roman" panose="02020603050405020304" pitchFamily="18" charset="0"/>
                <a:cs typeface="Times New Roman" panose="02020603050405020304" pitchFamily="18" charset="0"/>
              </a:rPr>
              <a:t>2.2. Năng lực Tin học</a:t>
            </a:r>
          </a:p>
          <a:p>
            <a:pPr algn="just">
              <a:spcBef>
                <a:spcPts val="0"/>
              </a:spcBef>
              <a:spcAft>
                <a:spcPts val="0"/>
              </a:spcAft>
            </a:pPr>
            <a:r>
              <a:rPr lang="vi-VN" sz="3200">
                <a:latin typeface="Times New Roman" panose="02020603050405020304" pitchFamily="18" charset="0"/>
                <a:cs typeface="Times New Roman" panose="02020603050405020304" pitchFamily="18" charset="0"/>
              </a:rPr>
              <a:t>-Phát triển tư duy logic, năng lực phân tích, đánh giá, khái quát và giải quyết vấn đề.</a:t>
            </a:r>
          </a:p>
        </p:txBody>
      </p:sp>
    </p:spTree>
    <p:extLst>
      <p:ext uri="{BB962C8B-B14F-4D97-AF65-F5344CB8AC3E}">
        <p14:creationId xmlns:p14="http://schemas.microsoft.com/office/powerpoint/2010/main" val="195648985"/>
      </p:ext>
    </p:extLst>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71236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Tương tự như thông tin trong cuốn sách.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Thành từng văn bản rời rạc.</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50354"/>
            <a:ext cx="9657465"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Thành các trang siêu văn bản kết nối với nhau bởi các liên kết</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Một cách tuỳ ý</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7247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76074"/>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Thông tin trên Internet được tổ chức như thế nào?</a:t>
            </a:r>
          </a:p>
        </p:txBody>
      </p:sp>
    </p:spTree>
    <p:extLst>
      <p:ext uri="{BB962C8B-B14F-4D97-AF65-F5344CB8AC3E}">
        <p14:creationId xmlns:p14="http://schemas.microsoft.com/office/powerpoint/2010/main" val="366228672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a:extLst>
              <a:ext uri="{FF2B5EF4-FFF2-40B4-BE49-F238E27FC236}">
                <a16:creationId xmlns:a16="http://schemas.microsoft.com/office/drawing/2014/main" id="{4DF96D8C-37E1-43EA-8304-3C5250111E3A}"/>
              </a:ext>
            </a:extLst>
          </p:cNvPr>
          <p:cNvSpPr txBox="1">
            <a:spLocks noChangeArrowheads="1"/>
          </p:cNvSpPr>
          <p:nvPr/>
        </p:nvSpPr>
        <p:spPr bwMode="auto">
          <a:xfrm>
            <a:off x="2028825" y="838200"/>
            <a:ext cx="9594850" cy="1130300"/>
          </a:xfrm>
          <a:prstGeom prst="rect">
            <a:avLst/>
          </a:prstGeom>
          <a:solidFill>
            <a:schemeClr val="accent1"/>
          </a:solidFill>
          <a:ln>
            <a:noFill/>
          </a:ln>
          <a:effectLst/>
        </p:spPr>
        <p:txBody>
          <a:bodyPr lIns="18000" tIns="10800" rIns="18000" bIns="10800">
            <a:spAutoFit/>
          </a:bodyPr>
          <a:lstStyle/>
          <a:p>
            <a:pPr>
              <a:defRPr/>
            </a:pPr>
            <a:r>
              <a:rPr lang="en-US" sz="3600" dirty="0" err="1">
                <a:latin typeface="Times New Roman" panose="02020603050405020304" pitchFamily="18" charset="0"/>
                <a:cs typeface="Times New Roman" panose="02020603050405020304" pitchFamily="18" charset="0"/>
              </a:rPr>
              <a:t>Chọn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cập</a:t>
            </a:r>
            <a:r>
              <a:rPr lang="en-US" sz="3600" dirty="0">
                <a:latin typeface="Times New Roman" panose="02020603050405020304" pitchFamily="18" charset="0"/>
                <a:cs typeface="Times New Roman" panose="02020603050405020304" pitchFamily="18" charset="0"/>
              </a:rPr>
              <a:t> internet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kiếm</a:t>
            </a:r>
            <a:r>
              <a:rPr lang="en-US" sz="3600" dirty="0">
                <a:latin typeface="Times New Roman" panose="02020603050405020304" pitchFamily="18" charset="0"/>
                <a:cs typeface="Times New Roman" panose="02020603050405020304" pitchFamily="18" charset="0"/>
              </a:rPr>
              <a:t>:</a:t>
            </a:r>
          </a:p>
        </p:txBody>
      </p:sp>
      <p:sp>
        <p:nvSpPr>
          <p:cNvPr id="3081" name="Text Box 9">
            <a:extLst>
              <a:ext uri="{FF2B5EF4-FFF2-40B4-BE49-F238E27FC236}">
                <a16:creationId xmlns:a16="http://schemas.microsoft.com/office/drawing/2014/main" id="{D7DB2918-0444-4991-900B-F1554BFBDF69}"/>
              </a:ext>
            </a:extLst>
          </p:cNvPr>
          <p:cNvSpPr txBox="1">
            <a:spLocks noChangeArrowheads="1"/>
          </p:cNvSpPr>
          <p:nvPr/>
        </p:nvSpPr>
        <p:spPr bwMode="auto">
          <a:xfrm>
            <a:off x="2014538" y="2395537"/>
            <a:ext cx="9618662" cy="576263"/>
          </a:xfrm>
          <a:prstGeom prst="rect">
            <a:avLst/>
          </a:prstGeom>
          <a:noFill/>
          <a:ln>
            <a:noFill/>
          </a:ln>
          <a:effectLst/>
        </p:spPr>
        <p:txBody>
          <a:bodyPr lIns="18000" tIns="10800" rIns="18000" bIns="10800">
            <a:spAutoFit/>
          </a:bodyPr>
          <a:lstStyle/>
          <a:p>
            <a:pPr>
              <a:defRPr/>
            </a:pP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tin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sao</a:t>
            </a:r>
            <a:endParaRPr lang="en-US" sz="3600" dirty="0">
              <a:latin typeface="Times New Roman" panose="02020603050405020304" pitchFamily="18" charset="0"/>
              <a:cs typeface="Times New Roman" panose="02020603050405020304" pitchFamily="18" charset="0"/>
            </a:endParaRPr>
          </a:p>
        </p:txBody>
      </p:sp>
      <p:sp>
        <p:nvSpPr>
          <p:cNvPr id="3082" name="Text Box 10">
            <a:extLst>
              <a:ext uri="{FF2B5EF4-FFF2-40B4-BE49-F238E27FC236}">
                <a16:creationId xmlns:a16="http://schemas.microsoft.com/office/drawing/2014/main" id="{7D6F4D92-FB64-4AFD-B5C3-955F12985DE6}"/>
              </a:ext>
            </a:extLst>
          </p:cNvPr>
          <p:cNvSpPr txBox="1">
            <a:spLocks noChangeArrowheads="1"/>
          </p:cNvSpPr>
          <p:nvPr/>
        </p:nvSpPr>
        <p:spPr bwMode="auto">
          <a:xfrm>
            <a:off x="2028825" y="3581400"/>
            <a:ext cx="9585325" cy="576263"/>
          </a:xfrm>
          <a:prstGeom prst="rect">
            <a:avLst/>
          </a:prstGeom>
          <a:noFill/>
          <a:ln>
            <a:noFill/>
          </a:ln>
          <a:effectLst/>
        </p:spPr>
        <p:txBody>
          <a:bodyPr lIns="18000" tIns="10800" rIns="18000" bIns="10800">
            <a:spAutoFit/>
          </a:bodyPr>
          <a:lstStyle/>
          <a:p>
            <a:pPr>
              <a:defRPr/>
            </a:pP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tuyến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cứu</a:t>
            </a:r>
            <a:endParaRPr lang="en-US" sz="3600" dirty="0">
              <a:latin typeface="Times New Roman" panose="02020603050405020304" pitchFamily="18" charset="0"/>
              <a:cs typeface="Times New Roman" panose="02020603050405020304" pitchFamily="18" charset="0"/>
            </a:endParaRPr>
          </a:p>
        </p:txBody>
      </p:sp>
      <p:sp>
        <p:nvSpPr>
          <p:cNvPr id="3083" name="Text Box 11">
            <a:extLst>
              <a:ext uri="{FF2B5EF4-FFF2-40B4-BE49-F238E27FC236}">
                <a16:creationId xmlns:a16="http://schemas.microsoft.com/office/drawing/2014/main" id="{41B2A18C-D806-4392-9FDE-2116CB41938A}"/>
              </a:ext>
            </a:extLst>
          </p:cNvPr>
          <p:cNvSpPr txBox="1">
            <a:spLocks noChangeArrowheads="1"/>
          </p:cNvSpPr>
          <p:nvPr/>
        </p:nvSpPr>
        <p:spPr bwMode="auto">
          <a:xfrm>
            <a:off x="2028825" y="4648200"/>
            <a:ext cx="9585325" cy="576263"/>
          </a:xfrm>
          <a:prstGeom prst="rect">
            <a:avLst/>
          </a:prstGeom>
          <a:noFill/>
          <a:ln>
            <a:noFill/>
          </a:ln>
          <a:effectLst/>
        </p:spPr>
        <p:txBody>
          <a:bodyPr lIns="18000" tIns="10800" rIns="18000" bIns="10800">
            <a:spAutoFit/>
          </a:bodyPr>
          <a:lstStyle/>
          <a:p>
            <a:pPr>
              <a:defRPr/>
            </a:pP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endParaRPr lang="en-US" sz="3600" dirty="0">
              <a:latin typeface="Times New Roman" panose="02020603050405020304" pitchFamily="18" charset="0"/>
              <a:cs typeface="Times New Roman" panose="02020603050405020304" pitchFamily="18" charset="0"/>
            </a:endParaRPr>
          </a:p>
        </p:txBody>
      </p:sp>
      <p:sp>
        <p:nvSpPr>
          <p:cNvPr id="3084" name="Text Box 12">
            <a:extLst>
              <a:ext uri="{FF2B5EF4-FFF2-40B4-BE49-F238E27FC236}">
                <a16:creationId xmlns:a16="http://schemas.microsoft.com/office/drawing/2014/main" id="{39AC0AC1-4B34-4545-928E-5544DECD011A}"/>
              </a:ext>
            </a:extLst>
          </p:cNvPr>
          <p:cNvSpPr txBox="1">
            <a:spLocks noChangeArrowheads="1"/>
          </p:cNvSpPr>
          <p:nvPr/>
        </p:nvSpPr>
        <p:spPr bwMode="auto">
          <a:xfrm>
            <a:off x="2028825" y="5562600"/>
            <a:ext cx="9585325" cy="1130300"/>
          </a:xfrm>
          <a:prstGeom prst="rect">
            <a:avLst/>
          </a:prstGeom>
          <a:noFill/>
          <a:ln>
            <a:noFill/>
          </a:ln>
          <a:effectLst/>
        </p:spPr>
        <p:txBody>
          <a:bodyPr lIns="18000" tIns="10800" rIns="18000" bIns="10800">
            <a:spAutoFit/>
          </a:bodyPr>
          <a:lstStyle/>
          <a:p>
            <a:pPr algn="just">
              <a:spcBef>
                <a:spcPct val="50000"/>
              </a:spcBef>
              <a:defRPr/>
            </a:pP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Toán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hóa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hay Tin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cs typeface="Times New Roman" panose="02020603050405020304" pitchFamily="18" charset="0"/>
            </a:endParaRPr>
          </a:p>
        </p:txBody>
      </p:sp>
      <p:pic>
        <p:nvPicPr>
          <p:cNvPr id="8" name="Picture 10" descr="flowers0c">
            <a:extLst>
              <a:ext uri="{FF2B5EF4-FFF2-40B4-BE49-F238E27FC236}">
                <a16:creationId xmlns:a16="http://schemas.microsoft.com/office/drawing/2014/main" id="{185C11CB-53B9-4FAA-89AD-A0F444EB7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446722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8">
            <a:extLst>
              <a:ext uri="{FF2B5EF4-FFF2-40B4-BE49-F238E27FC236}">
                <a16:creationId xmlns:a16="http://schemas.microsoft.com/office/drawing/2014/main" id="{6D24A4D7-828C-4518-9461-1EB7CE1B4DB6}"/>
              </a:ext>
            </a:extLst>
          </p:cNvPr>
          <p:cNvSpPr txBox="1">
            <a:spLocks noChangeArrowheads="1"/>
          </p:cNvSpPr>
          <p:nvPr/>
        </p:nvSpPr>
        <p:spPr bwMode="auto">
          <a:xfrm>
            <a:off x="2024063" y="727075"/>
            <a:ext cx="9601200" cy="12525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4000">
                <a:latin typeface="Times New Roman" panose="02020603050405020304" pitchFamily="18" charset="0"/>
                <a:cs typeface="Times New Roman" panose="02020603050405020304" pitchFamily="18" charset="0"/>
              </a:rPr>
              <a:t>Chọn phương án ghép sai? </a:t>
            </a:r>
          </a:p>
          <a:p>
            <a:pPr algn="just"/>
            <a:r>
              <a:rPr lang="en-US" altLang="vi-VN" sz="4000">
                <a:latin typeface="Times New Roman" panose="02020603050405020304" pitchFamily="18" charset="0"/>
                <a:cs typeface="Times New Roman" panose="02020603050405020304" pitchFamily="18" charset="0"/>
              </a:rPr>
              <a:t>WWW còn gọi tắt là Web</a:t>
            </a:r>
          </a:p>
        </p:txBody>
      </p:sp>
      <p:sp>
        <p:nvSpPr>
          <p:cNvPr id="54275" name="Text Box 9">
            <a:extLst>
              <a:ext uri="{FF2B5EF4-FFF2-40B4-BE49-F238E27FC236}">
                <a16:creationId xmlns:a16="http://schemas.microsoft.com/office/drawing/2014/main" id="{9052B8A4-0A3D-4CBC-BF06-3E517DFB7227}"/>
              </a:ext>
            </a:extLst>
          </p:cNvPr>
          <p:cNvSpPr txBox="1">
            <a:spLocks noChangeArrowheads="1"/>
          </p:cNvSpPr>
          <p:nvPr/>
        </p:nvSpPr>
        <p:spPr bwMode="auto">
          <a:xfrm>
            <a:off x="2024063" y="2093913"/>
            <a:ext cx="96012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600">
                <a:latin typeface="Times New Roman" panose="02020603050405020304" pitchFamily="18" charset="0"/>
                <a:cs typeface="Times New Roman" panose="02020603050405020304" pitchFamily="18" charset="0"/>
              </a:rPr>
              <a:t>Là dịch vụ trên Internet để tổ chức và khai thác thông tin dưới dạng các trang siêu văn bản</a:t>
            </a:r>
          </a:p>
        </p:txBody>
      </p:sp>
      <p:sp>
        <p:nvSpPr>
          <p:cNvPr id="54276" name="Text Box 10">
            <a:extLst>
              <a:ext uri="{FF2B5EF4-FFF2-40B4-BE49-F238E27FC236}">
                <a16:creationId xmlns:a16="http://schemas.microsoft.com/office/drawing/2014/main" id="{B41D642A-DCBD-4B41-B850-0CEFE3ED694C}"/>
              </a:ext>
            </a:extLst>
          </p:cNvPr>
          <p:cNvSpPr txBox="1">
            <a:spLocks noChangeArrowheads="1"/>
          </p:cNvSpPr>
          <p:nvPr/>
        </p:nvSpPr>
        <p:spPr bwMode="auto">
          <a:xfrm>
            <a:off x="2058988" y="3524250"/>
            <a:ext cx="95662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200">
                <a:latin typeface="Times New Roman" panose="02020603050405020304" pitchFamily="18" charset="0"/>
                <a:cs typeface="Times New Roman" panose="02020603050405020304" pitchFamily="18" charset="0"/>
              </a:rPr>
              <a:t>Có thể xem là hệ thống các Website trên internet</a:t>
            </a:r>
          </a:p>
        </p:txBody>
      </p:sp>
      <p:sp>
        <p:nvSpPr>
          <p:cNvPr id="54277" name="Text Box 11">
            <a:extLst>
              <a:ext uri="{FF2B5EF4-FFF2-40B4-BE49-F238E27FC236}">
                <a16:creationId xmlns:a16="http://schemas.microsoft.com/office/drawing/2014/main" id="{59C8EAEC-5010-4D89-A6EB-27D2756BEE1D}"/>
              </a:ext>
            </a:extLst>
          </p:cNvPr>
          <p:cNvSpPr txBox="1">
            <a:spLocks noChangeArrowheads="1"/>
          </p:cNvSpPr>
          <p:nvPr/>
        </p:nvSpPr>
        <p:spPr bwMode="auto">
          <a:xfrm>
            <a:off x="2066925" y="4403725"/>
            <a:ext cx="954405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600">
                <a:latin typeface="Times New Roman" panose="02020603050405020304" pitchFamily="18" charset="0"/>
                <a:cs typeface="Times New Roman" panose="02020603050405020304" pitchFamily="18" charset="0"/>
              </a:rPr>
              <a:t>Là một trang siêu văn bản được mở bằng các trình duyệt WEB</a:t>
            </a:r>
          </a:p>
        </p:txBody>
      </p:sp>
      <p:sp>
        <p:nvSpPr>
          <p:cNvPr id="54278" name="Text Box 12">
            <a:extLst>
              <a:ext uri="{FF2B5EF4-FFF2-40B4-BE49-F238E27FC236}">
                <a16:creationId xmlns:a16="http://schemas.microsoft.com/office/drawing/2014/main" id="{607F86FE-E6BA-45C6-BBF0-B6933A34803F}"/>
              </a:ext>
            </a:extLst>
          </p:cNvPr>
          <p:cNvSpPr txBox="1">
            <a:spLocks noChangeArrowheads="1"/>
          </p:cNvSpPr>
          <p:nvPr/>
        </p:nvSpPr>
        <p:spPr bwMode="auto">
          <a:xfrm>
            <a:off x="2024063" y="5791200"/>
            <a:ext cx="95440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200">
                <a:latin typeface="Times New Roman" panose="02020603050405020304" pitchFamily="18" charset="0"/>
                <a:cs typeface="Times New Roman" panose="02020603050405020304" pitchFamily="18" charset="0"/>
              </a:rPr>
              <a:t>Có thể xem là một trong các ứng dụng trên Internet</a:t>
            </a:r>
            <a:endParaRPr lang="en-US" altLang="vi-VN" sz="3200" b="1">
              <a:latin typeface="Times New Roman" panose="02020603050405020304" pitchFamily="18" charset="0"/>
              <a:cs typeface="Times New Roman" panose="02020603050405020304" pitchFamily="18" charset="0"/>
            </a:endParaRPr>
          </a:p>
        </p:txBody>
      </p:sp>
      <p:pic>
        <p:nvPicPr>
          <p:cNvPr id="8" name="Picture 10" descr="flowers0c">
            <a:extLst>
              <a:ext uri="{FF2B5EF4-FFF2-40B4-BE49-F238E27FC236}">
                <a16:creationId xmlns:a16="http://schemas.microsoft.com/office/drawing/2014/main" id="{B5E054B4-5635-4959-B6DE-9737AD881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446722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8">
            <a:extLst>
              <a:ext uri="{FF2B5EF4-FFF2-40B4-BE49-F238E27FC236}">
                <a16:creationId xmlns:a16="http://schemas.microsoft.com/office/drawing/2014/main" id="{95FC1379-5AC9-4DCC-9BFA-88C828EAFF4D}"/>
              </a:ext>
            </a:extLst>
          </p:cNvPr>
          <p:cNvSpPr txBox="1">
            <a:spLocks noChangeArrowheads="1"/>
          </p:cNvSpPr>
          <p:nvPr/>
        </p:nvSpPr>
        <p:spPr bwMode="auto">
          <a:xfrm>
            <a:off x="2087563" y="795338"/>
            <a:ext cx="9525000" cy="100669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3200">
                <a:latin typeface="Times New Roman" panose="02020603050405020304" pitchFamily="18" charset="0"/>
                <a:cs typeface="Times New Roman" panose="02020603050405020304" pitchFamily="18" charset="0"/>
              </a:rPr>
              <a:t>Chọn phương án ghép sai? </a:t>
            </a:r>
          </a:p>
          <a:p>
            <a:r>
              <a:rPr lang="en-US" altLang="vi-VN" sz="3200">
                <a:latin typeface="Times New Roman" panose="02020603050405020304" pitchFamily="18" charset="0"/>
                <a:cs typeface="Times New Roman" panose="02020603050405020304" pitchFamily="18" charset="0"/>
              </a:rPr>
              <a:t>Khi truy cập Internet chúng ta có thể:</a:t>
            </a:r>
          </a:p>
        </p:txBody>
      </p:sp>
      <p:sp>
        <p:nvSpPr>
          <p:cNvPr id="56323" name="Text Box 9">
            <a:extLst>
              <a:ext uri="{FF2B5EF4-FFF2-40B4-BE49-F238E27FC236}">
                <a16:creationId xmlns:a16="http://schemas.microsoft.com/office/drawing/2014/main" id="{B914DA17-4254-4C7C-94E9-4960720FEE44}"/>
              </a:ext>
            </a:extLst>
          </p:cNvPr>
          <p:cNvSpPr txBox="1">
            <a:spLocks noChangeArrowheads="1"/>
          </p:cNvSpPr>
          <p:nvPr/>
        </p:nvSpPr>
        <p:spPr bwMode="auto">
          <a:xfrm>
            <a:off x="2027238" y="2413000"/>
            <a:ext cx="9631362"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200">
                <a:latin typeface="Times New Roman" panose="02020603050405020304" pitchFamily="18" charset="0"/>
                <a:cs typeface="Times New Roman" panose="02020603050405020304" pitchFamily="18" charset="0"/>
              </a:rPr>
              <a:t>Hoc tập qua mạng.</a:t>
            </a:r>
          </a:p>
        </p:txBody>
      </p:sp>
      <p:sp>
        <p:nvSpPr>
          <p:cNvPr id="56324" name="Text Box 10">
            <a:extLst>
              <a:ext uri="{FF2B5EF4-FFF2-40B4-BE49-F238E27FC236}">
                <a16:creationId xmlns:a16="http://schemas.microsoft.com/office/drawing/2014/main" id="{CBE114B0-4B55-4CD8-9CC0-FAA321678CD0}"/>
              </a:ext>
            </a:extLst>
          </p:cNvPr>
          <p:cNvSpPr txBox="1">
            <a:spLocks noChangeArrowheads="1"/>
          </p:cNvSpPr>
          <p:nvPr/>
        </p:nvSpPr>
        <p:spPr bwMode="auto">
          <a:xfrm>
            <a:off x="2027238" y="3475038"/>
            <a:ext cx="9585325"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3200">
                <a:latin typeface="Times New Roman" panose="02020603050405020304" pitchFamily="18" charset="0"/>
                <a:cs typeface="Times New Roman" panose="02020603050405020304" pitchFamily="18" charset="0"/>
              </a:rPr>
              <a:t>Xem phim 4D trực tuyến.</a:t>
            </a:r>
          </a:p>
        </p:txBody>
      </p:sp>
      <p:sp>
        <p:nvSpPr>
          <p:cNvPr id="56325" name="Text Box 11">
            <a:extLst>
              <a:ext uri="{FF2B5EF4-FFF2-40B4-BE49-F238E27FC236}">
                <a16:creationId xmlns:a16="http://schemas.microsoft.com/office/drawing/2014/main" id="{2C6DB311-6688-4C67-95D7-4DFA587CE634}"/>
              </a:ext>
            </a:extLst>
          </p:cNvPr>
          <p:cNvSpPr txBox="1">
            <a:spLocks noChangeArrowheads="1"/>
          </p:cNvSpPr>
          <p:nvPr/>
        </p:nvSpPr>
        <p:spPr bwMode="auto">
          <a:xfrm>
            <a:off x="2027238" y="4633913"/>
            <a:ext cx="9539287"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3200">
                <a:latin typeface="Times New Roman" panose="02020603050405020304" pitchFamily="18" charset="0"/>
                <a:cs typeface="Times New Roman" panose="02020603050405020304" pitchFamily="18" charset="0"/>
              </a:rPr>
              <a:t>Chơi các trò chơi giải trí trên mạng</a:t>
            </a:r>
          </a:p>
        </p:txBody>
      </p:sp>
      <p:sp>
        <p:nvSpPr>
          <p:cNvPr id="56326" name="Text Box 12">
            <a:extLst>
              <a:ext uri="{FF2B5EF4-FFF2-40B4-BE49-F238E27FC236}">
                <a16:creationId xmlns:a16="http://schemas.microsoft.com/office/drawing/2014/main" id="{9126A671-9DE7-4BBB-870F-3802E7E3E329}"/>
              </a:ext>
            </a:extLst>
          </p:cNvPr>
          <p:cNvSpPr txBox="1">
            <a:spLocks noChangeArrowheads="1"/>
          </p:cNvSpPr>
          <p:nvPr/>
        </p:nvSpPr>
        <p:spPr bwMode="auto">
          <a:xfrm>
            <a:off x="2027238" y="5737225"/>
            <a:ext cx="95853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200">
                <a:latin typeface="Times New Roman" panose="02020603050405020304" pitchFamily="18" charset="0"/>
                <a:cs typeface="Times New Roman" panose="02020603050405020304" pitchFamily="18" charset="0"/>
              </a:rPr>
              <a:t>Xem các danh lam thắng cảnh nổi tiếng trên thế giới</a:t>
            </a:r>
            <a:endParaRPr lang="en-US" altLang="vi-VN" sz="3200" b="1">
              <a:latin typeface="Times New Roman" panose="02020603050405020304" pitchFamily="18" charset="0"/>
              <a:cs typeface="Times New Roman" panose="02020603050405020304" pitchFamily="18" charset="0"/>
            </a:endParaRPr>
          </a:p>
        </p:txBody>
      </p:sp>
      <p:pic>
        <p:nvPicPr>
          <p:cNvPr id="8" name="Picture 10" descr="flowers0c">
            <a:extLst>
              <a:ext uri="{FF2B5EF4-FFF2-40B4-BE49-F238E27FC236}">
                <a16:creationId xmlns:a16="http://schemas.microsoft.com/office/drawing/2014/main" id="{8E0765A9-59DC-42CD-94E0-024DE110C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9406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a:extLst>
              <a:ext uri="{FF2B5EF4-FFF2-40B4-BE49-F238E27FC236}">
                <a16:creationId xmlns:a16="http://schemas.microsoft.com/office/drawing/2014/main" id="{31AACD61-0CEB-4118-9A30-8EE53B5CFC92}"/>
              </a:ext>
            </a:extLst>
          </p:cNvPr>
          <p:cNvSpPr txBox="1">
            <a:spLocks noChangeArrowheads="1"/>
          </p:cNvSpPr>
          <p:nvPr/>
        </p:nvSpPr>
        <p:spPr bwMode="auto">
          <a:xfrm>
            <a:off x="2043113" y="822104"/>
            <a:ext cx="9539287" cy="1006696"/>
          </a:xfrm>
          <a:prstGeom prst="rect">
            <a:avLst/>
          </a:prstGeom>
          <a:solidFill>
            <a:schemeClr val="accent1"/>
          </a:solidFill>
          <a:ln>
            <a:noFill/>
          </a:ln>
          <a:effectLst/>
        </p:spPr>
        <p:txBody>
          <a:bodyPr lIns="18000" tIns="10800" rIns="18000" bIns="10800">
            <a:spAutoFit/>
          </a:bodyPr>
          <a:lstStyle/>
          <a:p>
            <a:pPr algn="just">
              <a:defRPr/>
            </a:pP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p>
          <a:p>
            <a:pPr algn="just">
              <a:defRPr/>
            </a:pPr>
            <a:r>
              <a:rPr lang="en-US" sz="3200" dirty="0" err="1">
                <a:latin typeface="Times New Roman" panose="02020603050405020304" pitchFamily="18" charset="0"/>
                <a:cs typeface="Times New Roman" panose="02020603050405020304" pitchFamily="18" charset="0"/>
              </a:rPr>
              <a:t>Siêu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(hypertext)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a:t>
            </a:r>
          </a:p>
        </p:txBody>
      </p:sp>
      <p:sp>
        <p:nvSpPr>
          <p:cNvPr id="3081" name="Text Box 9">
            <a:extLst>
              <a:ext uri="{FF2B5EF4-FFF2-40B4-BE49-F238E27FC236}">
                <a16:creationId xmlns:a16="http://schemas.microsoft.com/office/drawing/2014/main" id="{11AF17B6-3CF7-432F-954B-77DBFE612491}"/>
              </a:ext>
            </a:extLst>
          </p:cNvPr>
          <p:cNvSpPr txBox="1">
            <a:spLocks noChangeArrowheads="1"/>
          </p:cNvSpPr>
          <p:nvPr/>
        </p:nvSpPr>
        <p:spPr bwMode="auto">
          <a:xfrm>
            <a:off x="2033588" y="2392363"/>
            <a:ext cx="9548812" cy="514350"/>
          </a:xfrm>
          <a:prstGeom prst="rect">
            <a:avLst/>
          </a:prstGeom>
          <a:noFill/>
          <a:ln>
            <a:noFill/>
          </a:ln>
          <a:effectLst/>
        </p:spPr>
        <p:txBody>
          <a:bodyPr lIns="18000" tIns="10800" rIns="18000" bIns="10800">
            <a:spAutoFit/>
          </a:bodyPr>
          <a:lstStyle/>
          <a:p>
            <a:pPr algn="just">
              <a:defRPr/>
            </a:pP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duyệt</a:t>
            </a:r>
            <a:endParaRPr lang="en-US" sz="3200" dirty="0">
              <a:latin typeface="Times New Roman" panose="02020603050405020304" pitchFamily="18" charset="0"/>
              <a:cs typeface="Times New Roman" panose="02020603050405020304" pitchFamily="18" charset="0"/>
            </a:endParaRPr>
          </a:p>
        </p:txBody>
      </p:sp>
      <p:sp>
        <p:nvSpPr>
          <p:cNvPr id="3082" name="Text Box 10">
            <a:extLst>
              <a:ext uri="{FF2B5EF4-FFF2-40B4-BE49-F238E27FC236}">
                <a16:creationId xmlns:a16="http://schemas.microsoft.com/office/drawing/2014/main" id="{93F22AAA-CFD6-4423-BA1D-90F4B90D1A6A}"/>
              </a:ext>
            </a:extLst>
          </p:cNvPr>
          <p:cNvSpPr txBox="1">
            <a:spLocks noChangeArrowheads="1"/>
          </p:cNvSpPr>
          <p:nvPr/>
        </p:nvSpPr>
        <p:spPr bwMode="auto">
          <a:xfrm>
            <a:off x="2022475" y="3351213"/>
            <a:ext cx="9650413" cy="1006696"/>
          </a:xfrm>
          <a:prstGeom prst="rect">
            <a:avLst/>
          </a:prstGeom>
          <a:noFill/>
          <a:ln>
            <a:noFill/>
          </a:ln>
          <a:effectLst/>
        </p:spPr>
        <p:txBody>
          <a:bodyPr lIns="18000" tIns="10800" rIns="18000" bIns="10800">
            <a:spAutoFit/>
          </a:bodyPr>
          <a:lstStyle/>
          <a:p>
            <a:pPr algn="just">
              <a:defRPr/>
            </a:pP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video, …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endParaRPr lang="en-US" sz="3200" dirty="0">
              <a:latin typeface="Times New Roman" panose="02020603050405020304" pitchFamily="18" charset="0"/>
              <a:cs typeface="Times New Roman" panose="02020603050405020304" pitchFamily="18" charset="0"/>
            </a:endParaRPr>
          </a:p>
        </p:txBody>
      </p:sp>
      <p:sp>
        <p:nvSpPr>
          <p:cNvPr id="3083" name="Text Box 11">
            <a:extLst>
              <a:ext uri="{FF2B5EF4-FFF2-40B4-BE49-F238E27FC236}">
                <a16:creationId xmlns:a16="http://schemas.microsoft.com/office/drawing/2014/main" id="{3DB9376A-8D23-4EC3-A4BC-F60E3708615C}"/>
              </a:ext>
            </a:extLst>
          </p:cNvPr>
          <p:cNvSpPr txBox="1">
            <a:spLocks noChangeArrowheads="1"/>
          </p:cNvSpPr>
          <p:nvPr/>
        </p:nvSpPr>
        <p:spPr bwMode="auto">
          <a:xfrm>
            <a:off x="2033588" y="4467225"/>
            <a:ext cx="9639300" cy="1006475"/>
          </a:xfrm>
          <a:prstGeom prst="rect">
            <a:avLst/>
          </a:prstGeom>
          <a:noFill/>
          <a:ln>
            <a:noFill/>
          </a:ln>
          <a:effectLst/>
        </p:spPr>
        <p:txBody>
          <a:bodyPr lIns="18000" tIns="10800" rIns="18000" bIns="10800">
            <a:spAutoFit/>
          </a:bodyPr>
          <a:lstStyle/>
          <a:p>
            <a:pPr algn="just">
              <a:defRPr/>
            </a:pP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endParaRPr lang="en-US" sz="3200" dirty="0">
              <a:latin typeface="Times New Roman" panose="02020603050405020304" pitchFamily="18" charset="0"/>
              <a:cs typeface="Times New Roman" panose="02020603050405020304" pitchFamily="18" charset="0"/>
            </a:endParaRPr>
          </a:p>
        </p:txBody>
      </p:sp>
      <p:sp>
        <p:nvSpPr>
          <p:cNvPr id="3084" name="Text Box 12">
            <a:extLst>
              <a:ext uri="{FF2B5EF4-FFF2-40B4-BE49-F238E27FC236}">
                <a16:creationId xmlns:a16="http://schemas.microsoft.com/office/drawing/2014/main" id="{56952D20-3A8A-43A1-B77A-BEDDC3BA5425}"/>
              </a:ext>
            </a:extLst>
          </p:cNvPr>
          <p:cNvSpPr txBox="1">
            <a:spLocks noChangeArrowheads="1"/>
          </p:cNvSpPr>
          <p:nvPr/>
        </p:nvSpPr>
        <p:spPr bwMode="auto">
          <a:xfrm>
            <a:off x="2022475" y="5845175"/>
            <a:ext cx="9650413" cy="514350"/>
          </a:xfrm>
          <a:prstGeom prst="rect">
            <a:avLst/>
          </a:prstGeom>
          <a:noFill/>
          <a:ln>
            <a:noFill/>
          </a:ln>
          <a:effectLst/>
        </p:spPr>
        <p:txBody>
          <a:bodyPr lIns="18000" tIns="10800" rIns="18000" bIns="10800">
            <a:spAutoFit/>
          </a:bodyPr>
          <a:lstStyle/>
          <a:p>
            <a:pPr algn="just">
              <a:defRPr/>
            </a:pPr>
            <a:r>
              <a:rPr lang="en-US" sz="3200">
                <a:latin typeface="Times New Roman" panose="02020603050405020304" pitchFamily="18" charset="0"/>
                <a:cs typeface="Times New Roman" panose="02020603050405020304" pitchFamily="18" charset="0"/>
              </a:rPr>
              <a:t>Loại văn bản giống như trong sách giáo khoa</a:t>
            </a:r>
            <a:endParaRPr lang="en-US" sz="3200" b="1" dirty="0">
              <a:latin typeface="Times New Roman" panose="02020603050405020304" pitchFamily="18" charset="0"/>
              <a:cs typeface="Times New Roman" panose="02020603050405020304" pitchFamily="18" charset="0"/>
            </a:endParaRPr>
          </a:p>
        </p:txBody>
      </p:sp>
      <p:pic>
        <p:nvPicPr>
          <p:cNvPr id="9" name="Picture 10" descr="flowers0c">
            <a:extLst>
              <a:ext uri="{FF2B5EF4-FFF2-40B4-BE49-F238E27FC236}">
                <a16:creationId xmlns:a16="http://schemas.microsoft.com/office/drawing/2014/main" id="{0B2223F2-155D-4838-8007-34599656B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329565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a:extLst>
              <a:ext uri="{FF2B5EF4-FFF2-40B4-BE49-F238E27FC236}">
                <a16:creationId xmlns:a16="http://schemas.microsoft.com/office/drawing/2014/main" id="{8E1FC067-0D9D-43CE-88F5-09C8C52535CC}"/>
              </a:ext>
            </a:extLst>
          </p:cNvPr>
          <p:cNvSpPr txBox="1">
            <a:spLocks noChangeArrowheads="1"/>
          </p:cNvSpPr>
          <p:nvPr/>
        </p:nvSpPr>
        <p:spPr bwMode="auto">
          <a:xfrm>
            <a:off x="2149475" y="1066800"/>
            <a:ext cx="9480550" cy="514253"/>
          </a:xfrm>
          <a:prstGeom prst="rect">
            <a:avLst/>
          </a:prstGeom>
          <a:solidFill>
            <a:schemeClr val="accent1"/>
          </a:solidFill>
          <a:ln>
            <a:noFill/>
          </a:ln>
          <a:effectLst/>
        </p:spPr>
        <p:txBody>
          <a:bodyPr lIns="18000" tIns="10800" rIns="18000" bIns="10800">
            <a:spAutoFit/>
          </a:bodyPr>
          <a:lstStyle/>
          <a:p>
            <a:pPr algn="just">
              <a:defRPr/>
            </a:pPr>
            <a:r>
              <a:rPr lang="en-US" sz="3200" b="1">
                <a:latin typeface="Times New Roman" panose="02020603050405020304" pitchFamily="18" charset="0"/>
                <a:cs typeface="Times New Roman" panose="02020603050405020304" pitchFamily="18" charset="0"/>
              </a:rPr>
              <a:t>Website là gì?</a:t>
            </a:r>
            <a:endParaRPr lang="en-US" sz="3200" b="1" dirty="0">
              <a:latin typeface="Times New Roman" panose="02020603050405020304" pitchFamily="18" charset="0"/>
              <a:cs typeface="Times New Roman" panose="02020603050405020304" pitchFamily="18" charset="0"/>
            </a:endParaRPr>
          </a:p>
        </p:txBody>
      </p:sp>
      <p:sp>
        <p:nvSpPr>
          <p:cNvPr id="3081" name="Text Box 9">
            <a:extLst>
              <a:ext uri="{FF2B5EF4-FFF2-40B4-BE49-F238E27FC236}">
                <a16:creationId xmlns:a16="http://schemas.microsoft.com/office/drawing/2014/main" id="{E58E8C86-1F93-4E1E-92EA-936C527C295C}"/>
              </a:ext>
            </a:extLst>
          </p:cNvPr>
          <p:cNvSpPr txBox="1">
            <a:spLocks noChangeArrowheads="1"/>
          </p:cNvSpPr>
          <p:nvPr/>
        </p:nvSpPr>
        <p:spPr bwMode="auto">
          <a:xfrm>
            <a:off x="2149475" y="2209800"/>
            <a:ext cx="9480550" cy="1006475"/>
          </a:xfrm>
          <a:prstGeom prst="rect">
            <a:avLst/>
          </a:prstGeom>
          <a:noFill/>
          <a:ln>
            <a:noFill/>
          </a:ln>
          <a:effectLst/>
        </p:spPr>
        <p:txBody>
          <a:bodyPr lIns="18000" tIns="10800" rIns="18000" bIns="10800">
            <a:spAutoFit/>
          </a:bodyPr>
          <a:lstStyle/>
          <a:p>
            <a:pPr algn="just">
              <a:defRPr/>
            </a:pP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Web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Internet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Website</a:t>
            </a:r>
          </a:p>
        </p:txBody>
      </p:sp>
      <p:sp>
        <p:nvSpPr>
          <p:cNvPr id="3082" name="Text Box 10">
            <a:extLst>
              <a:ext uri="{FF2B5EF4-FFF2-40B4-BE49-F238E27FC236}">
                <a16:creationId xmlns:a16="http://schemas.microsoft.com/office/drawing/2014/main" id="{2A339F69-C9DC-46A8-AB45-70CF95837C88}"/>
              </a:ext>
            </a:extLst>
          </p:cNvPr>
          <p:cNvSpPr txBox="1">
            <a:spLocks noChangeArrowheads="1"/>
          </p:cNvSpPr>
          <p:nvPr/>
        </p:nvSpPr>
        <p:spPr bwMode="auto">
          <a:xfrm>
            <a:off x="2149475" y="3352800"/>
            <a:ext cx="9480550" cy="1006696"/>
          </a:xfrm>
          <a:prstGeom prst="rect">
            <a:avLst/>
          </a:prstGeom>
          <a:noFill/>
          <a:ln>
            <a:noFill/>
          </a:ln>
          <a:effectLst/>
        </p:spPr>
        <p:txBody>
          <a:bodyPr lIns="18000" tIns="10800" rIns="18000" bIns="10800">
            <a:spAutoFit/>
          </a:bodyPr>
          <a:lstStyle/>
          <a:p>
            <a:pPr algn="just">
              <a:defRPr/>
            </a:pP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Web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internet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Website</a:t>
            </a:r>
          </a:p>
        </p:txBody>
      </p:sp>
      <p:sp>
        <p:nvSpPr>
          <p:cNvPr id="3083" name="Text Box 11">
            <a:extLst>
              <a:ext uri="{FF2B5EF4-FFF2-40B4-BE49-F238E27FC236}">
                <a16:creationId xmlns:a16="http://schemas.microsoft.com/office/drawing/2014/main" id="{3556C41F-555A-4166-9D15-86A298AC7AAB}"/>
              </a:ext>
            </a:extLst>
          </p:cNvPr>
          <p:cNvSpPr txBox="1">
            <a:spLocks noChangeArrowheads="1"/>
          </p:cNvSpPr>
          <p:nvPr/>
        </p:nvSpPr>
        <p:spPr bwMode="auto">
          <a:xfrm>
            <a:off x="2149475" y="4495800"/>
            <a:ext cx="9480550" cy="1006696"/>
          </a:xfrm>
          <a:prstGeom prst="rect">
            <a:avLst/>
          </a:prstGeom>
          <a:noFill/>
          <a:ln>
            <a:noFill/>
          </a:ln>
          <a:effectLst/>
        </p:spPr>
        <p:txBody>
          <a:bodyPr lIns="18000" tIns="10800" rIns="18000" bIns="10800">
            <a:spAutoFit/>
          </a:bodyPr>
          <a:lstStyle/>
          <a:p>
            <a:pPr algn="just">
              <a:defRPr/>
            </a:pP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web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internet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website</a:t>
            </a:r>
          </a:p>
        </p:txBody>
      </p:sp>
      <p:sp>
        <p:nvSpPr>
          <p:cNvPr id="3084" name="Text Box 12">
            <a:extLst>
              <a:ext uri="{FF2B5EF4-FFF2-40B4-BE49-F238E27FC236}">
                <a16:creationId xmlns:a16="http://schemas.microsoft.com/office/drawing/2014/main" id="{D5C86EA9-DDEE-4ED9-BF45-B0ED2DE20D82}"/>
              </a:ext>
            </a:extLst>
          </p:cNvPr>
          <p:cNvSpPr txBox="1">
            <a:spLocks noChangeArrowheads="1"/>
          </p:cNvSpPr>
          <p:nvPr/>
        </p:nvSpPr>
        <p:spPr bwMode="auto">
          <a:xfrm>
            <a:off x="2149475" y="5638800"/>
            <a:ext cx="9480550" cy="1006475"/>
          </a:xfrm>
          <a:prstGeom prst="rect">
            <a:avLst/>
          </a:prstGeom>
          <a:noFill/>
          <a:ln>
            <a:noFill/>
          </a:ln>
          <a:effectLst/>
        </p:spPr>
        <p:txBody>
          <a:bodyPr lIns="18000" tIns="10800" rIns="18000" bIns="10800">
            <a:spAutoFit/>
          </a:bodyPr>
          <a:lstStyle/>
          <a:p>
            <a:pPr algn="just">
              <a:defRPr/>
            </a:pP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Web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Website</a:t>
            </a:r>
            <a:endParaRPr lang="en-US" sz="3200" b="1" dirty="0">
              <a:latin typeface="Times New Roman" panose="02020603050405020304" pitchFamily="18" charset="0"/>
              <a:cs typeface="Times New Roman" panose="02020603050405020304" pitchFamily="18" charset="0"/>
            </a:endParaRPr>
          </a:p>
        </p:txBody>
      </p:sp>
      <p:pic>
        <p:nvPicPr>
          <p:cNvPr id="8" name="Picture 10" descr="flowers0c">
            <a:extLst>
              <a:ext uri="{FF2B5EF4-FFF2-40B4-BE49-F238E27FC236}">
                <a16:creationId xmlns:a16="http://schemas.microsoft.com/office/drawing/2014/main" id="{D262A027-F138-4AE5-A12B-604BD9F28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5623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8">
            <a:extLst>
              <a:ext uri="{FF2B5EF4-FFF2-40B4-BE49-F238E27FC236}">
                <a16:creationId xmlns:a16="http://schemas.microsoft.com/office/drawing/2014/main" id="{C0644002-B45F-492C-8243-146FDE4978F0}"/>
              </a:ext>
            </a:extLst>
          </p:cNvPr>
          <p:cNvSpPr txBox="1">
            <a:spLocks noChangeArrowheads="1"/>
          </p:cNvSpPr>
          <p:nvPr/>
        </p:nvSpPr>
        <p:spPr bwMode="auto">
          <a:xfrm>
            <a:off x="2106613" y="1066800"/>
            <a:ext cx="9472612" cy="51425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3200">
                <a:latin typeface="Times New Roman" panose="02020603050405020304" pitchFamily="18" charset="0"/>
                <a:cs typeface="Times New Roman" panose="02020603050405020304" pitchFamily="18" charset="0"/>
              </a:rPr>
              <a:t>Chọn phát biểu đúng?</a:t>
            </a:r>
          </a:p>
        </p:txBody>
      </p:sp>
      <p:sp>
        <p:nvSpPr>
          <p:cNvPr id="60419" name="Text Box 9">
            <a:extLst>
              <a:ext uri="{FF2B5EF4-FFF2-40B4-BE49-F238E27FC236}">
                <a16:creationId xmlns:a16="http://schemas.microsoft.com/office/drawing/2014/main" id="{15207D00-9FC9-4FC5-B297-4CFE6B45F781}"/>
              </a:ext>
            </a:extLst>
          </p:cNvPr>
          <p:cNvSpPr txBox="1">
            <a:spLocks noChangeArrowheads="1"/>
          </p:cNvSpPr>
          <p:nvPr/>
        </p:nvSpPr>
        <p:spPr bwMode="auto">
          <a:xfrm>
            <a:off x="2084388" y="2205038"/>
            <a:ext cx="9551987"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200">
                <a:latin typeface="Times New Roman" panose="02020603050405020304" pitchFamily="18" charset="0"/>
                <a:cs typeface="Times New Roman" panose="02020603050405020304" pitchFamily="18" charset="0"/>
              </a:rPr>
              <a:t>Mỗi trang Web là một siêu văn bản được gán địa chỉ truy cập trên Internet</a:t>
            </a:r>
          </a:p>
        </p:txBody>
      </p:sp>
      <p:sp>
        <p:nvSpPr>
          <p:cNvPr id="60420" name="Text Box 10">
            <a:extLst>
              <a:ext uri="{FF2B5EF4-FFF2-40B4-BE49-F238E27FC236}">
                <a16:creationId xmlns:a16="http://schemas.microsoft.com/office/drawing/2014/main" id="{C18F897F-3EC7-4319-B562-1500C1DB6B93}"/>
              </a:ext>
            </a:extLst>
          </p:cNvPr>
          <p:cNvSpPr txBox="1">
            <a:spLocks noChangeArrowheads="1"/>
          </p:cNvSpPr>
          <p:nvPr/>
        </p:nvSpPr>
        <p:spPr bwMode="auto">
          <a:xfrm>
            <a:off x="2055813" y="3321050"/>
            <a:ext cx="95535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200">
                <a:latin typeface="Times New Roman" panose="02020603050405020304" pitchFamily="18" charset="0"/>
                <a:cs typeface="Times New Roman" panose="02020603050405020304" pitchFamily="18" charset="0"/>
              </a:rPr>
              <a:t>Mỗi Website thường có một trang chủ, đó là trang web được mở ra đầu tiên khi truy cập website đó</a:t>
            </a:r>
          </a:p>
        </p:txBody>
      </p:sp>
      <p:sp>
        <p:nvSpPr>
          <p:cNvPr id="60421" name="Text Box 11">
            <a:extLst>
              <a:ext uri="{FF2B5EF4-FFF2-40B4-BE49-F238E27FC236}">
                <a16:creationId xmlns:a16="http://schemas.microsoft.com/office/drawing/2014/main" id="{8826621E-C5A8-462A-B89E-8D278FF0FE9C}"/>
              </a:ext>
            </a:extLst>
          </p:cNvPr>
          <p:cNvSpPr txBox="1">
            <a:spLocks noChangeArrowheads="1"/>
          </p:cNvSpPr>
          <p:nvPr/>
        </p:nvSpPr>
        <p:spPr bwMode="auto">
          <a:xfrm>
            <a:off x="2066925" y="4468813"/>
            <a:ext cx="9580563" cy="945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000">
                <a:latin typeface="Times New Roman" panose="02020603050405020304" pitchFamily="18" charset="0"/>
                <a:cs typeface="Times New Roman" panose="02020603050405020304" pitchFamily="18" charset="0"/>
              </a:rPr>
              <a:t>Mỗi máy chủ web trên internet chỉ lưu duy nhất một website, có bao nhiêu website thì có bấy nhiêu máy chủ web</a:t>
            </a:r>
          </a:p>
        </p:txBody>
      </p:sp>
      <p:sp>
        <p:nvSpPr>
          <p:cNvPr id="60422" name="Text Box 12">
            <a:extLst>
              <a:ext uri="{FF2B5EF4-FFF2-40B4-BE49-F238E27FC236}">
                <a16:creationId xmlns:a16="http://schemas.microsoft.com/office/drawing/2014/main" id="{2C2EA0EF-C5DF-4010-99A8-388F397B625A}"/>
              </a:ext>
            </a:extLst>
          </p:cNvPr>
          <p:cNvSpPr txBox="1">
            <a:spLocks noChangeArrowheads="1"/>
          </p:cNvSpPr>
          <p:nvPr/>
        </p:nvSpPr>
        <p:spPr bwMode="auto">
          <a:xfrm>
            <a:off x="2106613" y="5791200"/>
            <a:ext cx="9502775"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200">
                <a:latin typeface="Times New Roman" panose="02020603050405020304" pitchFamily="18" charset="0"/>
                <a:cs typeface="Times New Roman" panose="02020603050405020304" pitchFamily="18" charset="0"/>
              </a:rPr>
              <a:t>Hội thảo trực tuyến là website.</a:t>
            </a:r>
          </a:p>
        </p:txBody>
      </p:sp>
      <p:pic>
        <p:nvPicPr>
          <p:cNvPr id="10" name="Picture 10" descr="flowers0c">
            <a:extLst>
              <a:ext uri="{FF2B5EF4-FFF2-40B4-BE49-F238E27FC236}">
                <a16:creationId xmlns:a16="http://schemas.microsoft.com/office/drawing/2014/main" id="{A8C995EE-EE9C-47DF-8856-2D9EB73F4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503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lowers0c">
            <a:extLst>
              <a:ext uri="{FF2B5EF4-FFF2-40B4-BE49-F238E27FC236}">
                <a16:creationId xmlns:a16="http://schemas.microsoft.com/office/drawing/2014/main" id="{51D3B180-E06F-486E-9BA1-A7067C38D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8137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8">
            <a:extLst>
              <a:ext uri="{FF2B5EF4-FFF2-40B4-BE49-F238E27FC236}">
                <a16:creationId xmlns:a16="http://schemas.microsoft.com/office/drawing/2014/main" id="{A5B97A0C-65D5-49AD-890D-8B635224E058}"/>
              </a:ext>
            </a:extLst>
          </p:cNvPr>
          <p:cNvSpPr txBox="1">
            <a:spLocks noChangeArrowheads="1"/>
          </p:cNvSpPr>
          <p:nvPr/>
        </p:nvSpPr>
        <p:spPr bwMode="auto">
          <a:xfrm>
            <a:off x="2008188" y="747713"/>
            <a:ext cx="9634537" cy="112980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600">
                <a:latin typeface="Times New Roman" panose="02020603050405020304" pitchFamily="18" charset="0"/>
                <a:cs typeface="Times New Roman" panose="02020603050405020304" pitchFamily="18" charset="0"/>
              </a:rPr>
              <a:t>Trên trang web có thể có những đối tượng nào sau đây?</a:t>
            </a:r>
          </a:p>
        </p:txBody>
      </p:sp>
      <p:sp>
        <p:nvSpPr>
          <p:cNvPr id="61443" name="Text Box 9">
            <a:extLst>
              <a:ext uri="{FF2B5EF4-FFF2-40B4-BE49-F238E27FC236}">
                <a16:creationId xmlns:a16="http://schemas.microsoft.com/office/drawing/2014/main" id="{FDE1AB96-973A-45FB-B73F-551F15E5A019}"/>
              </a:ext>
            </a:extLst>
          </p:cNvPr>
          <p:cNvSpPr txBox="1">
            <a:spLocks noChangeArrowheads="1"/>
          </p:cNvSpPr>
          <p:nvPr/>
        </p:nvSpPr>
        <p:spPr bwMode="auto">
          <a:xfrm>
            <a:off x="2008188" y="2133600"/>
            <a:ext cx="9636125"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600">
                <a:latin typeface="Times New Roman" panose="02020603050405020304" pitchFamily="18" charset="0"/>
                <a:cs typeface="Times New Roman" panose="02020603050405020304" pitchFamily="18" charset="0"/>
              </a:rPr>
              <a:t>Thông tin dạng văn bản với nhiều khả năng trình bày phong phú</a:t>
            </a:r>
          </a:p>
        </p:txBody>
      </p:sp>
      <p:sp>
        <p:nvSpPr>
          <p:cNvPr id="61444" name="Text Box 10">
            <a:extLst>
              <a:ext uri="{FF2B5EF4-FFF2-40B4-BE49-F238E27FC236}">
                <a16:creationId xmlns:a16="http://schemas.microsoft.com/office/drawing/2014/main" id="{34E9EE8E-C254-4645-B4C8-61A54A5CA12E}"/>
              </a:ext>
            </a:extLst>
          </p:cNvPr>
          <p:cNvSpPr txBox="1">
            <a:spLocks noChangeArrowheads="1"/>
          </p:cNvSpPr>
          <p:nvPr/>
        </p:nvSpPr>
        <p:spPr bwMode="auto">
          <a:xfrm>
            <a:off x="2008188" y="3581400"/>
            <a:ext cx="963612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600">
                <a:latin typeface="Times New Roman" panose="02020603050405020304" pitchFamily="18" charset="0"/>
                <a:cs typeface="Times New Roman" panose="02020603050405020304" pitchFamily="18" charset="0"/>
              </a:rPr>
              <a:t>Âm thanh, hình ảnh, phim</a:t>
            </a:r>
          </a:p>
        </p:txBody>
      </p:sp>
      <p:sp>
        <p:nvSpPr>
          <p:cNvPr id="61445" name="Text Box 11">
            <a:extLst>
              <a:ext uri="{FF2B5EF4-FFF2-40B4-BE49-F238E27FC236}">
                <a16:creationId xmlns:a16="http://schemas.microsoft.com/office/drawing/2014/main" id="{C30B8911-8AE7-44E9-B96F-C0AF553DC173}"/>
              </a:ext>
            </a:extLst>
          </p:cNvPr>
          <p:cNvSpPr txBox="1">
            <a:spLocks noChangeArrowheads="1"/>
          </p:cNvSpPr>
          <p:nvPr/>
        </p:nvSpPr>
        <p:spPr bwMode="auto">
          <a:xfrm>
            <a:off x="2008188" y="4649788"/>
            <a:ext cx="96361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3600">
                <a:latin typeface="Times New Roman" panose="02020603050405020304" pitchFamily="18" charset="0"/>
                <a:cs typeface="Times New Roman" panose="02020603050405020304" pitchFamily="18" charset="0"/>
              </a:rPr>
              <a:t>Các ứng dụng hoặc phần mềm hoàn chỉnh</a:t>
            </a:r>
          </a:p>
        </p:txBody>
      </p:sp>
      <p:sp>
        <p:nvSpPr>
          <p:cNvPr id="61446" name="Text Box 12">
            <a:extLst>
              <a:ext uri="{FF2B5EF4-FFF2-40B4-BE49-F238E27FC236}">
                <a16:creationId xmlns:a16="http://schemas.microsoft.com/office/drawing/2014/main" id="{CD408ABD-2DB7-42A1-AE1F-6CF6EEC80BFD}"/>
              </a:ext>
            </a:extLst>
          </p:cNvPr>
          <p:cNvSpPr txBox="1">
            <a:spLocks noChangeArrowheads="1"/>
          </p:cNvSpPr>
          <p:nvPr/>
        </p:nvSpPr>
        <p:spPr bwMode="auto">
          <a:xfrm>
            <a:off x="2008188" y="5548313"/>
            <a:ext cx="9636125"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600">
                <a:latin typeface="Times New Roman" panose="02020603050405020304" pitchFamily="18" charset="0"/>
                <a:cs typeface="Times New Roman" panose="02020603050405020304" pitchFamily="18" charset="0"/>
              </a:rPr>
              <a:t>Siêu liên kết cho phép chuyển sang trang Web khác nhờ nháy chuột vào siêu liên kết đó</a:t>
            </a:r>
          </a:p>
        </p:txBody>
      </p:sp>
      <p:pic>
        <p:nvPicPr>
          <p:cNvPr id="11" name="Picture 10" descr="flowers0c">
            <a:extLst>
              <a:ext uri="{FF2B5EF4-FFF2-40B4-BE49-F238E27FC236}">
                <a16:creationId xmlns:a16="http://schemas.microsoft.com/office/drawing/2014/main" id="{68C48E09-4F7E-4C4D-BB98-C6FBFC88F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6217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flowers0c">
            <a:extLst>
              <a:ext uri="{FF2B5EF4-FFF2-40B4-BE49-F238E27FC236}">
                <a16:creationId xmlns:a16="http://schemas.microsoft.com/office/drawing/2014/main" id="{72383BC9-D8F8-4231-AA1F-71220C0A7F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446722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flowers0c">
            <a:extLst>
              <a:ext uri="{FF2B5EF4-FFF2-40B4-BE49-F238E27FC236}">
                <a16:creationId xmlns:a16="http://schemas.microsoft.com/office/drawing/2014/main" id="{233AEEA0-35CE-4792-B17F-1CCC26996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8" y="551815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flowers0c">
            <a:extLst>
              <a:ext uri="{FF2B5EF4-FFF2-40B4-BE49-F238E27FC236}">
                <a16:creationId xmlns:a16="http://schemas.microsoft.com/office/drawing/2014/main" id="{63F8F50C-D8FD-43BE-A529-4AC975FBF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325437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8">
            <a:extLst>
              <a:ext uri="{FF2B5EF4-FFF2-40B4-BE49-F238E27FC236}">
                <a16:creationId xmlns:a16="http://schemas.microsoft.com/office/drawing/2014/main" id="{61F4DA61-2C44-4FF5-AC29-209867EB86A8}"/>
              </a:ext>
            </a:extLst>
          </p:cNvPr>
          <p:cNvSpPr txBox="1">
            <a:spLocks noChangeArrowheads="1"/>
          </p:cNvSpPr>
          <p:nvPr/>
        </p:nvSpPr>
        <p:spPr bwMode="auto">
          <a:xfrm>
            <a:off x="2052638" y="817563"/>
            <a:ext cx="9529762" cy="1130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600">
                <a:latin typeface="Times New Roman" panose="02020603050405020304" pitchFamily="18" charset="0"/>
                <a:cs typeface="Times New Roman" panose="02020603050405020304" pitchFamily="18" charset="0"/>
              </a:rPr>
              <a:t>Phần mềm nào dưới đây không phải là trình duyệt Web?</a:t>
            </a:r>
          </a:p>
        </p:txBody>
      </p:sp>
      <p:sp>
        <p:nvSpPr>
          <p:cNvPr id="62467" name="Text Box 9">
            <a:extLst>
              <a:ext uri="{FF2B5EF4-FFF2-40B4-BE49-F238E27FC236}">
                <a16:creationId xmlns:a16="http://schemas.microsoft.com/office/drawing/2014/main" id="{1EA97B4C-FD13-4618-8876-1A7F6518F3B4}"/>
              </a:ext>
            </a:extLst>
          </p:cNvPr>
          <p:cNvSpPr txBox="1">
            <a:spLocks noChangeArrowheads="1"/>
          </p:cNvSpPr>
          <p:nvPr/>
        </p:nvSpPr>
        <p:spPr bwMode="auto">
          <a:xfrm>
            <a:off x="2133600" y="2438400"/>
            <a:ext cx="94488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600">
                <a:latin typeface="Times New Roman" panose="02020603050405020304" pitchFamily="18" charset="0"/>
                <a:cs typeface="Times New Roman" panose="02020603050405020304" pitchFamily="18" charset="0"/>
              </a:rPr>
              <a:t>Cốc cốc</a:t>
            </a:r>
          </a:p>
        </p:txBody>
      </p:sp>
      <p:sp>
        <p:nvSpPr>
          <p:cNvPr id="62468" name="Text Box 10">
            <a:extLst>
              <a:ext uri="{FF2B5EF4-FFF2-40B4-BE49-F238E27FC236}">
                <a16:creationId xmlns:a16="http://schemas.microsoft.com/office/drawing/2014/main" id="{85AA612B-2544-4BC9-92F2-3AB3FA15F30B}"/>
              </a:ext>
            </a:extLst>
          </p:cNvPr>
          <p:cNvSpPr txBox="1">
            <a:spLocks noChangeArrowheads="1"/>
          </p:cNvSpPr>
          <p:nvPr/>
        </p:nvSpPr>
        <p:spPr bwMode="auto">
          <a:xfrm>
            <a:off x="2141538" y="3505200"/>
            <a:ext cx="938688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600">
                <a:latin typeface="Times New Roman" panose="02020603050405020304" pitchFamily="18" charset="0"/>
                <a:cs typeface="Times New Roman" panose="02020603050405020304" pitchFamily="18" charset="0"/>
              </a:rPr>
              <a:t>Mozilla Firefox</a:t>
            </a:r>
          </a:p>
        </p:txBody>
      </p:sp>
      <p:sp>
        <p:nvSpPr>
          <p:cNvPr id="62469" name="Text Box 11">
            <a:extLst>
              <a:ext uri="{FF2B5EF4-FFF2-40B4-BE49-F238E27FC236}">
                <a16:creationId xmlns:a16="http://schemas.microsoft.com/office/drawing/2014/main" id="{AF57D6FD-8C88-4C07-90B4-4A157C0EEAA6}"/>
              </a:ext>
            </a:extLst>
          </p:cNvPr>
          <p:cNvSpPr txBox="1">
            <a:spLocks noChangeArrowheads="1"/>
          </p:cNvSpPr>
          <p:nvPr/>
        </p:nvSpPr>
        <p:spPr bwMode="auto">
          <a:xfrm>
            <a:off x="2133600" y="4648200"/>
            <a:ext cx="94488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600">
                <a:latin typeface="Times New Roman" panose="02020603050405020304" pitchFamily="18" charset="0"/>
                <a:cs typeface="Times New Roman" panose="02020603050405020304" pitchFamily="18" charset="0"/>
              </a:rPr>
              <a:t>Windows Explorer.</a:t>
            </a:r>
          </a:p>
        </p:txBody>
      </p:sp>
      <p:sp>
        <p:nvSpPr>
          <p:cNvPr id="62470" name="Text Box 12">
            <a:extLst>
              <a:ext uri="{FF2B5EF4-FFF2-40B4-BE49-F238E27FC236}">
                <a16:creationId xmlns:a16="http://schemas.microsoft.com/office/drawing/2014/main" id="{0E165226-14AE-4E2D-A3A0-D53B38E0CC45}"/>
              </a:ext>
            </a:extLst>
          </p:cNvPr>
          <p:cNvSpPr txBox="1">
            <a:spLocks noChangeArrowheads="1"/>
          </p:cNvSpPr>
          <p:nvPr/>
        </p:nvSpPr>
        <p:spPr bwMode="auto">
          <a:xfrm>
            <a:off x="2057400" y="5791200"/>
            <a:ext cx="94488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600">
                <a:latin typeface="Times New Roman" panose="02020603050405020304" pitchFamily="18" charset="0"/>
                <a:cs typeface="Times New Roman" panose="02020603050405020304" pitchFamily="18" charset="0"/>
              </a:rPr>
              <a:t>Google Chrome</a:t>
            </a:r>
            <a:endParaRPr lang="en-US" altLang="vi-VN" sz="3600" b="1">
              <a:latin typeface="Times New Roman" panose="02020603050405020304" pitchFamily="18" charset="0"/>
              <a:cs typeface="Times New Roman" panose="02020603050405020304" pitchFamily="18" charset="0"/>
            </a:endParaRPr>
          </a:p>
        </p:txBody>
      </p:sp>
      <p:pic>
        <p:nvPicPr>
          <p:cNvPr id="8" name="Picture 10" descr="flowers0c">
            <a:extLst>
              <a:ext uri="{FF2B5EF4-FFF2-40B4-BE49-F238E27FC236}">
                <a16:creationId xmlns:a16="http://schemas.microsoft.com/office/drawing/2014/main" id="{808C1448-B0EC-41C0-AB25-37AB43F00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446722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8">
            <a:extLst>
              <a:ext uri="{FF2B5EF4-FFF2-40B4-BE49-F238E27FC236}">
                <a16:creationId xmlns:a16="http://schemas.microsoft.com/office/drawing/2014/main" id="{C8D19196-1379-4D67-951D-DDDD0ECCC84F}"/>
              </a:ext>
            </a:extLst>
          </p:cNvPr>
          <p:cNvSpPr txBox="1">
            <a:spLocks noChangeArrowheads="1"/>
          </p:cNvSpPr>
          <p:nvPr/>
        </p:nvSpPr>
        <p:spPr bwMode="auto">
          <a:xfrm>
            <a:off x="2012950" y="798513"/>
            <a:ext cx="9537700" cy="100669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200">
                <a:latin typeface="Times New Roman" panose="02020603050405020304" pitchFamily="18" charset="0"/>
                <a:cs typeface="Times New Roman" panose="02020603050405020304" pitchFamily="18" charset="0"/>
              </a:rPr>
              <a:t>Để nhanh chóng tìm đến website quen thuộc mà không nhớ địa chỉ em nên thực hiện điều gì?</a:t>
            </a:r>
          </a:p>
        </p:txBody>
      </p:sp>
      <p:sp>
        <p:nvSpPr>
          <p:cNvPr id="63491" name="Text Box 9">
            <a:extLst>
              <a:ext uri="{FF2B5EF4-FFF2-40B4-BE49-F238E27FC236}">
                <a16:creationId xmlns:a16="http://schemas.microsoft.com/office/drawing/2014/main" id="{5A95FD52-7EE3-4F6B-8EBB-061901A1B97D}"/>
              </a:ext>
            </a:extLst>
          </p:cNvPr>
          <p:cNvSpPr txBox="1">
            <a:spLocks noChangeArrowheads="1"/>
          </p:cNvSpPr>
          <p:nvPr/>
        </p:nvSpPr>
        <p:spPr bwMode="auto">
          <a:xfrm>
            <a:off x="2057400" y="2362200"/>
            <a:ext cx="9539288"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3200">
                <a:latin typeface="Times New Roman" panose="02020603050405020304" pitchFamily="18" charset="0"/>
                <a:cs typeface="Times New Roman" panose="02020603050405020304" pitchFamily="18" charset="0"/>
              </a:rPr>
              <a:t>Gọi điện thoại hỏi bạn địa chỉ của website.</a:t>
            </a:r>
          </a:p>
        </p:txBody>
      </p:sp>
      <p:sp>
        <p:nvSpPr>
          <p:cNvPr id="63492" name="Text Box 10">
            <a:extLst>
              <a:ext uri="{FF2B5EF4-FFF2-40B4-BE49-F238E27FC236}">
                <a16:creationId xmlns:a16="http://schemas.microsoft.com/office/drawing/2014/main" id="{3D4E5ACC-F35B-4810-BE15-F89E943BE44E}"/>
              </a:ext>
            </a:extLst>
          </p:cNvPr>
          <p:cNvSpPr txBox="1">
            <a:spLocks noChangeArrowheads="1"/>
          </p:cNvSpPr>
          <p:nvPr/>
        </p:nvSpPr>
        <p:spPr bwMode="auto">
          <a:xfrm>
            <a:off x="2028825" y="3363913"/>
            <a:ext cx="95678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200">
                <a:latin typeface="Times New Roman" panose="02020603050405020304" pitchFamily="18" charset="0"/>
                <a:cs typeface="Times New Roman" panose="02020603050405020304" pitchFamily="18" charset="0"/>
              </a:rPr>
              <a:t>Truy cập vào một website và nháy vào các liên kết trong trang web đó</a:t>
            </a:r>
          </a:p>
        </p:txBody>
      </p:sp>
      <p:sp>
        <p:nvSpPr>
          <p:cNvPr id="63493" name="Text Box 11">
            <a:extLst>
              <a:ext uri="{FF2B5EF4-FFF2-40B4-BE49-F238E27FC236}">
                <a16:creationId xmlns:a16="http://schemas.microsoft.com/office/drawing/2014/main" id="{A6E60C14-E662-419B-8357-AB31B3213A12}"/>
              </a:ext>
            </a:extLst>
          </p:cNvPr>
          <p:cNvSpPr txBox="1">
            <a:spLocks noChangeArrowheads="1"/>
          </p:cNvSpPr>
          <p:nvPr/>
        </p:nvSpPr>
        <p:spPr bwMode="auto">
          <a:xfrm>
            <a:off x="2057400" y="4679950"/>
            <a:ext cx="9548813"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200">
                <a:latin typeface="Times New Roman" panose="02020603050405020304" pitchFamily="18" charset="0"/>
                <a:cs typeface="Times New Roman" panose="02020603050405020304" pitchFamily="18" charset="0"/>
              </a:rPr>
              <a:t>Sử dụng danh sách địa chỉ trong Bookmark</a:t>
            </a:r>
          </a:p>
        </p:txBody>
      </p:sp>
      <p:sp>
        <p:nvSpPr>
          <p:cNvPr id="63494" name="Text Box 12">
            <a:extLst>
              <a:ext uri="{FF2B5EF4-FFF2-40B4-BE49-F238E27FC236}">
                <a16:creationId xmlns:a16="http://schemas.microsoft.com/office/drawing/2014/main" id="{C71A8697-A599-4C19-B5F0-2F183BCA48E2}"/>
              </a:ext>
            </a:extLst>
          </p:cNvPr>
          <p:cNvSpPr txBox="1">
            <a:spLocks noChangeArrowheads="1"/>
          </p:cNvSpPr>
          <p:nvPr/>
        </p:nvSpPr>
        <p:spPr bwMode="auto">
          <a:xfrm>
            <a:off x="2047875" y="5681663"/>
            <a:ext cx="9548813"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3200">
                <a:latin typeface="Times New Roman" panose="02020603050405020304" pitchFamily="18" charset="0"/>
                <a:cs typeface="Times New Roman" panose="02020603050405020304" pitchFamily="18" charset="0"/>
              </a:rPr>
              <a:t>Truy cập một website bất kì và gõ nội dung cần tìm</a:t>
            </a:r>
          </a:p>
        </p:txBody>
      </p:sp>
      <p:pic>
        <p:nvPicPr>
          <p:cNvPr id="8" name="Picture 10" descr="flowers0c">
            <a:extLst>
              <a:ext uri="{FF2B5EF4-FFF2-40B4-BE49-F238E27FC236}">
                <a16:creationId xmlns:a16="http://schemas.microsoft.com/office/drawing/2014/main" id="{CD31F5C2-1EB4-4B7E-A236-B6E9A24C0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446722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95400"/>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err="1">
                <a:solidFill>
                  <a:srgbClr val="6600CC"/>
                </a:solidFill>
                <a:latin typeface="+mn-lt"/>
              </a:rPr>
              <a:t>NỘI</a:t>
            </a:r>
            <a:r>
              <a:rPr lang="en-US" altLang="en-US" sz="3200" b="1">
                <a:solidFill>
                  <a:srgbClr val="6600CC"/>
                </a:solidFill>
                <a:latin typeface="+mn-lt"/>
              </a:rPr>
              <a:t> DUNG TRỌNG TÂM</a:t>
            </a:r>
          </a:p>
        </p:txBody>
      </p:sp>
      <p:sp>
        <p:nvSpPr>
          <p:cNvPr id="15364" name="AutoShape 4">
            <a:extLst>
              <a:ext uri="{FF2B5EF4-FFF2-40B4-BE49-F238E27FC236}">
                <a16:creationId xmlns:a16="http://schemas.microsoft.com/office/drawing/2014/main" id="{7192C8D5-FBE1-4745-B8ED-1C1AA6B959F4}"/>
              </a:ext>
            </a:extLst>
          </p:cNvPr>
          <p:cNvSpPr>
            <a:spLocks noChangeArrowheads="1"/>
          </p:cNvSpPr>
          <p:nvPr/>
        </p:nvSpPr>
        <p:spPr bwMode="gray">
          <a:xfrm>
            <a:off x="2189550" y="2126932"/>
            <a:ext cx="8434112"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lIns="108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Tổ chức thông tin trên internet</a:t>
            </a:r>
          </a:p>
        </p:txBody>
      </p:sp>
      <p:sp>
        <p:nvSpPr>
          <p:cNvPr id="5" name="Oval 4">
            <a:extLst>
              <a:ext uri="{FF2B5EF4-FFF2-40B4-BE49-F238E27FC236}">
                <a16:creationId xmlns:a16="http://schemas.microsoft.com/office/drawing/2014/main" id="{8513B8F0-1EE8-5968-1150-9EEDF181412C}"/>
              </a:ext>
            </a:extLst>
          </p:cNvPr>
          <p:cNvSpPr/>
          <p:nvPr/>
        </p:nvSpPr>
        <p:spPr>
          <a:xfrm>
            <a:off x="1600200" y="2234011"/>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sp>
        <p:nvSpPr>
          <p:cNvPr id="13" name="AutoShape 4">
            <a:extLst>
              <a:ext uri="{FF2B5EF4-FFF2-40B4-BE49-F238E27FC236}">
                <a16:creationId xmlns:a16="http://schemas.microsoft.com/office/drawing/2014/main" id="{FD2C9801-DE07-F351-35D2-8E0F8F3F620E}"/>
              </a:ext>
            </a:extLst>
          </p:cNvPr>
          <p:cNvSpPr>
            <a:spLocks noChangeArrowheads="1"/>
          </p:cNvSpPr>
          <p:nvPr/>
        </p:nvSpPr>
        <p:spPr bwMode="gray">
          <a:xfrm>
            <a:off x="2276587" y="3022713"/>
            <a:ext cx="8772413"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lIns="108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Trình duyệt</a:t>
            </a:r>
          </a:p>
        </p:txBody>
      </p:sp>
      <p:sp>
        <p:nvSpPr>
          <p:cNvPr id="6" name="Oval 5">
            <a:extLst>
              <a:ext uri="{FF2B5EF4-FFF2-40B4-BE49-F238E27FC236}">
                <a16:creationId xmlns:a16="http://schemas.microsoft.com/office/drawing/2014/main" id="{9EA98ACA-AC53-85EF-E4A5-378EDA6CE4BE}"/>
              </a:ext>
            </a:extLst>
          </p:cNvPr>
          <p:cNvSpPr/>
          <p:nvPr/>
        </p:nvSpPr>
        <p:spPr>
          <a:xfrm>
            <a:off x="1695505" y="3114478"/>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pic>
        <p:nvPicPr>
          <p:cNvPr id="16" name="Picture 15" descr="Graphical user interface, application&#10;&#10;Description automatically generated">
            <a:extLst>
              <a:ext uri="{FF2B5EF4-FFF2-40B4-BE49-F238E27FC236}">
                <a16:creationId xmlns:a16="http://schemas.microsoft.com/office/drawing/2014/main"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88557"/>
            <a:ext cx="4038600" cy="1869442"/>
          </a:xfrm>
          <a:prstGeom prst="rect">
            <a:avLst/>
          </a:prstGeom>
        </p:spPr>
      </p:pic>
      <p:sp>
        <p:nvSpPr>
          <p:cNvPr id="2" name="AutoShape 4">
            <a:extLst>
              <a:ext uri="{FF2B5EF4-FFF2-40B4-BE49-F238E27FC236}">
                <a16:creationId xmlns:a16="http://schemas.microsoft.com/office/drawing/2014/main" id="{6018D32F-48CE-916E-CF82-ED71176E5E45}"/>
              </a:ext>
            </a:extLst>
          </p:cNvPr>
          <p:cNvSpPr>
            <a:spLocks noChangeArrowheads="1"/>
          </p:cNvSpPr>
          <p:nvPr/>
        </p:nvSpPr>
        <p:spPr bwMode="gray">
          <a:xfrm>
            <a:off x="2265750" y="3955733"/>
            <a:ext cx="9240450"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lIns="108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Thực hành: Khai thác thông tin trên trang web.</a:t>
            </a:r>
          </a:p>
        </p:txBody>
      </p:sp>
      <p:sp>
        <p:nvSpPr>
          <p:cNvPr id="3" name="Oval 2">
            <a:extLst>
              <a:ext uri="{FF2B5EF4-FFF2-40B4-BE49-F238E27FC236}">
                <a16:creationId xmlns:a16="http://schemas.microsoft.com/office/drawing/2014/main" id="{BB8B4443-1A27-53B1-8960-3CEC03F81A5D}"/>
              </a:ext>
            </a:extLst>
          </p:cNvPr>
          <p:cNvSpPr/>
          <p:nvPr/>
        </p:nvSpPr>
        <p:spPr>
          <a:xfrm>
            <a:off x="1676400" y="4062811"/>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3</a:t>
            </a:r>
          </a:p>
        </p:txBody>
      </p:sp>
    </p:spTree>
  </p:cSld>
  <p:clrMapOvr>
    <a:masterClrMapping/>
  </p:clrMapOvr>
  <p:transition>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106502"/>
            <a:ext cx="9712363"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Là một thành phần trong trang web trỏ đến vị trí khác trên cùng trang web đó hoặc trỏ đến một trang web khác.</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Là nội dung được thể hiện trên trình duyệt.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Là địa chỉ của một trang web.</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Là địa chỉ thư điện tử.</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2165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76074"/>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Trong trang web, liên kết (hay siêu liên kết) là gì?</a:t>
            </a:r>
          </a:p>
        </p:txBody>
      </p:sp>
    </p:spTree>
    <p:extLst>
      <p:ext uri="{BB962C8B-B14F-4D97-AF65-F5344CB8AC3E}">
        <p14:creationId xmlns:p14="http://schemas.microsoft.com/office/powerpoint/2010/main" val="243839197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71236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Một trò chơi máy tính.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Một phần mềm máy tính.</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435484"/>
            <a:ext cx="9657465" cy="9998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700">
                <a:solidFill>
                  <a:schemeClr val="tx1"/>
                </a:solidFill>
                <a:latin typeface="Times New Roman" panose="02020603050405020304" pitchFamily="18" charset="0"/>
                <a:cs typeface="Times New Roman" panose="02020603050405020304" pitchFamily="18" charset="0"/>
              </a:rPr>
              <a:t>Một hệ thống các website trên Internet cho phép người sử dụng xem và chia sẻ thông tin qua các trang web được liên kết với nhau.</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Tên khác của Internet.</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43548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76074"/>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en-US" sz="3200">
                <a:solidFill>
                  <a:schemeClr val="accent2"/>
                </a:solidFill>
                <a:latin typeface="Times New Roman" panose="02020603050405020304" pitchFamily="18" charset="0"/>
                <a:cs typeface="Times New Roman" panose="02020603050405020304" pitchFamily="18" charset="0"/>
              </a:rPr>
              <a:t>World Wide Web là gì?</a:t>
            </a:r>
            <a:endParaRPr lang="vi-VN" sz="320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70173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71236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Trình duyệt web.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Địa chỉ web.</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Website. </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Công cụ tìm kiếm.</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2165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03659"/>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Phần mềm giúp người sử dụng truy cập các trang web trên Internet gọi là gì?</a:t>
            </a:r>
          </a:p>
        </p:txBody>
      </p:sp>
    </p:spTree>
    <p:extLst>
      <p:ext uri="{BB962C8B-B14F-4D97-AF65-F5344CB8AC3E}">
        <p14:creationId xmlns:p14="http://schemas.microsoft.com/office/powerpoint/2010/main" val="1329698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71236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a:t>
            </a:r>
            <a:r>
              <a:rPr lang="vi-VN" sz="3200">
                <a:solidFill>
                  <a:schemeClr val="tx1"/>
                </a:solidFill>
                <a:latin typeface="Times New Roman" panose="02020603050405020304" pitchFamily="18" charset="0"/>
                <a:cs typeface="Times New Roman" panose="02020603050405020304" pitchFamily="18" charset="0"/>
              </a:rPr>
              <a:t>ên cá nhân hoặc tổ chức sở hữu.</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a:t>
            </a:r>
            <a:r>
              <a:rPr lang="vi-VN" sz="3200">
                <a:solidFill>
                  <a:schemeClr val="tx1"/>
                </a:solidFill>
                <a:latin typeface="Times New Roman" panose="02020603050405020304" pitchFamily="18" charset="0"/>
                <a:cs typeface="Times New Roman" panose="02020603050405020304" pitchFamily="18" charset="0"/>
              </a:rPr>
              <a:t>ột địa chỉ truy cập.</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Đ</a:t>
            </a:r>
            <a:r>
              <a:rPr lang="vi-VN" sz="3200">
                <a:solidFill>
                  <a:schemeClr val="tx1"/>
                </a:solidFill>
                <a:latin typeface="Times New Roman" panose="02020603050405020304" pitchFamily="18" charset="0"/>
                <a:cs typeface="Times New Roman" panose="02020603050405020304" pitchFamily="18" charset="0"/>
              </a:rPr>
              <a:t>ịa chỉ trụ sở của đơn vị sở hữu.</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Đ</a:t>
            </a:r>
            <a:r>
              <a:rPr lang="vi-VN" sz="3200">
                <a:solidFill>
                  <a:schemeClr val="tx1"/>
                </a:solidFill>
                <a:latin typeface="Times New Roman" panose="02020603050405020304" pitchFamily="18" charset="0"/>
                <a:cs typeface="Times New Roman" panose="02020603050405020304" pitchFamily="18" charset="0"/>
              </a:rPr>
              <a:t>ịa chỉ thư điện tử.</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738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76074"/>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Mỗi website bắt buộc phải có</a:t>
            </a:r>
          </a:p>
        </p:txBody>
      </p:sp>
    </p:spTree>
    <p:extLst>
      <p:ext uri="{BB962C8B-B14F-4D97-AF65-F5344CB8AC3E}">
        <p14:creationId xmlns:p14="http://schemas.microsoft.com/office/powerpoint/2010/main" val="322691260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71236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Ngôi nhà</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Mũi tên</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Bàn tay</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Một đáp án khác</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2747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03659"/>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Khi di chuyển vào liên kết, con trỏ chuột thường chuyển thành hình gì?</a:t>
            </a:r>
          </a:p>
        </p:txBody>
      </p:sp>
    </p:spTree>
    <p:extLst>
      <p:ext uri="{BB962C8B-B14F-4D97-AF65-F5344CB8AC3E}">
        <p14:creationId xmlns:p14="http://schemas.microsoft.com/office/powerpoint/2010/main" val="3958458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71236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Duyệt web</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Truy cập</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Trình duyệt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Liên kết</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2165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76074"/>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Hoạt động di chuyển theo các liên kết được gọi là gì?</a:t>
            </a:r>
          </a:p>
        </p:txBody>
      </p:sp>
    </p:spTree>
    <p:extLst>
      <p:ext uri="{BB962C8B-B14F-4D97-AF65-F5344CB8AC3E}">
        <p14:creationId xmlns:p14="http://schemas.microsoft.com/office/powerpoint/2010/main" val="34965315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71236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Website</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Liên kết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Địa chỉ truy cập</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Cả ba đáp án đều sai</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0984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03659"/>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Thông tin trên Internet được tạo nên từ nhiều trang web kết nối với nhau bởi các:</a:t>
            </a:r>
          </a:p>
        </p:txBody>
      </p:sp>
    </p:spTree>
    <p:extLst>
      <p:ext uri="{BB962C8B-B14F-4D97-AF65-F5344CB8AC3E}">
        <p14:creationId xmlns:p14="http://schemas.microsoft.com/office/powerpoint/2010/main" val="78205403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71236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Google chrome</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Mozilla Firefor</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Safari</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Opera</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0984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76074"/>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Đây là biểu tượng của trình duyệt nào?</a:t>
            </a:r>
          </a:p>
        </p:txBody>
      </p:sp>
      <p:pic>
        <p:nvPicPr>
          <p:cNvPr id="10" name="Picture 9" descr="[KNTT] Trắc nghiệm tin học 6 bài 6: Mạng thông tin toàn cầu">
            <a:extLst>
              <a:ext uri="{FF2B5EF4-FFF2-40B4-BE49-F238E27FC236}">
                <a16:creationId xmlns:a16="http://schemas.microsoft.com/office/drawing/2014/main" id="{75C2F44E-FC62-EF32-63E8-8709614E86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800203"/>
            <a:ext cx="1271905" cy="1200785"/>
          </a:xfrm>
          <a:prstGeom prst="rect">
            <a:avLst/>
          </a:prstGeom>
          <a:noFill/>
          <a:ln>
            <a:noFill/>
          </a:ln>
        </p:spPr>
      </p:pic>
    </p:spTree>
    <p:extLst>
      <p:ext uri="{BB962C8B-B14F-4D97-AF65-F5344CB8AC3E}">
        <p14:creationId xmlns:p14="http://schemas.microsoft.com/office/powerpoint/2010/main" val="375934812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71236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Safari</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Coccoc</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Google chrome</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Mozilla Firefor</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4019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03659"/>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Trình duyệt web nào được sử dụng nhiều nhất trên thế giới hiện nay:</a:t>
            </a:r>
          </a:p>
        </p:txBody>
      </p:sp>
    </p:spTree>
    <p:extLst>
      <p:ext uri="{BB962C8B-B14F-4D97-AF65-F5344CB8AC3E}">
        <p14:creationId xmlns:p14="http://schemas.microsoft.com/office/powerpoint/2010/main" val="382772827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71236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Internet Explorer.</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Mozilla Firefox.</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Google chrome</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Windows Explorer.</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9338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03659"/>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Trong các tên sau đây, tên nào không phải là tên của trình duyệt Web.</a:t>
            </a:r>
          </a:p>
        </p:txBody>
      </p:sp>
    </p:spTree>
    <p:extLst>
      <p:ext uri="{BB962C8B-B14F-4D97-AF65-F5344CB8AC3E}">
        <p14:creationId xmlns:p14="http://schemas.microsoft.com/office/powerpoint/2010/main" val="152548018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678473"/>
      </p:ext>
    </p:extLst>
  </p:cSld>
  <p:clrMapOvr>
    <a:masterClrMapping/>
  </p:clrMapOvr>
  <p:transition>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71236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http://tratu.soha.vn</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http://vi.wikipedia.org</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https://hanhtrangso.nxbgd.vn</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https://translate.google.com</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6465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03659"/>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Đâu là địa chỉ trang chủ của Website Bách khoa toàn thư mở </a:t>
            </a:r>
            <a:r>
              <a:rPr lang="en-US" sz="3200">
                <a:solidFill>
                  <a:schemeClr val="accent2"/>
                </a:solidFill>
                <a:latin typeface="Times New Roman" panose="02020603050405020304" pitchFamily="18" charset="0"/>
                <a:cs typeface="Times New Roman" panose="02020603050405020304" pitchFamily="18" charset="0"/>
              </a:rPr>
              <a:t>T</a:t>
            </a:r>
            <a:r>
              <a:rPr lang="vi-VN" sz="3200">
                <a:solidFill>
                  <a:schemeClr val="accent2"/>
                </a:solidFill>
                <a:latin typeface="Times New Roman" panose="02020603050405020304" pitchFamily="18" charset="0"/>
                <a:cs typeface="Times New Roman" panose="02020603050405020304" pitchFamily="18" charset="0"/>
              </a:rPr>
              <a:t>iếng </a:t>
            </a:r>
            <a:r>
              <a:rPr lang="en-US" sz="3200">
                <a:solidFill>
                  <a:schemeClr val="accent2"/>
                </a:solidFill>
                <a:latin typeface="Times New Roman" panose="02020603050405020304" pitchFamily="18" charset="0"/>
                <a:cs typeface="Times New Roman" panose="02020603050405020304" pitchFamily="18" charset="0"/>
              </a:rPr>
              <a:t>V</a:t>
            </a:r>
            <a:r>
              <a:rPr lang="vi-VN" sz="3200">
                <a:solidFill>
                  <a:schemeClr val="accent2"/>
                </a:solidFill>
                <a:latin typeface="Times New Roman" panose="02020603050405020304" pitchFamily="18" charset="0"/>
                <a:cs typeface="Times New Roman" panose="02020603050405020304" pitchFamily="18" charset="0"/>
              </a:rPr>
              <a:t>iệt:</a:t>
            </a:r>
          </a:p>
        </p:txBody>
      </p:sp>
    </p:spTree>
    <p:extLst>
      <p:ext uri="{BB962C8B-B14F-4D97-AF65-F5344CB8AC3E}">
        <p14:creationId xmlns:p14="http://schemas.microsoft.com/office/powerpoint/2010/main" val="346390897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71236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https://vnexpress.net/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http://kenh24h.com.vn/</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https://thethaovanhoa.vn/</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https://hanhtrangso.nxbgd.vn/</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801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76074"/>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Đâu là trang web dùng để phục vụ việc học tập</a:t>
            </a:r>
            <a:r>
              <a:rPr lang="en-US" sz="3200">
                <a:solidFill>
                  <a:schemeClr val="accent2"/>
                </a:solidFill>
                <a:latin typeface="Times New Roman" panose="02020603050405020304" pitchFamily="18" charset="0"/>
                <a:cs typeface="Times New Roman" panose="02020603050405020304" pitchFamily="18" charset="0"/>
              </a:rPr>
              <a:t>?</a:t>
            </a:r>
            <a:endParaRPr lang="vi-VN" sz="320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34095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71236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https:// Sunrise.tqb@gmail.com</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https\\www.tienphong.vn</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https:// www.tienphong.vn</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https\\: www.tienphong.vn</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46550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76074"/>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Địa chỉ trang Web nào hợp lệ:</a:t>
            </a:r>
          </a:p>
        </p:txBody>
      </p:sp>
    </p:spTree>
    <p:extLst>
      <p:ext uri="{BB962C8B-B14F-4D97-AF65-F5344CB8AC3E}">
        <p14:creationId xmlns:p14="http://schemas.microsoft.com/office/powerpoint/2010/main" val="118317837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71236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Trang chủ của một Website</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Địa chỉ của một website</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Biểu tượng một trình duyệt</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2"/>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Hình ảnh con trỏ chuột khi di chuyển vào liên kết.</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46550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76074"/>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Hình ảnh dưới đây nói về:</a:t>
            </a:r>
          </a:p>
        </p:txBody>
      </p:sp>
      <p:pic>
        <p:nvPicPr>
          <p:cNvPr id="10" name="Picture 9" descr="[KNTT] Trắc nghiệm tin học 6 bài 6: Mạng thông tin toàn cầu">
            <a:extLst>
              <a:ext uri="{FF2B5EF4-FFF2-40B4-BE49-F238E27FC236}">
                <a16:creationId xmlns:a16="http://schemas.microsoft.com/office/drawing/2014/main" id="{1033AE51-9F3F-C828-34BB-F2F87659318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048653"/>
            <a:ext cx="1066800" cy="905636"/>
          </a:xfrm>
          <a:prstGeom prst="rect">
            <a:avLst/>
          </a:prstGeom>
          <a:noFill/>
          <a:ln>
            <a:noFill/>
          </a:ln>
        </p:spPr>
      </p:pic>
    </p:spTree>
    <p:extLst>
      <p:ext uri="{BB962C8B-B14F-4D97-AF65-F5344CB8AC3E}">
        <p14:creationId xmlns:p14="http://schemas.microsoft.com/office/powerpoint/2010/main" val="132508716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106502"/>
            <a:ext cx="9712363"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Trang chủ của website là trang được mở ra đầu tiên khi truy cập website đó.</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2"/>
            <a:ext cx="9657465"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Mỗi website là tập hợp các trang web liên quan và được tổ chức từ nhiều địa chỉ.</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50354"/>
            <a:ext cx="9657465"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Trình duyệt là phần mềm giúp người sử dụng truy cập một trang web trên Internet.</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2"/>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Nháy chuột vào liên kết để quay lại trang web </a:t>
            </a:r>
            <a:r>
              <a:rPr lang="en-US" sz="3200">
                <a:solidFill>
                  <a:schemeClr val="tx1"/>
                </a:solidFill>
                <a:latin typeface="Times New Roman" panose="02020603050405020304" pitchFamily="18" charset="0"/>
                <a:cs typeface="Times New Roman" panose="02020603050405020304" pitchFamily="18" charset="0"/>
              </a:rPr>
              <a:t>trước </a:t>
            </a:r>
            <a:r>
              <a:rPr lang="vi-VN" sz="3200">
                <a:solidFill>
                  <a:schemeClr val="tx1"/>
                </a:solidFill>
                <a:latin typeface="Times New Roman" panose="02020603050405020304" pitchFamily="18" charset="0"/>
                <a:cs typeface="Times New Roman" panose="02020603050405020304" pitchFamily="18" charset="0"/>
              </a:rPr>
              <a:t>đó.</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2165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76074"/>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Trong các câu sau, câu nào đúng:</a:t>
            </a:r>
          </a:p>
        </p:txBody>
      </p:sp>
    </p:spTree>
    <p:extLst>
      <p:ext uri="{BB962C8B-B14F-4D97-AF65-F5344CB8AC3E}">
        <p14:creationId xmlns:p14="http://schemas.microsoft.com/office/powerpoint/2010/main" val="95748936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71236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Xem lại trang hiện tại.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Quay về trang liền trước</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Đi đến trang liền sau. </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Quay về trang chủ.</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9338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76074"/>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Nút   </a:t>
            </a:r>
            <a:r>
              <a:rPr lang="en-US" sz="3200">
                <a:solidFill>
                  <a:schemeClr val="accent2"/>
                </a:solidFill>
                <a:latin typeface="Times New Roman" panose="02020603050405020304" pitchFamily="18" charset="0"/>
                <a:cs typeface="Times New Roman" panose="02020603050405020304" pitchFamily="18" charset="0"/>
              </a:rPr>
              <a:t>      </a:t>
            </a:r>
            <a:r>
              <a:rPr lang="vi-VN" sz="3200">
                <a:solidFill>
                  <a:schemeClr val="accent2"/>
                </a:solidFill>
                <a:latin typeface="Times New Roman" panose="02020603050405020304" pitchFamily="18" charset="0"/>
                <a:cs typeface="Times New Roman" panose="02020603050405020304" pitchFamily="18" charset="0"/>
              </a:rPr>
              <a:t>trên trình duyệt web có nghĩa là:</a:t>
            </a:r>
          </a:p>
        </p:txBody>
      </p:sp>
      <p:pic>
        <p:nvPicPr>
          <p:cNvPr id="10" name="Picture 9">
            <a:extLst>
              <a:ext uri="{FF2B5EF4-FFF2-40B4-BE49-F238E27FC236}">
                <a16:creationId xmlns:a16="http://schemas.microsoft.com/office/drawing/2014/main" id="{81C539C5-AE68-F6AD-6EC2-127625A0B1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34653" y="1052513"/>
            <a:ext cx="570547" cy="570547"/>
          </a:xfrm>
          <a:prstGeom prst="rect">
            <a:avLst/>
          </a:prstGeom>
          <a:noFill/>
          <a:ln>
            <a:noFill/>
          </a:ln>
        </p:spPr>
      </p:pic>
    </p:spTree>
    <p:extLst>
      <p:ext uri="{BB962C8B-B14F-4D97-AF65-F5344CB8AC3E}">
        <p14:creationId xmlns:p14="http://schemas.microsoft.com/office/powerpoint/2010/main" val="408781482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106502"/>
            <a:ext cx="9712363"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Cả hai đều có một thủ thư hoặc chuyên gia chuyên nghiệp luôn túc trực để trả lời các câu hỏi của độc giả.</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2"/>
            <a:ext cx="9657465"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Cả hai đều cung cấp tin tức và thông tin cập nhật từng phút.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Cả hai đều đóng cửa sau giờ hành chính.</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2"/>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Cả hai đều tạo môi trường cho người sử dụng có thể đọc được sách báo và tạp chí.</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102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76074"/>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Phát biểu nào sau đây là đúng về WWW và thư viện?</a:t>
            </a:r>
          </a:p>
        </p:txBody>
      </p:sp>
    </p:spTree>
    <p:extLst>
      <p:ext uri="{BB962C8B-B14F-4D97-AF65-F5344CB8AC3E}">
        <p14:creationId xmlns:p14="http://schemas.microsoft.com/office/powerpoint/2010/main" val="30656278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71236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Mỗi trang web mở được từ nhiều trình duyệt nhất định.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Cách tổ chức thông tin trên mọi website đều giống nhau.</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50354"/>
            <a:ext cx="9657465"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Mỗi trang web là một siêu văn bản được gán cho một địa chỉ truy cập.</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2"/>
            <a:ext cx="9594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Khi con trỏ chuột di chuyển đến liên kết trên trang web, con trỏ chuột thường chuyển thành hình bàn tay.</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6465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76074"/>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Trong các câu sau, câu nào sai</a:t>
            </a:r>
            <a:r>
              <a:rPr lang="en-US" sz="3200">
                <a:solidFill>
                  <a:schemeClr val="accent2"/>
                </a:solidFill>
                <a:latin typeface="Times New Roman" panose="02020603050405020304" pitchFamily="18" charset="0"/>
                <a:cs typeface="Times New Roman" panose="02020603050405020304" pitchFamily="18" charset="0"/>
              </a:rPr>
              <a:t>?</a:t>
            </a:r>
            <a:endParaRPr lang="vi-VN" sz="320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393812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71236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World Web wide</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Web world Wide</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Wide world Web</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World Wide Web</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102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76074"/>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WWW là tên viết tắt của cụm từ nào dưới đây:</a:t>
            </a:r>
          </a:p>
        </p:txBody>
      </p:sp>
    </p:spTree>
    <p:extLst>
      <p:ext uri="{BB962C8B-B14F-4D97-AF65-F5344CB8AC3E}">
        <p14:creationId xmlns:p14="http://schemas.microsoft.com/office/powerpoint/2010/main" val="309358753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71236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Văn bản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Hình ảnh</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Âm thanh, video</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Cả ba đáp án trên đều đúng</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102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76074"/>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Dữ liệu trong trang siêu văn bản (Hypertex) có dạng:</a:t>
            </a:r>
          </a:p>
        </p:txBody>
      </p:sp>
    </p:spTree>
    <p:extLst>
      <p:ext uri="{BB962C8B-B14F-4D97-AF65-F5344CB8AC3E}">
        <p14:creationId xmlns:p14="http://schemas.microsoft.com/office/powerpoint/2010/main" val="60668160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TextBox 11">
            <a:extLst>
              <a:ext uri="{FF2B5EF4-FFF2-40B4-BE49-F238E27FC236}">
                <a16:creationId xmlns:a16="http://schemas.microsoft.com/office/drawing/2014/main" id="{5BECA367-2B43-45B7-A929-EB1C1DDFDAD9}"/>
              </a:ext>
            </a:extLst>
          </p:cNvPr>
          <p:cNvSpPr txBox="1">
            <a:spLocks noChangeArrowheads="1"/>
          </p:cNvSpPr>
          <p:nvPr/>
        </p:nvSpPr>
        <p:spPr bwMode="auto">
          <a:xfrm>
            <a:off x="457200" y="1447800"/>
            <a:ext cx="4343400" cy="501675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a:latin typeface="Times New Roman" panose="02020603050405020304" pitchFamily="18" charset="0"/>
                <a:ea typeface="Arial" panose="020B0604020202020204" pitchFamily="34" charset="0"/>
                <a:cs typeface="Times New Roman" panose="02020603050405020304" pitchFamily="18" charset="0"/>
              </a:rPr>
              <a:t>Khi truy cập internet, em bước vào một thế giới thông tin vô cùng rộng lớn. Các trang thông tin trên internet sẽ đưa em đi từ câu chuyện hấp dẫn đến những bản nhạc du dương, từ những hình ảnh đẹp đến những kho tri thức vô cùng quý giá</a:t>
            </a:r>
            <a:r>
              <a:rPr lang="en-US" altLang="vi-VN" sz="3200">
                <a:latin typeface="Times New Roman" panose="02020603050405020304" pitchFamily="18" charset="0"/>
                <a:ea typeface="Arial" panose="020B0604020202020204" pitchFamily="34" charset="0"/>
                <a:cs typeface="Times New Roman" panose="02020603050405020304" pitchFamily="18" charset="0"/>
              </a:rPr>
              <a:t>.</a:t>
            </a:r>
            <a:endParaRPr lang="vi-VN" altLang="vi-VN" sz="3200">
              <a:latin typeface="Times New Roman" panose="02020603050405020304" pitchFamily="18" charset="0"/>
              <a:ea typeface="Arial" panose="020B0604020202020204" pitchFamily="34" charset="0"/>
              <a:cs typeface="Times New Roman" panose="02020603050405020304" pitchFamily="18" charset="0"/>
            </a:endParaRPr>
          </a:p>
        </p:txBody>
      </p:sp>
      <p:pic>
        <p:nvPicPr>
          <p:cNvPr id="20484" name="Picture 4">
            <a:extLst>
              <a:ext uri="{FF2B5EF4-FFF2-40B4-BE49-F238E27FC236}">
                <a16:creationId xmlns:a16="http://schemas.microsoft.com/office/drawing/2014/main" id="{94F6306B-0CEA-4E5A-9475-96732A10E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39284"/>
            <a:ext cx="7086600" cy="526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a:extLst>
              <a:ext uri="{FF2B5EF4-FFF2-40B4-BE49-F238E27FC236}">
                <a16:creationId xmlns:a16="http://schemas.microsoft.com/office/drawing/2014/main" id="{2571BD7D-67B0-4D78-AD1B-F9A852B3A4DB}"/>
              </a:ext>
            </a:extLst>
          </p:cNvPr>
          <p:cNvSpPr>
            <a:spLocks noChangeArrowheads="1"/>
          </p:cNvSpPr>
          <p:nvPr/>
        </p:nvSpPr>
        <p:spPr bwMode="auto">
          <a:xfrm>
            <a:off x="0" y="12700"/>
            <a:ext cx="12192000" cy="1055688"/>
          </a:xfrm>
          <a:prstGeom prst="rect">
            <a:avLst/>
          </a:prstGeom>
          <a:solidFill>
            <a:schemeClr val="accent1">
              <a:lumMod val="90000"/>
            </a:schemeClr>
          </a:solidFill>
          <a:ln>
            <a:noFill/>
          </a:ln>
          <a:effectLst/>
        </p:spPr>
        <p:txBody>
          <a:bodyPr anchor="ctr"/>
          <a:lstStyle>
            <a:lvl1pPr eaLnBrk="0" hangingPunct="0">
              <a:tabLst>
                <a:tab pos="342900" algn="l"/>
                <a:tab pos="1828800" algn="l"/>
                <a:tab pos="3771900" algn="l"/>
              </a:tabLst>
              <a:defRPr>
                <a:solidFill>
                  <a:schemeClr val="tx1"/>
                </a:solidFill>
                <a:latin typeface="Arial" panose="020B0604020202020204" pitchFamily="34" charset="0"/>
              </a:defRPr>
            </a:lvl1pPr>
            <a:lvl2pPr eaLnBrk="0" hangingPunct="0">
              <a:tabLst>
                <a:tab pos="342900" algn="l"/>
                <a:tab pos="1828800" algn="l"/>
                <a:tab pos="3771900" algn="l"/>
              </a:tabLst>
              <a:defRPr>
                <a:solidFill>
                  <a:schemeClr val="tx1"/>
                </a:solidFill>
                <a:latin typeface="Arial" panose="020B0604020202020204" pitchFamily="34" charset="0"/>
              </a:defRPr>
            </a:lvl2pPr>
            <a:lvl3pPr eaLnBrk="0" hangingPunct="0">
              <a:tabLst>
                <a:tab pos="342900" algn="l"/>
                <a:tab pos="1828800" algn="l"/>
                <a:tab pos="3771900" algn="l"/>
              </a:tabLst>
              <a:defRPr>
                <a:solidFill>
                  <a:schemeClr val="tx1"/>
                </a:solidFill>
                <a:latin typeface="Arial" panose="020B0604020202020204" pitchFamily="34" charset="0"/>
              </a:defRPr>
            </a:lvl3pPr>
            <a:lvl4pPr eaLnBrk="0" hangingPunct="0">
              <a:tabLst>
                <a:tab pos="342900" algn="l"/>
                <a:tab pos="1828800" algn="l"/>
                <a:tab pos="3771900" algn="l"/>
              </a:tabLst>
              <a:defRPr>
                <a:solidFill>
                  <a:schemeClr val="tx1"/>
                </a:solidFill>
                <a:latin typeface="Arial" panose="020B0604020202020204" pitchFamily="34" charset="0"/>
              </a:defRPr>
            </a:lvl4pPr>
            <a:lvl5pPr eaLnBrk="0" hangingPunct="0">
              <a:tabLst>
                <a:tab pos="342900" algn="l"/>
                <a:tab pos="1828800" algn="l"/>
                <a:tab pos="3771900" algn="l"/>
              </a:tabLst>
              <a:defRPr>
                <a:solidFill>
                  <a:schemeClr val="tx1"/>
                </a:solidFill>
                <a:latin typeface="Arial" panose="020B0604020202020204" pitchFamily="34" charset="0"/>
              </a:defRPr>
            </a:lvl5pPr>
            <a:lvl6pPr eaLnBrk="0" fontAlgn="base" hangingPunct="0">
              <a:spcBef>
                <a:spcPct val="0"/>
              </a:spcBef>
              <a:spcAft>
                <a:spcPct val="0"/>
              </a:spcAft>
              <a:tabLst>
                <a:tab pos="342900" algn="l"/>
                <a:tab pos="1828800" algn="l"/>
                <a:tab pos="3771900" algn="l"/>
              </a:tabLst>
              <a:defRPr>
                <a:solidFill>
                  <a:schemeClr val="tx1"/>
                </a:solidFill>
                <a:latin typeface="Arial" panose="020B0604020202020204" pitchFamily="34" charset="0"/>
              </a:defRPr>
            </a:lvl6pPr>
            <a:lvl7pPr eaLnBrk="0" fontAlgn="base" hangingPunct="0">
              <a:spcBef>
                <a:spcPct val="0"/>
              </a:spcBef>
              <a:spcAft>
                <a:spcPct val="0"/>
              </a:spcAft>
              <a:tabLst>
                <a:tab pos="342900" algn="l"/>
                <a:tab pos="1828800" algn="l"/>
                <a:tab pos="3771900" algn="l"/>
              </a:tabLst>
              <a:defRPr>
                <a:solidFill>
                  <a:schemeClr val="tx1"/>
                </a:solidFill>
                <a:latin typeface="Arial" panose="020B0604020202020204" pitchFamily="34" charset="0"/>
              </a:defRPr>
            </a:lvl7pPr>
            <a:lvl8pPr eaLnBrk="0" fontAlgn="base" hangingPunct="0">
              <a:spcBef>
                <a:spcPct val="0"/>
              </a:spcBef>
              <a:spcAft>
                <a:spcPct val="0"/>
              </a:spcAft>
              <a:tabLst>
                <a:tab pos="342900" algn="l"/>
                <a:tab pos="1828800" algn="l"/>
                <a:tab pos="3771900" algn="l"/>
              </a:tabLst>
              <a:defRPr>
                <a:solidFill>
                  <a:schemeClr val="tx1"/>
                </a:solidFill>
                <a:latin typeface="Arial" panose="020B0604020202020204" pitchFamily="34" charset="0"/>
              </a:defRPr>
            </a:lvl8pPr>
            <a:lvl9pPr eaLnBrk="0" fontAlgn="base" hangingPunct="0">
              <a:spcBef>
                <a:spcPct val="0"/>
              </a:spcBef>
              <a:spcAft>
                <a:spcPct val="0"/>
              </a:spcAft>
              <a:tabLst>
                <a:tab pos="342900" algn="l"/>
                <a:tab pos="1828800" algn="l"/>
                <a:tab pos="3771900" algn="l"/>
              </a:tabLst>
              <a:defRPr>
                <a:solidFill>
                  <a:schemeClr val="tx1"/>
                </a:solidFill>
                <a:latin typeface="Arial" panose="020B0604020202020204" pitchFamily="34" charset="0"/>
              </a:defRPr>
            </a:lvl9pPr>
          </a:lstStyle>
          <a:p>
            <a:pPr algn="ctr">
              <a:defRPr/>
            </a:pPr>
            <a:r>
              <a:rPr lang="en-US" sz="4000" b="1" dirty="0" err="1"/>
              <a:t>Các</a:t>
            </a:r>
            <a:r>
              <a:rPr lang="en-US" sz="4000" b="1" dirty="0"/>
              <a:t> </a:t>
            </a:r>
            <a:r>
              <a:rPr lang="en-US" sz="4000" b="1" dirty="0" err="1"/>
              <a:t>phát</a:t>
            </a:r>
            <a:r>
              <a:rPr lang="en-US" sz="4000" b="1" dirty="0"/>
              <a:t> </a:t>
            </a:r>
            <a:r>
              <a:rPr lang="en-US" sz="4000" b="1" dirty="0" err="1"/>
              <a:t>biểu</a:t>
            </a:r>
            <a:r>
              <a:rPr lang="en-US" sz="4000" b="1" dirty="0"/>
              <a:t> </a:t>
            </a:r>
            <a:r>
              <a:rPr lang="en-US" sz="4000" b="1" dirty="0" err="1"/>
              <a:t>sau</a:t>
            </a:r>
            <a:r>
              <a:rPr lang="en-US" sz="4000" b="1" dirty="0"/>
              <a:t> </a:t>
            </a:r>
            <a:r>
              <a:rPr lang="en-US" sz="4000" b="1" dirty="0" err="1"/>
              <a:t>đúng</a:t>
            </a:r>
            <a:r>
              <a:rPr lang="en-US" sz="4000" b="1" dirty="0"/>
              <a:t> hay </a:t>
            </a:r>
            <a:r>
              <a:rPr lang="en-US" sz="4000" b="1" dirty="0" err="1"/>
              <a:t>sai</a:t>
            </a:r>
            <a:r>
              <a:rPr lang="en-US" sz="4000" b="1" dirty="0"/>
              <a:t>?</a:t>
            </a:r>
          </a:p>
        </p:txBody>
      </p:sp>
      <p:graphicFrame>
        <p:nvGraphicFramePr>
          <p:cNvPr id="3" name="Table 2">
            <a:extLst>
              <a:ext uri="{FF2B5EF4-FFF2-40B4-BE49-F238E27FC236}">
                <a16:creationId xmlns:a16="http://schemas.microsoft.com/office/drawing/2014/main" id="{2504F462-2538-4321-93CC-2001F090ED0A}"/>
              </a:ext>
            </a:extLst>
          </p:cNvPr>
          <p:cNvGraphicFramePr>
            <a:graphicFrameLocks noGrp="1"/>
          </p:cNvGraphicFramePr>
          <p:nvPr/>
        </p:nvGraphicFramePr>
        <p:xfrm>
          <a:off x="152400" y="1068388"/>
          <a:ext cx="11887200" cy="5598294"/>
        </p:xfrm>
        <a:graphic>
          <a:graphicData uri="http://schemas.openxmlformats.org/drawingml/2006/table">
            <a:tbl>
              <a:tblPr firstRow="1" bandRow="1">
                <a:tableStyleId>{21E4AEA4-8DFA-4A89-87EB-49C32662AFE0}</a:tableStyleId>
              </a:tblPr>
              <a:tblGrid>
                <a:gridCol w="9783272">
                  <a:extLst>
                    <a:ext uri="{9D8B030D-6E8A-4147-A177-3AD203B41FA5}">
                      <a16:colId xmlns:a16="http://schemas.microsoft.com/office/drawing/2014/main" val="20000"/>
                    </a:ext>
                  </a:extLst>
                </a:gridCol>
                <a:gridCol w="1051964">
                  <a:extLst>
                    <a:ext uri="{9D8B030D-6E8A-4147-A177-3AD203B41FA5}">
                      <a16:colId xmlns:a16="http://schemas.microsoft.com/office/drawing/2014/main" val="20001"/>
                    </a:ext>
                  </a:extLst>
                </a:gridCol>
                <a:gridCol w="1051964">
                  <a:extLst>
                    <a:ext uri="{9D8B030D-6E8A-4147-A177-3AD203B41FA5}">
                      <a16:colId xmlns:a16="http://schemas.microsoft.com/office/drawing/2014/main" val="20002"/>
                    </a:ext>
                  </a:extLst>
                </a:gridCol>
              </a:tblGrid>
              <a:tr h="579187">
                <a:tc>
                  <a:txBody>
                    <a:bodyPr/>
                    <a:lstStyle/>
                    <a:p>
                      <a:pPr algn="ctr"/>
                      <a:r>
                        <a:rPr lang="en-US" sz="3200" dirty="0" err="1">
                          <a:solidFill>
                            <a:srgbClr val="FF0000"/>
                          </a:solidFill>
                        </a:rPr>
                        <a:t>Các</a:t>
                      </a:r>
                      <a:r>
                        <a:rPr lang="en-US" sz="3200" baseline="0" dirty="0">
                          <a:solidFill>
                            <a:srgbClr val="FF0000"/>
                          </a:solidFill>
                        </a:rPr>
                        <a:t> </a:t>
                      </a:r>
                      <a:r>
                        <a:rPr lang="en-US" sz="3200" baseline="0" dirty="0" err="1">
                          <a:solidFill>
                            <a:srgbClr val="FF0000"/>
                          </a:solidFill>
                        </a:rPr>
                        <a:t>phát</a:t>
                      </a:r>
                      <a:r>
                        <a:rPr lang="en-US" sz="3200" baseline="0" dirty="0">
                          <a:solidFill>
                            <a:srgbClr val="FF0000"/>
                          </a:solidFill>
                        </a:rPr>
                        <a:t> </a:t>
                      </a:r>
                      <a:r>
                        <a:rPr lang="en-US" sz="3200" baseline="0" dirty="0" err="1">
                          <a:solidFill>
                            <a:srgbClr val="FF0000"/>
                          </a:solidFill>
                        </a:rPr>
                        <a:t>biểu</a:t>
                      </a:r>
                      <a:endParaRPr lang="en-US" sz="3200" dirty="0">
                        <a:solidFill>
                          <a:srgbClr val="FF0000"/>
                        </a:solidFill>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dirty="0">
                          <a:solidFill>
                            <a:srgbClr val="FF0000"/>
                          </a:solidFill>
                        </a:rPr>
                        <a:t>Đ</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dirty="0">
                          <a:solidFill>
                            <a:srgbClr val="FF0000"/>
                          </a:solidFill>
                        </a:rPr>
                        <a:t>Sai</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614383">
                <a:tc>
                  <a:txBody>
                    <a:bodyPr/>
                    <a:lstStyle/>
                    <a:p>
                      <a:pPr marL="0" lvl="0" indent="0" algn="just">
                        <a:lnSpc>
                          <a:spcPct val="107000"/>
                        </a:lnSpc>
                        <a:spcAft>
                          <a:spcPts val="0"/>
                        </a:spcAft>
                        <a:buFont typeface="+mj-lt"/>
                        <a:buNone/>
                      </a:pPr>
                      <a:r>
                        <a:rPr lang="en-US" sz="3200" kern="1200" dirty="0">
                          <a:solidFill>
                            <a:schemeClr val="dk1"/>
                          </a:solidFill>
                          <a:effectLst/>
                          <a:latin typeface="+mn-lt"/>
                          <a:ea typeface="+mn-ea"/>
                          <a:cs typeface="+mn-cs"/>
                        </a:rPr>
                        <a:t>1./ WWW (World Wide Web) </a:t>
                      </a:r>
                      <a:r>
                        <a:rPr lang="en-US" sz="3200" kern="1200" dirty="0" err="1">
                          <a:solidFill>
                            <a:schemeClr val="dk1"/>
                          </a:solidFill>
                          <a:effectLst/>
                          <a:latin typeface="+mn-lt"/>
                          <a:ea typeface="+mn-ea"/>
                          <a:cs typeface="+mn-cs"/>
                        </a:rPr>
                        <a:t>chính</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là</a:t>
                      </a:r>
                      <a:r>
                        <a:rPr lang="en-US" sz="3200" kern="1200" dirty="0">
                          <a:solidFill>
                            <a:schemeClr val="dk1"/>
                          </a:solidFill>
                          <a:effectLst/>
                          <a:latin typeface="+mn-lt"/>
                          <a:ea typeface="+mn-ea"/>
                          <a:cs typeface="+mn-cs"/>
                        </a:rPr>
                        <a:t> internet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2800" b="1" dirty="0">
                        <a:ln>
                          <a:noFill/>
                        </a:ln>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2800" b="1" dirty="0">
                          <a:ln>
                            <a:noFill/>
                          </a:ln>
                        </a:rPr>
                        <a:t>X</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1017515">
                <a:tc>
                  <a:txBody>
                    <a:bodyPr/>
                    <a:lstStyle/>
                    <a:p>
                      <a:pPr algn="just">
                        <a:lnSpc>
                          <a:spcPct val="107000"/>
                        </a:lnSpc>
                        <a:spcAft>
                          <a:spcPts val="0"/>
                        </a:spcAft>
                      </a:pPr>
                      <a:r>
                        <a:rPr lang="en-US" sz="3200" kern="1200" dirty="0">
                          <a:solidFill>
                            <a:schemeClr val="dk1"/>
                          </a:solidFill>
                          <a:effectLst/>
                          <a:latin typeface="+mn-lt"/>
                          <a:ea typeface="+mn-ea"/>
                          <a:cs typeface="+mn-cs"/>
                        </a:rPr>
                        <a:t>2./ WWW </a:t>
                      </a:r>
                      <a:r>
                        <a:rPr lang="en-US" sz="3200" kern="1200" dirty="0" err="1">
                          <a:solidFill>
                            <a:schemeClr val="dk1"/>
                          </a:solidFill>
                          <a:effectLst/>
                          <a:latin typeface="+mn-lt"/>
                          <a:ea typeface="+mn-ea"/>
                          <a:cs typeface="+mn-cs"/>
                        </a:rPr>
                        <a:t>là</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cách</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tổ</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chức</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và</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phổ</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biến</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thông</a:t>
                      </a:r>
                      <a:r>
                        <a:rPr lang="en-US" sz="3200" kern="1200" dirty="0">
                          <a:solidFill>
                            <a:schemeClr val="dk1"/>
                          </a:solidFill>
                          <a:effectLst/>
                          <a:latin typeface="+mn-lt"/>
                          <a:ea typeface="+mn-ea"/>
                          <a:cs typeface="+mn-cs"/>
                        </a:rPr>
                        <a:t> tin </a:t>
                      </a:r>
                      <a:r>
                        <a:rPr lang="en-US" sz="3200" kern="1200" dirty="0" err="1">
                          <a:solidFill>
                            <a:schemeClr val="dk1"/>
                          </a:solidFill>
                          <a:effectLst/>
                          <a:latin typeface="+mn-lt"/>
                          <a:ea typeface="+mn-ea"/>
                          <a:cs typeface="+mn-cs"/>
                        </a:rPr>
                        <a:t>trên</a:t>
                      </a:r>
                      <a:r>
                        <a:rPr lang="en-US" sz="3200" kern="1200" dirty="0">
                          <a:solidFill>
                            <a:schemeClr val="dk1"/>
                          </a:solidFill>
                          <a:effectLst/>
                          <a:latin typeface="+mn-lt"/>
                          <a:ea typeface="+mn-ea"/>
                          <a:cs typeface="+mn-cs"/>
                        </a:rPr>
                        <a:t> Internet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800" b="1" dirty="0">
                          <a:ln>
                            <a:noFill/>
                          </a:ln>
                        </a:rPr>
                        <a:t>X</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800" b="1" dirty="0">
                        <a:ln>
                          <a:noFill/>
                        </a:ln>
                      </a:endParaRPr>
                    </a:p>
                    <a:p>
                      <a:endParaRPr lang="en-US" sz="2800" b="1" dirty="0">
                        <a:ln>
                          <a:noFill/>
                        </a:ln>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2"/>
                  </a:ext>
                </a:extLst>
              </a:tr>
              <a:tr h="1120346">
                <a:tc>
                  <a:txBody>
                    <a:bodyPr/>
                    <a:lstStyle/>
                    <a:p>
                      <a:pPr algn="just">
                        <a:lnSpc>
                          <a:spcPct val="107000"/>
                        </a:lnSpc>
                        <a:spcAft>
                          <a:spcPts val="0"/>
                        </a:spcAft>
                      </a:pPr>
                      <a:r>
                        <a:rPr lang="en-US" sz="3200" kern="1200" dirty="0">
                          <a:solidFill>
                            <a:schemeClr val="dk1"/>
                          </a:solidFill>
                          <a:effectLst/>
                          <a:latin typeface="+mn-lt"/>
                          <a:ea typeface="+mn-ea"/>
                          <a:cs typeface="+mn-cs"/>
                        </a:rPr>
                        <a:t>3./ Website </a:t>
                      </a:r>
                      <a:r>
                        <a:rPr lang="en-US" sz="3200" kern="1200" dirty="0" err="1">
                          <a:solidFill>
                            <a:schemeClr val="dk1"/>
                          </a:solidFill>
                          <a:effectLst/>
                          <a:latin typeface="+mn-lt"/>
                          <a:ea typeface="+mn-ea"/>
                          <a:cs typeface="+mn-cs"/>
                        </a:rPr>
                        <a:t>là</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một</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tập</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hợp</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các</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trang</a:t>
                      </a:r>
                      <a:r>
                        <a:rPr lang="en-US" sz="3200" kern="1200" dirty="0">
                          <a:solidFill>
                            <a:schemeClr val="dk1"/>
                          </a:solidFill>
                          <a:effectLst/>
                          <a:latin typeface="+mn-lt"/>
                          <a:ea typeface="+mn-ea"/>
                          <a:cs typeface="+mn-cs"/>
                        </a:rPr>
                        <a:t> web </a:t>
                      </a:r>
                      <a:r>
                        <a:rPr lang="en-US" sz="3200" kern="1200" dirty="0" err="1">
                          <a:solidFill>
                            <a:schemeClr val="dk1"/>
                          </a:solidFill>
                          <a:effectLst/>
                          <a:latin typeface="+mn-lt"/>
                          <a:ea typeface="+mn-ea"/>
                          <a:cs typeface="+mn-cs"/>
                        </a:rPr>
                        <a:t>được</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tổ</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chức</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dưới</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một</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địa</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chỉ</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chung</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trên</a:t>
                      </a:r>
                      <a:r>
                        <a:rPr lang="en-US" sz="3200" kern="1200" dirty="0">
                          <a:solidFill>
                            <a:schemeClr val="dk1"/>
                          </a:solidFill>
                          <a:effectLst/>
                          <a:latin typeface="+mn-lt"/>
                          <a:ea typeface="+mn-ea"/>
                          <a:cs typeface="+mn-cs"/>
                        </a:rPr>
                        <a:t> internet.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2800" b="1" dirty="0">
                        <a:ln>
                          <a:noFill/>
                        </a:ln>
                      </a:endParaRPr>
                    </a:p>
                    <a:p>
                      <a:pPr algn="ctr"/>
                      <a:r>
                        <a:rPr lang="en-US" sz="2800" b="1" dirty="0">
                          <a:ln>
                            <a:noFill/>
                          </a:ln>
                        </a:rPr>
                        <a:t>x</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800" b="1" dirty="0">
                        <a:ln>
                          <a:noFill/>
                        </a:ln>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3"/>
                  </a:ext>
                </a:extLst>
              </a:tr>
              <a:tr h="1120346">
                <a:tc>
                  <a:txBody>
                    <a:bodyPr/>
                    <a:lstStyle/>
                    <a:p>
                      <a:pPr algn="just">
                        <a:lnSpc>
                          <a:spcPct val="107000"/>
                        </a:lnSpc>
                        <a:spcAft>
                          <a:spcPts val="0"/>
                        </a:spcAft>
                      </a:pPr>
                      <a:r>
                        <a:rPr lang="en-US" sz="3200" kern="1200" dirty="0">
                          <a:solidFill>
                            <a:schemeClr val="dk1"/>
                          </a:solidFill>
                          <a:effectLst/>
                          <a:latin typeface="+mn-lt"/>
                          <a:ea typeface="+mn-ea"/>
                          <a:cs typeface="+mn-cs"/>
                        </a:rPr>
                        <a:t>4./ </a:t>
                      </a:r>
                      <a:r>
                        <a:rPr lang="en-US" sz="3200" kern="1200" dirty="0" err="1">
                          <a:solidFill>
                            <a:schemeClr val="dk1"/>
                          </a:solidFill>
                          <a:effectLst/>
                          <a:latin typeface="+mn-lt"/>
                          <a:ea typeface="+mn-ea"/>
                          <a:cs typeface="+mn-cs"/>
                        </a:rPr>
                        <a:t>Chỉ</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có</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thể</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tổ</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chức</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và</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phổ</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biến</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thông</a:t>
                      </a:r>
                      <a:r>
                        <a:rPr lang="en-US" sz="3200" kern="1200" dirty="0">
                          <a:solidFill>
                            <a:schemeClr val="dk1"/>
                          </a:solidFill>
                          <a:effectLst/>
                          <a:latin typeface="+mn-lt"/>
                          <a:ea typeface="+mn-ea"/>
                          <a:cs typeface="+mn-cs"/>
                        </a:rPr>
                        <a:t> tin </a:t>
                      </a:r>
                      <a:r>
                        <a:rPr lang="en-US" sz="3200" kern="1200" dirty="0" err="1">
                          <a:solidFill>
                            <a:schemeClr val="dk1"/>
                          </a:solidFill>
                          <a:effectLst/>
                          <a:latin typeface="+mn-lt"/>
                          <a:ea typeface="+mn-ea"/>
                          <a:cs typeface="+mn-cs"/>
                        </a:rPr>
                        <a:t>trên</a:t>
                      </a:r>
                      <a:r>
                        <a:rPr lang="en-US" sz="3200" kern="1200" dirty="0">
                          <a:solidFill>
                            <a:schemeClr val="dk1"/>
                          </a:solidFill>
                          <a:effectLst/>
                          <a:latin typeface="+mn-lt"/>
                          <a:ea typeface="+mn-ea"/>
                          <a:cs typeface="+mn-cs"/>
                        </a:rPr>
                        <a:t> internet </a:t>
                      </a:r>
                      <a:r>
                        <a:rPr lang="en-US" sz="3200" kern="1200" dirty="0" err="1">
                          <a:solidFill>
                            <a:schemeClr val="dk1"/>
                          </a:solidFill>
                          <a:effectLst/>
                          <a:latin typeface="+mn-lt"/>
                          <a:ea typeface="+mn-ea"/>
                          <a:cs typeface="+mn-cs"/>
                        </a:rPr>
                        <a:t>dưới</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dạng</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các</a:t>
                      </a:r>
                      <a:r>
                        <a:rPr lang="en-US" sz="3200" kern="1200" dirty="0">
                          <a:solidFill>
                            <a:schemeClr val="dk1"/>
                          </a:solidFill>
                          <a:effectLst/>
                          <a:latin typeface="+mn-lt"/>
                          <a:ea typeface="+mn-ea"/>
                          <a:cs typeface="+mn-cs"/>
                        </a:rPr>
                        <a:t> </a:t>
                      </a:r>
                      <a:r>
                        <a:rPr lang="en-US" sz="3200" kern="1200" dirty="0" err="1">
                          <a:solidFill>
                            <a:schemeClr val="dk1"/>
                          </a:solidFill>
                          <a:effectLst/>
                          <a:latin typeface="+mn-lt"/>
                          <a:ea typeface="+mn-ea"/>
                          <a:cs typeface="+mn-cs"/>
                        </a:rPr>
                        <a:t>trang</a:t>
                      </a:r>
                      <a:r>
                        <a:rPr lang="en-US" sz="3200" kern="1200" dirty="0">
                          <a:solidFill>
                            <a:schemeClr val="dk1"/>
                          </a:solidFill>
                          <a:effectLst/>
                          <a:latin typeface="+mn-lt"/>
                          <a:ea typeface="+mn-ea"/>
                          <a:cs typeface="+mn-cs"/>
                        </a:rPr>
                        <a:t> web</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2800" b="1" dirty="0">
                        <a:ln>
                          <a:noFill/>
                        </a:ln>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800" b="1" dirty="0">
                        <a:ln>
                          <a:noFill/>
                        </a:ln>
                      </a:endParaRPr>
                    </a:p>
                    <a:p>
                      <a:r>
                        <a:rPr lang="en-US" sz="2800" b="1" dirty="0">
                          <a:ln>
                            <a:noFill/>
                          </a:ln>
                        </a:rPr>
                        <a:t> X</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4"/>
                  </a:ext>
                </a:extLst>
              </a:tr>
              <a:tr h="1120346">
                <a:tc>
                  <a:txBody>
                    <a:bodyPr/>
                    <a:lstStyle/>
                    <a:p>
                      <a:pPr algn="just"/>
                      <a:r>
                        <a:rPr lang="en-US" sz="3200" kern="1200" dirty="0">
                          <a:solidFill>
                            <a:schemeClr val="dk1"/>
                          </a:solidFill>
                          <a:effectLst/>
                          <a:latin typeface="+mn-lt"/>
                          <a:ea typeface="+mn-ea"/>
                          <a:cs typeface="+mn-cs"/>
                        </a:rPr>
                        <a:t>5</a:t>
                      </a:r>
                      <a:r>
                        <a:rPr lang="en-US" sz="3200" kern="1200">
                          <a:solidFill>
                            <a:schemeClr val="dk1"/>
                          </a:solidFill>
                          <a:effectLst/>
                          <a:latin typeface="+mn-lt"/>
                          <a:ea typeface="+mn-ea"/>
                          <a:cs typeface="+mn-cs"/>
                        </a:rPr>
                        <a:t>./ </a:t>
                      </a:r>
                      <a:r>
                        <a:rPr lang="en-US" sz="3200" kern="1200">
                          <a:solidFill>
                            <a:schemeClr val="dk1"/>
                          </a:solidFill>
                          <a:effectLst/>
                          <a:latin typeface="Arial" panose="020B0604020202020204" pitchFamily="34" charset="0"/>
                          <a:ea typeface="+mn-ea"/>
                          <a:cs typeface="Arial" panose="020B0604020202020204" pitchFamily="34" charset="0"/>
                        </a:rPr>
                        <a:t>Mỗi Website có một địa chỉ Internet duy nhất và thường gồm nhiều trang thông tin (trang web)</a:t>
                      </a:r>
                      <a:endParaRPr lang="en-US" sz="3200" dirty="0">
                        <a:ln>
                          <a:noFill/>
                        </a:ln>
                      </a:endParaRPr>
                    </a:p>
                  </a:txBody>
                  <a:tcPr marL="182880" marR="18288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800" b="1" dirty="0">
                        <a:ln>
                          <a:noFill/>
                        </a:ln>
                      </a:endParaRPr>
                    </a:p>
                    <a:p>
                      <a:pPr algn="ctr"/>
                      <a:r>
                        <a:rPr lang="en-US" sz="2800" b="1" dirty="0">
                          <a:ln>
                            <a:noFill/>
                          </a:ln>
                        </a:rPr>
                        <a:t>X</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2800" b="1" dirty="0">
                        <a:ln>
                          <a:noFill/>
                        </a:ln>
                      </a:endParaRPr>
                    </a:p>
                    <a:p>
                      <a:pPr algn="ctr"/>
                      <a:endParaRPr lang="en-US" sz="2800" b="1" dirty="0">
                        <a:ln>
                          <a:noFill/>
                        </a:ln>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35C8B8B2-AA24-4F91-8927-FA4BDEB1EA78}"/>
              </a:ext>
            </a:extLst>
          </p:cNvPr>
          <p:cNvSpPr txBox="1">
            <a:spLocks noChangeArrowheads="1"/>
          </p:cNvSpPr>
          <p:nvPr/>
        </p:nvSpPr>
        <p:spPr bwMode="auto">
          <a:xfrm>
            <a:off x="11063288" y="1697038"/>
            <a:ext cx="53340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2800"/>
              <a:t> </a:t>
            </a:r>
          </a:p>
        </p:txBody>
      </p:sp>
      <p:sp>
        <p:nvSpPr>
          <p:cNvPr id="11" name="TextBox 10">
            <a:extLst>
              <a:ext uri="{FF2B5EF4-FFF2-40B4-BE49-F238E27FC236}">
                <a16:creationId xmlns:a16="http://schemas.microsoft.com/office/drawing/2014/main" id="{C8A30E67-4459-4E43-857C-85F19D171B5D}"/>
              </a:ext>
            </a:extLst>
          </p:cNvPr>
          <p:cNvSpPr txBox="1">
            <a:spLocks noChangeArrowheads="1"/>
          </p:cNvSpPr>
          <p:nvPr/>
        </p:nvSpPr>
        <p:spPr bwMode="auto">
          <a:xfrm>
            <a:off x="10129838" y="2362200"/>
            <a:ext cx="53340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2800"/>
              <a:t> </a:t>
            </a:r>
          </a:p>
        </p:txBody>
      </p:sp>
      <p:sp>
        <p:nvSpPr>
          <p:cNvPr id="12" name="TextBox 11">
            <a:extLst>
              <a:ext uri="{FF2B5EF4-FFF2-40B4-BE49-F238E27FC236}">
                <a16:creationId xmlns:a16="http://schemas.microsoft.com/office/drawing/2014/main" id="{65877BFD-B962-4475-A9CD-8E00DCED2270}"/>
              </a:ext>
            </a:extLst>
          </p:cNvPr>
          <p:cNvSpPr txBox="1">
            <a:spLocks noChangeArrowheads="1"/>
          </p:cNvSpPr>
          <p:nvPr/>
        </p:nvSpPr>
        <p:spPr bwMode="auto">
          <a:xfrm>
            <a:off x="10129838" y="3619500"/>
            <a:ext cx="5334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3200"/>
              <a:t> </a:t>
            </a:r>
          </a:p>
        </p:txBody>
      </p:sp>
      <p:sp>
        <p:nvSpPr>
          <p:cNvPr id="13" name="TextBox 12">
            <a:extLst>
              <a:ext uri="{FF2B5EF4-FFF2-40B4-BE49-F238E27FC236}">
                <a16:creationId xmlns:a16="http://schemas.microsoft.com/office/drawing/2014/main" id="{EE1CD27E-65C7-46BF-AEDF-CE5EFCBB47B2}"/>
              </a:ext>
            </a:extLst>
          </p:cNvPr>
          <p:cNvSpPr txBox="1">
            <a:spLocks noChangeArrowheads="1"/>
          </p:cNvSpPr>
          <p:nvPr/>
        </p:nvSpPr>
        <p:spPr bwMode="auto">
          <a:xfrm>
            <a:off x="11063288" y="4648200"/>
            <a:ext cx="5334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3200"/>
              <a:t> </a:t>
            </a:r>
          </a:p>
        </p:txBody>
      </p:sp>
      <p:sp>
        <p:nvSpPr>
          <p:cNvPr id="8" name="TextBox 7">
            <a:extLst>
              <a:ext uri="{FF2B5EF4-FFF2-40B4-BE49-F238E27FC236}">
                <a16:creationId xmlns:a16="http://schemas.microsoft.com/office/drawing/2014/main" id="{B33D03E5-6A8B-465B-82FE-7FBDA068A839}"/>
              </a:ext>
            </a:extLst>
          </p:cNvPr>
          <p:cNvSpPr txBox="1">
            <a:spLocks noChangeArrowheads="1"/>
          </p:cNvSpPr>
          <p:nvPr/>
        </p:nvSpPr>
        <p:spPr bwMode="auto">
          <a:xfrm>
            <a:off x="10129838" y="5867400"/>
            <a:ext cx="5334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3200"/>
              <a:t>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grpId="0" nodeType="clickEffect">
                                  <p:stCondLst>
                                    <p:cond delay="0"/>
                                  </p:stCondLst>
                                  <p:childTnLst>
                                    <p:anim calcmode="lin" valueType="num">
                                      <p:cBhvr>
                                        <p:cTn id="6" dur="250"/>
                                        <p:tgtEl>
                                          <p:spTgt spid="4"/>
                                        </p:tgtEl>
                                        <p:attrNameLst>
                                          <p:attrName>ppt_w</p:attrName>
                                        </p:attrNameLst>
                                      </p:cBhvr>
                                      <p:tavLst>
                                        <p:tav tm="0">
                                          <p:val>
                                            <p:strVal val="ppt_w"/>
                                          </p:val>
                                        </p:tav>
                                        <p:tav tm="100000">
                                          <p:val>
                                            <p:fltVal val="0"/>
                                          </p:val>
                                        </p:tav>
                                      </p:tavLst>
                                    </p:anim>
                                    <p:anim calcmode="lin" valueType="num">
                                      <p:cBhvr>
                                        <p:cTn id="7" dur="250"/>
                                        <p:tgtEl>
                                          <p:spTgt spid="4"/>
                                        </p:tgtEl>
                                        <p:attrNameLst>
                                          <p:attrName>ppt_h</p:attrName>
                                        </p:attrNameLst>
                                      </p:cBhvr>
                                      <p:tavLst>
                                        <p:tav tm="0">
                                          <p:val>
                                            <p:strVal val="ppt_h"/>
                                          </p:val>
                                        </p:tav>
                                        <p:tav tm="100000">
                                          <p:val>
                                            <p:fltVal val="0"/>
                                          </p:val>
                                        </p:tav>
                                      </p:tavLst>
                                    </p:anim>
                                    <p:animEffect transition="out" filter="fade">
                                      <p:cBhvr>
                                        <p:cTn id="8" dur="250"/>
                                        <p:tgtEl>
                                          <p:spTgt spid="4"/>
                                        </p:tgtEl>
                                      </p:cBhvr>
                                    </p:animEffect>
                                    <p:set>
                                      <p:cBhvr>
                                        <p:cTn id="9" dur="1" fill="hold">
                                          <p:stCondLst>
                                            <p:cond delay="249"/>
                                          </p:stCondLst>
                                        </p:cTn>
                                        <p:tgtEl>
                                          <p:spTgt spid="4"/>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32" fill="hold" grpId="0" nodeType="clickEffect">
                                  <p:stCondLst>
                                    <p:cond delay="0"/>
                                  </p:stCondLst>
                                  <p:childTnLst>
                                    <p:anim calcmode="lin" valueType="num">
                                      <p:cBhvr>
                                        <p:cTn id="13" dur="250"/>
                                        <p:tgtEl>
                                          <p:spTgt spid="11"/>
                                        </p:tgtEl>
                                        <p:attrNameLst>
                                          <p:attrName>ppt_w</p:attrName>
                                        </p:attrNameLst>
                                      </p:cBhvr>
                                      <p:tavLst>
                                        <p:tav tm="0">
                                          <p:val>
                                            <p:strVal val="ppt_w"/>
                                          </p:val>
                                        </p:tav>
                                        <p:tav tm="100000">
                                          <p:val>
                                            <p:fltVal val="0"/>
                                          </p:val>
                                        </p:tav>
                                      </p:tavLst>
                                    </p:anim>
                                    <p:anim calcmode="lin" valueType="num">
                                      <p:cBhvr>
                                        <p:cTn id="14" dur="250"/>
                                        <p:tgtEl>
                                          <p:spTgt spid="11"/>
                                        </p:tgtEl>
                                        <p:attrNameLst>
                                          <p:attrName>ppt_h</p:attrName>
                                        </p:attrNameLst>
                                      </p:cBhvr>
                                      <p:tavLst>
                                        <p:tav tm="0">
                                          <p:val>
                                            <p:strVal val="ppt_h"/>
                                          </p:val>
                                        </p:tav>
                                        <p:tav tm="100000">
                                          <p:val>
                                            <p:fltVal val="0"/>
                                          </p:val>
                                        </p:tav>
                                      </p:tavLst>
                                    </p:anim>
                                    <p:animEffect transition="out" filter="fade">
                                      <p:cBhvr>
                                        <p:cTn id="15" dur="250"/>
                                        <p:tgtEl>
                                          <p:spTgt spid="11"/>
                                        </p:tgtEl>
                                      </p:cBhvr>
                                    </p:animEffect>
                                    <p:set>
                                      <p:cBhvr>
                                        <p:cTn id="16" dur="1" fill="hold">
                                          <p:stCondLst>
                                            <p:cond delay="249"/>
                                          </p:stCondLst>
                                        </p:cTn>
                                        <p:tgtEl>
                                          <p:spTgt spid="11"/>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32" fill="hold" grpId="0" nodeType="clickEffect">
                                  <p:stCondLst>
                                    <p:cond delay="0"/>
                                  </p:stCondLst>
                                  <p:childTnLst>
                                    <p:anim calcmode="lin" valueType="num">
                                      <p:cBhvr>
                                        <p:cTn id="20" dur="250"/>
                                        <p:tgtEl>
                                          <p:spTgt spid="12"/>
                                        </p:tgtEl>
                                        <p:attrNameLst>
                                          <p:attrName>ppt_w</p:attrName>
                                        </p:attrNameLst>
                                      </p:cBhvr>
                                      <p:tavLst>
                                        <p:tav tm="0">
                                          <p:val>
                                            <p:strVal val="ppt_w"/>
                                          </p:val>
                                        </p:tav>
                                        <p:tav tm="100000">
                                          <p:val>
                                            <p:fltVal val="0"/>
                                          </p:val>
                                        </p:tav>
                                      </p:tavLst>
                                    </p:anim>
                                    <p:anim calcmode="lin" valueType="num">
                                      <p:cBhvr>
                                        <p:cTn id="21" dur="250"/>
                                        <p:tgtEl>
                                          <p:spTgt spid="12"/>
                                        </p:tgtEl>
                                        <p:attrNameLst>
                                          <p:attrName>ppt_h</p:attrName>
                                        </p:attrNameLst>
                                      </p:cBhvr>
                                      <p:tavLst>
                                        <p:tav tm="0">
                                          <p:val>
                                            <p:strVal val="ppt_h"/>
                                          </p:val>
                                        </p:tav>
                                        <p:tav tm="100000">
                                          <p:val>
                                            <p:fltVal val="0"/>
                                          </p:val>
                                        </p:tav>
                                      </p:tavLst>
                                    </p:anim>
                                    <p:animEffect transition="out" filter="fade">
                                      <p:cBhvr>
                                        <p:cTn id="22" dur="250"/>
                                        <p:tgtEl>
                                          <p:spTgt spid="12"/>
                                        </p:tgtEl>
                                      </p:cBhvr>
                                    </p:animEffect>
                                    <p:set>
                                      <p:cBhvr>
                                        <p:cTn id="23" dur="1" fill="hold">
                                          <p:stCondLst>
                                            <p:cond delay="249"/>
                                          </p:stCondLst>
                                        </p:cTn>
                                        <p:tgtEl>
                                          <p:spTgt spid="12"/>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xit" presetSubtype="32" fill="hold" grpId="0" nodeType="clickEffect">
                                  <p:stCondLst>
                                    <p:cond delay="0"/>
                                  </p:stCondLst>
                                  <p:childTnLst>
                                    <p:anim calcmode="lin" valueType="num">
                                      <p:cBhvr>
                                        <p:cTn id="27" dur="250"/>
                                        <p:tgtEl>
                                          <p:spTgt spid="13"/>
                                        </p:tgtEl>
                                        <p:attrNameLst>
                                          <p:attrName>ppt_w</p:attrName>
                                        </p:attrNameLst>
                                      </p:cBhvr>
                                      <p:tavLst>
                                        <p:tav tm="0">
                                          <p:val>
                                            <p:strVal val="ppt_w"/>
                                          </p:val>
                                        </p:tav>
                                        <p:tav tm="100000">
                                          <p:val>
                                            <p:fltVal val="0"/>
                                          </p:val>
                                        </p:tav>
                                      </p:tavLst>
                                    </p:anim>
                                    <p:anim calcmode="lin" valueType="num">
                                      <p:cBhvr>
                                        <p:cTn id="28" dur="250"/>
                                        <p:tgtEl>
                                          <p:spTgt spid="13"/>
                                        </p:tgtEl>
                                        <p:attrNameLst>
                                          <p:attrName>ppt_h</p:attrName>
                                        </p:attrNameLst>
                                      </p:cBhvr>
                                      <p:tavLst>
                                        <p:tav tm="0">
                                          <p:val>
                                            <p:strVal val="ppt_h"/>
                                          </p:val>
                                        </p:tav>
                                        <p:tav tm="100000">
                                          <p:val>
                                            <p:fltVal val="0"/>
                                          </p:val>
                                        </p:tav>
                                      </p:tavLst>
                                    </p:anim>
                                    <p:animEffect transition="out" filter="fade">
                                      <p:cBhvr>
                                        <p:cTn id="29" dur="250"/>
                                        <p:tgtEl>
                                          <p:spTgt spid="13"/>
                                        </p:tgtEl>
                                      </p:cBhvr>
                                    </p:animEffect>
                                    <p:set>
                                      <p:cBhvr>
                                        <p:cTn id="30" dur="1" fill="hold">
                                          <p:stCondLst>
                                            <p:cond delay="249"/>
                                          </p:stCondLst>
                                        </p:cTn>
                                        <p:tgtEl>
                                          <p:spTgt spid="13"/>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xit" presetSubtype="32" fill="hold" grpId="0" nodeType="clickEffect">
                                  <p:stCondLst>
                                    <p:cond delay="0"/>
                                  </p:stCondLst>
                                  <p:childTnLst>
                                    <p:anim calcmode="lin" valueType="num">
                                      <p:cBhvr>
                                        <p:cTn id="34" dur="250"/>
                                        <p:tgtEl>
                                          <p:spTgt spid="8"/>
                                        </p:tgtEl>
                                        <p:attrNameLst>
                                          <p:attrName>ppt_w</p:attrName>
                                        </p:attrNameLst>
                                      </p:cBhvr>
                                      <p:tavLst>
                                        <p:tav tm="0">
                                          <p:val>
                                            <p:strVal val="ppt_w"/>
                                          </p:val>
                                        </p:tav>
                                        <p:tav tm="100000">
                                          <p:val>
                                            <p:fltVal val="0"/>
                                          </p:val>
                                        </p:tav>
                                      </p:tavLst>
                                    </p:anim>
                                    <p:anim calcmode="lin" valueType="num">
                                      <p:cBhvr>
                                        <p:cTn id="35" dur="250"/>
                                        <p:tgtEl>
                                          <p:spTgt spid="8"/>
                                        </p:tgtEl>
                                        <p:attrNameLst>
                                          <p:attrName>ppt_h</p:attrName>
                                        </p:attrNameLst>
                                      </p:cBhvr>
                                      <p:tavLst>
                                        <p:tav tm="0">
                                          <p:val>
                                            <p:strVal val="ppt_h"/>
                                          </p:val>
                                        </p:tav>
                                        <p:tav tm="100000">
                                          <p:val>
                                            <p:fltVal val="0"/>
                                          </p:val>
                                        </p:tav>
                                      </p:tavLst>
                                    </p:anim>
                                    <p:animEffect transition="out" filter="fade">
                                      <p:cBhvr>
                                        <p:cTn id="36" dur="250"/>
                                        <p:tgtEl>
                                          <p:spTgt spid="8"/>
                                        </p:tgtEl>
                                      </p:cBhvr>
                                    </p:animEffect>
                                    <p:set>
                                      <p:cBhvr>
                                        <p:cTn id="37"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284340"/>
      </p:ext>
    </p:extLst>
  </p:cSld>
  <p:clrMapOvr>
    <a:masterClrMapping/>
  </p:clrMapOvr>
  <p:transition>
    <p:split orient="vert"/>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2CD4B4-55F2-9A23-A230-FBAE96619AF8}"/>
              </a:ext>
            </a:extLst>
          </p:cNvPr>
          <p:cNvPicPr>
            <a:picLocks noChangeAspect="1"/>
          </p:cNvPicPr>
          <p:nvPr/>
        </p:nvPicPr>
        <p:blipFill rotWithShape="1">
          <a:blip r:embed="rId2"/>
          <a:srcRect r="70376"/>
          <a:stretch/>
        </p:blipFill>
        <p:spPr>
          <a:xfrm>
            <a:off x="533400" y="1289392"/>
            <a:ext cx="957787" cy="882276"/>
          </a:xfrm>
          <a:prstGeom prst="rect">
            <a:avLst/>
          </a:prstGeom>
        </p:spPr>
      </p:pic>
      <p:sp>
        <p:nvSpPr>
          <p:cNvPr id="3" name="矩形 10">
            <a:extLst>
              <a:ext uri="{FF2B5EF4-FFF2-40B4-BE49-F238E27FC236}">
                <a16:creationId xmlns:a16="http://schemas.microsoft.com/office/drawing/2014/main" id="{3447B622-64E8-B679-16CB-C38E4D64D811}"/>
              </a:ext>
            </a:extLst>
          </p:cNvPr>
          <p:cNvSpPr/>
          <p:nvPr/>
        </p:nvSpPr>
        <p:spPr>
          <a:xfrm>
            <a:off x="1236164" y="1312352"/>
            <a:ext cx="2878636" cy="650178"/>
          </a:xfrm>
          <a:prstGeom prst="rect">
            <a:avLst/>
          </a:prstGeom>
        </p:spPr>
        <p:txBody>
          <a:bodyPr wrap="square" lIns="36000" tIns="36000" rIns="36000" bIns="36000">
            <a:spAutoFit/>
          </a:bodyPr>
          <a:lstStyle/>
          <a:p>
            <a:pPr indent="266700">
              <a:lnSpc>
                <a:spcPct val="125000"/>
              </a:lnSpc>
              <a:spcAft>
                <a:spcPts val="40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sp>
        <p:nvSpPr>
          <p:cNvPr id="49154" name="TextBox 2">
            <a:extLst>
              <a:ext uri="{FF2B5EF4-FFF2-40B4-BE49-F238E27FC236}">
                <a16:creationId xmlns:a16="http://schemas.microsoft.com/office/drawing/2014/main" id="{E7C45604-2735-4BE0-B83C-06C6C9135E2A}"/>
              </a:ext>
            </a:extLst>
          </p:cNvPr>
          <p:cNvSpPr txBox="1">
            <a:spLocks noChangeArrowheads="1"/>
          </p:cNvSpPr>
          <p:nvPr/>
        </p:nvSpPr>
        <p:spPr bwMode="auto">
          <a:xfrm>
            <a:off x="346075" y="2205037"/>
            <a:ext cx="11160125" cy="450056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15000"/>
              </a:lnSpc>
            </a:pPr>
            <a:r>
              <a:rPr lang="vi-VN" altLang="vi-VN" sz="3600">
                <a:latin typeface="Times New Roman" panose="02020603050405020304" pitchFamily="18" charset="0"/>
                <a:ea typeface="Arial" panose="020B0604020202020204" pitchFamily="34" charset="0"/>
                <a:cs typeface="Times New Roman" panose="02020603050405020304" pitchFamily="18" charset="0"/>
              </a:rPr>
              <a:t>-Em hãy sử dụng trình duyệt web để truy cập vào trang web có địa chỉ:   https://hoahoctro.tienphong.vn </a:t>
            </a:r>
          </a:p>
          <a:p>
            <a:pPr algn="just">
              <a:lnSpc>
                <a:spcPct val="115000"/>
              </a:lnSpc>
            </a:pPr>
            <a:r>
              <a:rPr lang="vi-VN" altLang="vi-VN" sz="3600">
                <a:latin typeface="Times New Roman" panose="02020603050405020304" pitchFamily="18" charset="0"/>
                <a:ea typeface="Arial" panose="020B0604020202020204" pitchFamily="34" charset="0"/>
                <a:cs typeface="Times New Roman" panose="02020603050405020304" pitchFamily="18" charset="0"/>
              </a:rPr>
              <a:t>Và   https://vtv7.vtv.vn</a:t>
            </a:r>
          </a:p>
          <a:p>
            <a:pPr algn="just">
              <a:lnSpc>
                <a:spcPct val="115000"/>
              </a:lnSpc>
            </a:pPr>
            <a:r>
              <a:rPr lang="vi-VN" altLang="vi-VN" sz="3600">
                <a:latin typeface="Times New Roman" panose="02020603050405020304" pitchFamily="18" charset="0"/>
                <a:ea typeface="Arial" panose="020B0604020202020204" pitchFamily="34" charset="0"/>
                <a:cs typeface="Times New Roman" panose="02020603050405020304" pitchFamily="18" charset="0"/>
              </a:rPr>
              <a:t>Để xem thông tin có trên trang web (tên, các biểu tượng, các mục chính,...) và theo các liên kết trỏ đến các trang web khác.</a:t>
            </a:r>
          </a:p>
          <a:p>
            <a:pPr algn="just">
              <a:lnSpc>
                <a:spcPct val="115000"/>
              </a:lnSpc>
            </a:pPr>
            <a:r>
              <a:rPr lang="vi-VN" altLang="vi-VN" sz="3600">
                <a:latin typeface="Times New Roman" panose="02020603050405020304" pitchFamily="18" charset="0"/>
                <a:ea typeface="Arial" panose="020B0604020202020204" pitchFamily="34" charset="0"/>
                <a:cs typeface="Times New Roman" panose="02020603050405020304" pitchFamily="18" charset="0"/>
              </a:rPr>
              <a:t>-Lưu địa chỉ các trang web em thích vào thanh đánh dấu</a:t>
            </a:r>
          </a:p>
        </p:txBody>
      </p:sp>
    </p:spTree>
  </p:cSld>
  <p:clrMapOvr>
    <a:masterClrMapping/>
  </p:clrMapOvr>
  <p:transition>
    <p:split orient="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2">
            <a:extLst>
              <a:ext uri="{FF2B5EF4-FFF2-40B4-BE49-F238E27FC236}">
                <a16:creationId xmlns:a16="http://schemas.microsoft.com/office/drawing/2014/main" id="{CCBAD9B1-6EC5-4D51-A3B6-8FFFC779F6EE}"/>
              </a:ext>
            </a:extLst>
          </p:cNvPr>
          <p:cNvSpPr txBox="1">
            <a:spLocks noChangeArrowheads="1"/>
          </p:cNvSpPr>
          <p:nvPr/>
        </p:nvSpPr>
        <p:spPr bwMode="auto">
          <a:xfrm>
            <a:off x="346075" y="127000"/>
            <a:ext cx="11388725" cy="107721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vi-VN" sz="3200">
                <a:latin typeface="Times New Roman" panose="02020603050405020304" pitchFamily="18" charset="0"/>
                <a:ea typeface="Arial" panose="020B0604020202020204" pitchFamily="34" charset="0"/>
                <a:cs typeface="Times New Roman" panose="02020603050405020304" pitchFamily="18" charset="0"/>
              </a:rPr>
              <a:t>Có điểm gì khác nhau giữa cách tổ chức thông tin trong cuốn sách với cách tổ chức thông tin trên internet?</a:t>
            </a:r>
          </a:p>
        </p:txBody>
      </p:sp>
      <p:sp>
        <p:nvSpPr>
          <p:cNvPr id="2" name="TextBox 1">
            <a:extLst>
              <a:ext uri="{FF2B5EF4-FFF2-40B4-BE49-F238E27FC236}">
                <a16:creationId xmlns:a16="http://schemas.microsoft.com/office/drawing/2014/main" id="{C9ECB58B-BD7C-4D8B-A3DB-D9C7985329C9}"/>
              </a:ext>
            </a:extLst>
          </p:cNvPr>
          <p:cNvSpPr txBox="1">
            <a:spLocks noChangeArrowheads="1"/>
          </p:cNvSpPr>
          <p:nvPr/>
        </p:nvSpPr>
        <p:spPr bwMode="auto">
          <a:xfrm>
            <a:off x="346075" y="1262063"/>
            <a:ext cx="11388725" cy="550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a:latin typeface="Times New Roman" panose="02020603050405020304" pitchFamily="18" charset="0"/>
                <a:ea typeface="Arial" panose="020B0604020202020204" pitchFamily="34" charset="0"/>
                <a:cs typeface="Times New Roman" panose="02020603050405020304" pitchFamily="18" charset="0"/>
              </a:rPr>
              <a:t>Điểm khác nhau:</a:t>
            </a:r>
          </a:p>
          <a:p>
            <a:pPr algn="just"/>
            <a:r>
              <a:rPr lang="vi-VN" altLang="vi-VN" sz="3200">
                <a:latin typeface="Times New Roman" panose="02020603050405020304" pitchFamily="18" charset="0"/>
                <a:ea typeface="Arial" panose="020B0604020202020204" pitchFamily="34" charset="0"/>
                <a:cs typeface="Times New Roman" panose="02020603050405020304" pitchFamily="18" charset="0"/>
              </a:rPr>
              <a:t>- Trong sách: Thông tin được tổ chức tuần tự</a:t>
            </a:r>
            <a:r>
              <a:rPr lang="en-US" altLang="vi-VN" sz="3200">
                <a:latin typeface="Times New Roman" panose="02020603050405020304" pitchFamily="18" charset="0"/>
                <a:ea typeface="Arial" panose="020B0604020202020204" pitchFamily="34" charset="0"/>
                <a:cs typeface="Times New Roman" panose="02020603050405020304" pitchFamily="18" charset="0"/>
              </a:rPr>
              <a:t>,</a:t>
            </a:r>
            <a:r>
              <a:rPr lang="vi-VN" altLang="vi-VN" sz="3200">
                <a:latin typeface="Times New Roman" panose="02020603050405020304" pitchFamily="18" charset="0"/>
                <a:ea typeface="Arial" panose="020B0604020202020204" pitchFamily="34" charset="0"/>
                <a:cs typeface="Times New Roman" panose="02020603050405020304" pitchFamily="18" charset="0"/>
              </a:rPr>
              <a:t> theo chủ đ</a:t>
            </a:r>
            <a:r>
              <a:rPr lang="en-US" altLang="vi-VN" sz="3200">
                <a:latin typeface="Times New Roman" panose="02020603050405020304" pitchFamily="18" charset="0"/>
                <a:ea typeface="Arial" panose="020B0604020202020204" pitchFamily="34" charset="0"/>
                <a:cs typeface="Times New Roman" panose="02020603050405020304" pitchFamily="18" charset="0"/>
              </a:rPr>
              <a:t>ề</a:t>
            </a:r>
            <a:r>
              <a:rPr lang="vi-VN" altLang="vi-VN" sz="3200">
                <a:latin typeface="Times New Roman" panose="02020603050405020304" pitchFamily="18" charset="0"/>
                <a:ea typeface="Arial" panose="020B0604020202020204" pitchFamily="34" charset="0"/>
                <a:cs typeface="Times New Roman" panose="02020603050405020304" pitchFamily="18" charset="0"/>
              </a:rPr>
              <a:t> hoặc chương, bài, phần, nội dung từng phần. Khi người dùng cần tìm kiếm thông tin thì phải theo tuần tự, xem nội dung đó thuộc bài nào, chương mấy, ở trang nào trong sách. Đây là cách tổ chức tuyến tính.</a:t>
            </a:r>
          </a:p>
          <a:p>
            <a:pPr algn="just"/>
            <a:r>
              <a:rPr lang="vi-VN" altLang="vi-VN" sz="3200">
                <a:latin typeface="Times New Roman" panose="02020603050405020304" pitchFamily="18" charset="0"/>
                <a:ea typeface="Arial" panose="020B0604020202020204" pitchFamily="34" charset="0"/>
                <a:cs typeface="Times New Roman" panose="02020603050405020304" pitchFamily="18" charset="0"/>
              </a:rPr>
              <a:t>- Trên WWW: Thông tin tổ chức </a:t>
            </a:r>
            <a:r>
              <a:rPr lang="en-US" altLang="vi-VN" sz="3200">
                <a:latin typeface="Times New Roman" panose="02020603050405020304" pitchFamily="18" charset="0"/>
                <a:ea typeface="Arial" panose="020B0604020202020204" pitchFamily="34" charset="0"/>
                <a:cs typeface="Times New Roman" panose="02020603050405020304" pitchFamily="18" charset="0"/>
              </a:rPr>
              <a:t>d</a:t>
            </a:r>
            <a:r>
              <a:rPr lang="vi-VN" altLang="vi-VN" sz="3200">
                <a:latin typeface="Times New Roman" panose="02020603050405020304" pitchFamily="18" charset="0"/>
                <a:ea typeface="Arial" panose="020B0604020202020204" pitchFamily="34" charset="0"/>
                <a:cs typeface="Times New Roman" panose="02020603050405020304" pitchFamily="18" charset="0"/>
              </a:rPr>
              <a:t>ưới dạng siêu văn bản. Người sử dụng có thể </a:t>
            </a:r>
            <a:r>
              <a:rPr lang="en-US" altLang="vi-VN" sz="3200">
                <a:latin typeface="Times New Roman" panose="02020603050405020304" pitchFamily="18" charset="0"/>
                <a:ea typeface="Arial" panose="020B0604020202020204" pitchFamily="34" charset="0"/>
                <a:cs typeface="Times New Roman" panose="02020603050405020304" pitchFamily="18" charset="0"/>
              </a:rPr>
              <a:t>dễ</a:t>
            </a:r>
            <a:r>
              <a:rPr lang="vi-VN" altLang="vi-VN" sz="3200">
                <a:latin typeface="Times New Roman" panose="02020603050405020304" pitchFamily="18" charset="0"/>
                <a:ea typeface="Arial" panose="020B0604020202020204" pitchFamily="34" charset="0"/>
                <a:cs typeface="Times New Roman" panose="02020603050405020304" pitchFamily="18" charset="0"/>
              </a:rPr>
              <a:t> dàng truy cập để xem nội dung các trang web khi máy tính được kết nối với Internet. Các liên kết giúp người sử dụng dễ dàng di chuyển đến một trang web cụ thể có liên quan đến nội dung c</a:t>
            </a:r>
            <a:r>
              <a:rPr lang="en-US" altLang="vi-VN" sz="3200">
                <a:latin typeface="Times New Roman" panose="02020603050405020304" pitchFamily="18" charset="0"/>
                <a:ea typeface="Arial" panose="020B0604020202020204" pitchFamily="34" charset="0"/>
                <a:cs typeface="Times New Roman" panose="02020603050405020304" pitchFamily="18" charset="0"/>
              </a:rPr>
              <a:t>ầ</a:t>
            </a:r>
            <a:r>
              <a:rPr lang="vi-VN" altLang="vi-VN" sz="3200">
                <a:latin typeface="Times New Roman" panose="02020603050405020304" pitchFamily="18" charset="0"/>
                <a:ea typeface="Arial" panose="020B0604020202020204" pitchFamily="34" charset="0"/>
                <a:cs typeface="Times New Roman" panose="02020603050405020304" pitchFamily="18" charset="0"/>
              </a:rPr>
              <a:t>n quan tâm, không theo tuần tự. Đây là cách tổ chức phi tuyến tính.</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TextBox 11">
            <a:extLst>
              <a:ext uri="{FF2B5EF4-FFF2-40B4-BE49-F238E27FC236}">
                <a16:creationId xmlns:a16="http://schemas.microsoft.com/office/drawing/2014/main" id="{57FA4F58-6724-4308-9D4B-F0B0857BA020}"/>
              </a:ext>
            </a:extLst>
          </p:cNvPr>
          <p:cNvSpPr txBox="1">
            <a:spLocks noChangeArrowheads="1"/>
          </p:cNvSpPr>
          <p:nvPr/>
        </p:nvSpPr>
        <p:spPr bwMode="auto">
          <a:xfrm>
            <a:off x="495300" y="1371600"/>
            <a:ext cx="11201400" cy="206210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a:latin typeface="Times New Roman" panose="02020603050405020304" pitchFamily="18" charset="0"/>
                <a:ea typeface="Arial" panose="020B0604020202020204" pitchFamily="34" charset="0"/>
                <a:cs typeface="Times New Roman" panose="02020603050405020304" pitchFamily="18" charset="0"/>
              </a:rPr>
              <a:t>Các trang thông tin được nối với nhau tạo thành một mạng giống như mạng nhện khổng lồ bao trùm lên cả thế giới nên nó được gọi là </a:t>
            </a:r>
            <a:r>
              <a:rPr lang="vi-VN" altLang="vi-VN" sz="3200">
                <a:solidFill>
                  <a:schemeClr val="accent6"/>
                </a:solidFill>
                <a:latin typeface="Times New Roman" panose="02020603050405020304" pitchFamily="18" charset="0"/>
                <a:ea typeface="Arial" panose="020B0604020202020204" pitchFamily="34" charset="0"/>
                <a:cs typeface="Times New Roman" panose="02020603050405020304" pitchFamily="18" charset="0"/>
              </a:rPr>
              <a:t>World Wide Web</a:t>
            </a:r>
            <a:r>
              <a:rPr lang="vi-VN" altLang="vi-VN" sz="3200">
                <a:latin typeface="Times New Roman" panose="02020603050405020304" pitchFamily="18" charset="0"/>
                <a:ea typeface="Arial" panose="020B0604020202020204" pitchFamily="34" charset="0"/>
                <a:cs typeface="Times New Roman" panose="02020603050405020304" pitchFamily="18" charset="0"/>
              </a:rPr>
              <a:t> hay </a:t>
            </a:r>
            <a:r>
              <a:rPr lang="vi-VN" altLang="vi-VN" sz="3200">
                <a:solidFill>
                  <a:srgbClr val="FF0000"/>
                </a:solidFill>
                <a:latin typeface="Times New Roman" panose="02020603050405020304" pitchFamily="18" charset="0"/>
                <a:ea typeface="Arial" panose="020B0604020202020204" pitchFamily="34" charset="0"/>
                <a:cs typeface="Times New Roman" panose="02020603050405020304" pitchFamily="18" charset="0"/>
              </a:rPr>
              <a:t>mạng thông tin toàn cầu</a:t>
            </a:r>
            <a:r>
              <a:rPr lang="vi-VN" altLang="vi-VN" sz="3200">
                <a:latin typeface="Times New Roman" panose="02020603050405020304" pitchFamily="18" charset="0"/>
                <a:ea typeface="Arial" panose="020B0604020202020204" pitchFamily="34" charset="0"/>
                <a:cs typeface="Times New Roman" panose="02020603050405020304" pitchFamily="18" charset="0"/>
              </a:rPr>
              <a:t>. Đối với người sử dụng, mạng thông tin toàn cầu là một dịch vụ trên Internet.</a:t>
            </a:r>
          </a:p>
        </p:txBody>
      </p:sp>
      <p:pic>
        <p:nvPicPr>
          <p:cNvPr id="21508" name="Picture 3">
            <a:extLst>
              <a:ext uri="{FF2B5EF4-FFF2-40B4-BE49-F238E27FC236}">
                <a16:creationId xmlns:a16="http://schemas.microsoft.com/office/drawing/2014/main" id="{8DA4676F-12B3-443D-9BCB-FBBB9605F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3505200"/>
            <a:ext cx="60960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a:extLst>
              <a:ext uri="{FF2B5EF4-FFF2-40B4-BE49-F238E27FC236}">
                <a16:creationId xmlns:a16="http://schemas.microsoft.com/office/drawing/2014/main" id="{B040C3DD-FB9A-42CE-B22F-8449BCE0C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250" t="52692" r="28125" b="19986"/>
          <a:stretch>
            <a:fillRect/>
          </a:stretch>
        </p:blipFill>
        <p:spPr bwMode="auto">
          <a:xfrm>
            <a:off x="6591300" y="3505200"/>
            <a:ext cx="5105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657600" y="2286000"/>
            <a:ext cx="4495800" cy="1384935"/>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1. Tổ chức thông tin trên internet</a:t>
            </a:r>
          </a:p>
        </p:txBody>
      </p:sp>
      <p:pic>
        <p:nvPicPr>
          <p:cNvPr id="7" name="Picture 6">
            <a:extLst>
              <a:ext uri="{FF2B5EF4-FFF2-40B4-BE49-F238E27FC236}">
                <a16:creationId xmlns:a16="http://schemas.microsoft.com/office/drawing/2014/main" id="{DD34401B-5DED-DD8A-B493-FF9E169FF5A7}"/>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886200"/>
            <a:ext cx="4038600" cy="1869442"/>
          </a:xfrm>
          <a:prstGeom prst="rect">
            <a:avLst/>
          </a:prstGeom>
        </p:spPr>
      </p:pic>
    </p:spTree>
    <p:extLst>
      <p:ext uri="{BB962C8B-B14F-4D97-AF65-F5344CB8AC3E}">
        <p14:creationId xmlns:p14="http://schemas.microsoft.com/office/powerpoint/2010/main" val="1145110918"/>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83010" y="816011"/>
            <a:ext cx="439379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876800" y="812807"/>
            <a:ext cx="68580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vi-VN"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Tìm hiểu cách tổ chức thông tin</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495381299"/>
              </p:ext>
            </p:extLst>
          </p:nvPr>
        </p:nvGraphicFramePr>
        <p:xfrm>
          <a:off x="483012" y="1423080"/>
          <a:ext cx="11251788" cy="4749120"/>
        </p:xfrm>
        <a:graphic>
          <a:graphicData uri="http://schemas.openxmlformats.org/drawingml/2006/table">
            <a:tbl>
              <a:tblPr firstRow="1" bandRow="1">
                <a:tableStyleId>{F5AB1C69-6EDB-4FF4-983F-18BD219EF322}</a:tableStyleId>
              </a:tblPr>
              <a:tblGrid>
                <a:gridCol w="4393788">
                  <a:extLst>
                    <a:ext uri="{9D8B030D-6E8A-4147-A177-3AD203B41FA5}">
                      <a16:colId xmlns:a16="http://schemas.microsoft.com/office/drawing/2014/main" val="795175101"/>
                    </a:ext>
                  </a:extLst>
                </a:gridCol>
                <a:gridCol w="6858000">
                  <a:extLst>
                    <a:ext uri="{9D8B030D-6E8A-4147-A177-3AD203B41FA5}">
                      <a16:colId xmlns:a16="http://schemas.microsoft.com/office/drawing/2014/main" val="2517340449"/>
                    </a:ext>
                  </a:extLst>
                </a:gridCol>
              </a:tblGrid>
              <a:tr h="370840">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1. Thông tin trong cuốn sách được tổ chức thế nào?</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Trong một cuốn sách thông tin được sắp xếp tuần tự. Có các chủ đề, mỗi chủ đề có một số bài học, mỗi bài học có các phần, trong từng phần trình bày nội dung cụ thể.</a:t>
                      </a:r>
                    </a:p>
                  </a:txBody>
                  <a:tcPr marL="108000" marR="108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r h="370840">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2. Em đã xem thông tin trên internet chưa? Trên internet có những dạng thông tin gì?</a:t>
                      </a:r>
                    </a:p>
                  </a:txBody>
                  <a:tcPr marL="108000" marR="108000" marT="108000" marB="108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0">
                          <a:solidFill>
                            <a:schemeClr val="tx1"/>
                          </a:solidFill>
                          <a:latin typeface="Times New Roman" panose="02020603050405020304" pitchFamily="18" charset="0"/>
                          <a:cs typeface="Times New Roman" panose="02020603050405020304" pitchFamily="18" charset="0"/>
                        </a:rPr>
                        <a:t>Trên internet (các trang web) có thông tin dạng văn bản, hình ảnh, âm thanh, các phần mềm, các liên kết, ...</a:t>
                      </a:r>
                    </a:p>
                  </a:txBody>
                  <a:tcPr marL="108000" marR="108000" marT="108000" marB="108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294229"/>
                  </a:ext>
                </a:extLst>
              </a:tr>
            </a:tbl>
          </a:graphicData>
        </a:graphic>
      </p:graphicFrame>
      <p:sp>
        <p:nvSpPr>
          <p:cNvPr id="5" name="Rectangle 4">
            <a:extLst>
              <a:ext uri="{FF2B5EF4-FFF2-40B4-BE49-F238E27FC236}">
                <a16:creationId xmlns:a16="http://schemas.microsoft.com/office/drawing/2014/main" id="{7B7D6AE4-CD1A-AA5C-CA80-9B165D736878}"/>
              </a:ext>
            </a:extLst>
          </p:cNvPr>
          <p:cNvSpPr/>
          <p:nvPr/>
        </p:nvSpPr>
        <p:spPr>
          <a:xfrm>
            <a:off x="4953000" y="1515586"/>
            <a:ext cx="6755988" cy="24496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76957939-119D-F7B5-F9DD-2888F7F02E61}"/>
              </a:ext>
            </a:extLst>
          </p:cNvPr>
          <p:cNvSpPr/>
          <p:nvPr/>
        </p:nvSpPr>
        <p:spPr>
          <a:xfrm>
            <a:off x="4953000" y="4087200"/>
            <a:ext cx="6755988" cy="1963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2" name="TextBox 5">
            <a:extLst>
              <a:ext uri="{FF2B5EF4-FFF2-40B4-BE49-F238E27FC236}">
                <a16:creationId xmlns:a16="http://schemas.microsoft.com/office/drawing/2014/main" id="{1DE47BF1-A2CF-F5CE-DA94-37EF6AB90141}"/>
              </a:ext>
            </a:extLst>
          </p:cNvPr>
          <p:cNvSpPr txBox="1">
            <a:spLocks noChangeArrowheads="1"/>
          </p:cNvSpPr>
          <p:nvPr/>
        </p:nvSpPr>
        <p:spPr bwMode="auto">
          <a:xfrm>
            <a:off x="381000" y="152400"/>
            <a:ext cx="6477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solidFill>
                  <a:srgbClr val="FF0000"/>
                </a:solidFill>
                <a:latin typeface="Times New Roman" panose="02020603050405020304" pitchFamily="18" charset="0"/>
                <a:cs typeface="Times New Roman" panose="02020603050405020304" pitchFamily="18" charset="0"/>
              </a:rPr>
              <a:t>1. Tổ chức thông tin trên internet:</a:t>
            </a:r>
          </a:p>
        </p:txBody>
      </p:sp>
    </p:spTree>
    <p:extLst>
      <p:ext uri="{BB962C8B-B14F-4D97-AF65-F5344CB8AC3E}">
        <p14:creationId xmlns:p14="http://schemas.microsoft.com/office/powerpoint/2010/main" val="168769171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5"/>
                                        </p:tgtEl>
                                        <p:attrNameLst>
                                          <p:attrName>ppt_w</p:attrName>
                                        </p:attrNameLst>
                                      </p:cBhvr>
                                      <p:tavLst>
                                        <p:tav tm="0">
                                          <p:val>
                                            <p:strVal val="ppt_w"/>
                                          </p:val>
                                        </p:tav>
                                        <p:tav tm="100000">
                                          <p:val>
                                            <p:fltVal val="0"/>
                                          </p:val>
                                        </p:tav>
                                      </p:tavLst>
                                    </p:anim>
                                    <p:anim calcmode="lin" valueType="num">
                                      <p:cBhvr>
                                        <p:cTn id="15" dur="500"/>
                                        <p:tgtEl>
                                          <p:spTgt spid="5"/>
                                        </p:tgtEl>
                                        <p:attrNameLst>
                                          <p:attrName>ppt_h</p:attrName>
                                        </p:attrNameLst>
                                      </p:cBhvr>
                                      <p:tavLst>
                                        <p:tav tm="0">
                                          <p:val>
                                            <p:strVal val="ppt_h"/>
                                          </p:val>
                                        </p:tav>
                                        <p:tav tm="100000">
                                          <p:val>
                                            <p:fltVal val="0"/>
                                          </p:val>
                                        </p:tav>
                                      </p:tavLst>
                                    </p:anim>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9035</TotalTime>
  <Words>3131</Words>
  <Application>Microsoft Office PowerPoint</Application>
  <PresentationFormat>Widescreen</PresentationFormat>
  <Paragraphs>321</Paragraphs>
  <Slides>64</Slides>
  <Notes>19</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64</vt:i4>
      </vt:variant>
    </vt:vector>
  </HeadingPairs>
  <TitlesOfParts>
    <vt:vector size="80" baseType="lpstr">
      <vt:lpstr>Arial</vt:lpstr>
      <vt:lpstr>Calibri</vt:lpstr>
      <vt:lpstr>Calibri Light</vt:lpstr>
      <vt:lpstr>Times New Roman</vt:lpstr>
      <vt:lpstr>Wingdings</vt:lpstr>
      <vt:lpstr>27_MAU</vt:lpstr>
      <vt:lpstr>1_Default Design</vt:lpstr>
      <vt:lpstr>4_Default Design</vt:lpstr>
      <vt:lpstr>5_Default Design</vt:lpstr>
      <vt:lpstr>13_Custom Design</vt:lpstr>
      <vt:lpstr>14_Custom Design</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Admin</cp:lastModifiedBy>
  <cp:revision>480</cp:revision>
  <dcterms:created xsi:type="dcterms:W3CDTF">2018-08-20T15:06:27Z</dcterms:created>
  <dcterms:modified xsi:type="dcterms:W3CDTF">2023-11-14T18:16:17Z</dcterms:modified>
</cp:coreProperties>
</file>