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5"/>
  </p:notesMasterIdLst>
  <p:sldIdLst>
    <p:sldId id="271" r:id="rId2"/>
    <p:sldId id="272" r:id="rId3"/>
    <p:sldId id="265" r:id="rId4"/>
    <p:sldId id="264" r:id="rId5"/>
    <p:sldId id="275" r:id="rId6"/>
    <p:sldId id="266" r:id="rId7"/>
    <p:sldId id="267" r:id="rId8"/>
    <p:sldId id="268" r:id="rId9"/>
    <p:sldId id="276" r:id="rId10"/>
    <p:sldId id="269" r:id="rId11"/>
    <p:sldId id="300" r:id="rId12"/>
    <p:sldId id="301" r:id="rId13"/>
    <p:sldId id="262" r:id="rId14"/>
    <p:sldId id="263" r:id="rId15"/>
    <p:sldId id="293" r:id="rId16"/>
    <p:sldId id="294" r:id="rId17"/>
    <p:sldId id="278" r:id="rId18"/>
    <p:sldId id="299" r:id="rId19"/>
    <p:sldId id="258" r:id="rId20"/>
    <p:sldId id="280" r:id="rId21"/>
    <p:sldId id="291" r:id="rId22"/>
    <p:sldId id="292" r:id="rId23"/>
    <p:sldId id="284" r:id="rId24"/>
    <p:sldId id="295" r:id="rId25"/>
    <p:sldId id="281" r:id="rId26"/>
    <p:sldId id="282" r:id="rId27"/>
    <p:sldId id="289" r:id="rId28"/>
    <p:sldId id="290" r:id="rId29"/>
    <p:sldId id="296" r:id="rId30"/>
    <p:sldId id="297" r:id="rId31"/>
    <p:sldId id="287" r:id="rId32"/>
    <p:sldId id="298" r:id="rId33"/>
    <p:sldId id="288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69" autoAdjust="0"/>
  </p:normalViewPr>
  <p:slideViewPr>
    <p:cSldViewPr>
      <p:cViewPr>
        <p:scale>
          <a:sx n="76" d="100"/>
          <a:sy n="76" d="100"/>
        </p:scale>
        <p:origin x="-12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7CD0E-7052-4678-B225-59F0C5B7568B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E5B47-17CF-4AAD-B30D-3EDCBE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1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847-521A-49A9-809C-8B1213E3D401}" type="datetimeFigureOut">
              <a:rPr lang="en-US" smtClean="0"/>
              <a:pPr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D7C4-AFCE-4507-8C5C-08939BFB1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847-521A-49A9-809C-8B1213E3D401}" type="datetimeFigureOut">
              <a:rPr lang="en-US" smtClean="0"/>
              <a:pPr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D7C4-AFCE-4507-8C5C-08939BFB1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847-521A-49A9-809C-8B1213E3D401}" type="datetimeFigureOut">
              <a:rPr lang="en-US" smtClean="0"/>
              <a:pPr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D7C4-AFCE-4507-8C5C-08939BFB1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06C5B-B0F4-4966-B5D6-9E92B2269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CD4D1-B3FC-473B-B9AE-73D1CC86B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1533-F775-4A59-91CA-A96111E12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8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847-521A-49A9-809C-8B1213E3D401}" type="datetimeFigureOut">
              <a:rPr lang="en-US" smtClean="0"/>
              <a:pPr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D7C4-AFCE-4507-8C5C-08939BFB1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847-521A-49A9-809C-8B1213E3D401}" type="datetimeFigureOut">
              <a:rPr lang="en-US" smtClean="0"/>
              <a:pPr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D7C4-AFCE-4507-8C5C-08939BFB1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847-521A-49A9-809C-8B1213E3D401}" type="datetimeFigureOut">
              <a:rPr lang="en-US" smtClean="0"/>
              <a:pPr/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D7C4-AFCE-4507-8C5C-08939BFB1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847-521A-49A9-809C-8B1213E3D401}" type="datetimeFigureOut">
              <a:rPr lang="en-US" smtClean="0"/>
              <a:pPr/>
              <a:t>28/02/2024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D7C4-AFCE-4507-8C5C-08939BFB1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847-521A-49A9-809C-8B1213E3D401}" type="datetimeFigureOut">
              <a:rPr lang="en-US" smtClean="0"/>
              <a:pPr/>
              <a:t>28/02/2024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D7C4-AFCE-4507-8C5C-08939BFB1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847-521A-49A9-809C-8B1213E3D401}" type="datetimeFigureOut">
              <a:rPr lang="en-US" smtClean="0"/>
              <a:pPr/>
              <a:t>28/02/2024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D7C4-AFCE-4507-8C5C-08939BFB1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847-521A-49A9-809C-8B1213E3D401}" type="datetimeFigureOut">
              <a:rPr lang="en-US" smtClean="0"/>
              <a:pPr/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D7C4-AFCE-4507-8C5C-08939BFB1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847-521A-49A9-809C-8B1213E3D401}" type="datetimeFigureOut">
              <a:rPr lang="en-US" smtClean="0"/>
              <a:pPr/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D7C4-AFCE-4507-8C5C-08939BFB1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226847-521A-49A9-809C-8B1213E3D401}" type="datetimeFigureOut">
              <a:rPr lang="en-US" smtClean="0"/>
              <a:pPr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A6D7C4-AFCE-4507-8C5C-08939BFB1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7000"/>
            <a:ext cx="4876799" cy="4190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1759226" y="19878"/>
            <a:ext cx="7391400" cy="409492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7620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Tại sao tôi không phải là con trai mà lại là con gái hoặc tại sao tôi không phải là con gái mà lại là con trai?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Cơ chế nào xác định giới tính ở sinh vật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gái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ngược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00" name="Group 16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76409414"/>
              </p:ext>
            </p:extLst>
          </p:nvPr>
        </p:nvGraphicFramePr>
        <p:xfrm>
          <a:off x="533400" y="1777763"/>
          <a:ext cx="8458200" cy="470423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18117"/>
                <a:gridCol w="5057951"/>
                <a:gridCol w="1191066"/>
                <a:gridCol w="1191066"/>
              </a:tblGrid>
              <a:tr h="71628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Loài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Cặp NST giới tính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Đực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Cái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333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Người, động vật có vú, ruồi giấm, cây gai, cây chua me,…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XY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00B0F0"/>
                    </a:solidFill>
                  </a:tcPr>
                </a:tc>
              </a:tr>
              <a:tr h="108329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Ở chim, ếch nhái, bò sát, bướm, dâu tây …..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XY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503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Bọ xít, châu chấu, rệp,…..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XO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3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Bọ nhảy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XO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0912" y="823656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400" b="1" dirty="0" err="1">
                <a:solidFill>
                  <a:srgbClr val="FF0000"/>
                </a:solidFill>
              </a:rPr>
              <a:t>Giới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tính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của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các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loài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sinh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vật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phụ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thuộc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vào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sự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có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mặt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của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cặp</a:t>
            </a:r>
            <a:r>
              <a:rPr lang="en-US" altLang="vi-VN" sz="2400" b="1" dirty="0">
                <a:solidFill>
                  <a:srgbClr val="FF0000"/>
                </a:solidFill>
              </a:rPr>
              <a:t> NST </a:t>
            </a:r>
            <a:r>
              <a:rPr lang="en-US" altLang="vi-VN" sz="2400" b="1" dirty="0" err="1">
                <a:solidFill>
                  <a:srgbClr val="FF0000"/>
                </a:solidFill>
              </a:rPr>
              <a:t>giới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tính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trong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tế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bào</a:t>
            </a:r>
            <a:r>
              <a:rPr lang="en-US" altLang="vi-VN" sz="24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04800" y="0"/>
            <a:ext cx="4495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I.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Nhiễm sắc thể giới tính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en-US" sz="3000" u="sng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553998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000" i="1" dirty="0" smtClean="0">
                <a:solidFill>
                  <a:srgbClr val="FF3300"/>
                </a:solidFill>
                <a:cs typeface="Times New Roman" pitchFamily="18" charset="0"/>
              </a:rPr>
              <a:t>Tìm hiểu </a:t>
            </a:r>
            <a:r>
              <a:rPr lang="en-US" sz="3000" i="1" dirty="0">
                <a:solidFill>
                  <a:srgbClr val="FF3300"/>
                </a:solidFill>
                <a:cs typeface="Times New Roman" pitchFamily="18" charset="0"/>
              </a:rPr>
              <a:t>(3 phút): </a:t>
            </a:r>
            <a:r>
              <a:rPr lang="en-US" b="0" i="1" dirty="0">
                <a:solidFill>
                  <a:schemeClr val="tx1"/>
                </a:solidFill>
                <a:cs typeface="Times New Roman" pitchFamily="18" charset="0"/>
              </a:rPr>
              <a:t>Hoàn thành Phiếu học tập sau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2802164"/>
              </p:ext>
            </p:extLst>
          </p:nvPr>
        </p:nvGraphicFramePr>
        <p:xfrm>
          <a:off x="228600" y="1123654"/>
          <a:ext cx="8815388" cy="5364407"/>
        </p:xfrm>
        <a:graphic>
          <a:graphicData uri="http://schemas.openxmlformats.org/drawingml/2006/table">
            <a:tbl>
              <a:tblPr/>
              <a:tblGrid>
                <a:gridCol w="1576388"/>
                <a:gridCol w="3733800"/>
                <a:gridCol w="3505200"/>
              </a:tblGrid>
              <a:tr h="822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NST thường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NST giới tính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343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lượng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1-Tồn tại với số cặp lớn hơn 1 cặp trong tế bào lưỡng bội </a:t>
                      </a: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1.-.......................................................................................................................................</a:t>
                      </a: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583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dạng</a:t>
                      </a: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 Luôn tồn tại thành cặp tương đồng</a:t>
                      </a: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2-...............................................................................................................................................................................................................</a:t>
                      </a: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501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 năng</a:t>
                      </a: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 Mang gen qui định tính trạng liên quan và không liên quan đến giới tính.</a:t>
                      </a: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435" name="Group 4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344509"/>
              </p:ext>
            </p:extLst>
          </p:nvPr>
        </p:nvGraphicFramePr>
        <p:xfrm>
          <a:off x="228600" y="685801"/>
          <a:ext cx="8763000" cy="5562599"/>
        </p:xfrm>
        <a:graphic>
          <a:graphicData uri="http://schemas.openxmlformats.org/drawingml/2006/table">
            <a:tbl>
              <a:tblPr/>
              <a:tblGrid>
                <a:gridCol w="1620838"/>
                <a:gridCol w="3681412"/>
                <a:gridCol w="3460750"/>
              </a:tblGrid>
              <a:tr h="1098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Đặc điểm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 sánh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NST thường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NST giới tính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 lượng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dạng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Chức năng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8" name="Text Box 30"/>
          <p:cNvSpPr txBox="1">
            <a:spLocks noChangeArrowheads="1"/>
          </p:cNvSpPr>
          <p:nvPr/>
        </p:nvSpPr>
        <p:spPr bwMode="auto">
          <a:xfrm>
            <a:off x="1828800" y="2057401"/>
            <a:ext cx="388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Tồn tại với số cặp lớn hơn 1 cặp trong tế bào lưỡng bội. </a:t>
            </a:r>
            <a:endParaRPr lang="vi-VN">
              <a:solidFill>
                <a:schemeClr val="tx1"/>
              </a:solidFill>
              <a:latin typeface="VNtimes New Roman"/>
              <a:cs typeface="Times New Roman" pitchFamily="18" charset="0"/>
            </a:endParaRP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1808163" y="3581401"/>
            <a:ext cx="373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Luôn tồn tại thành từng cặp tương đồng.</a:t>
            </a: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1828800" y="5181601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Mang gen qui định tính trạng thường của cơ thể.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5541963" y="2057401"/>
            <a:ext cx="342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rgbClr val="FF0000"/>
                </a:solidFill>
              </a:rPr>
              <a:t>Tồn tại 1 cặp trong tế bào lưỡng bội. </a:t>
            </a: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5468938" y="3333751"/>
            <a:ext cx="365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Tồn tại thành cặp tương đồng (XX) hoặc không tương đồng (XY).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5489575" y="4933951"/>
            <a:ext cx="365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Mang gen qui định tính trạng liên quan và không liên quan đến giới tính.</a:t>
            </a:r>
            <a:endParaRPr lang="vi-VN">
              <a:solidFill>
                <a:schemeClr val="tx1"/>
              </a:solidFill>
              <a:latin typeface="VN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6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/>
      <p:bldP spid="59423" grpId="0"/>
      <p:bldP spid="59424" grpId="0"/>
      <p:bldP spid="59425" grpId="0"/>
      <p:bldP spid="59426" grpId="0"/>
      <p:bldP spid="594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595" y="394843"/>
            <a:ext cx="71628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II. C</a:t>
            </a:r>
            <a:r>
              <a:rPr lang="vi-V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NST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định giới tính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020" y="1163633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19200" y="1828800"/>
            <a:ext cx="2133600" cy="1143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44A + XX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48299" y="1828800"/>
            <a:ext cx="222471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44A + XY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71600" y="3683526"/>
            <a:ext cx="1828800" cy="88458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22A + X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8609" y="3568148"/>
            <a:ext cx="1828800" cy="9011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22A + Y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33900" y="3551583"/>
            <a:ext cx="1828800" cy="9011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22A + X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427" y="171152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Mẹ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7299" y="171152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Bố</a:t>
            </a:r>
          </a:p>
        </p:txBody>
      </p:sp>
      <p:sp>
        <p:nvSpPr>
          <p:cNvPr id="14" name="Oval 13"/>
          <p:cNvSpPr/>
          <p:nvPr/>
        </p:nvSpPr>
        <p:spPr>
          <a:xfrm>
            <a:off x="2438400" y="5181600"/>
            <a:ext cx="2133600" cy="1143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44A + XX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50345" y="5105400"/>
            <a:ext cx="222471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44A + XY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209475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3009" y="209475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386905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57593" y="378788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62700" y="378788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54460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54460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73237" y="6396334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Con gái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89544" y="6324600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Con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trai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4239" y="1635705"/>
            <a:ext cx="56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3745947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3200" baseline="-25000" smtClean="0">
                <a:latin typeface="Arial" pitchFamily="34" charset="0"/>
                <a:cs typeface="Arial" pitchFamily="34" charset="0"/>
              </a:rPr>
              <a:t>p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864" y="5384512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3200" baseline="-25000" smtClean="0">
                <a:latin typeface="Arial" pitchFamily="34" charset="0"/>
                <a:cs typeface="Arial" pitchFamily="34" charset="0"/>
              </a:rPr>
              <a:t>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>
            <a:stCxn id="7" idx="4"/>
            <a:endCxn id="9" idx="0"/>
          </p:cNvCxnSpPr>
          <p:nvPr/>
        </p:nvCxnSpPr>
        <p:spPr>
          <a:xfrm>
            <a:off x="2286000" y="2971800"/>
            <a:ext cx="0" cy="71172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1" idx="0"/>
          </p:cNvCxnSpPr>
          <p:nvPr/>
        </p:nvCxnSpPr>
        <p:spPr>
          <a:xfrm flipH="1">
            <a:off x="5448300" y="3034221"/>
            <a:ext cx="1152111" cy="5173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0" idx="0"/>
          </p:cNvCxnSpPr>
          <p:nvPr/>
        </p:nvCxnSpPr>
        <p:spPr>
          <a:xfrm>
            <a:off x="6600411" y="3006298"/>
            <a:ext cx="1072598" cy="561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4" idx="0"/>
          </p:cNvCxnSpPr>
          <p:nvPr/>
        </p:nvCxnSpPr>
        <p:spPr>
          <a:xfrm>
            <a:off x="2286000" y="4568109"/>
            <a:ext cx="1219200" cy="61349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4" idx="0"/>
          </p:cNvCxnSpPr>
          <p:nvPr/>
        </p:nvCxnSpPr>
        <p:spPr>
          <a:xfrm flipH="1">
            <a:off x="3505200" y="4473976"/>
            <a:ext cx="1956352" cy="7076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5" idx="0"/>
          </p:cNvCxnSpPr>
          <p:nvPr/>
        </p:nvCxnSpPr>
        <p:spPr>
          <a:xfrm>
            <a:off x="2312504" y="4568109"/>
            <a:ext cx="4050196" cy="53729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5" idx="0"/>
          </p:cNvCxnSpPr>
          <p:nvPr/>
        </p:nvCxnSpPr>
        <p:spPr>
          <a:xfrm flipH="1">
            <a:off x="6362700" y="4487228"/>
            <a:ext cx="1323561" cy="6181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210" y="1524000"/>
            <a:ext cx="71628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II. C</a:t>
            </a:r>
            <a:r>
              <a:rPr lang="vi-V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NST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định giới tính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597" y="2514600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NST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thụ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2516779"/>
            <a:ext cx="5334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st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03" y="382059"/>
            <a:ext cx="3479800" cy="5638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7126962" y="6172200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9900CC"/>
                </a:solidFill>
              </a:rPr>
              <a:t>Con gái</a:t>
            </a:r>
          </a:p>
        </p:txBody>
      </p:sp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5638800" y="6172200"/>
            <a:ext cx="121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9900CC"/>
                </a:solidFill>
              </a:rPr>
              <a:t>Con trai</a:t>
            </a:r>
          </a:p>
        </p:txBody>
      </p:sp>
      <p:sp>
        <p:nvSpPr>
          <p:cNvPr id="207889" name="Rectangle 17"/>
          <p:cNvSpPr>
            <a:spLocks noChangeArrowheads="1"/>
          </p:cNvSpPr>
          <p:nvPr/>
        </p:nvSpPr>
        <p:spPr bwMode="auto">
          <a:xfrm>
            <a:off x="228599" y="754636"/>
            <a:ext cx="5064125" cy="48936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>
                <a:solidFill>
                  <a:srgbClr val="0000FF"/>
                </a:solidFill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</a:rPr>
              <a:t>Tìm hiểu </a:t>
            </a:r>
            <a:r>
              <a:rPr lang="en-US" sz="2400" b="0" dirty="0" smtClean="0">
                <a:solidFill>
                  <a:srgbClr val="FF0000"/>
                </a:solidFill>
              </a:rPr>
              <a:t> </a:t>
            </a:r>
            <a:r>
              <a:rPr lang="en-US" sz="2400" b="0" dirty="0">
                <a:solidFill>
                  <a:srgbClr val="FF0000"/>
                </a:solidFill>
              </a:rPr>
              <a:t>– </a:t>
            </a:r>
            <a:r>
              <a:rPr lang="en-US" sz="2400" b="0" dirty="0" smtClean="0">
                <a:solidFill>
                  <a:srgbClr val="FF0000"/>
                </a:solidFill>
              </a:rPr>
              <a:t>3 </a:t>
            </a:r>
            <a:r>
              <a:rPr lang="en-US" sz="2400" b="0" dirty="0">
                <a:solidFill>
                  <a:srgbClr val="FF0000"/>
                </a:solidFill>
              </a:rPr>
              <a:t>PHÚT.</a:t>
            </a:r>
          </a:p>
          <a:p>
            <a:pPr algn="just">
              <a:tabLst>
                <a:tab pos="457200" algn="l"/>
              </a:tabLst>
            </a:pPr>
            <a:r>
              <a:rPr lang="en-US" sz="2400" b="0" dirty="0">
                <a:solidFill>
                  <a:srgbClr val="0000FF"/>
                </a:solidFill>
              </a:rPr>
              <a:t>Quan sát Hình bên, kết hợp với thông tin mục II / SGK trang 38, 39 trả lời các câu hỏi:</a:t>
            </a:r>
            <a:endParaRPr lang="en-US" sz="2400" i="1" dirty="0">
              <a:solidFill>
                <a:srgbClr val="CC00FF"/>
              </a:solidFill>
            </a:endParaRPr>
          </a:p>
          <a:p>
            <a:pPr algn="just">
              <a:tabLst>
                <a:tab pos="457200" algn="l"/>
              </a:tabLst>
            </a:pPr>
            <a:r>
              <a:rPr lang="en-US" sz="2400" i="1" dirty="0">
                <a:solidFill>
                  <a:schemeClr val="tx1"/>
                </a:solidFill>
              </a:rPr>
              <a:t>1. Ở người có mấy loại trứng và mấy loại tinh trùng được tạo ra qua giảm phân?</a:t>
            </a:r>
          </a:p>
          <a:p>
            <a:pPr algn="just">
              <a:tabLst>
                <a:tab pos="457200" algn="l"/>
              </a:tabLst>
            </a:pPr>
            <a:r>
              <a:rPr lang="en-US" sz="2400" i="1" dirty="0">
                <a:solidFill>
                  <a:schemeClr val="tx1"/>
                </a:solidFill>
              </a:rPr>
              <a:t>2. Sự thụ tinh giữa các loại tinh trùng mang NST giới tính nào với trứng để tạo ra hợp tử phát triển thành con trai hay con gái?</a:t>
            </a:r>
          </a:p>
          <a:p>
            <a:pPr algn="l">
              <a:tabLst>
                <a:tab pos="457200" algn="l"/>
              </a:tabLst>
            </a:pPr>
            <a:r>
              <a:rPr lang="en-US" sz="2400" i="1" dirty="0">
                <a:solidFill>
                  <a:schemeClr val="tx1"/>
                </a:solidFill>
              </a:rPr>
              <a:t>3. Tại sao tỉ lệ con trai và con gái sơ sinh xấp xỉ là 1:1?</a:t>
            </a:r>
          </a:p>
        </p:txBody>
      </p:sp>
    </p:spTree>
    <p:extLst>
      <p:ext uri="{BB962C8B-B14F-4D97-AF65-F5344CB8AC3E}">
        <p14:creationId xmlns:p14="http://schemas.microsoft.com/office/powerpoint/2010/main" val="356580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20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50"/>
                                        <p:tgtEl>
                                          <p:spTgt spid="20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50"/>
                                        <p:tgtEl>
                                          <p:spTgt spid="20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50"/>
                                        <p:tgtEl>
                                          <p:spTgt spid="20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50"/>
                                        <p:tgtEl>
                                          <p:spTgt spid="20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-38100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49893" y="685800"/>
            <a:ext cx="8153400" cy="569386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 algn="just">
              <a:tabLst>
                <a:tab pos="457200" algn="l"/>
              </a:tabLst>
            </a:pPr>
            <a:r>
              <a:rPr lang="en-US" sz="2400" b="0" i="1" dirty="0">
                <a:solidFill>
                  <a:schemeClr val="tx1"/>
                </a:solidFill>
                <a:cs typeface="Times New Roman" pitchFamily="18" charset="0"/>
              </a:rPr>
              <a:t>1. 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Ở người có mấy loại trứng và mấy loại tinh trùng được tạo ra qua giảm phân?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 sz="2400" b="0" i="1" dirty="0">
                <a:solidFill>
                  <a:srgbClr val="0000FF"/>
                </a:solidFill>
                <a:cs typeface="Times New Roman" pitchFamily="18" charset="0"/>
              </a:rPr>
              <a:t>-&gt;</a:t>
            </a:r>
            <a:r>
              <a:rPr lang="en-US" sz="2400" b="0" dirty="0">
                <a:solidFill>
                  <a:srgbClr val="0000FF"/>
                </a:solidFill>
                <a:cs typeface="Times New Roman" pitchFamily="18" charset="0"/>
              </a:rPr>
              <a:t>   Mẹ sinh ra 1 loại trứng </a:t>
            </a:r>
            <a:r>
              <a:rPr lang="en-US" sz="2400" b="0" dirty="0" smtClean="0">
                <a:solidFill>
                  <a:srgbClr val="0000FF"/>
                </a:solidFill>
                <a:cs typeface="Times New Roman" pitchFamily="18" charset="0"/>
              </a:rPr>
              <a:t> : 22A</a:t>
            </a:r>
            <a:r>
              <a:rPr lang="en-US" sz="2400" b="0" dirty="0">
                <a:solidFill>
                  <a:srgbClr val="0000FF"/>
                </a:solidFill>
                <a:cs typeface="Times New Roman" pitchFamily="18" charset="0"/>
              </a:rPr>
              <a:t>+ X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 sz="2400" b="0" dirty="0">
                <a:solidFill>
                  <a:srgbClr val="0000FF"/>
                </a:solidFill>
                <a:cs typeface="Times New Roman" pitchFamily="18" charset="0"/>
              </a:rPr>
              <a:t>       Bố sinh ra 2 </a:t>
            </a:r>
            <a:r>
              <a:rPr lang="en-US" sz="2400" b="0" dirty="0" smtClean="0">
                <a:solidFill>
                  <a:srgbClr val="0000FF"/>
                </a:solidFill>
                <a:cs typeface="Times New Roman" pitchFamily="18" charset="0"/>
              </a:rPr>
              <a:t>loại      :  </a:t>
            </a:r>
            <a:r>
              <a:rPr lang="en-US" sz="2400" b="0" dirty="0">
                <a:solidFill>
                  <a:srgbClr val="0000FF"/>
                </a:solidFill>
                <a:cs typeface="Times New Roman" pitchFamily="18" charset="0"/>
              </a:rPr>
              <a:t>22A+Y và 22A+X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 sz="2400" b="0" i="1" dirty="0">
                <a:solidFill>
                  <a:schemeClr val="tx1"/>
                </a:solidFill>
                <a:cs typeface="Times New Roman" pitchFamily="18" charset="0"/>
              </a:rPr>
              <a:t>2. 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Sự thụ tinh giữa các loại tinh trùng mang NST giới tính nào với trứng để tạo ra hợp tử phát triển thành con trai hay con gái?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 sz="2400" i="1" dirty="0">
                <a:solidFill>
                  <a:srgbClr val="0000FF"/>
                </a:solidFill>
                <a:cs typeface="Times New Roman" pitchFamily="18" charset="0"/>
              </a:rPr>
              <a:t>-&gt;   * </a:t>
            </a:r>
            <a:r>
              <a:rPr lang="en-US" sz="2400" dirty="0">
                <a:solidFill>
                  <a:srgbClr val="0000FF"/>
                </a:solidFill>
              </a:rPr>
              <a:t>Tinh trùng Y + </a:t>
            </a:r>
            <a:r>
              <a:rPr lang="en-US" sz="2400" dirty="0" smtClean="0">
                <a:solidFill>
                  <a:srgbClr val="0000FF"/>
                </a:solidFill>
              </a:rPr>
              <a:t>Trứng  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 Con trai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       * Tinh trùng X + Trứng  Con gái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 sz="2400" i="1" dirty="0">
                <a:solidFill>
                  <a:schemeClr val="tx1"/>
                </a:solidFill>
              </a:rPr>
              <a:t>3. Tại sao tỉ lệ con trai và con gái sơ sinh xấp xỉ là 1:1?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 sz="2400" b="0" i="1" dirty="0">
                <a:solidFill>
                  <a:srgbClr val="0000FF"/>
                </a:solidFill>
                <a:cs typeface="Times New Roman" pitchFamily="18" charset="0"/>
              </a:rPr>
              <a:t>-&gt; </a:t>
            </a:r>
            <a:r>
              <a:rPr lang="en-US" sz="2400" dirty="0">
                <a:solidFill>
                  <a:srgbClr val="0000FF"/>
                </a:solidFill>
              </a:rPr>
              <a:t>Vì 2 tinh trùng mang NST X và mang NST Y tạo ra với tỷ lệ ngang nhau và chúng tham gia thụ tinh với xác suất như nhau.</a:t>
            </a:r>
          </a:p>
          <a:p>
            <a:pPr marL="342900" indent="-342900" algn="just">
              <a:tabLst>
                <a:tab pos="457200" algn="l"/>
              </a:tabLst>
            </a:pPr>
            <a:endParaRPr lang="en-US" sz="24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 algn="just">
              <a:tabLst>
                <a:tab pos="457200" algn="l"/>
              </a:tabLst>
            </a:pP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1999"/>
            <a:ext cx="533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v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Đa số các loài giới tính được xác định trong thụ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tinh.</a:t>
            </a:r>
          </a:p>
          <a:p>
            <a:pPr lvl="0" algn="just"/>
            <a:endParaRPr lang="pt-BR" sz="2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344488"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uy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nhiên ở một số loài giới tính được xác định trước khi thụ tinh.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0" algn="just"/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Ví </a:t>
            </a:r>
            <a:r>
              <a:rPr lang="en-US" sz="2400" u="sng" dirty="0">
                <a:solidFill>
                  <a:schemeClr val="bg2">
                    <a:lumMod val="50000"/>
                  </a:schemeClr>
                </a:solidFill>
              </a:rPr>
              <a:t>dụ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Trứng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ong không được thụ tinh sẽ trở thành ong đực còn nếu được thụ tinh sẽ trở thành ong cái (ong chúa hoặc ong thợ),…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dmin\Downloads\Ảnh slide\122777843_19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81412"/>
            <a:ext cx="3657600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Ảnh slide\1365749354-khoe-dep-voi-nhau-thai-cuu-sua-ong-chua-4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1999"/>
            <a:ext cx="3657600" cy="289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4871"/>
              </p:ext>
            </p:extLst>
          </p:nvPr>
        </p:nvGraphicFramePr>
        <p:xfrm>
          <a:off x="1219200" y="1600199"/>
          <a:ext cx="5257800" cy="4007112"/>
        </p:xfrm>
        <a:graphic>
          <a:graphicData uri="http://schemas.openxmlformats.org/drawingml/2006/table">
            <a:tbl>
              <a:tblPr/>
              <a:tblGrid>
                <a:gridCol w="1752600"/>
                <a:gridCol w="1828800"/>
                <a:gridCol w="1676400"/>
              </a:tblGrid>
              <a:tr h="923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Giới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Lứa tuổi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 thai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Lọt lòng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tuổi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Tuổi già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0" name="Text Box 15"/>
          <p:cNvSpPr txBox="1">
            <a:spLocks noChangeArrowheads="1"/>
          </p:cNvSpPr>
          <p:nvPr/>
        </p:nvSpPr>
        <p:spPr bwMode="auto">
          <a:xfrm>
            <a:off x="728597" y="624441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FF0000"/>
                </a:solidFill>
                <a:cs typeface="Times New Roman" pitchFamily="18" charset="0"/>
              </a:rPr>
              <a:t>Tỉ lệ nam : nữ biến đổi theo từng lứa tuổi</a:t>
            </a:r>
          </a:p>
        </p:txBody>
      </p:sp>
    </p:spTree>
    <p:extLst>
      <p:ext uri="{BB962C8B-B14F-4D97-AF65-F5344CB8AC3E}">
        <p14:creationId xmlns:p14="http://schemas.microsoft.com/office/powerpoint/2010/main" val="31728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904" y="838200"/>
            <a:ext cx="86602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lệ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nữ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28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28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28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indent="396875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173038" indent="396875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78904" y="5181600"/>
            <a:ext cx="609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8" y="1981200"/>
            <a:ext cx="4240696" cy="29029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4" name="Picture 2" descr="C:\Users\admin\Downloads\Ảnh slide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8" y="1981200"/>
            <a:ext cx="3962400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" y="76200"/>
            <a:ext cx="9144000" cy="6858000"/>
          </a:xfr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62200" y="1663439"/>
            <a:ext cx="5943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CƠ CHẾ XÁC ĐỊNH </a:t>
            </a:r>
            <a:r>
              <a:rPr 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GIỚI </a:t>
            </a: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TÍNH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0" y="1066800"/>
            <a:ext cx="335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 11 - Bài </a:t>
            </a:r>
            <a:r>
              <a:rPr lang="en-US" sz="3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12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38200" y="385319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I- NHIỄM SẮC THỂ GIỚI TÍNH:</a:t>
            </a:r>
          </a:p>
        </p:txBody>
      </p:sp>
    </p:spTree>
    <p:extLst>
      <p:ext uri="{BB962C8B-B14F-4D97-AF65-F5344CB8AC3E}">
        <p14:creationId xmlns:p14="http://schemas.microsoft.com/office/powerpoint/2010/main" val="9712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Ảnh slide\15-cau-hoi-giup-tre-phat-trien-tu-duy-vuot-troi-3-phan-2-193245757_700_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6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885162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Sinh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trai hay con gái là do người mẹ 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36746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0976" y="1112485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19200" y="1828800"/>
            <a:ext cx="2133600" cy="1143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44A + XX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48299" y="1828800"/>
            <a:ext cx="222471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44A + XY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71600" y="3683526"/>
            <a:ext cx="1828800" cy="88458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22A + X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8609" y="3568148"/>
            <a:ext cx="1828800" cy="9011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22A + Y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33900" y="3551583"/>
            <a:ext cx="1828800" cy="9011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22A + X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427" y="171152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Mẹ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7299" y="171152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Bố</a:t>
            </a:r>
          </a:p>
        </p:txBody>
      </p:sp>
      <p:sp>
        <p:nvSpPr>
          <p:cNvPr id="14" name="Oval 13"/>
          <p:cNvSpPr/>
          <p:nvPr/>
        </p:nvSpPr>
        <p:spPr>
          <a:xfrm>
            <a:off x="2438400" y="5181600"/>
            <a:ext cx="2133600" cy="1143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44A + XX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50345" y="5105400"/>
            <a:ext cx="222471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44A + XY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209475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3009" y="209475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386905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57593" y="378788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62700" y="378788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54460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54460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73237" y="6396334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Con gái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89544" y="6324600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Con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trai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4239" y="1635705"/>
            <a:ext cx="56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3745947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3200" baseline="-25000" smtClean="0">
                <a:latin typeface="Arial" pitchFamily="34" charset="0"/>
                <a:cs typeface="Arial" pitchFamily="34" charset="0"/>
              </a:rPr>
              <a:t>p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864" y="5384512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3200" baseline="-25000" smtClean="0">
                <a:latin typeface="Arial" pitchFamily="34" charset="0"/>
                <a:cs typeface="Arial" pitchFamily="34" charset="0"/>
              </a:rPr>
              <a:t>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>
            <a:stCxn id="7" idx="4"/>
            <a:endCxn id="9" idx="0"/>
          </p:cNvCxnSpPr>
          <p:nvPr/>
        </p:nvCxnSpPr>
        <p:spPr>
          <a:xfrm>
            <a:off x="2286000" y="2971800"/>
            <a:ext cx="0" cy="71172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1" idx="0"/>
          </p:cNvCxnSpPr>
          <p:nvPr/>
        </p:nvCxnSpPr>
        <p:spPr>
          <a:xfrm flipH="1">
            <a:off x="5448300" y="3034221"/>
            <a:ext cx="1152111" cy="5173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0" idx="0"/>
          </p:cNvCxnSpPr>
          <p:nvPr/>
        </p:nvCxnSpPr>
        <p:spPr>
          <a:xfrm>
            <a:off x="6600411" y="3006298"/>
            <a:ext cx="1072598" cy="561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4" idx="0"/>
          </p:cNvCxnSpPr>
          <p:nvPr/>
        </p:nvCxnSpPr>
        <p:spPr>
          <a:xfrm>
            <a:off x="2286000" y="4568109"/>
            <a:ext cx="1219200" cy="61349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4" idx="0"/>
          </p:cNvCxnSpPr>
          <p:nvPr/>
        </p:nvCxnSpPr>
        <p:spPr>
          <a:xfrm flipH="1">
            <a:off x="3505200" y="4473976"/>
            <a:ext cx="1956352" cy="7076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5" idx="0"/>
          </p:cNvCxnSpPr>
          <p:nvPr/>
        </p:nvCxnSpPr>
        <p:spPr>
          <a:xfrm>
            <a:off x="2312504" y="4568109"/>
            <a:ext cx="4050196" cy="53729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5" idx="0"/>
          </p:cNvCxnSpPr>
          <p:nvPr/>
        </p:nvCxnSpPr>
        <p:spPr>
          <a:xfrm flipH="1">
            <a:off x="6362700" y="4487228"/>
            <a:ext cx="1323561" cy="6181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0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954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hay con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gái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quyết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hay con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gái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Ng</a:t>
            </a: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ười bố đã tạo ra loại tinh trùng nào trong quá trình giảm </a:t>
            </a:r>
            <a:r>
              <a:rPr lang="vi-VN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phân.</a:t>
            </a:r>
          </a:p>
          <a:p>
            <a:r>
              <a:rPr lang="vi-VN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 kết hợp ngẫu nhiên giữa trứng và loại tinh trùng nào trong quá trình </a:t>
            </a:r>
            <a:r>
              <a:rPr lang="vi-VN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thụ tinh.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Ảnh slide\20121016235815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51435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61720" y="1065074"/>
            <a:ext cx="624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vi-VN" sz="36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ưởng đến sự phân hóa giới tính ở sinh </a:t>
            </a:r>
            <a:r>
              <a:rPr lang="vi-VN" sz="3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vi-VN" sz="36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001000" cy="3276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 eaLnBrk="1" hangingPunct="1">
              <a:buFontTx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Tìm hiểu thông tin -&gt; Trả lời các câu hỏi sau:</a:t>
            </a:r>
          </a:p>
          <a:p>
            <a:pPr marL="0" indent="0" algn="just" eaLnBrk="1" hangingPunct="1">
              <a:buFontTx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 Sự phân hóa giới tính còn chịu ảnh hưởng của những nhân tố nào?</a:t>
            </a:r>
          </a:p>
          <a:p>
            <a:pPr marL="0" indent="0" algn="just" eaLnBrk="1" hangingPunct="1">
              <a:buFontTx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 Tại sao người ta điều chỉnh có thể tỉ lệ đực: cái ở vật nuôi? Điều đó có ý nghĩa gì trong thực tiễn?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42900" y="615951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3300"/>
                </a:solidFill>
                <a:cs typeface="Times New Roman" pitchFamily="18" charset="0"/>
              </a:rPr>
              <a:t>III</a:t>
            </a: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Các yếu tố ảnh hưởng đến sự phân hóa giới tính.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59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nimBg="1"/>
      <p:bldP spid="194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8418" y="287576"/>
            <a:ext cx="83058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vi-VN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ưởng đến sự phân hóa giới tính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233797" y="2286000"/>
            <a:ext cx="4876800" cy="1173162"/>
          </a:xfrm>
        </p:spPr>
        <p:txBody>
          <a:bodyPr/>
          <a:lstStyle/>
          <a:p>
            <a:r>
              <a:rPr lang="en-US" sz="2600" b="0" dirty="0">
                <a:latin typeface="Arial" pitchFamily="34" charset="0"/>
                <a:cs typeface="Arial" pitchFamily="34" charset="0"/>
              </a:rPr>
              <a:t>Dùng </a:t>
            </a:r>
            <a:r>
              <a:rPr lang="en-US" sz="26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mêtyl testostêtrôn </a:t>
            </a:r>
            <a:r>
              <a:rPr lang="en-US" sz="2600" b="0" dirty="0">
                <a:latin typeface="Arial" pitchFamily="34" charset="0"/>
                <a:cs typeface="Arial" pitchFamily="34" charset="0"/>
              </a:rPr>
              <a:t>-&gt; cá vàng cái có kiểu hình giống cá vàng </a:t>
            </a:r>
            <a:r>
              <a:rPr lang="en-US" sz="2600" b="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2600" b="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admin\Downloads\Ảnh slide\cav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9624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600" y="4572000"/>
            <a:ext cx="4182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San hô nấm (Nhật Bản) khi nhiệt độ cực nóng, san hô cái -&gt; san </a:t>
            </a:r>
            <a:r>
              <a:rPr lang="en-US" sz="28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hô đực</a:t>
            </a:r>
            <a:endParaRPr lang="en-US" sz="280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C:\Users\admin\Downloads\Ảnh slide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70" y="4047711"/>
            <a:ext cx="407173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9820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ủ ở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&lt; 28° C -&gt;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&gt; 32° C -&gt;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dirty="0"/>
              <a:t>.</a:t>
            </a:r>
          </a:p>
        </p:txBody>
      </p:sp>
      <p:pic>
        <p:nvPicPr>
          <p:cNvPr id="14338" name="Picture 2" descr="C:\Users\admin\Downloads\Ảnh slide\555c1f040be3e8.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962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38862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92100" algn="just"/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Ghép tinh hoàn gà trống (chứa hoocmôn sinh dục đực) vào dưới da gà mái -&gt; gà mái có kiểu hình giống gà trống.</a:t>
            </a:r>
          </a:p>
        </p:txBody>
      </p:sp>
      <p:pic>
        <p:nvPicPr>
          <p:cNvPr id="14339" name="Picture 3" descr="C:\Users\admin\Downloads\Ảnh slide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114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5126" y="95113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4488" algn="ctr"/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Thầu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dầu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ánh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cường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44488"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-&gt;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542" y="4191000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 sấu: trứng ủ &gt;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33°C -&gt;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 đực, 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&lt;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33° C  -&gt; con cái.</a:t>
            </a:r>
          </a:p>
        </p:txBody>
      </p:sp>
      <p:pic>
        <p:nvPicPr>
          <p:cNvPr id="15363" name="Picture 3" descr="C:\Users\admin\Downloads\Ảnh slide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72" y="3733800"/>
            <a:ext cx="3429000" cy="195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22888" y="874431"/>
            <a:ext cx="4076036" cy="1782793"/>
            <a:chOff x="0" y="1920"/>
            <a:chExt cx="3600" cy="2400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0" y="1920"/>
              <a:ext cx="2928" cy="2400"/>
              <a:chOff x="0" y="1776"/>
              <a:chExt cx="2928" cy="2544"/>
            </a:xfrm>
          </p:grpSpPr>
          <p:pic>
            <p:nvPicPr>
              <p:cNvPr id="13" name="Picture 11" descr="QUA THAU DA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776"/>
                <a:ext cx="1776" cy="2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2" descr="THAU DAU TIA RA BÔ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24"/>
                <a:ext cx="1152" cy="1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3" descr="thaudau1eb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776"/>
                <a:ext cx="1152" cy="1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2976" y="3120"/>
              <a:ext cx="624" cy="192"/>
            </a:xfrm>
            <a:prstGeom prst="righ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911870" y="1143000"/>
            <a:ext cx="73633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880475"/>
            <a:ext cx="83058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III. Các yếu tố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ảnh h</a:t>
            </a:r>
            <a:r>
              <a:rPr lang="vi-VN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ưởng đến sự phân hóa giới tính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812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hoá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cặp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NST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chịu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altLang="vi-VN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hoocmôn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rối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loạn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TĐC,…</a:t>
            </a:r>
          </a:p>
          <a:p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ánh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nồng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altLang="vi-VN" sz="28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alt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iều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kiện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thụ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dinh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alt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…</a:t>
            </a:r>
            <a:r>
              <a:rPr lang="en-US" altLang="vi-VN" sz="2800" dirty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33400" y="4953000"/>
            <a:ext cx="6096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49530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 động điều chỉnh tỉ lệ đực, cái phù hợp với mục đích sản xuất. </a:t>
            </a:r>
          </a:p>
        </p:txBody>
      </p:sp>
    </p:spTree>
    <p:extLst>
      <p:ext uri="{BB962C8B-B14F-4D97-AF65-F5344CB8AC3E}">
        <p14:creationId xmlns:p14="http://schemas.microsoft.com/office/powerpoint/2010/main" val="17794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3" name="Oval 23"/>
          <p:cNvSpPr>
            <a:spLocks noChangeArrowheads="1"/>
          </p:cNvSpPr>
          <p:nvPr/>
        </p:nvSpPr>
        <p:spPr bwMode="auto">
          <a:xfrm>
            <a:off x="260350" y="1118964"/>
            <a:ext cx="425449" cy="405036"/>
          </a:xfrm>
          <a:prstGeom prst="ellips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2800"/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0" y="76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u="sng">
                <a:solidFill>
                  <a:srgbClr val="660066"/>
                </a:solidFill>
              </a:rPr>
              <a:t>Câu 1</a:t>
            </a:r>
            <a:r>
              <a:rPr lang="en-US" sz="2800">
                <a:solidFill>
                  <a:srgbClr val="660066"/>
                </a:solidFill>
              </a:rPr>
              <a:t>: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vi-VN" sz="2800">
                <a:solidFill>
                  <a:srgbClr val="FF0000"/>
                </a:solidFill>
              </a:rPr>
              <a:t>Cặp NST giới tính nào dưới đây là cặp NST tương đồng?</a:t>
            </a:r>
            <a:endParaRPr lang="en-US" sz="2800" i="1">
              <a:solidFill>
                <a:srgbClr val="FF0000"/>
              </a:solidFill>
            </a:endParaRPr>
          </a:p>
        </p:txBody>
      </p:sp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381001" y="1134534"/>
            <a:ext cx="7051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A</a:t>
            </a:r>
            <a:r>
              <a:rPr lang="vi-VN" b="0">
                <a:solidFill>
                  <a:schemeClr val="tx1"/>
                </a:solidFill>
              </a:rPr>
              <a:t>. X</a:t>
            </a:r>
            <a:r>
              <a:rPr lang="es-AR" b="0">
                <a:solidFill>
                  <a:schemeClr val="tx1"/>
                </a:solidFill>
              </a:rPr>
              <a:t>X   </a:t>
            </a:r>
            <a:r>
              <a:rPr lang="vi-VN" b="0">
                <a:solidFill>
                  <a:schemeClr val="tx1"/>
                </a:solidFill>
              </a:rPr>
              <a:t>   </a:t>
            </a:r>
            <a:r>
              <a:rPr lang="es-AR" b="0">
                <a:solidFill>
                  <a:schemeClr val="tx1"/>
                </a:solidFill>
              </a:rPr>
              <a:t>   </a:t>
            </a:r>
            <a:r>
              <a:rPr lang="en-US" b="0">
                <a:solidFill>
                  <a:schemeClr val="tx1"/>
                </a:solidFill>
              </a:rPr>
              <a:t>B</a:t>
            </a:r>
            <a:r>
              <a:rPr lang="es-AR" b="0">
                <a:solidFill>
                  <a:schemeClr val="tx1"/>
                </a:solidFill>
              </a:rPr>
              <a:t>.</a:t>
            </a:r>
            <a:r>
              <a:rPr lang="vi-VN" b="0">
                <a:solidFill>
                  <a:schemeClr val="tx1"/>
                </a:solidFill>
              </a:rPr>
              <a:t>  XO     </a:t>
            </a:r>
            <a:r>
              <a:rPr lang="en-US" b="0">
                <a:solidFill>
                  <a:schemeClr val="tx1"/>
                </a:solidFill>
              </a:rPr>
              <a:t>   C</a:t>
            </a:r>
            <a:r>
              <a:rPr lang="vi-VN" b="0">
                <a:solidFill>
                  <a:schemeClr val="tx1"/>
                </a:solidFill>
              </a:rPr>
              <a:t>. XY          </a:t>
            </a:r>
            <a:r>
              <a:rPr lang="en-US" b="0">
                <a:solidFill>
                  <a:schemeClr val="tx1"/>
                </a:solidFill>
              </a:rPr>
              <a:t>D</a:t>
            </a:r>
            <a:r>
              <a:rPr lang="vi-VN" b="0">
                <a:solidFill>
                  <a:schemeClr val="tx1"/>
                </a:solidFill>
              </a:rPr>
              <a:t>. YO</a:t>
            </a:r>
            <a:r>
              <a:rPr lang="vi-VN"/>
              <a:t> </a:t>
            </a:r>
          </a:p>
          <a:p>
            <a:endParaRPr lang="vi-VN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03188" y="175895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u="sng" dirty="0">
                <a:solidFill>
                  <a:srgbClr val="660066"/>
                </a:solidFill>
              </a:rPr>
              <a:t>Câu 2</a:t>
            </a:r>
            <a:r>
              <a:rPr lang="en-US" sz="2800" i="1" dirty="0">
                <a:solidFill>
                  <a:srgbClr val="660066"/>
                </a:solidFill>
              </a:rPr>
              <a:t>: </a:t>
            </a:r>
            <a:r>
              <a:rPr lang="vi-VN" sz="2800" dirty="0"/>
              <a:t>Tại sao trong cấu trúc dân số, tỉ lệ nam : nữ xấp xỉ 1:1?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29704" name="Rectangle 1"/>
          <p:cNvSpPr>
            <a:spLocks noChangeArrowheads="1"/>
          </p:cNvSpPr>
          <p:nvPr/>
        </p:nvSpPr>
        <p:spPr bwMode="auto">
          <a:xfrm>
            <a:off x="260351" y="2819401"/>
            <a:ext cx="87312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b="0" dirty="0">
                <a:solidFill>
                  <a:schemeClr val="tx1"/>
                </a:solidFill>
              </a:rPr>
              <a:t>A</a:t>
            </a:r>
            <a:r>
              <a:rPr lang="vi-VN" sz="2400" b="0" dirty="0">
                <a:solidFill>
                  <a:schemeClr val="tx1"/>
                </a:solidFill>
              </a:rPr>
              <a:t>. Các hợp tử mang XX và XY được sống trong điều kiện như nhau   </a:t>
            </a:r>
          </a:p>
          <a:p>
            <a:pPr algn="l"/>
            <a:r>
              <a:rPr lang="en-US" sz="2400" b="0" dirty="0">
                <a:solidFill>
                  <a:schemeClr val="tx1"/>
                </a:solidFill>
              </a:rPr>
              <a:t>B</a:t>
            </a:r>
            <a:r>
              <a:rPr lang="vi-VN" sz="2400" b="0" dirty="0">
                <a:solidFill>
                  <a:schemeClr val="tx1"/>
                </a:solidFill>
              </a:rPr>
              <a:t>. Do hai loại tinh trùng mang X và mang Y được tạo ra với tỉ lệ ngang nhau    </a:t>
            </a:r>
          </a:p>
          <a:p>
            <a:pPr algn="l"/>
            <a:r>
              <a:rPr lang="en-US" sz="2400" b="0" dirty="0">
                <a:solidFill>
                  <a:schemeClr val="tx1"/>
                </a:solidFill>
              </a:rPr>
              <a:t>C</a:t>
            </a:r>
            <a:r>
              <a:rPr lang="vi-VN" sz="2400" b="0" dirty="0">
                <a:solidFill>
                  <a:schemeClr val="tx1"/>
                </a:solidFill>
              </a:rPr>
              <a:t>. Tinh trùng mang X và mang Y đều tham gia vào quá trình thụ tinh </a:t>
            </a:r>
          </a:p>
          <a:p>
            <a:pPr algn="l"/>
            <a:r>
              <a:rPr lang="en-US" sz="2400" b="0" dirty="0">
                <a:solidFill>
                  <a:schemeClr val="tx1"/>
                </a:solidFill>
              </a:rPr>
              <a:t>D</a:t>
            </a:r>
            <a:r>
              <a:rPr lang="vi-VN" sz="2400" b="0" dirty="0">
                <a:solidFill>
                  <a:schemeClr val="tx1"/>
                </a:solidFill>
              </a:rPr>
              <a:t>. Các hợp tử mang XX và X</a:t>
            </a:r>
            <a:r>
              <a:rPr lang="en-US" sz="2400" b="0" dirty="0">
                <a:solidFill>
                  <a:schemeClr val="tx1"/>
                </a:solidFill>
              </a:rPr>
              <a:t>Y</a:t>
            </a:r>
            <a:r>
              <a:rPr lang="vi-VN" sz="2400" b="0" dirty="0">
                <a:solidFill>
                  <a:schemeClr val="tx1"/>
                </a:solidFill>
              </a:rPr>
              <a:t> được sống trong điều kiện khác nhau    </a:t>
            </a:r>
          </a:p>
        </p:txBody>
      </p:sp>
      <p:sp>
        <p:nvSpPr>
          <p:cNvPr id="10" name="Oval 40"/>
          <p:cNvSpPr>
            <a:spLocks noChangeArrowheads="1"/>
          </p:cNvSpPr>
          <p:nvPr/>
        </p:nvSpPr>
        <p:spPr bwMode="auto">
          <a:xfrm>
            <a:off x="149618" y="3605742"/>
            <a:ext cx="462766" cy="395817"/>
          </a:xfrm>
          <a:prstGeom prst="ellips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68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96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96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9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9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3" grpId="0" animBg="1"/>
      <p:bldP spid="51225" grpId="0"/>
      <p:bldP spid="29702" grpId="0"/>
      <p:bldP spid="8" grpId="0"/>
      <p:bldP spid="2970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Freeform 3"/>
          <p:cNvSpPr>
            <a:spLocks/>
          </p:cNvSpPr>
          <p:nvPr/>
        </p:nvSpPr>
        <p:spPr bwMode="gray">
          <a:xfrm flipH="1">
            <a:off x="781050" y="0"/>
            <a:ext cx="69850" cy="10604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gray">
          <a:xfrm>
            <a:off x="2284413" y="596900"/>
            <a:ext cx="5981700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100" name="Line 7"/>
          <p:cNvSpPr>
            <a:spLocks noChangeShapeType="1"/>
          </p:cNvSpPr>
          <p:nvPr/>
        </p:nvSpPr>
        <p:spPr bwMode="auto">
          <a:xfrm>
            <a:off x="4643438" y="6207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5148263" y="29511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1160441" y="1853406"/>
            <a:ext cx="3219450" cy="31940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8619" name="Freeform 11"/>
          <p:cNvSpPr>
            <a:spLocks/>
          </p:cNvSpPr>
          <p:nvPr/>
        </p:nvSpPr>
        <p:spPr bwMode="auto">
          <a:xfrm>
            <a:off x="1581150" y="2555875"/>
            <a:ext cx="768350" cy="1684338"/>
          </a:xfrm>
          <a:custGeom>
            <a:avLst/>
            <a:gdLst>
              <a:gd name="T0" fmla="*/ 344488 w 484"/>
              <a:gd name="T1" fmla="*/ 115888 h 1061"/>
              <a:gd name="T2" fmla="*/ 746125 w 484"/>
              <a:gd name="T3" fmla="*/ 739775 h 1061"/>
              <a:gd name="T4" fmla="*/ 206375 w 484"/>
              <a:gd name="T5" fmla="*/ 1557338 h 1061"/>
              <a:gd name="T6" fmla="*/ 80963 w 484"/>
              <a:gd name="T7" fmla="*/ 1501775 h 1061"/>
              <a:gd name="T8" fmla="*/ 690563 w 484"/>
              <a:gd name="T9" fmla="*/ 766763 h 1061"/>
              <a:gd name="T10" fmla="*/ 150813 w 484"/>
              <a:gd name="T11" fmla="*/ 198438 h 1061"/>
              <a:gd name="T12" fmla="*/ 177800 w 484"/>
              <a:gd name="T13" fmla="*/ 46038 h 1061"/>
              <a:gd name="T14" fmla="*/ 344488 w 484"/>
              <a:gd name="T15" fmla="*/ 115888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0" name="Freeform 12"/>
          <p:cNvSpPr>
            <a:spLocks/>
          </p:cNvSpPr>
          <p:nvPr/>
        </p:nvSpPr>
        <p:spPr bwMode="auto">
          <a:xfrm>
            <a:off x="1390650" y="2708275"/>
            <a:ext cx="654050" cy="1435100"/>
          </a:xfrm>
          <a:custGeom>
            <a:avLst/>
            <a:gdLst>
              <a:gd name="T0" fmla="*/ 293241 w 484"/>
              <a:gd name="T1" fmla="*/ 98739 h 1061"/>
              <a:gd name="T2" fmla="*/ 635131 w 484"/>
              <a:gd name="T3" fmla="*/ 630308 h 1061"/>
              <a:gd name="T4" fmla="*/ 175675 w 484"/>
              <a:gd name="T5" fmla="*/ 1326893 h 1061"/>
              <a:gd name="T6" fmla="*/ 68918 w 484"/>
              <a:gd name="T7" fmla="*/ 1279552 h 1061"/>
              <a:gd name="T8" fmla="*/ 587834 w 484"/>
              <a:gd name="T9" fmla="*/ 653302 h 1061"/>
              <a:gd name="T10" fmla="*/ 128378 w 484"/>
              <a:gd name="T11" fmla="*/ 169074 h 1061"/>
              <a:gd name="T12" fmla="*/ 151350 w 484"/>
              <a:gd name="T13" fmla="*/ 39225 h 1061"/>
              <a:gd name="T14" fmla="*/ 293241 w 484"/>
              <a:gd name="T15" fmla="*/ 98739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1" name="Freeform 13"/>
          <p:cNvSpPr>
            <a:spLocks/>
          </p:cNvSpPr>
          <p:nvPr/>
        </p:nvSpPr>
        <p:spPr bwMode="auto">
          <a:xfrm flipH="1">
            <a:off x="3105150" y="2500313"/>
            <a:ext cx="715963" cy="1703387"/>
          </a:xfrm>
          <a:custGeom>
            <a:avLst/>
            <a:gdLst>
              <a:gd name="T0" fmla="*/ 321000 w 484"/>
              <a:gd name="T1" fmla="*/ 117198 h 1061"/>
              <a:gd name="T2" fmla="*/ 695253 w 484"/>
              <a:gd name="T3" fmla="*/ 748142 h 1061"/>
              <a:gd name="T4" fmla="*/ 192304 w 484"/>
              <a:gd name="T5" fmla="*/ 1574951 h 1061"/>
              <a:gd name="T6" fmla="*/ 75442 w 484"/>
              <a:gd name="T7" fmla="*/ 1518760 h 1061"/>
              <a:gd name="T8" fmla="*/ 643479 w 484"/>
              <a:gd name="T9" fmla="*/ 775434 h 1061"/>
              <a:gd name="T10" fmla="*/ 140530 w 484"/>
              <a:gd name="T11" fmla="*/ 200682 h 1061"/>
              <a:gd name="T12" fmla="*/ 165677 w 484"/>
              <a:gd name="T13" fmla="*/ 46558 h 1061"/>
              <a:gd name="T14" fmla="*/ 321000 w 484"/>
              <a:gd name="T15" fmla="*/ 117198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2" name="Freeform 14"/>
          <p:cNvSpPr>
            <a:spLocks/>
          </p:cNvSpPr>
          <p:nvPr/>
        </p:nvSpPr>
        <p:spPr bwMode="auto">
          <a:xfrm flipH="1">
            <a:off x="3586163" y="2720975"/>
            <a:ext cx="547687" cy="1325563"/>
          </a:xfrm>
          <a:custGeom>
            <a:avLst/>
            <a:gdLst>
              <a:gd name="T0" fmla="*/ 245554 w 484"/>
              <a:gd name="T1" fmla="*/ 91203 h 1061"/>
              <a:gd name="T2" fmla="*/ 531845 w 484"/>
              <a:gd name="T3" fmla="*/ 582198 h 1061"/>
              <a:gd name="T4" fmla="*/ 147106 w 484"/>
              <a:gd name="T5" fmla="*/ 1225615 h 1061"/>
              <a:gd name="T6" fmla="*/ 57711 w 484"/>
              <a:gd name="T7" fmla="*/ 1181887 h 1061"/>
              <a:gd name="T8" fmla="*/ 492239 w 484"/>
              <a:gd name="T9" fmla="*/ 603437 h 1061"/>
              <a:gd name="T10" fmla="*/ 107501 w 484"/>
              <a:gd name="T11" fmla="*/ 156169 h 1061"/>
              <a:gd name="T12" fmla="*/ 126737 w 484"/>
              <a:gd name="T13" fmla="*/ 36231 h 1061"/>
              <a:gd name="T14" fmla="*/ 245554 w 484"/>
              <a:gd name="T15" fmla="*/ 91203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3" name="Freeform 15"/>
          <p:cNvSpPr>
            <a:spLocks/>
          </p:cNvSpPr>
          <p:nvPr/>
        </p:nvSpPr>
        <p:spPr bwMode="auto">
          <a:xfrm>
            <a:off x="2457450" y="1806575"/>
            <a:ext cx="274638" cy="1006475"/>
          </a:xfrm>
          <a:custGeom>
            <a:avLst/>
            <a:gdLst>
              <a:gd name="T0" fmla="*/ 36513 w 173"/>
              <a:gd name="T1" fmla="*/ 87313 h 634"/>
              <a:gd name="T2" fmla="*/ 22225 w 173"/>
              <a:gd name="T3" fmla="*/ 406400 h 634"/>
              <a:gd name="T4" fmla="*/ 119063 w 173"/>
              <a:gd name="T5" fmla="*/ 946150 h 634"/>
              <a:gd name="T6" fmla="*/ 203200 w 173"/>
              <a:gd name="T7" fmla="*/ 766763 h 634"/>
              <a:gd name="T8" fmla="*/ 244475 w 173"/>
              <a:gd name="T9" fmla="*/ 115888 h 634"/>
              <a:gd name="T10" fmla="*/ 36513 w 173"/>
              <a:gd name="T11" fmla="*/ 87313 h 6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3" h="634">
                <a:moveTo>
                  <a:pt x="23" y="55"/>
                </a:moveTo>
                <a:cubicBezTo>
                  <a:pt x="0" y="85"/>
                  <a:pt x="5" y="166"/>
                  <a:pt x="14" y="256"/>
                </a:cubicBezTo>
                <a:cubicBezTo>
                  <a:pt x="23" y="346"/>
                  <a:pt x="56" y="558"/>
                  <a:pt x="75" y="596"/>
                </a:cubicBezTo>
                <a:cubicBezTo>
                  <a:pt x="94" y="634"/>
                  <a:pt x="115" y="570"/>
                  <a:pt x="128" y="483"/>
                </a:cubicBezTo>
                <a:cubicBezTo>
                  <a:pt x="141" y="396"/>
                  <a:pt x="173" y="146"/>
                  <a:pt x="154" y="73"/>
                </a:cubicBezTo>
                <a:cubicBezTo>
                  <a:pt x="135" y="0"/>
                  <a:pt x="46" y="25"/>
                  <a:pt x="23" y="55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4" name="Freeform 16"/>
          <p:cNvSpPr>
            <a:spLocks/>
          </p:cNvSpPr>
          <p:nvPr/>
        </p:nvSpPr>
        <p:spPr bwMode="auto">
          <a:xfrm>
            <a:off x="2859088" y="1822450"/>
            <a:ext cx="274637" cy="1006475"/>
          </a:xfrm>
          <a:custGeom>
            <a:avLst/>
            <a:gdLst>
              <a:gd name="T0" fmla="*/ 36512 w 173"/>
              <a:gd name="T1" fmla="*/ 87313 h 634"/>
              <a:gd name="T2" fmla="*/ 22225 w 173"/>
              <a:gd name="T3" fmla="*/ 406400 h 634"/>
              <a:gd name="T4" fmla="*/ 119062 w 173"/>
              <a:gd name="T5" fmla="*/ 946150 h 634"/>
              <a:gd name="T6" fmla="*/ 203200 w 173"/>
              <a:gd name="T7" fmla="*/ 766763 h 634"/>
              <a:gd name="T8" fmla="*/ 244475 w 173"/>
              <a:gd name="T9" fmla="*/ 115888 h 634"/>
              <a:gd name="T10" fmla="*/ 36512 w 173"/>
              <a:gd name="T11" fmla="*/ 87313 h 6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3" h="634">
                <a:moveTo>
                  <a:pt x="23" y="55"/>
                </a:moveTo>
                <a:cubicBezTo>
                  <a:pt x="0" y="85"/>
                  <a:pt x="5" y="166"/>
                  <a:pt x="14" y="256"/>
                </a:cubicBezTo>
                <a:cubicBezTo>
                  <a:pt x="23" y="346"/>
                  <a:pt x="56" y="558"/>
                  <a:pt x="75" y="596"/>
                </a:cubicBezTo>
                <a:cubicBezTo>
                  <a:pt x="94" y="634"/>
                  <a:pt x="115" y="570"/>
                  <a:pt x="128" y="483"/>
                </a:cubicBezTo>
                <a:cubicBezTo>
                  <a:pt x="141" y="396"/>
                  <a:pt x="173" y="146"/>
                  <a:pt x="154" y="73"/>
                </a:cubicBezTo>
                <a:cubicBezTo>
                  <a:pt x="135" y="0"/>
                  <a:pt x="46" y="25"/>
                  <a:pt x="23" y="55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2520950" y="3005138"/>
            <a:ext cx="222250" cy="20637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2881313" y="3005138"/>
            <a:ext cx="222250" cy="20637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5102160" y="1808163"/>
            <a:ext cx="3232150" cy="3165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8628" name="Freeform 20"/>
          <p:cNvSpPr>
            <a:spLocks/>
          </p:cNvSpPr>
          <p:nvPr/>
        </p:nvSpPr>
        <p:spPr bwMode="auto">
          <a:xfrm>
            <a:off x="5529263" y="2541588"/>
            <a:ext cx="768350" cy="1684337"/>
          </a:xfrm>
          <a:custGeom>
            <a:avLst/>
            <a:gdLst>
              <a:gd name="T0" fmla="*/ 344488 w 484"/>
              <a:gd name="T1" fmla="*/ 115887 h 1061"/>
              <a:gd name="T2" fmla="*/ 746125 w 484"/>
              <a:gd name="T3" fmla="*/ 739775 h 1061"/>
              <a:gd name="T4" fmla="*/ 206375 w 484"/>
              <a:gd name="T5" fmla="*/ 1557337 h 1061"/>
              <a:gd name="T6" fmla="*/ 80963 w 484"/>
              <a:gd name="T7" fmla="*/ 1501775 h 1061"/>
              <a:gd name="T8" fmla="*/ 690563 w 484"/>
              <a:gd name="T9" fmla="*/ 766762 h 1061"/>
              <a:gd name="T10" fmla="*/ 150813 w 484"/>
              <a:gd name="T11" fmla="*/ 198437 h 1061"/>
              <a:gd name="T12" fmla="*/ 177800 w 484"/>
              <a:gd name="T13" fmla="*/ 46037 h 1061"/>
              <a:gd name="T14" fmla="*/ 344488 w 484"/>
              <a:gd name="T15" fmla="*/ 115887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9" name="Freeform 21"/>
          <p:cNvSpPr>
            <a:spLocks/>
          </p:cNvSpPr>
          <p:nvPr/>
        </p:nvSpPr>
        <p:spPr bwMode="auto">
          <a:xfrm>
            <a:off x="5338763" y="2693988"/>
            <a:ext cx="654050" cy="1435100"/>
          </a:xfrm>
          <a:custGeom>
            <a:avLst/>
            <a:gdLst>
              <a:gd name="T0" fmla="*/ 293241 w 484"/>
              <a:gd name="T1" fmla="*/ 98739 h 1061"/>
              <a:gd name="T2" fmla="*/ 635131 w 484"/>
              <a:gd name="T3" fmla="*/ 630308 h 1061"/>
              <a:gd name="T4" fmla="*/ 175675 w 484"/>
              <a:gd name="T5" fmla="*/ 1326893 h 1061"/>
              <a:gd name="T6" fmla="*/ 68918 w 484"/>
              <a:gd name="T7" fmla="*/ 1279552 h 1061"/>
              <a:gd name="T8" fmla="*/ 587834 w 484"/>
              <a:gd name="T9" fmla="*/ 653302 h 1061"/>
              <a:gd name="T10" fmla="*/ 128378 w 484"/>
              <a:gd name="T11" fmla="*/ 169074 h 1061"/>
              <a:gd name="T12" fmla="*/ 151350 w 484"/>
              <a:gd name="T13" fmla="*/ 39225 h 1061"/>
              <a:gd name="T14" fmla="*/ 293241 w 484"/>
              <a:gd name="T15" fmla="*/ 98739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30" name="Freeform 22"/>
          <p:cNvSpPr>
            <a:spLocks/>
          </p:cNvSpPr>
          <p:nvPr/>
        </p:nvSpPr>
        <p:spPr bwMode="auto">
          <a:xfrm flipH="1">
            <a:off x="7162800" y="2438400"/>
            <a:ext cx="731838" cy="1689100"/>
          </a:xfrm>
          <a:custGeom>
            <a:avLst/>
            <a:gdLst>
              <a:gd name="T0" fmla="*/ 328117 w 484"/>
              <a:gd name="T1" fmla="*/ 116215 h 1061"/>
              <a:gd name="T2" fmla="*/ 710669 w 484"/>
              <a:gd name="T3" fmla="*/ 741867 h 1061"/>
              <a:gd name="T4" fmla="*/ 196568 w 484"/>
              <a:gd name="T5" fmla="*/ 1561741 h 1061"/>
              <a:gd name="T6" fmla="*/ 77115 w 484"/>
              <a:gd name="T7" fmla="*/ 1506021 h 1061"/>
              <a:gd name="T8" fmla="*/ 657747 w 484"/>
              <a:gd name="T9" fmla="*/ 768931 h 1061"/>
              <a:gd name="T10" fmla="*/ 143646 w 484"/>
              <a:gd name="T11" fmla="*/ 198999 h 1061"/>
              <a:gd name="T12" fmla="*/ 169351 w 484"/>
              <a:gd name="T13" fmla="*/ 46168 h 1061"/>
              <a:gd name="T14" fmla="*/ 328117 w 484"/>
              <a:gd name="T15" fmla="*/ 116215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31" name="Freeform 23"/>
          <p:cNvSpPr>
            <a:spLocks/>
          </p:cNvSpPr>
          <p:nvPr/>
        </p:nvSpPr>
        <p:spPr bwMode="auto">
          <a:xfrm flipH="1">
            <a:off x="7543800" y="2667000"/>
            <a:ext cx="547687" cy="1325562"/>
          </a:xfrm>
          <a:custGeom>
            <a:avLst/>
            <a:gdLst>
              <a:gd name="T0" fmla="*/ 245554 w 484"/>
              <a:gd name="T1" fmla="*/ 91203 h 1061"/>
              <a:gd name="T2" fmla="*/ 531845 w 484"/>
              <a:gd name="T3" fmla="*/ 582198 h 1061"/>
              <a:gd name="T4" fmla="*/ 147106 w 484"/>
              <a:gd name="T5" fmla="*/ 1225614 h 1061"/>
              <a:gd name="T6" fmla="*/ 57711 w 484"/>
              <a:gd name="T7" fmla="*/ 1181887 h 1061"/>
              <a:gd name="T8" fmla="*/ 492239 w 484"/>
              <a:gd name="T9" fmla="*/ 603437 h 1061"/>
              <a:gd name="T10" fmla="*/ 107501 w 484"/>
              <a:gd name="T11" fmla="*/ 156169 h 1061"/>
              <a:gd name="T12" fmla="*/ 126737 w 484"/>
              <a:gd name="T13" fmla="*/ 36231 h 1061"/>
              <a:gd name="T14" fmla="*/ 245554 w 484"/>
              <a:gd name="T15" fmla="*/ 91203 h 10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4" h="1061">
                <a:moveTo>
                  <a:pt x="217" y="73"/>
                </a:moveTo>
                <a:cubicBezTo>
                  <a:pt x="277" y="146"/>
                  <a:pt x="484" y="315"/>
                  <a:pt x="470" y="466"/>
                </a:cubicBezTo>
                <a:cubicBezTo>
                  <a:pt x="456" y="617"/>
                  <a:pt x="200" y="901"/>
                  <a:pt x="130" y="981"/>
                </a:cubicBezTo>
                <a:cubicBezTo>
                  <a:pt x="60" y="1061"/>
                  <a:pt x="0" y="1029"/>
                  <a:pt x="51" y="946"/>
                </a:cubicBezTo>
                <a:cubicBezTo>
                  <a:pt x="102" y="863"/>
                  <a:pt x="428" y="620"/>
                  <a:pt x="435" y="483"/>
                </a:cubicBezTo>
                <a:cubicBezTo>
                  <a:pt x="442" y="346"/>
                  <a:pt x="149" y="201"/>
                  <a:pt x="95" y="125"/>
                </a:cubicBezTo>
                <a:cubicBezTo>
                  <a:pt x="41" y="49"/>
                  <a:pt x="90" y="38"/>
                  <a:pt x="112" y="29"/>
                </a:cubicBezTo>
                <a:cubicBezTo>
                  <a:pt x="134" y="20"/>
                  <a:pt x="157" y="0"/>
                  <a:pt x="217" y="73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32" name="Freeform 24"/>
          <p:cNvSpPr>
            <a:spLocks/>
          </p:cNvSpPr>
          <p:nvPr/>
        </p:nvSpPr>
        <p:spPr bwMode="auto">
          <a:xfrm>
            <a:off x="6405563" y="1808163"/>
            <a:ext cx="274637" cy="1006475"/>
          </a:xfrm>
          <a:custGeom>
            <a:avLst/>
            <a:gdLst>
              <a:gd name="T0" fmla="*/ 36512 w 173"/>
              <a:gd name="T1" fmla="*/ 87313 h 634"/>
              <a:gd name="T2" fmla="*/ 22225 w 173"/>
              <a:gd name="T3" fmla="*/ 406400 h 634"/>
              <a:gd name="T4" fmla="*/ 119062 w 173"/>
              <a:gd name="T5" fmla="*/ 946150 h 634"/>
              <a:gd name="T6" fmla="*/ 203200 w 173"/>
              <a:gd name="T7" fmla="*/ 766763 h 634"/>
              <a:gd name="T8" fmla="*/ 244475 w 173"/>
              <a:gd name="T9" fmla="*/ 115888 h 634"/>
              <a:gd name="T10" fmla="*/ 36512 w 173"/>
              <a:gd name="T11" fmla="*/ 87313 h 6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3" h="634">
                <a:moveTo>
                  <a:pt x="23" y="55"/>
                </a:moveTo>
                <a:cubicBezTo>
                  <a:pt x="0" y="85"/>
                  <a:pt x="5" y="166"/>
                  <a:pt x="14" y="256"/>
                </a:cubicBezTo>
                <a:cubicBezTo>
                  <a:pt x="23" y="346"/>
                  <a:pt x="56" y="558"/>
                  <a:pt x="75" y="596"/>
                </a:cubicBezTo>
                <a:cubicBezTo>
                  <a:pt x="94" y="634"/>
                  <a:pt x="115" y="570"/>
                  <a:pt x="128" y="483"/>
                </a:cubicBezTo>
                <a:cubicBezTo>
                  <a:pt x="141" y="396"/>
                  <a:pt x="173" y="146"/>
                  <a:pt x="154" y="73"/>
                </a:cubicBezTo>
                <a:cubicBezTo>
                  <a:pt x="135" y="0"/>
                  <a:pt x="46" y="25"/>
                  <a:pt x="23" y="55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6469063" y="2990850"/>
            <a:ext cx="222250" cy="20637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8634" name="Oval 26"/>
          <p:cNvSpPr>
            <a:spLocks noChangeArrowheads="1"/>
          </p:cNvSpPr>
          <p:nvPr/>
        </p:nvSpPr>
        <p:spPr bwMode="auto">
          <a:xfrm>
            <a:off x="6829425" y="2990850"/>
            <a:ext cx="222250" cy="20637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8635" name="Freeform 27"/>
          <p:cNvSpPr>
            <a:spLocks/>
          </p:cNvSpPr>
          <p:nvPr/>
        </p:nvSpPr>
        <p:spPr bwMode="auto">
          <a:xfrm>
            <a:off x="6815138" y="1797050"/>
            <a:ext cx="484187" cy="954088"/>
          </a:xfrm>
          <a:custGeom>
            <a:avLst/>
            <a:gdLst>
              <a:gd name="T0" fmla="*/ 98425 w 305"/>
              <a:gd name="T1" fmla="*/ 98425 h 601"/>
              <a:gd name="T2" fmla="*/ 1587 w 305"/>
              <a:gd name="T3" fmla="*/ 209550 h 601"/>
              <a:gd name="T4" fmla="*/ 84137 w 305"/>
              <a:gd name="T5" fmla="*/ 903288 h 601"/>
              <a:gd name="T6" fmla="*/ 444500 w 305"/>
              <a:gd name="T7" fmla="*/ 514350 h 601"/>
              <a:gd name="T8" fmla="*/ 320675 w 305"/>
              <a:gd name="T9" fmla="*/ 487363 h 601"/>
              <a:gd name="T10" fmla="*/ 139700 w 305"/>
              <a:gd name="T11" fmla="*/ 792163 h 601"/>
              <a:gd name="T12" fmla="*/ 195262 w 305"/>
              <a:gd name="T13" fmla="*/ 112713 h 601"/>
              <a:gd name="T14" fmla="*/ 98425 w 305"/>
              <a:gd name="T15" fmla="*/ 98425 h 6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5" h="601">
                <a:moveTo>
                  <a:pt x="62" y="62"/>
                </a:moveTo>
                <a:cubicBezTo>
                  <a:pt x="42" y="72"/>
                  <a:pt x="2" y="48"/>
                  <a:pt x="1" y="132"/>
                </a:cubicBezTo>
                <a:cubicBezTo>
                  <a:pt x="0" y="216"/>
                  <a:pt x="7" y="537"/>
                  <a:pt x="53" y="569"/>
                </a:cubicBezTo>
                <a:cubicBezTo>
                  <a:pt x="99" y="601"/>
                  <a:pt x="255" y="368"/>
                  <a:pt x="280" y="324"/>
                </a:cubicBezTo>
                <a:cubicBezTo>
                  <a:pt x="305" y="280"/>
                  <a:pt x="234" y="278"/>
                  <a:pt x="202" y="307"/>
                </a:cubicBezTo>
                <a:cubicBezTo>
                  <a:pt x="170" y="336"/>
                  <a:pt x="101" y="538"/>
                  <a:pt x="88" y="499"/>
                </a:cubicBezTo>
                <a:cubicBezTo>
                  <a:pt x="75" y="460"/>
                  <a:pt x="127" y="142"/>
                  <a:pt x="123" y="71"/>
                </a:cubicBezTo>
                <a:cubicBezTo>
                  <a:pt x="119" y="0"/>
                  <a:pt x="82" y="52"/>
                  <a:pt x="62" y="6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36" name="WordArt 28" descr="Paper bag"/>
          <p:cNvSpPr>
            <a:spLocks noChangeArrowheads="1" noChangeShapeType="1" noTextEdit="1"/>
          </p:cNvSpPr>
          <p:nvPr/>
        </p:nvSpPr>
        <p:spPr bwMode="auto">
          <a:xfrm>
            <a:off x="5657850" y="5007769"/>
            <a:ext cx="2259013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Ruồi giấm đực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68637" name="WordArt 29" descr="Paper bag"/>
          <p:cNvSpPr>
            <a:spLocks noChangeArrowheads="1" noChangeShapeType="1" noTextEdit="1"/>
          </p:cNvSpPr>
          <p:nvPr/>
        </p:nvSpPr>
        <p:spPr bwMode="auto">
          <a:xfrm>
            <a:off x="1717675" y="5047456"/>
            <a:ext cx="2157413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Ruồi giấm cái</a:t>
            </a:r>
          </a:p>
        </p:txBody>
      </p:sp>
      <p:sp>
        <p:nvSpPr>
          <p:cNvPr id="68638" name="WordArt 30" descr="Paper bag"/>
          <p:cNvSpPr>
            <a:spLocks noChangeArrowheads="1" noChangeShapeType="1" noTextEdit="1"/>
          </p:cNvSpPr>
          <p:nvPr/>
        </p:nvSpPr>
        <p:spPr bwMode="auto">
          <a:xfrm>
            <a:off x="2111375" y="2120900"/>
            <a:ext cx="284163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68639" name="WordArt 31" descr="Paper bag"/>
          <p:cNvSpPr>
            <a:spLocks noChangeArrowheads="1" noChangeShapeType="1" noTextEdit="1"/>
          </p:cNvSpPr>
          <p:nvPr/>
        </p:nvSpPr>
        <p:spPr bwMode="auto">
          <a:xfrm>
            <a:off x="3219450" y="2106613"/>
            <a:ext cx="284163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68640" name="WordArt 32" descr="Paper bag"/>
          <p:cNvSpPr>
            <a:spLocks noChangeArrowheads="1" noChangeShapeType="1" noTextEdit="1"/>
          </p:cNvSpPr>
          <p:nvPr/>
        </p:nvSpPr>
        <p:spPr bwMode="auto">
          <a:xfrm>
            <a:off x="6030913" y="2106613"/>
            <a:ext cx="284162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68641" name="WordArt 33" descr="Paper bag"/>
          <p:cNvSpPr>
            <a:spLocks noChangeArrowheads="1" noChangeShapeType="1" noTextEdit="1"/>
          </p:cNvSpPr>
          <p:nvPr/>
        </p:nvSpPr>
        <p:spPr bwMode="auto">
          <a:xfrm>
            <a:off x="7348538" y="2065338"/>
            <a:ext cx="284162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82520" y="93134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iểm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NST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giấm đ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ực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giấm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23783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12:CƠ 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CHẾ XÁC ĐỊNH 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GIỚI 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  <p:bldP spid="68628" grpId="0" animBg="1"/>
      <p:bldP spid="68629" grpId="0" animBg="1"/>
      <p:bldP spid="68630" grpId="0" animBg="1"/>
      <p:bldP spid="68631" grpId="0" animBg="1"/>
      <p:bldP spid="68632" grpId="0" animBg="1"/>
      <p:bldP spid="68633" grpId="0" animBg="1"/>
      <p:bldP spid="68634" grpId="0" animBg="1"/>
      <p:bldP spid="68635" grpId="0" animBg="1"/>
      <p:bldP spid="68636" grpId="0" animBg="1"/>
      <p:bldP spid="68637" grpId="0" animBg="1"/>
      <p:bldP spid="68638" grpId="0" animBg="1"/>
      <p:bldP spid="68639" grpId="0" animBg="1"/>
      <p:bldP spid="68640" grpId="0" animBg="1"/>
      <p:bldP spid="68641" grpId="0" animBg="1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152401" y="914400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vi-VN" sz="2400" dirty="0">
                <a:solidFill>
                  <a:srgbClr val="FF0000"/>
                </a:solidFill>
              </a:rPr>
              <a:t>Câu 3: Trong chăn nuôi, người ta điều chỉnh tỉ lệ đực : cái nhằm: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828801"/>
            <a:ext cx="6858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>
              <a:buFontTx/>
              <a:buAutoNum type="alphaUcPeriod"/>
              <a:defRPr/>
            </a:pPr>
            <a:r>
              <a:rPr lang="vi-VN" sz="2400" b="0" dirty="0">
                <a:solidFill>
                  <a:schemeClr val="tx1"/>
                </a:solidFill>
                <a:cs typeface="Arial" charset="0"/>
              </a:rPr>
              <a:t>Phù hợp với mục đích sản xuất </a:t>
            </a:r>
          </a:p>
          <a:p>
            <a:pPr marL="457200" indent="-457200" algn="l">
              <a:buFontTx/>
              <a:buAutoNum type="alphaUcPeriod"/>
              <a:defRPr/>
            </a:pPr>
            <a:r>
              <a:rPr lang="vi-VN" sz="2400" b="0" dirty="0">
                <a:solidFill>
                  <a:schemeClr val="tx1"/>
                </a:solidFill>
                <a:cs typeface="Arial" charset="0"/>
              </a:rPr>
              <a:t>Duy trì nòi giống</a:t>
            </a:r>
          </a:p>
          <a:p>
            <a:pPr algn="l">
              <a:defRPr/>
            </a:pPr>
            <a:r>
              <a:rPr lang="vi-VN" sz="2400" b="0" dirty="0">
                <a:solidFill>
                  <a:schemeClr val="tx1"/>
                </a:solidFill>
                <a:cs typeface="Arial" charset="0"/>
              </a:rPr>
              <a:t>C. Giảm hiệu quả kinh tế </a:t>
            </a:r>
          </a:p>
          <a:p>
            <a:pPr algn="l">
              <a:defRPr/>
            </a:pPr>
            <a:r>
              <a:rPr lang="vi-VN" sz="2400" b="0" dirty="0">
                <a:solidFill>
                  <a:schemeClr val="tx1"/>
                </a:solidFill>
                <a:cs typeface="Arial" charset="0"/>
              </a:rPr>
              <a:t>D. Giữ cân bằng tỉ lệ đực: cái</a:t>
            </a:r>
          </a:p>
        </p:txBody>
      </p:sp>
      <p:sp>
        <p:nvSpPr>
          <p:cNvPr id="7" name="Oval 40"/>
          <p:cNvSpPr>
            <a:spLocks noChangeArrowheads="1"/>
          </p:cNvSpPr>
          <p:nvPr/>
        </p:nvSpPr>
        <p:spPr bwMode="auto">
          <a:xfrm>
            <a:off x="442913" y="1828801"/>
            <a:ext cx="471487" cy="380999"/>
          </a:xfrm>
          <a:prstGeom prst="ellips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55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6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96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9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9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6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" y="188934"/>
            <a:ext cx="9144000" cy="6705600"/>
          </a:xfrm>
        </p:spPr>
      </p:pic>
      <p:sp>
        <p:nvSpPr>
          <p:cNvPr id="5" name="Rectangle 4"/>
          <p:cNvSpPr/>
          <p:nvPr/>
        </p:nvSpPr>
        <p:spPr>
          <a:xfrm>
            <a:off x="228600" y="1524000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4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 phát biểu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 Ở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 loài giao phối, trên số lượng lớn, tỉ lệ đực : cái xấp xỉ 1 : 1.</a:t>
            </a:r>
          </a:p>
          <a:p>
            <a:pPr lvl="0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Ở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đa số loài, giới tính được xác định từ khi là hợp tử.</a:t>
            </a:r>
          </a:p>
          <a:p>
            <a:pPr lvl="0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C. Hoocmon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 dục có ảnh hưởng nhiều đến sự phân hóa giới tính.</a:t>
            </a:r>
          </a:p>
          <a:p>
            <a:pPr lvl="0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D. Ở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người, việc sinh con trai hay con gái chủ yếu là do người mẹ.</a:t>
            </a: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228600" y="4114800"/>
            <a:ext cx="423796" cy="424687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0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9144000" cy="6858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nl-NL" sz="4000" b="1" dirty="0" smtClean="0">
                <a:latin typeface="Times New Roman" pitchFamily="18" charset="0"/>
                <a:cs typeface="Times New Roman" pitchFamily="18" charset="0"/>
              </a:rPr>
              <a:t>TÌM TÒI MỞ RỘNG</a:t>
            </a:r>
            <a:endParaRPr lang="en-US" sz="4000" b="1" i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 Box 26"/>
          <p:cNvSpPr txBox="1">
            <a:spLocks noChangeArrowheads="1"/>
          </p:cNvSpPr>
          <p:nvPr/>
        </p:nvSpPr>
        <p:spPr bwMode="auto">
          <a:xfrm>
            <a:off x="1676400" y="2667001"/>
            <a:ext cx="388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  <a:cs typeface="Times New Roman" pitchFamily="18" charset="0"/>
              </a:rPr>
              <a:t>Thường tồn tại với số cặp lớn hơn 1 trong tế bào lưỡng bội.</a:t>
            </a:r>
            <a:r>
              <a:rPr lang="en-US" b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3556" name="Text Box 27"/>
          <p:cNvSpPr txBox="1">
            <a:spLocks noChangeArrowheads="1"/>
          </p:cNvSpPr>
          <p:nvPr/>
        </p:nvSpPr>
        <p:spPr bwMode="auto">
          <a:xfrm>
            <a:off x="5715000" y="2590801"/>
            <a:ext cx="342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  <a:cs typeface="Times New Roman" pitchFamily="18" charset="0"/>
              </a:rPr>
              <a:t>Thường tồn tại 1 cặp trong tế bào lưỡng bội. </a:t>
            </a:r>
          </a:p>
        </p:txBody>
      </p:sp>
      <p:sp>
        <p:nvSpPr>
          <p:cNvPr id="23557" name="Text Box 28"/>
          <p:cNvSpPr txBox="1">
            <a:spLocks noChangeArrowheads="1"/>
          </p:cNvSpPr>
          <p:nvPr/>
        </p:nvSpPr>
        <p:spPr bwMode="auto">
          <a:xfrm>
            <a:off x="1752600" y="4038600"/>
            <a:ext cx="365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  <a:cs typeface="Times New Roman" pitchFamily="18" charset="0"/>
              </a:rPr>
              <a:t>Tồn tại thành từng cặp tương đồng giống nhau ở con đực và con cái.</a:t>
            </a:r>
          </a:p>
        </p:txBody>
      </p:sp>
      <p:sp>
        <p:nvSpPr>
          <p:cNvPr id="23558" name="Text Box 29"/>
          <p:cNvSpPr txBox="1">
            <a:spLocks noChangeArrowheads="1"/>
          </p:cNvSpPr>
          <p:nvPr/>
        </p:nvSpPr>
        <p:spPr bwMode="auto">
          <a:xfrm>
            <a:off x="5486400" y="3886200"/>
            <a:ext cx="365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  <a:cs typeface="Times New Roman" pitchFamily="18" charset="0"/>
              </a:rPr>
              <a:t>Tồn tại thành cặp tương đồng (XX)hoặc không tương đồng (XY) khác nhau giữa con đực và con cái.</a:t>
            </a:r>
          </a:p>
        </p:txBody>
      </p:sp>
      <p:sp>
        <p:nvSpPr>
          <p:cNvPr id="23559" name="Text Box 30"/>
          <p:cNvSpPr txBox="1">
            <a:spLocks noChangeArrowheads="1"/>
          </p:cNvSpPr>
          <p:nvPr/>
        </p:nvSpPr>
        <p:spPr bwMode="auto">
          <a:xfrm>
            <a:off x="1600200" y="5486401"/>
            <a:ext cx="381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  <a:cs typeface="Times New Roman" pitchFamily="18" charset="0"/>
              </a:rPr>
              <a:t>Mang gen qui định tính trạng thường của cơ thể.</a:t>
            </a:r>
          </a:p>
        </p:txBody>
      </p:sp>
      <p:sp>
        <p:nvSpPr>
          <p:cNvPr id="32777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826684"/>
            <a:ext cx="8915400" cy="1936749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Để khắc phục tình trạng vô sinh ở người có thể sử dụng phương pháp nào?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8" name="Text Placeholder 2"/>
          <p:cNvSpPr txBox="1">
            <a:spLocks/>
          </p:cNvSpPr>
          <p:nvPr/>
        </p:nvSpPr>
        <p:spPr bwMode="auto">
          <a:xfrm>
            <a:off x="76200" y="3006299"/>
            <a:ext cx="90678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/>
            <a:r>
              <a:rPr lang="vi-VN" sz="2800" b="0" dirty="0">
                <a:solidFill>
                  <a:srgbClr val="FF0000"/>
                </a:solidFill>
                <a:cs typeface="Times New Roman" pitchFamily="18" charset="0"/>
              </a:rPr>
              <a:t>Câu 2: </a:t>
            </a:r>
            <a:r>
              <a:rPr lang="nl-NL" sz="2800" b="0" dirty="0">
                <a:solidFill>
                  <a:schemeClr val="tx1"/>
                </a:solidFill>
                <a:cs typeface="Times New Roman" pitchFamily="18" charset="0"/>
              </a:rPr>
              <a:t>Tìm các câu khẩu hiệu, khẩu lệnh, pano tuyên truyền liên quan đến giới tính.</a:t>
            </a:r>
            <a:endParaRPr lang="vi-VN" sz="28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nimBg="1"/>
      <p:bldP spid="32777" grpId="0" build="p"/>
      <p:bldP spid="327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398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gray">
          <a:xfrm>
            <a:off x="2284413" y="596900"/>
            <a:ext cx="5981700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100" name="Line 7"/>
          <p:cNvSpPr>
            <a:spLocks noChangeShapeType="1"/>
          </p:cNvSpPr>
          <p:nvPr/>
        </p:nvSpPr>
        <p:spPr bwMode="auto">
          <a:xfrm>
            <a:off x="4643438" y="6207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5148263" y="29511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18802" y="998903"/>
            <a:ext cx="2596490" cy="2317169"/>
            <a:chOff x="1136650" y="1557338"/>
            <a:chExt cx="3219450" cy="3194050"/>
          </a:xfrm>
        </p:grpSpPr>
        <p:sp>
          <p:nvSpPr>
            <p:cNvPr id="68618" name="Oval 10"/>
            <p:cNvSpPr>
              <a:spLocks noChangeArrowheads="1"/>
            </p:cNvSpPr>
            <p:nvPr/>
          </p:nvSpPr>
          <p:spPr bwMode="auto">
            <a:xfrm>
              <a:off x="1136650" y="1557338"/>
              <a:ext cx="3219450" cy="31940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auto">
            <a:xfrm>
              <a:off x="1581150" y="2555875"/>
              <a:ext cx="768350" cy="1684338"/>
            </a:xfrm>
            <a:custGeom>
              <a:avLst/>
              <a:gdLst>
                <a:gd name="T0" fmla="*/ 344488 w 484"/>
                <a:gd name="T1" fmla="*/ 115888 h 1061"/>
                <a:gd name="T2" fmla="*/ 746125 w 484"/>
                <a:gd name="T3" fmla="*/ 739775 h 1061"/>
                <a:gd name="T4" fmla="*/ 206375 w 484"/>
                <a:gd name="T5" fmla="*/ 1557338 h 1061"/>
                <a:gd name="T6" fmla="*/ 80963 w 484"/>
                <a:gd name="T7" fmla="*/ 1501775 h 1061"/>
                <a:gd name="T8" fmla="*/ 690563 w 484"/>
                <a:gd name="T9" fmla="*/ 766763 h 1061"/>
                <a:gd name="T10" fmla="*/ 150813 w 484"/>
                <a:gd name="T11" fmla="*/ 198438 h 1061"/>
                <a:gd name="T12" fmla="*/ 177800 w 484"/>
                <a:gd name="T13" fmla="*/ 46038 h 1061"/>
                <a:gd name="T14" fmla="*/ 344488 w 484"/>
                <a:gd name="T15" fmla="*/ 115888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auto">
            <a:xfrm>
              <a:off x="1390650" y="2708275"/>
              <a:ext cx="654050" cy="1435100"/>
            </a:xfrm>
            <a:custGeom>
              <a:avLst/>
              <a:gdLst>
                <a:gd name="T0" fmla="*/ 293241 w 484"/>
                <a:gd name="T1" fmla="*/ 98739 h 1061"/>
                <a:gd name="T2" fmla="*/ 635131 w 484"/>
                <a:gd name="T3" fmla="*/ 630308 h 1061"/>
                <a:gd name="T4" fmla="*/ 175675 w 484"/>
                <a:gd name="T5" fmla="*/ 1326893 h 1061"/>
                <a:gd name="T6" fmla="*/ 68918 w 484"/>
                <a:gd name="T7" fmla="*/ 1279552 h 1061"/>
                <a:gd name="T8" fmla="*/ 587834 w 484"/>
                <a:gd name="T9" fmla="*/ 653302 h 1061"/>
                <a:gd name="T10" fmla="*/ 128378 w 484"/>
                <a:gd name="T11" fmla="*/ 169074 h 1061"/>
                <a:gd name="T12" fmla="*/ 151350 w 484"/>
                <a:gd name="T13" fmla="*/ 39225 h 1061"/>
                <a:gd name="T14" fmla="*/ 293241 w 484"/>
                <a:gd name="T15" fmla="*/ 98739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auto">
            <a:xfrm flipH="1">
              <a:off x="3105150" y="2500313"/>
              <a:ext cx="715963" cy="1703387"/>
            </a:xfrm>
            <a:custGeom>
              <a:avLst/>
              <a:gdLst>
                <a:gd name="T0" fmla="*/ 321000 w 484"/>
                <a:gd name="T1" fmla="*/ 117198 h 1061"/>
                <a:gd name="T2" fmla="*/ 695253 w 484"/>
                <a:gd name="T3" fmla="*/ 748142 h 1061"/>
                <a:gd name="T4" fmla="*/ 192304 w 484"/>
                <a:gd name="T5" fmla="*/ 1574951 h 1061"/>
                <a:gd name="T6" fmla="*/ 75442 w 484"/>
                <a:gd name="T7" fmla="*/ 1518760 h 1061"/>
                <a:gd name="T8" fmla="*/ 643479 w 484"/>
                <a:gd name="T9" fmla="*/ 775434 h 1061"/>
                <a:gd name="T10" fmla="*/ 140530 w 484"/>
                <a:gd name="T11" fmla="*/ 200682 h 1061"/>
                <a:gd name="T12" fmla="*/ 165677 w 484"/>
                <a:gd name="T13" fmla="*/ 46558 h 1061"/>
                <a:gd name="T14" fmla="*/ 321000 w 484"/>
                <a:gd name="T15" fmla="*/ 117198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auto">
            <a:xfrm flipH="1">
              <a:off x="3586163" y="2720975"/>
              <a:ext cx="547687" cy="1325563"/>
            </a:xfrm>
            <a:custGeom>
              <a:avLst/>
              <a:gdLst>
                <a:gd name="T0" fmla="*/ 245554 w 484"/>
                <a:gd name="T1" fmla="*/ 91203 h 1061"/>
                <a:gd name="T2" fmla="*/ 531845 w 484"/>
                <a:gd name="T3" fmla="*/ 582198 h 1061"/>
                <a:gd name="T4" fmla="*/ 147106 w 484"/>
                <a:gd name="T5" fmla="*/ 1225615 h 1061"/>
                <a:gd name="T6" fmla="*/ 57711 w 484"/>
                <a:gd name="T7" fmla="*/ 1181887 h 1061"/>
                <a:gd name="T8" fmla="*/ 492239 w 484"/>
                <a:gd name="T9" fmla="*/ 603437 h 1061"/>
                <a:gd name="T10" fmla="*/ 107501 w 484"/>
                <a:gd name="T11" fmla="*/ 156169 h 1061"/>
                <a:gd name="T12" fmla="*/ 126737 w 484"/>
                <a:gd name="T13" fmla="*/ 36231 h 1061"/>
                <a:gd name="T14" fmla="*/ 245554 w 484"/>
                <a:gd name="T15" fmla="*/ 91203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Freeform 15"/>
            <p:cNvSpPr>
              <a:spLocks/>
            </p:cNvSpPr>
            <p:nvPr/>
          </p:nvSpPr>
          <p:spPr bwMode="auto">
            <a:xfrm>
              <a:off x="2457450" y="1806575"/>
              <a:ext cx="274638" cy="1006475"/>
            </a:xfrm>
            <a:custGeom>
              <a:avLst/>
              <a:gdLst>
                <a:gd name="T0" fmla="*/ 36513 w 173"/>
                <a:gd name="T1" fmla="*/ 87313 h 634"/>
                <a:gd name="T2" fmla="*/ 22225 w 173"/>
                <a:gd name="T3" fmla="*/ 406400 h 634"/>
                <a:gd name="T4" fmla="*/ 119063 w 173"/>
                <a:gd name="T5" fmla="*/ 946150 h 634"/>
                <a:gd name="T6" fmla="*/ 203200 w 173"/>
                <a:gd name="T7" fmla="*/ 766763 h 634"/>
                <a:gd name="T8" fmla="*/ 244475 w 173"/>
                <a:gd name="T9" fmla="*/ 115888 h 634"/>
                <a:gd name="T10" fmla="*/ 36513 w 173"/>
                <a:gd name="T11" fmla="*/ 87313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634">
                  <a:moveTo>
                    <a:pt x="23" y="55"/>
                  </a:moveTo>
                  <a:cubicBezTo>
                    <a:pt x="0" y="85"/>
                    <a:pt x="5" y="166"/>
                    <a:pt x="14" y="256"/>
                  </a:cubicBezTo>
                  <a:cubicBezTo>
                    <a:pt x="23" y="346"/>
                    <a:pt x="56" y="558"/>
                    <a:pt x="75" y="596"/>
                  </a:cubicBezTo>
                  <a:cubicBezTo>
                    <a:pt x="94" y="634"/>
                    <a:pt x="115" y="570"/>
                    <a:pt x="128" y="483"/>
                  </a:cubicBezTo>
                  <a:cubicBezTo>
                    <a:pt x="141" y="396"/>
                    <a:pt x="173" y="146"/>
                    <a:pt x="154" y="73"/>
                  </a:cubicBezTo>
                  <a:cubicBezTo>
                    <a:pt x="135" y="0"/>
                    <a:pt x="46" y="25"/>
                    <a:pt x="23" y="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2859088" y="1822450"/>
              <a:ext cx="274637" cy="1006475"/>
            </a:xfrm>
            <a:custGeom>
              <a:avLst/>
              <a:gdLst>
                <a:gd name="T0" fmla="*/ 36512 w 173"/>
                <a:gd name="T1" fmla="*/ 87313 h 634"/>
                <a:gd name="T2" fmla="*/ 22225 w 173"/>
                <a:gd name="T3" fmla="*/ 406400 h 634"/>
                <a:gd name="T4" fmla="*/ 119062 w 173"/>
                <a:gd name="T5" fmla="*/ 946150 h 634"/>
                <a:gd name="T6" fmla="*/ 203200 w 173"/>
                <a:gd name="T7" fmla="*/ 766763 h 634"/>
                <a:gd name="T8" fmla="*/ 244475 w 173"/>
                <a:gd name="T9" fmla="*/ 115888 h 634"/>
                <a:gd name="T10" fmla="*/ 36512 w 173"/>
                <a:gd name="T11" fmla="*/ 87313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634">
                  <a:moveTo>
                    <a:pt x="23" y="55"/>
                  </a:moveTo>
                  <a:cubicBezTo>
                    <a:pt x="0" y="85"/>
                    <a:pt x="5" y="166"/>
                    <a:pt x="14" y="256"/>
                  </a:cubicBezTo>
                  <a:cubicBezTo>
                    <a:pt x="23" y="346"/>
                    <a:pt x="56" y="558"/>
                    <a:pt x="75" y="596"/>
                  </a:cubicBezTo>
                  <a:cubicBezTo>
                    <a:pt x="94" y="634"/>
                    <a:pt x="115" y="570"/>
                    <a:pt x="128" y="483"/>
                  </a:cubicBezTo>
                  <a:cubicBezTo>
                    <a:pt x="141" y="396"/>
                    <a:pt x="173" y="146"/>
                    <a:pt x="154" y="73"/>
                  </a:cubicBezTo>
                  <a:cubicBezTo>
                    <a:pt x="135" y="0"/>
                    <a:pt x="46" y="25"/>
                    <a:pt x="23" y="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auto">
            <a:xfrm>
              <a:off x="2520950" y="3005138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8626" name="Oval 18"/>
            <p:cNvSpPr>
              <a:spLocks noChangeArrowheads="1"/>
            </p:cNvSpPr>
            <p:nvPr/>
          </p:nvSpPr>
          <p:spPr bwMode="auto">
            <a:xfrm>
              <a:off x="2881313" y="3005138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8638" name="WordArt 30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2111375" y="2120900"/>
              <a:ext cx="284163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/>
                  <a:cs typeface="Times New Roman"/>
                </a:rPr>
                <a:t>X</a:t>
              </a:r>
            </a:p>
          </p:txBody>
        </p:sp>
        <p:sp>
          <p:nvSpPr>
            <p:cNvPr id="68639" name="WordArt 31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3219450" y="2106613"/>
              <a:ext cx="284163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/>
                  <a:cs typeface="Times New Roman"/>
                </a:rPr>
                <a:t>X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42281" y="3890359"/>
            <a:ext cx="2701248" cy="2253711"/>
            <a:chOff x="5076825" y="1557338"/>
            <a:chExt cx="3232150" cy="3165475"/>
          </a:xfrm>
        </p:grpSpPr>
        <p:sp>
          <p:nvSpPr>
            <p:cNvPr id="68627" name="Oval 19"/>
            <p:cNvSpPr>
              <a:spLocks noChangeArrowheads="1"/>
            </p:cNvSpPr>
            <p:nvPr/>
          </p:nvSpPr>
          <p:spPr bwMode="auto">
            <a:xfrm>
              <a:off x="5076825" y="1557338"/>
              <a:ext cx="3232150" cy="31654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5529263" y="2541588"/>
              <a:ext cx="768350" cy="1684337"/>
            </a:xfrm>
            <a:custGeom>
              <a:avLst/>
              <a:gdLst>
                <a:gd name="T0" fmla="*/ 344488 w 484"/>
                <a:gd name="T1" fmla="*/ 115887 h 1061"/>
                <a:gd name="T2" fmla="*/ 746125 w 484"/>
                <a:gd name="T3" fmla="*/ 739775 h 1061"/>
                <a:gd name="T4" fmla="*/ 206375 w 484"/>
                <a:gd name="T5" fmla="*/ 1557337 h 1061"/>
                <a:gd name="T6" fmla="*/ 80963 w 484"/>
                <a:gd name="T7" fmla="*/ 1501775 h 1061"/>
                <a:gd name="T8" fmla="*/ 690563 w 484"/>
                <a:gd name="T9" fmla="*/ 766762 h 1061"/>
                <a:gd name="T10" fmla="*/ 150813 w 484"/>
                <a:gd name="T11" fmla="*/ 198437 h 1061"/>
                <a:gd name="T12" fmla="*/ 177800 w 484"/>
                <a:gd name="T13" fmla="*/ 46037 h 1061"/>
                <a:gd name="T14" fmla="*/ 344488 w 484"/>
                <a:gd name="T15" fmla="*/ 115887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5338763" y="2693988"/>
              <a:ext cx="654050" cy="1435100"/>
            </a:xfrm>
            <a:custGeom>
              <a:avLst/>
              <a:gdLst>
                <a:gd name="T0" fmla="*/ 293241 w 484"/>
                <a:gd name="T1" fmla="*/ 98739 h 1061"/>
                <a:gd name="T2" fmla="*/ 635131 w 484"/>
                <a:gd name="T3" fmla="*/ 630308 h 1061"/>
                <a:gd name="T4" fmla="*/ 175675 w 484"/>
                <a:gd name="T5" fmla="*/ 1326893 h 1061"/>
                <a:gd name="T6" fmla="*/ 68918 w 484"/>
                <a:gd name="T7" fmla="*/ 1279552 h 1061"/>
                <a:gd name="T8" fmla="*/ 587834 w 484"/>
                <a:gd name="T9" fmla="*/ 653302 h 1061"/>
                <a:gd name="T10" fmla="*/ 128378 w 484"/>
                <a:gd name="T11" fmla="*/ 169074 h 1061"/>
                <a:gd name="T12" fmla="*/ 151350 w 484"/>
                <a:gd name="T13" fmla="*/ 39225 h 1061"/>
                <a:gd name="T14" fmla="*/ 293241 w 484"/>
                <a:gd name="T15" fmla="*/ 98739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auto">
            <a:xfrm flipH="1">
              <a:off x="7162800" y="2438400"/>
              <a:ext cx="731838" cy="1689100"/>
            </a:xfrm>
            <a:custGeom>
              <a:avLst/>
              <a:gdLst>
                <a:gd name="T0" fmla="*/ 328117 w 484"/>
                <a:gd name="T1" fmla="*/ 116215 h 1061"/>
                <a:gd name="T2" fmla="*/ 710669 w 484"/>
                <a:gd name="T3" fmla="*/ 741867 h 1061"/>
                <a:gd name="T4" fmla="*/ 196568 w 484"/>
                <a:gd name="T5" fmla="*/ 1561741 h 1061"/>
                <a:gd name="T6" fmla="*/ 77115 w 484"/>
                <a:gd name="T7" fmla="*/ 1506021 h 1061"/>
                <a:gd name="T8" fmla="*/ 657747 w 484"/>
                <a:gd name="T9" fmla="*/ 768931 h 1061"/>
                <a:gd name="T10" fmla="*/ 143646 w 484"/>
                <a:gd name="T11" fmla="*/ 198999 h 1061"/>
                <a:gd name="T12" fmla="*/ 169351 w 484"/>
                <a:gd name="T13" fmla="*/ 46168 h 1061"/>
                <a:gd name="T14" fmla="*/ 328117 w 484"/>
                <a:gd name="T15" fmla="*/ 116215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Freeform 23"/>
            <p:cNvSpPr>
              <a:spLocks/>
            </p:cNvSpPr>
            <p:nvPr/>
          </p:nvSpPr>
          <p:spPr bwMode="auto">
            <a:xfrm flipH="1">
              <a:off x="7543800" y="2667000"/>
              <a:ext cx="547687" cy="1325562"/>
            </a:xfrm>
            <a:custGeom>
              <a:avLst/>
              <a:gdLst>
                <a:gd name="T0" fmla="*/ 245554 w 484"/>
                <a:gd name="T1" fmla="*/ 91203 h 1061"/>
                <a:gd name="T2" fmla="*/ 531845 w 484"/>
                <a:gd name="T3" fmla="*/ 582198 h 1061"/>
                <a:gd name="T4" fmla="*/ 147106 w 484"/>
                <a:gd name="T5" fmla="*/ 1225614 h 1061"/>
                <a:gd name="T6" fmla="*/ 57711 w 484"/>
                <a:gd name="T7" fmla="*/ 1181887 h 1061"/>
                <a:gd name="T8" fmla="*/ 492239 w 484"/>
                <a:gd name="T9" fmla="*/ 603437 h 1061"/>
                <a:gd name="T10" fmla="*/ 107501 w 484"/>
                <a:gd name="T11" fmla="*/ 156169 h 1061"/>
                <a:gd name="T12" fmla="*/ 126737 w 484"/>
                <a:gd name="T13" fmla="*/ 36231 h 1061"/>
                <a:gd name="T14" fmla="*/ 245554 w 484"/>
                <a:gd name="T15" fmla="*/ 91203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Freeform 24"/>
            <p:cNvSpPr>
              <a:spLocks/>
            </p:cNvSpPr>
            <p:nvPr/>
          </p:nvSpPr>
          <p:spPr bwMode="auto">
            <a:xfrm>
              <a:off x="6405563" y="1808163"/>
              <a:ext cx="274637" cy="1006475"/>
            </a:xfrm>
            <a:custGeom>
              <a:avLst/>
              <a:gdLst>
                <a:gd name="T0" fmla="*/ 36512 w 173"/>
                <a:gd name="T1" fmla="*/ 87313 h 634"/>
                <a:gd name="T2" fmla="*/ 22225 w 173"/>
                <a:gd name="T3" fmla="*/ 406400 h 634"/>
                <a:gd name="T4" fmla="*/ 119062 w 173"/>
                <a:gd name="T5" fmla="*/ 946150 h 634"/>
                <a:gd name="T6" fmla="*/ 203200 w 173"/>
                <a:gd name="T7" fmla="*/ 766763 h 634"/>
                <a:gd name="T8" fmla="*/ 244475 w 173"/>
                <a:gd name="T9" fmla="*/ 115888 h 634"/>
                <a:gd name="T10" fmla="*/ 36512 w 173"/>
                <a:gd name="T11" fmla="*/ 87313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634">
                  <a:moveTo>
                    <a:pt x="23" y="55"/>
                  </a:moveTo>
                  <a:cubicBezTo>
                    <a:pt x="0" y="85"/>
                    <a:pt x="5" y="166"/>
                    <a:pt x="14" y="256"/>
                  </a:cubicBezTo>
                  <a:cubicBezTo>
                    <a:pt x="23" y="346"/>
                    <a:pt x="56" y="558"/>
                    <a:pt x="75" y="596"/>
                  </a:cubicBezTo>
                  <a:cubicBezTo>
                    <a:pt x="94" y="634"/>
                    <a:pt x="115" y="570"/>
                    <a:pt x="128" y="483"/>
                  </a:cubicBezTo>
                  <a:cubicBezTo>
                    <a:pt x="141" y="396"/>
                    <a:pt x="173" y="146"/>
                    <a:pt x="154" y="73"/>
                  </a:cubicBezTo>
                  <a:cubicBezTo>
                    <a:pt x="135" y="0"/>
                    <a:pt x="46" y="25"/>
                    <a:pt x="23" y="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6469063" y="2990850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8634" name="Oval 26"/>
            <p:cNvSpPr>
              <a:spLocks noChangeArrowheads="1"/>
            </p:cNvSpPr>
            <p:nvPr/>
          </p:nvSpPr>
          <p:spPr bwMode="auto">
            <a:xfrm>
              <a:off x="6829425" y="2990850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8635" name="Freeform 27"/>
            <p:cNvSpPr>
              <a:spLocks/>
            </p:cNvSpPr>
            <p:nvPr/>
          </p:nvSpPr>
          <p:spPr bwMode="auto">
            <a:xfrm>
              <a:off x="6815138" y="1797050"/>
              <a:ext cx="484187" cy="954088"/>
            </a:xfrm>
            <a:custGeom>
              <a:avLst/>
              <a:gdLst>
                <a:gd name="T0" fmla="*/ 98425 w 305"/>
                <a:gd name="T1" fmla="*/ 98425 h 601"/>
                <a:gd name="T2" fmla="*/ 1587 w 305"/>
                <a:gd name="T3" fmla="*/ 209550 h 601"/>
                <a:gd name="T4" fmla="*/ 84137 w 305"/>
                <a:gd name="T5" fmla="*/ 903288 h 601"/>
                <a:gd name="T6" fmla="*/ 444500 w 305"/>
                <a:gd name="T7" fmla="*/ 514350 h 601"/>
                <a:gd name="T8" fmla="*/ 320675 w 305"/>
                <a:gd name="T9" fmla="*/ 487363 h 601"/>
                <a:gd name="T10" fmla="*/ 139700 w 305"/>
                <a:gd name="T11" fmla="*/ 792163 h 601"/>
                <a:gd name="T12" fmla="*/ 195262 w 305"/>
                <a:gd name="T13" fmla="*/ 112713 h 601"/>
                <a:gd name="T14" fmla="*/ 98425 w 305"/>
                <a:gd name="T15" fmla="*/ 98425 h 6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5" h="601">
                  <a:moveTo>
                    <a:pt x="62" y="62"/>
                  </a:moveTo>
                  <a:cubicBezTo>
                    <a:pt x="42" y="72"/>
                    <a:pt x="2" y="48"/>
                    <a:pt x="1" y="132"/>
                  </a:cubicBezTo>
                  <a:cubicBezTo>
                    <a:pt x="0" y="216"/>
                    <a:pt x="7" y="537"/>
                    <a:pt x="53" y="569"/>
                  </a:cubicBezTo>
                  <a:cubicBezTo>
                    <a:pt x="99" y="601"/>
                    <a:pt x="255" y="368"/>
                    <a:pt x="280" y="324"/>
                  </a:cubicBezTo>
                  <a:cubicBezTo>
                    <a:pt x="305" y="280"/>
                    <a:pt x="234" y="278"/>
                    <a:pt x="202" y="307"/>
                  </a:cubicBezTo>
                  <a:cubicBezTo>
                    <a:pt x="170" y="336"/>
                    <a:pt x="101" y="538"/>
                    <a:pt x="88" y="499"/>
                  </a:cubicBezTo>
                  <a:cubicBezTo>
                    <a:pt x="75" y="460"/>
                    <a:pt x="127" y="142"/>
                    <a:pt x="123" y="71"/>
                  </a:cubicBezTo>
                  <a:cubicBezTo>
                    <a:pt x="119" y="0"/>
                    <a:pt x="82" y="52"/>
                    <a:pt x="62" y="6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WordArt 32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6030913" y="2106613"/>
              <a:ext cx="284162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/>
                  <a:cs typeface="Times New Roman"/>
                </a:rPr>
                <a:t>X</a:t>
              </a:r>
            </a:p>
          </p:txBody>
        </p:sp>
        <p:sp>
          <p:nvSpPr>
            <p:cNvPr id="68641" name="WordArt 33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7348538" y="2065338"/>
              <a:ext cx="284162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/>
                  <a:cs typeface="Times New Roman"/>
                </a:rPr>
                <a:t>Y</a:t>
              </a:r>
            </a:p>
          </p:txBody>
        </p:sp>
      </p:grpSp>
      <p:pic>
        <p:nvPicPr>
          <p:cNvPr id="1026" name="Picture 2" descr="C:\Users\admin\Downloads\Fem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83" y="941060"/>
            <a:ext cx="581684" cy="65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M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04" y="3998183"/>
            <a:ext cx="766693" cy="8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/>
          </p:nvPr>
        </p:nvSpPr>
        <p:spPr>
          <a:xfrm>
            <a:off x="382322" y="1166437"/>
            <a:ext cx="4818063" cy="58515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ượng: 2n = 8 NST</a:t>
            </a:r>
          </a:p>
          <a:p>
            <a:pPr>
              <a:buFontTx/>
              <a:buChar char="-"/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Hình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dạng: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1 cặp hình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hạt</a:t>
            </a:r>
          </a:p>
          <a:p>
            <a:pPr marL="45720" indent="0">
              <a:buNone/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cặp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chữ V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" indent="0">
              <a:buNone/>
            </a:pPr>
            <a:r>
              <a:rPr lang="en-US" altLang="vi-VN" sz="2800" dirty="0">
                <a:latin typeface="Arial" pitchFamily="34" charset="0"/>
                <a:cs typeface="Arial" pitchFamily="34" charset="0"/>
              </a:rPr>
              <a:t>      : 1 </a:t>
            </a:r>
            <a:r>
              <a:rPr lang="en-US" altLang="vi-VN" sz="2800" dirty="0" err="1">
                <a:latin typeface="Arial" pitchFamily="34" charset="0"/>
                <a:cs typeface="Arial" pitchFamily="34" charset="0"/>
              </a:rPr>
              <a:t>cặp</a:t>
            </a:r>
            <a:r>
              <a:rPr lang="en-US" alt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vi-V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 smtClean="0">
                <a:latin typeface="Arial" pitchFamily="34" charset="0"/>
                <a:cs typeface="Arial" pitchFamily="34" charset="0"/>
              </a:rPr>
              <a:t>que</a:t>
            </a:r>
            <a:endParaRPr lang="en-US" altLang="vi-VN" sz="2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en-US" altLang="vi-VN" sz="28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altLang="vi-VN" sz="2800" dirty="0">
                <a:latin typeface="Arial" pitchFamily="34" charset="0"/>
                <a:cs typeface="Arial" pitchFamily="34" charset="0"/>
              </a:rPr>
              <a:t>      : 1 </a:t>
            </a:r>
            <a:r>
              <a:rPr lang="en-US" altLang="vi-VN" sz="2800" dirty="0" err="1">
                <a:latin typeface="Arial" pitchFamily="34" charset="0"/>
                <a:cs typeface="Arial" pitchFamily="34" charset="0"/>
              </a:rPr>
              <a:t>chiếc</a:t>
            </a:r>
            <a:r>
              <a:rPr lang="en-US" alt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vi-V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 smtClean="0">
                <a:latin typeface="Arial" pitchFamily="34" charset="0"/>
                <a:cs typeface="Arial" pitchFamily="34" charset="0"/>
              </a:rPr>
              <a:t>que</a:t>
            </a:r>
            <a:endParaRPr lang="en-US" altLang="vi-VN" sz="2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altLang="vi-VN" sz="2800" dirty="0" smtClean="0">
                <a:latin typeface="Arial" pitchFamily="34" charset="0"/>
                <a:cs typeface="Arial" pitchFamily="34" charset="0"/>
              </a:rPr>
              <a:t>        1 </a:t>
            </a:r>
            <a:r>
              <a:rPr lang="en-US" altLang="vi-VN" sz="2800" dirty="0" err="1">
                <a:latin typeface="Arial" pitchFamily="34" charset="0"/>
                <a:cs typeface="Arial" pitchFamily="34" charset="0"/>
              </a:rPr>
              <a:t>chiếc</a:t>
            </a:r>
            <a:r>
              <a:rPr lang="en-US" alt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latin typeface="Arial" pitchFamily="34" charset="0"/>
                <a:cs typeface="Arial" pitchFamily="34" charset="0"/>
              </a:rPr>
              <a:t>móc</a:t>
            </a:r>
            <a:r>
              <a:rPr lang="en-US" altLang="vi-VN" sz="2800" dirty="0">
                <a:latin typeface="Arial" pitchFamily="34" charset="0"/>
                <a:cs typeface="Arial" pitchFamily="34" charset="0"/>
              </a:rPr>
              <a:t> </a:t>
            </a:r>
            <a:endParaRPr lang="vi-VN" altLang="vi-VN" sz="28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 descr="C:\Users\admin\Downloads\Fema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96" y="3892388"/>
            <a:ext cx="438273" cy="44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Ma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6" y="5118936"/>
            <a:ext cx="454838" cy="59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734503" y="3278257"/>
            <a:ext cx="149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6A + XX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85046" y="6159728"/>
            <a:ext cx="149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6A + XY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6863114" y="1081521"/>
            <a:ext cx="1396479" cy="800654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6941518" y="3939650"/>
            <a:ext cx="1507093" cy="800654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66800" y="23783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12:CƠ 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CHẾ XÁC ĐỊNH 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GIỚI 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gray">
          <a:xfrm>
            <a:off x="2284413" y="596900"/>
            <a:ext cx="5981700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100" name="Line 7"/>
          <p:cNvSpPr>
            <a:spLocks noChangeShapeType="1"/>
          </p:cNvSpPr>
          <p:nvPr/>
        </p:nvSpPr>
        <p:spPr bwMode="auto">
          <a:xfrm>
            <a:off x="4643438" y="6207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5148263" y="29511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51175" y="1191329"/>
            <a:ext cx="2886074" cy="2117006"/>
            <a:chOff x="1136650" y="1557338"/>
            <a:chExt cx="3219450" cy="3194050"/>
          </a:xfrm>
        </p:grpSpPr>
        <p:sp>
          <p:nvSpPr>
            <p:cNvPr id="68618" name="Oval 10"/>
            <p:cNvSpPr>
              <a:spLocks noChangeArrowheads="1"/>
            </p:cNvSpPr>
            <p:nvPr/>
          </p:nvSpPr>
          <p:spPr bwMode="auto">
            <a:xfrm>
              <a:off x="1136650" y="1557338"/>
              <a:ext cx="3219450" cy="31940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auto">
            <a:xfrm>
              <a:off x="1581150" y="2555875"/>
              <a:ext cx="768350" cy="1684338"/>
            </a:xfrm>
            <a:custGeom>
              <a:avLst/>
              <a:gdLst>
                <a:gd name="T0" fmla="*/ 344488 w 484"/>
                <a:gd name="T1" fmla="*/ 115888 h 1061"/>
                <a:gd name="T2" fmla="*/ 746125 w 484"/>
                <a:gd name="T3" fmla="*/ 739775 h 1061"/>
                <a:gd name="T4" fmla="*/ 206375 w 484"/>
                <a:gd name="T5" fmla="*/ 1557338 h 1061"/>
                <a:gd name="T6" fmla="*/ 80963 w 484"/>
                <a:gd name="T7" fmla="*/ 1501775 h 1061"/>
                <a:gd name="T8" fmla="*/ 690563 w 484"/>
                <a:gd name="T9" fmla="*/ 766763 h 1061"/>
                <a:gd name="T10" fmla="*/ 150813 w 484"/>
                <a:gd name="T11" fmla="*/ 198438 h 1061"/>
                <a:gd name="T12" fmla="*/ 177800 w 484"/>
                <a:gd name="T13" fmla="*/ 46038 h 1061"/>
                <a:gd name="T14" fmla="*/ 344488 w 484"/>
                <a:gd name="T15" fmla="*/ 115888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auto">
            <a:xfrm>
              <a:off x="1390650" y="2708275"/>
              <a:ext cx="654050" cy="1435100"/>
            </a:xfrm>
            <a:custGeom>
              <a:avLst/>
              <a:gdLst>
                <a:gd name="T0" fmla="*/ 293241 w 484"/>
                <a:gd name="T1" fmla="*/ 98739 h 1061"/>
                <a:gd name="T2" fmla="*/ 635131 w 484"/>
                <a:gd name="T3" fmla="*/ 630308 h 1061"/>
                <a:gd name="T4" fmla="*/ 175675 w 484"/>
                <a:gd name="T5" fmla="*/ 1326893 h 1061"/>
                <a:gd name="T6" fmla="*/ 68918 w 484"/>
                <a:gd name="T7" fmla="*/ 1279552 h 1061"/>
                <a:gd name="T8" fmla="*/ 587834 w 484"/>
                <a:gd name="T9" fmla="*/ 653302 h 1061"/>
                <a:gd name="T10" fmla="*/ 128378 w 484"/>
                <a:gd name="T11" fmla="*/ 169074 h 1061"/>
                <a:gd name="T12" fmla="*/ 151350 w 484"/>
                <a:gd name="T13" fmla="*/ 39225 h 1061"/>
                <a:gd name="T14" fmla="*/ 293241 w 484"/>
                <a:gd name="T15" fmla="*/ 98739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auto">
            <a:xfrm flipH="1">
              <a:off x="3105150" y="2500313"/>
              <a:ext cx="715963" cy="1703387"/>
            </a:xfrm>
            <a:custGeom>
              <a:avLst/>
              <a:gdLst>
                <a:gd name="T0" fmla="*/ 321000 w 484"/>
                <a:gd name="T1" fmla="*/ 117198 h 1061"/>
                <a:gd name="T2" fmla="*/ 695253 w 484"/>
                <a:gd name="T3" fmla="*/ 748142 h 1061"/>
                <a:gd name="T4" fmla="*/ 192304 w 484"/>
                <a:gd name="T5" fmla="*/ 1574951 h 1061"/>
                <a:gd name="T6" fmla="*/ 75442 w 484"/>
                <a:gd name="T7" fmla="*/ 1518760 h 1061"/>
                <a:gd name="T8" fmla="*/ 643479 w 484"/>
                <a:gd name="T9" fmla="*/ 775434 h 1061"/>
                <a:gd name="T10" fmla="*/ 140530 w 484"/>
                <a:gd name="T11" fmla="*/ 200682 h 1061"/>
                <a:gd name="T12" fmla="*/ 165677 w 484"/>
                <a:gd name="T13" fmla="*/ 46558 h 1061"/>
                <a:gd name="T14" fmla="*/ 321000 w 484"/>
                <a:gd name="T15" fmla="*/ 117198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auto">
            <a:xfrm flipH="1">
              <a:off x="3586163" y="2720975"/>
              <a:ext cx="547687" cy="1325563"/>
            </a:xfrm>
            <a:custGeom>
              <a:avLst/>
              <a:gdLst>
                <a:gd name="T0" fmla="*/ 245554 w 484"/>
                <a:gd name="T1" fmla="*/ 91203 h 1061"/>
                <a:gd name="T2" fmla="*/ 531845 w 484"/>
                <a:gd name="T3" fmla="*/ 582198 h 1061"/>
                <a:gd name="T4" fmla="*/ 147106 w 484"/>
                <a:gd name="T5" fmla="*/ 1225615 h 1061"/>
                <a:gd name="T6" fmla="*/ 57711 w 484"/>
                <a:gd name="T7" fmla="*/ 1181887 h 1061"/>
                <a:gd name="T8" fmla="*/ 492239 w 484"/>
                <a:gd name="T9" fmla="*/ 603437 h 1061"/>
                <a:gd name="T10" fmla="*/ 107501 w 484"/>
                <a:gd name="T11" fmla="*/ 156169 h 1061"/>
                <a:gd name="T12" fmla="*/ 126737 w 484"/>
                <a:gd name="T13" fmla="*/ 36231 h 1061"/>
                <a:gd name="T14" fmla="*/ 245554 w 484"/>
                <a:gd name="T15" fmla="*/ 91203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Freeform 15"/>
            <p:cNvSpPr>
              <a:spLocks/>
            </p:cNvSpPr>
            <p:nvPr/>
          </p:nvSpPr>
          <p:spPr bwMode="auto">
            <a:xfrm>
              <a:off x="2457450" y="1806575"/>
              <a:ext cx="274638" cy="1006475"/>
            </a:xfrm>
            <a:custGeom>
              <a:avLst/>
              <a:gdLst>
                <a:gd name="T0" fmla="*/ 36513 w 173"/>
                <a:gd name="T1" fmla="*/ 87313 h 634"/>
                <a:gd name="T2" fmla="*/ 22225 w 173"/>
                <a:gd name="T3" fmla="*/ 406400 h 634"/>
                <a:gd name="T4" fmla="*/ 119063 w 173"/>
                <a:gd name="T5" fmla="*/ 946150 h 634"/>
                <a:gd name="T6" fmla="*/ 203200 w 173"/>
                <a:gd name="T7" fmla="*/ 766763 h 634"/>
                <a:gd name="T8" fmla="*/ 244475 w 173"/>
                <a:gd name="T9" fmla="*/ 115888 h 634"/>
                <a:gd name="T10" fmla="*/ 36513 w 173"/>
                <a:gd name="T11" fmla="*/ 87313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634">
                  <a:moveTo>
                    <a:pt x="23" y="55"/>
                  </a:moveTo>
                  <a:cubicBezTo>
                    <a:pt x="0" y="85"/>
                    <a:pt x="5" y="166"/>
                    <a:pt x="14" y="256"/>
                  </a:cubicBezTo>
                  <a:cubicBezTo>
                    <a:pt x="23" y="346"/>
                    <a:pt x="56" y="558"/>
                    <a:pt x="75" y="596"/>
                  </a:cubicBezTo>
                  <a:cubicBezTo>
                    <a:pt x="94" y="634"/>
                    <a:pt x="115" y="570"/>
                    <a:pt x="128" y="483"/>
                  </a:cubicBezTo>
                  <a:cubicBezTo>
                    <a:pt x="141" y="396"/>
                    <a:pt x="173" y="146"/>
                    <a:pt x="154" y="73"/>
                  </a:cubicBezTo>
                  <a:cubicBezTo>
                    <a:pt x="135" y="0"/>
                    <a:pt x="46" y="25"/>
                    <a:pt x="23" y="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2859088" y="1822450"/>
              <a:ext cx="274637" cy="1006475"/>
            </a:xfrm>
            <a:custGeom>
              <a:avLst/>
              <a:gdLst>
                <a:gd name="T0" fmla="*/ 36512 w 173"/>
                <a:gd name="T1" fmla="*/ 87313 h 634"/>
                <a:gd name="T2" fmla="*/ 22225 w 173"/>
                <a:gd name="T3" fmla="*/ 406400 h 634"/>
                <a:gd name="T4" fmla="*/ 119062 w 173"/>
                <a:gd name="T5" fmla="*/ 946150 h 634"/>
                <a:gd name="T6" fmla="*/ 203200 w 173"/>
                <a:gd name="T7" fmla="*/ 766763 h 634"/>
                <a:gd name="T8" fmla="*/ 244475 w 173"/>
                <a:gd name="T9" fmla="*/ 115888 h 634"/>
                <a:gd name="T10" fmla="*/ 36512 w 173"/>
                <a:gd name="T11" fmla="*/ 87313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634">
                  <a:moveTo>
                    <a:pt x="23" y="55"/>
                  </a:moveTo>
                  <a:cubicBezTo>
                    <a:pt x="0" y="85"/>
                    <a:pt x="5" y="166"/>
                    <a:pt x="14" y="256"/>
                  </a:cubicBezTo>
                  <a:cubicBezTo>
                    <a:pt x="23" y="346"/>
                    <a:pt x="56" y="558"/>
                    <a:pt x="75" y="596"/>
                  </a:cubicBezTo>
                  <a:cubicBezTo>
                    <a:pt x="94" y="634"/>
                    <a:pt x="115" y="570"/>
                    <a:pt x="128" y="483"/>
                  </a:cubicBezTo>
                  <a:cubicBezTo>
                    <a:pt x="141" y="396"/>
                    <a:pt x="173" y="146"/>
                    <a:pt x="154" y="73"/>
                  </a:cubicBezTo>
                  <a:cubicBezTo>
                    <a:pt x="135" y="0"/>
                    <a:pt x="46" y="25"/>
                    <a:pt x="23" y="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auto">
            <a:xfrm>
              <a:off x="2520950" y="3005138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8626" name="Oval 18"/>
            <p:cNvSpPr>
              <a:spLocks noChangeArrowheads="1"/>
            </p:cNvSpPr>
            <p:nvPr/>
          </p:nvSpPr>
          <p:spPr bwMode="auto">
            <a:xfrm>
              <a:off x="2881313" y="3005138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8638" name="WordArt 30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2111375" y="2120900"/>
              <a:ext cx="284163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/>
                  <a:cs typeface="Times New Roman"/>
                </a:rPr>
                <a:t>X</a:t>
              </a:r>
            </a:p>
          </p:txBody>
        </p:sp>
        <p:sp>
          <p:nvSpPr>
            <p:cNvPr id="68639" name="WordArt 31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3219450" y="2106613"/>
              <a:ext cx="284163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/>
                  <a:cs typeface="Times New Roman"/>
                </a:rPr>
                <a:t>X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63983" y="3896333"/>
            <a:ext cx="2896125" cy="2244327"/>
            <a:chOff x="5076825" y="1557338"/>
            <a:chExt cx="3232150" cy="3165475"/>
          </a:xfrm>
        </p:grpSpPr>
        <p:sp>
          <p:nvSpPr>
            <p:cNvPr id="68627" name="Oval 19"/>
            <p:cNvSpPr>
              <a:spLocks noChangeArrowheads="1"/>
            </p:cNvSpPr>
            <p:nvPr/>
          </p:nvSpPr>
          <p:spPr bwMode="auto">
            <a:xfrm>
              <a:off x="5076825" y="1557338"/>
              <a:ext cx="3232150" cy="31654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5529263" y="2541588"/>
              <a:ext cx="768350" cy="1684337"/>
            </a:xfrm>
            <a:custGeom>
              <a:avLst/>
              <a:gdLst>
                <a:gd name="T0" fmla="*/ 344488 w 484"/>
                <a:gd name="T1" fmla="*/ 115887 h 1061"/>
                <a:gd name="T2" fmla="*/ 746125 w 484"/>
                <a:gd name="T3" fmla="*/ 739775 h 1061"/>
                <a:gd name="T4" fmla="*/ 206375 w 484"/>
                <a:gd name="T5" fmla="*/ 1557337 h 1061"/>
                <a:gd name="T6" fmla="*/ 80963 w 484"/>
                <a:gd name="T7" fmla="*/ 1501775 h 1061"/>
                <a:gd name="T8" fmla="*/ 690563 w 484"/>
                <a:gd name="T9" fmla="*/ 766762 h 1061"/>
                <a:gd name="T10" fmla="*/ 150813 w 484"/>
                <a:gd name="T11" fmla="*/ 198437 h 1061"/>
                <a:gd name="T12" fmla="*/ 177800 w 484"/>
                <a:gd name="T13" fmla="*/ 46037 h 1061"/>
                <a:gd name="T14" fmla="*/ 344488 w 484"/>
                <a:gd name="T15" fmla="*/ 115887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5338763" y="2693988"/>
              <a:ext cx="654050" cy="1435100"/>
            </a:xfrm>
            <a:custGeom>
              <a:avLst/>
              <a:gdLst>
                <a:gd name="T0" fmla="*/ 293241 w 484"/>
                <a:gd name="T1" fmla="*/ 98739 h 1061"/>
                <a:gd name="T2" fmla="*/ 635131 w 484"/>
                <a:gd name="T3" fmla="*/ 630308 h 1061"/>
                <a:gd name="T4" fmla="*/ 175675 w 484"/>
                <a:gd name="T5" fmla="*/ 1326893 h 1061"/>
                <a:gd name="T6" fmla="*/ 68918 w 484"/>
                <a:gd name="T7" fmla="*/ 1279552 h 1061"/>
                <a:gd name="T8" fmla="*/ 587834 w 484"/>
                <a:gd name="T9" fmla="*/ 653302 h 1061"/>
                <a:gd name="T10" fmla="*/ 128378 w 484"/>
                <a:gd name="T11" fmla="*/ 169074 h 1061"/>
                <a:gd name="T12" fmla="*/ 151350 w 484"/>
                <a:gd name="T13" fmla="*/ 39225 h 1061"/>
                <a:gd name="T14" fmla="*/ 293241 w 484"/>
                <a:gd name="T15" fmla="*/ 98739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auto">
            <a:xfrm flipH="1">
              <a:off x="7162800" y="2438400"/>
              <a:ext cx="731838" cy="1689100"/>
            </a:xfrm>
            <a:custGeom>
              <a:avLst/>
              <a:gdLst>
                <a:gd name="T0" fmla="*/ 328117 w 484"/>
                <a:gd name="T1" fmla="*/ 116215 h 1061"/>
                <a:gd name="T2" fmla="*/ 710669 w 484"/>
                <a:gd name="T3" fmla="*/ 741867 h 1061"/>
                <a:gd name="T4" fmla="*/ 196568 w 484"/>
                <a:gd name="T5" fmla="*/ 1561741 h 1061"/>
                <a:gd name="T6" fmla="*/ 77115 w 484"/>
                <a:gd name="T7" fmla="*/ 1506021 h 1061"/>
                <a:gd name="T8" fmla="*/ 657747 w 484"/>
                <a:gd name="T9" fmla="*/ 768931 h 1061"/>
                <a:gd name="T10" fmla="*/ 143646 w 484"/>
                <a:gd name="T11" fmla="*/ 198999 h 1061"/>
                <a:gd name="T12" fmla="*/ 169351 w 484"/>
                <a:gd name="T13" fmla="*/ 46168 h 1061"/>
                <a:gd name="T14" fmla="*/ 328117 w 484"/>
                <a:gd name="T15" fmla="*/ 116215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Freeform 23"/>
            <p:cNvSpPr>
              <a:spLocks/>
            </p:cNvSpPr>
            <p:nvPr/>
          </p:nvSpPr>
          <p:spPr bwMode="auto">
            <a:xfrm flipH="1">
              <a:off x="7543800" y="2667000"/>
              <a:ext cx="547687" cy="1325562"/>
            </a:xfrm>
            <a:custGeom>
              <a:avLst/>
              <a:gdLst>
                <a:gd name="T0" fmla="*/ 245554 w 484"/>
                <a:gd name="T1" fmla="*/ 91203 h 1061"/>
                <a:gd name="T2" fmla="*/ 531845 w 484"/>
                <a:gd name="T3" fmla="*/ 582198 h 1061"/>
                <a:gd name="T4" fmla="*/ 147106 w 484"/>
                <a:gd name="T5" fmla="*/ 1225614 h 1061"/>
                <a:gd name="T6" fmla="*/ 57711 w 484"/>
                <a:gd name="T7" fmla="*/ 1181887 h 1061"/>
                <a:gd name="T8" fmla="*/ 492239 w 484"/>
                <a:gd name="T9" fmla="*/ 603437 h 1061"/>
                <a:gd name="T10" fmla="*/ 107501 w 484"/>
                <a:gd name="T11" fmla="*/ 156169 h 1061"/>
                <a:gd name="T12" fmla="*/ 126737 w 484"/>
                <a:gd name="T13" fmla="*/ 36231 h 1061"/>
                <a:gd name="T14" fmla="*/ 245554 w 484"/>
                <a:gd name="T15" fmla="*/ 91203 h 10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" h="1061">
                  <a:moveTo>
                    <a:pt x="217" y="73"/>
                  </a:moveTo>
                  <a:cubicBezTo>
                    <a:pt x="277" y="146"/>
                    <a:pt x="484" y="315"/>
                    <a:pt x="470" y="466"/>
                  </a:cubicBezTo>
                  <a:cubicBezTo>
                    <a:pt x="456" y="617"/>
                    <a:pt x="200" y="901"/>
                    <a:pt x="130" y="981"/>
                  </a:cubicBezTo>
                  <a:cubicBezTo>
                    <a:pt x="60" y="1061"/>
                    <a:pt x="0" y="1029"/>
                    <a:pt x="51" y="946"/>
                  </a:cubicBezTo>
                  <a:cubicBezTo>
                    <a:pt x="102" y="863"/>
                    <a:pt x="428" y="620"/>
                    <a:pt x="435" y="483"/>
                  </a:cubicBezTo>
                  <a:cubicBezTo>
                    <a:pt x="442" y="346"/>
                    <a:pt x="149" y="201"/>
                    <a:pt x="95" y="125"/>
                  </a:cubicBezTo>
                  <a:cubicBezTo>
                    <a:pt x="41" y="49"/>
                    <a:pt x="90" y="38"/>
                    <a:pt x="112" y="29"/>
                  </a:cubicBezTo>
                  <a:cubicBezTo>
                    <a:pt x="134" y="20"/>
                    <a:pt x="157" y="0"/>
                    <a:pt x="217" y="73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Freeform 24"/>
            <p:cNvSpPr>
              <a:spLocks/>
            </p:cNvSpPr>
            <p:nvPr/>
          </p:nvSpPr>
          <p:spPr bwMode="auto">
            <a:xfrm>
              <a:off x="6405563" y="1808163"/>
              <a:ext cx="274637" cy="1006475"/>
            </a:xfrm>
            <a:custGeom>
              <a:avLst/>
              <a:gdLst>
                <a:gd name="T0" fmla="*/ 36512 w 173"/>
                <a:gd name="T1" fmla="*/ 87313 h 634"/>
                <a:gd name="T2" fmla="*/ 22225 w 173"/>
                <a:gd name="T3" fmla="*/ 406400 h 634"/>
                <a:gd name="T4" fmla="*/ 119062 w 173"/>
                <a:gd name="T5" fmla="*/ 946150 h 634"/>
                <a:gd name="T6" fmla="*/ 203200 w 173"/>
                <a:gd name="T7" fmla="*/ 766763 h 634"/>
                <a:gd name="T8" fmla="*/ 244475 w 173"/>
                <a:gd name="T9" fmla="*/ 115888 h 634"/>
                <a:gd name="T10" fmla="*/ 36512 w 173"/>
                <a:gd name="T11" fmla="*/ 87313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634">
                  <a:moveTo>
                    <a:pt x="23" y="55"/>
                  </a:moveTo>
                  <a:cubicBezTo>
                    <a:pt x="0" y="85"/>
                    <a:pt x="5" y="166"/>
                    <a:pt x="14" y="256"/>
                  </a:cubicBezTo>
                  <a:cubicBezTo>
                    <a:pt x="23" y="346"/>
                    <a:pt x="56" y="558"/>
                    <a:pt x="75" y="596"/>
                  </a:cubicBezTo>
                  <a:cubicBezTo>
                    <a:pt x="94" y="634"/>
                    <a:pt x="115" y="570"/>
                    <a:pt x="128" y="483"/>
                  </a:cubicBezTo>
                  <a:cubicBezTo>
                    <a:pt x="141" y="396"/>
                    <a:pt x="173" y="146"/>
                    <a:pt x="154" y="73"/>
                  </a:cubicBezTo>
                  <a:cubicBezTo>
                    <a:pt x="135" y="0"/>
                    <a:pt x="46" y="25"/>
                    <a:pt x="23" y="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6469063" y="2990850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8634" name="Oval 26"/>
            <p:cNvSpPr>
              <a:spLocks noChangeArrowheads="1"/>
            </p:cNvSpPr>
            <p:nvPr/>
          </p:nvSpPr>
          <p:spPr bwMode="auto">
            <a:xfrm>
              <a:off x="6829425" y="2990850"/>
              <a:ext cx="222250" cy="20637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8635" name="Freeform 27"/>
            <p:cNvSpPr>
              <a:spLocks/>
            </p:cNvSpPr>
            <p:nvPr/>
          </p:nvSpPr>
          <p:spPr bwMode="auto">
            <a:xfrm>
              <a:off x="6815138" y="1797050"/>
              <a:ext cx="484187" cy="954088"/>
            </a:xfrm>
            <a:custGeom>
              <a:avLst/>
              <a:gdLst>
                <a:gd name="T0" fmla="*/ 98425 w 305"/>
                <a:gd name="T1" fmla="*/ 98425 h 601"/>
                <a:gd name="T2" fmla="*/ 1587 w 305"/>
                <a:gd name="T3" fmla="*/ 209550 h 601"/>
                <a:gd name="T4" fmla="*/ 84137 w 305"/>
                <a:gd name="T5" fmla="*/ 903288 h 601"/>
                <a:gd name="T6" fmla="*/ 444500 w 305"/>
                <a:gd name="T7" fmla="*/ 514350 h 601"/>
                <a:gd name="T8" fmla="*/ 320675 w 305"/>
                <a:gd name="T9" fmla="*/ 487363 h 601"/>
                <a:gd name="T10" fmla="*/ 139700 w 305"/>
                <a:gd name="T11" fmla="*/ 792163 h 601"/>
                <a:gd name="T12" fmla="*/ 195262 w 305"/>
                <a:gd name="T13" fmla="*/ 112713 h 601"/>
                <a:gd name="T14" fmla="*/ 98425 w 305"/>
                <a:gd name="T15" fmla="*/ 98425 h 6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5" h="601">
                  <a:moveTo>
                    <a:pt x="62" y="62"/>
                  </a:moveTo>
                  <a:cubicBezTo>
                    <a:pt x="42" y="72"/>
                    <a:pt x="2" y="48"/>
                    <a:pt x="1" y="132"/>
                  </a:cubicBezTo>
                  <a:cubicBezTo>
                    <a:pt x="0" y="216"/>
                    <a:pt x="7" y="537"/>
                    <a:pt x="53" y="569"/>
                  </a:cubicBezTo>
                  <a:cubicBezTo>
                    <a:pt x="99" y="601"/>
                    <a:pt x="255" y="368"/>
                    <a:pt x="280" y="324"/>
                  </a:cubicBezTo>
                  <a:cubicBezTo>
                    <a:pt x="305" y="280"/>
                    <a:pt x="234" y="278"/>
                    <a:pt x="202" y="307"/>
                  </a:cubicBezTo>
                  <a:cubicBezTo>
                    <a:pt x="170" y="336"/>
                    <a:pt x="101" y="538"/>
                    <a:pt x="88" y="499"/>
                  </a:cubicBezTo>
                  <a:cubicBezTo>
                    <a:pt x="75" y="460"/>
                    <a:pt x="127" y="142"/>
                    <a:pt x="123" y="71"/>
                  </a:cubicBezTo>
                  <a:cubicBezTo>
                    <a:pt x="119" y="0"/>
                    <a:pt x="82" y="52"/>
                    <a:pt x="62" y="6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WordArt 32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6030913" y="2106613"/>
              <a:ext cx="284162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/>
                  <a:cs typeface="Times New Roman"/>
                </a:rPr>
                <a:t>X</a:t>
              </a:r>
            </a:p>
          </p:txBody>
        </p:sp>
        <p:sp>
          <p:nvSpPr>
            <p:cNvPr id="68641" name="WordArt 33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7348538" y="2065338"/>
              <a:ext cx="284162" cy="425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Times New Roman"/>
                  <a:cs typeface="Times New Roman"/>
                </a:rPr>
                <a:t>Y</a:t>
              </a:r>
            </a:p>
          </p:txBody>
        </p:sp>
      </p:grpSp>
      <p:pic>
        <p:nvPicPr>
          <p:cNvPr id="1026" name="Picture 2" descr="C:\Users\admin\Downloads\Fem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63" y="1133213"/>
            <a:ext cx="581684" cy="65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M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69" y="3625976"/>
            <a:ext cx="766693" cy="8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791336" y="3255808"/>
            <a:ext cx="149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6A + XX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85046" y="6159728"/>
            <a:ext cx="149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6A + XY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1"/>
          <p:cNvSpPr>
            <a:spLocks noGrp="1"/>
          </p:cNvSpPr>
          <p:nvPr>
            <p:ph/>
          </p:nvPr>
        </p:nvSpPr>
        <p:spPr>
          <a:xfrm>
            <a:off x="228600" y="1512723"/>
            <a:ext cx="4741863" cy="476722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Ở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lưỡng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(2n):</a:t>
            </a:r>
          </a:p>
          <a:p>
            <a:pPr marL="4572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latin typeface="Arial" pitchFamily="34" charset="0"/>
                <a:cs typeface="Arial" pitchFamily="34" charset="0"/>
              </a:rPr>
              <a:t>cặp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NST </a:t>
            </a:r>
            <a:r>
              <a:rPr lang="en-US" sz="2400" u="sng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(A).</a:t>
            </a:r>
          </a:p>
          <a:p>
            <a:pPr marL="4572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2400" u="sng" dirty="0" err="1">
                <a:latin typeface="Arial" pitchFamily="34" charset="0"/>
                <a:cs typeface="Arial" pitchFamily="34" charset="0"/>
              </a:rPr>
              <a:t>cặp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NST </a:t>
            </a:r>
            <a:r>
              <a:rPr lang="en-US" sz="2400" u="sng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(XX)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(XY).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44445" y="670791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I- NHIỄM SẮC THỂ GIỚI TÍNH: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3269" y="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12:CƠ 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CHẾ XÁC ĐỊNH 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GIỚI 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TÍNH </a:t>
            </a:r>
          </a:p>
        </p:txBody>
      </p:sp>
    </p:spTree>
    <p:extLst>
      <p:ext uri="{BB962C8B-B14F-4D97-AF65-F5344CB8AC3E}">
        <p14:creationId xmlns:p14="http://schemas.microsoft.com/office/powerpoint/2010/main" val="350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685800" y="79513"/>
            <a:ext cx="7772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Bộ </a:t>
            </a:r>
            <a:r>
              <a:rPr lang="en-US" sz="3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NST ở </a:t>
            </a:r>
            <a:r>
              <a:rPr lang="en-US" sz="3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endParaRPr lang="en-US" sz="3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0" y="5486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Cặp nhiễm sắc thể nào là cặp nhiễm sắc thể giới tính?</a:t>
            </a:r>
          </a:p>
        </p:txBody>
      </p:sp>
      <p:pic>
        <p:nvPicPr>
          <p:cNvPr id="1026" name="Picture 2" descr="C:\Users\admin\Download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64288"/>
            <a:ext cx="9121775" cy="486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/>
      <p:bldP spid="338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val 9"/>
          <p:cNvSpPr>
            <a:spLocks noChangeArrowheads="1"/>
          </p:cNvSpPr>
          <p:nvPr/>
        </p:nvSpPr>
        <p:spPr bwMode="auto">
          <a:xfrm>
            <a:off x="1371600" y="5867400"/>
            <a:ext cx="1828800" cy="838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Cặp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NST 23</a:t>
            </a:r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5724939" y="5867400"/>
            <a:ext cx="1828800" cy="838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Cặp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NST 23</a:t>
            </a:r>
          </a:p>
        </p:txBody>
      </p:sp>
      <p:sp>
        <p:nvSpPr>
          <p:cNvPr id="6154" name="Text Box 20"/>
          <p:cNvSpPr txBox="1">
            <a:spLocks noChangeArrowheads="1"/>
          </p:cNvSpPr>
          <p:nvPr/>
        </p:nvSpPr>
        <p:spPr bwMode="auto">
          <a:xfrm>
            <a:off x="98665" y="459013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I- NHIỄM SẮC THỂ GIỚI TÍNH: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0665" y="738513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2n = 46 NST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admin\Download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372"/>
            <a:ext cx="9121775" cy="419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3316357" y="4340087"/>
            <a:ext cx="838200" cy="914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2514599" y="5194852"/>
            <a:ext cx="1050235" cy="748748"/>
          </a:xfrm>
          <a:prstGeom prst="line">
            <a:avLst/>
          </a:prstGeom>
          <a:noFill/>
          <a:ln w="76200" cmpd="tri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8356462" y="4340087"/>
            <a:ext cx="762000" cy="914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7315200" y="5145157"/>
            <a:ext cx="1219200" cy="798443"/>
          </a:xfrm>
          <a:prstGeom prst="line">
            <a:avLst/>
          </a:prstGeom>
          <a:noFill/>
          <a:ln w="76200" cmpd="tri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57" y="549057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44A + XX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54203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44A + XY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800" y="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12:CƠ 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CHẾ XÁC ĐỊNH 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GIỚI 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599" y="3810000"/>
            <a:ext cx="6095929" cy="2892756"/>
            <a:chOff x="192" y="2208"/>
            <a:chExt cx="3933" cy="3144"/>
          </a:xfrm>
        </p:grpSpPr>
        <p:sp>
          <p:nvSpPr>
            <p:cNvPr id="8199" name="Text Box 3"/>
            <p:cNvSpPr txBox="1">
              <a:spLocks noChangeArrowheads="1"/>
            </p:cNvSpPr>
            <p:nvPr/>
          </p:nvSpPr>
          <p:spPr bwMode="auto">
            <a:xfrm>
              <a:off x="192" y="2208"/>
              <a:ext cx="3933" cy="3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600" b="1" i="1" dirty="0" err="1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Ví</a:t>
              </a:r>
              <a:r>
                <a:rPr lang="en-US" sz="2600" b="1" i="1" dirty="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i="1" dirty="0" err="1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dụ</a:t>
              </a:r>
              <a:r>
                <a:rPr lang="en-US" sz="2600" b="1" i="1" dirty="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sz="2600" b="1" i="1" dirty="0" err="1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600" b="1" i="1" dirty="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:</a:t>
              </a:r>
              <a:r>
                <a:rPr lang="en-US" sz="2600" b="1" dirty="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en-US" sz="26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TB </a:t>
              </a:r>
              <a:r>
                <a:rPr lang="en-US" sz="2600" b="1" i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sinh</a:t>
              </a:r>
              <a:r>
                <a:rPr lang="en-US" sz="26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i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dưỡng</a:t>
              </a:r>
              <a:r>
                <a:rPr lang="en-US" sz="26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</a:t>
              </a:r>
              <a:r>
                <a:rPr 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44A +XX = </a:t>
              </a:r>
              <a:r>
                <a:rPr lang="en-US" sz="2600" b="1" dirty="0" err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nữ</a:t>
              </a:r>
              <a:endParaRPr lang="en-US" sz="2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26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	                 </a:t>
              </a:r>
              <a:r>
                <a:rPr lang="en-US" sz="2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 44A </a:t>
              </a:r>
              <a:r>
                <a:rPr lang="en-US" sz="26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+XY </a:t>
              </a:r>
              <a:r>
                <a:rPr lang="en-US" sz="2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en-US" sz="2600" b="1" dirty="0" err="1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nam</a:t>
              </a:r>
              <a:endParaRPr lang="en-US" sz="2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26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TB </a:t>
              </a:r>
              <a:r>
                <a:rPr lang="en-US" sz="2600" b="1" i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sinh</a:t>
              </a:r>
              <a:r>
                <a:rPr lang="en-US" sz="26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i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dục</a:t>
              </a:r>
              <a:r>
                <a:rPr lang="en-US" sz="26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</a:t>
              </a:r>
              <a:r>
                <a:rPr lang="en-US" sz="2600" b="1" i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en-US" sz="2600" b="1" i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- </a:t>
              </a:r>
              <a:r>
                <a:rPr lang="en-US" sz="2600" b="1" dirty="0" err="1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Nữ</a:t>
              </a:r>
              <a:r>
                <a:rPr lang="en-US" sz="2600" b="1" i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600" b="1" dirty="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sz="2600" b="1" dirty="0" err="1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loại</a:t>
              </a:r>
              <a:r>
                <a:rPr lang="en-US" sz="2600" b="1" dirty="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:</a:t>
              </a:r>
              <a:r>
                <a:rPr lang="en-US" sz="2600" b="1" i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sz="26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22A + X </a:t>
              </a:r>
            </a:p>
            <a:p>
              <a:r>
                <a:rPr lang="en-US" sz="2600" b="1" dirty="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2600" b="1" dirty="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 Nam </a:t>
              </a:r>
              <a:r>
                <a:rPr lang="en-US" sz="2600" b="1" dirty="0" err="1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600" b="1" dirty="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 2 </a:t>
              </a:r>
              <a:r>
                <a:rPr lang="en-US" sz="2600" b="1" dirty="0" err="1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loại</a:t>
              </a:r>
              <a:r>
                <a:rPr lang="en-US" sz="2600" b="1" dirty="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:     </a:t>
              </a:r>
              <a:r>
                <a:rPr lang="en-US" sz="26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22A + Y</a:t>
              </a:r>
            </a:p>
            <a:p>
              <a:r>
                <a:rPr lang="en-US" sz="26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                                   22A + X</a:t>
              </a:r>
              <a:r>
                <a:rPr lang="en-US" sz="2600" b="1" dirty="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                    </a:t>
              </a:r>
            </a:p>
          </p:txBody>
        </p:sp>
        <p:sp>
          <p:nvSpPr>
            <p:cNvPr id="8200" name="AutoShape 4"/>
            <p:cNvSpPr>
              <a:spLocks/>
            </p:cNvSpPr>
            <p:nvPr/>
          </p:nvSpPr>
          <p:spPr bwMode="auto">
            <a:xfrm>
              <a:off x="2124" y="4610"/>
              <a:ext cx="69" cy="579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724400" y="663992"/>
            <a:ext cx="4267200" cy="2133600"/>
          </a:xfrm>
          <a:prstGeom prst="cloudCallout">
            <a:avLst>
              <a:gd name="adj1" fmla="val -81329"/>
              <a:gd name="adj2" fmla="val 16667"/>
            </a:avLst>
          </a:prstGeom>
          <a:solidFill>
            <a:srgbClr val="9BFDA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vi-VN" sz="2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19200" y="2743200"/>
            <a:ext cx="7239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      Trong cơ thể, NST giới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tính có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mặt ở cả </a:t>
            </a:r>
            <a:r>
              <a:rPr lang="en-US" sz="26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TB sinh dục</a:t>
            </a:r>
            <a:r>
              <a:rPr lang="en-US" sz="26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lẫn </a:t>
            </a:r>
            <a:r>
              <a:rPr lang="en-US" sz="26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TB </a:t>
            </a:r>
            <a:r>
              <a:rPr lang="en-US" sz="26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 dưỡng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600" b="1">
                <a:latin typeface="Arial" pitchFamily="34" charset="0"/>
                <a:cs typeface="Arial" pitchFamily="34" charset="0"/>
              </a:rPr>
              <a:t>      </a:t>
            </a:r>
          </a:p>
        </p:txBody>
      </p:sp>
      <p:pic>
        <p:nvPicPr>
          <p:cNvPr id="9223" name="Picture 7" descr="FORWARD31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317" y="2743200"/>
            <a:ext cx="838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447800"/>
            <a:ext cx="7602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NST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mang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gen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giới tính và các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 trạng 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 liên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 đến giới tính.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61"/>
          <p:cNvSpPr>
            <a:spLocks noChangeArrowheads="1"/>
          </p:cNvSpPr>
          <p:nvPr/>
        </p:nvSpPr>
        <p:spPr bwMode="auto">
          <a:xfrm>
            <a:off x="609600" y="2678482"/>
            <a:ext cx="7543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indent="396875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, NST Y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gen SRY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80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 NST </a:t>
            </a:r>
            <a:r>
              <a:rPr lang="en-US" sz="280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80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mang gen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lặn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439455" y="851252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I- NHIỄM SẮC THỂ GIỚI TÍNH:</a:t>
            </a:r>
          </a:p>
        </p:txBody>
      </p:sp>
    </p:spTree>
    <p:extLst>
      <p:ext uri="{BB962C8B-B14F-4D97-AF65-F5344CB8AC3E}">
        <p14:creationId xmlns:p14="http://schemas.microsoft.com/office/powerpoint/2010/main" val="9461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0c7a113a77297e5d4f1954990c43d4e0489499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2357</TotalTime>
  <Words>1954</Words>
  <Application>Microsoft Office PowerPoint</Application>
  <PresentationFormat>On-screen Show (4:3)</PresentationFormat>
  <Paragraphs>261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TÒI MỞ RỘNG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 MINH TUAN</cp:lastModifiedBy>
  <cp:revision>134</cp:revision>
  <dcterms:created xsi:type="dcterms:W3CDTF">2016-08-03T06:04:38Z</dcterms:created>
  <dcterms:modified xsi:type="dcterms:W3CDTF">2024-02-28T04:38:49Z</dcterms:modified>
</cp:coreProperties>
</file>