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mf" ContentType="image/x-wmf"/>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94" r:id="rId3"/>
    <p:sldId id="259" r:id="rId4"/>
    <p:sldId id="279" r:id="rId6"/>
    <p:sldId id="275" r:id="rId7"/>
    <p:sldId id="287" r:id="rId8"/>
    <p:sldId id="285" r:id="rId9"/>
    <p:sldId id="306" r:id="rId10"/>
    <p:sldId id="299" r:id="rId11"/>
    <p:sldId id="300" r:id="rId12"/>
    <p:sldId id="307" r:id="rId13"/>
    <p:sldId id="310" r:id="rId14"/>
    <p:sldId id="311" r:id="rId15"/>
    <p:sldId id="312" r:id="rId16"/>
    <p:sldId id="313" r:id="rId17"/>
    <p:sldId id="315" r:id="rId18"/>
    <p:sldId id="314" r:id="rId19"/>
    <p:sldId id="316" r:id="rId20"/>
    <p:sldId id="317" r:id="rId21"/>
    <p:sldId id="318" r:id="rId22"/>
    <p:sldId id="319" r:id="rId23"/>
    <p:sldId id="320" r:id="rId24"/>
    <p:sldId id="321" r:id="rId25"/>
    <p:sldId id="322" r:id="rId26"/>
    <p:sldId id="323" r:id="rId27"/>
    <p:sldId id="324" r:id="rId28"/>
    <p:sldId id="325" r:id="rId29"/>
    <p:sldId id="326" r:id="rId30"/>
    <p:sldId id="327" r:id="rId31"/>
    <p:sldId id="328" r:id="rId32"/>
    <p:sldId id="329" r:id="rId33"/>
    <p:sldId id="301" r:id="rId34"/>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974"/>
    <p:restoredTop sz="94660"/>
  </p:normalViewPr>
  <p:slideViewPr>
    <p:cSldViewPr showGuides="1">
      <p:cViewPr varScale="1">
        <p:scale>
          <a:sx n="95" d="100"/>
          <a:sy n="95" d="100"/>
        </p:scale>
        <p:origin x="1027" y="62"/>
      </p:cViewPr>
      <p:guideLst>
        <p:guide orient="horz" pos="2160"/>
        <p:guide pos="2880"/>
      </p:guideLst>
    </p:cSldViewPr>
  </p:slideViewPr>
  <p:notesTextViewPr>
    <p:cViewPr>
      <p:scale>
        <a:sx n="100" d="100"/>
        <a:sy n="100" d="100"/>
      </p:scale>
      <p:origin x="0" y="0"/>
    </p:cViewPr>
  </p:notesTextViewPr>
  <p:sorterViewPr showFormatting="0">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7" Type="http://schemas.openxmlformats.org/officeDocument/2006/relationships/image" Target="../media/image7.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1.vml.rels><?xml version="1.0" encoding="UTF-8" standalone="yes"?>
<Relationships xmlns="http://schemas.openxmlformats.org/package/2006/relationships"><Relationship Id="rId4" Type="http://schemas.openxmlformats.org/officeDocument/2006/relationships/image" Target="../media/image33.wmf"/><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14.vml.rels><?xml version="1.0" encoding="UTF-8" standalone="yes"?>
<Relationships xmlns="http://schemas.openxmlformats.org/package/2006/relationships"><Relationship Id="rId5" Type="http://schemas.openxmlformats.org/officeDocument/2006/relationships/image" Target="../media/image41.wmf"/><Relationship Id="rId4" Type="http://schemas.openxmlformats.org/officeDocument/2006/relationships/image" Target="../media/image40.wmf"/><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2.vml.rels><?xml version="1.0" encoding="UTF-8" standalone="yes"?>
<Relationships xmlns="http://schemas.openxmlformats.org/package/2006/relationships"><Relationship Id="rId6" Type="http://schemas.openxmlformats.org/officeDocument/2006/relationships/image" Target="../media/image7.wmf"/><Relationship Id="rId5" Type="http://schemas.openxmlformats.org/officeDocument/2006/relationships/image" Target="../media/image8.wmf"/><Relationship Id="rId4" Type="http://schemas.openxmlformats.org/officeDocument/2006/relationships/image" Target="../media/image4.wmf"/><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4" Type="http://schemas.openxmlformats.org/officeDocument/2006/relationships/image" Target="../media/image12.wmf"/><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5" Type="http://schemas.openxmlformats.org/officeDocument/2006/relationships/image" Target="../media/image15.wmf"/><Relationship Id="rId4" Type="http://schemas.openxmlformats.org/officeDocument/2006/relationships/image" Target="../media/image14.wmf"/><Relationship Id="rId3" Type="http://schemas.openxmlformats.org/officeDocument/2006/relationships/image" Target="../media/image13.wmf"/><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052"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Click to edit Master text styles</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Second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Third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Fourth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Fifth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2DEBA0AE-FC45-4E17-B423-74ACF26991E2}" type="slidenum">
              <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7"/>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en-US" sz="1200" dirty="0"/>
            </a:fld>
            <a:endParaRPr lang="en-US" altLang="en-US" sz="1200" dirty="0"/>
          </a:p>
        </p:txBody>
      </p:sp>
      <p:sp>
        <p:nvSpPr>
          <p:cNvPr id="5123" name="Rectangle 2"/>
          <p:cNvSpPr>
            <a:spLocks noRot="1" noTextEdit="1"/>
          </p:cNvSpPr>
          <p:nvPr>
            <p:ph type="sldImg"/>
          </p:nvPr>
        </p:nvSpPr>
        <p:spPr/>
      </p:sp>
      <p:sp>
        <p:nvSpPr>
          <p:cNvPr id="5124" name="Rectangle 3"/>
          <p:cNvSpPr>
            <a:spLocks noGrp="1"/>
          </p:cNvSpPr>
          <p:nvPr>
            <p:ph type="body" idx="1"/>
          </p:nvPr>
        </p:nvSpPr>
        <p:spPr/>
        <p:txBody>
          <a:bodyPr wrap="square" lIns="91440" tIns="45720" rIns="91440" bIns="45720" anchor="t" anchorCtr="0"/>
          <a:p>
            <a:pPr lvl="0" eaLnBrk="1" hangingPunct="1"/>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7"/>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en-US" sz="1200" dirty="0"/>
            </a:fld>
            <a:endParaRPr lang="en-US" altLang="en-US" sz="1200" dirty="0"/>
          </a:p>
        </p:txBody>
      </p:sp>
      <p:sp>
        <p:nvSpPr>
          <p:cNvPr id="7171" name="Rectangle 2"/>
          <p:cNvSpPr>
            <a:spLocks noRot="1" noTextEdit="1"/>
          </p:cNvSpPr>
          <p:nvPr>
            <p:ph type="sldImg"/>
          </p:nvPr>
        </p:nvSpPr>
        <p:spPr/>
      </p:sp>
      <p:sp>
        <p:nvSpPr>
          <p:cNvPr id="7172" name="Rectangle 3"/>
          <p:cNvSpPr>
            <a:spLocks noGrp="1"/>
          </p:cNvSpPr>
          <p:nvPr>
            <p:ph type="body" idx="1"/>
          </p:nvPr>
        </p:nvSpPr>
        <p:spPr/>
        <p:txBody>
          <a:bodyPr wrap="square" lIns="91440" tIns="45720" rIns="91440" bIns="45720" anchor="t" anchorCtr="0"/>
          <a:p>
            <a:pPr lvl="0" eaLnBrk="1" hangingPunct="1"/>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7"/>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en-US" sz="1200" dirty="0"/>
            </a:fld>
            <a:endParaRPr lang="en-US" altLang="en-US" sz="1200" dirty="0"/>
          </a:p>
        </p:txBody>
      </p:sp>
      <p:sp>
        <p:nvSpPr>
          <p:cNvPr id="10243" name="Rectangle 2"/>
          <p:cNvSpPr>
            <a:spLocks noRot="1" noTextEdit="1"/>
          </p:cNvSpPr>
          <p:nvPr>
            <p:ph type="sldImg"/>
          </p:nvPr>
        </p:nvSpPr>
        <p:spPr/>
      </p:sp>
      <p:sp>
        <p:nvSpPr>
          <p:cNvPr id="10244" name="Rectangle 3"/>
          <p:cNvSpPr>
            <a:spLocks noGrp="1"/>
          </p:cNvSpPr>
          <p:nvPr>
            <p:ph type="body" idx="1"/>
          </p:nvPr>
        </p:nvSpPr>
        <p:spPr/>
        <p:txBody>
          <a:bodyPr wrap="square" lIns="91440" tIns="45720" rIns="91440" bIns="45720" anchor="t" anchorCtr="0"/>
          <a:p>
            <a:pPr lvl="0" eaLnBrk="1" hangingPunct="1"/>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7"/>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en-US" sz="1200" dirty="0"/>
            </a:fld>
            <a:endParaRPr lang="en-US" altLang="en-US" sz="1200" dirty="0"/>
          </a:p>
        </p:txBody>
      </p:sp>
      <p:sp>
        <p:nvSpPr>
          <p:cNvPr id="12291" name="Rectangle 2"/>
          <p:cNvSpPr>
            <a:spLocks noRot="1" noTextEdit="1"/>
          </p:cNvSpPr>
          <p:nvPr>
            <p:ph type="sldImg"/>
          </p:nvPr>
        </p:nvSpPr>
        <p:spPr/>
      </p:sp>
      <p:sp>
        <p:nvSpPr>
          <p:cNvPr id="12292" name="Rectangle 3"/>
          <p:cNvSpPr>
            <a:spLocks noGrp="1"/>
          </p:cNvSpPr>
          <p:nvPr>
            <p:ph type="body" idx="1"/>
          </p:nvPr>
        </p:nvSpPr>
        <p:spPr/>
        <p:txBody>
          <a:bodyPr wrap="square" lIns="91440" tIns="45720" rIns="91440" bIns="45720" anchor="t" anchorCtr="0"/>
          <a:p>
            <a:pPr lvl="0" eaLnBrk="1" hangingPunct="1"/>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7"/>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en-US" sz="1200" dirty="0"/>
            </a:fld>
            <a:endParaRPr lang="en-US" altLang="en-US" sz="1200" dirty="0"/>
          </a:p>
        </p:txBody>
      </p:sp>
      <p:sp>
        <p:nvSpPr>
          <p:cNvPr id="15363" name="Rectangle 2"/>
          <p:cNvSpPr>
            <a:spLocks noRot="1" noTextEdit="1"/>
          </p:cNvSpPr>
          <p:nvPr>
            <p:ph type="sldImg"/>
          </p:nvPr>
        </p:nvSpPr>
        <p:spPr/>
      </p:sp>
      <p:sp>
        <p:nvSpPr>
          <p:cNvPr id="15364" name="Rectangle 3"/>
          <p:cNvSpPr>
            <a:spLocks noGrp="1"/>
          </p:cNvSpPr>
          <p:nvPr>
            <p:ph type="body" idx="1"/>
          </p:nvPr>
        </p:nvSpPr>
        <p:spPr/>
        <p:txBody>
          <a:bodyPr wrap="square" lIns="91440" tIns="45720" rIns="91440" bIns="45720" anchor="t" anchorCtr="0"/>
          <a:p>
            <a:pPr lvl="0" eaLnBrk="1" hangingPunct="1"/>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7"/>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en-US" sz="1200" dirty="0"/>
            </a:fld>
            <a:endParaRPr lang="en-US" altLang="en-US" sz="1200" dirty="0"/>
          </a:p>
        </p:txBody>
      </p:sp>
      <p:sp>
        <p:nvSpPr>
          <p:cNvPr id="17411" name="Rectangle 2"/>
          <p:cNvSpPr>
            <a:spLocks noRot="1" noTextEdit="1"/>
          </p:cNvSpPr>
          <p:nvPr>
            <p:ph type="sldImg"/>
          </p:nvPr>
        </p:nvSpPr>
        <p:spPr/>
      </p:sp>
      <p:sp>
        <p:nvSpPr>
          <p:cNvPr id="17412" name="Rectangle 3"/>
          <p:cNvSpPr>
            <a:spLocks noGrp="1"/>
          </p:cNvSpPr>
          <p:nvPr>
            <p:ph type="body" idx="1"/>
          </p:nvPr>
        </p:nvSpPr>
        <p:spPr/>
        <p:txBody>
          <a:bodyPr wrap="square" lIns="91440" tIns="45720" rIns="91440" bIns="45720" anchor="t" anchorCtr="0"/>
          <a:p>
            <a:pPr lvl="0"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Date Placeholder 5"/>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Footer Placeholder 6"/>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Slide Number Placeholder 7"/>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1" hangingPunct="1">
              <a:defRPr sz="14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defRPr/>
            </a:pPr>
            <a:fld id="{C94C8A17-E280-4ADC-AEEC-C9010D04F021}"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4" Type="http://schemas.openxmlformats.org/officeDocument/2006/relationships/vmlDrawing" Target="../drawings/vmlDrawing7.vml"/><Relationship Id="rId3" Type="http://schemas.openxmlformats.org/officeDocument/2006/relationships/slideLayout" Target="../slideLayouts/slideLayout2.xml"/><Relationship Id="rId2" Type="http://schemas.openxmlformats.org/officeDocument/2006/relationships/image" Target="../media/image23.wmf"/><Relationship Id="rId1" Type="http://schemas.openxmlformats.org/officeDocument/2006/relationships/oleObject" Target="../embeddings/oleObject32.bin"/></Relationships>
</file>

<file path=ppt/slides/_rels/slide12.xml.rels><?xml version="1.0" encoding="UTF-8" standalone="yes"?>
<Relationships xmlns="http://schemas.openxmlformats.org/package/2006/relationships"><Relationship Id="rId6" Type="http://schemas.openxmlformats.org/officeDocument/2006/relationships/vmlDrawing" Target="../drawings/vmlDrawing8.vml"/><Relationship Id="rId5" Type="http://schemas.openxmlformats.org/officeDocument/2006/relationships/slideLayout" Target="../slideLayouts/slideLayout2.xml"/><Relationship Id="rId4" Type="http://schemas.openxmlformats.org/officeDocument/2006/relationships/image" Target="../media/image25.wmf"/><Relationship Id="rId3" Type="http://schemas.openxmlformats.org/officeDocument/2006/relationships/oleObject" Target="../embeddings/oleObject34.bin"/><Relationship Id="rId2" Type="http://schemas.openxmlformats.org/officeDocument/2006/relationships/image" Target="../media/image24.wmf"/><Relationship Id="rId1" Type="http://schemas.openxmlformats.org/officeDocument/2006/relationships/oleObject" Target="../embeddings/oleObject33.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8" Type="http://schemas.openxmlformats.org/officeDocument/2006/relationships/vmlDrawing" Target="../drawings/vmlDrawing9.vml"/><Relationship Id="rId7" Type="http://schemas.openxmlformats.org/officeDocument/2006/relationships/slideLayout" Target="../slideLayouts/slideLayout2.xml"/><Relationship Id="rId6" Type="http://schemas.openxmlformats.org/officeDocument/2006/relationships/image" Target="../media/image28.wmf"/><Relationship Id="rId5" Type="http://schemas.openxmlformats.org/officeDocument/2006/relationships/oleObject" Target="../embeddings/oleObject37.bin"/><Relationship Id="rId4" Type="http://schemas.openxmlformats.org/officeDocument/2006/relationships/image" Target="../media/image27.wmf"/><Relationship Id="rId3" Type="http://schemas.openxmlformats.org/officeDocument/2006/relationships/oleObject" Target="../embeddings/oleObject36.bin"/><Relationship Id="rId2" Type="http://schemas.openxmlformats.org/officeDocument/2006/relationships/image" Target="../media/image26.wmf"/><Relationship Id="rId1" Type="http://schemas.openxmlformats.org/officeDocument/2006/relationships/oleObject" Target="../embeddings/oleObject35.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4" Type="http://schemas.openxmlformats.org/officeDocument/2006/relationships/vmlDrawing" Target="../drawings/vmlDrawing10.vml"/><Relationship Id="rId3" Type="http://schemas.openxmlformats.org/officeDocument/2006/relationships/slideLayout" Target="../slideLayouts/slideLayout2.xml"/><Relationship Id="rId2" Type="http://schemas.openxmlformats.org/officeDocument/2006/relationships/image" Target="../media/image29.wmf"/><Relationship Id="rId1" Type="http://schemas.openxmlformats.org/officeDocument/2006/relationships/oleObject" Target="../embeddings/oleObject38.bin"/></Relationships>
</file>

<file path=ppt/slides/_rels/slide22.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33.wmf"/><Relationship Id="rId7" Type="http://schemas.openxmlformats.org/officeDocument/2006/relationships/oleObject" Target="../embeddings/oleObject42.bin"/><Relationship Id="rId6" Type="http://schemas.openxmlformats.org/officeDocument/2006/relationships/image" Target="../media/image32.wmf"/><Relationship Id="rId5" Type="http://schemas.openxmlformats.org/officeDocument/2006/relationships/oleObject" Target="../embeddings/oleObject41.bin"/><Relationship Id="rId4" Type="http://schemas.openxmlformats.org/officeDocument/2006/relationships/image" Target="../media/image31.wmf"/><Relationship Id="rId3" Type="http://schemas.openxmlformats.org/officeDocument/2006/relationships/oleObject" Target="../embeddings/oleObject40.bin"/><Relationship Id="rId2" Type="http://schemas.openxmlformats.org/officeDocument/2006/relationships/image" Target="../media/image30.wmf"/><Relationship Id="rId10" Type="http://schemas.openxmlformats.org/officeDocument/2006/relationships/vmlDrawing" Target="../drawings/vmlDrawing11.vml"/><Relationship Id="rId1" Type="http://schemas.openxmlformats.org/officeDocument/2006/relationships/oleObject" Target="../embeddings/oleObject39.bin"/></Relationships>
</file>

<file path=ppt/slides/_rels/slide23.xml.rels><?xml version="1.0" encoding="UTF-8" standalone="yes"?>
<Relationships xmlns="http://schemas.openxmlformats.org/package/2006/relationships"><Relationship Id="rId4" Type="http://schemas.openxmlformats.org/officeDocument/2006/relationships/vmlDrawing" Target="../drawings/vmlDrawing12.vml"/><Relationship Id="rId3" Type="http://schemas.openxmlformats.org/officeDocument/2006/relationships/slideLayout" Target="../slideLayouts/slideLayout2.xml"/><Relationship Id="rId2" Type="http://schemas.openxmlformats.org/officeDocument/2006/relationships/image" Target="../media/image34.wmf"/><Relationship Id="rId1" Type="http://schemas.openxmlformats.org/officeDocument/2006/relationships/oleObject" Target="../embeddings/oleObject43.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6" Type="http://schemas.openxmlformats.org/officeDocument/2006/relationships/vmlDrawing" Target="../drawings/vmlDrawing13.vml"/><Relationship Id="rId5" Type="http://schemas.openxmlformats.org/officeDocument/2006/relationships/slideLayout" Target="../slideLayouts/slideLayout2.xml"/><Relationship Id="rId4" Type="http://schemas.openxmlformats.org/officeDocument/2006/relationships/image" Target="../media/image36.wmf"/><Relationship Id="rId3" Type="http://schemas.openxmlformats.org/officeDocument/2006/relationships/oleObject" Target="../embeddings/oleObject45.bin"/><Relationship Id="rId2" Type="http://schemas.openxmlformats.org/officeDocument/2006/relationships/image" Target="../media/image35.wmf"/><Relationship Id="rId1" Type="http://schemas.openxmlformats.org/officeDocument/2006/relationships/oleObject" Target="../embeddings/oleObject44.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9" Type="http://schemas.openxmlformats.org/officeDocument/2006/relationships/oleObject" Target="../embeddings/oleObject5.bin"/><Relationship Id="rId8" Type="http://schemas.openxmlformats.org/officeDocument/2006/relationships/image" Target="../media/image4.wmf"/><Relationship Id="rId7" Type="http://schemas.openxmlformats.org/officeDocument/2006/relationships/oleObject" Target="../embeddings/oleObject4.bin"/><Relationship Id="rId6" Type="http://schemas.openxmlformats.org/officeDocument/2006/relationships/image" Target="../media/image3.wmf"/><Relationship Id="rId5" Type="http://schemas.openxmlformats.org/officeDocument/2006/relationships/oleObject" Target="../embeddings/oleObject3.bin"/><Relationship Id="rId4" Type="http://schemas.openxmlformats.org/officeDocument/2006/relationships/image" Target="../media/image2.wmf"/><Relationship Id="rId3" Type="http://schemas.openxmlformats.org/officeDocument/2006/relationships/oleObject" Target="../embeddings/oleObject2.bin"/><Relationship Id="rId2" Type="http://schemas.openxmlformats.org/officeDocument/2006/relationships/image" Target="../media/image1.wmf"/><Relationship Id="rId17" Type="http://schemas.openxmlformats.org/officeDocument/2006/relationships/notesSlide" Target="../notesSlides/notesSlide2.xml"/><Relationship Id="rId16" Type="http://schemas.openxmlformats.org/officeDocument/2006/relationships/vmlDrawing" Target="../drawings/vmlDrawing1.vml"/><Relationship Id="rId15" Type="http://schemas.openxmlformats.org/officeDocument/2006/relationships/slideLayout" Target="../slideLayouts/slideLayout13.xml"/><Relationship Id="rId14" Type="http://schemas.openxmlformats.org/officeDocument/2006/relationships/image" Target="../media/image7.wmf"/><Relationship Id="rId13" Type="http://schemas.openxmlformats.org/officeDocument/2006/relationships/oleObject" Target="../embeddings/oleObject7.bin"/><Relationship Id="rId12" Type="http://schemas.openxmlformats.org/officeDocument/2006/relationships/image" Target="../media/image6.wmf"/><Relationship Id="rId11" Type="http://schemas.openxmlformats.org/officeDocument/2006/relationships/oleObject" Target="../embeddings/oleObject6.bin"/><Relationship Id="rId10" Type="http://schemas.openxmlformats.org/officeDocument/2006/relationships/image" Target="../media/image5.wmf"/><Relationship Id="rId1"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9" Type="http://schemas.openxmlformats.org/officeDocument/2006/relationships/oleObject" Target="../embeddings/oleObject50.bin"/><Relationship Id="rId8" Type="http://schemas.openxmlformats.org/officeDocument/2006/relationships/image" Target="../media/image40.wmf"/><Relationship Id="rId7" Type="http://schemas.openxmlformats.org/officeDocument/2006/relationships/oleObject" Target="../embeddings/oleObject49.bin"/><Relationship Id="rId6" Type="http://schemas.openxmlformats.org/officeDocument/2006/relationships/image" Target="../media/image39.wmf"/><Relationship Id="rId5" Type="http://schemas.openxmlformats.org/officeDocument/2006/relationships/oleObject" Target="../embeddings/oleObject48.bin"/><Relationship Id="rId4" Type="http://schemas.openxmlformats.org/officeDocument/2006/relationships/image" Target="../media/image38.wmf"/><Relationship Id="rId3" Type="http://schemas.openxmlformats.org/officeDocument/2006/relationships/oleObject" Target="../embeddings/oleObject47.bin"/><Relationship Id="rId2" Type="http://schemas.openxmlformats.org/officeDocument/2006/relationships/image" Target="../media/image37.wmf"/><Relationship Id="rId12" Type="http://schemas.openxmlformats.org/officeDocument/2006/relationships/vmlDrawing" Target="../drawings/vmlDrawing14.vml"/><Relationship Id="rId11" Type="http://schemas.openxmlformats.org/officeDocument/2006/relationships/slideLayout" Target="../slideLayouts/slideLayout2.xml"/><Relationship Id="rId10" Type="http://schemas.openxmlformats.org/officeDocument/2006/relationships/image" Target="../media/image41.wmf"/><Relationship Id="rId1" Type="http://schemas.openxmlformats.org/officeDocument/2006/relationships/oleObject" Target="../embeddings/oleObject46.bin"/></Relationships>
</file>

<file path=ppt/slides/_rels/slide31.xml.rels><?xml version="1.0" encoding="UTF-8" standalone="yes"?>
<Relationships xmlns="http://schemas.openxmlformats.org/package/2006/relationships"><Relationship Id="rId7" Type="http://schemas.openxmlformats.org/officeDocument/2006/relationships/vmlDrawing" Target="../drawings/vmlDrawing15.vml"/><Relationship Id="rId6" Type="http://schemas.openxmlformats.org/officeDocument/2006/relationships/slideLayout" Target="../slideLayouts/slideLayout4.xml"/><Relationship Id="rId5" Type="http://schemas.openxmlformats.org/officeDocument/2006/relationships/image" Target="../media/image44.GIF"/><Relationship Id="rId4" Type="http://schemas.openxmlformats.org/officeDocument/2006/relationships/image" Target="../media/image43.wmf"/><Relationship Id="rId3" Type="http://schemas.openxmlformats.org/officeDocument/2006/relationships/oleObject" Target="../embeddings/oleObject52.bin"/><Relationship Id="rId2" Type="http://schemas.openxmlformats.org/officeDocument/2006/relationships/image" Target="../media/image42.wmf"/><Relationship Id="rId1" Type="http://schemas.openxmlformats.org/officeDocument/2006/relationships/oleObject" Target="../embeddings/oleObject51.bin"/></Relationships>
</file>

<file path=ppt/slides/_rels/slide4.xml.rels><?xml version="1.0" encoding="UTF-8" standalone="yes"?>
<Relationships xmlns="http://schemas.openxmlformats.org/package/2006/relationships"><Relationship Id="rId9" Type="http://schemas.openxmlformats.org/officeDocument/2006/relationships/oleObject" Target="../embeddings/oleObject12.bin"/><Relationship Id="rId8" Type="http://schemas.openxmlformats.org/officeDocument/2006/relationships/image" Target="../media/image4.wmf"/><Relationship Id="rId7" Type="http://schemas.openxmlformats.org/officeDocument/2006/relationships/oleObject" Target="../embeddings/oleObject11.bin"/><Relationship Id="rId6" Type="http://schemas.openxmlformats.org/officeDocument/2006/relationships/image" Target="../media/image3.wmf"/><Relationship Id="rId5" Type="http://schemas.openxmlformats.org/officeDocument/2006/relationships/oleObject" Target="../embeddings/oleObject10.bin"/><Relationship Id="rId4" Type="http://schemas.openxmlformats.org/officeDocument/2006/relationships/image" Target="../media/image2.wmf"/><Relationship Id="rId3" Type="http://schemas.openxmlformats.org/officeDocument/2006/relationships/oleObject" Target="../embeddings/oleObject9.bin"/><Relationship Id="rId2" Type="http://schemas.openxmlformats.org/officeDocument/2006/relationships/image" Target="../media/image1.wmf"/><Relationship Id="rId15" Type="http://schemas.openxmlformats.org/officeDocument/2006/relationships/vmlDrawing" Target="../drawings/vmlDrawing2.vml"/><Relationship Id="rId14" Type="http://schemas.openxmlformats.org/officeDocument/2006/relationships/slideLayout" Target="../slideLayouts/slideLayout1.xml"/><Relationship Id="rId13" Type="http://schemas.openxmlformats.org/officeDocument/2006/relationships/oleObject" Target="../embeddings/oleObject14.bin"/><Relationship Id="rId12" Type="http://schemas.openxmlformats.org/officeDocument/2006/relationships/image" Target="../media/image7.wmf"/><Relationship Id="rId11" Type="http://schemas.openxmlformats.org/officeDocument/2006/relationships/oleObject" Target="../embeddings/oleObject13.bin"/><Relationship Id="rId10" Type="http://schemas.openxmlformats.org/officeDocument/2006/relationships/image" Target="../media/image8.wmf"/><Relationship Id="rId1"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9" Type="http://schemas.openxmlformats.org/officeDocument/2006/relationships/slideLayout" Target="../slideLayouts/slideLayout14.xml"/><Relationship Id="rId8" Type="http://schemas.openxmlformats.org/officeDocument/2006/relationships/image" Target="../media/image12.wmf"/><Relationship Id="rId7" Type="http://schemas.openxmlformats.org/officeDocument/2006/relationships/oleObject" Target="../embeddings/oleObject18.bin"/><Relationship Id="rId6" Type="http://schemas.openxmlformats.org/officeDocument/2006/relationships/image" Target="../media/image11.wmf"/><Relationship Id="rId5" Type="http://schemas.openxmlformats.org/officeDocument/2006/relationships/oleObject" Target="../embeddings/oleObject17.bin"/><Relationship Id="rId4" Type="http://schemas.openxmlformats.org/officeDocument/2006/relationships/image" Target="../media/image10.wmf"/><Relationship Id="rId3" Type="http://schemas.openxmlformats.org/officeDocument/2006/relationships/oleObject" Target="../embeddings/oleObject16.bin"/><Relationship Id="rId2" Type="http://schemas.openxmlformats.org/officeDocument/2006/relationships/image" Target="../media/image9.wmf"/><Relationship Id="rId11" Type="http://schemas.openxmlformats.org/officeDocument/2006/relationships/notesSlide" Target="../notesSlides/notesSlide4.xml"/><Relationship Id="rId10" Type="http://schemas.openxmlformats.org/officeDocument/2006/relationships/vmlDrawing" Target="../drawings/vmlDrawing3.vml"/><Relationship Id="rId1" Type="http://schemas.openxmlformats.org/officeDocument/2006/relationships/oleObject" Target="../embeddings/oleObject15.bin"/></Relationships>
</file>

<file path=ppt/slides/_rels/slide7.xml.rels><?xml version="1.0" encoding="UTF-8" standalone="yes"?>
<Relationships xmlns="http://schemas.openxmlformats.org/package/2006/relationships"><Relationship Id="rId9" Type="http://schemas.openxmlformats.org/officeDocument/2006/relationships/image" Target="../media/image14.wmf"/><Relationship Id="rId8" Type="http://schemas.openxmlformats.org/officeDocument/2006/relationships/oleObject" Target="../embeddings/oleObject23.bin"/><Relationship Id="rId7" Type="http://schemas.openxmlformats.org/officeDocument/2006/relationships/oleObject" Target="../embeddings/oleObject22.bin"/><Relationship Id="rId6" Type="http://schemas.openxmlformats.org/officeDocument/2006/relationships/image" Target="../media/image13.wmf"/><Relationship Id="rId5" Type="http://schemas.openxmlformats.org/officeDocument/2006/relationships/oleObject" Target="../embeddings/oleObject21.bin"/><Relationship Id="rId4" Type="http://schemas.openxmlformats.org/officeDocument/2006/relationships/image" Target="../media/image10.wmf"/><Relationship Id="rId3" Type="http://schemas.openxmlformats.org/officeDocument/2006/relationships/oleObject" Target="../embeddings/oleObject20.bin"/><Relationship Id="rId2" Type="http://schemas.openxmlformats.org/officeDocument/2006/relationships/image" Target="../media/image9.wmf"/><Relationship Id="rId14" Type="http://schemas.openxmlformats.org/officeDocument/2006/relationships/vmlDrawing" Target="../drawings/vmlDrawing4.vml"/><Relationship Id="rId13" Type="http://schemas.openxmlformats.org/officeDocument/2006/relationships/slideLayout" Target="../slideLayouts/slideLayout13.xml"/><Relationship Id="rId12" Type="http://schemas.openxmlformats.org/officeDocument/2006/relationships/oleObject" Target="../embeddings/oleObject25.bin"/><Relationship Id="rId11" Type="http://schemas.openxmlformats.org/officeDocument/2006/relationships/image" Target="../media/image15.wmf"/><Relationship Id="rId10" Type="http://schemas.openxmlformats.org/officeDocument/2006/relationships/oleObject" Target="../embeddings/oleObject24.bin"/><Relationship Id="rId1"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9" Type="http://schemas.openxmlformats.org/officeDocument/2006/relationships/notesSlide" Target="../notesSlides/notesSlide5.xml"/><Relationship Id="rId8" Type="http://schemas.openxmlformats.org/officeDocument/2006/relationships/vmlDrawing" Target="../drawings/vmlDrawing5.vml"/><Relationship Id="rId7" Type="http://schemas.openxmlformats.org/officeDocument/2006/relationships/slideLayout" Target="../slideLayouts/slideLayout4.xml"/><Relationship Id="rId6" Type="http://schemas.openxmlformats.org/officeDocument/2006/relationships/image" Target="../media/image19.wmf"/><Relationship Id="rId5" Type="http://schemas.openxmlformats.org/officeDocument/2006/relationships/oleObject" Target="../embeddings/oleObject27.bin"/><Relationship Id="rId4" Type="http://schemas.openxmlformats.org/officeDocument/2006/relationships/image" Target="../media/image18.wmf"/><Relationship Id="rId3" Type="http://schemas.openxmlformats.org/officeDocument/2006/relationships/oleObject" Target="../embeddings/oleObject26.bin"/><Relationship Id="rId2" Type="http://schemas.openxmlformats.org/officeDocument/2006/relationships/image" Target="../media/image17.GIF"/><Relationship Id="rId1" Type="http://schemas.openxmlformats.org/officeDocument/2006/relationships/image" Target="../media/image16.png"/></Relationships>
</file>

<file path=ppt/slides/_rels/slide9.xml.rels><?xml version="1.0" encoding="UTF-8" standalone="yes"?>
<Relationships xmlns="http://schemas.openxmlformats.org/package/2006/relationships"><Relationship Id="rId9" Type="http://schemas.openxmlformats.org/officeDocument/2006/relationships/vmlDrawing" Target="../drawings/vmlDrawing6.vml"/><Relationship Id="rId8" Type="http://schemas.openxmlformats.org/officeDocument/2006/relationships/slideLayout" Target="../slideLayouts/slideLayout13.xml"/><Relationship Id="rId7" Type="http://schemas.openxmlformats.org/officeDocument/2006/relationships/image" Target="../media/image22.wmf"/><Relationship Id="rId6" Type="http://schemas.openxmlformats.org/officeDocument/2006/relationships/oleObject" Target="../embeddings/oleObject31.bin"/><Relationship Id="rId5" Type="http://schemas.openxmlformats.org/officeDocument/2006/relationships/oleObject" Target="../embeddings/oleObject30.bin"/><Relationship Id="rId4" Type="http://schemas.openxmlformats.org/officeDocument/2006/relationships/image" Target="../media/image21.wmf"/><Relationship Id="rId3" Type="http://schemas.openxmlformats.org/officeDocument/2006/relationships/oleObject" Target="../embeddings/oleObject29.bin"/><Relationship Id="rId2" Type="http://schemas.openxmlformats.org/officeDocument/2006/relationships/image" Target="../media/image20.wmf"/><Relationship Id="rId10" Type="http://schemas.openxmlformats.org/officeDocument/2006/relationships/notesSlide" Target="../notesSlides/notesSlide6.xml"/><Relationship Id="rId1" Type="http://schemas.openxmlformats.org/officeDocument/2006/relationships/oleObject" Target="../embeddings/oleObject2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8" name="Text Box 4"/>
          <p:cNvSpPr txBox="1"/>
          <p:nvPr/>
        </p:nvSpPr>
        <p:spPr>
          <a:xfrm>
            <a:off x="381000" y="609600"/>
            <a:ext cx="8458200" cy="8302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spcBef>
                <a:spcPct val="50000"/>
              </a:spcBef>
              <a:buNone/>
            </a:pPr>
            <a:r>
              <a:rPr lang="en-US" altLang="en-US" sz="2400" b="1" dirty="0">
                <a:solidFill>
                  <a:srgbClr val="800000"/>
                </a:solidFill>
                <a:latin typeface="Times New Roman" panose="02020603050405020304" pitchFamily="18" charset="0"/>
              </a:rPr>
              <a:t>1.Hãy nêu c</a:t>
            </a:r>
            <a:r>
              <a:rPr lang="vi-VN" altLang="en-US" sz="2400" b="1" dirty="0">
                <a:solidFill>
                  <a:srgbClr val="800000"/>
                </a:solidFill>
                <a:latin typeface="Times New Roman" panose="02020603050405020304" pitchFamily="18" charset="0"/>
              </a:rPr>
              <a:t>ác bước giải bài toán bằng cách lập phương trình (Đã học ở lớp 8):</a:t>
            </a:r>
            <a:endParaRPr lang="en-US" altLang="en-US" sz="2400" b="1" dirty="0">
              <a:solidFill>
                <a:srgbClr val="800000"/>
              </a:solidFill>
              <a:latin typeface="Times New Roman" panose="02020603050405020304" pitchFamily="18" charset="0"/>
            </a:endParaRPr>
          </a:p>
        </p:txBody>
      </p:sp>
      <p:sp>
        <p:nvSpPr>
          <p:cNvPr id="82949" name="Text Box 5"/>
          <p:cNvSpPr txBox="1"/>
          <p:nvPr/>
        </p:nvSpPr>
        <p:spPr>
          <a:xfrm>
            <a:off x="457200" y="1524000"/>
            <a:ext cx="8305800" cy="42910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b="1" u="sng" dirty="0">
                <a:solidFill>
                  <a:srgbClr val="0000CC"/>
                </a:solidFill>
                <a:latin typeface="Times New Roman" panose="02020603050405020304" pitchFamily="18" charset="0"/>
              </a:rPr>
              <a:t>Bước 1.</a:t>
            </a:r>
            <a:r>
              <a:rPr lang="vi-VN" altLang="en-US" sz="2400" b="1" dirty="0">
                <a:solidFill>
                  <a:srgbClr val="0000CC"/>
                </a:solidFill>
                <a:latin typeface="Times New Roman" panose="02020603050405020304" pitchFamily="18" charset="0"/>
              </a:rPr>
              <a:t> Lập phương trình:</a:t>
            </a:r>
            <a:endParaRPr lang="vi-VN" altLang="en-US" sz="2400" b="1" dirty="0">
              <a:solidFill>
                <a:srgbClr val="0000CC"/>
              </a:solidFill>
              <a:latin typeface="Times New Roman" panose="02020603050405020304" pitchFamily="18" charset="0"/>
            </a:endParaRPr>
          </a:p>
          <a:p>
            <a:pPr marL="0" lvl="0" indent="0" eaLnBrk="1" hangingPunct="1">
              <a:spcBef>
                <a:spcPct val="50000"/>
              </a:spcBef>
              <a:buNone/>
            </a:pPr>
            <a:r>
              <a:rPr lang="vi-VN" altLang="en-US" sz="2400" b="1" dirty="0">
                <a:solidFill>
                  <a:srgbClr val="0000CC"/>
                </a:solidFill>
                <a:latin typeface="Times New Roman" panose="02020603050405020304" pitchFamily="18" charset="0"/>
              </a:rPr>
              <a:t>- Chọn ẩn số và đặt điều kiện thích hợp cho ẩn số.</a:t>
            </a:r>
            <a:endParaRPr lang="vi-VN" altLang="en-US" sz="2400" b="1" dirty="0">
              <a:solidFill>
                <a:srgbClr val="0000CC"/>
              </a:solidFill>
              <a:latin typeface="Times New Roman" panose="02020603050405020304" pitchFamily="18" charset="0"/>
            </a:endParaRPr>
          </a:p>
          <a:p>
            <a:pPr marL="0" lvl="0" indent="0" eaLnBrk="1" hangingPunct="1">
              <a:spcBef>
                <a:spcPct val="50000"/>
              </a:spcBef>
              <a:buChar char="-"/>
            </a:pPr>
            <a:r>
              <a:rPr lang="vi-VN" altLang="en-US" sz="2400" b="1" dirty="0">
                <a:solidFill>
                  <a:srgbClr val="0000CC"/>
                </a:solidFill>
                <a:latin typeface="Times New Roman" panose="02020603050405020304" pitchFamily="18" charset="0"/>
              </a:rPr>
              <a:t> Biểu diễn các đại lượng chưa biết theo ẩn và các đại lượng đã biết.</a:t>
            </a:r>
            <a:endParaRPr lang="vi-VN" altLang="en-US" sz="2400" b="1" dirty="0">
              <a:solidFill>
                <a:srgbClr val="0000CC"/>
              </a:solidFill>
              <a:latin typeface="Times New Roman" panose="02020603050405020304" pitchFamily="18" charset="0"/>
            </a:endParaRPr>
          </a:p>
          <a:p>
            <a:pPr marL="0" lvl="0" indent="0" eaLnBrk="1" hangingPunct="1">
              <a:spcBef>
                <a:spcPct val="50000"/>
              </a:spcBef>
              <a:buChar char="-"/>
            </a:pPr>
            <a:r>
              <a:rPr lang="vi-VN" altLang="en-US" sz="2400" b="1" dirty="0">
                <a:solidFill>
                  <a:srgbClr val="0000CC"/>
                </a:solidFill>
                <a:latin typeface="Times New Roman" panose="02020603050405020304" pitchFamily="18" charset="0"/>
              </a:rPr>
              <a:t> Lập phương trình biểu thị mối quan hệ giữa các đại lượng.</a:t>
            </a:r>
            <a:endParaRPr lang="vi-VN" altLang="en-US" sz="2400" b="1" dirty="0">
              <a:solidFill>
                <a:srgbClr val="0000CC"/>
              </a:solidFill>
              <a:latin typeface="Times New Roman" panose="02020603050405020304" pitchFamily="18" charset="0"/>
            </a:endParaRPr>
          </a:p>
          <a:p>
            <a:pPr marL="0" lvl="0" indent="0" eaLnBrk="1" hangingPunct="1">
              <a:spcBef>
                <a:spcPct val="50000"/>
              </a:spcBef>
              <a:buNone/>
            </a:pPr>
            <a:r>
              <a:rPr lang="vi-VN" altLang="en-US" sz="2400" b="1" u="sng" dirty="0">
                <a:solidFill>
                  <a:srgbClr val="0000CC"/>
                </a:solidFill>
                <a:latin typeface="Times New Roman" panose="02020603050405020304" pitchFamily="18" charset="0"/>
              </a:rPr>
              <a:t>Bước 2.</a:t>
            </a:r>
            <a:r>
              <a:rPr lang="vi-VN" altLang="en-US" sz="2400" b="1" dirty="0">
                <a:solidFill>
                  <a:srgbClr val="0000CC"/>
                </a:solidFill>
                <a:latin typeface="Times New Roman" panose="02020603050405020304" pitchFamily="18" charset="0"/>
              </a:rPr>
              <a:t> Giải phương trình.</a:t>
            </a:r>
            <a:endParaRPr lang="vi-VN" altLang="en-US" sz="2400" b="1" dirty="0">
              <a:solidFill>
                <a:srgbClr val="0000CC"/>
              </a:solidFill>
              <a:latin typeface="Times New Roman" panose="02020603050405020304" pitchFamily="18" charset="0"/>
            </a:endParaRPr>
          </a:p>
          <a:p>
            <a:pPr marL="0" lvl="0" indent="0" eaLnBrk="1" hangingPunct="1">
              <a:spcBef>
                <a:spcPct val="50000"/>
              </a:spcBef>
              <a:buNone/>
            </a:pPr>
            <a:r>
              <a:rPr lang="vi-VN" altLang="en-US" sz="2400" b="1" u="sng" dirty="0">
                <a:solidFill>
                  <a:srgbClr val="0000CC"/>
                </a:solidFill>
                <a:latin typeface="Times New Roman" panose="02020603050405020304" pitchFamily="18" charset="0"/>
              </a:rPr>
              <a:t>Bước 3.</a:t>
            </a:r>
            <a:r>
              <a:rPr lang="vi-VN" altLang="en-US" sz="2400" b="1" dirty="0">
                <a:solidFill>
                  <a:srgbClr val="0000CC"/>
                </a:solidFill>
                <a:latin typeface="Times New Roman" panose="02020603050405020304" pitchFamily="18" charset="0"/>
              </a:rPr>
              <a:t> Trả lời: Kiểm tra xem trong các nghiệm của phương trình, nghiệm nào thỏa mãn điều kiện của ẩn, nghiệm nào không, rồi kết luận.</a:t>
            </a:r>
            <a:endParaRPr lang="en-US" altLang="en-US" sz="2400" b="1" dirty="0">
              <a:solidFill>
                <a:srgbClr val="0000CC"/>
              </a:solidFill>
              <a:latin typeface="Times New Roman" panose="02020603050405020304" pitchFamily="18" charset="0"/>
            </a:endParaRPr>
          </a:p>
        </p:txBody>
      </p:sp>
      <p:sp>
        <p:nvSpPr>
          <p:cNvPr id="3076" name="AutoShape 6"/>
          <p:cNvSpPr/>
          <p:nvPr/>
        </p:nvSpPr>
        <p:spPr>
          <a:xfrm>
            <a:off x="2819400" y="0"/>
            <a:ext cx="3810000" cy="533400"/>
          </a:xfrm>
          <a:prstGeom prst="roundRect">
            <a:avLst>
              <a:gd name="adj" fmla="val 16667"/>
            </a:avLst>
          </a:prstGeom>
          <a:solidFill>
            <a:srgbClr val="FFFF00"/>
          </a:solidFill>
          <a:ln w="12700" cap="flat" cmpd="sng">
            <a:solidFill>
              <a:srgbClr val="FF00FF"/>
            </a:solidFill>
            <a:prstDash val="solid"/>
            <a:headEnd type="none" w="med" len="med"/>
            <a:tailEnd type="none" w="med" len="med"/>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algn="ctr" eaLnBrk="1" hangingPunct="1">
              <a:buNone/>
            </a:pPr>
            <a:r>
              <a:rPr lang="vi-VN" altLang="en-US" sz="2400" b="1" dirty="0">
                <a:solidFill>
                  <a:srgbClr val="0000FF"/>
                </a:solidFill>
                <a:latin typeface="Times New Roman" panose="02020603050405020304" pitchFamily="18" charset="0"/>
                <a:cs typeface="Times New Roman" panose="02020603050405020304" pitchFamily="18" charset="0"/>
              </a:rPr>
              <a:t>KIỂM TRA BÀI CŨ</a:t>
            </a:r>
            <a:endParaRPr lang="en-US" altLang="en-US" sz="2400" b="1" dirty="0">
              <a:solidFill>
                <a:srgbClr val="0000FF"/>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82948"/>
                                        </p:tgtEl>
                                        <p:attrNameLst>
                                          <p:attrName>style.visibility</p:attrName>
                                        </p:attrNameLst>
                                      </p:cBhvr>
                                      <p:to>
                                        <p:strVal val="visible"/>
                                      </p:to>
                                    </p:set>
                                    <p:animEffect transition="in" filter="box(in)">
                                      <p:cBhvr>
                                        <p:cTn id="7" dur="500"/>
                                        <p:tgtEl>
                                          <p:spTgt spid="8294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2949"/>
                                        </p:tgtEl>
                                        <p:attrNameLst>
                                          <p:attrName>style.visibility</p:attrName>
                                        </p:attrNameLst>
                                      </p:cBhvr>
                                      <p:to>
                                        <p:strVal val="visible"/>
                                      </p:to>
                                    </p:set>
                                    <p:animEffect transition="in" filter="box(in)">
                                      <p:cBhvr>
                                        <p:cTn id="12" dur="500"/>
                                        <p:tgtEl>
                                          <p:spTgt spid="829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p:bldP spid="8294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4" name="Text Box 4"/>
          <p:cNvSpPr txBox="1"/>
          <p:nvPr/>
        </p:nvSpPr>
        <p:spPr>
          <a:xfrm>
            <a:off x="609600" y="417513"/>
            <a:ext cx="7924800"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800" dirty="0">
                <a:solidFill>
                  <a:srgbClr val="FF0000"/>
                </a:solidFill>
                <a:latin typeface="Times New Roman" panose="02020603050405020304" pitchFamily="18" charset="0"/>
                <a:cs typeface="Times New Roman" panose="02020603050405020304" pitchFamily="18" charset="0"/>
              </a:rPr>
              <a:t>Các bước giải b</a:t>
            </a:r>
            <a:r>
              <a:rPr lang="vi-VN" altLang="en-US" sz="2800" dirty="0">
                <a:solidFill>
                  <a:srgbClr val="FF0000"/>
                </a:solidFill>
                <a:latin typeface="Times New Roman" panose="02020603050405020304" pitchFamily="18" charset="0"/>
                <a:ea typeface="Times New Roman" panose="02020603050405020304" pitchFamily="18" charset="0"/>
              </a:rPr>
              <a:t>à</a:t>
            </a:r>
            <a:r>
              <a:rPr lang="vi-VN" altLang="en-US" sz="2800" dirty="0">
                <a:solidFill>
                  <a:srgbClr val="FF0000"/>
                </a:solidFill>
                <a:latin typeface="Times New Roman" panose="02020603050405020304" pitchFamily="18" charset="0"/>
                <a:cs typeface="Times New Roman" panose="02020603050405020304" pitchFamily="18" charset="0"/>
              </a:rPr>
              <a:t>i toán bằng cách lập hệ phương trình</a:t>
            </a:r>
            <a:endParaRPr lang="en-US" altLang="en-US" sz="2800" dirty="0">
              <a:solidFill>
                <a:srgbClr val="FF0000"/>
              </a:solidFill>
              <a:latin typeface="Times New Roman" panose="02020603050405020304" pitchFamily="18" charset="0"/>
              <a:ea typeface="Times New Roman" panose="02020603050405020304" pitchFamily="18" charset="0"/>
            </a:endParaRPr>
          </a:p>
        </p:txBody>
      </p:sp>
      <p:sp>
        <p:nvSpPr>
          <p:cNvPr id="51205" name="Text Box 5"/>
          <p:cNvSpPr txBox="1"/>
          <p:nvPr/>
        </p:nvSpPr>
        <p:spPr>
          <a:xfrm>
            <a:off x="762000" y="1255713"/>
            <a:ext cx="7594600"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800" u="sng" dirty="0">
                <a:solidFill>
                  <a:srgbClr val="FF0000"/>
                </a:solidFill>
                <a:latin typeface="Times New Roman" panose="02020603050405020304" pitchFamily="18" charset="0"/>
                <a:cs typeface="Times New Roman" panose="02020603050405020304" pitchFamily="18" charset="0"/>
              </a:rPr>
              <a:t>Bước 1</a:t>
            </a:r>
            <a:r>
              <a:rPr lang="vi-VN" altLang="en-US" sz="2800" dirty="0">
                <a:latin typeface="Times New Roman" panose="02020603050405020304" pitchFamily="18" charset="0"/>
                <a:cs typeface="Times New Roman" panose="02020603050405020304" pitchFamily="18" charset="0"/>
              </a:rPr>
              <a:t>: Lập hệ phương trình</a:t>
            </a:r>
            <a:endParaRPr lang="en-US" altLang="en-US" sz="2800" dirty="0">
              <a:latin typeface="Times New Roman" panose="02020603050405020304" pitchFamily="18" charset="0"/>
              <a:ea typeface="Times New Roman" panose="02020603050405020304" pitchFamily="18" charset="0"/>
            </a:endParaRPr>
          </a:p>
        </p:txBody>
      </p:sp>
      <p:sp>
        <p:nvSpPr>
          <p:cNvPr id="51206" name="Text Box 6"/>
          <p:cNvSpPr txBox="1"/>
          <p:nvPr/>
        </p:nvSpPr>
        <p:spPr>
          <a:xfrm>
            <a:off x="762000" y="2246313"/>
            <a:ext cx="6057900" cy="95408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800" dirty="0">
                <a:latin typeface="Times New Roman" panose="02020603050405020304" pitchFamily="18" charset="0"/>
                <a:cs typeface="Times New Roman" panose="02020603050405020304" pitchFamily="18" charset="0"/>
              </a:rPr>
              <a:t>- </a:t>
            </a:r>
            <a:r>
              <a:rPr lang="vi-VN" altLang="en-US" sz="2800" dirty="0">
                <a:latin typeface="Times New Roman" panose="02020603050405020304" pitchFamily="18" charset="0"/>
                <a:cs typeface="Times New Roman" panose="02020603050405020304" pitchFamily="18" charset="0"/>
              </a:rPr>
              <a:t>Biểu thị các đại lượng chưa biết thông qua ẩn</a:t>
            </a:r>
            <a:endParaRPr lang="en-US" altLang="en-US" sz="2800" dirty="0">
              <a:latin typeface="Times New Roman" panose="02020603050405020304" pitchFamily="18" charset="0"/>
              <a:ea typeface="Times New Roman" panose="02020603050405020304" pitchFamily="18" charset="0"/>
            </a:endParaRPr>
          </a:p>
        </p:txBody>
      </p:sp>
      <p:sp>
        <p:nvSpPr>
          <p:cNvPr id="51207" name="Text Box 7"/>
          <p:cNvSpPr txBox="1"/>
          <p:nvPr/>
        </p:nvSpPr>
        <p:spPr>
          <a:xfrm>
            <a:off x="762000" y="3160713"/>
            <a:ext cx="7543800" cy="95408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800" dirty="0">
                <a:latin typeface="Times New Roman" panose="02020603050405020304" pitchFamily="18" charset="0"/>
                <a:cs typeface="Times New Roman" panose="02020603050405020304" pitchFamily="18" charset="0"/>
              </a:rPr>
              <a:t>- Dựa v</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o mối liên quan của b</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i toán để lập hệ hai phương trình .</a:t>
            </a:r>
            <a:endParaRPr lang="en-US" altLang="en-US" sz="2800" dirty="0">
              <a:latin typeface="Times New Roman" panose="02020603050405020304" pitchFamily="18" charset="0"/>
              <a:ea typeface="Times New Roman" panose="02020603050405020304" pitchFamily="18" charset="0"/>
            </a:endParaRPr>
          </a:p>
        </p:txBody>
      </p:sp>
      <p:sp>
        <p:nvSpPr>
          <p:cNvPr id="51208" name="Text Box 8"/>
          <p:cNvSpPr txBox="1"/>
          <p:nvPr/>
        </p:nvSpPr>
        <p:spPr>
          <a:xfrm>
            <a:off x="685800" y="4151313"/>
            <a:ext cx="4495800"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800" dirty="0">
                <a:solidFill>
                  <a:srgbClr val="FF0000"/>
                </a:solidFill>
                <a:latin typeface="Times New Roman" panose="02020603050405020304" pitchFamily="18" charset="0"/>
                <a:cs typeface="Times New Roman" panose="02020603050405020304" pitchFamily="18" charset="0"/>
              </a:rPr>
              <a:t>Bước 2:</a:t>
            </a:r>
            <a:r>
              <a:rPr lang="vi-VN" altLang="en-US" sz="2800" dirty="0">
                <a:latin typeface="Times New Roman" panose="02020603050405020304" pitchFamily="18" charset="0"/>
                <a:cs typeface="Times New Roman" panose="02020603050405020304" pitchFamily="18" charset="0"/>
              </a:rPr>
              <a:t> Giải hệ phương trình</a:t>
            </a:r>
            <a:endParaRPr lang="en-US" altLang="en-US" sz="2800" dirty="0">
              <a:latin typeface="Times New Roman" panose="02020603050405020304" pitchFamily="18" charset="0"/>
              <a:ea typeface="Times New Roman" panose="02020603050405020304" pitchFamily="18" charset="0"/>
            </a:endParaRPr>
          </a:p>
        </p:txBody>
      </p:sp>
      <p:sp>
        <p:nvSpPr>
          <p:cNvPr id="51209" name="Text Box 9"/>
          <p:cNvSpPr txBox="1"/>
          <p:nvPr/>
        </p:nvSpPr>
        <p:spPr>
          <a:xfrm>
            <a:off x="685800" y="5218113"/>
            <a:ext cx="7848600" cy="95408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800" u="sng" dirty="0">
                <a:solidFill>
                  <a:srgbClr val="FF0000"/>
                </a:solidFill>
                <a:latin typeface="Times New Roman" panose="02020603050405020304" pitchFamily="18" charset="0"/>
                <a:cs typeface="Times New Roman" panose="02020603050405020304" pitchFamily="18" charset="0"/>
              </a:rPr>
              <a:t>Bước 3:</a:t>
            </a:r>
            <a:r>
              <a:rPr lang="en-US" altLang="en-US" sz="2800" b="1" u="sng" dirty="0">
                <a:solidFill>
                  <a:srgbClr val="FF0000"/>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Đối chiếu ẩn tìm được với điều kiện v</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 trả lời cho b</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i toán.</a:t>
            </a:r>
            <a:endParaRPr lang="en-US" altLang="en-US" sz="2800" dirty="0">
              <a:latin typeface="Times New Roman" panose="02020603050405020304" pitchFamily="18" charset="0"/>
              <a:ea typeface="Times New Roman" panose="02020603050405020304" pitchFamily="18" charset="0"/>
            </a:endParaRPr>
          </a:p>
        </p:txBody>
      </p:sp>
      <p:sp>
        <p:nvSpPr>
          <p:cNvPr id="51210" name="Text Box 10"/>
          <p:cNvSpPr txBox="1"/>
          <p:nvPr/>
        </p:nvSpPr>
        <p:spPr>
          <a:xfrm>
            <a:off x="685800" y="1712913"/>
            <a:ext cx="8077200"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800" dirty="0">
                <a:latin typeface="Times New Roman" panose="02020603050405020304" pitchFamily="18" charset="0"/>
                <a:cs typeface="Times New Roman" panose="02020603050405020304" pitchFamily="18" charset="0"/>
              </a:rPr>
              <a:t>- </a:t>
            </a:r>
            <a:r>
              <a:rPr lang="vi-VN" altLang="en-US" sz="2800" dirty="0">
                <a:latin typeface="Times New Roman" panose="02020603050405020304" pitchFamily="18" charset="0"/>
                <a:cs typeface="Times New Roman" panose="02020603050405020304" pitchFamily="18" charset="0"/>
              </a:rPr>
              <a:t>Chọn ẩn v</a:t>
            </a:r>
            <a:r>
              <a:rPr lang="vi-VN" altLang="en-US" sz="2800" dirty="0">
                <a:latin typeface="Times New Roman" panose="02020603050405020304" pitchFamily="18" charset="0"/>
                <a:ea typeface="Times New Roman" panose="02020603050405020304" pitchFamily="18" charset="0"/>
              </a:rPr>
              <a:t>à</a:t>
            </a:r>
            <a:r>
              <a:rPr lang="vi-VN" altLang="en-US" sz="2800" dirty="0">
                <a:latin typeface="Times New Roman" panose="02020603050405020304" pitchFamily="18" charset="0"/>
                <a:cs typeface="Times New Roman" panose="02020603050405020304" pitchFamily="18" charset="0"/>
              </a:rPr>
              <a:t> đặt điều kiện cho ẩn</a:t>
            </a:r>
            <a:r>
              <a:rPr lang="en-US" altLang="en-US" sz="2800" dirty="0">
                <a:latin typeface="Times New Roman" panose="02020603050405020304" pitchFamily="18" charset="0"/>
                <a:cs typeface="Times New Roman" panose="02020603050405020304" pitchFamily="18" charset="0"/>
              </a:rPr>
              <a:t> </a:t>
            </a:r>
            <a:endParaRPr lang="en-US" altLang="en-US" sz="28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iterate type="wd">
                                    <p:tmPct val="0"/>
                                  </p:iterate>
                                  <p:childTnLst>
                                    <p:set>
                                      <p:cBhvr>
                                        <p:cTn id="6" dur="1" fill="hold">
                                          <p:stCondLst>
                                            <p:cond delay="0"/>
                                          </p:stCondLst>
                                        </p:cTn>
                                        <p:tgtEl>
                                          <p:spTgt spid="51204"/>
                                        </p:tgtEl>
                                        <p:attrNameLst>
                                          <p:attrName>style.visibility</p:attrName>
                                        </p:attrNameLst>
                                      </p:cBhvr>
                                      <p:to>
                                        <p:strVal val="visible"/>
                                      </p:to>
                                    </p:set>
                                    <p:animEffect transition="in" filter="strips(upRight)">
                                      <p:cBhvr>
                                        <p:cTn id="7" dur="1000"/>
                                        <p:tgtEl>
                                          <p:spTgt spid="51204"/>
                                        </p:tgtEl>
                                      </p:cBhvr>
                                    </p:animEffect>
                                  </p:childTnLst>
                                </p:cTn>
                              </p:par>
                              <p:par>
                                <p:cTn id="8" presetID="3" presetClass="emph" presetSubtype="10" repeatCount="indefinite" fill="hold" grpId="1" nodeType="withEffect">
                                  <p:stCondLst>
                                    <p:cond delay="0"/>
                                  </p:stCondLst>
                                  <p:iterate type="wd">
                                    <p:tmPct val="10000"/>
                                  </p:iterate>
                                  <p:childTnLst>
                                    <p:animClr clrSpc="hsl" dir="ccw">
                                      <p:cBhvr override="childStyle">
                                        <p:cTn id="9" dur="2000" fill="hold"/>
                                        <p:tgtEl>
                                          <p:spTgt spid="51204"/>
                                        </p:tgtEl>
                                        <p:attrNameLst>
                                          <p:attrName>style.color</p:attrName>
                                        </p:attrNameLst>
                                      </p:cBhvr>
                                      <p:to>
                                        <a:schemeClr val="accent2"/>
                                      </p:to>
                                    </p:animClr>
                                  </p:childTnLst>
                                </p:cTn>
                              </p:par>
                            </p:childTnLst>
                          </p:cTn>
                        </p:par>
                      </p:childTnLst>
                    </p:cTn>
                  </p:par>
                  <p:par>
                    <p:cTn id="10" fill="hold">
                      <p:stCondLst>
                        <p:cond delay="indefinite"/>
                      </p:stCondLst>
                      <p:childTnLst>
                        <p:par>
                          <p:cTn id="11" fill="hold">
                            <p:stCondLst>
                              <p:cond delay="0"/>
                            </p:stCondLst>
                            <p:childTnLst>
                              <p:par>
                                <p:cTn id="12" presetID="18" presetClass="entr" presetSubtype="3" fill="hold" grpId="0" nodeType="clickEffect">
                                  <p:stCondLst>
                                    <p:cond delay="0"/>
                                  </p:stCondLst>
                                  <p:childTnLst>
                                    <p:set>
                                      <p:cBhvr>
                                        <p:cTn id="13" dur="1" fill="hold">
                                          <p:stCondLst>
                                            <p:cond delay="0"/>
                                          </p:stCondLst>
                                        </p:cTn>
                                        <p:tgtEl>
                                          <p:spTgt spid="51205"/>
                                        </p:tgtEl>
                                        <p:attrNameLst>
                                          <p:attrName>style.visibility</p:attrName>
                                        </p:attrNameLst>
                                      </p:cBhvr>
                                      <p:to>
                                        <p:strVal val="visible"/>
                                      </p:to>
                                    </p:set>
                                    <p:animEffect transition="in" filter="strips(upRight)">
                                      <p:cBhvr>
                                        <p:cTn id="14" dur="1000"/>
                                        <p:tgtEl>
                                          <p:spTgt spid="51205"/>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3" fill="hold" grpId="0" nodeType="clickEffect">
                                  <p:stCondLst>
                                    <p:cond delay="0"/>
                                  </p:stCondLst>
                                  <p:iterate type="wd">
                                    <p:tmPct val="10000"/>
                                  </p:iterate>
                                  <p:childTnLst>
                                    <p:set>
                                      <p:cBhvr>
                                        <p:cTn id="18" dur="1" fill="hold">
                                          <p:stCondLst>
                                            <p:cond delay="0"/>
                                          </p:stCondLst>
                                        </p:cTn>
                                        <p:tgtEl>
                                          <p:spTgt spid="51210"/>
                                        </p:tgtEl>
                                        <p:attrNameLst>
                                          <p:attrName>style.visibility</p:attrName>
                                        </p:attrNameLst>
                                      </p:cBhvr>
                                      <p:to>
                                        <p:strVal val="visible"/>
                                      </p:to>
                                    </p:set>
                                    <p:animEffect transition="in" filter="strips(upRight)">
                                      <p:cBhvr>
                                        <p:cTn id="19" dur="1000"/>
                                        <p:tgtEl>
                                          <p:spTgt spid="51210"/>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3" fill="hold" grpId="0" nodeType="clickEffect">
                                  <p:stCondLst>
                                    <p:cond delay="0"/>
                                  </p:stCondLst>
                                  <p:childTnLst>
                                    <p:set>
                                      <p:cBhvr>
                                        <p:cTn id="23" dur="1" fill="hold">
                                          <p:stCondLst>
                                            <p:cond delay="0"/>
                                          </p:stCondLst>
                                        </p:cTn>
                                        <p:tgtEl>
                                          <p:spTgt spid="51206"/>
                                        </p:tgtEl>
                                        <p:attrNameLst>
                                          <p:attrName>style.visibility</p:attrName>
                                        </p:attrNameLst>
                                      </p:cBhvr>
                                      <p:to>
                                        <p:strVal val="visible"/>
                                      </p:to>
                                    </p:set>
                                    <p:animEffect transition="in" filter="strips(upRight)">
                                      <p:cBhvr>
                                        <p:cTn id="24" dur="1000"/>
                                        <p:tgtEl>
                                          <p:spTgt spid="51206"/>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3" fill="hold" grpId="0" nodeType="clickEffect">
                                  <p:stCondLst>
                                    <p:cond delay="0"/>
                                  </p:stCondLst>
                                  <p:childTnLst>
                                    <p:set>
                                      <p:cBhvr>
                                        <p:cTn id="28" dur="1" fill="hold">
                                          <p:stCondLst>
                                            <p:cond delay="0"/>
                                          </p:stCondLst>
                                        </p:cTn>
                                        <p:tgtEl>
                                          <p:spTgt spid="51207"/>
                                        </p:tgtEl>
                                        <p:attrNameLst>
                                          <p:attrName>style.visibility</p:attrName>
                                        </p:attrNameLst>
                                      </p:cBhvr>
                                      <p:to>
                                        <p:strVal val="visible"/>
                                      </p:to>
                                    </p:set>
                                    <p:animEffect transition="in" filter="strips(upRight)">
                                      <p:cBhvr>
                                        <p:cTn id="29" dur="1000"/>
                                        <p:tgtEl>
                                          <p:spTgt spid="51207"/>
                                        </p:tgtEl>
                                      </p:cBhvr>
                                    </p:animEffect>
                                  </p:childTnLst>
                                </p:cTn>
                              </p:par>
                            </p:childTnLst>
                          </p:cTn>
                        </p:par>
                      </p:childTnLst>
                    </p:cTn>
                  </p:par>
                  <p:par>
                    <p:cTn id="30" fill="hold">
                      <p:stCondLst>
                        <p:cond delay="indefinite"/>
                      </p:stCondLst>
                      <p:childTnLst>
                        <p:par>
                          <p:cTn id="31" fill="hold">
                            <p:stCondLst>
                              <p:cond delay="0"/>
                            </p:stCondLst>
                            <p:childTnLst>
                              <p:par>
                                <p:cTn id="32" presetID="18" presetClass="entr" presetSubtype="3" fill="hold" grpId="0" nodeType="clickEffect">
                                  <p:stCondLst>
                                    <p:cond delay="0"/>
                                  </p:stCondLst>
                                  <p:childTnLst>
                                    <p:set>
                                      <p:cBhvr>
                                        <p:cTn id="33" dur="1" fill="hold">
                                          <p:stCondLst>
                                            <p:cond delay="0"/>
                                          </p:stCondLst>
                                        </p:cTn>
                                        <p:tgtEl>
                                          <p:spTgt spid="51208"/>
                                        </p:tgtEl>
                                        <p:attrNameLst>
                                          <p:attrName>style.visibility</p:attrName>
                                        </p:attrNameLst>
                                      </p:cBhvr>
                                      <p:to>
                                        <p:strVal val="visible"/>
                                      </p:to>
                                    </p:set>
                                    <p:animEffect transition="in" filter="strips(upRight)">
                                      <p:cBhvr>
                                        <p:cTn id="34" dur="1000"/>
                                        <p:tgtEl>
                                          <p:spTgt spid="51208"/>
                                        </p:tgtEl>
                                      </p:cBhvr>
                                    </p:animEffect>
                                  </p:childTnLst>
                                </p:cTn>
                              </p:par>
                            </p:childTnLst>
                          </p:cTn>
                        </p:par>
                      </p:childTnLst>
                    </p:cTn>
                  </p:par>
                  <p:par>
                    <p:cTn id="35" fill="hold">
                      <p:stCondLst>
                        <p:cond delay="indefinite"/>
                      </p:stCondLst>
                      <p:childTnLst>
                        <p:par>
                          <p:cTn id="36" fill="hold">
                            <p:stCondLst>
                              <p:cond delay="0"/>
                            </p:stCondLst>
                            <p:childTnLst>
                              <p:par>
                                <p:cTn id="37" presetID="18" presetClass="entr" presetSubtype="3" fill="hold" grpId="0" nodeType="clickEffect">
                                  <p:stCondLst>
                                    <p:cond delay="0"/>
                                  </p:stCondLst>
                                  <p:childTnLst>
                                    <p:set>
                                      <p:cBhvr>
                                        <p:cTn id="38" dur="1" fill="hold">
                                          <p:stCondLst>
                                            <p:cond delay="0"/>
                                          </p:stCondLst>
                                        </p:cTn>
                                        <p:tgtEl>
                                          <p:spTgt spid="51209"/>
                                        </p:tgtEl>
                                        <p:attrNameLst>
                                          <p:attrName>style.visibility</p:attrName>
                                        </p:attrNameLst>
                                      </p:cBhvr>
                                      <p:to>
                                        <p:strVal val="visible"/>
                                      </p:to>
                                    </p:set>
                                    <p:animEffect transition="in" filter="strips(upRight)">
                                      <p:cBhvr>
                                        <p:cTn id="39" dur="1000"/>
                                        <p:tgtEl>
                                          <p:spTgt spid="512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p:bldP spid="51204" grpId="1"/>
      <p:bldP spid="51205" grpId="0"/>
      <p:bldP spid="51206" grpId="0"/>
      <p:bldP spid="51207" grpId="0"/>
      <p:bldP spid="51208" grpId="0"/>
      <p:bldP spid="51209" grpId="0"/>
      <p:bldP spid="512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Title 1"/>
          <p:cNvSpPr>
            <a:spLocks noGrp="1"/>
          </p:cNvSpPr>
          <p:nvPr>
            <p:ph type="title"/>
          </p:nvPr>
        </p:nvSpPr>
        <p:spPr>
          <a:xfrm>
            <a:off x="457200" y="76200"/>
            <a:ext cx="8229600" cy="1143000"/>
          </a:xfrm>
        </p:spPr>
        <p:txBody>
          <a:bodyPr vert="horz" wrap="square" lIns="91440" tIns="45720" rIns="91440" bIns="45720" anchor="ctr" anchorCtr="0"/>
          <a:p>
            <a:pPr eaLnBrk="1" hangingPunct="1"/>
            <a:r>
              <a:rPr lang="en-US" altLang="en-US" sz="3600" b="1" dirty="0">
                <a:solidFill>
                  <a:srgbClr val="0070C0"/>
                </a:solidFill>
                <a:latin typeface="Times New Roman" panose="02020603050405020304" pitchFamily="18" charset="0"/>
                <a:cs typeface="Times New Roman" panose="02020603050405020304" pitchFamily="18" charset="0"/>
              </a:rPr>
              <a:t>Giải b</a:t>
            </a:r>
            <a:r>
              <a:rPr lang="en-US" altLang="en-US" sz="3600" b="1" dirty="0">
                <a:solidFill>
                  <a:srgbClr val="0070C0"/>
                </a:solidFill>
                <a:latin typeface="Times New Roman" panose="02020603050405020304" pitchFamily="18" charset="0"/>
                <a:ea typeface="Times New Roman" panose="02020603050405020304" pitchFamily="18" charset="0"/>
              </a:rPr>
              <a:t>à</a:t>
            </a:r>
            <a:r>
              <a:rPr lang="en-US" altLang="en-US" sz="3600" b="1" dirty="0">
                <a:solidFill>
                  <a:srgbClr val="0070C0"/>
                </a:solidFill>
                <a:latin typeface="Times New Roman" panose="02020603050405020304" pitchFamily="18" charset="0"/>
                <a:cs typeface="Times New Roman" panose="02020603050405020304" pitchFamily="18" charset="0"/>
              </a:rPr>
              <a:t>i toán bằng cách lập hệ phương</a:t>
            </a:r>
            <a:endParaRPr lang="vi-VN" altLang="en-US" sz="3600" dirty="0">
              <a:solidFill>
                <a:srgbClr val="0070C0"/>
              </a:solidFill>
            </a:endParaRPr>
          </a:p>
        </p:txBody>
      </p:sp>
      <p:sp>
        <p:nvSpPr>
          <p:cNvPr id="4" name="Text Box 8"/>
          <p:cNvSpPr txBox="1">
            <a:spLocks noGrp="1" noChangeArrowheads="1"/>
          </p:cNvSpPr>
          <p:nvPr>
            <p:ph idx="1"/>
          </p:nvPr>
        </p:nvSpPr>
        <p:spPr>
          <a:xfrm>
            <a:off x="457200" y="1600200"/>
            <a:ext cx="8618538" cy="47212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spAutoFit/>
          </a:bodyPr>
          <a:p>
            <a:pPr eaLnBrk="1" hangingPunct="1"/>
            <a:r>
              <a:rPr lang="vi-VN" altLang="x-none" b="1" u="sng" dirty="0">
                <a:latin typeface="Times New Roman" panose="02020603050405020304" pitchFamily="18" charset="0"/>
                <a:cs typeface="Times New Roman" panose="02020603050405020304" pitchFamily="18" charset="0"/>
              </a:rPr>
              <a:t>Dạng 1: B</a:t>
            </a:r>
            <a:r>
              <a:rPr lang="vi-VN" altLang="x-none" b="1" u="sng" dirty="0">
                <a:latin typeface="Times New Roman" panose="02020603050405020304" pitchFamily="18" charset="0"/>
                <a:ea typeface="Times New Roman" panose="02020603050405020304" pitchFamily="18" charset="0"/>
              </a:rPr>
              <a:t>à</a:t>
            </a:r>
            <a:r>
              <a:rPr lang="vi-VN" altLang="x-none" b="1" u="sng" dirty="0">
                <a:latin typeface="Times New Roman" panose="02020603050405020304" pitchFamily="18" charset="0"/>
                <a:cs typeface="Times New Roman" panose="02020603050405020304" pitchFamily="18" charset="0"/>
              </a:rPr>
              <a:t>i toán về số</a:t>
            </a:r>
            <a:r>
              <a:rPr lang="vi-VN" altLang="x-none" dirty="0">
                <a:latin typeface="Times New Roman" panose="02020603050405020304" pitchFamily="18" charset="0"/>
                <a:cs typeface="Times New Roman" panose="02020603050405020304" pitchFamily="18" charset="0"/>
              </a:rPr>
              <a:t>:</a:t>
            </a:r>
            <a:endParaRPr lang="vi-VN" altLang="x-none" dirty="0">
              <a:latin typeface="Times New Roman" panose="02020603050405020304" pitchFamily="18" charset="0"/>
              <a:cs typeface="Times New Roman" panose="02020603050405020304" pitchFamily="18" charset="0"/>
            </a:endParaRPr>
          </a:p>
          <a:p>
            <a:pPr eaLnBrk="1" hangingPunct="1">
              <a:buFontTx/>
              <a:buChar char="-"/>
            </a:pPr>
            <a:r>
              <a:rPr lang="vi-VN" altLang="x-none" dirty="0">
                <a:latin typeface="Times New Roman" panose="02020603050405020304" pitchFamily="18" charset="0"/>
                <a:cs typeface="Times New Roman" panose="02020603050405020304" pitchFamily="18" charset="0"/>
              </a:rPr>
              <a:t>Viết số tự nhiên dưới dạng tổng lũy thừa của 10</a:t>
            </a:r>
            <a:endParaRPr lang="vi-VN" altLang="x-none" dirty="0">
              <a:latin typeface="Times New Roman" panose="02020603050405020304" pitchFamily="18" charset="0"/>
              <a:cs typeface="Times New Roman" panose="02020603050405020304" pitchFamily="18" charset="0"/>
            </a:endParaRPr>
          </a:p>
          <a:p>
            <a:pPr eaLnBrk="1" hangingPunct="1">
              <a:buNone/>
            </a:pPr>
            <a:r>
              <a:rPr dirty="0">
                <a:latin typeface="Times New Roman" panose="02020603050405020304" pitchFamily="18" charset="0"/>
                <a:cs typeface="Times New Roman" panose="02020603050405020304" pitchFamily="18" charset="0"/>
              </a:rPr>
              <a:t>Ta có</a:t>
            </a:r>
            <a:endParaRPr lang="vi-VN" altLang="x-none" dirty="0">
              <a:latin typeface="Times New Roman" panose="02020603050405020304" pitchFamily="18" charset="0"/>
              <a:cs typeface="Times New Roman" panose="02020603050405020304" pitchFamily="18" charset="0"/>
            </a:endParaRPr>
          </a:p>
          <a:p>
            <a:pPr eaLnBrk="1" hangingPunct="1">
              <a:buFontTx/>
              <a:buChar char="-"/>
            </a:pPr>
            <a:r>
              <a:rPr lang="vi-VN" altLang="x-none" dirty="0">
                <a:latin typeface="Times New Roman" panose="02020603050405020304" pitchFamily="18" charset="0"/>
                <a:cs typeface="Times New Roman" panose="02020603050405020304" pitchFamily="18" charset="0"/>
              </a:rPr>
              <a:t>Chia có dư: </a:t>
            </a:r>
            <a:r>
              <a:rPr lang="vi-VN" altLang="x-none" dirty="0">
                <a:solidFill>
                  <a:srgbClr val="FF0000"/>
                </a:solidFill>
                <a:latin typeface="Times New Roman" panose="02020603050405020304" pitchFamily="18" charset="0"/>
                <a:cs typeface="Times New Roman" panose="02020603050405020304" pitchFamily="18" charset="0"/>
              </a:rPr>
              <a:t>số bị chia </a:t>
            </a:r>
            <a:r>
              <a:rPr lang="vi-VN" altLang="x-none" dirty="0">
                <a:latin typeface="Times New Roman" panose="02020603050405020304" pitchFamily="18" charset="0"/>
                <a:cs typeface="Times New Roman" panose="02020603050405020304" pitchFamily="18" charset="0"/>
              </a:rPr>
              <a:t>= </a:t>
            </a:r>
            <a:r>
              <a:rPr lang="vi-VN" altLang="x-none" dirty="0">
                <a:solidFill>
                  <a:srgbClr val="FF0000"/>
                </a:solidFill>
                <a:latin typeface="Times New Roman" panose="02020603050405020304" pitchFamily="18" charset="0"/>
                <a:cs typeface="Times New Roman" panose="02020603050405020304" pitchFamily="18" charset="0"/>
              </a:rPr>
              <a:t>thương </a:t>
            </a:r>
            <a:r>
              <a:rPr lang="vi-VN" altLang="x-none" dirty="0">
                <a:latin typeface="Times New Roman" panose="02020603050405020304" pitchFamily="18" charset="0"/>
                <a:cs typeface="Times New Roman" panose="02020603050405020304" pitchFamily="18" charset="0"/>
              </a:rPr>
              <a:t>x</a:t>
            </a:r>
            <a:r>
              <a:rPr lang="vi-VN" altLang="x-none" dirty="0">
                <a:solidFill>
                  <a:srgbClr val="FF0000"/>
                </a:solidFill>
                <a:latin typeface="Times New Roman" panose="02020603050405020304" pitchFamily="18" charset="0"/>
                <a:cs typeface="Times New Roman" panose="02020603050405020304" pitchFamily="18" charset="0"/>
              </a:rPr>
              <a:t> số chia </a:t>
            </a:r>
            <a:r>
              <a:rPr lang="vi-VN" altLang="x-none" dirty="0">
                <a:latin typeface="Times New Roman" panose="02020603050405020304" pitchFamily="18" charset="0"/>
                <a:cs typeface="Times New Roman" panose="02020603050405020304" pitchFamily="18" charset="0"/>
              </a:rPr>
              <a:t>+</a:t>
            </a:r>
            <a:r>
              <a:rPr lang="vi-VN" altLang="x-none" dirty="0">
                <a:solidFill>
                  <a:srgbClr val="FF0000"/>
                </a:solidFill>
                <a:latin typeface="Times New Roman" panose="02020603050405020304" pitchFamily="18" charset="0"/>
                <a:cs typeface="Times New Roman" panose="02020603050405020304" pitchFamily="18" charset="0"/>
              </a:rPr>
              <a:t> số dư</a:t>
            </a:r>
            <a:endParaRPr lang="vi-VN" altLang="x-none" dirty="0">
              <a:solidFill>
                <a:srgbClr val="FF0000"/>
              </a:solidFill>
              <a:latin typeface="Times New Roman" panose="02020603050405020304" pitchFamily="18" charset="0"/>
              <a:cs typeface="Times New Roman" panose="02020603050405020304" pitchFamily="18" charset="0"/>
            </a:endParaRPr>
          </a:p>
          <a:p>
            <a:pPr eaLnBrk="1" hangingPunct="1">
              <a:buFontTx/>
              <a:buChar char="-"/>
            </a:pPr>
            <a:r>
              <a:rPr lang="vi-VN" altLang="x-none" dirty="0">
                <a:latin typeface="Times New Roman" panose="02020603050405020304" pitchFamily="18" charset="0"/>
                <a:cs typeface="Times New Roman" panose="02020603050405020304" pitchFamily="18" charset="0"/>
              </a:rPr>
              <a:t>Diện tích hình chữ nhật = d</a:t>
            </a:r>
            <a:r>
              <a:rPr lang="vi-VN" altLang="x-none" dirty="0">
                <a:latin typeface="Times New Roman" panose="02020603050405020304" pitchFamily="18" charset="0"/>
                <a:ea typeface="Times New Roman" panose="02020603050405020304" pitchFamily="18" charset="0"/>
              </a:rPr>
              <a:t>à</a:t>
            </a:r>
            <a:r>
              <a:rPr lang="vi-VN" altLang="x-none" dirty="0">
                <a:latin typeface="Times New Roman" panose="02020603050405020304" pitchFamily="18" charset="0"/>
                <a:cs typeface="Times New Roman" panose="02020603050405020304" pitchFamily="18" charset="0"/>
              </a:rPr>
              <a:t>i x rộng</a:t>
            </a:r>
            <a:endParaRPr lang="vi-VN" altLang="x-none" dirty="0">
              <a:latin typeface="Times New Roman" panose="02020603050405020304" pitchFamily="18" charset="0"/>
              <a:cs typeface="Times New Roman" panose="02020603050405020304" pitchFamily="18" charset="0"/>
            </a:endParaRPr>
          </a:p>
          <a:p>
            <a:pPr eaLnBrk="1" hangingPunct="1">
              <a:buFontTx/>
              <a:buChar char="-"/>
            </a:pPr>
            <a:r>
              <a:rPr lang="vi-VN" altLang="x-none" dirty="0">
                <a:latin typeface="Times New Roman" panose="02020603050405020304" pitchFamily="18" charset="0"/>
                <a:cs typeface="Times New Roman" panose="02020603050405020304" pitchFamily="18" charset="0"/>
              </a:rPr>
              <a:t>Chu vi hình chữ nhật = (d</a:t>
            </a:r>
            <a:r>
              <a:rPr lang="vi-VN" altLang="x-none" dirty="0">
                <a:latin typeface="Times New Roman" panose="02020603050405020304" pitchFamily="18" charset="0"/>
                <a:ea typeface="Times New Roman" panose="02020603050405020304" pitchFamily="18" charset="0"/>
              </a:rPr>
              <a:t>à</a:t>
            </a:r>
            <a:r>
              <a:rPr lang="vi-VN" altLang="x-none" dirty="0">
                <a:latin typeface="Times New Roman" panose="02020603050405020304" pitchFamily="18" charset="0"/>
                <a:cs typeface="Times New Roman" panose="02020603050405020304" pitchFamily="18" charset="0"/>
              </a:rPr>
              <a:t>i + rộng)x2</a:t>
            </a:r>
            <a:endParaRPr lang="vi-VN" altLang="x-none" dirty="0">
              <a:latin typeface="Times New Roman" panose="02020603050405020304" pitchFamily="18" charset="0"/>
              <a:cs typeface="Times New Roman" panose="02020603050405020304" pitchFamily="18" charset="0"/>
            </a:endParaRPr>
          </a:p>
          <a:p>
            <a:pPr eaLnBrk="1" hangingPunct="1">
              <a:buFontTx/>
              <a:buChar char="-"/>
            </a:pPr>
            <a:r>
              <a:rPr lang="vi-VN" altLang="x-none" dirty="0">
                <a:latin typeface="Times New Roman" panose="02020603050405020304" pitchFamily="18" charset="0"/>
                <a:cs typeface="Times New Roman" panose="02020603050405020304" pitchFamily="18" charset="0"/>
              </a:rPr>
              <a:t>Diện tích tam giác = (cạnh x đường cao): 2</a:t>
            </a:r>
            <a:endParaRPr dirty="0">
              <a:latin typeface="Times New Roman" panose="02020603050405020304" pitchFamily="18" charset="0"/>
              <a:cs typeface="Times New Roman" panose="02020603050405020304" pitchFamily="18" charset="0"/>
            </a:endParaRPr>
          </a:p>
          <a:p>
            <a:pPr eaLnBrk="1" hangingPunct="1"/>
            <a:endParaRPr dirty="0">
              <a:latin typeface="Times New Roman" panose="02020603050405020304" pitchFamily="18" charset="0"/>
              <a:ea typeface="Times New Roman" panose="02020603050405020304" pitchFamily="18" charset="0"/>
            </a:endParaRPr>
          </a:p>
        </p:txBody>
      </p:sp>
      <p:graphicFrame>
        <p:nvGraphicFramePr>
          <p:cNvPr id="6" name="Object 5"/>
          <p:cNvGraphicFramePr>
            <a:graphicFrameLocks noChangeAspect="1"/>
          </p:cNvGraphicFramePr>
          <p:nvPr/>
        </p:nvGraphicFramePr>
        <p:xfrm>
          <a:off x="1535113" y="2724150"/>
          <a:ext cx="1828800" cy="598488"/>
        </p:xfrm>
        <a:graphic>
          <a:graphicData uri="http://schemas.openxmlformats.org/presentationml/2006/ole">
            <mc:AlternateContent xmlns:mc="http://schemas.openxmlformats.org/markup-compatibility/2006">
              <mc:Choice xmlns:v="urn:schemas-microsoft-com:vml" Requires="v">
                <p:oleObj spid="_x0000_s3076" name="" r:id="rId1" imgW="660400" imgH="215900" progId="Equation.DSMT4">
                  <p:embed/>
                </p:oleObj>
              </mc:Choice>
              <mc:Fallback>
                <p:oleObj name="" r:id="rId1" imgW="660400" imgH="215900" progId="Equation.DSMT4">
                  <p:embed/>
                  <p:pic>
                    <p:nvPicPr>
                      <p:cNvPr id="0" name="Picture 3075"/>
                      <p:cNvPicPr/>
                      <p:nvPr/>
                    </p:nvPicPr>
                    <p:blipFill>
                      <a:blip r:embed="rId2"/>
                      <a:stretch>
                        <a:fillRect/>
                      </a:stretch>
                    </p:blipFill>
                    <p:spPr>
                      <a:xfrm>
                        <a:off x="1535113" y="2724150"/>
                        <a:ext cx="1828800" cy="598488"/>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charRg st="24" end="72"/>
                                            </p:txEl>
                                          </p:spTgt>
                                        </p:tgtEl>
                                        <p:attrNameLst>
                                          <p:attrName>style.visibility</p:attrName>
                                        </p:attrNameLst>
                                      </p:cBhvr>
                                      <p:to>
                                        <p:strVal val="visible"/>
                                      </p:to>
                                    </p:set>
                                    <p:animEffect transition="in" filter="barn(inVertical)">
                                      <p:cBhvr>
                                        <p:cTn id="7" dur="500"/>
                                        <p:tgtEl>
                                          <p:spTgt spid="4">
                                            <p:txEl>
                                              <p:charRg st="24" end="7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charRg st="72" end="78"/>
                                            </p:txEl>
                                          </p:spTgt>
                                        </p:tgtEl>
                                        <p:attrNameLst>
                                          <p:attrName>style.visibility</p:attrName>
                                        </p:attrNameLst>
                                      </p:cBhvr>
                                      <p:to>
                                        <p:strVal val="visible"/>
                                      </p:to>
                                    </p:set>
                                    <p:animEffect transition="in" filter="barn(inVertical)">
                                      <p:cBhvr>
                                        <p:cTn id="12" dur="500"/>
                                        <p:tgtEl>
                                          <p:spTgt spid="4">
                                            <p:txEl>
                                              <p:charRg st="72" end="78"/>
                                            </p:txEl>
                                          </p:spTgt>
                                        </p:tgtEl>
                                      </p:cBhvr>
                                    </p:animEffect>
                                  </p:childTnLst>
                                </p:cTn>
                              </p:par>
                            </p:childTnLst>
                          </p:cTn>
                        </p:par>
                        <p:par>
                          <p:cTn id="13" fill="hold">
                            <p:stCondLst>
                              <p:cond delay="500"/>
                            </p:stCondLst>
                            <p:childTnLst>
                              <p:par>
                                <p:cTn id="14" presetID="16" presetClass="entr" presetSubtype="21"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arn(inVertical)">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4">
                                            <p:txEl>
                                              <p:charRg st="78" end="128"/>
                                            </p:txEl>
                                          </p:spTgt>
                                        </p:tgtEl>
                                        <p:attrNameLst>
                                          <p:attrName>style.visibility</p:attrName>
                                        </p:attrNameLst>
                                      </p:cBhvr>
                                      <p:to>
                                        <p:strVal val="visible"/>
                                      </p:to>
                                    </p:set>
                                    <p:animEffect transition="in" filter="barn(inVertical)">
                                      <p:cBhvr>
                                        <p:cTn id="21" dur="500"/>
                                        <p:tgtEl>
                                          <p:spTgt spid="4">
                                            <p:txEl>
                                              <p:charRg st="78" end="128"/>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4">
                                            <p:txEl>
                                              <p:charRg st="128" end="165"/>
                                            </p:txEl>
                                          </p:spTgt>
                                        </p:tgtEl>
                                        <p:attrNameLst>
                                          <p:attrName>style.visibility</p:attrName>
                                        </p:attrNameLst>
                                      </p:cBhvr>
                                      <p:to>
                                        <p:strVal val="visible"/>
                                      </p:to>
                                    </p:set>
                                    <p:animEffect transition="in" filter="barn(inVertical)">
                                      <p:cBhvr>
                                        <p:cTn id="26" dur="500"/>
                                        <p:tgtEl>
                                          <p:spTgt spid="4">
                                            <p:txEl>
                                              <p:charRg st="128" end="16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4">
                                            <p:txEl>
                                              <p:charRg st="165" end="203"/>
                                            </p:txEl>
                                          </p:spTgt>
                                        </p:tgtEl>
                                        <p:attrNameLst>
                                          <p:attrName>style.visibility</p:attrName>
                                        </p:attrNameLst>
                                      </p:cBhvr>
                                      <p:to>
                                        <p:strVal val="visible"/>
                                      </p:to>
                                    </p:set>
                                    <p:animEffect transition="in" filter="barn(inVertical)">
                                      <p:cBhvr>
                                        <p:cTn id="31" dur="500"/>
                                        <p:tgtEl>
                                          <p:spTgt spid="4">
                                            <p:txEl>
                                              <p:charRg st="165" end="20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iterate type="wd">
                                    <p:tmPct val="10000"/>
                                  </p:iterate>
                                  <p:childTnLst>
                                    <p:set>
                                      <p:cBhvr>
                                        <p:cTn id="35" dur="1" fill="hold">
                                          <p:stCondLst>
                                            <p:cond delay="0"/>
                                          </p:stCondLst>
                                        </p:cTn>
                                        <p:tgtEl>
                                          <p:spTgt spid="4">
                                            <p:txEl>
                                              <p:charRg st="203" end="246"/>
                                            </p:txEl>
                                          </p:spTgt>
                                        </p:tgtEl>
                                        <p:attrNameLst>
                                          <p:attrName>style.visibility</p:attrName>
                                        </p:attrNameLst>
                                      </p:cBhvr>
                                      <p:to>
                                        <p:strVal val="visible"/>
                                      </p:to>
                                    </p:set>
                                    <p:animEffect transition="in" filter="barn(inVertical)">
                                      <p:cBhvr>
                                        <p:cTn id="36" dur="500"/>
                                        <p:tgtEl>
                                          <p:spTgt spid="4">
                                            <p:txEl>
                                              <p:charRg st="203" end="24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8" name="Text Box 4"/>
          <p:cNvSpPr txBox="1"/>
          <p:nvPr/>
        </p:nvSpPr>
        <p:spPr>
          <a:xfrm>
            <a:off x="228600" y="762000"/>
            <a:ext cx="8915400" cy="15700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u="sng" dirty="0">
                <a:latin typeface="Times New Roman" panose="02020603050405020304" pitchFamily="18" charset="0"/>
                <a:cs typeface="Times New Roman" panose="02020603050405020304" pitchFamily="18" charset="0"/>
              </a:rPr>
              <a:t>B</a:t>
            </a:r>
            <a:r>
              <a:rPr lang="en-US" altLang="en-US" sz="2400" b="1" u="sng" dirty="0">
                <a:latin typeface="Times New Roman" panose="02020603050405020304" pitchFamily="18" charset="0"/>
                <a:ea typeface="Times New Roman" panose="02020603050405020304" pitchFamily="18" charset="0"/>
              </a:rPr>
              <a:t>à</a:t>
            </a:r>
            <a:r>
              <a:rPr lang="en-US" altLang="en-US" sz="2400" b="1" u="sng" dirty="0">
                <a:latin typeface="Times New Roman" panose="02020603050405020304" pitchFamily="18" charset="0"/>
                <a:cs typeface="Times New Roman" panose="02020603050405020304" pitchFamily="18" charset="0"/>
              </a:rPr>
              <a:t>i 31tr23</a:t>
            </a:r>
            <a:r>
              <a:rPr lang="en-US" altLang="en-US" sz="2400" dirty="0">
                <a:latin typeface="Times New Roman" panose="02020603050405020304" pitchFamily="18" charset="0"/>
                <a:cs typeface="Times New Roman" panose="02020603050405020304" pitchFamily="18" charset="0"/>
              </a:rPr>
              <a:t>: Tính độ d</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i hai cạnh góc vuông của một tam giác vuông, biết rằng nếu tăng mỗi cạnh lên 3cm thì diện tích tam giác đó sẽ tăng thêm 36cm</a:t>
            </a:r>
            <a:r>
              <a:rPr lang="en-US" altLang="en-US" sz="2400" baseline="30000" dirty="0">
                <a:latin typeface="Times New Roman" panose="02020603050405020304" pitchFamily="18" charset="0"/>
                <a:cs typeface="Times New Roman" panose="02020603050405020304" pitchFamily="18" charset="0"/>
              </a:rPr>
              <a:t>2</a:t>
            </a:r>
            <a:r>
              <a:rPr lang="en-US" altLang="en-US" sz="2400" dirty="0">
                <a:latin typeface="Times New Roman" panose="02020603050405020304" pitchFamily="18" charset="0"/>
                <a:cs typeface="Times New Roman" panose="02020603050405020304" pitchFamily="18" charset="0"/>
              </a:rPr>
              <a:t>,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nếu một cạnh giảm đi 2cm, cạnh kia giảm đi 4cm thì diệm tích của tam giác giảm đi 26cm</a:t>
            </a:r>
            <a:r>
              <a:rPr lang="en-US" altLang="en-US" sz="2400" baseline="30000" dirty="0">
                <a:latin typeface="Times New Roman" panose="02020603050405020304" pitchFamily="18" charset="0"/>
                <a:cs typeface="Times New Roman" panose="02020603050405020304" pitchFamily="18" charset="0"/>
              </a:rPr>
              <a:t>2</a:t>
            </a:r>
            <a:r>
              <a:rPr lang="en-US" altLang="en-US" sz="2400" dirty="0">
                <a:latin typeface="Times New Roman" panose="02020603050405020304" pitchFamily="18" charset="0"/>
                <a:cs typeface="Times New Roman" panose="02020603050405020304" pitchFamily="18" charset="0"/>
              </a:rPr>
              <a:t>.</a:t>
            </a:r>
            <a:endParaRPr lang="en-US" altLang="en-US" sz="2400" dirty="0">
              <a:latin typeface="Times New Roman" panose="02020603050405020304" pitchFamily="18" charset="0"/>
              <a:ea typeface="Times New Roman" panose="02020603050405020304" pitchFamily="18" charset="0"/>
            </a:endParaRPr>
          </a:p>
        </p:txBody>
      </p:sp>
      <p:sp>
        <p:nvSpPr>
          <p:cNvPr id="20483" name="Text Box 5"/>
          <p:cNvSpPr txBox="1"/>
          <p:nvPr/>
        </p:nvSpPr>
        <p:spPr>
          <a:xfrm>
            <a:off x="403225" y="2582863"/>
            <a:ext cx="184150" cy="27463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endParaRPr lang="vi-VN" altLang="en-US" sz="1200" dirty="0"/>
          </a:p>
        </p:txBody>
      </p:sp>
      <p:sp>
        <p:nvSpPr>
          <p:cNvPr id="6152" name="Text Box 8"/>
          <p:cNvSpPr txBox="1"/>
          <p:nvPr/>
        </p:nvSpPr>
        <p:spPr>
          <a:xfrm>
            <a:off x="225425" y="39688"/>
            <a:ext cx="3203575" cy="8302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b="1" u="sng" dirty="0">
                <a:latin typeface="Times New Roman" panose="02020603050405020304" pitchFamily="18" charset="0"/>
                <a:cs typeface="Times New Roman" panose="02020603050405020304" pitchFamily="18" charset="0"/>
              </a:rPr>
              <a:t>Dạng 1: B</a:t>
            </a:r>
            <a:r>
              <a:rPr lang="vi-VN" altLang="en-US" sz="2400" b="1" u="sng" dirty="0">
                <a:latin typeface="Times New Roman" panose="02020603050405020304" pitchFamily="18" charset="0"/>
                <a:ea typeface="Times New Roman" panose="02020603050405020304" pitchFamily="18" charset="0"/>
              </a:rPr>
              <a:t>à</a:t>
            </a:r>
            <a:r>
              <a:rPr lang="vi-VN" altLang="en-US" sz="2400" b="1" u="sng" dirty="0">
                <a:latin typeface="Times New Roman" panose="02020603050405020304" pitchFamily="18" charset="0"/>
                <a:cs typeface="Times New Roman" panose="02020603050405020304" pitchFamily="18" charset="0"/>
              </a:rPr>
              <a:t>i toán về số</a:t>
            </a:r>
            <a:r>
              <a:rPr lang="vi-VN" altLang="en-US" sz="2400" dirty="0">
                <a:latin typeface="Times New Roman" panose="02020603050405020304" pitchFamily="18" charset="0"/>
                <a:cs typeface="Times New Roman" panose="02020603050405020304" pitchFamily="18" charset="0"/>
              </a:rPr>
              <a:t>:</a:t>
            </a:r>
            <a:endParaRPr lang="en-US" altLang="en-US" sz="2400" dirty="0">
              <a:latin typeface="Times New Roman" panose="02020603050405020304" pitchFamily="18" charset="0"/>
              <a:cs typeface="Times New Roman" panose="02020603050405020304" pitchFamily="18" charset="0"/>
            </a:endParaRPr>
          </a:p>
          <a:p>
            <a:pPr marL="0" lvl="0" indent="0" eaLnBrk="1" hangingPunct="1">
              <a:spcBef>
                <a:spcPct val="0"/>
              </a:spcBef>
              <a:buNone/>
            </a:pPr>
            <a:endParaRPr lang="en-US" altLang="en-US" sz="2400" dirty="0">
              <a:latin typeface="Times New Roman" panose="02020603050405020304" pitchFamily="18" charset="0"/>
              <a:ea typeface="Times New Roman" panose="02020603050405020304" pitchFamily="18" charset="0"/>
            </a:endParaRPr>
          </a:p>
        </p:txBody>
      </p:sp>
      <p:graphicFrame>
        <p:nvGraphicFramePr>
          <p:cNvPr id="20485" name="Table 20484"/>
          <p:cNvGraphicFramePr/>
          <p:nvPr/>
        </p:nvGraphicFramePr>
        <p:xfrm>
          <a:off x="403225" y="2438400"/>
          <a:ext cx="8397875" cy="2560638"/>
        </p:xfrm>
        <a:graphic>
          <a:graphicData uri="http://schemas.openxmlformats.org/drawingml/2006/table">
            <a:tbl>
              <a:tblPr/>
              <a:tblGrid>
                <a:gridCol w="2100263"/>
                <a:gridCol w="2098675"/>
                <a:gridCol w="2100262"/>
                <a:gridCol w="2098675"/>
              </a:tblGrid>
              <a:tr h="118903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2400" b="1" dirty="0">
                          <a:latin typeface="Times New Roman" panose="02020603050405020304" pitchFamily="18" charset="0"/>
                          <a:cs typeface="Times New Roman" panose="02020603050405020304" pitchFamily="18" charset="0"/>
                        </a:rPr>
                        <a:t>   </a:t>
                      </a:r>
                      <a:endParaRPr lang="vi-VN" altLang="x-none" sz="2400" b="1"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2400" b="1" dirty="0">
                          <a:latin typeface="Times New Roman" panose="02020603050405020304" pitchFamily="18" charset="0"/>
                          <a:cs typeface="Times New Roman" panose="02020603050405020304" pitchFamily="18" charset="0"/>
                        </a:rPr>
                        <a:t>Cạnh góc vuông thứ nhất (cm)</a:t>
                      </a:r>
                      <a:endParaRPr lang="vi-VN" altLang="x-none" sz="2400" b="1"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2400" b="1" dirty="0">
                          <a:latin typeface="Times New Roman" panose="02020603050405020304" pitchFamily="18" charset="0"/>
                          <a:cs typeface="Times New Roman" panose="02020603050405020304" pitchFamily="18" charset="0"/>
                        </a:rPr>
                        <a:t>Cạnh góc vuông thứ hai (cm)</a:t>
                      </a:r>
                      <a:endParaRPr lang="vi-VN" altLang="x-none" sz="2400" b="1"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2400" b="1" dirty="0">
                          <a:latin typeface="Times New Roman" panose="02020603050405020304" pitchFamily="18" charset="0"/>
                          <a:cs typeface="Times New Roman" panose="02020603050405020304" pitchFamily="18" charset="0"/>
                        </a:rPr>
                        <a:t>Diện tích tam giác vuông (cm</a:t>
                      </a:r>
                      <a:r>
                        <a:rPr sz="2400" b="1" baseline="30000" dirty="0">
                          <a:latin typeface="Times New Roman" panose="02020603050405020304" pitchFamily="18" charset="0"/>
                          <a:cs typeface="Times New Roman" panose="02020603050405020304" pitchFamily="18" charset="0"/>
                        </a:rPr>
                        <a:t>2</a:t>
                      </a:r>
                      <a:r>
                        <a:rPr sz="2400" b="1" dirty="0">
                          <a:latin typeface="Times New Roman" panose="02020603050405020304" pitchFamily="18" charset="0"/>
                          <a:cs typeface="Times New Roman" panose="02020603050405020304" pitchFamily="18" charset="0"/>
                        </a:rPr>
                        <a:t>)</a:t>
                      </a:r>
                      <a:endParaRPr lang="vi-VN" altLang="x-none" sz="2400" b="1"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57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2400" dirty="0">
                          <a:latin typeface="Times New Roman" panose="02020603050405020304" pitchFamily="18" charset="0"/>
                          <a:cs typeface="Times New Roman" panose="02020603050405020304" pitchFamily="18" charset="0"/>
                        </a:rPr>
                        <a:t>Ban đầu</a:t>
                      </a: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57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2400" dirty="0">
                          <a:latin typeface="Times New Roman" panose="02020603050405020304" pitchFamily="18" charset="0"/>
                          <a:cs typeface="Times New Roman" panose="02020603050405020304" pitchFamily="18" charset="0"/>
                        </a:rPr>
                        <a:t>Thay đổi lần 1</a:t>
                      </a: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57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2400" dirty="0">
                          <a:latin typeface="Times New Roman" panose="02020603050405020304" pitchFamily="18" charset="0"/>
                          <a:cs typeface="Times New Roman" panose="02020603050405020304" pitchFamily="18" charset="0"/>
                        </a:rPr>
                        <a:t>Thay đổi lần 2</a:t>
                      </a: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3" name="Right Triangle 2"/>
          <p:cNvSpPr/>
          <p:nvPr/>
        </p:nvSpPr>
        <p:spPr>
          <a:xfrm>
            <a:off x="838200" y="2582863"/>
            <a:ext cx="1295400" cy="846138"/>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vi-VN" sz="1800" b="0" i="0" u="none" strike="noStrike" kern="1200" cap="none" spc="0" normalizeH="0" baseline="0" noProof="0">
              <a:ln>
                <a:noFill/>
              </a:ln>
              <a:solidFill>
                <a:schemeClr val="lt1"/>
              </a:solidFill>
              <a:effectLst/>
              <a:uLnTx/>
              <a:uFillTx/>
              <a:latin typeface="+mn-lt"/>
              <a:ea typeface="+mn-ea"/>
              <a:cs typeface="+mn-cs"/>
            </a:endParaRPr>
          </a:p>
        </p:txBody>
      </p:sp>
      <p:sp>
        <p:nvSpPr>
          <p:cNvPr id="5" name="TextBox 4"/>
          <p:cNvSpPr txBox="1"/>
          <p:nvPr/>
        </p:nvSpPr>
        <p:spPr>
          <a:xfrm>
            <a:off x="3479800" y="5278438"/>
            <a:ext cx="9525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PT 1:    </a:t>
            </a:r>
            <a:endParaRPr lang="vi-VN" altLang="en-US" sz="2400" dirty="0">
              <a:latin typeface="Times New Roman" panose="02020603050405020304" pitchFamily="18" charset="0"/>
              <a:ea typeface="Times New Roman" panose="02020603050405020304" pitchFamily="18" charset="0"/>
            </a:endParaRPr>
          </a:p>
        </p:txBody>
      </p:sp>
      <p:sp>
        <p:nvSpPr>
          <p:cNvPr id="13" name="TextBox 12"/>
          <p:cNvSpPr txBox="1"/>
          <p:nvPr/>
        </p:nvSpPr>
        <p:spPr>
          <a:xfrm>
            <a:off x="3613150" y="6059488"/>
            <a:ext cx="8763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PT 2:</a:t>
            </a:r>
            <a:endParaRPr lang="vi-VN" altLang="en-US" sz="2400" dirty="0">
              <a:latin typeface="Times New Roman" panose="02020603050405020304" pitchFamily="18" charset="0"/>
              <a:ea typeface="Times New Roman" panose="02020603050405020304" pitchFamily="18" charset="0"/>
            </a:endParaRPr>
          </a:p>
        </p:txBody>
      </p:sp>
      <p:sp>
        <p:nvSpPr>
          <p:cNvPr id="6" name="TextBox 5"/>
          <p:cNvSpPr txBox="1"/>
          <p:nvPr/>
        </p:nvSpPr>
        <p:spPr>
          <a:xfrm>
            <a:off x="6734175" y="4562475"/>
            <a:ext cx="1800225"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(x-2).(y-4)/2</a:t>
            </a:r>
            <a:endParaRPr lang="vi-VN" altLang="en-US" sz="2400" dirty="0">
              <a:latin typeface="Times New Roman" panose="02020603050405020304" pitchFamily="18" charset="0"/>
              <a:ea typeface="Times New Roman" panose="02020603050405020304" pitchFamily="18" charset="0"/>
            </a:endParaRPr>
          </a:p>
        </p:txBody>
      </p:sp>
      <p:sp>
        <p:nvSpPr>
          <p:cNvPr id="15" name="TextBox 14"/>
          <p:cNvSpPr txBox="1"/>
          <p:nvPr/>
        </p:nvSpPr>
        <p:spPr>
          <a:xfrm>
            <a:off x="2560638" y="3657600"/>
            <a:ext cx="10287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t>x</a:t>
            </a:r>
            <a:endParaRPr lang="vi-VN" altLang="en-US" sz="2400" dirty="0"/>
          </a:p>
        </p:txBody>
      </p:sp>
      <p:sp>
        <p:nvSpPr>
          <p:cNvPr id="16" name="TextBox 15"/>
          <p:cNvSpPr txBox="1"/>
          <p:nvPr/>
        </p:nvSpPr>
        <p:spPr>
          <a:xfrm>
            <a:off x="4876800" y="3657600"/>
            <a:ext cx="10287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t>y</a:t>
            </a:r>
            <a:endParaRPr lang="vi-VN" altLang="en-US" sz="2400" dirty="0"/>
          </a:p>
        </p:txBody>
      </p:sp>
      <p:sp>
        <p:nvSpPr>
          <p:cNvPr id="17" name="TextBox 16"/>
          <p:cNvSpPr txBox="1"/>
          <p:nvPr/>
        </p:nvSpPr>
        <p:spPr>
          <a:xfrm>
            <a:off x="6781800" y="3638550"/>
            <a:ext cx="10287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xy/2</a:t>
            </a:r>
            <a:endParaRPr lang="vi-VN" altLang="en-US" sz="2400" dirty="0">
              <a:latin typeface="Times New Roman" panose="02020603050405020304" pitchFamily="18" charset="0"/>
              <a:ea typeface="Times New Roman" panose="02020603050405020304" pitchFamily="18" charset="0"/>
            </a:endParaRPr>
          </a:p>
        </p:txBody>
      </p:sp>
      <p:sp>
        <p:nvSpPr>
          <p:cNvPr id="18" name="TextBox 17"/>
          <p:cNvSpPr txBox="1"/>
          <p:nvPr/>
        </p:nvSpPr>
        <p:spPr>
          <a:xfrm>
            <a:off x="2560638" y="4081463"/>
            <a:ext cx="10287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x+3</a:t>
            </a:r>
            <a:endParaRPr lang="vi-VN" altLang="en-US" sz="2400" dirty="0">
              <a:latin typeface="Times New Roman" panose="02020603050405020304" pitchFamily="18" charset="0"/>
              <a:ea typeface="Times New Roman" panose="02020603050405020304" pitchFamily="18" charset="0"/>
            </a:endParaRPr>
          </a:p>
        </p:txBody>
      </p:sp>
      <p:sp>
        <p:nvSpPr>
          <p:cNvPr id="19" name="TextBox 18"/>
          <p:cNvSpPr txBox="1"/>
          <p:nvPr/>
        </p:nvSpPr>
        <p:spPr>
          <a:xfrm>
            <a:off x="4700588" y="4100513"/>
            <a:ext cx="10287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y+3</a:t>
            </a:r>
            <a:endParaRPr lang="vi-VN" altLang="en-US" sz="2400" dirty="0">
              <a:latin typeface="Times New Roman" panose="02020603050405020304" pitchFamily="18" charset="0"/>
              <a:ea typeface="Times New Roman" panose="02020603050405020304" pitchFamily="18" charset="0"/>
            </a:endParaRPr>
          </a:p>
        </p:txBody>
      </p:sp>
      <p:sp>
        <p:nvSpPr>
          <p:cNvPr id="20" name="TextBox 19"/>
          <p:cNvSpPr txBox="1"/>
          <p:nvPr/>
        </p:nvSpPr>
        <p:spPr>
          <a:xfrm>
            <a:off x="6704013" y="4038600"/>
            <a:ext cx="21717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(x+3).(y+3)/2</a:t>
            </a:r>
            <a:endParaRPr lang="vi-VN" altLang="en-US" sz="2400" dirty="0">
              <a:latin typeface="Times New Roman" panose="02020603050405020304" pitchFamily="18" charset="0"/>
              <a:ea typeface="Times New Roman" panose="02020603050405020304" pitchFamily="18" charset="0"/>
            </a:endParaRPr>
          </a:p>
        </p:txBody>
      </p:sp>
      <p:sp>
        <p:nvSpPr>
          <p:cNvPr id="21" name="TextBox 20"/>
          <p:cNvSpPr txBox="1"/>
          <p:nvPr/>
        </p:nvSpPr>
        <p:spPr>
          <a:xfrm>
            <a:off x="2565400" y="4562475"/>
            <a:ext cx="14859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x-2</a:t>
            </a:r>
            <a:endParaRPr lang="vi-VN" altLang="en-US" sz="2400" dirty="0">
              <a:latin typeface="Times New Roman" panose="02020603050405020304" pitchFamily="18" charset="0"/>
              <a:ea typeface="Times New Roman" panose="02020603050405020304" pitchFamily="18" charset="0"/>
            </a:endParaRPr>
          </a:p>
        </p:txBody>
      </p:sp>
      <p:sp>
        <p:nvSpPr>
          <p:cNvPr id="22" name="TextBox 21"/>
          <p:cNvSpPr txBox="1"/>
          <p:nvPr/>
        </p:nvSpPr>
        <p:spPr>
          <a:xfrm>
            <a:off x="4721225" y="4510088"/>
            <a:ext cx="1485900" cy="4603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y-4</a:t>
            </a:r>
            <a:endParaRPr lang="vi-VN" altLang="en-US" sz="2400" dirty="0">
              <a:latin typeface="Times New Roman" panose="02020603050405020304" pitchFamily="18" charset="0"/>
              <a:ea typeface="Times New Roman" panose="02020603050405020304" pitchFamily="18" charset="0"/>
            </a:endParaRPr>
          </a:p>
        </p:txBody>
      </p:sp>
      <p:cxnSp>
        <p:nvCxnSpPr>
          <p:cNvPr id="7" name="Straight Connector 6"/>
          <p:cNvCxnSpPr/>
          <p:nvPr/>
        </p:nvCxnSpPr>
        <p:spPr>
          <a:xfrm>
            <a:off x="2057400" y="1143000"/>
            <a:ext cx="6248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2057400" y="1524000"/>
            <a:ext cx="6248400"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209800" y="1905000"/>
            <a:ext cx="6248400"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8" name="Object 7"/>
          <p:cNvGraphicFramePr>
            <a:graphicFrameLocks noChangeAspect="1"/>
          </p:cNvGraphicFramePr>
          <p:nvPr/>
        </p:nvGraphicFramePr>
        <p:xfrm>
          <a:off x="4429125" y="5060950"/>
          <a:ext cx="3840163" cy="844550"/>
        </p:xfrm>
        <a:graphic>
          <a:graphicData uri="http://schemas.openxmlformats.org/presentationml/2006/ole">
            <mc:AlternateContent xmlns:mc="http://schemas.openxmlformats.org/markup-compatibility/2006">
              <mc:Choice xmlns:v="urn:schemas-microsoft-com:vml" Requires="v">
                <p:oleObj spid="_x0000_s3078" name="" r:id="rId1" imgW="1790700" imgH="393700" progId="Equation.DSMT4">
                  <p:embed/>
                </p:oleObj>
              </mc:Choice>
              <mc:Fallback>
                <p:oleObj name="" r:id="rId1" imgW="1790700" imgH="393700" progId="Equation.DSMT4">
                  <p:embed/>
                  <p:pic>
                    <p:nvPicPr>
                      <p:cNvPr id="0" name="Picture 3077"/>
                      <p:cNvPicPr/>
                      <p:nvPr/>
                    </p:nvPicPr>
                    <p:blipFill>
                      <a:blip r:embed="rId2"/>
                      <a:stretch>
                        <a:fillRect/>
                      </a:stretch>
                    </p:blipFill>
                    <p:spPr>
                      <a:xfrm>
                        <a:off x="4429125" y="5060950"/>
                        <a:ext cx="3840163" cy="844550"/>
                      </a:xfrm>
                      <a:prstGeom prst="rect">
                        <a:avLst/>
                      </a:prstGeom>
                      <a:solidFill>
                        <a:srgbClr val="FFFF00"/>
                      </a:solidFill>
                      <a:ln w="38100">
                        <a:noFill/>
                        <a:miter/>
                      </a:ln>
                    </p:spPr>
                  </p:pic>
                </p:oleObj>
              </mc:Fallback>
            </mc:AlternateContent>
          </a:graphicData>
        </a:graphic>
      </p:graphicFrame>
      <p:graphicFrame>
        <p:nvGraphicFramePr>
          <p:cNvPr id="9" name="Object 8"/>
          <p:cNvGraphicFramePr>
            <a:graphicFrameLocks noChangeAspect="1"/>
          </p:cNvGraphicFramePr>
          <p:nvPr/>
        </p:nvGraphicFramePr>
        <p:xfrm>
          <a:off x="4597400" y="5942013"/>
          <a:ext cx="3671888" cy="696912"/>
        </p:xfrm>
        <a:graphic>
          <a:graphicData uri="http://schemas.openxmlformats.org/presentationml/2006/ole">
            <mc:AlternateContent xmlns:mc="http://schemas.openxmlformats.org/markup-compatibility/2006">
              <mc:Choice xmlns:v="urn:schemas-microsoft-com:vml" Requires="v">
                <p:oleObj spid="_x0000_s3077" name="" r:id="rId3" imgW="1803400" imgH="393700" progId="Equation.DSMT4">
                  <p:embed/>
                </p:oleObj>
              </mc:Choice>
              <mc:Fallback>
                <p:oleObj name="" r:id="rId3" imgW="1803400" imgH="393700" progId="Equation.DSMT4">
                  <p:embed/>
                  <p:pic>
                    <p:nvPicPr>
                      <p:cNvPr id="0" name="Picture 3076"/>
                      <p:cNvPicPr/>
                      <p:nvPr/>
                    </p:nvPicPr>
                    <p:blipFill>
                      <a:blip r:embed="rId4"/>
                      <a:stretch>
                        <a:fillRect/>
                      </a:stretch>
                    </p:blipFill>
                    <p:spPr>
                      <a:xfrm>
                        <a:off x="4597400" y="5942013"/>
                        <a:ext cx="3671888" cy="696912"/>
                      </a:xfrm>
                      <a:prstGeom prst="rect">
                        <a:avLst/>
                      </a:prstGeom>
                      <a:solidFill>
                        <a:srgbClr val="FFC000"/>
                      </a:solidFill>
                      <a:ln w="38100">
                        <a:noFill/>
                        <a:miter/>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52"/>
                                        </p:tgtEl>
                                        <p:attrNameLst>
                                          <p:attrName>style.visibility</p:attrName>
                                        </p:attrNameLst>
                                      </p:cBhvr>
                                      <p:to>
                                        <p:strVal val="visible"/>
                                      </p:to>
                                    </p:set>
                                    <p:animEffect transition="in" filter="box(in)">
                                      <p:cBhvr>
                                        <p:cTn id="7" dur="500"/>
                                        <p:tgtEl>
                                          <p:spTgt spid="615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8"/>
                                        </p:tgtEl>
                                        <p:attrNameLst>
                                          <p:attrName>style.visibility</p:attrName>
                                        </p:attrNameLst>
                                      </p:cBhvr>
                                      <p:to>
                                        <p:strVal val="visible"/>
                                      </p:to>
                                    </p:set>
                                    <p:animEffect transition="in" filter="box(in)">
                                      <p:cBhvr>
                                        <p:cTn id="12" dur="500"/>
                                        <p:tgtEl>
                                          <p:spTgt spid="614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0485"/>
                                        </p:tgtEl>
                                        <p:attrNameLst>
                                          <p:attrName>style.visibility</p:attrName>
                                        </p:attrNameLst>
                                      </p:cBhvr>
                                      <p:to>
                                        <p:strVal val="visible"/>
                                      </p:to>
                                    </p:set>
                                    <p:animEffect transition="in" filter="wipe(down)">
                                      <p:cBhvr>
                                        <p:cTn id="17" dur="500"/>
                                        <p:tgtEl>
                                          <p:spTgt spid="20485"/>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barn(inVertical)">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0"/>
                                        <p:tgtEl>
                                          <p:spTgt spid="7"/>
                                        </p:tgtEl>
                                      </p:cBhvr>
                                    </p:animEffect>
                                    <p:anim calcmode="lin" valueType="num">
                                      <p:cBhvr>
                                        <p:cTn id="26" dur="1000" fill="hold"/>
                                        <p:tgtEl>
                                          <p:spTgt spid="7"/>
                                        </p:tgtEl>
                                        <p:attrNameLst>
                                          <p:attrName>ppt_x</p:attrName>
                                        </p:attrNameLst>
                                      </p:cBhvr>
                                      <p:tavLst>
                                        <p:tav tm="0">
                                          <p:val>
                                            <p:strVal val="#ppt_x"/>
                                          </p:val>
                                        </p:tav>
                                        <p:tav tm="100000">
                                          <p:val>
                                            <p:strVal val="#ppt_x"/>
                                          </p:val>
                                        </p:tav>
                                      </p:tavLst>
                                    </p:anim>
                                    <p:anim calcmode="lin" valueType="num">
                                      <p:cBhvr>
                                        <p:cTn id="2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barn(inVertical)">
                                      <p:cBhvr>
                                        <p:cTn id="35" dur="500"/>
                                        <p:tgtEl>
                                          <p:spTgt spid="16"/>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barn(inVertical)">
                                      <p:cBhvr>
                                        <p:cTn id="38" dur="500"/>
                                        <p:tgtEl>
                                          <p:spTgt spid="17"/>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fade">
                                      <p:cBhvr>
                                        <p:cTn id="43" dur="1000"/>
                                        <p:tgtEl>
                                          <p:spTgt spid="23"/>
                                        </p:tgtEl>
                                      </p:cBhvr>
                                    </p:animEffect>
                                    <p:anim calcmode="lin" valueType="num">
                                      <p:cBhvr>
                                        <p:cTn id="44" dur="1000" fill="hold"/>
                                        <p:tgtEl>
                                          <p:spTgt spid="23"/>
                                        </p:tgtEl>
                                        <p:attrNameLst>
                                          <p:attrName>ppt_x</p:attrName>
                                        </p:attrNameLst>
                                      </p:cBhvr>
                                      <p:tavLst>
                                        <p:tav tm="0">
                                          <p:val>
                                            <p:strVal val="#ppt_x"/>
                                          </p:val>
                                        </p:tav>
                                        <p:tav tm="100000">
                                          <p:val>
                                            <p:strVal val="#ppt_x"/>
                                          </p:val>
                                        </p:tav>
                                      </p:tavLst>
                                    </p:anim>
                                    <p:anim calcmode="lin" valueType="num">
                                      <p:cBhvr>
                                        <p:cTn id="45"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barn(inVertical)">
                                      <p:cBhvr>
                                        <p:cTn id="50" dur="500"/>
                                        <p:tgtEl>
                                          <p:spTgt spid="18"/>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barn(inVertical)">
                                      <p:cBhvr>
                                        <p:cTn id="55" dur="500"/>
                                        <p:tgtEl>
                                          <p:spTgt spid="19"/>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20"/>
                                        </p:tgtEl>
                                        <p:attrNameLst>
                                          <p:attrName>style.visibility</p:attrName>
                                        </p:attrNameLst>
                                      </p:cBhvr>
                                      <p:to>
                                        <p:strVal val="visible"/>
                                      </p:to>
                                    </p:set>
                                    <p:animEffect transition="in" filter="barn(inVertical)">
                                      <p:cBhvr>
                                        <p:cTn id="60" dur="500"/>
                                        <p:tgtEl>
                                          <p:spTgt spid="20"/>
                                        </p:tgtEl>
                                      </p:cBhvr>
                                    </p:animEffect>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5"/>
                                        </p:tgtEl>
                                        <p:attrNameLst>
                                          <p:attrName>style.visibility</p:attrName>
                                        </p:attrNameLst>
                                      </p:cBhvr>
                                      <p:to>
                                        <p:strVal val="visible"/>
                                      </p:to>
                                    </p:set>
                                    <p:animEffect transition="in" filter="barn(inVertical)">
                                      <p:cBhvr>
                                        <p:cTn id="65" dur="500"/>
                                        <p:tgtEl>
                                          <p:spTgt spid="5"/>
                                        </p:tgtEl>
                                      </p:cBhvr>
                                    </p:animEffect>
                                  </p:childTnLst>
                                </p:cTn>
                              </p:par>
                              <p:par>
                                <p:cTn id="66" presetID="2" presetClass="entr" presetSubtype="4" fill="hold" nodeType="withEffect">
                                  <p:stCondLst>
                                    <p:cond delay="0"/>
                                  </p:stCondLst>
                                  <p:childTnLst>
                                    <p:set>
                                      <p:cBhvr>
                                        <p:cTn id="67" dur="1" fill="hold">
                                          <p:stCondLst>
                                            <p:cond delay="0"/>
                                          </p:stCondLst>
                                        </p:cTn>
                                        <p:tgtEl>
                                          <p:spTgt spid="8"/>
                                        </p:tgtEl>
                                        <p:attrNameLst>
                                          <p:attrName>style.visibility</p:attrName>
                                        </p:attrNameLst>
                                      </p:cBhvr>
                                      <p:to>
                                        <p:strVal val="visible"/>
                                      </p:to>
                                    </p:set>
                                    <p:anim calcmode="lin" valueType="num">
                                      <p:cBhvr additive="base">
                                        <p:cTn id="68" dur="500" fill="hold"/>
                                        <p:tgtEl>
                                          <p:spTgt spid="8"/>
                                        </p:tgtEl>
                                        <p:attrNameLst>
                                          <p:attrName>ppt_x</p:attrName>
                                        </p:attrNameLst>
                                      </p:cBhvr>
                                      <p:tavLst>
                                        <p:tav tm="0">
                                          <p:val>
                                            <p:strVal val="#ppt_x"/>
                                          </p:val>
                                        </p:tav>
                                        <p:tav tm="100000">
                                          <p:val>
                                            <p:strVal val="#ppt_x"/>
                                          </p:val>
                                        </p:tav>
                                      </p:tavLst>
                                    </p:anim>
                                    <p:anim calcmode="lin" valueType="num">
                                      <p:cBhvr additive="base">
                                        <p:cTn id="6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nodeType="clickEffect">
                                  <p:stCondLst>
                                    <p:cond delay="0"/>
                                  </p:stCondLst>
                                  <p:childTnLst>
                                    <p:set>
                                      <p:cBhvr>
                                        <p:cTn id="73" dur="1" fill="hold">
                                          <p:stCondLst>
                                            <p:cond delay="0"/>
                                          </p:stCondLst>
                                        </p:cTn>
                                        <p:tgtEl>
                                          <p:spTgt spid="24"/>
                                        </p:tgtEl>
                                        <p:attrNameLst>
                                          <p:attrName>style.visibility</p:attrName>
                                        </p:attrNameLst>
                                      </p:cBhvr>
                                      <p:to>
                                        <p:strVal val="visible"/>
                                      </p:to>
                                    </p:set>
                                    <p:animEffect transition="in" filter="fade">
                                      <p:cBhvr>
                                        <p:cTn id="74" dur="1000"/>
                                        <p:tgtEl>
                                          <p:spTgt spid="24"/>
                                        </p:tgtEl>
                                      </p:cBhvr>
                                    </p:animEffect>
                                    <p:anim calcmode="lin" valueType="num">
                                      <p:cBhvr>
                                        <p:cTn id="75" dur="1000" fill="hold"/>
                                        <p:tgtEl>
                                          <p:spTgt spid="24"/>
                                        </p:tgtEl>
                                        <p:attrNameLst>
                                          <p:attrName>ppt_x</p:attrName>
                                        </p:attrNameLst>
                                      </p:cBhvr>
                                      <p:tavLst>
                                        <p:tav tm="0">
                                          <p:val>
                                            <p:strVal val="#ppt_x"/>
                                          </p:val>
                                        </p:tav>
                                        <p:tav tm="100000">
                                          <p:val>
                                            <p:strVal val="#ppt_x"/>
                                          </p:val>
                                        </p:tav>
                                      </p:tavLst>
                                    </p:anim>
                                    <p:anim calcmode="lin" valueType="num">
                                      <p:cBhvr>
                                        <p:cTn id="76"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grpId="0" nodeType="clickEffect">
                                  <p:stCondLst>
                                    <p:cond delay="0"/>
                                  </p:stCondLst>
                                  <p:childTnLst>
                                    <p:set>
                                      <p:cBhvr>
                                        <p:cTn id="80" dur="1" fill="hold">
                                          <p:stCondLst>
                                            <p:cond delay="0"/>
                                          </p:stCondLst>
                                        </p:cTn>
                                        <p:tgtEl>
                                          <p:spTgt spid="21"/>
                                        </p:tgtEl>
                                        <p:attrNameLst>
                                          <p:attrName>style.visibility</p:attrName>
                                        </p:attrNameLst>
                                      </p:cBhvr>
                                      <p:to>
                                        <p:strVal val="visible"/>
                                      </p:to>
                                    </p:set>
                                    <p:animEffect transition="in" filter="barn(inVertical)">
                                      <p:cBhvr>
                                        <p:cTn id="81" dur="500"/>
                                        <p:tgtEl>
                                          <p:spTgt spid="21"/>
                                        </p:tgtEl>
                                      </p:cBhvr>
                                    </p:animEffect>
                                  </p:childTnLst>
                                </p:cTn>
                              </p:par>
                            </p:childTnLst>
                          </p:cTn>
                        </p:par>
                      </p:childTnLst>
                    </p:cTn>
                  </p:par>
                  <p:par>
                    <p:cTn id="82" fill="hold">
                      <p:stCondLst>
                        <p:cond delay="indefinite"/>
                      </p:stCondLst>
                      <p:childTnLst>
                        <p:par>
                          <p:cTn id="83" fill="hold">
                            <p:stCondLst>
                              <p:cond delay="0"/>
                            </p:stCondLst>
                            <p:childTnLst>
                              <p:par>
                                <p:cTn id="84" presetID="16" presetClass="entr" presetSubtype="21" fill="hold" grpId="0" nodeType="clickEffect">
                                  <p:stCondLst>
                                    <p:cond delay="0"/>
                                  </p:stCondLst>
                                  <p:childTnLst>
                                    <p:set>
                                      <p:cBhvr>
                                        <p:cTn id="85" dur="1" fill="hold">
                                          <p:stCondLst>
                                            <p:cond delay="0"/>
                                          </p:stCondLst>
                                        </p:cTn>
                                        <p:tgtEl>
                                          <p:spTgt spid="22"/>
                                        </p:tgtEl>
                                        <p:attrNameLst>
                                          <p:attrName>style.visibility</p:attrName>
                                        </p:attrNameLst>
                                      </p:cBhvr>
                                      <p:to>
                                        <p:strVal val="visible"/>
                                      </p:to>
                                    </p:set>
                                    <p:animEffect transition="in" filter="barn(inVertical)">
                                      <p:cBhvr>
                                        <p:cTn id="86" dur="500"/>
                                        <p:tgtEl>
                                          <p:spTgt spid="22"/>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grpId="0" nodeType="clickEffect">
                                  <p:stCondLst>
                                    <p:cond delay="0"/>
                                  </p:stCondLst>
                                  <p:childTnLst>
                                    <p:set>
                                      <p:cBhvr>
                                        <p:cTn id="90" dur="1" fill="hold">
                                          <p:stCondLst>
                                            <p:cond delay="0"/>
                                          </p:stCondLst>
                                        </p:cTn>
                                        <p:tgtEl>
                                          <p:spTgt spid="6"/>
                                        </p:tgtEl>
                                        <p:attrNameLst>
                                          <p:attrName>style.visibility</p:attrName>
                                        </p:attrNameLst>
                                      </p:cBhvr>
                                      <p:to>
                                        <p:strVal val="visible"/>
                                      </p:to>
                                    </p:set>
                                    <p:animEffect transition="in" filter="barn(inVertical)">
                                      <p:cBhvr>
                                        <p:cTn id="91" dur="500"/>
                                        <p:tgtEl>
                                          <p:spTgt spid="6"/>
                                        </p:tgtEl>
                                      </p:cBhvr>
                                    </p:animEffect>
                                  </p:childTnLst>
                                </p:cTn>
                              </p:par>
                            </p:childTnLst>
                          </p:cTn>
                        </p:par>
                      </p:childTnLst>
                    </p:cTn>
                  </p:par>
                  <p:par>
                    <p:cTn id="92" fill="hold">
                      <p:stCondLst>
                        <p:cond delay="indefinite"/>
                      </p:stCondLst>
                      <p:childTnLst>
                        <p:par>
                          <p:cTn id="93" fill="hold">
                            <p:stCondLst>
                              <p:cond delay="0"/>
                            </p:stCondLst>
                            <p:childTnLst>
                              <p:par>
                                <p:cTn id="94" presetID="16" presetClass="entr" presetSubtype="21" fill="hold" grpId="0" nodeType="clickEffect">
                                  <p:stCondLst>
                                    <p:cond delay="0"/>
                                  </p:stCondLst>
                                  <p:childTnLst>
                                    <p:set>
                                      <p:cBhvr>
                                        <p:cTn id="95" dur="1" fill="hold">
                                          <p:stCondLst>
                                            <p:cond delay="0"/>
                                          </p:stCondLst>
                                        </p:cTn>
                                        <p:tgtEl>
                                          <p:spTgt spid="13"/>
                                        </p:tgtEl>
                                        <p:attrNameLst>
                                          <p:attrName>style.visibility</p:attrName>
                                        </p:attrNameLst>
                                      </p:cBhvr>
                                      <p:to>
                                        <p:strVal val="visible"/>
                                      </p:to>
                                    </p:set>
                                    <p:animEffect transition="in" filter="barn(inVertical)">
                                      <p:cBhvr>
                                        <p:cTn id="96" dur="500"/>
                                        <p:tgtEl>
                                          <p:spTgt spid="13"/>
                                        </p:tgtEl>
                                      </p:cBhvr>
                                    </p:animEffect>
                                  </p:childTnLst>
                                </p:cTn>
                              </p:par>
                              <p:par>
                                <p:cTn id="97" presetID="42" presetClass="entr" presetSubtype="0" fill="hold" nodeType="withEffect">
                                  <p:stCondLst>
                                    <p:cond delay="0"/>
                                  </p:stCondLst>
                                  <p:childTnLst>
                                    <p:set>
                                      <p:cBhvr>
                                        <p:cTn id="98" dur="1" fill="hold">
                                          <p:stCondLst>
                                            <p:cond delay="0"/>
                                          </p:stCondLst>
                                        </p:cTn>
                                        <p:tgtEl>
                                          <p:spTgt spid="9"/>
                                        </p:tgtEl>
                                        <p:attrNameLst>
                                          <p:attrName>style.visibility</p:attrName>
                                        </p:attrNameLst>
                                      </p:cBhvr>
                                      <p:to>
                                        <p:strVal val="visible"/>
                                      </p:to>
                                    </p:set>
                                    <p:animEffect transition="in" filter="fade">
                                      <p:cBhvr>
                                        <p:cTn id="99" dur="1000"/>
                                        <p:tgtEl>
                                          <p:spTgt spid="9"/>
                                        </p:tgtEl>
                                      </p:cBhvr>
                                    </p:animEffect>
                                    <p:anim calcmode="lin" valueType="num">
                                      <p:cBhvr>
                                        <p:cTn id="100" dur="1000" fill="hold"/>
                                        <p:tgtEl>
                                          <p:spTgt spid="9"/>
                                        </p:tgtEl>
                                        <p:attrNameLst>
                                          <p:attrName>ppt_x</p:attrName>
                                        </p:attrNameLst>
                                      </p:cBhvr>
                                      <p:tavLst>
                                        <p:tav tm="0">
                                          <p:val>
                                            <p:strVal val="#ppt_x"/>
                                          </p:val>
                                        </p:tav>
                                        <p:tav tm="100000">
                                          <p:val>
                                            <p:strVal val="#ppt_x"/>
                                          </p:val>
                                        </p:tav>
                                      </p:tavLst>
                                    </p:anim>
                                    <p:anim calcmode="lin" valueType="num">
                                      <p:cBhvr>
                                        <p:cTn id="10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52" grpId="0"/>
      <p:bldP spid="3" grpId="0" animBg="1"/>
      <p:bldP spid="5" grpId="0"/>
      <p:bldP spid="13" grpId="0"/>
      <p:bldP spid="6" grpId="0"/>
      <p:bldP spid="15" grpId="0"/>
      <p:bldP spid="16" grpId="0"/>
      <p:bldP spid="17" grpId="0"/>
      <p:bldP spid="18" grpId="0"/>
      <p:bldP spid="19" grpId="0"/>
      <p:bldP spid="20" grpId="0"/>
      <p:bldP spid="21" grpId="0"/>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Text Box 5"/>
          <p:cNvSpPr txBox="1"/>
          <p:nvPr/>
        </p:nvSpPr>
        <p:spPr>
          <a:xfrm>
            <a:off x="403225" y="2582863"/>
            <a:ext cx="184150" cy="27463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endParaRPr lang="vi-VN" altLang="en-US" sz="1200" dirty="0"/>
          </a:p>
        </p:txBody>
      </p:sp>
      <p:sp>
        <p:nvSpPr>
          <p:cNvPr id="21507" name="Text Box 8"/>
          <p:cNvSpPr txBox="1"/>
          <p:nvPr/>
        </p:nvSpPr>
        <p:spPr>
          <a:xfrm>
            <a:off x="193675" y="63500"/>
            <a:ext cx="3203575" cy="8302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b="1" u="sng" dirty="0">
                <a:latin typeface="Times New Roman" panose="02020603050405020304" pitchFamily="18" charset="0"/>
                <a:cs typeface="Times New Roman" panose="02020603050405020304" pitchFamily="18" charset="0"/>
              </a:rPr>
              <a:t>Dạng 1: B</a:t>
            </a:r>
            <a:r>
              <a:rPr lang="vi-VN" altLang="en-US" sz="2400" b="1" u="sng" dirty="0">
                <a:latin typeface="Times New Roman" panose="02020603050405020304" pitchFamily="18" charset="0"/>
                <a:ea typeface="Times New Roman" panose="02020603050405020304" pitchFamily="18" charset="0"/>
              </a:rPr>
              <a:t>à</a:t>
            </a:r>
            <a:r>
              <a:rPr lang="vi-VN" altLang="en-US" sz="2400" b="1" u="sng" dirty="0">
                <a:latin typeface="Times New Roman" panose="02020603050405020304" pitchFamily="18" charset="0"/>
                <a:cs typeface="Times New Roman" panose="02020603050405020304" pitchFamily="18" charset="0"/>
              </a:rPr>
              <a:t>i toán về số</a:t>
            </a:r>
            <a:r>
              <a:rPr lang="vi-VN" altLang="en-US" sz="2400" dirty="0">
                <a:latin typeface="Times New Roman" panose="02020603050405020304" pitchFamily="18" charset="0"/>
                <a:cs typeface="Times New Roman" panose="02020603050405020304" pitchFamily="18" charset="0"/>
              </a:rPr>
              <a:t>:</a:t>
            </a:r>
            <a:endParaRPr lang="en-US" altLang="en-US" sz="2400" dirty="0">
              <a:latin typeface="Times New Roman" panose="02020603050405020304" pitchFamily="18" charset="0"/>
              <a:cs typeface="Times New Roman" panose="02020603050405020304" pitchFamily="18" charset="0"/>
            </a:endParaRPr>
          </a:p>
          <a:p>
            <a:pPr marL="0" lvl="0" indent="0" eaLnBrk="1" hangingPunct="1">
              <a:spcBef>
                <a:spcPct val="0"/>
              </a:spcBef>
              <a:buNone/>
            </a:pPr>
            <a:endParaRPr lang="en-US" altLang="en-US" sz="2400" dirty="0">
              <a:latin typeface="Times New Roman" panose="02020603050405020304" pitchFamily="18" charset="0"/>
              <a:ea typeface="Times New Roman" panose="02020603050405020304" pitchFamily="18" charset="0"/>
            </a:endParaRPr>
          </a:p>
        </p:txBody>
      </p:sp>
      <p:graphicFrame>
        <p:nvGraphicFramePr>
          <p:cNvPr id="21508" name="Table 21507"/>
          <p:cNvGraphicFramePr/>
          <p:nvPr/>
        </p:nvGraphicFramePr>
        <p:xfrm>
          <a:off x="403225" y="3154363"/>
          <a:ext cx="8397875" cy="2255838"/>
        </p:xfrm>
        <a:graphic>
          <a:graphicData uri="http://schemas.openxmlformats.org/drawingml/2006/table">
            <a:tbl>
              <a:tblPr/>
              <a:tblGrid>
                <a:gridCol w="2100263"/>
                <a:gridCol w="2098675"/>
                <a:gridCol w="2100262"/>
                <a:gridCol w="2098675"/>
              </a:tblGrid>
              <a:tr h="88423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000" b="1"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2000" b="1" dirty="0">
                          <a:latin typeface="Times New Roman" panose="02020603050405020304" pitchFamily="18" charset="0"/>
                          <a:cs typeface="Times New Roman" panose="02020603050405020304" pitchFamily="18" charset="0"/>
                        </a:rPr>
                        <a:t>Số luống rau</a:t>
                      </a:r>
                      <a:endParaRPr lang="vi-VN" altLang="x-none" sz="2000" b="1" dirty="0">
                        <a:latin typeface="Times New Roman" panose="02020603050405020304" pitchFamily="18" charset="0"/>
                        <a:ea typeface="Times New Roman" panose="02020603050405020304" pitchFamily="18" charset="0"/>
                      </a:endParaRPr>
                    </a:p>
                  </a:txBody>
                  <a:tcPr marT="45726" marB="45726"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2000" b="1" dirty="0">
                          <a:latin typeface="Times New Roman" panose="02020603050405020304" pitchFamily="18" charset="0"/>
                          <a:cs typeface="Times New Roman" panose="02020603050405020304" pitchFamily="18" charset="0"/>
                        </a:rPr>
                        <a:t>Số cây rau trên một luống</a:t>
                      </a:r>
                      <a:endParaRPr lang="vi-VN" altLang="x-none" sz="2000" b="1" dirty="0">
                        <a:latin typeface="Times New Roman" panose="02020603050405020304" pitchFamily="18" charset="0"/>
                        <a:ea typeface="Times New Roman" panose="02020603050405020304" pitchFamily="18" charset="0"/>
                      </a:endParaRPr>
                    </a:p>
                  </a:txBody>
                  <a:tcPr marT="45726" marB="45726"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2000" b="1" dirty="0">
                          <a:latin typeface="Times New Roman" panose="02020603050405020304" pitchFamily="18" charset="0"/>
                          <a:cs typeface="Times New Roman" panose="02020603050405020304" pitchFamily="18" charset="0"/>
                        </a:rPr>
                        <a:t>Số cây rau trong vườn</a:t>
                      </a:r>
                      <a:endParaRPr lang="vi-VN" altLang="x-none" sz="2000" b="1" dirty="0">
                        <a:latin typeface="Times New Roman" panose="02020603050405020304" pitchFamily="18" charset="0"/>
                        <a:ea typeface="Times New Roman" panose="02020603050405020304" pitchFamily="18" charset="0"/>
                      </a:endParaRPr>
                    </a:p>
                  </a:txBody>
                  <a:tcPr marT="45726" marB="45726"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57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2400" dirty="0">
                          <a:latin typeface="Times New Roman" panose="02020603050405020304" pitchFamily="18" charset="0"/>
                          <a:cs typeface="Times New Roman" panose="02020603050405020304" pitchFamily="18" charset="0"/>
                        </a:rPr>
                        <a:t>Ban đầu</a:t>
                      </a: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57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2400" dirty="0">
                          <a:latin typeface="Times New Roman" panose="02020603050405020304" pitchFamily="18" charset="0"/>
                          <a:cs typeface="Times New Roman" panose="02020603050405020304" pitchFamily="18" charset="0"/>
                        </a:rPr>
                        <a:t>Thay đổi lần 1</a:t>
                      </a: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57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2400" dirty="0">
                          <a:latin typeface="Times New Roman" panose="02020603050405020304" pitchFamily="18" charset="0"/>
                          <a:cs typeface="Times New Roman" panose="02020603050405020304" pitchFamily="18" charset="0"/>
                        </a:rPr>
                        <a:t>Thay đổi lần 2</a:t>
                      </a: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sz="2400" dirty="0">
                        <a:latin typeface="Times New Roman" panose="02020603050405020304" pitchFamily="18" charset="0"/>
                        <a:ea typeface="Times New Roman" panose="02020603050405020304" pitchFamily="18" charset="0"/>
                      </a:endParaRPr>
                    </a:p>
                  </a:txBody>
                  <a:tcPr marT="45726" marB="45726">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13" name="TextBox 12"/>
          <p:cNvSpPr txBox="1"/>
          <p:nvPr/>
        </p:nvSpPr>
        <p:spPr>
          <a:xfrm>
            <a:off x="1993900" y="5637213"/>
            <a:ext cx="5067300" cy="4603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PT 1:(x+8).(y-3)=xy-54</a:t>
            </a:r>
            <a:endParaRPr lang="vi-VN" altLang="en-US" sz="2400" dirty="0">
              <a:latin typeface="Times New Roman" panose="02020603050405020304" pitchFamily="18" charset="0"/>
              <a:ea typeface="Times New Roman" panose="02020603050405020304" pitchFamily="18" charset="0"/>
            </a:endParaRPr>
          </a:p>
        </p:txBody>
      </p:sp>
      <p:sp>
        <p:nvSpPr>
          <p:cNvPr id="9" name="Text Box 6"/>
          <p:cNvSpPr txBox="1"/>
          <p:nvPr/>
        </p:nvSpPr>
        <p:spPr>
          <a:xfrm>
            <a:off x="228600" y="452438"/>
            <a:ext cx="8534400" cy="28622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spcBef>
                <a:spcPct val="50000"/>
              </a:spcBef>
              <a:buNone/>
            </a:pPr>
            <a:r>
              <a:rPr lang="en-US" altLang="en-US" sz="2400" b="1" u="sng" dirty="0">
                <a:latin typeface="Times New Roman" panose="02020603050405020304" pitchFamily="18" charset="0"/>
                <a:cs typeface="Times New Roman" panose="02020603050405020304" pitchFamily="18" charset="0"/>
              </a:rPr>
              <a:t>B</a:t>
            </a:r>
            <a:r>
              <a:rPr lang="en-US" altLang="en-US" sz="2400" b="1" u="sng" dirty="0">
                <a:latin typeface="Times New Roman" panose="02020603050405020304" pitchFamily="18" charset="0"/>
                <a:ea typeface="Times New Roman" panose="02020603050405020304" pitchFamily="18" charset="0"/>
              </a:rPr>
              <a:t>à</a:t>
            </a:r>
            <a:r>
              <a:rPr lang="en-US" altLang="en-US" sz="2400" b="1" u="sng" dirty="0">
                <a:latin typeface="Times New Roman" panose="02020603050405020304" pitchFamily="18" charset="0"/>
                <a:cs typeface="Times New Roman" panose="02020603050405020304" pitchFamily="18" charset="0"/>
              </a:rPr>
              <a:t>i 34 tr24</a:t>
            </a:r>
            <a:r>
              <a:rPr lang="en-US" altLang="en-US" sz="2400" dirty="0">
                <a:latin typeface="Times New Roman" panose="02020603050405020304" pitchFamily="18" charset="0"/>
                <a:cs typeface="Times New Roman" panose="02020603050405020304" pitchFamily="18" charset="0"/>
              </a:rPr>
              <a:t>: Nh</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Lan có một mảnh vườn trồng rau cải bắp. Vườn được đánh th</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nh nhiều luống, mỗi luống trồng cùng một số cây cải bắp. Lan tính rằng nếu tăng thêm 8 luống rau, nhưng mỗi luống trồng ít đi 3 cây thì số cây to</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n vườn ít đi 54 cây. </a:t>
            </a:r>
            <a:endParaRPr lang="en-US" altLang="en-US" sz="2400" dirty="0">
              <a:latin typeface="Times New Roman" panose="02020603050405020304" pitchFamily="18" charset="0"/>
              <a:cs typeface="Times New Roman" panose="02020603050405020304" pitchFamily="18" charset="0"/>
            </a:endParaRPr>
          </a:p>
          <a:p>
            <a:pPr marL="0" lvl="0" indent="0" algn="just" eaLnBrk="1" hangingPunct="1">
              <a:spcBef>
                <a:spcPct val="50000"/>
              </a:spcBef>
              <a:buNone/>
            </a:pPr>
            <a:r>
              <a:rPr lang="en-US" altLang="en-US" sz="2400" dirty="0">
                <a:latin typeface="Times New Roman" panose="02020603050405020304" pitchFamily="18" charset="0"/>
                <a:cs typeface="Times New Roman" panose="02020603050405020304" pitchFamily="18" charset="0"/>
              </a:rPr>
              <a:t>Nếu giảm đi 4 luống rau, nhưng mỗi luống trồng tăng thêm 2 cây thì  số rau to</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n vườn sẽ tăng thêm 32 cây. Hỏi vườn nh</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Lan trồng bao nhiêu cây rau cải bắp? </a:t>
            </a:r>
            <a:endParaRPr lang="en-US" altLang="en-US" sz="2400" dirty="0">
              <a:latin typeface="Times New Roman" panose="02020603050405020304" pitchFamily="18" charset="0"/>
              <a:ea typeface="Times New Roman" panose="02020603050405020304" pitchFamily="18" charset="0"/>
            </a:endParaRPr>
          </a:p>
        </p:txBody>
      </p:sp>
      <p:sp>
        <p:nvSpPr>
          <p:cNvPr id="10" name="TextBox 9"/>
          <p:cNvSpPr txBox="1"/>
          <p:nvPr/>
        </p:nvSpPr>
        <p:spPr>
          <a:xfrm>
            <a:off x="2019300" y="6091238"/>
            <a:ext cx="50673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PT 2:(x-4).(y+2)=xy+32</a:t>
            </a:r>
            <a:endParaRPr lang="vi-VN" altLang="en-US" sz="2400" dirty="0">
              <a:latin typeface="Times New Roman" panose="02020603050405020304" pitchFamily="18" charset="0"/>
              <a:ea typeface="Times New Roman" panose="02020603050405020304" pitchFamily="18" charset="0"/>
            </a:endParaRPr>
          </a:p>
        </p:txBody>
      </p:sp>
      <p:sp>
        <p:nvSpPr>
          <p:cNvPr id="4" name="TextBox 3"/>
          <p:cNvSpPr txBox="1"/>
          <p:nvPr/>
        </p:nvSpPr>
        <p:spPr>
          <a:xfrm>
            <a:off x="6726238" y="4957763"/>
            <a:ext cx="16764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(x-4).(y+2)</a:t>
            </a:r>
            <a:endParaRPr lang="vi-VN" altLang="en-US" sz="2400" dirty="0">
              <a:latin typeface="Times New Roman" panose="02020603050405020304" pitchFamily="18" charset="0"/>
              <a:ea typeface="Times New Roman" panose="02020603050405020304" pitchFamily="18" charset="0"/>
            </a:endParaRPr>
          </a:p>
        </p:txBody>
      </p:sp>
      <p:sp>
        <p:nvSpPr>
          <p:cNvPr id="12" name="TextBox 11"/>
          <p:cNvSpPr txBox="1"/>
          <p:nvPr/>
        </p:nvSpPr>
        <p:spPr>
          <a:xfrm>
            <a:off x="2514600" y="4038600"/>
            <a:ext cx="16764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x</a:t>
            </a:r>
            <a:endParaRPr lang="vi-VN" altLang="en-US" sz="2400" dirty="0">
              <a:latin typeface="Times New Roman" panose="02020603050405020304" pitchFamily="18" charset="0"/>
              <a:ea typeface="Times New Roman" panose="02020603050405020304" pitchFamily="18" charset="0"/>
            </a:endParaRPr>
          </a:p>
        </p:txBody>
      </p:sp>
      <p:sp>
        <p:nvSpPr>
          <p:cNvPr id="14" name="TextBox 13"/>
          <p:cNvSpPr txBox="1"/>
          <p:nvPr/>
        </p:nvSpPr>
        <p:spPr>
          <a:xfrm>
            <a:off x="4579938" y="4038600"/>
            <a:ext cx="16764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y</a:t>
            </a:r>
            <a:endParaRPr lang="vi-VN" altLang="en-US" sz="2400" dirty="0">
              <a:latin typeface="Times New Roman" panose="02020603050405020304" pitchFamily="18" charset="0"/>
              <a:ea typeface="Times New Roman" panose="02020603050405020304" pitchFamily="18" charset="0"/>
            </a:endParaRPr>
          </a:p>
        </p:txBody>
      </p:sp>
      <p:sp>
        <p:nvSpPr>
          <p:cNvPr id="15" name="TextBox 14"/>
          <p:cNvSpPr txBox="1"/>
          <p:nvPr/>
        </p:nvSpPr>
        <p:spPr>
          <a:xfrm>
            <a:off x="6934200" y="4033838"/>
            <a:ext cx="16764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xy</a:t>
            </a:r>
            <a:endParaRPr lang="vi-VN" altLang="en-US" sz="2400" dirty="0">
              <a:latin typeface="Times New Roman" panose="02020603050405020304" pitchFamily="18" charset="0"/>
              <a:ea typeface="Times New Roman" panose="02020603050405020304" pitchFamily="18" charset="0"/>
            </a:endParaRPr>
          </a:p>
        </p:txBody>
      </p:sp>
      <p:sp>
        <p:nvSpPr>
          <p:cNvPr id="16" name="TextBox 15"/>
          <p:cNvSpPr txBox="1"/>
          <p:nvPr/>
        </p:nvSpPr>
        <p:spPr>
          <a:xfrm>
            <a:off x="2514600" y="4500563"/>
            <a:ext cx="16764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x+8</a:t>
            </a:r>
            <a:endParaRPr lang="vi-VN" altLang="en-US" sz="2400" dirty="0">
              <a:latin typeface="Times New Roman" panose="02020603050405020304" pitchFamily="18" charset="0"/>
              <a:ea typeface="Times New Roman" panose="02020603050405020304" pitchFamily="18" charset="0"/>
            </a:endParaRPr>
          </a:p>
        </p:txBody>
      </p:sp>
      <p:sp>
        <p:nvSpPr>
          <p:cNvPr id="17" name="TextBox 16"/>
          <p:cNvSpPr txBox="1"/>
          <p:nvPr/>
        </p:nvSpPr>
        <p:spPr>
          <a:xfrm>
            <a:off x="4648200" y="4495800"/>
            <a:ext cx="16764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y-3</a:t>
            </a:r>
            <a:endParaRPr lang="vi-VN" altLang="en-US" sz="2400" dirty="0">
              <a:latin typeface="Times New Roman" panose="02020603050405020304" pitchFamily="18" charset="0"/>
              <a:ea typeface="Times New Roman" panose="02020603050405020304" pitchFamily="18" charset="0"/>
            </a:endParaRPr>
          </a:p>
        </p:txBody>
      </p:sp>
      <p:sp>
        <p:nvSpPr>
          <p:cNvPr id="18" name="TextBox 17"/>
          <p:cNvSpPr txBox="1"/>
          <p:nvPr/>
        </p:nvSpPr>
        <p:spPr>
          <a:xfrm>
            <a:off x="6705600" y="4495800"/>
            <a:ext cx="16764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(x+8).(y-3)</a:t>
            </a:r>
            <a:endParaRPr lang="vi-VN" altLang="en-US" sz="2400" dirty="0">
              <a:latin typeface="Times New Roman" panose="02020603050405020304" pitchFamily="18" charset="0"/>
              <a:ea typeface="Times New Roman" panose="02020603050405020304" pitchFamily="18" charset="0"/>
            </a:endParaRPr>
          </a:p>
        </p:txBody>
      </p:sp>
      <p:sp>
        <p:nvSpPr>
          <p:cNvPr id="19" name="TextBox 18"/>
          <p:cNvSpPr txBox="1"/>
          <p:nvPr/>
        </p:nvSpPr>
        <p:spPr>
          <a:xfrm>
            <a:off x="2549525" y="4957763"/>
            <a:ext cx="16764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x-4</a:t>
            </a:r>
            <a:endParaRPr lang="vi-VN" altLang="en-US" sz="2400" dirty="0">
              <a:latin typeface="Times New Roman" panose="02020603050405020304" pitchFamily="18" charset="0"/>
              <a:ea typeface="Times New Roman" panose="02020603050405020304" pitchFamily="18" charset="0"/>
            </a:endParaRPr>
          </a:p>
        </p:txBody>
      </p:sp>
      <p:sp>
        <p:nvSpPr>
          <p:cNvPr id="20" name="TextBox 19"/>
          <p:cNvSpPr txBox="1"/>
          <p:nvPr/>
        </p:nvSpPr>
        <p:spPr>
          <a:xfrm>
            <a:off x="4683125" y="4962525"/>
            <a:ext cx="1676400" cy="4603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y+2</a:t>
            </a:r>
            <a:endParaRPr lang="vi-VN" altLang="en-US" sz="2400" dirty="0">
              <a:latin typeface="Times New Roman" panose="02020603050405020304" pitchFamily="18" charset="0"/>
              <a:ea typeface="Times New Roman" panose="02020603050405020304" pitchFamily="18" charset="0"/>
            </a:endParaRPr>
          </a:p>
        </p:txBody>
      </p:sp>
      <p:sp>
        <p:nvSpPr>
          <p:cNvPr id="3" name="Rectangle 2"/>
          <p:cNvSpPr/>
          <p:nvPr/>
        </p:nvSpPr>
        <p:spPr>
          <a:xfrm>
            <a:off x="3352800" y="1219200"/>
            <a:ext cx="3006725" cy="34607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1" name="Rectangle 20"/>
          <p:cNvSpPr/>
          <p:nvPr/>
        </p:nvSpPr>
        <p:spPr>
          <a:xfrm>
            <a:off x="1011238" y="1603375"/>
            <a:ext cx="1274763" cy="34607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2" name="Rectangle 21"/>
          <p:cNvSpPr/>
          <p:nvPr/>
        </p:nvSpPr>
        <p:spPr>
          <a:xfrm>
            <a:off x="3581400" y="1630363"/>
            <a:ext cx="3006725" cy="346075"/>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3" name="Rectangle 22"/>
          <p:cNvSpPr/>
          <p:nvPr/>
        </p:nvSpPr>
        <p:spPr>
          <a:xfrm>
            <a:off x="914400" y="2165350"/>
            <a:ext cx="2438400" cy="34607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4" name="Rectangle 23"/>
          <p:cNvSpPr/>
          <p:nvPr/>
        </p:nvSpPr>
        <p:spPr>
          <a:xfrm>
            <a:off x="4225925" y="2157413"/>
            <a:ext cx="4079875" cy="34607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5" name="Rectangle 24"/>
          <p:cNvSpPr/>
          <p:nvPr/>
        </p:nvSpPr>
        <p:spPr>
          <a:xfrm>
            <a:off x="257175" y="2527300"/>
            <a:ext cx="4848225" cy="347663"/>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1508"/>
                                        </p:tgtEl>
                                        <p:attrNameLst>
                                          <p:attrName>style.visibility</p:attrName>
                                        </p:attrNameLst>
                                      </p:cBhvr>
                                      <p:to>
                                        <p:strVal val="visible"/>
                                      </p:to>
                                    </p:set>
                                    <p:animEffect transition="in" filter="barn(inVertical)">
                                      <p:cBhvr>
                                        <p:cTn id="12" dur="500"/>
                                        <p:tgtEl>
                                          <p:spTgt spid="2150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barn(inVertical)">
                                      <p:cBhvr>
                                        <p:cTn id="21" dur="500"/>
                                        <p:tgtEl>
                                          <p:spTgt spid="14"/>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arn(inVertical)">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fade">
                                      <p:cBhvr>
                                        <p:cTn id="30" dur="1000"/>
                                        <p:tgtEl>
                                          <p:spTgt spid="3"/>
                                        </p:tgtEl>
                                      </p:cBhvr>
                                    </p:animEffect>
                                    <p:anim calcmode="lin" valueType="num">
                                      <p:cBhvr>
                                        <p:cTn id="31" dur="1000" fill="hold"/>
                                        <p:tgtEl>
                                          <p:spTgt spid="3"/>
                                        </p:tgtEl>
                                        <p:attrNameLst>
                                          <p:attrName>ppt_x</p:attrName>
                                        </p:attrNameLst>
                                      </p:cBhvr>
                                      <p:tavLst>
                                        <p:tav tm="0">
                                          <p:val>
                                            <p:strVal val="#ppt_x"/>
                                          </p:val>
                                        </p:tav>
                                        <p:tav tm="100000">
                                          <p:val>
                                            <p:strVal val="#ppt_x"/>
                                          </p:val>
                                        </p:tav>
                                      </p:tavLst>
                                    </p:anim>
                                    <p:anim calcmode="lin" valueType="num">
                                      <p:cBhvr>
                                        <p:cTn id="3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arn(inVertical)">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 calcmode="lin" valueType="num">
                                      <p:cBhvr additive="base">
                                        <p:cTn id="42" dur="500" fill="hold"/>
                                        <p:tgtEl>
                                          <p:spTgt spid="21"/>
                                        </p:tgtEl>
                                        <p:attrNameLst>
                                          <p:attrName>ppt_x</p:attrName>
                                        </p:attrNameLst>
                                      </p:cBhvr>
                                      <p:tavLst>
                                        <p:tav tm="0">
                                          <p:val>
                                            <p:strVal val="#ppt_x"/>
                                          </p:val>
                                        </p:tav>
                                        <p:tav tm="100000">
                                          <p:val>
                                            <p:strVal val="#ppt_x"/>
                                          </p:val>
                                        </p:tav>
                                      </p:tavLst>
                                    </p:anim>
                                    <p:anim calcmode="lin" valueType="num">
                                      <p:cBhvr additive="base">
                                        <p:cTn id="4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barn(inVertical)">
                                      <p:cBhvr>
                                        <p:cTn id="48" dur="500"/>
                                        <p:tgtEl>
                                          <p:spTgt spid="17"/>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barn(inVertical)">
                                      <p:cBhvr>
                                        <p:cTn id="53" dur="500"/>
                                        <p:tgtEl>
                                          <p:spTgt spid="18"/>
                                        </p:tgtEl>
                                      </p:cBhvr>
                                    </p:animEffec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fade">
                                      <p:cBhvr>
                                        <p:cTn id="58" dur="1000"/>
                                        <p:tgtEl>
                                          <p:spTgt spid="22"/>
                                        </p:tgtEl>
                                      </p:cBhvr>
                                    </p:animEffect>
                                    <p:anim calcmode="lin" valueType="num">
                                      <p:cBhvr>
                                        <p:cTn id="59" dur="1000" fill="hold"/>
                                        <p:tgtEl>
                                          <p:spTgt spid="22"/>
                                        </p:tgtEl>
                                        <p:attrNameLst>
                                          <p:attrName>ppt_x</p:attrName>
                                        </p:attrNameLst>
                                      </p:cBhvr>
                                      <p:tavLst>
                                        <p:tav tm="0">
                                          <p:val>
                                            <p:strVal val="#ppt_x"/>
                                          </p:val>
                                        </p:tav>
                                        <p:tav tm="100000">
                                          <p:val>
                                            <p:strVal val="#ppt_x"/>
                                          </p:val>
                                        </p:tav>
                                      </p:tavLst>
                                    </p:anim>
                                    <p:anim calcmode="lin" valueType="num">
                                      <p:cBhvr>
                                        <p:cTn id="6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13"/>
                                        </p:tgtEl>
                                        <p:attrNameLst>
                                          <p:attrName>style.visibility</p:attrName>
                                        </p:attrNameLst>
                                      </p:cBhvr>
                                      <p:to>
                                        <p:strVal val="visible"/>
                                      </p:to>
                                    </p:set>
                                    <p:animEffect transition="in" filter="barn(inVertical)">
                                      <p:cBhvr>
                                        <p:cTn id="65" dur="500"/>
                                        <p:tgtEl>
                                          <p:spTgt spid="13"/>
                                        </p:tgtEl>
                                      </p:cBhvr>
                                    </p:animEffect>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grpId="0" nodeType="clickEffect">
                                  <p:stCondLst>
                                    <p:cond delay="0"/>
                                  </p:stCondLst>
                                  <p:childTnLst>
                                    <p:set>
                                      <p:cBhvr>
                                        <p:cTn id="69" dur="1" fill="hold">
                                          <p:stCondLst>
                                            <p:cond delay="0"/>
                                          </p:stCondLst>
                                        </p:cTn>
                                        <p:tgtEl>
                                          <p:spTgt spid="23"/>
                                        </p:tgtEl>
                                        <p:attrNameLst>
                                          <p:attrName>style.visibility</p:attrName>
                                        </p:attrNameLst>
                                      </p:cBhvr>
                                      <p:to>
                                        <p:strVal val="visible"/>
                                      </p:to>
                                    </p:set>
                                    <p:anim calcmode="lin" valueType="num">
                                      <p:cBhvr additive="base">
                                        <p:cTn id="70" dur="500" fill="hold"/>
                                        <p:tgtEl>
                                          <p:spTgt spid="23"/>
                                        </p:tgtEl>
                                        <p:attrNameLst>
                                          <p:attrName>ppt_x</p:attrName>
                                        </p:attrNameLst>
                                      </p:cBhvr>
                                      <p:tavLst>
                                        <p:tav tm="0">
                                          <p:val>
                                            <p:strVal val="#ppt_x"/>
                                          </p:val>
                                        </p:tav>
                                        <p:tav tm="100000">
                                          <p:val>
                                            <p:strVal val="#ppt_x"/>
                                          </p:val>
                                        </p:tav>
                                      </p:tavLst>
                                    </p:anim>
                                    <p:anim calcmode="lin" valueType="num">
                                      <p:cBhvr additive="base">
                                        <p:cTn id="71"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16" presetClass="entr" presetSubtype="21" fill="hold" grpId="0" nodeType="clickEffect">
                                  <p:stCondLst>
                                    <p:cond delay="0"/>
                                  </p:stCondLst>
                                  <p:childTnLst>
                                    <p:set>
                                      <p:cBhvr>
                                        <p:cTn id="75" dur="1" fill="hold">
                                          <p:stCondLst>
                                            <p:cond delay="0"/>
                                          </p:stCondLst>
                                        </p:cTn>
                                        <p:tgtEl>
                                          <p:spTgt spid="19"/>
                                        </p:tgtEl>
                                        <p:attrNameLst>
                                          <p:attrName>style.visibility</p:attrName>
                                        </p:attrNameLst>
                                      </p:cBhvr>
                                      <p:to>
                                        <p:strVal val="visible"/>
                                      </p:to>
                                    </p:set>
                                    <p:animEffect transition="in" filter="barn(inVertical)">
                                      <p:cBhvr>
                                        <p:cTn id="76" dur="500"/>
                                        <p:tgtEl>
                                          <p:spTgt spid="19"/>
                                        </p:tgtEl>
                                      </p:cBhvr>
                                    </p:animEffect>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4"/>
                                        </p:tgtEl>
                                        <p:attrNameLst>
                                          <p:attrName>style.visibility</p:attrName>
                                        </p:attrNameLst>
                                      </p:cBhvr>
                                      <p:to>
                                        <p:strVal val="visible"/>
                                      </p:to>
                                    </p:set>
                                    <p:anim calcmode="lin" valueType="num">
                                      <p:cBhvr additive="base">
                                        <p:cTn id="81" dur="500" fill="hold"/>
                                        <p:tgtEl>
                                          <p:spTgt spid="24"/>
                                        </p:tgtEl>
                                        <p:attrNameLst>
                                          <p:attrName>ppt_x</p:attrName>
                                        </p:attrNameLst>
                                      </p:cBhvr>
                                      <p:tavLst>
                                        <p:tav tm="0">
                                          <p:val>
                                            <p:strVal val="#ppt_x"/>
                                          </p:val>
                                        </p:tav>
                                        <p:tav tm="100000">
                                          <p:val>
                                            <p:strVal val="#ppt_x"/>
                                          </p:val>
                                        </p:tav>
                                      </p:tavLst>
                                    </p:anim>
                                    <p:anim calcmode="lin" valueType="num">
                                      <p:cBhvr additive="base">
                                        <p:cTn id="8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barn(inVertical)">
                                      <p:cBhvr>
                                        <p:cTn id="87" dur="500"/>
                                        <p:tgtEl>
                                          <p:spTgt spid="20"/>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4"/>
                                        </p:tgtEl>
                                        <p:attrNameLst>
                                          <p:attrName>style.visibility</p:attrName>
                                        </p:attrNameLst>
                                      </p:cBhvr>
                                      <p:to>
                                        <p:strVal val="visible"/>
                                      </p:to>
                                    </p:set>
                                    <p:animEffect transition="in" filter="barn(inVertical)">
                                      <p:cBhvr>
                                        <p:cTn id="92" dur="500"/>
                                        <p:tgtEl>
                                          <p:spTgt spid="4"/>
                                        </p:tgtEl>
                                      </p:cBhvr>
                                    </p:animEffect>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fade">
                                      <p:cBhvr>
                                        <p:cTn id="97" dur="1000"/>
                                        <p:tgtEl>
                                          <p:spTgt spid="25"/>
                                        </p:tgtEl>
                                      </p:cBhvr>
                                    </p:animEffect>
                                    <p:anim calcmode="lin" valueType="num">
                                      <p:cBhvr>
                                        <p:cTn id="98" dur="1000" fill="hold"/>
                                        <p:tgtEl>
                                          <p:spTgt spid="25"/>
                                        </p:tgtEl>
                                        <p:attrNameLst>
                                          <p:attrName>ppt_x</p:attrName>
                                        </p:attrNameLst>
                                      </p:cBhvr>
                                      <p:tavLst>
                                        <p:tav tm="0">
                                          <p:val>
                                            <p:strVal val="#ppt_x"/>
                                          </p:val>
                                        </p:tav>
                                        <p:tav tm="100000">
                                          <p:val>
                                            <p:strVal val="#ppt_x"/>
                                          </p:val>
                                        </p:tav>
                                      </p:tavLst>
                                    </p:anim>
                                    <p:anim calcmode="lin" valueType="num">
                                      <p:cBhvr>
                                        <p:cTn id="99"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16" presetClass="entr" presetSubtype="21" fill="hold" grpId="0" nodeType="clickEffect">
                                  <p:stCondLst>
                                    <p:cond delay="0"/>
                                  </p:stCondLst>
                                  <p:childTnLst>
                                    <p:set>
                                      <p:cBhvr>
                                        <p:cTn id="103" dur="1" fill="hold">
                                          <p:stCondLst>
                                            <p:cond delay="0"/>
                                          </p:stCondLst>
                                        </p:cTn>
                                        <p:tgtEl>
                                          <p:spTgt spid="10"/>
                                        </p:tgtEl>
                                        <p:attrNameLst>
                                          <p:attrName>style.visibility</p:attrName>
                                        </p:attrNameLst>
                                      </p:cBhvr>
                                      <p:to>
                                        <p:strVal val="visible"/>
                                      </p:to>
                                    </p:set>
                                    <p:animEffect transition="in" filter="barn(inVertical)">
                                      <p:cBhvr>
                                        <p:cTn id="10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9" grpId="0"/>
      <p:bldP spid="10" grpId="0"/>
      <p:bldP spid="4" grpId="0"/>
      <p:bldP spid="12" grpId="0"/>
      <p:bldP spid="14" grpId="0"/>
      <p:bldP spid="15" grpId="0"/>
      <p:bldP spid="16" grpId="0"/>
      <p:bldP spid="17" grpId="0"/>
      <p:bldP spid="18" grpId="0"/>
      <p:bldP spid="19" grpId="0"/>
      <p:bldP spid="20" grpId="0"/>
      <p:bldP spid="3" grpId="0" animBg="1"/>
      <p:bldP spid="21" grpId="0" animBg="1"/>
      <p:bldP spid="22" grpId="0" animBg="1"/>
      <p:bldP spid="23" grpId="0" animBg="1"/>
      <p:bldP spid="24"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Text Box 5"/>
          <p:cNvSpPr txBox="1"/>
          <p:nvPr/>
        </p:nvSpPr>
        <p:spPr>
          <a:xfrm>
            <a:off x="403225" y="2582863"/>
            <a:ext cx="184150" cy="27463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endParaRPr lang="vi-VN" altLang="en-US" sz="1200" dirty="0"/>
          </a:p>
        </p:txBody>
      </p:sp>
      <p:sp>
        <p:nvSpPr>
          <p:cNvPr id="6151" name="Text Box 7"/>
          <p:cNvSpPr txBox="1"/>
          <p:nvPr/>
        </p:nvSpPr>
        <p:spPr>
          <a:xfrm>
            <a:off x="425450" y="939800"/>
            <a:ext cx="8458200" cy="26781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spcBef>
                <a:spcPct val="50000"/>
              </a:spcBef>
              <a:buNone/>
            </a:pPr>
            <a:r>
              <a:rPr lang="en-US" altLang="en-US" sz="2400" b="1" u="sng" dirty="0">
                <a:latin typeface="Times New Roman" panose="02020603050405020304" pitchFamily="18" charset="0"/>
                <a:cs typeface="Times New Roman" panose="02020603050405020304" pitchFamily="18" charset="0"/>
              </a:rPr>
              <a:t>B</a:t>
            </a:r>
            <a:r>
              <a:rPr lang="en-US" altLang="en-US" sz="2400" b="1" u="sng" dirty="0">
                <a:latin typeface="Times New Roman" panose="02020603050405020304" pitchFamily="18" charset="0"/>
                <a:ea typeface="Times New Roman" panose="02020603050405020304" pitchFamily="18" charset="0"/>
              </a:rPr>
              <a:t>à</a:t>
            </a:r>
            <a:r>
              <a:rPr lang="en-US" altLang="en-US" sz="2400" b="1" u="sng" dirty="0">
                <a:latin typeface="Times New Roman" panose="02020603050405020304" pitchFamily="18" charset="0"/>
                <a:cs typeface="Times New Roman" panose="02020603050405020304" pitchFamily="18" charset="0"/>
              </a:rPr>
              <a:t>i 35tr24</a:t>
            </a:r>
            <a:r>
              <a:rPr lang="en-US" altLang="en-US" sz="2400" dirty="0">
                <a:latin typeface="Times New Roman" panose="02020603050405020304" pitchFamily="18" charset="0"/>
                <a:cs typeface="Times New Roman" panose="02020603050405020304" pitchFamily="18" charset="0"/>
              </a:rPr>
              <a:t>( B</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i toán cổ Ấn Độ): Số tiền mua 9 quả thanh yên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8 quả táo rừng thơm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107 rupi. Số tiền mua 7 quả thanh yên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7 quả táo rừng thơm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91 rupi. Hỏi giá mỗi quả thanh yên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mỗi quả táo rừng thơm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bao nhiêu rupi ?</a:t>
            </a:r>
            <a:endParaRPr lang="en-US" altLang="en-US" sz="2400" dirty="0">
              <a:latin typeface="Times New Roman" panose="02020603050405020304" pitchFamily="18" charset="0"/>
              <a:cs typeface="Times New Roman" panose="02020603050405020304" pitchFamily="18" charset="0"/>
            </a:endParaRPr>
          </a:p>
          <a:p>
            <a:pPr marL="0" lvl="0" indent="0" algn="just" eaLnBrk="1" hangingPunct="1">
              <a:spcBef>
                <a:spcPct val="50000"/>
              </a:spcBef>
              <a:buNone/>
            </a:pPr>
            <a:r>
              <a:rPr lang="en-US" altLang="en-US" sz="2400" dirty="0">
                <a:latin typeface="Times New Roman" panose="02020603050405020304" pitchFamily="18" charset="0"/>
                <a:cs typeface="Times New Roman" panose="02020603050405020304" pitchFamily="18" charset="0"/>
              </a:rPr>
              <a:t> (</a:t>
            </a:r>
            <a:r>
              <a:rPr lang="en-US" altLang="en-US" sz="2400" dirty="0">
                <a:solidFill>
                  <a:srgbClr val="FF0000"/>
                </a:solidFill>
                <a:latin typeface="Times New Roman" panose="02020603050405020304" pitchFamily="18" charset="0"/>
                <a:cs typeface="Times New Roman" panose="02020603050405020304" pitchFamily="18" charset="0"/>
              </a:rPr>
              <a:t>các em tự l</a:t>
            </a:r>
            <a:r>
              <a:rPr lang="en-US" altLang="en-US" sz="2400" dirty="0">
                <a:solidFill>
                  <a:srgbClr val="FF0000"/>
                </a:solidFill>
                <a:latin typeface="Times New Roman" panose="02020603050405020304" pitchFamily="18" charset="0"/>
                <a:ea typeface="Times New Roman" panose="02020603050405020304" pitchFamily="18" charset="0"/>
              </a:rPr>
              <a:t>à</a:t>
            </a:r>
            <a:r>
              <a:rPr lang="en-US" altLang="en-US" sz="2400" dirty="0">
                <a:solidFill>
                  <a:srgbClr val="FF0000"/>
                </a:solidFill>
                <a:latin typeface="Times New Roman" panose="02020603050405020304" pitchFamily="18" charset="0"/>
                <a:cs typeface="Times New Roman" panose="02020603050405020304" pitchFamily="18" charset="0"/>
              </a:rPr>
              <a:t>m</a:t>
            </a:r>
            <a:r>
              <a:rPr lang="en-US" altLang="en-US" sz="2400" dirty="0">
                <a:latin typeface="Times New Roman" panose="02020603050405020304" pitchFamily="18" charset="0"/>
                <a:cs typeface="Times New Roman" panose="02020603050405020304" pitchFamily="18" charset="0"/>
              </a:rPr>
              <a:t>)</a:t>
            </a:r>
            <a:endParaRPr lang="en-US" altLang="en-US" sz="2400" dirty="0">
              <a:latin typeface="Times New Roman" panose="02020603050405020304" pitchFamily="18" charset="0"/>
              <a:cs typeface="Times New Roman" panose="02020603050405020304" pitchFamily="18" charset="0"/>
            </a:endParaRPr>
          </a:p>
          <a:p>
            <a:pPr marL="0" lvl="0" indent="0" algn="just" eaLnBrk="1" hangingPunct="1">
              <a:spcBef>
                <a:spcPct val="50000"/>
              </a:spcBef>
              <a:buNone/>
            </a:pPr>
            <a:endParaRPr lang="en-US" altLang="en-US" sz="2400" dirty="0">
              <a:latin typeface="Times New Roman" panose="02020603050405020304" pitchFamily="18" charset="0"/>
              <a:ea typeface="Times New Roman" panose="02020603050405020304" pitchFamily="18" charset="0"/>
            </a:endParaRPr>
          </a:p>
        </p:txBody>
      </p:sp>
      <p:sp>
        <p:nvSpPr>
          <p:cNvPr id="22532" name="Text Box 8"/>
          <p:cNvSpPr txBox="1"/>
          <p:nvPr/>
        </p:nvSpPr>
        <p:spPr>
          <a:xfrm>
            <a:off x="365125" y="39688"/>
            <a:ext cx="3203575" cy="8302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b="1" u="sng" dirty="0">
                <a:latin typeface="Times New Roman" panose="02020603050405020304" pitchFamily="18" charset="0"/>
                <a:cs typeface="Times New Roman" panose="02020603050405020304" pitchFamily="18" charset="0"/>
              </a:rPr>
              <a:t>Dạng 1: B</a:t>
            </a:r>
            <a:r>
              <a:rPr lang="vi-VN" altLang="en-US" sz="2400" b="1" u="sng" dirty="0">
                <a:latin typeface="Times New Roman" panose="02020603050405020304" pitchFamily="18" charset="0"/>
                <a:ea typeface="Times New Roman" panose="02020603050405020304" pitchFamily="18" charset="0"/>
              </a:rPr>
              <a:t>à</a:t>
            </a:r>
            <a:r>
              <a:rPr lang="vi-VN" altLang="en-US" sz="2400" b="1" u="sng" dirty="0">
                <a:latin typeface="Times New Roman" panose="02020603050405020304" pitchFamily="18" charset="0"/>
                <a:cs typeface="Times New Roman" panose="02020603050405020304" pitchFamily="18" charset="0"/>
              </a:rPr>
              <a:t>i toán về số</a:t>
            </a:r>
            <a:r>
              <a:rPr lang="vi-VN" altLang="en-US" sz="2400" dirty="0">
                <a:latin typeface="Times New Roman" panose="02020603050405020304" pitchFamily="18" charset="0"/>
                <a:cs typeface="Times New Roman" panose="02020603050405020304" pitchFamily="18" charset="0"/>
              </a:rPr>
              <a:t>:</a:t>
            </a:r>
            <a:endParaRPr lang="en-US" altLang="en-US" sz="2400" dirty="0">
              <a:latin typeface="Times New Roman" panose="02020603050405020304" pitchFamily="18" charset="0"/>
              <a:cs typeface="Times New Roman" panose="02020603050405020304" pitchFamily="18" charset="0"/>
            </a:endParaRPr>
          </a:p>
          <a:p>
            <a:pPr marL="0" lvl="0" indent="0" eaLnBrk="1" hangingPunct="1">
              <a:spcBef>
                <a:spcPct val="0"/>
              </a:spcBef>
              <a:buNone/>
            </a:pPr>
            <a:endParaRPr lang="en-US" altLang="en-US" sz="24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51"/>
                                        </p:tgtEl>
                                        <p:attrNameLst>
                                          <p:attrName>style.visibility</p:attrName>
                                        </p:attrNameLst>
                                      </p:cBhvr>
                                      <p:to>
                                        <p:strVal val="visible"/>
                                      </p:to>
                                    </p:set>
                                    <p:animEffect transition="in" filter="box(in)">
                                      <p:cBhvr>
                                        <p:cTn id="7" dur="500"/>
                                        <p:tgtEl>
                                          <p:spTgt spid="6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Rectangle 6"/>
          <p:cNvSpPr/>
          <p:nvPr/>
        </p:nvSpPr>
        <p:spPr>
          <a:xfrm>
            <a:off x="228600" y="501650"/>
            <a:ext cx="8229600" cy="5630863"/>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spcBef>
                <a:spcPct val="0"/>
              </a:spcBef>
              <a:buNone/>
            </a:pPr>
            <a:r>
              <a:rPr lang="vi-VN" altLang="en-US" sz="2000" b="1" dirty="0">
                <a:solidFill>
                  <a:srgbClr val="FF0000"/>
                </a:solidFill>
                <a:latin typeface="Times New Roman" panose="02020603050405020304" pitchFamily="18" charset="0"/>
                <a:cs typeface="Times New Roman" panose="02020603050405020304" pitchFamily="18" charset="0"/>
              </a:rPr>
              <a:t>B</a:t>
            </a:r>
            <a:r>
              <a:rPr lang="en-US" altLang="en-US" sz="2000" b="1" dirty="0">
                <a:solidFill>
                  <a:srgbClr val="FF0000"/>
                </a:solidFill>
                <a:latin typeface="Times New Roman" panose="02020603050405020304" pitchFamily="18" charset="0"/>
                <a:cs typeface="Times New Roman" panose="02020603050405020304" pitchFamily="18" charset="0"/>
              </a:rPr>
              <a:t>ÀI TẬP TỰ LUYỆN</a:t>
            </a:r>
            <a:r>
              <a:rPr lang="vi-VN" altLang="en-US" sz="2000" b="1" dirty="0">
                <a:solidFill>
                  <a:srgbClr val="FF0000"/>
                </a:solidFill>
                <a:latin typeface="Times New Roman" panose="02020603050405020304" pitchFamily="18" charset="0"/>
                <a:cs typeface="Times New Roman" panose="02020603050405020304" pitchFamily="18" charset="0"/>
              </a:rPr>
              <a:t> </a:t>
            </a:r>
            <a:endParaRPr lang="en-US" altLang="en-US" sz="2000" b="1" dirty="0">
              <a:solidFill>
                <a:srgbClr val="FF0000"/>
              </a:solidFill>
              <a:latin typeface="Times New Roman" panose="02020603050405020304" pitchFamily="18" charset="0"/>
              <a:cs typeface="Times New Roman" panose="02020603050405020304" pitchFamily="18" charset="0"/>
            </a:endParaRPr>
          </a:p>
          <a:p>
            <a:pPr marL="0" lvl="0" indent="0" algn="just" eaLnBrk="1" hangingPunct="1">
              <a:spcBef>
                <a:spcPct val="0"/>
              </a:spcBef>
              <a:buNone/>
            </a:pPr>
            <a:r>
              <a:rPr lang="vi-VN" altLang="en-US" sz="2400" b="1" u="sng" dirty="0">
                <a:latin typeface="Times New Roman" panose="02020603050405020304" pitchFamily="18" charset="0"/>
                <a:cs typeface="Times New Roman" panose="02020603050405020304" pitchFamily="18" charset="0"/>
              </a:rPr>
              <a:t>B</a:t>
            </a:r>
            <a:r>
              <a:rPr lang="vi-VN" altLang="en-US" sz="2400" b="1" u="sng" dirty="0">
                <a:latin typeface="Times New Roman" panose="02020603050405020304" pitchFamily="18" charset="0"/>
                <a:ea typeface="Times New Roman" panose="02020603050405020304" pitchFamily="18" charset="0"/>
              </a:rPr>
              <a:t>à</a:t>
            </a:r>
            <a:r>
              <a:rPr lang="vi-VN" altLang="en-US" sz="2400" b="1" u="sng" dirty="0">
                <a:latin typeface="Times New Roman" panose="02020603050405020304" pitchFamily="18" charset="0"/>
                <a:cs typeface="Times New Roman" panose="02020603050405020304" pitchFamily="18" charset="0"/>
              </a:rPr>
              <a:t>i1</a:t>
            </a:r>
            <a:r>
              <a:rPr lang="vi-VN" altLang="en-US" sz="2400" dirty="0">
                <a:latin typeface="Times New Roman" panose="02020603050405020304" pitchFamily="18" charset="0"/>
                <a:cs typeface="Times New Roman" panose="02020603050405020304" pitchFamily="18" charset="0"/>
              </a:rPr>
              <a:t>: Tìm hai số biết tổng của chúng l</a:t>
            </a:r>
            <a:r>
              <a:rPr lang="vi-VN" altLang="en-US" sz="2400" dirty="0">
                <a:latin typeface="Times New Roman" panose="02020603050405020304" pitchFamily="18" charset="0"/>
                <a:ea typeface="Times New Roman" panose="02020603050405020304" pitchFamily="18" charset="0"/>
              </a:rPr>
              <a:t>à</a:t>
            </a:r>
            <a:r>
              <a:rPr lang="vi-VN" altLang="en-US" sz="2400" dirty="0">
                <a:latin typeface="Times New Roman" panose="02020603050405020304" pitchFamily="18" charset="0"/>
                <a:cs typeface="Times New Roman" panose="02020603050405020304" pitchFamily="18" charset="0"/>
              </a:rPr>
              <a:t> 156. Nếu lấy số lớn chia cho số bé thì được thương l</a:t>
            </a:r>
            <a:r>
              <a:rPr lang="vi-VN" altLang="en-US" sz="2400" dirty="0">
                <a:latin typeface="Times New Roman" panose="02020603050405020304" pitchFamily="18" charset="0"/>
                <a:ea typeface="Times New Roman" panose="02020603050405020304" pitchFamily="18" charset="0"/>
              </a:rPr>
              <a:t>à</a:t>
            </a:r>
            <a:r>
              <a:rPr lang="vi-VN" altLang="en-US" sz="2400" dirty="0">
                <a:latin typeface="Times New Roman" panose="02020603050405020304" pitchFamily="18" charset="0"/>
                <a:cs typeface="Times New Roman" panose="02020603050405020304" pitchFamily="18" charset="0"/>
              </a:rPr>
              <a:t> 6 dư 9.</a:t>
            </a:r>
            <a:endParaRPr lang="en-US" altLang="en-US" sz="2400" dirty="0">
              <a:latin typeface="Times New Roman" panose="02020603050405020304" pitchFamily="18" charset="0"/>
              <a:cs typeface="Times New Roman" panose="02020603050405020304" pitchFamily="18" charset="0"/>
            </a:endParaRPr>
          </a:p>
          <a:p>
            <a:pPr marL="0" lvl="0" indent="0" algn="just" eaLnBrk="1" hangingPunct="1">
              <a:spcBef>
                <a:spcPct val="0"/>
              </a:spcBef>
              <a:buNone/>
            </a:pPr>
            <a:r>
              <a:rPr lang="vi-VN" altLang="en-US" sz="2400" b="1" u="sng" dirty="0">
                <a:latin typeface="Times New Roman" panose="02020603050405020304" pitchFamily="18" charset="0"/>
                <a:cs typeface="Times New Roman" panose="02020603050405020304" pitchFamily="18" charset="0"/>
              </a:rPr>
              <a:t>B</a:t>
            </a:r>
            <a:r>
              <a:rPr lang="vi-VN" altLang="en-US" sz="2400" b="1" u="sng" dirty="0">
                <a:latin typeface="Times New Roman" panose="02020603050405020304" pitchFamily="18" charset="0"/>
                <a:ea typeface="Times New Roman" panose="02020603050405020304" pitchFamily="18" charset="0"/>
              </a:rPr>
              <a:t>à</a:t>
            </a:r>
            <a:r>
              <a:rPr lang="vi-VN" altLang="en-US" sz="2400" b="1" u="sng" dirty="0">
                <a:latin typeface="Times New Roman" panose="02020603050405020304" pitchFamily="18" charset="0"/>
                <a:cs typeface="Times New Roman" panose="02020603050405020304" pitchFamily="18" charset="0"/>
              </a:rPr>
              <a:t>i 2</a:t>
            </a:r>
            <a:r>
              <a:rPr lang="vi-VN" altLang="en-US" sz="2400" dirty="0">
                <a:latin typeface="Times New Roman" panose="02020603050405020304" pitchFamily="18" charset="0"/>
                <a:cs typeface="Times New Roman" panose="02020603050405020304" pitchFamily="18" charset="0"/>
              </a:rPr>
              <a:t>: Một số có hai chữ số, tổng của chúng bằng 7. Khi đảo thứ tự hai chữ số của số đã cho thì được số mới lớn hơn số đã cho 27 đơn vị. Tìm số đó.</a:t>
            </a:r>
            <a:endParaRPr lang="en-US" altLang="en-US" sz="2400" dirty="0">
              <a:latin typeface="Times New Roman" panose="02020603050405020304" pitchFamily="18" charset="0"/>
              <a:cs typeface="Times New Roman" panose="02020603050405020304" pitchFamily="18" charset="0"/>
            </a:endParaRPr>
          </a:p>
          <a:p>
            <a:pPr marL="0" lvl="0" indent="0" algn="just" eaLnBrk="1" hangingPunct="1">
              <a:spcBef>
                <a:spcPct val="0"/>
              </a:spcBef>
              <a:buNone/>
            </a:pPr>
            <a:r>
              <a:rPr lang="vi-VN" altLang="en-US" sz="2400" b="1" u="sng" dirty="0">
                <a:latin typeface="Times New Roman" panose="02020603050405020304" pitchFamily="18" charset="0"/>
                <a:cs typeface="Times New Roman" panose="02020603050405020304" pitchFamily="18" charset="0"/>
              </a:rPr>
              <a:t>B</a:t>
            </a:r>
            <a:r>
              <a:rPr lang="vi-VN" altLang="en-US" sz="2400" b="1" u="sng" dirty="0">
                <a:latin typeface="Times New Roman" panose="02020603050405020304" pitchFamily="18" charset="0"/>
                <a:ea typeface="Times New Roman" panose="02020603050405020304" pitchFamily="18" charset="0"/>
              </a:rPr>
              <a:t>à</a:t>
            </a:r>
            <a:r>
              <a:rPr lang="vi-VN" altLang="en-US" sz="2400" b="1" u="sng" dirty="0">
                <a:latin typeface="Times New Roman" panose="02020603050405020304" pitchFamily="18" charset="0"/>
                <a:cs typeface="Times New Roman" panose="02020603050405020304" pitchFamily="18" charset="0"/>
              </a:rPr>
              <a:t>i 3</a:t>
            </a:r>
            <a:r>
              <a:rPr lang="vi-VN" altLang="en-US" sz="2400" dirty="0">
                <a:latin typeface="Times New Roman" panose="02020603050405020304" pitchFamily="18" charset="0"/>
                <a:cs typeface="Times New Roman" panose="02020603050405020304" pitchFamily="18" charset="0"/>
              </a:rPr>
              <a:t>: Một mảnh đất hình chữ nhật có chu vi l</a:t>
            </a:r>
            <a:r>
              <a:rPr lang="vi-VN" altLang="en-US" sz="2400" dirty="0">
                <a:latin typeface="Times New Roman" panose="02020603050405020304" pitchFamily="18" charset="0"/>
                <a:ea typeface="Times New Roman" panose="02020603050405020304" pitchFamily="18" charset="0"/>
              </a:rPr>
              <a:t>à</a:t>
            </a:r>
            <a:r>
              <a:rPr lang="vi-VN" altLang="en-US" sz="2400" dirty="0">
                <a:latin typeface="Times New Roman" panose="02020603050405020304" pitchFamily="18" charset="0"/>
                <a:cs typeface="Times New Roman" panose="02020603050405020304" pitchFamily="18" charset="0"/>
              </a:rPr>
              <a:t> 32. Nếu giảm chiều rộng đi 3m v</a:t>
            </a:r>
            <a:r>
              <a:rPr lang="vi-VN" altLang="en-US" sz="2400" dirty="0">
                <a:latin typeface="Times New Roman" panose="02020603050405020304" pitchFamily="18" charset="0"/>
                <a:ea typeface="Times New Roman" panose="02020603050405020304" pitchFamily="18" charset="0"/>
              </a:rPr>
              <a:t>à</a:t>
            </a:r>
            <a:r>
              <a:rPr lang="vi-VN" altLang="en-US" sz="2400" dirty="0">
                <a:latin typeface="Times New Roman" panose="02020603050405020304" pitchFamily="18" charset="0"/>
                <a:cs typeface="Times New Roman" panose="02020603050405020304" pitchFamily="18" charset="0"/>
              </a:rPr>
              <a:t> tăng chiều d</a:t>
            </a:r>
            <a:r>
              <a:rPr lang="vi-VN" altLang="en-US" sz="2400" dirty="0">
                <a:latin typeface="Times New Roman" panose="02020603050405020304" pitchFamily="18" charset="0"/>
                <a:ea typeface="Times New Roman" panose="02020603050405020304" pitchFamily="18" charset="0"/>
              </a:rPr>
              <a:t>à</a:t>
            </a:r>
            <a:r>
              <a:rPr lang="vi-VN" altLang="en-US" sz="2400" dirty="0">
                <a:latin typeface="Times New Roman" panose="02020603050405020304" pitchFamily="18" charset="0"/>
                <a:cs typeface="Times New Roman" panose="02020603050405020304" pitchFamily="18" charset="0"/>
              </a:rPr>
              <a:t>i thêm 2m thì diện tích mảnh đất giảm đi 24m</a:t>
            </a:r>
            <a:r>
              <a:rPr lang="vi-VN" altLang="en-US" sz="2400" baseline="30000" dirty="0">
                <a:latin typeface="Times New Roman" panose="02020603050405020304" pitchFamily="18" charset="0"/>
                <a:cs typeface="Times New Roman" panose="02020603050405020304" pitchFamily="18" charset="0"/>
              </a:rPr>
              <a:t>2</a:t>
            </a:r>
            <a:r>
              <a:rPr lang="vi-VN" altLang="en-US" sz="2400" dirty="0">
                <a:latin typeface="Times New Roman" panose="02020603050405020304" pitchFamily="18" charset="0"/>
                <a:cs typeface="Times New Roman" panose="02020603050405020304" pitchFamily="18" charset="0"/>
              </a:rPr>
              <a:t>. Tính các kích thước của mảnh đất.</a:t>
            </a:r>
            <a:endParaRPr lang="en-US" altLang="en-US" sz="2400" dirty="0">
              <a:latin typeface="Times New Roman" panose="02020603050405020304" pitchFamily="18" charset="0"/>
              <a:cs typeface="Times New Roman" panose="02020603050405020304" pitchFamily="18" charset="0"/>
            </a:endParaRPr>
          </a:p>
          <a:p>
            <a:pPr marL="0" lvl="0" indent="0" algn="just" eaLnBrk="1" hangingPunct="1">
              <a:spcBef>
                <a:spcPct val="0"/>
              </a:spcBef>
              <a:buNone/>
            </a:pPr>
            <a:r>
              <a:rPr lang="vi-VN" altLang="en-US" sz="2400" b="1" u="sng" dirty="0">
                <a:latin typeface="Times New Roman" panose="02020603050405020304" pitchFamily="18" charset="0"/>
                <a:cs typeface="Times New Roman" panose="02020603050405020304" pitchFamily="18" charset="0"/>
              </a:rPr>
              <a:t>B</a:t>
            </a:r>
            <a:r>
              <a:rPr lang="vi-VN" altLang="en-US" sz="2400" b="1" u="sng" dirty="0">
                <a:latin typeface="Times New Roman" panose="02020603050405020304" pitchFamily="18" charset="0"/>
                <a:ea typeface="Times New Roman" panose="02020603050405020304" pitchFamily="18" charset="0"/>
              </a:rPr>
              <a:t>à</a:t>
            </a:r>
            <a:r>
              <a:rPr lang="vi-VN" altLang="en-US" sz="2400" b="1" u="sng" dirty="0">
                <a:latin typeface="Times New Roman" panose="02020603050405020304" pitchFamily="18" charset="0"/>
                <a:cs typeface="Times New Roman" panose="02020603050405020304" pitchFamily="18" charset="0"/>
              </a:rPr>
              <a:t>i 4</a:t>
            </a:r>
            <a:r>
              <a:rPr lang="vi-VN" altLang="en-US" sz="2400" dirty="0">
                <a:latin typeface="Times New Roman" panose="02020603050405020304" pitchFamily="18" charset="0"/>
                <a:cs typeface="Times New Roman" panose="02020603050405020304" pitchFamily="18" charset="0"/>
              </a:rPr>
              <a:t>: Tìm một phân số biết nó bằng 1/3 nếu giữ nguyên tử v</a:t>
            </a:r>
            <a:r>
              <a:rPr lang="vi-VN" altLang="en-US" sz="2400" dirty="0">
                <a:latin typeface="Times New Roman" panose="02020603050405020304" pitchFamily="18" charset="0"/>
                <a:ea typeface="Times New Roman" panose="02020603050405020304" pitchFamily="18" charset="0"/>
              </a:rPr>
              <a:t>à</a:t>
            </a:r>
            <a:r>
              <a:rPr lang="vi-VN" altLang="en-US" sz="2400" dirty="0">
                <a:latin typeface="Times New Roman" panose="02020603050405020304" pitchFamily="18" charset="0"/>
                <a:cs typeface="Times New Roman" panose="02020603050405020304" pitchFamily="18" charset="0"/>
              </a:rPr>
              <a:t> tăng mẫu số lên 2 đơn vị, v</a:t>
            </a:r>
            <a:r>
              <a:rPr lang="vi-VN" altLang="en-US" sz="2400" dirty="0">
                <a:latin typeface="Times New Roman" panose="02020603050405020304" pitchFamily="18" charset="0"/>
                <a:ea typeface="Times New Roman" panose="02020603050405020304" pitchFamily="18" charset="0"/>
              </a:rPr>
              <a:t>à</a:t>
            </a:r>
            <a:r>
              <a:rPr lang="vi-VN" altLang="en-US" sz="2400" dirty="0">
                <a:latin typeface="Times New Roman" panose="02020603050405020304" pitchFamily="18" charset="0"/>
                <a:cs typeface="Times New Roman" panose="02020603050405020304" pitchFamily="18" charset="0"/>
              </a:rPr>
              <a:t> bằng </a:t>
            </a:r>
            <a:r>
              <a:rPr lang="vi-VN" altLang="en-US" sz="2400" dirty="0">
                <a:latin typeface="Times New Roman" panose="02020603050405020304" pitchFamily="18" charset="0"/>
                <a:ea typeface="Times New Roman" panose="02020603050405020304" pitchFamily="18" charset="0"/>
              </a:rPr>
              <a:t>½</a:t>
            </a:r>
            <a:r>
              <a:rPr lang="vi-VN" altLang="en-US" sz="2400" dirty="0">
                <a:latin typeface="Times New Roman" panose="02020603050405020304" pitchFamily="18" charset="0"/>
                <a:cs typeface="Times New Roman" panose="02020603050405020304" pitchFamily="18" charset="0"/>
              </a:rPr>
              <a:t> nếu tăng cả tử v</a:t>
            </a:r>
            <a:r>
              <a:rPr lang="vi-VN" altLang="en-US" sz="2400" dirty="0">
                <a:latin typeface="Times New Roman" panose="02020603050405020304" pitchFamily="18" charset="0"/>
                <a:ea typeface="Times New Roman" panose="02020603050405020304" pitchFamily="18" charset="0"/>
              </a:rPr>
              <a:t>à</a:t>
            </a:r>
            <a:r>
              <a:rPr lang="vi-VN" altLang="en-US" sz="2400" dirty="0">
                <a:latin typeface="Times New Roman" panose="02020603050405020304" pitchFamily="18" charset="0"/>
                <a:cs typeface="Times New Roman" panose="02020603050405020304" pitchFamily="18" charset="0"/>
              </a:rPr>
              <a:t> mẫu lên 2 đơn vị.</a:t>
            </a:r>
            <a:endParaRPr lang="en-US" altLang="en-US" sz="2400" dirty="0">
              <a:latin typeface="Times New Roman" panose="02020603050405020304" pitchFamily="18" charset="0"/>
              <a:cs typeface="Times New Roman" panose="02020603050405020304" pitchFamily="18" charset="0"/>
            </a:endParaRPr>
          </a:p>
          <a:p>
            <a:pPr marL="0" lvl="0" indent="0" algn="just" eaLnBrk="1" hangingPunct="1">
              <a:spcBef>
                <a:spcPct val="0"/>
              </a:spcBef>
              <a:buNone/>
            </a:pPr>
            <a:r>
              <a:rPr lang="vi-VN" altLang="en-US" sz="2400" b="1" u="sng" dirty="0">
                <a:latin typeface="Times New Roman" panose="02020603050405020304" pitchFamily="18" charset="0"/>
                <a:cs typeface="Times New Roman" panose="02020603050405020304" pitchFamily="18" charset="0"/>
              </a:rPr>
              <a:t>B</a:t>
            </a:r>
            <a:r>
              <a:rPr lang="vi-VN" altLang="en-US" sz="2400" b="1" u="sng" dirty="0">
                <a:latin typeface="Times New Roman" panose="02020603050405020304" pitchFamily="18" charset="0"/>
                <a:ea typeface="Times New Roman" panose="02020603050405020304" pitchFamily="18" charset="0"/>
              </a:rPr>
              <a:t>à</a:t>
            </a:r>
            <a:r>
              <a:rPr lang="vi-VN" altLang="en-US" sz="2400" b="1" u="sng" dirty="0">
                <a:latin typeface="Times New Roman" panose="02020603050405020304" pitchFamily="18" charset="0"/>
                <a:cs typeface="Times New Roman" panose="02020603050405020304" pitchFamily="18" charset="0"/>
              </a:rPr>
              <a:t>i5</a:t>
            </a:r>
            <a:r>
              <a:rPr lang="vi-VN" altLang="en-US" sz="2400" dirty="0">
                <a:latin typeface="Times New Roman" panose="02020603050405020304" pitchFamily="18" charset="0"/>
                <a:cs typeface="Times New Roman" panose="02020603050405020304" pitchFamily="18" charset="0"/>
              </a:rPr>
              <a:t>: Một tam giác có chiều cao bằng ¾ cạnh đáy. Nếu chiều cao tăng thêm 3dm v</a:t>
            </a:r>
            <a:r>
              <a:rPr lang="vi-VN" altLang="en-US" sz="2400" dirty="0">
                <a:latin typeface="Times New Roman" panose="02020603050405020304" pitchFamily="18" charset="0"/>
                <a:ea typeface="Times New Roman" panose="02020603050405020304" pitchFamily="18" charset="0"/>
              </a:rPr>
              <a:t>à</a:t>
            </a:r>
            <a:r>
              <a:rPr lang="vi-VN" altLang="en-US" sz="2400" dirty="0">
                <a:latin typeface="Times New Roman" panose="02020603050405020304" pitchFamily="18" charset="0"/>
                <a:cs typeface="Times New Roman" panose="02020603050405020304" pitchFamily="18" charset="0"/>
              </a:rPr>
              <a:t> cạnh đáy giảm đi 2dm thì diện tích của nó tăng thêm 12dm</a:t>
            </a:r>
            <a:r>
              <a:rPr lang="vi-VN" altLang="en-US" sz="2400" baseline="30000" dirty="0">
                <a:latin typeface="Times New Roman" panose="02020603050405020304" pitchFamily="18" charset="0"/>
                <a:cs typeface="Times New Roman" panose="02020603050405020304" pitchFamily="18" charset="0"/>
              </a:rPr>
              <a:t>2</a:t>
            </a:r>
            <a:r>
              <a:rPr lang="vi-VN" altLang="en-US" sz="2400" dirty="0">
                <a:latin typeface="Times New Roman" panose="02020603050405020304" pitchFamily="18" charset="0"/>
                <a:cs typeface="Times New Roman" panose="02020603050405020304" pitchFamily="18" charset="0"/>
              </a:rPr>
              <a:t>. Tính chiều cao v</a:t>
            </a:r>
            <a:r>
              <a:rPr lang="vi-VN" altLang="en-US" sz="2400" dirty="0">
                <a:latin typeface="Times New Roman" panose="02020603050405020304" pitchFamily="18" charset="0"/>
                <a:ea typeface="Times New Roman" panose="02020603050405020304" pitchFamily="18" charset="0"/>
              </a:rPr>
              <a:t>à</a:t>
            </a:r>
            <a:r>
              <a:rPr lang="vi-VN" altLang="en-US" sz="2400" dirty="0">
                <a:latin typeface="Times New Roman" panose="02020603050405020304" pitchFamily="18" charset="0"/>
                <a:cs typeface="Times New Roman" panose="02020603050405020304" pitchFamily="18" charset="0"/>
              </a:rPr>
              <a:t> cạnh đáy.</a:t>
            </a:r>
            <a:endParaRPr lang="en-US" altLang="en-US" sz="24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20" name="Text Box 4"/>
          <p:cNvSpPr txBox="1"/>
          <p:nvPr/>
        </p:nvSpPr>
        <p:spPr>
          <a:xfrm>
            <a:off x="228600" y="304800"/>
            <a:ext cx="8686800" cy="17541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u="sng" dirty="0">
                <a:latin typeface="Times New Roman" panose="02020603050405020304" pitchFamily="18" charset="0"/>
                <a:cs typeface="Times New Roman" panose="02020603050405020304" pitchFamily="18" charset="0"/>
              </a:rPr>
              <a:t>B</a:t>
            </a:r>
            <a:r>
              <a:rPr lang="en-US" altLang="en-US" sz="2400" b="1" u="sng" dirty="0">
                <a:latin typeface="Times New Roman" panose="02020603050405020304" pitchFamily="18" charset="0"/>
                <a:ea typeface="Times New Roman" panose="02020603050405020304" pitchFamily="18" charset="0"/>
              </a:rPr>
              <a:t>à</a:t>
            </a:r>
            <a:r>
              <a:rPr lang="en-US" altLang="en-US" sz="2400" b="1" u="sng" dirty="0">
                <a:latin typeface="Times New Roman" panose="02020603050405020304" pitchFamily="18" charset="0"/>
                <a:cs typeface="Times New Roman" panose="02020603050405020304" pitchFamily="18" charset="0"/>
              </a:rPr>
              <a:t>i 36tr24</a:t>
            </a:r>
            <a:r>
              <a:rPr lang="en-US" altLang="en-US" sz="2400" dirty="0">
                <a:latin typeface="Times New Roman" panose="02020603050405020304" pitchFamily="18" charset="0"/>
                <a:cs typeface="Times New Roman" panose="02020603050405020304" pitchFamily="18" charset="0"/>
              </a:rPr>
              <a:t>: Điểm trung bình của một vận động viên bắn súng sau 100 lần bắn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8,69 điểm. Kết quả cụ thể được ghi trong bảng sau, trong đó có hai ô bị mờ không đọc được ( đánh dấu *):</a:t>
            </a:r>
            <a:endParaRPr lang="en-US" altLang="en-US" sz="2400" dirty="0">
              <a:latin typeface="Times New Roman" panose="02020603050405020304" pitchFamily="18" charset="0"/>
              <a:cs typeface="Times New Roman" panose="02020603050405020304" pitchFamily="18" charset="0"/>
            </a:endParaRPr>
          </a:p>
          <a:p>
            <a:pPr marL="0" lvl="0" indent="0" eaLnBrk="1" hangingPunct="1">
              <a:spcBef>
                <a:spcPct val="50000"/>
              </a:spcBef>
              <a:buNone/>
            </a:pPr>
            <a:endParaRPr lang="en-US" altLang="en-US" sz="2400" dirty="0">
              <a:latin typeface="Times New Roman" panose="02020603050405020304" pitchFamily="18" charset="0"/>
              <a:ea typeface="Times New Roman" panose="02020603050405020304" pitchFamily="18" charset="0"/>
            </a:endParaRPr>
          </a:p>
        </p:txBody>
      </p:sp>
      <p:graphicFrame>
        <p:nvGraphicFramePr>
          <p:cNvPr id="23555" name="Content Placeholder 23554"/>
          <p:cNvGraphicFramePr/>
          <p:nvPr>
            <p:ph/>
          </p:nvPr>
        </p:nvGraphicFramePr>
        <p:xfrm>
          <a:off x="304800" y="1524000"/>
          <a:ext cx="7848600" cy="1371600"/>
        </p:xfrm>
        <a:graphic>
          <a:graphicData uri="http://schemas.openxmlformats.org/drawingml/2006/table">
            <a:tbl>
              <a:tblPr/>
              <a:tblGrid>
                <a:gridCol w="4419600"/>
                <a:gridCol w="762000"/>
                <a:gridCol w="685800"/>
                <a:gridCol w="685800"/>
                <a:gridCol w="609600"/>
                <a:gridCol w="685800"/>
              </a:tblGrid>
              <a:tr h="6858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Điểm số của mỗi lần bắn</a:t>
                      </a:r>
                      <a:endParaRPr lang="en-US" sz="2800" dirty="0">
                        <a:latin typeface="Times New Roman" panose="02020603050405020304" pitchFamily="18" charset="0"/>
                        <a:ea typeface="Times New Roman" panose="02020603050405020304" pitchFamily="18" charset="0"/>
                      </a:endParaRPr>
                    </a:p>
                  </a:txBody>
                  <a:tcPr anchor="ctr" anchorCtr="0">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10</a:t>
                      </a:r>
                      <a:endParaRPr lang="en-US" sz="2800" dirty="0">
                        <a:latin typeface="Times New Roman" panose="02020603050405020304" pitchFamily="18" charset="0"/>
                        <a:ea typeface="Times New Roman" panose="02020603050405020304" pitchFamily="18"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9</a:t>
                      </a:r>
                      <a:endParaRPr lang="en-US" sz="2800" dirty="0">
                        <a:latin typeface="Times New Roman" panose="02020603050405020304" pitchFamily="18" charset="0"/>
                        <a:ea typeface="Times New Roman" panose="02020603050405020304" pitchFamily="18"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8</a:t>
                      </a:r>
                      <a:endParaRPr lang="en-US" sz="2800" dirty="0">
                        <a:latin typeface="Times New Roman" panose="02020603050405020304" pitchFamily="18" charset="0"/>
                        <a:ea typeface="Times New Roman" panose="02020603050405020304" pitchFamily="18"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7</a:t>
                      </a:r>
                      <a:endParaRPr lang="en-US" sz="2800" dirty="0">
                        <a:latin typeface="Times New Roman" panose="02020603050405020304" pitchFamily="18" charset="0"/>
                        <a:ea typeface="Times New Roman" panose="02020603050405020304" pitchFamily="18"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6</a:t>
                      </a:r>
                      <a:endParaRPr lang="en-US" sz="2800" dirty="0">
                        <a:latin typeface="Times New Roman" panose="02020603050405020304" pitchFamily="18" charset="0"/>
                        <a:ea typeface="Times New Roman" panose="02020603050405020304" pitchFamily="18" charset="0"/>
                      </a:endParaRPr>
                    </a:p>
                  </a:txBody>
                  <a:tcPr anchor="ctr" anchorCtr="0">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6858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Số lần bắn</a:t>
                      </a:r>
                      <a:endParaRPr lang="en-US" sz="2800" dirty="0">
                        <a:latin typeface="Times New Roman" panose="02020603050405020304" pitchFamily="18" charset="0"/>
                        <a:ea typeface="Times New Roman" panose="02020603050405020304" pitchFamily="18" charset="0"/>
                      </a:endParaRPr>
                    </a:p>
                  </a:txBody>
                  <a:tcPr anchor="ctr" anchorCtr="0">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25</a:t>
                      </a:r>
                      <a:endParaRPr lang="en-US" sz="2800" dirty="0">
                        <a:latin typeface="Times New Roman" panose="02020603050405020304" pitchFamily="18" charset="0"/>
                        <a:ea typeface="Times New Roman" panose="02020603050405020304" pitchFamily="18"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42</a:t>
                      </a:r>
                      <a:endParaRPr lang="en-US" sz="2800" dirty="0">
                        <a:latin typeface="Times New Roman" panose="02020603050405020304" pitchFamily="18" charset="0"/>
                        <a:ea typeface="Times New Roman" panose="02020603050405020304" pitchFamily="18"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15</a:t>
                      </a:r>
                      <a:endParaRPr lang="en-US" sz="2800" dirty="0">
                        <a:latin typeface="Times New Roman" panose="02020603050405020304" pitchFamily="18" charset="0"/>
                        <a:ea typeface="Times New Roman" panose="02020603050405020304" pitchFamily="18"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20000"/>
                        </a:spcBef>
                        <a:buNone/>
                      </a:pPr>
                      <a:r>
                        <a:rPr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txBody>
                  <a:tcPr anchor="ctr" anchorCtr="0">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9269" name="Text Box 53"/>
          <p:cNvSpPr txBox="1"/>
          <p:nvPr/>
        </p:nvSpPr>
        <p:spPr>
          <a:xfrm>
            <a:off x="152400" y="3048000"/>
            <a:ext cx="4359275" cy="4619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 Em hãy tìm lại số trong hai ô đó?</a:t>
            </a:r>
            <a:endParaRPr lang="en-US" altLang="en-US" sz="2400" dirty="0">
              <a:latin typeface="Times New Roman" panose="02020603050405020304" pitchFamily="18" charset="0"/>
              <a:ea typeface="Times New Roman" panose="02020603050405020304" pitchFamily="18" charset="0"/>
            </a:endParaRPr>
          </a:p>
        </p:txBody>
      </p:sp>
      <p:sp>
        <p:nvSpPr>
          <p:cNvPr id="29" name="Text Box 53"/>
          <p:cNvSpPr txBox="1"/>
          <p:nvPr/>
        </p:nvSpPr>
        <p:spPr>
          <a:xfrm>
            <a:off x="152400" y="3733800"/>
            <a:ext cx="1643063" cy="4619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 Hướng dẫn</a:t>
            </a:r>
            <a:endParaRPr lang="en-US" altLang="en-US" sz="2400" dirty="0">
              <a:latin typeface="Times New Roman" panose="02020603050405020304" pitchFamily="18" charset="0"/>
              <a:ea typeface="Times New Roman" panose="02020603050405020304" pitchFamily="18" charset="0"/>
            </a:endParaRPr>
          </a:p>
        </p:txBody>
      </p:sp>
      <p:sp>
        <p:nvSpPr>
          <p:cNvPr id="30" name="Text Box 53"/>
          <p:cNvSpPr txBox="1"/>
          <p:nvPr/>
        </p:nvSpPr>
        <p:spPr>
          <a:xfrm>
            <a:off x="212725" y="4195763"/>
            <a:ext cx="8905875" cy="8302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Gọi số lần bắn được 8 điểm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x (lần) số lần bắn được 6 điểm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y (lần)</a:t>
            </a:r>
            <a:endParaRPr lang="en-US" altLang="en-US" sz="2400" dirty="0">
              <a:latin typeface="Times New Roman" panose="02020603050405020304" pitchFamily="18" charset="0"/>
              <a:cs typeface="Times New Roman" panose="02020603050405020304" pitchFamily="18" charset="0"/>
            </a:endParaRPr>
          </a:p>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Điều kiện x,y</a:t>
            </a:r>
            <a:r>
              <a:rPr lang="en-US" altLang="en-US" sz="2400" dirty="0">
                <a:latin typeface="Times New Roman" panose="02020603050405020304" pitchFamily="18" charset="0"/>
                <a:cs typeface="Times New Roman" panose="02020603050405020304" pitchFamily="18" charset="0"/>
                <a:sym typeface="Symbol" panose="05050102010706020507" pitchFamily="18" charset="2"/>
              </a:rPr>
              <a:t></a:t>
            </a:r>
            <a:r>
              <a:rPr lang="en-US" altLang="en-US" sz="2400" baseline="30000" dirty="0">
                <a:latin typeface="Times New Roman" panose="02020603050405020304" pitchFamily="18" charset="0"/>
                <a:cs typeface="Times New Roman" panose="02020603050405020304" pitchFamily="18" charset="0"/>
                <a:sym typeface="Symbol" panose="05050102010706020507" pitchFamily="18" charset="2"/>
              </a:rPr>
              <a:t>*</a:t>
            </a:r>
            <a:r>
              <a:rPr lang="en-US" altLang="en-US" sz="2400" dirty="0">
                <a:latin typeface="Times New Roman" panose="02020603050405020304" pitchFamily="18" charset="0"/>
                <a:cs typeface="Times New Roman" panose="02020603050405020304" pitchFamily="18" charset="0"/>
                <a:sym typeface="Symbol" panose="05050102010706020507" pitchFamily="18" charset="2"/>
              </a:rPr>
              <a:t> ; x,y&lt;100</a:t>
            </a:r>
            <a:endParaRPr lang="en-US" altLang="en-US" sz="2400" dirty="0">
              <a:latin typeface="Times New Roman" panose="02020603050405020304" pitchFamily="18" charset="0"/>
              <a:ea typeface="Times New Roman" panose="02020603050405020304" pitchFamily="18" charset="0"/>
            </a:endParaRPr>
          </a:p>
        </p:txBody>
      </p:sp>
      <p:sp>
        <p:nvSpPr>
          <p:cNvPr id="31" name="Text Box 53"/>
          <p:cNvSpPr txBox="1"/>
          <p:nvPr/>
        </p:nvSpPr>
        <p:spPr>
          <a:xfrm>
            <a:off x="76200" y="5033963"/>
            <a:ext cx="3881438" cy="4603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 Tổng có 100 lần bắn=&gt; PT1: </a:t>
            </a:r>
            <a:endParaRPr lang="en-US" altLang="en-US" sz="2400" dirty="0">
              <a:latin typeface="Times New Roman" panose="02020603050405020304" pitchFamily="18" charset="0"/>
              <a:ea typeface="Times New Roman" panose="02020603050405020304" pitchFamily="18" charset="0"/>
            </a:endParaRPr>
          </a:p>
        </p:txBody>
      </p:sp>
      <p:sp>
        <p:nvSpPr>
          <p:cNvPr id="33" name="Text Box 53"/>
          <p:cNvSpPr txBox="1"/>
          <p:nvPr/>
        </p:nvSpPr>
        <p:spPr>
          <a:xfrm>
            <a:off x="6248400" y="2219325"/>
            <a:ext cx="454025" cy="523875"/>
          </a:xfrm>
          <a:prstGeom prst="rect">
            <a:avLst/>
          </a:prstGeom>
          <a:solidFill>
            <a:srgbClr val="FFFFFF"/>
          </a:solid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800" dirty="0">
                <a:solidFill>
                  <a:srgbClr val="FF0000"/>
                </a:solidFill>
                <a:latin typeface="Times New Roman" panose="02020603050405020304" pitchFamily="18" charset="0"/>
                <a:cs typeface="Times New Roman" panose="02020603050405020304" pitchFamily="18" charset="0"/>
              </a:rPr>
              <a:t> x</a:t>
            </a:r>
            <a:endParaRPr lang="en-US" altLang="en-US" sz="2800" dirty="0">
              <a:solidFill>
                <a:srgbClr val="FF0000"/>
              </a:solidFill>
              <a:latin typeface="Times New Roman" panose="02020603050405020304" pitchFamily="18" charset="0"/>
              <a:ea typeface="Times New Roman" panose="02020603050405020304" pitchFamily="18" charset="0"/>
            </a:endParaRPr>
          </a:p>
        </p:txBody>
      </p:sp>
      <p:sp>
        <p:nvSpPr>
          <p:cNvPr id="34" name="Text Box 53"/>
          <p:cNvSpPr txBox="1"/>
          <p:nvPr/>
        </p:nvSpPr>
        <p:spPr>
          <a:xfrm>
            <a:off x="7532688" y="2224088"/>
            <a:ext cx="454025" cy="522287"/>
          </a:xfrm>
          <a:prstGeom prst="rect">
            <a:avLst/>
          </a:prstGeom>
          <a:solidFill>
            <a:srgbClr val="FFFFFF"/>
          </a:solid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800" dirty="0">
                <a:solidFill>
                  <a:srgbClr val="FF0000"/>
                </a:solidFill>
                <a:latin typeface="Times New Roman" panose="02020603050405020304" pitchFamily="18" charset="0"/>
                <a:cs typeface="Times New Roman" panose="02020603050405020304" pitchFamily="18" charset="0"/>
              </a:rPr>
              <a:t> y</a:t>
            </a:r>
            <a:endParaRPr lang="en-US" altLang="en-US" sz="2800" dirty="0">
              <a:solidFill>
                <a:srgbClr val="FF0000"/>
              </a:solidFill>
              <a:latin typeface="Times New Roman" panose="02020603050405020304" pitchFamily="18" charset="0"/>
              <a:ea typeface="Times New Roman" panose="02020603050405020304" pitchFamily="18" charset="0"/>
            </a:endParaRPr>
          </a:p>
        </p:txBody>
      </p:sp>
      <p:sp>
        <p:nvSpPr>
          <p:cNvPr id="35" name="Text Box 53"/>
          <p:cNvSpPr txBox="1"/>
          <p:nvPr/>
        </p:nvSpPr>
        <p:spPr>
          <a:xfrm>
            <a:off x="4306888" y="5033963"/>
            <a:ext cx="2897187" cy="4603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solidFill>
                  <a:srgbClr val="0070C0"/>
                </a:solidFill>
                <a:latin typeface="Times New Roman" panose="02020603050405020304" pitchFamily="18" charset="0"/>
                <a:cs typeface="Times New Roman" panose="02020603050405020304" pitchFamily="18" charset="0"/>
              </a:rPr>
              <a:t> 25+42+x+15+y=100 </a:t>
            </a:r>
            <a:endParaRPr lang="en-US" altLang="en-US" sz="2400" dirty="0">
              <a:solidFill>
                <a:srgbClr val="0070C0"/>
              </a:solidFill>
              <a:latin typeface="Times New Roman" panose="02020603050405020304" pitchFamily="18" charset="0"/>
              <a:ea typeface="Times New Roman" panose="02020603050405020304" pitchFamily="18" charset="0"/>
            </a:endParaRPr>
          </a:p>
        </p:txBody>
      </p:sp>
      <p:sp>
        <p:nvSpPr>
          <p:cNvPr id="36" name="Text Box 53"/>
          <p:cNvSpPr txBox="1"/>
          <p:nvPr/>
        </p:nvSpPr>
        <p:spPr>
          <a:xfrm>
            <a:off x="114300" y="5562600"/>
            <a:ext cx="4305300" cy="4619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latin typeface="Times New Roman" panose="02020603050405020304" pitchFamily="18" charset="0"/>
                <a:cs typeface="Times New Roman" panose="02020603050405020304" pitchFamily="18" charset="0"/>
              </a:rPr>
              <a:t> Điểm trung bình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8,69=&gt; PT2: </a:t>
            </a:r>
            <a:endParaRPr lang="en-US" altLang="en-US" sz="2400" dirty="0">
              <a:latin typeface="Times New Roman" panose="02020603050405020304" pitchFamily="18" charset="0"/>
              <a:ea typeface="Times New Roman" panose="02020603050405020304" pitchFamily="18" charset="0"/>
            </a:endParaRPr>
          </a:p>
        </p:txBody>
      </p:sp>
      <p:sp>
        <p:nvSpPr>
          <p:cNvPr id="37" name="Text Box 53"/>
          <p:cNvSpPr txBox="1"/>
          <p:nvPr/>
        </p:nvSpPr>
        <p:spPr>
          <a:xfrm>
            <a:off x="4186238" y="5562600"/>
            <a:ext cx="5033962" cy="4619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solidFill>
                  <a:srgbClr val="0070C0"/>
                </a:solidFill>
                <a:latin typeface="Times New Roman" panose="02020603050405020304" pitchFamily="18" charset="0"/>
                <a:cs typeface="Times New Roman" panose="02020603050405020304" pitchFamily="18" charset="0"/>
              </a:rPr>
              <a:t> (10.25+9.42+8.x+7.15+6.y)/100=8,69 </a:t>
            </a:r>
            <a:endParaRPr lang="en-US" altLang="en-US" sz="2400" dirty="0">
              <a:solidFill>
                <a:srgbClr val="0070C0"/>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box(in)">
                                      <p:cBhvr>
                                        <p:cTn id="7" dur="500"/>
                                        <p:tgtEl>
                                          <p:spTgt spid="9220"/>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23555"/>
                                        </p:tgtEl>
                                        <p:attrNameLst>
                                          <p:attrName>style.visibility</p:attrName>
                                        </p:attrNameLst>
                                      </p:cBhvr>
                                      <p:to>
                                        <p:strVal val="visible"/>
                                      </p:to>
                                    </p:set>
                                    <p:animEffect transition="in" filter="box(in)">
                                      <p:cBhvr>
                                        <p:cTn id="11" dur="500"/>
                                        <p:tgtEl>
                                          <p:spTgt spid="23555"/>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9269"/>
                                        </p:tgtEl>
                                        <p:attrNameLst>
                                          <p:attrName>style.visibility</p:attrName>
                                        </p:attrNameLst>
                                      </p:cBhvr>
                                      <p:to>
                                        <p:strVal val="visible"/>
                                      </p:to>
                                    </p:set>
                                    <p:animEffect transition="in" filter="box(in)">
                                      <p:cBhvr>
                                        <p:cTn id="15" dur="500"/>
                                        <p:tgtEl>
                                          <p:spTgt spid="9269"/>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29"/>
                                        </p:tgtEl>
                                        <p:attrNameLst>
                                          <p:attrName>style.visibility</p:attrName>
                                        </p:attrNameLst>
                                      </p:cBhvr>
                                      <p:to>
                                        <p:strVal val="visible"/>
                                      </p:to>
                                    </p:set>
                                    <p:animEffect transition="in" filter="box(in)">
                                      <p:cBhvr>
                                        <p:cTn id="20" dur="500"/>
                                        <p:tgtEl>
                                          <p:spTgt spid="29"/>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0"/>
                                        </p:tgtEl>
                                        <p:attrNameLst>
                                          <p:attrName>style.visibility</p:attrName>
                                        </p:attrNameLst>
                                      </p:cBhvr>
                                      <p:to>
                                        <p:strVal val="visible"/>
                                      </p:to>
                                    </p:set>
                                    <p:animEffect transition="in" filter="box(in)">
                                      <p:cBhvr>
                                        <p:cTn id="25" dur="500"/>
                                        <p:tgtEl>
                                          <p:spTgt spid="30"/>
                                        </p:tgtEl>
                                      </p:cBhvr>
                                    </p:animEffect>
                                  </p:childTnLst>
                                </p:cTn>
                              </p:par>
                            </p:childTnLst>
                          </p:cTn>
                        </p:par>
                        <p:par>
                          <p:cTn id="26" fill="hold">
                            <p:stCondLst>
                              <p:cond delay="500"/>
                            </p:stCondLst>
                            <p:childTnLst>
                              <p:par>
                                <p:cTn id="27" presetID="16" presetClass="entr" presetSubtype="21" fill="hold" grpId="0" nodeType="afterEffect">
                                  <p:stCondLst>
                                    <p:cond delay="0"/>
                                  </p:stCondLst>
                                  <p:childTnLst>
                                    <p:set>
                                      <p:cBhvr>
                                        <p:cTn id="28" dur="1" fill="hold">
                                          <p:stCondLst>
                                            <p:cond delay="0"/>
                                          </p:stCondLst>
                                        </p:cTn>
                                        <p:tgtEl>
                                          <p:spTgt spid="33"/>
                                        </p:tgtEl>
                                        <p:attrNameLst>
                                          <p:attrName>style.visibility</p:attrName>
                                        </p:attrNameLst>
                                      </p:cBhvr>
                                      <p:to>
                                        <p:strVal val="visible"/>
                                      </p:to>
                                    </p:set>
                                    <p:animEffect transition="in" filter="barn(inVertical)">
                                      <p:cBhvr>
                                        <p:cTn id="29" dur="500"/>
                                        <p:tgtEl>
                                          <p:spTgt spid="33"/>
                                        </p:tgtEl>
                                      </p:cBhvr>
                                    </p:animEffect>
                                  </p:childTnLst>
                                </p:cTn>
                              </p:par>
                            </p:childTnLst>
                          </p:cTn>
                        </p:par>
                        <p:par>
                          <p:cTn id="30" fill="hold">
                            <p:stCondLst>
                              <p:cond delay="1000"/>
                            </p:stCondLst>
                            <p:childTnLst>
                              <p:par>
                                <p:cTn id="31" presetID="16" presetClass="entr" presetSubtype="21" fill="hold" grpId="0" nodeType="afterEffect">
                                  <p:stCondLst>
                                    <p:cond delay="0"/>
                                  </p:stCondLst>
                                  <p:childTnLst>
                                    <p:set>
                                      <p:cBhvr>
                                        <p:cTn id="32" dur="1" fill="hold">
                                          <p:stCondLst>
                                            <p:cond delay="0"/>
                                          </p:stCondLst>
                                        </p:cTn>
                                        <p:tgtEl>
                                          <p:spTgt spid="34"/>
                                        </p:tgtEl>
                                        <p:attrNameLst>
                                          <p:attrName>style.visibility</p:attrName>
                                        </p:attrNameLst>
                                      </p:cBhvr>
                                      <p:to>
                                        <p:strVal val="visible"/>
                                      </p:to>
                                    </p:set>
                                    <p:animEffect transition="in" filter="barn(inVertical)">
                                      <p:cBhvr>
                                        <p:cTn id="33" dur="500"/>
                                        <p:tgtEl>
                                          <p:spTgt spid="34"/>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31"/>
                                        </p:tgtEl>
                                        <p:attrNameLst>
                                          <p:attrName>style.visibility</p:attrName>
                                        </p:attrNameLst>
                                      </p:cBhvr>
                                      <p:to>
                                        <p:strVal val="visible"/>
                                      </p:to>
                                    </p:set>
                                    <p:animEffect transition="in" filter="box(in)">
                                      <p:cBhvr>
                                        <p:cTn id="38" dur="500"/>
                                        <p:tgtEl>
                                          <p:spTgt spid="31"/>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box(in)">
                                      <p:cBhvr>
                                        <p:cTn id="43" dur="500"/>
                                        <p:tgtEl>
                                          <p:spTgt spid="35"/>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box(in)">
                                      <p:cBhvr>
                                        <p:cTn id="48" dur="500"/>
                                        <p:tgtEl>
                                          <p:spTgt spid="36"/>
                                        </p:tgtEl>
                                      </p:cBhvr>
                                    </p:animEffect>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grpId="0" nodeType="clickEffect">
                                  <p:stCondLst>
                                    <p:cond delay="0"/>
                                  </p:stCondLst>
                                  <p:childTnLst>
                                    <p:set>
                                      <p:cBhvr>
                                        <p:cTn id="52" dur="1" fill="hold">
                                          <p:stCondLst>
                                            <p:cond delay="0"/>
                                          </p:stCondLst>
                                        </p:cTn>
                                        <p:tgtEl>
                                          <p:spTgt spid="37"/>
                                        </p:tgtEl>
                                        <p:attrNameLst>
                                          <p:attrName>style.visibility</p:attrName>
                                        </p:attrNameLst>
                                      </p:cBhvr>
                                      <p:to>
                                        <p:strVal val="visible"/>
                                      </p:to>
                                    </p:set>
                                    <p:animEffect transition="in" filter="box(in)">
                                      <p:cBhvr>
                                        <p:cTn id="5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9269" grpId="0"/>
      <p:bldP spid="29" grpId="0"/>
      <p:bldP spid="30" grpId="0"/>
      <p:bldP spid="31" grpId="0"/>
      <p:bldP spid="33" grpId="0" animBg="1"/>
      <p:bldP spid="34" grpId="0" animBg="1"/>
      <p:bldP spid="35" grpId="0"/>
      <p:bldP spid="36" grpId="0"/>
      <p:bldP spid="3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3" name="Text Box 5"/>
          <p:cNvSpPr txBox="1">
            <a:spLocks noChangeArrowheads="1"/>
          </p:cNvSpPr>
          <p:nvPr/>
        </p:nvSpPr>
        <p:spPr bwMode="auto">
          <a:xfrm>
            <a:off x="457200" y="304800"/>
            <a:ext cx="7113588"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p>
            <a:pPr>
              <a:buNone/>
            </a:pPr>
            <a:r>
              <a:rPr lang="vi-VN" altLang="x-none" b="1" u="sng" dirty="0">
                <a:latin typeface="Arial" panose="020B0604020202020204" pitchFamily="34" charset="0"/>
              </a:rPr>
              <a:t>Dạng 2: Bài toán công việc có hai đối tượng tham gia</a:t>
            </a:r>
            <a:endParaRPr lang="vi-VN" altLang="x-none" b="1" u="sng" dirty="0">
              <a:latin typeface="Arial" panose="020B0604020202020204" pitchFamily="34" charset="0"/>
            </a:endParaRPr>
          </a:p>
          <a:p>
            <a:pPr>
              <a:buNone/>
            </a:pPr>
            <a:r>
              <a:rPr lang="vi-VN" altLang="x-none" b="1" u="sng" dirty="0">
                <a:latin typeface="Arial" panose="020B0604020202020204" pitchFamily="34" charset="0"/>
              </a:rPr>
              <a:t>( có liên quan đến %)</a:t>
            </a:r>
            <a:endParaRPr dirty="0">
              <a:latin typeface="Arial" panose="020B0604020202020204" pitchFamily="34" charset="0"/>
            </a:endParaRPr>
          </a:p>
        </p:txBody>
      </p:sp>
      <p:sp>
        <p:nvSpPr>
          <p:cNvPr id="2" name="TextBox 1"/>
          <p:cNvSpPr txBox="1"/>
          <p:nvPr/>
        </p:nvSpPr>
        <p:spPr>
          <a:xfrm>
            <a:off x="430213" y="1600200"/>
            <a:ext cx="8534400" cy="2678113"/>
          </a:xfrm>
          <a:prstGeom prst="rect">
            <a:avLst/>
          </a:prstGeom>
          <a:solidFill>
            <a:srgbClr val="92D050"/>
          </a:solidFill>
          <a:ln>
            <a:solidFill>
              <a:srgbClr val="002060"/>
            </a:solidFill>
          </a:ln>
        </p:spPr>
        <p:txBody>
          <a:bodyPr>
            <a:spAutoFit/>
          </a:bodyPr>
          <a:p>
            <a:pPr marL="342900" indent="-342900">
              <a:lnSpc>
                <a:spcPct val="150000"/>
              </a:lnSpc>
              <a:buChar char="-"/>
            </a:pPr>
            <a:r>
              <a:rPr lang="vi-VN" altLang="x-none" dirty="0">
                <a:latin typeface="Arial" panose="020B0604020202020204" pitchFamily="34" charset="0"/>
              </a:rPr>
              <a:t>Lý thuyết</a:t>
            </a:r>
            <a:endParaRPr lang="vi-VN" altLang="x-none" dirty="0">
              <a:latin typeface="Arial" panose="020B0604020202020204" pitchFamily="34" charset="0"/>
            </a:endParaRPr>
          </a:p>
          <a:p>
            <a:pPr marL="342900" indent="-342900">
              <a:lnSpc>
                <a:spcPct val="150000"/>
              </a:lnSpc>
              <a:buNone/>
            </a:pPr>
            <a:r>
              <a:rPr lang="vi-VN" altLang="x-none" dirty="0">
                <a:latin typeface="Arial" panose="020B0604020202020204" pitchFamily="34" charset="0"/>
              </a:rPr>
              <a:t>+) m% của a có giá trị là:</a:t>
            </a:r>
            <a:endParaRPr lang="vi-VN" altLang="x-none" dirty="0">
              <a:latin typeface="Arial" panose="020B0604020202020204" pitchFamily="34" charset="0"/>
            </a:endParaRPr>
          </a:p>
          <a:p>
            <a:pPr marL="342900" indent="-342900">
              <a:lnSpc>
                <a:spcPct val="150000"/>
              </a:lnSpc>
              <a:buNone/>
            </a:pPr>
            <a:r>
              <a:rPr lang="vi-VN" altLang="x-none" dirty="0">
                <a:latin typeface="Arial" panose="020B0604020202020204" pitchFamily="34" charset="0"/>
              </a:rPr>
              <a:t>+) giá trị ban đầu là a, sau khi tăng m% thì giá trị mới là:</a:t>
            </a:r>
            <a:endParaRPr lang="vi-VN" altLang="x-none" dirty="0">
              <a:latin typeface="Arial" panose="020B0604020202020204" pitchFamily="34" charset="0"/>
            </a:endParaRPr>
          </a:p>
          <a:p>
            <a:pPr marL="342900" indent="-342900">
              <a:lnSpc>
                <a:spcPct val="150000"/>
              </a:lnSpc>
              <a:buNone/>
            </a:pPr>
            <a:r>
              <a:rPr lang="vi-VN" altLang="x-none" dirty="0">
                <a:latin typeface="Arial" panose="020B0604020202020204" pitchFamily="34" charset="0"/>
              </a:rPr>
              <a:t>+) giá trị ban đầu là a, sau khi giảm m% thì giá trị mới là:</a:t>
            </a:r>
            <a:endParaRPr lang="vi-VN" altLang="x-none" dirty="0">
              <a:latin typeface="Arial" panose="020B0604020202020204" pitchFamily="34" charset="0"/>
            </a:endParaRPr>
          </a:p>
          <a:p>
            <a:pPr marL="342900" indent="-342900">
              <a:buNone/>
            </a:pPr>
            <a:endParaRPr lang="vi-VN" altLang="x-none" dirty="0">
              <a:latin typeface="Arial" panose="020B0604020202020204" pitchFamily="34" charset="0"/>
            </a:endParaRPr>
          </a:p>
        </p:txBody>
      </p:sp>
      <p:graphicFrame>
        <p:nvGraphicFramePr>
          <p:cNvPr id="3" name="Object 2"/>
          <p:cNvGraphicFramePr>
            <a:graphicFrameLocks noChangeAspect="1"/>
          </p:cNvGraphicFramePr>
          <p:nvPr/>
        </p:nvGraphicFramePr>
        <p:xfrm>
          <a:off x="3886200" y="2130425"/>
          <a:ext cx="711200" cy="688975"/>
        </p:xfrm>
        <a:graphic>
          <a:graphicData uri="http://schemas.openxmlformats.org/presentationml/2006/ole">
            <mc:AlternateContent xmlns:mc="http://schemas.openxmlformats.org/markup-compatibility/2006">
              <mc:Choice xmlns:v="urn:schemas-microsoft-com:vml" Requires="v">
                <p:oleObj spid="_x0000_s3079" name="" r:id="rId1" imgW="405765" imgH="393065" progId="Equation.DSMT4">
                  <p:embed/>
                </p:oleObj>
              </mc:Choice>
              <mc:Fallback>
                <p:oleObj name="" r:id="rId1" imgW="405765" imgH="393065" progId="Equation.DSMT4">
                  <p:embed/>
                  <p:pic>
                    <p:nvPicPr>
                      <p:cNvPr id="0" name="Picture 3078"/>
                      <p:cNvPicPr/>
                      <p:nvPr/>
                    </p:nvPicPr>
                    <p:blipFill>
                      <a:blip r:embed="rId2"/>
                      <a:stretch>
                        <a:fillRect/>
                      </a:stretch>
                    </p:blipFill>
                    <p:spPr>
                      <a:xfrm>
                        <a:off x="3886200" y="2130425"/>
                        <a:ext cx="711200" cy="688975"/>
                      </a:xfrm>
                      <a:prstGeom prst="rect">
                        <a:avLst/>
                      </a:prstGeom>
                      <a:noFill/>
                      <a:ln w="38100">
                        <a:noFill/>
                        <a:miter/>
                      </a:ln>
                    </p:spPr>
                  </p:pic>
                </p:oleObj>
              </mc:Fallback>
            </mc:AlternateContent>
          </a:graphicData>
        </a:graphic>
      </p:graphicFrame>
      <p:graphicFrame>
        <p:nvGraphicFramePr>
          <p:cNvPr id="7" name="Object 6"/>
          <p:cNvGraphicFramePr>
            <a:graphicFrameLocks noChangeAspect="1"/>
          </p:cNvGraphicFramePr>
          <p:nvPr/>
        </p:nvGraphicFramePr>
        <p:xfrm>
          <a:off x="7696200" y="2743200"/>
          <a:ext cx="1041400" cy="658813"/>
        </p:xfrm>
        <a:graphic>
          <a:graphicData uri="http://schemas.openxmlformats.org/presentationml/2006/ole">
            <mc:AlternateContent xmlns:mc="http://schemas.openxmlformats.org/markup-compatibility/2006">
              <mc:Choice xmlns:v="urn:schemas-microsoft-com:vml" Requires="v">
                <p:oleObj spid="_x0000_s3081" name="" r:id="rId3" imgW="622300" imgH="393700" progId="Equation.DSMT4">
                  <p:embed/>
                </p:oleObj>
              </mc:Choice>
              <mc:Fallback>
                <p:oleObj name="" r:id="rId3" imgW="622300" imgH="393700" progId="Equation.DSMT4">
                  <p:embed/>
                  <p:pic>
                    <p:nvPicPr>
                      <p:cNvPr id="0" name="Picture 3080"/>
                      <p:cNvPicPr/>
                      <p:nvPr/>
                    </p:nvPicPr>
                    <p:blipFill>
                      <a:blip r:embed="rId4"/>
                      <a:stretch>
                        <a:fillRect/>
                      </a:stretch>
                    </p:blipFill>
                    <p:spPr>
                      <a:xfrm>
                        <a:off x="7696200" y="2743200"/>
                        <a:ext cx="1041400" cy="658813"/>
                      </a:xfrm>
                      <a:prstGeom prst="rect">
                        <a:avLst/>
                      </a:prstGeom>
                      <a:noFill/>
                      <a:ln w="38100">
                        <a:noFill/>
                        <a:miter/>
                      </a:ln>
                    </p:spPr>
                  </p:pic>
                </p:oleObj>
              </mc:Fallback>
            </mc:AlternateContent>
          </a:graphicData>
        </a:graphic>
      </p:graphicFrame>
      <p:graphicFrame>
        <p:nvGraphicFramePr>
          <p:cNvPr id="8" name="Object 7"/>
          <p:cNvGraphicFramePr>
            <a:graphicFrameLocks noChangeAspect="1"/>
          </p:cNvGraphicFramePr>
          <p:nvPr/>
        </p:nvGraphicFramePr>
        <p:xfrm>
          <a:off x="7862888" y="3341688"/>
          <a:ext cx="981075" cy="620712"/>
        </p:xfrm>
        <a:graphic>
          <a:graphicData uri="http://schemas.openxmlformats.org/presentationml/2006/ole">
            <mc:AlternateContent xmlns:mc="http://schemas.openxmlformats.org/markup-compatibility/2006">
              <mc:Choice xmlns:v="urn:schemas-microsoft-com:vml" Requires="v">
                <p:oleObj spid="_x0000_s3080" name="" r:id="rId5" imgW="622300" imgH="393700" progId="Equation.DSMT4">
                  <p:embed/>
                </p:oleObj>
              </mc:Choice>
              <mc:Fallback>
                <p:oleObj name="" r:id="rId5" imgW="622300" imgH="393700" progId="Equation.DSMT4">
                  <p:embed/>
                  <p:pic>
                    <p:nvPicPr>
                      <p:cNvPr id="0" name="Picture 3079"/>
                      <p:cNvPicPr/>
                      <p:nvPr/>
                    </p:nvPicPr>
                    <p:blipFill>
                      <a:blip r:embed="rId6"/>
                      <a:stretch>
                        <a:fillRect/>
                      </a:stretch>
                    </p:blipFill>
                    <p:spPr>
                      <a:xfrm>
                        <a:off x="7862888" y="3341688"/>
                        <a:ext cx="981075" cy="620712"/>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charRg st="0" end="10"/>
                                            </p:txEl>
                                          </p:spTgt>
                                        </p:tgtEl>
                                        <p:attrNameLst>
                                          <p:attrName>style.visibility</p:attrName>
                                        </p:attrNameLst>
                                      </p:cBhvr>
                                      <p:to>
                                        <p:strVal val="visible"/>
                                      </p:to>
                                    </p:set>
                                    <p:animEffect transition="in" filter="barn(inVertical)">
                                      <p:cBhvr>
                                        <p:cTn id="7" dur="500"/>
                                        <p:tgtEl>
                                          <p:spTgt spid="2">
                                            <p:txEl>
                                              <p:charRg st="0" end="10"/>
                                            </p:txEl>
                                          </p:spTgt>
                                        </p:tgtEl>
                                      </p:cBhvr>
                                    </p:animEffect>
                                  </p:childTnLst>
                                </p:cTn>
                              </p:par>
                            </p:childTnLst>
                          </p:cTn>
                        </p:par>
                        <p:par>
                          <p:cTn id="8" fill="hold">
                            <p:stCondLst>
                              <p:cond delay="500"/>
                            </p:stCondLst>
                            <p:childTnLst>
                              <p:par>
                                <p:cTn id="9" presetID="16" presetClass="entr" presetSubtype="21" fill="hold" nodeType="afterEffect">
                                  <p:stCondLst>
                                    <p:cond delay="0"/>
                                  </p:stCondLst>
                                  <p:childTnLst>
                                    <p:set>
                                      <p:cBhvr>
                                        <p:cTn id="10" dur="1" fill="hold">
                                          <p:stCondLst>
                                            <p:cond delay="0"/>
                                          </p:stCondLst>
                                        </p:cTn>
                                        <p:tgtEl>
                                          <p:spTgt spid="2">
                                            <p:txEl>
                                              <p:charRg st="10" end="37"/>
                                            </p:txEl>
                                          </p:spTgt>
                                        </p:tgtEl>
                                        <p:attrNameLst>
                                          <p:attrName>style.visibility</p:attrName>
                                        </p:attrNameLst>
                                      </p:cBhvr>
                                      <p:to>
                                        <p:strVal val="visible"/>
                                      </p:to>
                                    </p:set>
                                    <p:animEffect transition="in" filter="barn(inVertical)">
                                      <p:cBhvr>
                                        <p:cTn id="11" dur="500"/>
                                        <p:tgtEl>
                                          <p:spTgt spid="2">
                                            <p:txEl>
                                              <p:charRg st="10" end="37"/>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2">
                                            <p:txEl>
                                              <p:charRg st="37" end="98"/>
                                            </p:txEl>
                                          </p:spTgt>
                                        </p:tgtEl>
                                        <p:attrNameLst>
                                          <p:attrName>style.visibility</p:attrName>
                                        </p:attrNameLst>
                                      </p:cBhvr>
                                      <p:to>
                                        <p:strVal val="visible"/>
                                      </p:to>
                                    </p:set>
                                    <p:animEffect transition="in" filter="barn(inVertical)">
                                      <p:cBhvr>
                                        <p:cTn id="21" dur="500"/>
                                        <p:tgtEl>
                                          <p:spTgt spid="2">
                                            <p:txEl>
                                              <p:charRg st="37" end="98"/>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2">
                                            <p:txEl>
                                              <p:charRg st="98" end="159"/>
                                            </p:txEl>
                                          </p:spTgt>
                                        </p:tgtEl>
                                        <p:attrNameLst>
                                          <p:attrName>style.visibility</p:attrName>
                                        </p:attrNameLst>
                                      </p:cBhvr>
                                      <p:to>
                                        <p:strVal val="visible"/>
                                      </p:to>
                                    </p:set>
                                    <p:animEffect transition="in" filter="barn(inVertical)">
                                      <p:cBhvr>
                                        <p:cTn id="31" dur="500"/>
                                        <p:tgtEl>
                                          <p:spTgt spid="2">
                                            <p:txEl>
                                              <p:charRg st="98" end="159"/>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barn(inVertical)">
                                      <p:cBhvr>
                                        <p:cTn id="3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Text Box 2"/>
          <p:cNvSpPr txBox="1">
            <a:spLocks noChangeArrowheads="1"/>
          </p:cNvSpPr>
          <p:nvPr/>
        </p:nvSpPr>
        <p:spPr bwMode="auto">
          <a:xfrm>
            <a:off x="457200" y="1295400"/>
            <a:ext cx="815340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p>
            <a:pPr algn="just">
              <a:buNone/>
            </a:pPr>
            <a:r>
              <a:rPr lang="vi-VN" altLang="x-none" b="1" u="sng" dirty="0">
                <a:latin typeface="Arial" panose="020B0604020202020204" pitchFamily="34" charset="0"/>
              </a:rPr>
              <a:t>Bài1</a:t>
            </a:r>
            <a:r>
              <a:rPr lang="vi-VN" altLang="x-none" dirty="0">
                <a:latin typeface="Arial" panose="020B0604020202020204" pitchFamily="34" charset="0"/>
              </a:rPr>
              <a:t>: Hai xí nghiệp theo kế hoạch phải làm 360 dụng cụ. Thực tế xí nghiệp I đã vượt mức kế hoạch 12%, xí nghiệp II đã vượt mức kế hoạch 10% do đó hai xí nghiệp đã làm tổng cộng 400 dụng cụ. Tính số dụng cụ mỗi xí nghiệp phải làm theo kế hoạch.</a:t>
            </a:r>
            <a:endParaRPr dirty="0">
              <a:latin typeface="Arial" panose="020B0604020202020204" pitchFamily="34" charset="0"/>
            </a:endParaRPr>
          </a:p>
        </p:txBody>
      </p:sp>
      <p:sp>
        <p:nvSpPr>
          <p:cNvPr id="12293" name="Text Box 5"/>
          <p:cNvSpPr txBox="1">
            <a:spLocks noChangeArrowheads="1"/>
          </p:cNvSpPr>
          <p:nvPr/>
        </p:nvSpPr>
        <p:spPr bwMode="auto">
          <a:xfrm>
            <a:off x="457200" y="304800"/>
            <a:ext cx="7113588"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p>
            <a:pPr>
              <a:buNone/>
            </a:pPr>
            <a:r>
              <a:rPr lang="vi-VN" altLang="x-none" b="1" u="sng" dirty="0">
                <a:latin typeface="Arial" panose="020B0604020202020204" pitchFamily="34" charset="0"/>
              </a:rPr>
              <a:t>Dạng 2: Bài toán công việc có hai đối tượng tham gia</a:t>
            </a:r>
            <a:endParaRPr lang="vi-VN" altLang="x-none" b="1" u="sng" dirty="0">
              <a:latin typeface="Arial" panose="020B0604020202020204" pitchFamily="34" charset="0"/>
            </a:endParaRPr>
          </a:p>
          <a:p>
            <a:pPr>
              <a:buNone/>
            </a:pPr>
            <a:r>
              <a:rPr lang="vi-VN" altLang="x-none" b="1" u="sng" dirty="0">
                <a:latin typeface="Arial" panose="020B0604020202020204" pitchFamily="34" charset="0"/>
              </a:rPr>
              <a:t>(có liên quan đến %)</a:t>
            </a:r>
            <a:endParaRPr dirty="0">
              <a:latin typeface="Arial" panose="020B0604020202020204" pitchFamily="34" charset="0"/>
            </a:endParaRPr>
          </a:p>
        </p:txBody>
      </p:sp>
      <p:graphicFrame>
        <p:nvGraphicFramePr>
          <p:cNvPr id="26628" name="Table 26627"/>
          <p:cNvGraphicFramePr/>
          <p:nvPr/>
        </p:nvGraphicFramePr>
        <p:xfrm>
          <a:off x="762000" y="3048000"/>
          <a:ext cx="7848600" cy="2209800"/>
        </p:xfrm>
        <a:graphic>
          <a:graphicData uri="http://schemas.openxmlformats.org/drawingml/2006/table">
            <a:tbl>
              <a:tblPr/>
              <a:tblGrid>
                <a:gridCol w="1752600"/>
                <a:gridCol w="2057400"/>
                <a:gridCol w="1905000"/>
                <a:gridCol w="2133600"/>
              </a:tblGrid>
              <a:tr h="107473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b="1"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002060"/>
                          </a:solidFill>
                          <a:latin typeface="Arial" panose="020B0604020202020204" pitchFamily="34" charset="0"/>
                        </a:rPr>
                        <a:t>Số dụng cụ của xí nghiệp I</a:t>
                      </a:r>
                      <a:endParaRPr lang="vi-VN" altLang="x-none" b="1" dirty="0">
                        <a:solidFill>
                          <a:srgbClr val="002060"/>
                        </a:solidFill>
                        <a:latin typeface="Arial" panose="020B0604020202020204" pitchFamily="34"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002060"/>
                          </a:solidFill>
                          <a:latin typeface="Arial" panose="020B0604020202020204" pitchFamily="34" charset="0"/>
                        </a:rPr>
                        <a:t>Số dụng cụ của xí nghiệp II</a:t>
                      </a:r>
                      <a:endParaRPr lang="vi-VN" altLang="x-none" b="1" dirty="0">
                        <a:solidFill>
                          <a:srgbClr val="002060"/>
                        </a:solidFill>
                        <a:latin typeface="Arial" panose="020B0604020202020204" pitchFamily="34"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002060"/>
                          </a:solidFill>
                          <a:latin typeface="Arial" panose="020B0604020202020204" pitchFamily="34" charset="0"/>
                        </a:rPr>
                        <a:t>Số dụng cụ của cả hai xí nghiệp </a:t>
                      </a:r>
                      <a:endParaRPr lang="vi-VN" altLang="x-none" b="1" dirty="0">
                        <a:solidFill>
                          <a:srgbClr val="002060"/>
                        </a:solidFill>
                        <a:latin typeface="Arial" panose="020B0604020202020204" pitchFamily="34" charset="0"/>
                      </a:endParaRPr>
                    </a:p>
                    <a:p>
                      <a:pPr lvl="0" algn="ctr" eaLnBrk="1" hangingPunct="1">
                        <a:buNone/>
                      </a:pPr>
                      <a:endParaRPr lang="vi-VN" altLang="x-none" b="1" dirty="0">
                        <a:solidFill>
                          <a:srgbClr val="002060"/>
                        </a:solidFill>
                        <a:latin typeface="Arial" panose="020B0604020202020204" pitchFamily="34"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683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0000"/>
                          </a:solidFill>
                          <a:latin typeface="Arial" panose="020B0604020202020204" pitchFamily="34" charset="0"/>
                        </a:rPr>
                        <a:t>Dự định</a:t>
                      </a:r>
                      <a:endParaRPr lang="vi-VN" altLang="x-none" b="1" dirty="0">
                        <a:solidFill>
                          <a:srgbClr val="FF0000"/>
                        </a:solidFill>
                        <a:latin typeface="Arial" panose="020B0604020202020204" pitchFamily="34"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6673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0000"/>
                          </a:solidFill>
                          <a:latin typeface="Arial" panose="020B0604020202020204" pitchFamily="34" charset="0"/>
                        </a:rPr>
                        <a:t>Thực tế</a:t>
                      </a:r>
                      <a:endParaRPr lang="vi-VN" altLang="x-none" b="1" dirty="0">
                        <a:solidFill>
                          <a:srgbClr val="FF0000"/>
                        </a:solidFill>
                        <a:latin typeface="Arial" panose="020B0604020202020204" pitchFamily="34" charset="0"/>
                      </a:endParaRPr>
                    </a:p>
                  </a:txBody>
                  <a:tcPr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3" name="TextBox 2"/>
          <p:cNvSpPr txBox="1"/>
          <p:nvPr/>
        </p:nvSpPr>
        <p:spPr>
          <a:xfrm>
            <a:off x="6548438" y="4724400"/>
            <a:ext cx="1849438" cy="461963"/>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1,12x+1,1y</a:t>
            </a:r>
            <a:endParaRPr kumimoji="0" lang="vi-VN" kern="1200" cap="none" spc="0" normalizeH="0" baseline="0" noProof="0">
              <a:latin typeface="+mj-lt"/>
              <a:ea typeface="+mn-ea"/>
              <a:cs typeface="+mn-cs"/>
            </a:endParaRPr>
          </a:p>
        </p:txBody>
      </p:sp>
      <p:sp>
        <p:nvSpPr>
          <p:cNvPr id="7" name="TextBox 6"/>
          <p:cNvSpPr txBox="1"/>
          <p:nvPr/>
        </p:nvSpPr>
        <p:spPr>
          <a:xfrm>
            <a:off x="3048000" y="4191000"/>
            <a:ext cx="762000" cy="457200"/>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x</a:t>
            </a:r>
            <a:endParaRPr kumimoji="0" lang="vi-VN" kern="1200" cap="none" spc="0" normalizeH="0" baseline="0" noProof="0">
              <a:latin typeface="+mj-lt"/>
              <a:ea typeface="+mn-ea"/>
              <a:cs typeface="+mn-cs"/>
            </a:endParaRPr>
          </a:p>
        </p:txBody>
      </p:sp>
      <p:sp>
        <p:nvSpPr>
          <p:cNvPr id="8" name="TextBox 7"/>
          <p:cNvSpPr txBox="1"/>
          <p:nvPr/>
        </p:nvSpPr>
        <p:spPr>
          <a:xfrm>
            <a:off x="6808788" y="4191000"/>
            <a:ext cx="762000" cy="457200"/>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x+y</a:t>
            </a:r>
            <a:endParaRPr kumimoji="0" lang="vi-VN" kern="1200" cap="none" spc="0" normalizeH="0" baseline="0" noProof="0">
              <a:latin typeface="+mj-lt"/>
              <a:ea typeface="+mn-ea"/>
              <a:cs typeface="+mn-cs"/>
            </a:endParaRPr>
          </a:p>
        </p:txBody>
      </p:sp>
      <p:sp>
        <p:nvSpPr>
          <p:cNvPr id="9" name="TextBox 8"/>
          <p:cNvSpPr txBox="1"/>
          <p:nvPr/>
        </p:nvSpPr>
        <p:spPr>
          <a:xfrm>
            <a:off x="5181600" y="4191000"/>
            <a:ext cx="762000" cy="457200"/>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y</a:t>
            </a:r>
            <a:endParaRPr kumimoji="0" lang="vi-VN" kern="1200" cap="none" spc="0" normalizeH="0" baseline="0" noProof="0">
              <a:latin typeface="+mj-lt"/>
              <a:ea typeface="+mn-ea"/>
              <a:cs typeface="+mn-cs"/>
            </a:endParaRPr>
          </a:p>
        </p:txBody>
      </p:sp>
      <p:sp>
        <p:nvSpPr>
          <p:cNvPr id="10" name="TextBox 9"/>
          <p:cNvSpPr txBox="1"/>
          <p:nvPr/>
        </p:nvSpPr>
        <p:spPr>
          <a:xfrm>
            <a:off x="2514600" y="4724400"/>
            <a:ext cx="2171700" cy="461963"/>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x+0,12x=1,12x</a:t>
            </a:r>
            <a:endParaRPr kumimoji="0" lang="vi-VN" kern="1200" cap="none" spc="0" normalizeH="0" baseline="0" noProof="0">
              <a:latin typeface="+mj-lt"/>
              <a:ea typeface="+mn-ea"/>
              <a:cs typeface="+mn-cs"/>
            </a:endParaRPr>
          </a:p>
        </p:txBody>
      </p:sp>
      <p:sp>
        <p:nvSpPr>
          <p:cNvPr id="11" name="TextBox 10"/>
          <p:cNvSpPr txBox="1"/>
          <p:nvPr/>
        </p:nvSpPr>
        <p:spPr>
          <a:xfrm>
            <a:off x="4546600" y="4710113"/>
            <a:ext cx="1849438" cy="461963"/>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y+0,1y=1,1y</a:t>
            </a:r>
            <a:endParaRPr kumimoji="0" lang="vi-VN" kern="1200" cap="none" spc="0" normalizeH="0" baseline="0" noProof="0">
              <a:latin typeface="+mj-lt"/>
              <a:ea typeface="+mn-ea"/>
              <a:cs typeface="+mn-cs"/>
            </a:endParaRPr>
          </a:p>
        </p:txBody>
      </p:sp>
      <p:sp>
        <p:nvSpPr>
          <p:cNvPr id="12" name="TextBox 11"/>
          <p:cNvSpPr txBox="1"/>
          <p:nvPr/>
        </p:nvSpPr>
        <p:spPr>
          <a:xfrm>
            <a:off x="152400" y="5486400"/>
            <a:ext cx="6705600" cy="461963"/>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Theo kế hoạch hai xí nghiệp phải làm 360 dụng cụ</a:t>
            </a:r>
            <a:endParaRPr kumimoji="0" lang="vi-VN" kern="1200" cap="none" spc="0" normalizeH="0" baseline="0" noProof="0">
              <a:latin typeface="+mj-lt"/>
              <a:ea typeface="+mn-ea"/>
              <a:cs typeface="+mn-cs"/>
            </a:endParaRPr>
          </a:p>
        </p:txBody>
      </p:sp>
      <p:sp>
        <p:nvSpPr>
          <p:cNvPr id="13" name="TextBox 12"/>
          <p:cNvSpPr txBox="1"/>
          <p:nvPr/>
        </p:nvSpPr>
        <p:spPr>
          <a:xfrm>
            <a:off x="6556375" y="5481638"/>
            <a:ext cx="1371600" cy="461963"/>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=&gt; PT 1: </a:t>
            </a:r>
            <a:endParaRPr kumimoji="0" lang="vi-VN" kern="1200" cap="none" spc="0" normalizeH="0" baseline="0" noProof="0">
              <a:latin typeface="+mj-lt"/>
              <a:ea typeface="+mn-ea"/>
              <a:cs typeface="+mn-cs"/>
            </a:endParaRPr>
          </a:p>
        </p:txBody>
      </p:sp>
      <p:sp>
        <p:nvSpPr>
          <p:cNvPr id="14" name="TextBox 13"/>
          <p:cNvSpPr txBox="1"/>
          <p:nvPr/>
        </p:nvSpPr>
        <p:spPr>
          <a:xfrm>
            <a:off x="7734300" y="5481638"/>
            <a:ext cx="1752600" cy="461963"/>
          </a:xfrm>
          <a:prstGeom prst="rect">
            <a:avLst/>
          </a:prstGeom>
          <a:noFill/>
        </p:spPr>
        <p:txBody>
          <a:bodyPr>
            <a:spAutoFit/>
          </a:bodyPr>
          <a:lstStyle/>
          <a:p>
            <a:pPr marR="0" defTabSz="914400">
              <a:buClrTx/>
              <a:buSzTx/>
              <a:buFontTx/>
              <a:buNone/>
              <a:defRPr/>
            </a:pPr>
            <a:r>
              <a:rPr kumimoji="0" lang="vi-VN" kern="1200" cap="none" spc="0" normalizeH="0" baseline="0" noProof="0">
                <a:solidFill>
                  <a:srgbClr val="FF0000"/>
                </a:solidFill>
                <a:latin typeface="+mj-lt"/>
                <a:ea typeface="+mn-ea"/>
                <a:cs typeface="+mn-cs"/>
              </a:rPr>
              <a:t>x+y=360</a:t>
            </a:r>
            <a:endParaRPr kumimoji="0" lang="vi-VN" kern="1200" cap="none" spc="0" normalizeH="0" baseline="0" noProof="0">
              <a:solidFill>
                <a:srgbClr val="FF0000"/>
              </a:solidFill>
              <a:latin typeface="+mj-lt"/>
              <a:ea typeface="+mn-ea"/>
              <a:cs typeface="+mn-cs"/>
            </a:endParaRPr>
          </a:p>
        </p:txBody>
      </p:sp>
      <p:sp>
        <p:nvSpPr>
          <p:cNvPr id="15" name="TextBox 14"/>
          <p:cNvSpPr txBox="1"/>
          <p:nvPr/>
        </p:nvSpPr>
        <p:spPr>
          <a:xfrm>
            <a:off x="152400" y="5948363"/>
            <a:ext cx="5791200" cy="461963"/>
          </a:xfrm>
          <a:prstGeom prst="rect">
            <a:avLst/>
          </a:prstGeom>
          <a:noFill/>
        </p:spPr>
        <p:txBody>
          <a:bodyPr>
            <a:spAutoFit/>
          </a:bodyPr>
          <a:p>
            <a:pPr>
              <a:buNone/>
            </a:pPr>
            <a:r>
              <a:rPr lang="vi-VN" altLang="x-none" dirty="0">
                <a:latin typeface="Arial" panose="020B0604020202020204" pitchFamily="34" charset="0"/>
              </a:rPr>
              <a:t>Thực tế hai xí nghiệp làm được  400 dụng cụ</a:t>
            </a:r>
            <a:endParaRPr lang="vi-VN" altLang="x-none" dirty="0">
              <a:latin typeface="Arial" panose="020B0604020202020204" pitchFamily="34" charset="0"/>
            </a:endParaRPr>
          </a:p>
        </p:txBody>
      </p:sp>
      <p:sp>
        <p:nvSpPr>
          <p:cNvPr id="16" name="TextBox 15"/>
          <p:cNvSpPr txBox="1"/>
          <p:nvPr/>
        </p:nvSpPr>
        <p:spPr>
          <a:xfrm>
            <a:off x="5715000" y="5948363"/>
            <a:ext cx="1371600" cy="461963"/>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=&gt; PT 2: </a:t>
            </a:r>
            <a:endParaRPr kumimoji="0" lang="vi-VN" kern="1200" cap="none" spc="0" normalizeH="0" baseline="0" noProof="0">
              <a:latin typeface="+mj-lt"/>
              <a:ea typeface="+mn-ea"/>
              <a:cs typeface="+mn-cs"/>
            </a:endParaRPr>
          </a:p>
        </p:txBody>
      </p:sp>
      <p:sp>
        <p:nvSpPr>
          <p:cNvPr id="17" name="TextBox 16"/>
          <p:cNvSpPr txBox="1"/>
          <p:nvPr/>
        </p:nvSpPr>
        <p:spPr>
          <a:xfrm>
            <a:off x="6858000" y="5943600"/>
            <a:ext cx="2305050" cy="461963"/>
          </a:xfrm>
          <a:prstGeom prst="rect">
            <a:avLst/>
          </a:prstGeom>
          <a:noFill/>
        </p:spPr>
        <p:txBody>
          <a:bodyPr>
            <a:spAutoFit/>
          </a:bodyPr>
          <a:lstStyle/>
          <a:p>
            <a:pPr marR="0" defTabSz="914400">
              <a:buClrTx/>
              <a:buSzTx/>
              <a:buFontTx/>
              <a:buNone/>
              <a:defRPr/>
            </a:pPr>
            <a:r>
              <a:rPr kumimoji="0" lang="vi-VN" kern="1200" cap="none" spc="0" normalizeH="0" baseline="0" noProof="0">
                <a:solidFill>
                  <a:srgbClr val="FF0000"/>
                </a:solidFill>
                <a:latin typeface="+mj-lt"/>
                <a:ea typeface="+mn-ea"/>
                <a:cs typeface="+mn-cs"/>
              </a:rPr>
              <a:t>1,12x+1,1y=400</a:t>
            </a:r>
            <a:endParaRPr kumimoji="0" lang="vi-VN" kern="1200" cap="none" spc="0" normalizeH="0" baseline="0" noProof="0">
              <a:solidFill>
                <a:srgbClr val="FF0000"/>
              </a:solidFill>
              <a:latin typeface="+mj-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ox(in)">
                                      <p:cBhvr>
                                        <p:cTn id="7" dur="500"/>
                                        <p:tgtEl>
                                          <p:spTgt spid="1229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628"/>
                                        </p:tgtEl>
                                        <p:attrNameLst>
                                          <p:attrName>style.visibility</p:attrName>
                                        </p:attrNameLst>
                                      </p:cBhvr>
                                      <p:to>
                                        <p:strVal val="visible"/>
                                      </p:to>
                                    </p:set>
                                    <p:animEffect transition="in" filter="fade">
                                      <p:cBhvr>
                                        <p:cTn id="12" dur="500"/>
                                        <p:tgtEl>
                                          <p:spTgt spid="2662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arn(inVertic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barn(inVertical)">
                                      <p:cBhvr>
                                        <p:cTn id="42" dur="5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2">
                                            <p:txEl>
                                              <p:charRg st="0" end="49"/>
                                            </p:txEl>
                                          </p:spTgt>
                                        </p:tgtEl>
                                        <p:attrNameLst>
                                          <p:attrName>style.visibility</p:attrName>
                                        </p:attrNameLst>
                                      </p:cBhvr>
                                      <p:to>
                                        <p:strVal val="visible"/>
                                      </p:to>
                                    </p:set>
                                    <p:animEffect transition="in" filter="barn(inVertical)">
                                      <p:cBhvr>
                                        <p:cTn id="47" dur="500"/>
                                        <p:tgtEl>
                                          <p:spTgt spid="12">
                                            <p:txEl>
                                              <p:charRg st="0" end="49"/>
                                            </p:txEl>
                                          </p:spTgt>
                                        </p:tgtEl>
                                      </p:cBhvr>
                                    </p:animEffect>
                                  </p:childTnLst>
                                </p:cTn>
                              </p:par>
                            </p:childTnLst>
                          </p:cTn>
                        </p:par>
                        <p:par>
                          <p:cTn id="48" fill="hold">
                            <p:stCondLst>
                              <p:cond delay="500"/>
                            </p:stCondLst>
                            <p:childTnLst>
                              <p:par>
                                <p:cTn id="49" presetID="16" presetClass="entr" presetSubtype="21" fill="hold" nodeType="afterEffect">
                                  <p:stCondLst>
                                    <p:cond delay="0"/>
                                  </p:stCondLst>
                                  <p:childTnLst>
                                    <p:set>
                                      <p:cBhvr>
                                        <p:cTn id="50" dur="1" fill="hold">
                                          <p:stCondLst>
                                            <p:cond delay="0"/>
                                          </p:stCondLst>
                                        </p:cTn>
                                        <p:tgtEl>
                                          <p:spTgt spid="13">
                                            <p:txEl>
                                              <p:charRg st="0" end="10"/>
                                            </p:txEl>
                                          </p:spTgt>
                                        </p:tgtEl>
                                        <p:attrNameLst>
                                          <p:attrName>style.visibility</p:attrName>
                                        </p:attrNameLst>
                                      </p:cBhvr>
                                      <p:to>
                                        <p:strVal val="visible"/>
                                      </p:to>
                                    </p:set>
                                    <p:animEffect transition="in" filter="barn(inVertical)">
                                      <p:cBhvr>
                                        <p:cTn id="51" dur="500"/>
                                        <p:tgtEl>
                                          <p:spTgt spid="13">
                                            <p:txEl>
                                              <p:charRg st="0" end="1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barn(inVertical)">
                                      <p:cBhvr>
                                        <p:cTn id="56" dur="500"/>
                                        <p:tgtEl>
                                          <p:spTgt spid="14"/>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nodeType="clickEffect">
                                  <p:stCondLst>
                                    <p:cond delay="0"/>
                                  </p:stCondLst>
                                  <p:childTnLst>
                                    <p:set>
                                      <p:cBhvr>
                                        <p:cTn id="60" dur="1" fill="hold">
                                          <p:stCondLst>
                                            <p:cond delay="0"/>
                                          </p:stCondLst>
                                        </p:cTn>
                                        <p:tgtEl>
                                          <p:spTgt spid="15">
                                            <p:txEl>
                                              <p:charRg st="0" end="44"/>
                                            </p:txEl>
                                          </p:spTgt>
                                        </p:tgtEl>
                                        <p:attrNameLst>
                                          <p:attrName>style.visibility</p:attrName>
                                        </p:attrNameLst>
                                      </p:cBhvr>
                                      <p:to>
                                        <p:strVal val="visible"/>
                                      </p:to>
                                    </p:set>
                                    <p:animEffect transition="in" filter="barn(inVertical)">
                                      <p:cBhvr>
                                        <p:cTn id="61" dur="500"/>
                                        <p:tgtEl>
                                          <p:spTgt spid="15">
                                            <p:txEl>
                                              <p:charRg st="0" end="44"/>
                                            </p:txEl>
                                          </p:spTgt>
                                        </p:tgtEl>
                                      </p:cBhvr>
                                    </p:animEffect>
                                  </p:childTnLst>
                                </p:cTn>
                              </p:par>
                            </p:childTnLst>
                          </p:cTn>
                        </p:par>
                        <p:par>
                          <p:cTn id="62" fill="hold">
                            <p:stCondLst>
                              <p:cond delay="500"/>
                            </p:stCondLst>
                            <p:childTnLst>
                              <p:par>
                                <p:cTn id="63" presetID="16" presetClass="entr" presetSubtype="21" fill="hold" grpId="0" nodeType="afterEffect">
                                  <p:stCondLst>
                                    <p:cond delay="0"/>
                                  </p:stCondLst>
                                  <p:childTnLst>
                                    <p:set>
                                      <p:cBhvr>
                                        <p:cTn id="64" dur="1" fill="hold">
                                          <p:stCondLst>
                                            <p:cond delay="0"/>
                                          </p:stCondLst>
                                        </p:cTn>
                                        <p:tgtEl>
                                          <p:spTgt spid="16"/>
                                        </p:tgtEl>
                                        <p:attrNameLst>
                                          <p:attrName>style.visibility</p:attrName>
                                        </p:attrNameLst>
                                      </p:cBhvr>
                                      <p:to>
                                        <p:strVal val="visible"/>
                                      </p:to>
                                    </p:set>
                                    <p:animEffect transition="in" filter="barn(inVertical)">
                                      <p:cBhvr>
                                        <p:cTn id="65" dur="500"/>
                                        <p:tgtEl>
                                          <p:spTgt spid="16"/>
                                        </p:tgtEl>
                                      </p:cBhvr>
                                    </p:animEffect>
                                  </p:childTnLst>
                                </p:cTn>
                              </p:par>
                            </p:childTnLst>
                          </p:cTn>
                        </p:par>
                      </p:childTnLst>
                    </p:cTn>
                  </p:par>
                  <p:par>
                    <p:cTn id="66" fill="hold">
                      <p:stCondLst>
                        <p:cond delay="indefinite"/>
                      </p:stCondLst>
                      <p:childTnLst>
                        <p:par>
                          <p:cTn id="67" fill="hold">
                            <p:stCondLst>
                              <p:cond delay="0"/>
                            </p:stCondLst>
                            <p:childTnLst>
                              <p:par>
                                <p:cTn id="68" presetID="16" presetClass="entr" presetSubtype="21" fill="hold" grpId="0" nodeType="clickEffect">
                                  <p:stCondLst>
                                    <p:cond delay="0"/>
                                  </p:stCondLst>
                                  <p:childTnLst>
                                    <p:set>
                                      <p:cBhvr>
                                        <p:cTn id="69" dur="1" fill="hold">
                                          <p:stCondLst>
                                            <p:cond delay="0"/>
                                          </p:stCondLst>
                                        </p:cTn>
                                        <p:tgtEl>
                                          <p:spTgt spid="17"/>
                                        </p:tgtEl>
                                        <p:attrNameLst>
                                          <p:attrName>style.visibility</p:attrName>
                                        </p:attrNameLst>
                                      </p:cBhvr>
                                      <p:to>
                                        <p:strVal val="visible"/>
                                      </p:to>
                                    </p:set>
                                    <p:animEffect transition="in" filter="barn(inVertical)">
                                      <p:cBhvr>
                                        <p:cTn id="7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3" grpId="0"/>
      <p:bldP spid="7" grpId="0"/>
      <p:bldP spid="8" grpId="0"/>
      <p:bldP spid="9" grpId="0"/>
      <p:bldP spid="10" grpId="0"/>
      <p:bldP spid="11" grpId="0"/>
      <p:bldP spid="14" grpId="0"/>
      <p:bldP spid="16" grpId="0"/>
      <p:bldP spid="1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1" name="Text Box 3"/>
          <p:cNvSpPr txBox="1"/>
          <p:nvPr/>
        </p:nvSpPr>
        <p:spPr>
          <a:xfrm>
            <a:off x="457200" y="1143000"/>
            <a:ext cx="8077200" cy="15700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b="1" u="sng" dirty="0">
                <a:latin typeface="Times New Roman" panose="02020603050405020304" pitchFamily="18" charset="0"/>
                <a:cs typeface="Times New Roman" panose="02020603050405020304" pitchFamily="18" charset="0"/>
              </a:rPr>
              <a:t>B</a:t>
            </a:r>
            <a:r>
              <a:rPr lang="vi-VN" altLang="en-US" sz="2400" b="1" u="sng" dirty="0">
                <a:latin typeface="Times New Roman" panose="02020603050405020304" pitchFamily="18" charset="0"/>
                <a:ea typeface="Times New Roman" panose="02020603050405020304" pitchFamily="18" charset="0"/>
              </a:rPr>
              <a:t>à</a:t>
            </a:r>
            <a:r>
              <a:rPr lang="vi-VN" altLang="en-US" sz="2400" b="1" u="sng" dirty="0">
                <a:latin typeface="Times New Roman" panose="02020603050405020304" pitchFamily="18" charset="0"/>
                <a:cs typeface="Times New Roman" panose="02020603050405020304" pitchFamily="18" charset="0"/>
              </a:rPr>
              <a:t>i 2</a:t>
            </a:r>
            <a:r>
              <a:rPr lang="en-US" altLang="en-US" sz="2400" b="1"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Hai tổ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hoa của 1 trường phải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tổng cộng 90 bông hoa. Tổ 1 đã vượt mức 15% kế hoạch của mình, tổ 2 đã vượt mức 12% kế hoạch của mình. Do đó cả hai tổ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được 102 bông hoa. Hỏi mỗi tổ </a:t>
            </a:r>
            <a:r>
              <a:rPr lang="en-US" altLang="en-US" sz="2400" dirty="0">
                <a:solidFill>
                  <a:srgbClr val="FF0000"/>
                </a:solidFill>
                <a:latin typeface="Times New Roman" panose="02020603050405020304" pitchFamily="18" charset="0"/>
                <a:cs typeface="Times New Roman" panose="02020603050405020304" pitchFamily="18" charset="0"/>
              </a:rPr>
              <a:t>l</a:t>
            </a:r>
            <a:r>
              <a:rPr lang="en-US" altLang="en-US" sz="2400" dirty="0">
                <a:solidFill>
                  <a:srgbClr val="FF0000"/>
                </a:solidFill>
                <a:latin typeface="Times New Roman" panose="02020603050405020304" pitchFamily="18" charset="0"/>
                <a:ea typeface="Times New Roman" panose="02020603050405020304" pitchFamily="18" charset="0"/>
              </a:rPr>
              <a:t>à</a:t>
            </a:r>
            <a:r>
              <a:rPr lang="en-US" altLang="en-US" sz="2400" dirty="0">
                <a:solidFill>
                  <a:srgbClr val="FF0000"/>
                </a:solidFill>
                <a:latin typeface="Times New Roman" panose="02020603050405020304" pitchFamily="18" charset="0"/>
                <a:cs typeface="Times New Roman" panose="02020603050405020304" pitchFamily="18" charset="0"/>
              </a:rPr>
              <a:t>m được </a:t>
            </a:r>
            <a:r>
              <a:rPr lang="en-US" altLang="en-US" sz="2400" dirty="0">
                <a:latin typeface="Times New Roman" panose="02020603050405020304" pitchFamily="18" charset="0"/>
                <a:cs typeface="Times New Roman" panose="02020603050405020304" pitchFamily="18" charset="0"/>
              </a:rPr>
              <a:t>bao nhiêu bông hoa.</a:t>
            </a:r>
            <a:endParaRPr lang="en-US" altLang="en-US" sz="2400" dirty="0">
              <a:latin typeface="Times New Roman" panose="02020603050405020304" pitchFamily="18" charset="0"/>
              <a:ea typeface="Times New Roman" panose="02020603050405020304" pitchFamily="18" charset="0"/>
            </a:endParaRPr>
          </a:p>
        </p:txBody>
      </p:sp>
      <p:sp>
        <p:nvSpPr>
          <p:cNvPr id="12293" name="Text Box 5"/>
          <p:cNvSpPr txBox="1">
            <a:spLocks noChangeArrowheads="1"/>
          </p:cNvSpPr>
          <p:nvPr/>
        </p:nvSpPr>
        <p:spPr bwMode="auto">
          <a:xfrm>
            <a:off x="457200" y="304800"/>
            <a:ext cx="7113588"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p>
            <a:pPr>
              <a:buNone/>
            </a:pPr>
            <a:r>
              <a:rPr lang="vi-VN" altLang="x-none" b="1" u="sng" dirty="0">
                <a:latin typeface="Arial" panose="020B0604020202020204" pitchFamily="34" charset="0"/>
              </a:rPr>
              <a:t>Dạng 2: Bài toán công việc có hai đối tượng tham gia</a:t>
            </a:r>
            <a:endParaRPr lang="vi-VN" altLang="x-none" b="1" u="sng" dirty="0">
              <a:latin typeface="Arial" panose="020B0604020202020204" pitchFamily="34" charset="0"/>
            </a:endParaRPr>
          </a:p>
          <a:p>
            <a:pPr>
              <a:buNone/>
            </a:pPr>
            <a:r>
              <a:rPr lang="vi-VN" altLang="x-none" b="1" u="sng" dirty="0">
                <a:latin typeface="Arial" panose="020B0604020202020204" pitchFamily="34" charset="0"/>
              </a:rPr>
              <a:t>( có liên quan đến %)</a:t>
            </a:r>
            <a:endParaRPr dirty="0">
              <a:latin typeface="Arial" panose="020B0604020202020204" pitchFamily="34" charset="0"/>
            </a:endParaRPr>
          </a:p>
        </p:txBody>
      </p:sp>
      <p:graphicFrame>
        <p:nvGraphicFramePr>
          <p:cNvPr id="27652" name="Table 27651"/>
          <p:cNvGraphicFramePr/>
          <p:nvPr/>
        </p:nvGraphicFramePr>
        <p:xfrm>
          <a:off x="762000" y="3048000"/>
          <a:ext cx="8077200" cy="1774825"/>
        </p:xfrm>
        <a:graphic>
          <a:graphicData uri="http://schemas.openxmlformats.org/drawingml/2006/table">
            <a:tbl>
              <a:tblPr/>
              <a:tblGrid>
                <a:gridCol w="1411288"/>
                <a:gridCol w="2509837"/>
                <a:gridCol w="2117725"/>
                <a:gridCol w="2038350"/>
              </a:tblGrid>
              <a:tr h="63976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b="1"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002060"/>
                          </a:solidFill>
                          <a:latin typeface="Arial" panose="020B0604020202020204" pitchFamily="34" charset="0"/>
                        </a:rPr>
                        <a:t>Tổ I</a:t>
                      </a:r>
                      <a:endParaRPr lang="vi-VN" altLang="x-none" b="1"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002060"/>
                          </a:solidFill>
                          <a:latin typeface="Arial" panose="020B0604020202020204" pitchFamily="34" charset="0"/>
                        </a:rPr>
                        <a:t>Tổ II</a:t>
                      </a:r>
                      <a:endParaRPr lang="vi-VN" altLang="x-none" b="1"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002060"/>
                          </a:solidFill>
                          <a:latin typeface="Arial" panose="020B0604020202020204" pitchFamily="34" charset="0"/>
                        </a:rPr>
                        <a:t>Cả hai tổ</a:t>
                      </a:r>
                      <a:endParaRPr lang="vi-VN" altLang="x-none" b="1" dirty="0">
                        <a:solidFill>
                          <a:srgbClr val="002060"/>
                        </a:solidFill>
                        <a:latin typeface="Arial" panose="020B0604020202020204" pitchFamily="34" charset="0"/>
                      </a:endParaRPr>
                    </a:p>
                    <a:p>
                      <a:pPr lvl="0" algn="ctr" eaLnBrk="1" hangingPunct="1">
                        <a:buNone/>
                      </a:pPr>
                      <a:endParaRPr lang="vi-VN" altLang="x-none" b="1"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683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0000"/>
                          </a:solidFill>
                          <a:latin typeface="Arial" panose="020B0604020202020204" pitchFamily="34" charset="0"/>
                        </a:rPr>
                        <a:t>Dự định</a:t>
                      </a:r>
                      <a:endParaRPr lang="vi-VN" altLang="x-none" b="1" dirty="0">
                        <a:solidFill>
                          <a:srgbClr val="FF000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6673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0000"/>
                          </a:solidFill>
                          <a:latin typeface="Arial" panose="020B0604020202020204" pitchFamily="34" charset="0"/>
                        </a:rPr>
                        <a:t>Thực tế</a:t>
                      </a:r>
                      <a:endParaRPr lang="vi-VN" altLang="x-none" b="1" dirty="0">
                        <a:solidFill>
                          <a:srgbClr val="FF000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vi-VN" altLang="x-none" dirty="0">
                        <a:solidFill>
                          <a:srgbClr val="002060"/>
                        </a:solidFill>
                        <a:latin typeface="Arial" panose="020B0604020202020204" pitchFamily="34"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6" name="TextBox 5"/>
          <p:cNvSpPr txBox="1"/>
          <p:nvPr/>
        </p:nvSpPr>
        <p:spPr>
          <a:xfrm>
            <a:off x="2895600" y="3733800"/>
            <a:ext cx="762000" cy="457200"/>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x</a:t>
            </a:r>
            <a:endParaRPr kumimoji="0" lang="vi-VN" kern="1200" cap="none" spc="0" normalizeH="0" baseline="0" noProof="0">
              <a:latin typeface="+mj-lt"/>
              <a:ea typeface="+mn-ea"/>
              <a:cs typeface="+mn-cs"/>
            </a:endParaRPr>
          </a:p>
        </p:txBody>
      </p:sp>
      <p:sp>
        <p:nvSpPr>
          <p:cNvPr id="7" name="TextBox 6"/>
          <p:cNvSpPr txBox="1"/>
          <p:nvPr/>
        </p:nvSpPr>
        <p:spPr>
          <a:xfrm>
            <a:off x="5181600" y="3775075"/>
            <a:ext cx="762000" cy="457200"/>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y</a:t>
            </a:r>
            <a:endParaRPr kumimoji="0" lang="vi-VN" kern="1200" cap="none" spc="0" normalizeH="0" baseline="0" noProof="0">
              <a:latin typeface="+mj-lt"/>
              <a:ea typeface="+mn-ea"/>
              <a:cs typeface="+mn-cs"/>
            </a:endParaRPr>
          </a:p>
        </p:txBody>
      </p:sp>
      <p:sp>
        <p:nvSpPr>
          <p:cNvPr id="8" name="TextBox 7"/>
          <p:cNvSpPr txBox="1"/>
          <p:nvPr/>
        </p:nvSpPr>
        <p:spPr>
          <a:xfrm>
            <a:off x="7189788" y="3713163"/>
            <a:ext cx="762000" cy="457200"/>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x+y</a:t>
            </a:r>
            <a:endParaRPr kumimoji="0" lang="vi-VN" kern="1200" cap="none" spc="0" normalizeH="0" baseline="0" noProof="0">
              <a:latin typeface="+mj-lt"/>
              <a:ea typeface="+mn-ea"/>
              <a:cs typeface="+mn-cs"/>
            </a:endParaRPr>
          </a:p>
        </p:txBody>
      </p:sp>
      <p:sp>
        <p:nvSpPr>
          <p:cNvPr id="9" name="TextBox 8"/>
          <p:cNvSpPr txBox="1"/>
          <p:nvPr/>
        </p:nvSpPr>
        <p:spPr>
          <a:xfrm>
            <a:off x="2438400" y="4267200"/>
            <a:ext cx="2362200" cy="461963"/>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x+0,15x=1,15x</a:t>
            </a:r>
            <a:endParaRPr kumimoji="0" lang="vi-VN" kern="1200" cap="none" spc="0" normalizeH="0" baseline="0" noProof="0">
              <a:latin typeface="+mj-lt"/>
              <a:ea typeface="+mn-ea"/>
              <a:cs typeface="+mn-cs"/>
            </a:endParaRPr>
          </a:p>
        </p:txBody>
      </p:sp>
      <p:sp>
        <p:nvSpPr>
          <p:cNvPr id="10" name="TextBox 9"/>
          <p:cNvSpPr txBox="1"/>
          <p:nvPr/>
        </p:nvSpPr>
        <p:spPr>
          <a:xfrm>
            <a:off x="4724400" y="4267200"/>
            <a:ext cx="2133600" cy="461963"/>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y+0,12y=1,12y</a:t>
            </a:r>
            <a:endParaRPr kumimoji="0" lang="vi-VN" kern="1200" cap="none" spc="0" normalizeH="0" baseline="0" noProof="0">
              <a:latin typeface="+mj-lt"/>
              <a:ea typeface="+mn-ea"/>
              <a:cs typeface="+mn-cs"/>
            </a:endParaRPr>
          </a:p>
        </p:txBody>
      </p:sp>
      <p:sp>
        <p:nvSpPr>
          <p:cNvPr id="11" name="TextBox 10"/>
          <p:cNvSpPr txBox="1"/>
          <p:nvPr/>
        </p:nvSpPr>
        <p:spPr>
          <a:xfrm>
            <a:off x="6781800" y="4286250"/>
            <a:ext cx="2133600" cy="460375"/>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1,15x+1,12y</a:t>
            </a:r>
            <a:endParaRPr kumimoji="0" lang="vi-VN" kern="1200" cap="none" spc="0" normalizeH="0" baseline="0" noProof="0">
              <a:latin typeface="+mj-lt"/>
              <a:ea typeface="+mn-ea"/>
              <a:cs typeface="+mn-cs"/>
            </a:endParaRPr>
          </a:p>
        </p:txBody>
      </p:sp>
      <p:sp>
        <p:nvSpPr>
          <p:cNvPr id="13" name="TextBox 12"/>
          <p:cNvSpPr txBox="1"/>
          <p:nvPr/>
        </p:nvSpPr>
        <p:spPr>
          <a:xfrm>
            <a:off x="266700" y="5038725"/>
            <a:ext cx="6705600" cy="461963"/>
          </a:xfrm>
          <a:prstGeom prst="rect">
            <a:avLst/>
          </a:prstGeom>
          <a:noFill/>
        </p:spPr>
        <p:txBody>
          <a:bodyPr>
            <a:spAutoFit/>
          </a:bodyPr>
          <a:lstStyle/>
          <a:p>
            <a:pPr marR="0" defTabSz="914400">
              <a:buClrTx/>
              <a:buSzTx/>
              <a:buFontTx/>
              <a:buNone/>
              <a:defRPr/>
            </a:pPr>
            <a:r>
              <a:rPr kumimoji="0" lang="vi-VN" kern="1200" cap="none" spc="0" normalizeH="0" baseline="0" noProof="0">
                <a:latin typeface="+mj-lt"/>
                <a:ea typeface="+mn-ea"/>
                <a:cs typeface="+mn-cs"/>
              </a:rPr>
              <a:t>Theo kế hoạch hai tổ phải làm 90 bông hoa =&gt; PT1:</a:t>
            </a:r>
            <a:endParaRPr kumimoji="0" lang="vi-VN" kern="1200" cap="none" spc="0" normalizeH="0" baseline="0" noProof="0">
              <a:latin typeface="+mj-lt"/>
              <a:ea typeface="+mn-ea"/>
              <a:cs typeface="+mn-cs"/>
            </a:endParaRPr>
          </a:p>
        </p:txBody>
      </p:sp>
      <p:sp>
        <p:nvSpPr>
          <p:cNvPr id="14" name="TextBox 13"/>
          <p:cNvSpPr txBox="1"/>
          <p:nvPr/>
        </p:nvSpPr>
        <p:spPr>
          <a:xfrm>
            <a:off x="6972300" y="5029200"/>
            <a:ext cx="1181100" cy="461963"/>
          </a:xfrm>
          <a:prstGeom prst="rect">
            <a:avLst/>
          </a:prstGeom>
          <a:noFill/>
        </p:spPr>
        <p:txBody>
          <a:bodyPr>
            <a:spAutoFit/>
          </a:bodyPr>
          <a:lstStyle/>
          <a:p>
            <a:pPr marR="0" defTabSz="914400">
              <a:buClrTx/>
              <a:buSzTx/>
              <a:buFontTx/>
              <a:buNone/>
              <a:defRPr/>
            </a:pPr>
            <a:r>
              <a:rPr kumimoji="0" lang="vi-VN" kern="1200" cap="none" spc="0" normalizeH="0" baseline="0" noProof="0">
                <a:solidFill>
                  <a:srgbClr val="FF0000"/>
                </a:solidFill>
                <a:latin typeface="+mj-lt"/>
                <a:ea typeface="+mn-ea"/>
                <a:cs typeface="+mn-cs"/>
              </a:rPr>
              <a:t>x+y=90</a:t>
            </a:r>
            <a:endParaRPr kumimoji="0" lang="vi-VN" kern="1200" cap="none" spc="0" normalizeH="0" baseline="0" noProof="0">
              <a:solidFill>
                <a:srgbClr val="FF0000"/>
              </a:solidFill>
              <a:latin typeface="+mj-lt"/>
              <a:ea typeface="+mn-ea"/>
              <a:cs typeface="+mn-cs"/>
            </a:endParaRPr>
          </a:p>
        </p:txBody>
      </p:sp>
      <p:sp>
        <p:nvSpPr>
          <p:cNvPr id="15" name="TextBox 14"/>
          <p:cNvSpPr txBox="1"/>
          <p:nvPr/>
        </p:nvSpPr>
        <p:spPr>
          <a:xfrm>
            <a:off x="266700" y="5638800"/>
            <a:ext cx="6705600" cy="461963"/>
          </a:xfrm>
          <a:prstGeom prst="rect">
            <a:avLst/>
          </a:prstGeom>
          <a:noFill/>
        </p:spPr>
        <p:txBody>
          <a:bodyPr>
            <a:spAutoFit/>
          </a:bodyPr>
          <a:p>
            <a:pPr>
              <a:buNone/>
            </a:pPr>
            <a:r>
              <a:rPr lang="vi-VN" altLang="x-none" dirty="0">
                <a:latin typeface="Arial" panose="020B0604020202020204" pitchFamily="34" charset="0"/>
              </a:rPr>
              <a:t>Thực tế hai tổ làm được 102 bông hoa =&gt; PT2:</a:t>
            </a:r>
            <a:endParaRPr lang="vi-VN" altLang="x-none" dirty="0">
              <a:latin typeface="Arial" panose="020B0604020202020204" pitchFamily="34" charset="0"/>
            </a:endParaRPr>
          </a:p>
        </p:txBody>
      </p:sp>
      <p:sp>
        <p:nvSpPr>
          <p:cNvPr id="16" name="TextBox 15"/>
          <p:cNvSpPr txBox="1"/>
          <p:nvPr/>
        </p:nvSpPr>
        <p:spPr>
          <a:xfrm>
            <a:off x="6122988" y="5638800"/>
            <a:ext cx="2640013" cy="461963"/>
          </a:xfrm>
          <a:prstGeom prst="rect">
            <a:avLst/>
          </a:prstGeom>
          <a:noFill/>
        </p:spPr>
        <p:txBody>
          <a:bodyPr>
            <a:spAutoFit/>
          </a:bodyPr>
          <a:lstStyle/>
          <a:p>
            <a:pPr marR="0" defTabSz="914400">
              <a:buClrTx/>
              <a:buSzTx/>
              <a:buFontTx/>
              <a:buNone/>
              <a:defRPr/>
            </a:pPr>
            <a:r>
              <a:rPr kumimoji="0" lang="vi-VN" kern="1200" cap="none" spc="0" normalizeH="0" baseline="0" noProof="0">
                <a:solidFill>
                  <a:srgbClr val="FF0000"/>
                </a:solidFill>
                <a:latin typeface="+mj-lt"/>
                <a:ea typeface="+mn-ea"/>
                <a:cs typeface="+mn-cs"/>
              </a:rPr>
              <a:t>1,15x+1,12y=102</a:t>
            </a:r>
            <a:endParaRPr kumimoji="0" lang="vi-VN" kern="1200" cap="none" spc="0" normalizeH="0" baseline="0" noProof="0">
              <a:solidFill>
                <a:srgbClr val="FF0000"/>
              </a:solidFill>
              <a:latin typeface="+mj-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box(in)">
                                      <p:cBhvr>
                                        <p:cTn id="7" dur="500"/>
                                        <p:tgtEl>
                                          <p:spTgt spid="1229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7652"/>
                                        </p:tgtEl>
                                        <p:attrNameLst>
                                          <p:attrName>style.visibility</p:attrName>
                                        </p:attrNameLst>
                                      </p:cBhvr>
                                      <p:to>
                                        <p:strVal val="visible"/>
                                      </p:to>
                                    </p:set>
                                    <p:animEffect transition="in" filter="barn(inVertical)">
                                      <p:cBhvr>
                                        <p:cTn id="12" dur="500"/>
                                        <p:tgtEl>
                                          <p:spTgt spid="2765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arn(inVertic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arn(inVertic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arn(inVertic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3">
                                            <p:txEl>
                                              <p:charRg st="0" end="50"/>
                                            </p:txEl>
                                          </p:spTgt>
                                        </p:tgtEl>
                                        <p:attrNameLst>
                                          <p:attrName>style.visibility</p:attrName>
                                        </p:attrNameLst>
                                      </p:cBhvr>
                                      <p:to>
                                        <p:strVal val="visible"/>
                                      </p:to>
                                    </p:set>
                                    <p:animEffect transition="in" filter="barn(inVertical)">
                                      <p:cBhvr>
                                        <p:cTn id="47" dur="500"/>
                                        <p:tgtEl>
                                          <p:spTgt spid="13">
                                            <p:txEl>
                                              <p:charRg st="0" end="5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arn(inVertic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15">
                                            <p:txEl>
                                              <p:charRg st="0" end="45"/>
                                            </p:txEl>
                                          </p:spTgt>
                                        </p:tgtEl>
                                        <p:attrNameLst>
                                          <p:attrName>style.visibility</p:attrName>
                                        </p:attrNameLst>
                                      </p:cBhvr>
                                      <p:to>
                                        <p:strVal val="visible"/>
                                      </p:to>
                                    </p:set>
                                    <p:animEffect transition="in" filter="barn(inVertical)">
                                      <p:cBhvr>
                                        <p:cTn id="57" dur="500"/>
                                        <p:tgtEl>
                                          <p:spTgt spid="15">
                                            <p:txEl>
                                              <p:charRg st="0" end="4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arn(inVertical)">
                                      <p:cBhvr>
                                        <p:cTn id="6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P spid="6" grpId="0"/>
      <p:bldP spid="7" grpId="0"/>
      <p:bldP spid="8" grpId="0"/>
      <p:bldP spid="9" grpId="0"/>
      <p:bldP spid="10" grpId="0"/>
      <p:bldP spid="11" grpId="0"/>
      <p:bldP spid="14"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9" name="AutoShape 7"/>
          <p:cNvSpPr>
            <a:spLocks noGrp="1" noChangeArrowheads="1"/>
          </p:cNvSpPr>
          <p:nvPr>
            <p:ph type="title"/>
          </p:nvPr>
        </p:nvSpPr>
        <p:spPr>
          <a:xfrm>
            <a:off x="228600" y="252413"/>
            <a:ext cx="8610600" cy="700088"/>
          </a:xfrm>
          <a:prstGeom prst="roundRect">
            <a:avLst>
              <a:gd name="adj" fmla="val 16667"/>
            </a:avLst>
          </a:prstGeom>
          <a:solidFill>
            <a:srgbClr val="FFFFEB"/>
          </a:solidFill>
          <a:ln w="57150" cmpd="thickThin">
            <a:solidFill>
              <a:srgbClr val="FF3300"/>
            </a:solidFill>
          </a:ln>
        </p:spPr>
        <p:txBody>
          <a:bodyPr vert="horz" wrap="square" lIns="91440" tIns="45720" rIns="91440" bIns="45720" numCol="1" anchor="ctr" anchorCtr="0" compatLnSpc="1"/>
          <a:p>
            <a:pPr eaLnBrk="1" hangingPunct="1"/>
            <a:r>
              <a:rPr sz="2400" b="1" dirty="0">
                <a:effectLst>
                  <a:outerShdw blurRad="38100" dist="38100" dir="2700000">
                    <a:srgbClr val="C0C0C0"/>
                  </a:outerShdw>
                </a:effectLst>
                <a:latin typeface="Times New Roman" panose="02020603050405020304" pitchFamily="18" charset="0"/>
                <a:cs typeface="Times New Roman" panose="02020603050405020304" pitchFamily="18" charset="0"/>
              </a:rPr>
              <a:t>Tiết 41 + 42 : §</a:t>
            </a:r>
            <a:r>
              <a:rPr lang="vi-VN" altLang="x-none" sz="2400" b="1" dirty="0">
                <a:effectLst>
                  <a:outerShdw blurRad="38100" dist="38100" dir="2700000">
                    <a:srgbClr val="C0C0C0"/>
                  </a:outerShdw>
                </a:effectLst>
                <a:latin typeface="Times New Roman" panose="02020603050405020304" pitchFamily="18" charset="0"/>
                <a:cs typeface="Times New Roman" panose="02020603050405020304" pitchFamily="18" charset="0"/>
              </a:rPr>
              <a:t>5,6. </a:t>
            </a:r>
            <a:r>
              <a:rPr lang="vi-VN" altLang="x-none" sz="2400" b="1" dirty="0">
                <a:effectLst>
                  <a:outerShdw blurRad="38100" dist="38100" dir="2700000">
                    <a:srgbClr val="C0C0C0"/>
                  </a:outerShdw>
                </a:effectLst>
                <a:latin typeface="Times New Roman" panose="02020603050405020304" pitchFamily="18" charset="0"/>
              </a:rPr>
              <a:t>Giải bài toán bằng cách lập hệ phương trình</a:t>
            </a:r>
            <a:endParaRPr sz="2800" b="1" dirty="0">
              <a:solidFill>
                <a:srgbClr val="0000FF"/>
              </a:solidFill>
              <a:effectLst>
                <a:outerShdw blurRad="38100" dist="38100" dir="2700000">
                  <a:srgbClr val="C0C0C0"/>
                </a:outerShdw>
              </a:effectLst>
              <a:latin typeface="Times New Roman" panose="02020603050405020304" pitchFamily="18" charset="0"/>
            </a:endParaRPr>
          </a:p>
        </p:txBody>
      </p:sp>
      <p:sp>
        <p:nvSpPr>
          <p:cNvPr id="8201" name="Text Box 9"/>
          <p:cNvSpPr txBox="1"/>
          <p:nvPr/>
        </p:nvSpPr>
        <p:spPr>
          <a:xfrm>
            <a:off x="1295400" y="6172200"/>
            <a:ext cx="5791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b="1" u="sng" dirty="0">
                <a:solidFill>
                  <a:srgbClr val="FF0000"/>
                </a:solidFill>
                <a:latin typeface="Times New Roman" panose="02020603050405020304" pitchFamily="18" charset="0"/>
              </a:rPr>
              <a:t>Lưu ý:</a:t>
            </a:r>
            <a:r>
              <a:rPr lang="vi-VN" altLang="en-US" sz="2400" b="1" dirty="0">
                <a:solidFill>
                  <a:srgbClr val="FF0000"/>
                </a:solidFill>
                <a:latin typeface="Times New Roman" panose="02020603050405020304" pitchFamily="18" charset="0"/>
              </a:rPr>
              <a:t> </a:t>
            </a:r>
            <a:r>
              <a:rPr lang="vi-VN" altLang="en-US" sz="2400" b="1" dirty="0">
                <a:solidFill>
                  <a:srgbClr val="3333FF"/>
                </a:solidFill>
                <a:latin typeface="Times New Roman" panose="02020603050405020304" pitchFamily="18" charset="0"/>
              </a:rPr>
              <a:t>Chọn hai ẩn, lập hai phương trình.</a:t>
            </a:r>
            <a:endParaRPr lang="en-US" altLang="en-US" sz="2400" b="1" dirty="0">
              <a:solidFill>
                <a:srgbClr val="3333FF"/>
              </a:solidFill>
              <a:latin typeface="Times New Roman" panose="02020603050405020304" pitchFamily="18" charset="0"/>
            </a:endParaRPr>
          </a:p>
        </p:txBody>
      </p:sp>
      <p:sp>
        <p:nvSpPr>
          <p:cNvPr id="8203" name="Text Box 11"/>
          <p:cNvSpPr txBox="1"/>
          <p:nvPr/>
        </p:nvSpPr>
        <p:spPr>
          <a:xfrm>
            <a:off x="381000" y="1439863"/>
            <a:ext cx="8763000" cy="465613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b="1" u="sng" dirty="0">
                <a:solidFill>
                  <a:srgbClr val="0000CC"/>
                </a:solidFill>
                <a:latin typeface="Times New Roman" panose="02020603050405020304" pitchFamily="18" charset="0"/>
              </a:rPr>
              <a:t>Bước 1.</a:t>
            </a:r>
            <a:r>
              <a:rPr lang="vi-VN" altLang="en-US" sz="2400" b="1" dirty="0">
                <a:solidFill>
                  <a:srgbClr val="0000CC"/>
                </a:solidFill>
                <a:latin typeface="Times New Roman" panose="02020603050405020304" pitchFamily="18" charset="0"/>
              </a:rPr>
              <a:t> Lập hệ phương trình:</a:t>
            </a:r>
            <a:endParaRPr lang="vi-VN" altLang="en-US" sz="2400" b="1" dirty="0">
              <a:solidFill>
                <a:srgbClr val="0000CC"/>
              </a:solidFill>
              <a:latin typeface="Times New Roman" panose="02020603050405020304" pitchFamily="18" charset="0"/>
            </a:endParaRPr>
          </a:p>
          <a:p>
            <a:pPr marL="0" lvl="0" indent="0" eaLnBrk="1" hangingPunct="1">
              <a:spcBef>
                <a:spcPct val="50000"/>
              </a:spcBef>
              <a:buNone/>
            </a:pPr>
            <a:r>
              <a:rPr lang="vi-VN" altLang="en-US" sz="2400" b="1" dirty="0">
                <a:solidFill>
                  <a:srgbClr val="0000CC"/>
                </a:solidFill>
                <a:latin typeface="Times New Roman" panose="02020603050405020304" pitchFamily="18" charset="0"/>
              </a:rPr>
              <a:t>- Chọn </a:t>
            </a:r>
            <a:r>
              <a:rPr lang="vi-VN" altLang="en-US" sz="2400" b="1" dirty="0">
                <a:solidFill>
                  <a:srgbClr val="800000"/>
                </a:solidFill>
                <a:latin typeface="Times New Roman" panose="02020603050405020304" pitchFamily="18" charset="0"/>
              </a:rPr>
              <a:t>hai ẩn số</a:t>
            </a:r>
            <a:r>
              <a:rPr lang="vi-VN" altLang="en-US" sz="2400" b="1" dirty="0">
                <a:solidFill>
                  <a:srgbClr val="0000CC"/>
                </a:solidFill>
                <a:latin typeface="Times New Roman" panose="02020603050405020304" pitchFamily="18" charset="0"/>
              </a:rPr>
              <a:t> và đặt điều kiện thích hợp cho ẩn số.</a:t>
            </a:r>
            <a:endParaRPr lang="vi-VN" altLang="en-US" sz="2400" b="1" dirty="0">
              <a:solidFill>
                <a:srgbClr val="0000CC"/>
              </a:solidFill>
              <a:latin typeface="Times New Roman" panose="02020603050405020304" pitchFamily="18" charset="0"/>
            </a:endParaRPr>
          </a:p>
          <a:p>
            <a:pPr marL="0" lvl="0" indent="0" eaLnBrk="1" hangingPunct="1">
              <a:spcBef>
                <a:spcPct val="50000"/>
              </a:spcBef>
              <a:buChar char="-"/>
            </a:pPr>
            <a:r>
              <a:rPr lang="vi-VN" altLang="en-US" sz="2400" b="1" dirty="0">
                <a:solidFill>
                  <a:srgbClr val="0000CC"/>
                </a:solidFill>
                <a:latin typeface="Times New Roman" panose="02020603050405020304" pitchFamily="18" charset="0"/>
              </a:rPr>
              <a:t> Biểu diễn các đại lượng chưa biết theo ẩn và các đại lượng đã biết.</a:t>
            </a:r>
            <a:endParaRPr lang="vi-VN" altLang="en-US" sz="2400" b="1" dirty="0">
              <a:solidFill>
                <a:srgbClr val="0000CC"/>
              </a:solidFill>
              <a:latin typeface="Times New Roman" panose="02020603050405020304" pitchFamily="18" charset="0"/>
            </a:endParaRPr>
          </a:p>
          <a:p>
            <a:pPr marL="0" lvl="0" indent="0" eaLnBrk="1" hangingPunct="1">
              <a:spcBef>
                <a:spcPct val="50000"/>
              </a:spcBef>
              <a:buChar char="-"/>
            </a:pPr>
            <a:r>
              <a:rPr lang="vi-VN" altLang="en-US" sz="2400" b="1" dirty="0">
                <a:solidFill>
                  <a:srgbClr val="0000CC"/>
                </a:solidFill>
                <a:latin typeface="Times New Roman" panose="02020603050405020304" pitchFamily="18" charset="0"/>
              </a:rPr>
              <a:t> Lập </a:t>
            </a:r>
            <a:r>
              <a:rPr lang="vi-VN" altLang="en-US" sz="2400" b="1" dirty="0">
                <a:solidFill>
                  <a:srgbClr val="800000"/>
                </a:solidFill>
                <a:latin typeface="Times New Roman" panose="02020603050405020304" pitchFamily="18" charset="0"/>
              </a:rPr>
              <a:t>hai phương trình</a:t>
            </a:r>
            <a:r>
              <a:rPr lang="vi-VN" altLang="en-US" sz="2400" b="1" dirty="0">
                <a:solidFill>
                  <a:srgbClr val="0000CC"/>
                </a:solidFill>
                <a:latin typeface="Times New Roman" panose="02020603050405020304" pitchFamily="18" charset="0"/>
              </a:rPr>
              <a:t> biểu thị mối quan hệ giữa các đại lượng, từ đó lập hệ phương trình.</a:t>
            </a:r>
            <a:endParaRPr lang="vi-VN" altLang="en-US" sz="2400" b="1" dirty="0">
              <a:solidFill>
                <a:srgbClr val="0000CC"/>
              </a:solidFill>
              <a:latin typeface="Times New Roman" panose="02020603050405020304" pitchFamily="18" charset="0"/>
            </a:endParaRPr>
          </a:p>
          <a:p>
            <a:pPr marL="0" lvl="0" indent="0" eaLnBrk="1" hangingPunct="1">
              <a:spcBef>
                <a:spcPct val="50000"/>
              </a:spcBef>
              <a:buNone/>
            </a:pPr>
            <a:r>
              <a:rPr lang="vi-VN" altLang="en-US" sz="2400" b="1" u="sng" dirty="0">
                <a:solidFill>
                  <a:srgbClr val="0000CC"/>
                </a:solidFill>
                <a:latin typeface="Times New Roman" panose="02020603050405020304" pitchFamily="18" charset="0"/>
              </a:rPr>
              <a:t>Bước 2.</a:t>
            </a:r>
            <a:r>
              <a:rPr lang="vi-VN" altLang="en-US" sz="2400" b="1" dirty="0">
                <a:solidFill>
                  <a:srgbClr val="0000CC"/>
                </a:solidFill>
                <a:latin typeface="Times New Roman" panose="02020603050405020304" pitchFamily="18" charset="0"/>
              </a:rPr>
              <a:t> Giải hệ phương trình.</a:t>
            </a:r>
            <a:endParaRPr lang="vi-VN" altLang="en-US" sz="2400" b="1" dirty="0">
              <a:solidFill>
                <a:srgbClr val="0000CC"/>
              </a:solidFill>
              <a:latin typeface="Times New Roman" panose="02020603050405020304" pitchFamily="18" charset="0"/>
            </a:endParaRPr>
          </a:p>
          <a:p>
            <a:pPr marL="0" lvl="0" indent="0" eaLnBrk="1" hangingPunct="1">
              <a:spcBef>
                <a:spcPct val="50000"/>
              </a:spcBef>
              <a:buNone/>
            </a:pPr>
            <a:r>
              <a:rPr lang="vi-VN" altLang="en-US" sz="2400" b="1" u="sng" dirty="0">
                <a:solidFill>
                  <a:srgbClr val="0000CC"/>
                </a:solidFill>
                <a:latin typeface="Times New Roman" panose="02020603050405020304" pitchFamily="18" charset="0"/>
              </a:rPr>
              <a:t>Bước 3.</a:t>
            </a:r>
            <a:r>
              <a:rPr lang="vi-VN" altLang="en-US" sz="2400" b="1" dirty="0">
                <a:solidFill>
                  <a:srgbClr val="0000CC"/>
                </a:solidFill>
                <a:latin typeface="Times New Roman" panose="02020603050405020304" pitchFamily="18" charset="0"/>
              </a:rPr>
              <a:t> Trả lời: Kiểm tra xem trong các nghiệm của hệ phương trình, nghiệm nào thỏa mãn điều kiện của ẩn, nghiệm nào không, rồi kết luận.</a:t>
            </a:r>
            <a:endParaRPr lang="en-US" altLang="en-US" sz="2400" b="1" dirty="0">
              <a:solidFill>
                <a:srgbClr val="0000CC"/>
              </a:solidFill>
              <a:latin typeface="Times New Roman" panose="02020603050405020304" pitchFamily="18" charset="0"/>
            </a:endParaRPr>
          </a:p>
        </p:txBody>
      </p:sp>
      <p:sp>
        <p:nvSpPr>
          <p:cNvPr id="8205" name="Text Box 13"/>
          <p:cNvSpPr txBox="1"/>
          <p:nvPr/>
        </p:nvSpPr>
        <p:spPr>
          <a:xfrm>
            <a:off x="914400" y="990600"/>
            <a:ext cx="75438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b="1" dirty="0">
                <a:solidFill>
                  <a:srgbClr val="FF0000"/>
                </a:solidFill>
                <a:latin typeface="Times New Roman" panose="02020603050405020304" pitchFamily="18" charset="0"/>
              </a:rPr>
              <a:t>Các bước giải bài toán bằng cách lập hệ phương trình:</a:t>
            </a:r>
            <a:endParaRPr lang="en-US" altLang="en-US" sz="2400" b="1" dirty="0">
              <a:solidFill>
                <a:srgbClr val="FF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205"/>
                                        </p:tgtEl>
                                        <p:attrNameLst>
                                          <p:attrName>style.visibility</p:attrName>
                                        </p:attrNameLst>
                                      </p:cBhvr>
                                      <p:to>
                                        <p:strVal val="visible"/>
                                      </p:to>
                                    </p:set>
                                    <p:animEffect transition="in" filter="checkerboard(across)">
                                      <p:cBhvr>
                                        <p:cTn id="7" dur="500"/>
                                        <p:tgtEl>
                                          <p:spTgt spid="820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8203">
                                            <p:txEl>
                                              <p:charRg st="0" end="29"/>
                                            </p:txEl>
                                          </p:spTgt>
                                        </p:tgtEl>
                                        <p:attrNameLst>
                                          <p:attrName>style.visibility</p:attrName>
                                        </p:attrNameLst>
                                      </p:cBhvr>
                                      <p:to>
                                        <p:strVal val="visible"/>
                                      </p:to>
                                    </p:set>
                                    <p:animEffect transition="in" filter="checkerboard(across)">
                                      <p:cBhvr>
                                        <p:cTn id="12" dur="500"/>
                                        <p:tgtEl>
                                          <p:spTgt spid="8203">
                                            <p:txEl>
                                              <p:charRg st="0" end="29"/>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8203">
                                            <p:txEl>
                                              <p:charRg st="29" end="84"/>
                                            </p:txEl>
                                          </p:spTgt>
                                        </p:tgtEl>
                                        <p:attrNameLst>
                                          <p:attrName>style.visibility</p:attrName>
                                        </p:attrNameLst>
                                      </p:cBhvr>
                                      <p:to>
                                        <p:strVal val="visible"/>
                                      </p:to>
                                    </p:set>
                                    <p:animEffect transition="in" filter="checkerboard(across)">
                                      <p:cBhvr>
                                        <p:cTn id="17" dur="500"/>
                                        <p:tgtEl>
                                          <p:spTgt spid="8203">
                                            <p:txEl>
                                              <p:charRg st="29" end="8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8203">
                                            <p:txEl>
                                              <p:charRg st="84" end="153"/>
                                            </p:txEl>
                                          </p:spTgt>
                                        </p:tgtEl>
                                        <p:attrNameLst>
                                          <p:attrName>style.visibility</p:attrName>
                                        </p:attrNameLst>
                                      </p:cBhvr>
                                      <p:to>
                                        <p:strVal val="visible"/>
                                      </p:to>
                                    </p:set>
                                    <p:animEffect transition="in" filter="checkerboard(across)">
                                      <p:cBhvr>
                                        <p:cTn id="22" dur="500"/>
                                        <p:tgtEl>
                                          <p:spTgt spid="8203">
                                            <p:txEl>
                                              <p:charRg st="84" end="15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8203">
                                            <p:txEl>
                                              <p:charRg st="153" end="243"/>
                                            </p:txEl>
                                          </p:spTgt>
                                        </p:tgtEl>
                                        <p:attrNameLst>
                                          <p:attrName>style.visibility</p:attrName>
                                        </p:attrNameLst>
                                      </p:cBhvr>
                                      <p:to>
                                        <p:strVal val="visible"/>
                                      </p:to>
                                    </p:set>
                                    <p:animEffect transition="in" filter="checkerboard(across)">
                                      <p:cBhvr>
                                        <p:cTn id="27" dur="500"/>
                                        <p:tgtEl>
                                          <p:spTgt spid="8203">
                                            <p:txEl>
                                              <p:charRg st="153" end="24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8203">
                                            <p:txEl>
                                              <p:charRg st="243" end="273"/>
                                            </p:txEl>
                                          </p:spTgt>
                                        </p:tgtEl>
                                        <p:attrNameLst>
                                          <p:attrName>style.visibility</p:attrName>
                                        </p:attrNameLst>
                                      </p:cBhvr>
                                      <p:to>
                                        <p:strVal val="visible"/>
                                      </p:to>
                                    </p:set>
                                    <p:animEffect transition="in" filter="checkerboard(across)">
                                      <p:cBhvr>
                                        <p:cTn id="32" dur="500"/>
                                        <p:tgtEl>
                                          <p:spTgt spid="8203">
                                            <p:txEl>
                                              <p:charRg st="243" end="27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8203">
                                            <p:txEl>
                                              <p:charRg st="273" end="411"/>
                                            </p:txEl>
                                          </p:spTgt>
                                        </p:tgtEl>
                                        <p:attrNameLst>
                                          <p:attrName>style.visibility</p:attrName>
                                        </p:attrNameLst>
                                      </p:cBhvr>
                                      <p:to>
                                        <p:strVal val="visible"/>
                                      </p:to>
                                    </p:set>
                                    <p:animEffect transition="in" filter="checkerboard(across)">
                                      <p:cBhvr>
                                        <p:cTn id="37" dur="500"/>
                                        <p:tgtEl>
                                          <p:spTgt spid="8203">
                                            <p:txEl>
                                              <p:charRg st="273" end="41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8201"/>
                                        </p:tgtEl>
                                        <p:attrNameLst>
                                          <p:attrName>style.visibility</p:attrName>
                                        </p:attrNameLst>
                                      </p:cBhvr>
                                      <p:to>
                                        <p:strVal val="visible"/>
                                      </p:to>
                                    </p:set>
                                    <p:animEffect transition="in" filter="checkerboard(across)">
                                      <p:cBhvr>
                                        <p:cTn id="42"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p:bldP spid="820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Title 1"/>
          <p:cNvSpPr>
            <a:spLocks noGrp="1"/>
          </p:cNvSpPr>
          <p:nvPr>
            <p:ph type="title"/>
          </p:nvPr>
        </p:nvSpPr>
        <p:spPr/>
        <p:txBody>
          <a:bodyPr vert="horz" wrap="square" lIns="91440" tIns="45720" rIns="91440" bIns="45720" anchor="ctr" anchorCtr="0"/>
          <a:p>
            <a:pPr eaLnBrk="1" hangingPunct="1"/>
            <a:endParaRPr lang="vi-VN" altLang="en-US" dirty="0"/>
          </a:p>
        </p:txBody>
      </p:sp>
      <p:sp>
        <p:nvSpPr>
          <p:cNvPr id="4" name="Text Box 4"/>
          <p:cNvSpPr>
            <a:spLocks noGrp="1"/>
          </p:cNvSpPr>
          <p:nvPr>
            <p:ph idx="1"/>
          </p:nvPr>
        </p:nvSpPr>
        <p:spPr>
          <a:xfrm>
            <a:off x="457200" y="1600200"/>
            <a:ext cx="8229600" cy="3108325"/>
          </a:xfrm>
        </p:spPr>
        <p:txBody>
          <a:bodyPr vert="horz" wrap="square" lIns="91440" tIns="45720" rIns="91440" bIns="45720" anchor="t" anchorCtr="0">
            <a:spAutoFit/>
          </a:bodyPr>
          <a:p>
            <a:pPr algn="just" eaLnBrk="1" hangingPunct="1"/>
            <a:r>
              <a:rPr lang="en-US" altLang="en-US" sz="2800" b="1" u="sng" dirty="0">
                <a:latin typeface="Times New Roman" panose="02020603050405020304" pitchFamily="18" charset="0"/>
                <a:cs typeface="Times New Roman" panose="02020603050405020304" pitchFamily="18" charset="0"/>
              </a:rPr>
              <a:t>B</a:t>
            </a:r>
            <a:r>
              <a:rPr lang="en-US" altLang="en-US" sz="2800" b="1" u="sng" dirty="0">
                <a:latin typeface="Times New Roman" panose="02020603050405020304" pitchFamily="18" charset="0"/>
                <a:ea typeface="Times New Roman" panose="02020603050405020304" pitchFamily="18" charset="0"/>
              </a:rPr>
              <a:t>à</a:t>
            </a:r>
            <a:r>
              <a:rPr lang="en-US" altLang="en-US" sz="2800" b="1" u="sng" dirty="0">
                <a:latin typeface="Times New Roman" panose="02020603050405020304" pitchFamily="18" charset="0"/>
                <a:cs typeface="Times New Roman" panose="02020603050405020304" pitchFamily="18" charset="0"/>
              </a:rPr>
              <a:t>i 39tr 25:</a:t>
            </a:r>
            <a:r>
              <a:rPr lang="en-US" altLang="en-US" sz="2800" dirty="0">
                <a:latin typeface="Times New Roman" panose="02020603050405020304" pitchFamily="18" charset="0"/>
                <a:cs typeface="Times New Roman" panose="02020603050405020304" pitchFamily="18" charset="0"/>
              </a:rPr>
              <a:t> Một người mua hai loại h</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ng v</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 phải trả tổng cộng 2,7 triệu đồng, kể cả thuế GTGT(VAT) 10% đối với loại h</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ng thứ nhất v</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 8% đối với loại h</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ng thứ hai. Nếu thuế VAT l</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 9% đối với cả hai loại h</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ng thì người đó phải trả tổng cộng 2,18 triệu đồng. Hỏi nếu không kể thuế VAT thì người đó phải trả bao nhiêu tiền cho mỗi loại h</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ng?</a:t>
            </a:r>
            <a:endParaRPr lang="en-US" altLang="en-US" sz="28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371600"/>
            <a:ext cx="8229600" cy="4953000"/>
          </a:xfrm>
        </p:spPr>
        <p:txBody>
          <a:bodyPr vert="horz" wrap="square" lIns="91440" tIns="45720" rIns="91440" bIns="45720" anchor="t" anchorCtr="0"/>
          <a:p>
            <a:pPr marL="0" indent="0">
              <a:buNone/>
            </a:pPr>
            <a:r>
              <a:rPr lang="en-US" altLang="en-US" dirty="0">
                <a:latin typeface="Times New Roman" panose="02020603050405020304" pitchFamily="18" charset="0"/>
                <a:cs typeface="Times New Roman" panose="02020603050405020304" pitchFamily="18" charset="0"/>
              </a:rPr>
              <a:t>Lý thuyết</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-Có 2 đối tượng tham gia.</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-Có 3 đại lượng</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     +) </a:t>
            </a:r>
            <a:r>
              <a:rPr lang="en-US" altLang="en-US" dirty="0">
                <a:solidFill>
                  <a:srgbClr val="FF0000"/>
                </a:solidFill>
                <a:latin typeface="Times New Roman" panose="02020603050405020304" pitchFamily="18" charset="0"/>
                <a:cs typeface="Times New Roman" panose="02020603050405020304" pitchFamily="18" charset="0"/>
              </a:rPr>
              <a:t>Năng suất</a:t>
            </a:r>
            <a:r>
              <a:rPr lang="en-US" altLang="en-US" dirty="0">
                <a:latin typeface="Times New Roman" panose="02020603050405020304" pitchFamily="18" charset="0"/>
                <a:cs typeface="Times New Roman" panose="02020603050405020304" pitchFamily="18" charset="0"/>
              </a:rPr>
              <a:t>: khối lượng công việc l</a:t>
            </a:r>
            <a:r>
              <a:rPr lang="en-US" altLang="en-US" dirty="0">
                <a:latin typeface="Times New Roman" panose="02020603050405020304" pitchFamily="18" charset="0"/>
                <a:ea typeface="Times New Roman" panose="02020603050405020304" pitchFamily="18" charset="0"/>
              </a:rPr>
              <a:t>à</a:t>
            </a:r>
            <a:r>
              <a:rPr lang="en-US" altLang="en-US" dirty="0">
                <a:latin typeface="Times New Roman" panose="02020603050405020304" pitchFamily="18" charset="0"/>
                <a:cs typeface="Times New Roman" panose="02020603050405020304" pitchFamily="18" charset="0"/>
              </a:rPr>
              <a:t>m được trong một đơn vị thời gian.</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    +) </a:t>
            </a:r>
            <a:r>
              <a:rPr lang="en-US" altLang="en-US" dirty="0">
                <a:solidFill>
                  <a:srgbClr val="FF0000"/>
                </a:solidFill>
                <a:latin typeface="Times New Roman" panose="02020603050405020304" pitchFamily="18" charset="0"/>
                <a:cs typeface="Times New Roman" panose="02020603050405020304" pitchFamily="18" charset="0"/>
              </a:rPr>
              <a:t>Thời gian</a:t>
            </a:r>
            <a:r>
              <a:rPr lang="en-US" altLang="en-US" dirty="0">
                <a:latin typeface="Times New Roman" panose="02020603050405020304" pitchFamily="18" charset="0"/>
                <a:cs typeface="Times New Roman" panose="02020603050405020304" pitchFamily="18" charset="0"/>
              </a:rPr>
              <a:t>.</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    +) </a:t>
            </a:r>
            <a:r>
              <a:rPr lang="en-US" altLang="en-US" dirty="0">
                <a:solidFill>
                  <a:srgbClr val="FF0000"/>
                </a:solidFill>
                <a:latin typeface="Times New Roman" panose="02020603050405020304" pitchFamily="18" charset="0"/>
                <a:cs typeface="Times New Roman" panose="02020603050405020304" pitchFamily="18" charset="0"/>
              </a:rPr>
              <a:t>Khối lượng công việc</a:t>
            </a:r>
            <a:r>
              <a:rPr lang="en-US" altLang="en-US" dirty="0">
                <a:latin typeface="Times New Roman" panose="02020603050405020304" pitchFamily="18" charset="0"/>
                <a:cs typeface="Times New Roman" panose="02020603050405020304" pitchFamily="18" charset="0"/>
              </a:rPr>
              <a:t>.</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Công thức: KLCV=NS x TG</a:t>
            </a:r>
            <a:endParaRPr lang="en-US" altLang="en-US" dirty="0">
              <a:latin typeface="Times New Roman" panose="02020603050405020304" pitchFamily="18" charset="0"/>
              <a:cs typeface="Times New Roman" panose="02020603050405020304" pitchFamily="18" charset="0"/>
            </a:endParaRPr>
          </a:p>
          <a:p>
            <a:pPr marL="0" indent="0">
              <a:buNone/>
            </a:pPr>
            <a:endParaRPr lang="vi-VN" altLang="en-US" dirty="0">
              <a:latin typeface="Times New Roman" panose="02020603050405020304" pitchFamily="18" charset="0"/>
              <a:ea typeface="Times New Roman" panose="02020603050405020304" pitchFamily="18" charset="0"/>
            </a:endParaRPr>
          </a:p>
        </p:txBody>
      </p:sp>
      <p:sp>
        <p:nvSpPr>
          <p:cNvPr id="29699" name="Text Box 14"/>
          <p:cNvSpPr>
            <a:spLocks noGrp="1"/>
          </p:cNvSpPr>
          <p:nvPr>
            <p:ph type="title"/>
          </p:nvPr>
        </p:nvSpPr>
        <p:spPr/>
        <p:txBody>
          <a:bodyPr vert="horz" wrap="none" lIns="91440" tIns="45720" rIns="91440" bIns="45720" anchor="ctr" anchorCtr="0">
            <a:spAutoFit/>
          </a:bodyPr>
          <a:p>
            <a:pPr eaLnBrk="1" hangingPunct="1"/>
            <a:r>
              <a:rPr lang="en-US" altLang="en-US" sz="2800" b="1" u="sng" dirty="0">
                <a:solidFill>
                  <a:srgbClr val="FF0000"/>
                </a:solidFill>
                <a:latin typeface="Times New Roman" panose="02020603050405020304" pitchFamily="18" charset="0"/>
                <a:cs typeface="Times New Roman" panose="02020603050405020304" pitchFamily="18" charset="0"/>
              </a:rPr>
              <a:t>Dạng 3</a:t>
            </a:r>
            <a:r>
              <a:rPr lang="en-US" altLang="en-US" sz="2800" b="1" dirty="0">
                <a:solidFill>
                  <a:srgbClr val="FF0000"/>
                </a:solidFill>
                <a:latin typeface="Times New Roman" panose="02020603050405020304" pitchFamily="18" charset="0"/>
                <a:cs typeface="Times New Roman" panose="02020603050405020304" pitchFamily="18" charset="0"/>
              </a:rPr>
              <a:t>: L</a:t>
            </a:r>
            <a:r>
              <a:rPr lang="en-US" altLang="en-US" sz="2800" b="1" dirty="0">
                <a:solidFill>
                  <a:srgbClr val="FF0000"/>
                </a:solidFill>
                <a:latin typeface="Times New Roman" panose="02020603050405020304" pitchFamily="18" charset="0"/>
                <a:ea typeface="Times New Roman" panose="02020603050405020304" pitchFamily="18" charset="0"/>
              </a:rPr>
              <a:t>à</a:t>
            </a:r>
            <a:r>
              <a:rPr lang="en-US" altLang="en-US" sz="2800" b="1" dirty="0">
                <a:solidFill>
                  <a:srgbClr val="FF0000"/>
                </a:solidFill>
                <a:latin typeface="Times New Roman" panose="02020603050405020304" pitchFamily="18" charset="0"/>
                <a:cs typeface="Times New Roman" panose="02020603050405020304" pitchFamily="18" charset="0"/>
              </a:rPr>
              <a:t>m chung công việc- Vòi nước chảy</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graphicFrame>
        <p:nvGraphicFramePr>
          <p:cNvPr id="5" name="Object 4"/>
          <p:cNvGraphicFramePr>
            <a:graphicFrameLocks noChangeAspect="1"/>
          </p:cNvGraphicFramePr>
          <p:nvPr/>
        </p:nvGraphicFramePr>
        <p:xfrm>
          <a:off x="5943600" y="5100638"/>
          <a:ext cx="2220913" cy="1147762"/>
        </p:xfrm>
        <a:graphic>
          <a:graphicData uri="http://schemas.openxmlformats.org/presentationml/2006/ole">
            <mc:AlternateContent xmlns:mc="http://schemas.openxmlformats.org/markup-compatibility/2006">
              <mc:Choice xmlns:v="urn:schemas-microsoft-com:vml" Requires="v">
                <p:oleObj spid="_x0000_s3083" name="" r:id="rId1" imgW="761365" imgH="393700" progId="Equation.DSMT4">
                  <p:embed/>
                </p:oleObj>
              </mc:Choice>
              <mc:Fallback>
                <p:oleObj name="" r:id="rId1" imgW="761365" imgH="393700" progId="Equation.DSMT4">
                  <p:embed/>
                  <p:pic>
                    <p:nvPicPr>
                      <p:cNvPr id="0" name="Picture 3082"/>
                      <p:cNvPicPr/>
                      <p:nvPr/>
                    </p:nvPicPr>
                    <p:blipFill>
                      <a:blip r:embed="rId2"/>
                      <a:stretch>
                        <a:fillRect/>
                      </a:stretch>
                    </p:blipFill>
                    <p:spPr>
                      <a:xfrm>
                        <a:off x="5943600" y="5100638"/>
                        <a:ext cx="2220913" cy="1147762"/>
                      </a:xfrm>
                      <a:prstGeom prst="rect">
                        <a:avLst/>
                      </a:prstGeom>
                      <a:noFill/>
                      <a:ln w="38100">
                        <a:noFill/>
                        <a:miter/>
                      </a:ln>
                    </p:spPr>
                  </p:pic>
                </p:oleObj>
              </mc:Fallback>
            </mc:AlternateContent>
          </a:graphicData>
        </a:graphic>
      </p:graphicFrame>
      <p:cxnSp>
        <p:nvCxnSpPr>
          <p:cNvPr id="7" name="Straight Arrow Connector 6"/>
          <p:cNvCxnSpPr/>
          <p:nvPr/>
        </p:nvCxnSpPr>
        <p:spPr>
          <a:xfrm>
            <a:off x="5410200" y="5715000"/>
            <a:ext cx="4572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charRg st="0" end="10"/>
                                            </p:txEl>
                                          </p:spTgt>
                                        </p:tgtEl>
                                        <p:attrNameLst>
                                          <p:attrName>style.visibility</p:attrName>
                                        </p:attrNameLst>
                                      </p:cBhvr>
                                      <p:to>
                                        <p:strVal val="visible"/>
                                      </p:to>
                                    </p:set>
                                    <p:animEffect transition="in" filter="barn(inVertical)">
                                      <p:cBhvr>
                                        <p:cTn id="7" dur="500"/>
                                        <p:tgtEl>
                                          <p:spTgt spid="3">
                                            <p:txEl>
                                              <p:charRg st="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charRg st="10" end="36"/>
                                            </p:txEl>
                                          </p:spTgt>
                                        </p:tgtEl>
                                        <p:attrNameLst>
                                          <p:attrName>style.visibility</p:attrName>
                                        </p:attrNameLst>
                                      </p:cBhvr>
                                      <p:to>
                                        <p:strVal val="visible"/>
                                      </p:to>
                                    </p:set>
                                    <p:animEffect transition="in" filter="barn(inVertical)">
                                      <p:cBhvr>
                                        <p:cTn id="12" dur="500"/>
                                        <p:tgtEl>
                                          <p:spTgt spid="3">
                                            <p:txEl>
                                              <p:charRg st="10" end="3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charRg st="36" end="52"/>
                                            </p:txEl>
                                          </p:spTgt>
                                        </p:tgtEl>
                                        <p:attrNameLst>
                                          <p:attrName>style.visibility</p:attrName>
                                        </p:attrNameLst>
                                      </p:cBhvr>
                                      <p:to>
                                        <p:strVal val="visible"/>
                                      </p:to>
                                    </p:set>
                                    <p:animEffect transition="in" filter="barn(inVertical)">
                                      <p:cBhvr>
                                        <p:cTn id="17" dur="500"/>
                                        <p:tgtEl>
                                          <p:spTgt spid="3">
                                            <p:txEl>
                                              <p:charRg st="36" end="5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charRg st="52" end="129"/>
                                            </p:txEl>
                                          </p:spTgt>
                                        </p:tgtEl>
                                        <p:attrNameLst>
                                          <p:attrName>style.visibility</p:attrName>
                                        </p:attrNameLst>
                                      </p:cBhvr>
                                      <p:to>
                                        <p:strVal val="visible"/>
                                      </p:to>
                                    </p:set>
                                    <p:animEffect transition="in" filter="barn(inVertical)">
                                      <p:cBhvr>
                                        <p:cTn id="22" dur="500"/>
                                        <p:tgtEl>
                                          <p:spTgt spid="3">
                                            <p:txEl>
                                              <p:charRg st="52" end="12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charRg st="129" end="147"/>
                                            </p:txEl>
                                          </p:spTgt>
                                        </p:tgtEl>
                                        <p:attrNameLst>
                                          <p:attrName>style.visibility</p:attrName>
                                        </p:attrNameLst>
                                      </p:cBhvr>
                                      <p:to>
                                        <p:strVal val="visible"/>
                                      </p:to>
                                    </p:set>
                                    <p:animEffect transition="in" filter="barn(inVertical)">
                                      <p:cBhvr>
                                        <p:cTn id="27" dur="500"/>
                                        <p:tgtEl>
                                          <p:spTgt spid="3">
                                            <p:txEl>
                                              <p:charRg st="129" end="14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charRg st="147" end="176"/>
                                            </p:txEl>
                                          </p:spTgt>
                                        </p:tgtEl>
                                        <p:attrNameLst>
                                          <p:attrName>style.visibility</p:attrName>
                                        </p:attrNameLst>
                                      </p:cBhvr>
                                      <p:to>
                                        <p:strVal val="visible"/>
                                      </p:to>
                                    </p:set>
                                    <p:animEffect transition="in" filter="barn(inVertical)">
                                      <p:cBhvr>
                                        <p:cTn id="32" dur="500"/>
                                        <p:tgtEl>
                                          <p:spTgt spid="3">
                                            <p:txEl>
                                              <p:charRg st="147" end="17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charRg st="176" end="200"/>
                                            </p:txEl>
                                          </p:spTgt>
                                        </p:tgtEl>
                                        <p:attrNameLst>
                                          <p:attrName>style.visibility</p:attrName>
                                        </p:attrNameLst>
                                      </p:cBhvr>
                                      <p:to>
                                        <p:strVal val="visible"/>
                                      </p:to>
                                    </p:set>
                                    <p:animEffect transition="in" filter="barn(inVertical)">
                                      <p:cBhvr>
                                        <p:cTn id="37" dur="500"/>
                                        <p:tgtEl>
                                          <p:spTgt spid="3">
                                            <p:txEl>
                                              <p:charRg st="176" end="200"/>
                                            </p:txEl>
                                          </p:spTgt>
                                        </p:tgtEl>
                                      </p:cBhvr>
                                    </p:animEffect>
                                  </p:childTnLst>
                                </p:cTn>
                              </p:par>
                            </p:childTnLst>
                          </p:cTn>
                        </p:par>
                        <p:par>
                          <p:cTn id="38" fill="hold">
                            <p:stCondLst>
                              <p:cond delay="500"/>
                            </p:stCondLst>
                            <p:childTnLst>
                              <p:par>
                                <p:cTn id="39" presetID="16" presetClass="entr" presetSubtype="21" fill="hold" nodeType="after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barn(inVertical)">
                                      <p:cBhvr>
                                        <p:cTn id="41" dur="500"/>
                                        <p:tgtEl>
                                          <p:spTgt spid="7"/>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barn(inVertical)">
                                      <p:cBhvr>
                                        <p:cTn id="4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52400" y="1219200"/>
            <a:ext cx="8839200" cy="5257800"/>
          </a:xfrm>
        </p:spPr>
        <p:txBody>
          <a:bodyPr vert="horz" wrap="square" lIns="91440" tIns="45720" rIns="91440" bIns="45720" anchor="t" anchorCtr="0"/>
          <a:p>
            <a:pPr marL="0" indent="0">
              <a:buNone/>
            </a:pPr>
            <a:r>
              <a:rPr lang="en-US" altLang="en-US" dirty="0">
                <a:latin typeface="Times New Roman" panose="02020603050405020304" pitchFamily="18" charset="0"/>
                <a:cs typeface="Times New Roman" panose="02020603050405020304" pitchFamily="18" charset="0"/>
              </a:rPr>
              <a:t>Phần lời giải thường như sau:</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sz="2600" dirty="0">
                <a:latin typeface="Times New Roman" panose="02020603050405020304" pitchFamily="18" charset="0"/>
                <a:cs typeface="Times New Roman" panose="02020603050405020304" pitchFamily="18" charset="0"/>
              </a:rPr>
              <a:t>Gọi thời gian đối tượng thứ nhất l</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m một mình xong công việc l</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 x (đvtg) đk: x&gt; </a:t>
            </a:r>
            <a:r>
              <a:rPr lang="en-US" altLang="en-US" sz="2600" dirty="0">
                <a:solidFill>
                  <a:srgbClr val="C00000"/>
                </a:solidFill>
                <a:latin typeface="Times New Roman" panose="02020603050405020304" pitchFamily="18" charset="0"/>
                <a:cs typeface="Times New Roman" panose="02020603050405020304" pitchFamily="18" charset="0"/>
              </a:rPr>
              <a:t>tg 2 đối tượng cùng l</a:t>
            </a:r>
            <a:r>
              <a:rPr lang="en-US" altLang="en-US" sz="2600" dirty="0">
                <a:solidFill>
                  <a:srgbClr val="C00000"/>
                </a:solidFill>
                <a:latin typeface="Times New Roman" panose="02020603050405020304" pitchFamily="18" charset="0"/>
                <a:ea typeface="Times New Roman" panose="02020603050405020304" pitchFamily="18" charset="0"/>
              </a:rPr>
              <a:t>à</a:t>
            </a:r>
            <a:r>
              <a:rPr lang="en-US" altLang="en-US" sz="2600" dirty="0">
                <a:solidFill>
                  <a:srgbClr val="C00000"/>
                </a:solidFill>
                <a:latin typeface="Times New Roman" panose="02020603050405020304" pitchFamily="18" charset="0"/>
                <a:cs typeface="Times New Roman" panose="02020603050405020304" pitchFamily="18" charset="0"/>
              </a:rPr>
              <a:t>m xong công việc = a.</a:t>
            </a:r>
            <a:endParaRPr lang="en-US" altLang="en-US" sz="2600" dirty="0">
              <a:solidFill>
                <a:srgbClr val="C00000"/>
              </a:solidFill>
              <a:latin typeface="Times New Roman" panose="02020603050405020304" pitchFamily="18" charset="0"/>
              <a:cs typeface="Times New Roman" panose="02020603050405020304" pitchFamily="18" charset="0"/>
            </a:endParaRPr>
          </a:p>
          <a:p>
            <a:pPr marL="0" indent="0">
              <a:buNone/>
            </a:pPr>
            <a:r>
              <a:rPr lang="en-US" altLang="en-US" sz="2600" dirty="0">
                <a:latin typeface="Times New Roman" panose="02020603050405020304" pitchFamily="18" charset="0"/>
                <a:cs typeface="Times New Roman" panose="02020603050405020304" pitchFamily="18" charset="0"/>
              </a:rPr>
              <a:t>Thời gian đối tượng thứ hai l</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m một mình xong công việc l</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 y (đvtg) đk: y&gt; </a:t>
            </a:r>
            <a:r>
              <a:rPr lang="en-US" altLang="en-US" sz="2600" dirty="0">
                <a:solidFill>
                  <a:srgbClr val="C00000"/>
                </a:solidFill>
                <a:latin typeface="Times New Roman" panose="02020603050405020304" pitchFamily="18" charset="0"/>
                <a:cs typeface="Times New Roman" panose="02020603050405020304" pitchFamily="18" charset="0"/>
              </a:rPr>
              <a:t>a.</a:t>
            </a:r>
            <a:endParaRPr lang="en-US" altLang="en-US" sz="2600" dirty="0">
              <a:solidFill>
                <a:srgbClr val="C00000"/>
              </a:solidFill>
              <a:latin typeface="Times New Roman" panose="02020603050405020304" pitchFamily="18" charset="0"/>
              <a:cs typeface="Times New Roman" panose="02020603050405020304" pitchFamily="18" charset="0"/>
            </a:endParaRPr>
          </a:p>
          <a:p>
            <a:pPr marL="0" indent="0">
              <a:lnSpc>
                <a:spcPct val="150000"/>
              </a:lnSpc>
              <a:buNone/>
            </a:pPr>
            <a:r>
              <a:rPr lang="en-US" altLang="en-US" sz="2600" dirty="0">
                <a:latin typeface="Times New Roman" panose="02020603050405020304" pitchFamily="18" charset="0"/>
                <a:cs typeface="Times New Roman" panose="02020603050405020304" pitchFamily="18" charset="0"/>
              </a:rPr>
              <a:t>Trong một đvtg đối tượng thứ nhất l</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m một mình được        (cv)</a:t>
            </a:r>
            <a:endParaRPr lang="en-US" altLang="en-US" sz="2600" dirty="0">
              <a:latin typeface="Times New Roman" panose="02020603050405020304" pitchFamily="18" charset="0"/>
              <a:cs typeface="Times New Roman" panose="02020603050405020304" pitchFamily="18" charset="0"/>
            </a:endParaRPr>
          </a:p>
          <a:p>
            <a:pPr marL="0" indent="0">
              <a:lnSpc>
                <a:spcPct val="150000"/>
              </a:lnSpc>
              <a:buNone/>
            </a:pPr>
            <a:r>
              <a:rPr lang="en-US" altLang="en-US" sz="2600" dirty="0">
                <a:latin typeface="Times New Roman" panose="02020603050405020304" pitchFamily="18" charset="0"/>
                <a:cs typeface="Times New Roman" panose="02020603050405020304" pitchFamily="18" charset="0"/>
              </a:rPr>
              <a:t>Trong một đvtg đối tượng thứ hai l</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m một mình được        (cv)</a:t>
            </a:r>
            <a:endParaRPr lang="en-US" altLang="en-US" sz="2600" dirty="0">
              <a:latin typeface="Times New Roman" panose="02020603050405020304" pitchFamily="18" charset="0"/>
              <a:cs typeface="Times New Roman" panose="02020603050405020304" pitchFamily="18" charset="0"/>
            </a:endParaRPr>
          </a:p>
          <a:p>
            <a:pPr marL="0" indent="0">
              <a:lnSpc>
                <a:spcPct val="150000"/>
              </a:lnSpc>
              <a:buNone/>
            </a:pPr>
            <a:r>
              <a:rPr lang="en-US" altLang="en-US" sz="2600" dirty="0">
                <a:latin typeface="Times New Roman" panose="02020603050405020304" pitchFamily="18" charset="0"/>
                <a:cs typeface="Times New Roman" panose="02020603050405020304" pitchFamily="18" charset="0"/>
              </a:rPr>
              <a:t>Trong một đvtg cả hai đối tượng cùng l</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m được        (cv) nên ta có phương trình:</a:t>
            </a:r>
            <a:endParaRPr lang="en-US" altLang="en-US" sz="2600" dirty="0">
              <a:latin typeface="Times New Roman" panose="02020603050405020304" pitchFamily="18" charset="0"/>
              <a:cs typeface="Times New Roman" panose="02020603050405020304" pitchFamily="18" charset="0"/>
            </a:endParaRPr>
          </a:p>
          <a:p>
            <a:pPr marL="0" indent="0">
              <a:buNone/>
            </a:pPr>
            <a:endParaRPr lang="vi-VN" altLang="en-US" sz="2600" dirty="0">
              <a:latin typeface="Times New Roman" panose="02020603050405020304" pitchFamily="18" charset="0"/>
              <a:ea typeface="Times New Roman" panose="02020603050405020304" pitchFamily="18" charset="0"/>
            </a:endParaRPr>
          </a:p>
        </p:txBody>
      </p:sp>
      <p:sp>
        <p:nvSpPr>
          <p:cNvPr id="30723" name="Text Box 14"/>
          <p:cNvSpPr>
            <a:spLocks noGrp="1"/>
          </p:cNvSpPr>
          <p:nvPr>
            <p:ph type="title"/>
          </p:nvPr>
        </p:nvSpPr>
        <p:spPr/>
        <p:txBody>
          <a:bodyPr vert="horz" wrap="none" lIns="91440" tIns="45720" rIns="91440" bIns="45720" anchor="ctr" anchorCtr="0">
            <a:spAutoFit/>
          </a:bodyPr>
          <a:p>
            <a:pPr eaLnBrk="1" hangingPunct="1"/>
            <a:r>
              <a:rPr lang="en-US" altLang="en-US" sz="2800" b="1" u="sng" dirty="0">
                <a:solidFill>
                  <a:srgbClr val="FF0000"/>
                </a:solidFill>
                <a:latin typeface="Times New Roman" panose="02020603050405020304" pitchFamily="18" charset="0"/>
                <a:cs typeface="Times New Roman" panose="02020603050405020304" pitchFamily="18" charset="0"/>
              </a:rPr>
              <a:t>Dạng 3</a:t>
            </a:r>
            <a:r>
              <a:rPr lang="en-US" altLang="en-US" sz="2800" b="1" dirty="0">
                <a:solidFill>
                  <a:srgbClr val="FF0000"/>
                </a:solidFill>
                <a:latin typeface="Times New Roman" panose="02020603050405020304" pitchFamily="18" charset="0"/>
                <a:cs typeface="Times New Roman" panose="02020603050405020304" pitchFamily="18" charset="0"/>
              </a:rPr>
              <a:t>: L</a:t>
            </a:r>
            <a:r>
              <a:rPr lang="en-US" altLang="en-US" sz="2800" b="1" dirty="0">
                <a:solidFill>
                  <a:srgbClr val="FF0000"/>
                </a:solidFill>
                <a:latin typeface="Times New Roman" panose="02020603050405020304" pitchFamily="18" charset="0"/>
                <a:ea typeface="Times New Roman" panose="02020603050405020304" pitchFamily="18" charset="0"/>
              </a:rPr>
              <a:t>à</a:t>
            </a:r>
            <a:r>
              <a:rPr lang="en-US" altLang="en-US" sz="2800" b="1" dirty="0">
                <a:solidFill>
                  <a:srgbClr val="FF0000"/>
                </a:solidFill>
                <a:latin typeface="Times New Roman" panose="02020603050405020304" pitchFamily="18" charset="0"/>
                <a:cs typeface="Times New Roman" panose="02020603050405020304" pitchFamily="18" charset="0"/>
              </a:rPr>
              <a:t>m chung công việc- Vòi nước chảy</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graphicFrame>
        <p:nvGraphicFramePr>
          <p:cNvPr id="5" name="Object 4"/>
          <p:cNvGraphicFramePr>
            <a:graphicFrameLocks noChangeAspect="1"/>
          </p:cNvGraphicFramePr>
          <p:nvPr/>
        </p:nvGraphicFramePr>
        <p:xfrm>
          <a:off x="7570788" y="3505200"/>
          <a:ext cx="582612" cy="914400"/>
        </p:xfrm>
        <a:graphic>
          <a:graphicData uri="http://schemas.openxmlformats.org/presentationml/2006/ole">
            <mc:AlternateContent xmlns:mc="http://schemas.openxmlformats.org/markup-compatibility/2006">
              <mc:Choice xmlns:v="urn:schemas-microsoft-com:vml" Requires="v">
                <p:oleObj spid="_x0000_s3084" name="" r:id="rId1" imgW="152400" imgH="393700" progId="Equation.DSMT4">
                  <p:embed/>
                </p:oleObj>
              </mc:Choice>
              <mc:Fallback>
                <p:oleObj name="" r:id="rId1" imgW="152400" imgH="393700" progId="Equation.DSMT4">
                  <p:embed/>
                  <p:pic>
                    <p:nvPicPr>
                      <p:cNvPr id="0" name="Picture 3083"/>
                      <p:cNvPicPr/>
                      <p:nvPr/>
                    </p:nvPicPr>
                    <p:blipFill>
                      <a:blip r:embed="rId2"/>
                      <a:stretch>
                        <a:fillRect/>
                      </a:stretch>
                    </p:blipFill>
                    <p:spPr>
                      <a:xfrm>
                        <a:off x="7570788" y="3505200"/>
                        <a:ext cx="582612" cy="914400"/>
                      </a:xfrm>
                      <a:prstGeom prst="rect">
                        <a:avLst/>
                      </a:prstGeom>
                      <a:noFill/>
                      <a:ln w="38100">
                        <a:noFill/>
                        <a:miter/>
                      </a:ln>
                    </p:spPr>
                  </p:pic>
                </p:oleObj>
              </mc:Fallback>
            </mc:AlternateContent>
          </a:graphicData>
        </a:graphic>
      </p:graphicFrame>
      <p:graphicFrame>
        <p:nvGraphicFramePr>
          <p:cNvPr id="6" name="Object 5"/>
          <p:cNvGraphicFramePr>
            <a:graphicFrameLocks noChangeAspect="1"/>
          </p:cNvGraphicFramePr>
          <p:nvPr/>
        </p:nvGraphicFramePr>
        <p:xfrm>
          <a:off x="7367588" y="4162425"/>
          <a:ext cx="631825" cy="973138"/>
        </p:xfrm>
        <a:graphic>
          <a:graphicData uri="http://schemas.openxmlformats.org/presentationml/2006/ole">
            <mc:AlternateContent xmlns:mc="http://schemas.openxmlformats.org/markup-compatibility/2006">
              <mc:Choice xmlns:v="urn:schemas-microsoft-com:vml" Requires="v">
                <p:oleObj spid="_x0000_s3085" name="" r:id="rId3" imgW="165100" imgH="419100" progId="Equation.DSMT4">
                  <p:embed/>
                </p:oleObj>
              </mc:Choice>
              <mc:Fallback>
                <p:oleObj name="" r:id="rId3" imgW="165100" imgH="419100" progId="Equation.DSMT4">
                  <p:embed/>
                  <p:pic>
                    <p:nvPicPr>
                      <p:cNvPr id="0" name="Picture 3084"/>
                      <p:cNvPicPr/>
                      <p:nvPr/>
                    </p:nvPicPr>
                    <p:blipFill>
                      <a:blip r:embed="rId4"/>
                      <a:stretch>
                        <a:fillRect/>
                      </a:stretch>
                    </p:blipFill>
                    <p:spPr>
                      <a:xfrm>
                        <a:off x="7367588" y="4162425"/>
                        <a:ext cx="631825" cy="973138"/>
                      </a:xfrm>
                      <a:prstGeom prst="rect">
                        <a:avLst/>
                      </a:prstGeom>
                      <a:noFill/>
                      <a:ln w="38100">
                        <a:noFill/>
                        <a:miter/>
                      </a:ln>
                    </p:spPr>
                  </p:pic>
                </p:oleObj>
              </mc:Fallback>
            </mc:AlternateContent>
          </a:graphicData>
        </a:graphic>
      </p:graphicFrame>
      <p:graphicFrame>
        <p:nvGraphicFramePr>
          <p:cNvPr id="7" name="Object 6"/>
          <p:cNvGraphicFramePr>
            <a:graphicFrameLocks noChangeAspect="1"/>
          </p:cNvGraphicFramePr>
          <p:nvPr/>
        </p:nvGraphicFramePr>
        <p:xfrm>
          <a:off x="6653213" y="4878388"/>
          <a:ext cx="582612" cy="912812"/>
        </p:xfrm>
        <a:graphic>
          <a:graphicData uri="http://schemas.openxmlformats.org/presentationml/2006/ole">
            <mc:AlternateContent xmlns:mc="http://schemas.openxmlformats.org/markup-compatibility/2006">
              <mc:Choice xmlns:v="urn:schemas-microsoft-com:vml" Requires="v">
                <p:oleObj spid="_x0000_s3086" name="" r:id="rId5" imgW="152400" imgH="393700" progId="Equation.DSMT4">
                  <p:embed/>
                </p:oleObj>
              </mc:Choice>
              <mc:Fallback>
                <p:oleObj name="" r:id="rId5" imgW="152400" imgH="393700" progId="Equation.DSMT4">
                  <p:embed/>
                  <p:pic>
                    <p:nvPicPr>
                      <p:cNvPr id="0" name="Picture 3085"/>
                      <p:cNvPicPr/>
                      <p:nvPr/>
                    </p:nvPicPr>
                    <p:blipFill>
                      <a:blip r:embed="rId6"/>
                      <a:stretch>
                        <a:fillRect/>
                      </a:stretch>
                    </p:blipFill>
                    <p:spPr>
                      <a:xfrm>
                        <a:off x="6653213" y="4878388"/>
                        <a:ext cx="582612" cy="912812"/>
                      </a:xfrm>
                      <a:prstGeom prst="rect">
                        <a:avLst/>
                      </a:prstGeom>
                      <a:noFill/>
                      <a:ln w="38100">
                        <a:noFill/>
                        <a:miter/>
                      </a:ln>
                    </p:spPr>
                  </p:pic>
                </p:oleObj>
              </mc:Fallback>
            </mc:AlternateContent>
          </a:graphicData>
        </a:graphic>
      </p:graphicFrame>
      <p:graphicFrame>
        <p:nvGraphicFramePr>
          <p:cNvPr id="8" name="Object 7"/>
          <p:cNvGraphicFramePr>
            <a:graphicFrameLocks noChangeAspect="1"/>
          </p:cNvGraphicFramePr>
          <p:nvPr/>
        </p:nvGraphicFramePr>
        <p:xfrm>
          <a:off x="2590800" y="5427663"/>
          <a:ext cx="2524125" cy="973137"/>
        </p:xfrm>
        <a:graphic>
          <a:graphicData uri="http://schemas.openxmlformats.org/presentationml/2006/ole">
            <mc:AlternateContent xmlns:mc="http://schemas.openxmlformats.org/markup-compatibility/2006">
              <mc:Choice xmlns:v="urn:schemas-microsoft-com:vml" Requires="v">
                <p:oleObj spid="_x0000_s3087" name="" r:id="rId7" imgW="660400" imgH="419100" progId="Equation.DSMT4">
                  <p:embed/>
                </p:oleObj>
              </mc:Choice>
              <mc:Fallback>
                <p:oleObj name="" r:id="rId7" imgW="660400" imgH="419100" progId="Equation.DSMT4">
                  <p:embed/>
                  <p:pic>
                    <p:nvPicPr>
                      <p:cNvPr id="0" name="Picture 3086"/>
                      <p:cNvPicPr/>
                      <p:nvPr/>
                    </p:nvPicPr>
                    <p:blipFill>
                      <a:blip r:embed="rId8"/>
                      <a:stretch>
                        <a:fillRect/>
                      </a:stretch>
                    </p:blipFill>
                    <p:spPr>
                      <a:xfrm>
                        <a:off x="2590800" y="5427663"/>
                        <a:ext cx="2524125" cy="973137"/>
                      </a:xfrm>
                      <a:prstGeom prst="rect">
                        <a:avLst/>
                      </a:prstGeom>
                      <a:noFill/>
                      <a:ln w="38100">
                        <a:noFill/>
                        <a:miter/>
                      </a:ln>
                    </p:spPr>
                  </p:pic>
                </p:oleObj>
              </mc:Fallback>
            </mc:AlternateContent>
          </a:graphicData>
        </a:graphic>
      </p:graphicFrame>
      <p:sp>
        <p:nvSpPr>
          <p:cNvPr id="9" name="TextBox 8"/>
          <p:cNvSpPr txBox="1"/>
          <p:nvPr/>
        </p:nvSpPr>
        <p:spPr>
          <a:xfrm>
            <a:off x="5257800" y="5634038"/>
            <a:ext cx="8382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dirty="0"/>
              <a:t>(1)</a:t>
            </a:r>
            <a:endParaRPr lang="vi-V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charRg st="30" end="154"/>
                                            </p:txEl>
                                          </p:spTgt>
                                        </p:tgtEl>
                                        <p:attrNameLst>
                                          <p:attrName>style.visibility</p:attrName>
                                        </p:attrNameLst>
                                      </p:cBhvr>
                                      <p:to>
                                        <p:strVal val="visible"/>
                                      </p:to>
                                    </p:set>
                                    <p:animEffect transition="in" filter="fade">
                                      <p:cBhvr>
                                        <p:cTn id="7" dur="1000"/>
                                        <p:tgtEl>
                                          <p:spTgt spid="3">
                                            <p:txEl>
                                              <p:charRg st="30" end="154"/>
                                            </p:txEl>
                                          </p:spTgt>
                                        </p:tgtEl>
                                      </p:cBhvr>
                                    </p:animEffect>
                                    <p:anim calcmode="lin" valueType="num">
                                      <p:cBhvr>
                                        <p:cTn id="8" dur="1000" fill="hold"/>
                                        <p:tgtEl>
                                          <p:spTgt spid="3">
                                            <p:txEl>
                                              <p:charRg st="30" end="154"/>
                                            </p:txEl>
                                          </p:spTgt>
                                        </p:tgtEl>
                                        <p:attrNameLst>
                                          <p:attrName>ppt_x</p:attrName>
                                        </p:attrNameLst>
                                      </p:cBhvr>
                                      <p:tavLst>
                                        <p:tav tm="0">
                                          <p:val>
                                            <p:strVal val="#ppt_x"/>
                                          </p:val>
                                        </p:tav>
                                        <p:tav tm="100000">
                                          <p:val>
                                            <p:strVal val="#ppt_x"/>
                                          </p:val>
                                        </p:tav>
                                      </p:tavLst>
                                    </p:anim>
                                    <p:anim calcmode="lin" valueType="num">
                                      <p:cBhvr>
                                        <p:cTn id="9" dur="1000" fill="hold"/>
                                        <p:tgtEl>
                                          <p:spTgt spid="3">
                                            <p:txEl>
                                              <p:charRg st="30" end="15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charRg st="154" end="232"/>
                                            </p:txEl>
                                          </p:spTgt>
                                        </p:tgtEl>
                                        <p:attrNameLst>
                                          <p:attrName>style.visibility</p:attrName>
                                        </p:attrNameLst>
                                      </p:cBhvr>
                                      <p:to>
                                        <p:strVal val="visible"/>
                                      </p:to>
                                    </p:set>
                                    <p:animEffect transition="in" filter="fade">
                                      <p:cBhvr>
                                        <p:cTn id="14" dur="1000"/>
                                        <p:tgtEl>
                                          <p:spTgt spid="3">
                                            <p:txEl>
                                              <p:charRg st="154" end="232"/>
                                            </p:txEl>
                                          </p:spTgt>
                                        </p:tgtEl>
                                      </p:cBhvr>
                                    </p:animEffect>
                                    <p:anim calcmode="lin" valueType="num">
                                      <p:cBhvr>
                                        <p:cTn id="15" dur="1000" fill="hold"/>
                                        <p:tgtEl>
                                          <p:spTgt spid="3">
                                            <p:txEl>
                                              <p:charRg st="154" end="23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charRg st="154" end="23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charRg st="232" end="296"/>
                                            </p:txEl>
                                          </p:spTgt>
                                        </p:tgtEl>
                                        <p:attrNameLst>
                                          <p:attrName>style.visibility</p:attrName>
                                        </p:attrNameLst>
                                      </p:cBhvr>
                                      <p:to>
                                        <p:strVal val="visible"/>
                                      </p:to>
                                    </p:set>
                                    <p:animEffect transition="in" filter="barn(inVertical)">
                                      <p:cBhvr>
                                        <p:cTn id="21" dur="500"/>
                                        <p:tgtEl>
                                          <p:spTgt spid="3">
                                            <p:txEl>
                                              <p:charRg st="232" end="296"/>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charRg st="296" end="359"/>
                                            </p:txEl>
                                          </p:spTgt>
                                        </p:tgtEl>
                                        <p:attrNameLst>
                                          <p:attrName>style.visibility</p:attrName>
                                        </p:attrNameLst>
                                      </p:cBhvr>
                                      <p:to>
                                        <p:strVal val="visible"/>
                                      </p:to>
                                    </p:set>
                                    <p:animEffect transition="in" filter="barn(inVertical)">
                                      <p:cBhvr>
                                        <p:cTn id="29" dur="500"/>
                                        <p:tgtEl>
                                          <p:spTgt spid="3">
                                            <p:txEl>
                                              <p:charRg st="296" end="359"/>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arn(inVertical)">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charRg st="359" end="441"/>
                                            </p:txEl>
                                          </p:spTgt>
                                        </p:tgtEl>
                                        <p:attrNameLst>
                                          <p:attrName>style.visibility</p:attrName>
                                        </p:attrNameLst>
                                      </p:cBhvr>
                                      <p:to>
                                        <p:strVal val="visible"/>
                                      </p:to>
                                    </p:set>
                                    <p:animEffect transition="in" filter="barn(inVertical)">
                                      <p:cBhvr>
                                        <p:cTn id="37" dur="500"/>
                                        <p:tgtEl>
                                          <p:spTgt spid="3">
                                            <p:txEl>
                                              <p:charRg st="359" end="441"/>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barn(inVertical)">
                                      <p:cBhvr>
                                        <p:cTn id="40" dur="5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barn(inVertical)">
                                      <p:cBhvr>
                                        <p:cTn id="45" dur="500"/>
                                        <p:tgtEl>
                                          <p:spTgt spid="8"/>
                                        </p:tgtEl>
                                      </p:cBhvr>
                                    </p:animEffect>
                                  </p:childTnLst>
                                </p:cTn>
                              </p:par>
                            </p:childTnLst>
                          </p:cTn>
                        </p:par>
                        <p:par>
                          <p:cTn id="46" fill="hold">
                            <p:stCondLst>
                              <p:cond delay="500"/>
                            </p:stCondLst>
                            <p:childTnLst>
                              <p:par>
                                <p:cTn id="47" presetID="16" presetClass="entr" presetSubtype="21" fill="hold" grpId="0" nodeType="after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barn(inVertical)">
                                      <p:cBhvr>
                                        <p:cTn id="4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7183" name="Group 15"/>
          <p:cNvGrpSpPr/>
          <p:nvPr/>
        </p:nvGrpSpPr>
        <p:grpSpPr>
          <a:xfrm>
            <a:off x="228600" y="1238250"/>
            <a:ext cx="8610600" cy="1657350"/>
            <a:chOff x="-2428" y="1051"/>
            <a:chExt cx="5424" cy="989"/>
          </a:xfrm>
        </p:grpSpPr>
        <p:graphicFrame>
          <p:nvGraphicFramePr>
            <p:cNvPr id="31751" name="Object 5"/>
            <p:cNvGraphicFramePr>
              <a:graphicFrameLocks noChangeAspect="1"/>
            </p:cNvGraphicFramePr>
            <p:nvPr/>
          </p:nvGraphicFramePr>
          <p:xfrm>
            <a:off x="-1368" y="1189"/>
            <a:ext cx="259" cy="425"/>
          </p:xfrm>
          <a:graphic>
            <a:graphicData uri="http://schemas.openxmlformats.org/presentationml/2006/ole">
              <mc:AlternateContent xmlns:mc="http://schemas.openxmlformats.org/markup-compatibility/2006">
                <mc:Choice xmlns:v="urn:schemas-microsoft-com:vml" Requires="v">
                  <p:oleObj spid="_x0000_s3088" name="" r:id="rId1" imgW="241300" imgH="393700" progId="Equation.DSMT4">
                    <p:embed/>
                  </p:oleObj>
                </mc:Choice>
                <mc:Fallback>
                  <p:oleObj name="" r:id="rId1" imgW="241300" imgH="393700" progId="Equation.DSMT4">
                    <p:embed/>
                    <p:pic>
                      <p:nvPicPr>
                        <p:cNvPr id="0" name="Picture 3087"/>
                        <p:cNvPicPr/>
                        <p:nvPr/>
                      </p:nvPicPr>
                      <p:blipFill>
                        <a:blip r:embed="rId2"/>
                        <a:stretch>
                          <a:fillRect/>
                        </a:stretch>
                      </p:blipFill>
                      <p:spPr>
                        <a:xfrm>
                          <a:off x="-1368" y="1189"/>
                          <a:ext cx="259" cy="425"/>
                        </a:xfrm>
                        <a:prstGeom prst="rect">
                          <a:avLst/>
                        </a:prstGeom>
                        <a:noFill/>
                        <a:ln w="38100">
                          <a:noFill/>
                          <a:miter/>
                        </a:ln>
                      </p:spPr>
                    </p:pic>
                  </p:oleObj>
                </mc:Fallback>
              </mc:AlternateContent>
            </a:graphicData>
          </a:graphic>
        </p:graphicFrame>
        <p:sp>
          <p:nvSpPr>
            <p:cNvPr id="31752" name="Text Box 4"/>
            <p:cNvSpPr txBox="1"/>
            <p:nvPr/>
          </p:nvSpPr>
          <p:spPr>
            <a:xfrm>
              <a:off x="-2428" y="1051"/>
              <a:ext cx="5424" cy="989"/>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u="sng" dirty="0">
                  <a:latin typeface="Times New Roman" panose="02020603050405020304" pitchFamily="18" charset="0"/>
                  <a:cs typeface="Times New Roman" panose="02020603050405020304" pitchFamily="18" charset="0"/>
                </a:rPr>
                <a:t>B</a:t>
              </a:r>
              <a:r>
                <a:rPr lang="en-US" altLang="en-US" sz="2400" b="1" u="sng" dirty="0">
                  <a:latin typeface="Times New Roman" panose="02020603050405020304" pitchFamily="18" charset="0"/>
                  <a:ea typeface="Times New Roman" panose="02020603050405020304" pitchFamily="18" charset="0"/>
                </a:rPr>
                <a:t>à</a:t>
              </a:r>
              <a:r>
                <a:rPr lang="en-US" altLang="en-US" sz="2400" b="1" u="sng" dirty="0">
                  <a:latin typeface="Times New Roman" panose="02020603050405020304" pitchFamily="18" charset="0"/>
                  <a:cs typeface="Times New Roman" panose="02020603050405020304" pitchFamily="18" charset="0"/>
                </a:rPr>
                <a:t>i 32tr23</a:t>
              </a:r>
              <a:r>
                <a:rPr lang="en-US" altLang="en-US" sz="2400" dirty="0">
                  <a:latin typeface="Times New Roman" panose="02020603050405020304" pitchFamily="18" charset="0"/>
                  <a:cs typeface="Times New Roman" panose="02020603050405020304" pitchFamily="18" charset="0"/>
                </a:rPr>
                <a:t>: Hai vòi nước cùng chảy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o một bể cạn( không có nước) thì sau      giờ đầy bể. Nếu lúc đầu chỉ mở vòi thứ nhất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9 giờ sau mới mở thêm vòi thứ hai thì sau 6/5 giờ nữa mới đầy bể . Hỏi nếu ngay từ đầu chỉ mở vòi thứ hai thì sau bao lâu mới đầy bể?      </a:t>
              </a:r>
              <a:endParaRPr lang="en-US" altLang="en-US" sz="2400" dirty="0">
                <a:latin typeface="Times New Roman" panose="02020603050405020304" pitchFamily="18" charset="0"/>
                <a:ea typeface="Times New Roman" panose="02020603050405020304" pitchFamily="18" charset="0"/>
              </a:endParaRPr>
            </a:p>
          </p:txBody>
        </p:sp>
      </p:grpSp>
      <p:sp>
        <p:nvSpPr>
          <p:cNvPr id="7175" name="Text Box 7"/>
          <p:cNvSpPr txBox="1"/>
          <p:nvPr/>
        </p:nvSpPr>
        <p:spPr>
          <a:xfrm>
            <a:off x="0" y="2971800"/>
            <a:ext cx="8458200" cy="15700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u="sng" dirty="0">
                <a:latin typeface="Times New Roman" panose="02020603050405020304" pitchFamily="18" charset="0"/>
                <a:cs typeface="Times New Roman" panose="02020603050405020304" pitchFamily="18" charset="0"/>
              </a:rPr>
              <a:t>B</a:t>
            </a:r>
            <a:r>
              <a:rPr lang="en-US" altLang="en-US" sz="2400" b="1" u="sng" dirty="0">
                <a:latin typeface="Times New Roman" panose="02020603050405020304" pitchFamily="18" charset="0"/>
                <a:ea typeface="Times New Roman" panose="02020603050405020304" pitchFamily="18" charset="0"/>
              </a:rPr>
              <a:t>à</a:t>
            </a:r>
            <a:r>
              <a:rPr lang="en-US" altLang="en-US" sz="2400" b="1" u="sng" dirty="0">
                <a:latin typeface="Times New Roman" panose="02020603050405020304" pitchFamily="18" charset="0"/>
                <a:cs typeface="Times New Roman" panose="02020603050405020304" pitchFamily="18" charset="0"/>
              </a:rPr>
              <a:t>i 33tr24:</a:t>
            </a:r>
            <a:r>
              <a:rPr lang="en-US" altLang="en-US" sz="2400" dirty="0">
                <a:latin typeface="Times New Roman" panose="02020603050405020304" pitchFamily="18" charset="0"/>
                <a:cs typeface="Times New Roman" panose="02020603050405020304" pitchFamily="18" charset="0"/>
              </a:rPr>
              <a:t> Hai người thợ cùng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một công việc trong 16 giờ thì xong. Nếu người thứ nhất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3 giờ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người thứ hai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6 giờ thì chỉ ho</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n th</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nh được 25% công việc. Hỏi nếu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riêng thì mỗi người phải ho</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n th</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nh công việc đó trong bao lâu?</a:t>
            </a:r>
            <a:endParaRPr lang="en-US" altLang="en-US" sz="2400" dirty="0">
              <a:latin typeface="Times New Roman" panose="02020603050405020304" pitchFamily="18" charset="0"/>
              <a:ea typeface="Times New Roman" panose="02020603050405020304" pitchFamily="18" charset="0"/>
            </a:endParaRPr>
          </a:p>
        </p:txBody>
      </p:sp>
      <p:sp>
        <p:nvSpPr>
          <p:cNvPr id="31748" name="Text Box 9"/>
          <p:cNvSpPr txBox="1"/>
          <p:nvPr/>
        </p:nvSpPr>
        <p:spPr>
          <a:xfrm>
            <a:off x="669925" y="4383088"/>
            <a:ext cx="18415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endParaRPr lang="vi-VN" altLang="en-US" sz="2400" dirty="0"/>
          </a:p>
        </p:txBody>
      </p:sp>
      <p:sp>
        <p:nvSpPr>
          <p:cNvPr id="7180" name="Text Box 12"/>
          <p:cNvSpPr txBox="1"/>
          <p:nvPr/>
        </p:nvSpPr>
        <p:spPr>
          <a:xfrm>
            <a:off x="228600" y="4724400"/>
            <a:ext cx="8610600" cy="15700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u="sng" dirty="0">
                <a:latin typeface="Times New Roman" panose="02020603050405020304" pitchFamily="18" charset="0"/>
                <a:cs typeface="Times New Roman" panose="02020603050405020304" pitchFamily="18" charset="0"/>
              </a:rPr>
              <a:t>B</a:t>
            </a:r>
            <a:r>
              <a:rPr lang="en-US" altLang="en-US" sz="2400" b="1" u="sng" dirty="0">
                <a:latin typeface="Times New Roman" panose="02020603050405020304" pitchFamily="18" charset="0"/>
                <a:ea typeface="Times New Roman" panose="02020603050405020304" pitchFamily="18" charset="0"/>
              </a:rPr>
              <a:t>à</a:t>
            </a:r>
            <a:r>
              <a:rPr lang="en-US" altLang="en-US" sz="2400" b="1" u="sng" dirty="0">
                <a:latin typeface="Times New Roman" panose="02020603050405020304" pitchFamily="18" charset="0"/>
                <a:cs typeface="Times New Roman" panose="02020603050405020304" pitchFamily="18" charset="0"/>
              </a:rPr>
              <a:t>i 38tr24</a:t>
            </a:r>
            <a:r>
              <a:rPr lang="en-US" altLang="en-US" sz="2400" dirty="0">
                <a:latin typeface="Times New Roman" panose="02020603050405020304" pitchFamily="18" charset="0"/>
                <a:cs typeface="Times New Roman" panose="02020603050405020304" pitchFamily="18" charset="0"/>
              </a:rPr>
              <a:t>: Hai vòi nước cùng chảy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o một bể cạn( không có nước) thì bể sẽ đầy trong 1 giờ 20’. Nếu mở vòi thứ nhất trong 10’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vòi thứ hai trong 12’  thì chỉ được 2/15 bể . Hỏi nếu mở riêng từng vòi thì thời gian để mỗi vòi chảy đầy bể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bao nhiêu?</a:t>
            </a:r>
            <a:endParaRPr lang="en-US" altLang="en-US" sz="2400" dirty="0">
              <a:latin typeface="Times New Roman" panose="02020603050405020304" pitchFamily="18" charset="0"/>
              <a:ea typeface="Times New Roman" panose="02020603050405020304" pitchFamily="18" charset="0"/>
            </a:endParaRPr>
          </a:p>
        </p:txBody>
      </p:sp>
      <p:sp>
        <p:nvSpPr>
          <p:cNvPr id="31750" name="Text Box 14"/>
          <p:cNvSpPr txBox="1"/>
          <p:nvPr/>
        </p:nvSpPr>
        <p:spPr>
          <a:xfrm>
            <a:off x="660400" y="249238"/>
            <a:ext cx="7137400"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en-US" altLang="en-US" sz="2800" b="1" u="sng" dirty="0">
                <a:solidFill>
                  <a:srgbClr val="FF0000"/>
                </a:solidFill>
                <a:latin typeface="Times New Roman" panose="02020603050405020304" pitchFamily="18" charset="0"/>
                <a:cs typeface="Times New Roman" panose="02020603050405020304" pitchFamily="18" charset="0"/>
              </a:rPr>
              <a:t>Dạng 3</a:t>
            </a:r>
            <a:r>
              <a:rPr lang="en-US" altLang="en-US" sz="2800" b="1" dirty="0">
                <a:solidFill>
                  <a:srgbClr val="FF0000"/>
                </a:solidFill>
                <a:latin typeface="Times New Roman" panose="02020603050405020304" pitchFamily="18" charset="0"/>
                <a:cs typeface="Times New Roman" panose="02020603050405020304" pitchFamily="18" charset="0"/>
              </a:rPr>
              <a:t>: L</a:t>
            </a:r>
            <a:r>
              <a:rPr lang="en-US" altLang="en-US" sz="2800" b="1" dirty="0">
                <a:solidFill>
                  <a:srgbClr val="FF0000"/>
                </a:solidFill>
                <a:latin typeface="Times New Roman" panose="02020603050405020304" pitchFamily="18" charset="0"/>
                <a:ea typeface="Times New Roman" panose="02020603050405020304" pitchFamily="18" charset="0"/>
              </a:rPr>
              <a:t>à</a:t>
            </a:r>
            <a:r>
              <a:rPr lang="en-US" altLang="en-US" sz="2800" b="1" dirty="0">
                <a:solidFill>
                  <a:srgbClr val="FF0000"/>
                </a:solidFill>
                <a:latin typeface="Times New Roman" panose="02020603050405020304" pitchFamily="18" charset="0"/>
                <a:cs typeface="Times New Roman" panose="02020603050405020304" pitchFamily="18" charset="0"/>
              </a:rPr>
              <a:t>m chung công việc- Vòi nước chảy</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183"/>
                                        </p:tgtEl>
                                        <p:attrNameLst>
                                          <p:attrName>style.visibility</p:attrName>
                                        </p:attrNameLst>
                                      </p:cBhvr>
                                      <p:to>
                                        <p:strVal val="visible"/>
                                      </p:to>
                                    </p:set>
                                    <p:animEffect transition="in" filter="box(in)">
                                      <p:cBhvr>
                                        <p:cTn id="7" dur="500"/>
                                        <p:tgtEl>
                                          <p:spTgt spid="718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175"/>
                                        </p:tgtEl>
                                        <p:attrNameLst>
                                          <p:attrName>style.visibility</p:attrName>
                                        </p:attrNameLst>
                                      </p:cBhvr>
                                      <p:to>
                                        <p:strVal val="visible"/>
                                      </p:to>
                                    </p:set>
                                    <p:animEffect transition="in" filter="box(in)">
                                      <p:cBhvr>
                                        <p:cTn id="12" dur="500"/>
                                        <p:tgtEl>
                                          <p:spTgt spid="717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180"/>
                                        </p:tgtEl>
                                        <p:attrNameLst>
                                          <p:attrName>style.visibility</p:attrName>
                                        </p:attrNameLst>
                                      </p:cBhvr>
                                      <p:to>
                                        <p:strVal val="visible"/>
                                      </p:to>
                                    </p:set>
                                    <p:animEffect transition="in" filter="box(in)">
                                      <p:cBhvr>
                                        <p:cTn id="17" dur="500"/>
                                        <p:tgtEl>
                                          <p:spTgt spid="7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p:bldP spid="718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Text Box 4"/>
          <p:cNvSpPr txBox="1"/>
          <p:nvPr/>
        </p:nvSpPr>
        <p:spPr>
          <a:xfrm>
            <a:off x="304800" y="228600"/>
            <a:ext cx="8382000" cy="51403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spcBef>
                <a:spcPct val="0"/>
              </a:spcBef>
              <a:buNone/>
            </a:pPr>
            <a:r>
              <a:rPr lang="vi-VN" altLang="en-US" sz="2400" b="1" dirty="0">
                <a:solidFill>
                  <a:srgbClr val="FF0000"/>
                </a:solidFill>
                <a:latin typeface="Times New Roman" panose="02020603050405020304" pitchFamily="18" charset="0"/>
                <a:cs typeface="Times New Roman" panose="02020603050405020304" pitchFamily="18" charset="0"/>
              </a:rPr>
              <a:t> BTTT Dạng 3: Toán về l</a:t>
            </a:r>
            <a:r>
              <a:rPr lang="vi-VN" altLang="en-US" sz="2400" b="1" dirty="0">
                <a:solidFill>
                  <a:srgbClr val="FF0000"/>
                </a:solidFill>
                <a:latin typeface="Times New Roman" panose="02020603050405020304" pitchFamily="18" charset="0"/>
                <a:ea typeface="Times New Roman" panose="02020603050405020304" pitchFamily="18" charset="0"/>
              </a:rPr>
              <a:t>à</a:t>
            </a:r>
            <a:r>
              <a:rPr lang="vi-VN" altLang="en-US" sz="2400" b="1" dirty="0">
                <a:solidFill>
                  <a:srgbClr val="FF0000"/>
                </a:solidFill>
                <a:latin typeface="Times New Roman" panose="02020603050405020304" pitchFamily="18" charset="0"/>
                <a:cs typeface="Times New Roman" panose="02020603050405020304" pitchFamily="18" charset="0"/>
              </a:rPr>
              <a:t>m chung công việc- Vòi nước chảy</a:t>
            </a:r>
            <a:r>
              <a:rPr lang="vi-VN" altLang="en-US" sz="2400" dirty="0">
                <a:solidFill>
                  <a:srgbClr val="FF0000"/>
                </a:solidFill>
                <a:latin typeface="Times New Roman" panose="02020603050405020304" pitchFamily="18" charset="0"/>
                <a:cs typeface="Times New Roman" panose="02020603050405020304" pitchFamily="18" charset="0"/>
              </a:rPr>
              <a:t>:</a:t>
            </a:r>
            <a:endParaRPr lang="vi-VN" altLang="en-US" sz="2400" dirty="0">
              <a:solidFill>
                <a:srgbClr val="FF0000"/>
              </a:solidFill>
              <a:latin typeface="Times New Roman" panose="02020603050405020304" pitchFamily="18" charset="0"/>
              <a:cs typeface="Times New Roman" panose="02020603050405020304" pitchFamily="18" charset="0"/>
            </a:endParaRPr>
          </a:p>
          <a:p>
            <a:pPr marL="0" lvl="0" indent="0" algn="just" eaLnBrk="1" hangingPunct="1">
              <a:spcBef>
                <a:spcPct val="0"/>
              </a:spcBef>
              <a:buNone/>
            </a:pPr>
            <a:endParaRPr lang="vi-VN" altLang="en-US" sz="2400" b="1" dirty="0">
              <a:solidFill>
                <a:srgbClr val="FF0000"/>
              </a:solidFill>
              <a:latin typeface="Times New Roman" panose="02020603050405020304" pitchFamily="18" charset="0"/>
              <a:cs typeface="Times New Roman" panose="02020603050405020304" pitchFamily="18" charset="0"/>
            </a:endParaRPr>
          </a:p>
          <a:p>
            <a:pPr marL="0" lvl="0" indent="0" algn="just" eaLnBrk="1" hangingPunct="1">
              <a:spcBef>
                <a:spcPct val="0"/>
              </a:spcBef>
              <a:buNone/>
            </a:pPr>
            <a:r>
              <a:rPr lang="vi-VN" altLang="en-US" sz="2800" b="1" u="sng" dirty="0">
                <a:latin typeface="Times New Roman" panose="02020603050405020304" pitchFamily="18" charset="0"/>
                <a:cs typeface="Times New Roman" panose="02020603050405020304" pitchFamily="18" charset="0"/>
              </a:rPr>
              <a:t>B</a:t>
            </a:r>
            <a:r>
              <a:rPr lang="vi-VN" altLang="en-US" sz="2800" b="1" u="sng" dirty="0">
                <a:latin typeface="Times New Roman" panose="02020603050405020304" pitchFamily="18" charset="0"/>
                <a:ea typeface="Times New Roman" panose="02020603050405020304" pitchFamily="18" charset="0"/>
              </a:rPr>
              <a:t>à</a:t>
            </a:r>
            <a:r>
              <a:rPr lang="vi-VN" altLang="en-US" sz="2800" b="1" u="sng" dirty="0">
                <a:latin typeface="Times New Roman" panose="02020603050405020304" pitchFamily="18" charset="0"/>
                <a:cs typeface="Times New Roman" panose="02020603050405020304" pitchFamily="18" charset="0"/>
              </a:rPr>
              <a:t>i 1</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Hai vòi nước cùng chảy v</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o bể không có nước v</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 chảy đầy bể mất 1h 48 phút. Nếu chảy riêng, vòi thứ nhất chảy đầy bể nhanh hơn vòi thứ hai l</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 1h30 phút .Hỏi nếu chảy riêng,mỗi vòi sẽ chảy đầy bể trong bao lâu.</a:t>
            </a:r>
            <a:endParaRPr lang="en-US" altLang="en-US" sz="2800" dirty="0">
              <a:latin typeface="Times New Roman" panose="02020603050405020304" pitchFamily="18" charset="0"/>
              <a:cs typeface="Times New Roman" panose="02020603050405020304" pitchFamily="18" charset="0"/>
            </a:endParaRPr>
          </a:p>
          <a:p>
            <a:pPr marL="0" lvl="0" indent="0" algn="just" eaLnBrk="1" hangingPunct="1">
              <a:spcBef>
                <a:spcPct val="0"/>
              </a:spcBef>
              <a:buNone/>
            </a:pPr>
            <a:br>
              <a:rPr lang="en-US" altLang="en-US" sz="2800" dirty="0">
                <a:latin typeface="Times New Roman" panose="02020603050405020304" pitchFamily="18" charset="0"/>
                <a:cs typeface="Times New Roman" panose="02020603050405020304" pitchFamily="18" charset="0"/>
              </a:rPr>
            </a:br>
            <a:r>
              <a:rPr lang="vi-VN" altLang="en-US" sz="2800" b="1" u="sng" dirty="0">
                <a:latin typeface="Times New Roman" panose="02020603050405020304" pitchFamily="18" charset="0"/>
                <a:cs typeface="Times New Roman" panose="02020603050405020304" pitchFamily="18" charset="0"/>
              </a:rPr>
              <a:t>B</a:t>
            </a:r>
            <a:r>
              <a:rPr lang="vi-VN" altLang="en-US" sz="2800" b="1" u="sng" dirty="0">
                <a:latin typeface="Times New Roman" panose="02020603050405020304" pitchFamily="18" charset="0"/>
                <a:ea typeface="Times New Roman" panose="02020603050405020304" pitchFamily="18" charset="0"/>
              </a:rPr>
              <a:t>à</a:t>
            </a:r>
            <a:r>
              <a:rPr lang="vi-VN" altLang="en-US" sz="2800" b="1" u="sng" dirty="0">
                <a:latin typeface="Times New Roman" panose="02020603050405020304" pitchFamily="18" charset="0"/>
                <a:cs typeface="Times New Roman" panose="02020603050405020304" pitchFamily="18" charset="0"/>
              </a:rPr>
              <a:t>i 2</a:t>
            </a:r>
            <a:r>
              <a:rPr lang="en-US" altLang="en-US" sz="2800" b="1" dirty="0">
                <a:latin typeface="Times New Roman" panose="02020603050405020304" pitchFamily="18" charset="0"/>
                <a:cs typeface="Times New Roman" panose="02020603050405020304" pitchFamily="18" charset="0"/>
              </a:rPr>
              <a:t>:H</a:t>
            </a:r>
            <a:r>
              <a:rPr lang="en-US" altLang="en-US" sz="2800" dirty="0">
                <a:latin typeface="Times New Roman" panose="02020603050405020304" pitchFamily="18" charset="0"/>
                <a:cs typeface="Times New Roman" panose="02020603050405020304" pitchFamily="18" charset="0"/>
              </a:rPr>
              <a:t>ai người thợ cùng l</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m xong một công việc trong 7h12 phút thì xong.Nếu người thứ nhất l</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m trong 5h v</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 người thứu hai l</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m trong 6h thì cả hai người đó l</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 được 3/4 công việc. Hỏi mỗi người l</a:t>
            </a:r>
            <a:r>
              <a:rPr lang="en-US" altLang="en-US" sz="2800" dirty="0">
                <a:latin typeface="Times New Roman" panose="02020603050405020304" pitchFamily="18" charset="0"/>
                <a:ea typeface="Times New Roman" panose="02020603050405020304" pitchFamily="18" charset="0"/>
              </a:rPr>
              <a:t>à</a:t>
            </a:r>
            <a:r>
              <a:rPr lang="en-US" altLang="en-US" sz="2800" dirty="0">
                <a:latin typeface="Times New Roman" panose="02020603050405020304" pitchFamily="18" charset="0"/>
                <a:cs typeface="Times New Roman" panose="02020603050405020304" pitchFamily="18" charset="0"/>
              </a:rPr>
              <a:t>m công việc đó trong mấy h thì xong.</a:t>
            </a:r>
            <a:endParaRPr lang="en-US" altLang="en-US" sz="28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15362">
                                            <p:txEl>
                                              <p:charRg st="59" end="275"/>
                                            </p:txEl>
                                          </p:spTgt>
                                        </p:tgtEl>
                                        <p:attrNameLst>
                                          <p:attrName>style.visibility</p:attrName>
                                        </p:attrNameLst>
                                      </p:cBhvr>
                                      <p:to>
                                        <p:strVal val="visible"/>
                                      </p:to>
                                    </p:set>
                                    <p:animEffect transition="in" filter="fade">
                                      <p:cBhvr>
                                        <p:cTn id="7" dur="1000"/>
                                        <p:tgtEl>
                                          <p:spTgt spid="15362">
                                            <p:txEl>
                                              <p:charRg st="59" end="275"/>
                                            </p:txEl>
                                          </p:spTgt>
                                        </p:tgtEl>
                                      </p:cBhvr>
                                    </p:animEffect>
                                    <p:anim calcmode="lin" valueType="num">
                                      <p:cBhvr>
                                        <p:cTn id="8" dur="1000" fill="hold"/>
                                        <p:tgtEl>
                                          <p:spTgt spid="15362">
                                            <p:txEl>
                                              <p:charRg st="59" end="275"/>
                                            </p:txEl>
                                          </p:spTgt>
                                        </p:tgtEl>
                                        <p:attrNameLst>
                                          <p:attrName>ppt_x</p:attrName>
                                        </p:attrNameLst>
                                      </p:cBhvr>
                                      <p:tavLst>
                                        <p:tav tm="0">
                                          <p:val>
                                            <p:strVal val="#ppt_x"/>
                                          </p:val>
                                        </p:tav>
                                        <p:tav tm="100000">
                                          <p:val>
                                            <p:strVal val="#ppt_x"/>
                                          </p:val>
                                        </p:tav>
                                      </p:tavLst>
                                    </p:anim>
                                    <p:anim calcmode="lin" valueType="num">
                                      <p:cBhvr>
                                        <p:cTn id="9" dur="1000" fill="hold"/>
                                        <p:tgtEl>
                                          <p:spTgt spid="15362">
                                            <p:txEl>
                                              <p:charRg st="59" end="275"/>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5362">
                                            <p:txEl>
                                              <p:charRg st="275" end="508"/>
                                            </p:txEl>
                                          </p:spTgt>
                                        </p:tgtEl>
                                        <p:attrNameLst>
                                          <p:attrName>style.visibility</p:attrName>
                                        </p:attrNameLst>
                                      </p:cBhvr>
                                      <p:to>
                                        <p:strVal val="visible"/>
                                      </p:to>
                                    </p:set>
                                    <p:anim calcmode="lin" valueType="num">
                                      <p:cBhvr additive="base">
                                        <p:cTn id="14" dur="500" fill="hold"/>
                                        <p:tgtEl>
                                          <p:spTgt spid="15362">
                                            <p:txEl>
                                              <p:charRg st="275" end="508"/>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5362">
                                            <p:txEl>
                                              <p:charRg st="275" end="50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Text Box 14"/>
          <p:cNvSpPr>
            <a:spLocks noGrp="1"/>
          </p:cNvSpPr>
          <p:nvPr>
            <p:ph idx="1"/>
          </p:nvPr>
        </p:nvSpPr>
        <p:spPr>
          <a:xfrm>
            <a:off x="457200" y="381000"/>
            <a:ext cx="8229600" cy="5745163"/>
          </a:xfrm>
        </p:spPr>
        <p:txBody>
          <a:bodyPr vert="horz" wrap="none" lIns="91440" tIns="45720" rIns="91440" bIns="45720" anchor="t" anchorCtr="0">
            <a:spAutoFit/>
          </a:bodyPr>
          <a:p>
            <a:pPr algn="ctr" eaLnBrk="1" hangingPunct="1"/>
            <a:r>
              <a:rPr lang="en-US" altLang="en-US" sz="2800" b="1" u="sng" dirty="0">
                <a:solidFill>
                  <a:srgbClr val="FF0000"/>
                </a:solidFill>
                <a:latin typeface="Times New Roman" panose="02020603050405020304" pitchFamily="18" charset="0"/>
                <a:cs typeface="Times New Roman" panose="02020603050405020304" pitchFamily="18" charset="0"/>
              </a:rPr>
              <a:t>Dạng 3</a:t>
            </a:r>
            <a:r>
              <a:rPr lang="en-US" altLang="en-US" sz="2800" b="1" dirty="0">
                <a:solidFill>
                  <a:srgbClr val="FF0000"/>
                </a:solidFill>
                <a:latin typeface="Times New Roman" panose="02020603050405020304" pitchFamily="18" charset="0"/>
                <a:cs typeface="Times New Roman" panose="02020603050405020304" pitchFamily="18" charset="0"/>
              </a:rPr>
              <a:t>: L</a:t>
            </a:r>
            <a:r>
              <a:rPr lang="en-US" altLang="en-US" sz="2800" b="1" dirty="0">
                <a:solidFill>
                  <a:srgbClr val="FF0000"/>
                </a:solidFill>
                <a:latin typeface="Times New Roman" panose="02020603050405020304" pitchFamily="18" charset="0"/>
                <a:ea typeface="Times New Roman" panose="02020603050405020304" pitchFamily="18" charset="0"/>
              </a:rPr>
              <a:t>à</a:t>
            </a:r>
            <a:r>
              <a:rPr lang="en-US" altLang="en-US" sz="2800" b="1" dirty="0">
                <a:solidFill>
                  <a:srgbClr val="FF0000"/>
                </a:solidFill>
                <a:latin typeface="Times New Roman" panose="02020603050405020304" pitchFamily="18" charset="0"/>
                <a:cs typeface="Times New Roman" panose="02020603050405020304" pitchFamily="18" charset="0"/>
              </a:rPr>
              <a:t>m chung công việc- Vòi nước chảy</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33795" name="Rectangle 6"/>
          <p:cNvSpPr/>
          <p:nvPr/>
        </p:nvSpPr>
        <p:spPr>
          <a:xfrm>
            <a:off x="803275" y="1066800"/>
            <a:ext cx="7959725" cy="37861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spcBef>
                <a:spcPct val="0"/>
              </a:spcBef>
              <a:buNone/>
            </a:pPr>
            <a:r>
              <a:rPr lang="vi-VN" altLang="en-US" sz="2400" b="1" u="sng" dirty="0">
                <a:latin typeface="Times New Roman" panose="02020603050405020304" pitchFamily="18" charset="0"/>
                <a:cs typeface="Times New Roman" panose="02020603050405020304" pitchFamily="18" charset="0"/>
              </a:rPr>
              <a:t>B</a:t>
            </a:r>
            <a:r>
              <a:rPr lang="vi-VN" altLang="en-US" sz="2400" b="1" u="sng" dirty="0">
                <a:latin typeface="Times New Roman" panose="02020603050405020304" pitchFamily="18" charset="0"/>
                <a:ea typeface="Times New Roman" panose="02020603050405020304" pitchFamily="18" charset="0"/>
              </a:rPr>
              <a:t>à</a:t>
            </a:r>
            <a:r>
              <a:rPr lang="vi-VN" altLang="en-US" sz="2400" b="1" u="sng" dirty="0">
                <a:latin typeface="Times New Roman" panose="02020603050405020304" pitchFamily="18" charset="0"/>
                <a:cs typeface="Times New Roman" panose="02020603050405020304" pitchFamily="18" charset="0"/>
              </a:rPr>
              <a:t>i 3</a:t>
            </a:r>
            <a:r>
              <a:rPr lang="en-US" altLang="en-US" sz="2400" dirty="0">
                <a:latin typeface="Times New Roman" panose="02020603050405020304" pitchFamily="18" charset="0"/>
                <a:cs typeface="Times New Roman" panose="02020603050405020304" pitchFamily="18" charset="0"/>
              </a:rPr>
              <a:t>: Hai người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chung một  công việc trong 20 ng</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y thì xong. Nhưng sau khi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chung được 12 ng</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y thì người thứ nhất đi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việc khác, còn người thứ hai vẫn tiếp tục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công việc đó được 12 ngày thì người thứ hai nghỉ, người thứ nhất quay về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tiếp phần việc còn lại thì trong 6 ng</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y  xong cv.  Hỏi nếu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riêng thì mỗi người phải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m trong bao nhiêu ng</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y để ho</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n th</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nh xong công việc?</a:t>
            </a:r>
            <a:endParaRPr lang="vi-VN" altLang="en-US" sz="2400" b="1" u="sng" dirty="0">
              <a:latin typeface="Times New Roman" panose="02020603050405020304" pitchFamily="18" charset="0"/>
              <a:cs typeface="Times New Roman" panose="02020603050405020304" pitchFamily="18" charset="0"/>
            </a:endParaRPr>
          </a:p>
          <a:p>
            <a:pPr marL="0" lvl="0" indent="0" algn="just" eaLnBrk="1" hangingPunct="1">
              <a:spcBef>
                <a:spcPct val="0"/>
              </a:spcBef>
              <a:buNone/>
            </a:pPr>
            <a:r>
              <a:rPr lang="vi-VN" altLang="en-US" sz="2400" b="1" u="sng" dirty="0">
                <a:latin typeface="Times New Roman" panose="02020603050405020304" pitchFamily="18" charset="0"/>
                <a:cs typeface="Times New Roman" panose="02020603050405020304" pitchFamily="18" charset="0"/>
              </a:rPr>
              <a:t>B</a:t>
            </a:r>
            <a:r>
              <a:rPr lang="vi-VN" altLang="en-US" sz="2400" b="1" u="sng" dirty="0">
                <a:latin typeface="Times New Roman" panose="02020603050405020304" pitchFamily="18" charset="0"/>
                <a:ea typeface="Times New Roman" panose="02020603050405020304" pitchFamily="18" charset="0"/>
              </a:rPr>
              <a:t>à</a:t>
            </a:r>
            <a:r>
              <a:rPr lang="vi-VN" altLang="en-US" sz="2400" b="1" u="sng" dirty="0">
                <a:latin typeface="Times New Roman" panose="02020603050405020304" pitchFamily="18" charset="0"/>
                <a:cs typeface="Times New Roman" panose="02020603050405020304" pitchFamily="18" charset="0"/>
              </a:rPr>
              <a:t>i 4</a:t>
            </a:r>
            <a:r>
              <a:rPr lang="en-US" altLang="en-US" sz="2400" dirty="0">
                <a:latin typeface="Times New Roman" panose="02020603050405020304" pitchFamily="18" charset="0"/>
                <a:cs typeface="Times New Roman" panose="02020603050405020304" pitchFamily="18" charset="0"/>
              </a:rPr>
              <a:t>: Hai vòi nước cùng chảy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o một bể thì sau 4h48’ bể đầy. Nếu vòi 1 chảy 4h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vòi 2 chảy 3h thì cả hai vòi chảy được ¾ bể. Tính thới gian để mỗi vòi chảy một mình đầy bể.</a:t>
            </a:r>
            <a:endParaRPr lang="en-US" altLang="en-US" sz="24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Title 1"/>
          <p:cNvSpPr>
            <a:spLocks noGrp="1"/>
          </p:cNvSpPr>
          <p:nvPr>
            <p:ph type="title"/>
          </p:nvPr>
        </p:nvSpPr>
        <p:spPr>
          <a:xfrm>
            <a:off x="609600" y="457200"/>
            <a:ext cx="8229600" cy="762000"/>
          </a:xfrm>
        </p:spPr>
        <p:txBody>
          <a:bodyPr vert="horz" wrap="square" lIns="91440" tIns="45720" rIns="91440" bIns="45720" anchor="ctr" anchorCtr="0"/>
          <a:p>
            <a:r>
              <a:rPr lang="vi-VN" altLang="en-US" b="1" dirty="0">
                <a:solidFill>
                  <a:srgbClr val="FF0000"/>
                </a:solidFill>
              </a:rPr>
              <a:t>Dạng 4 : Toán về chuyển động :</a:t>
            </a:r>
            <a:r>
              <a:rPr lang="vi-VN" altLang="en-US" dirty="0">
                <a:solidFill>
                  <a:srgbClr val="FF0000"/>
                </a:solidFill>
              </a:rPr>
              <a:t> </a:t>
            </a:r>
            <a:br>
              <a:rPr lang="en-US" altLang="en-US" dirty="0">
                <a:solidFill>
                  <a:srgbClr val="FF0000"/>
                </a:solidFill>
              </a:rPr>
            </a:br>
            <a:endParaRPr lang="vi-VN" altLang="en-US" dirty="0">
              <a:solidFill>
                <a:srgbClr val="FF0000"/>
              </a:solidFill>
            </a:endParaRPr>
          </a:p>
        </p:txBody>
      </p:sp>
      <p:sp>
        <p:nvSpPr>
          <p:cNvPr id="3" name="Content Placeholder 2"/>
          <p:cNvSpPr>
            <a:spLocks noGrp="1"/>
          </p:cNvSpPr>
          <p:nvPr>
            <p:ph idx="1"/>
          </p:nvPr>
        </p:nvSpPr>
        <p:spPr>
          <a:xfrm>
            <a:off x="457200" y="1066800"/>
            <a:ext cx="8229600" cy="5059363"/>
          </a:xfrm>
        </p:spPr>
        <p:txBody>
          <a:bodyPr vert="horz" wrap="square" lIns="91440" tIns="45720" rIns="91440" bIns="45720" anchor="t" anchorCtr="0"/>
          <a:p>
            <a:pPr marL="0" indent="0">
              <a:buNone/>
            </a:pPr>
            <a:r>
              <a:rPr lang="vi-VN" altLang="en-US" dirty="0">
                <a:latin typeface="Times New Roman" panose="02020603050405020304" pitchFamily="18" charset="0"/>
                <a:cs typeface="Times New Roman" panose="02020603050405020304" pitchFamily="18" charset="0"/>
              </a:rPr>
              <a:t>Lý thuyết</a:t>
            </a:r>
            <a:endParaRPr lang="vi-VN" altLang="en-US" dirty="0">
              <a:latin typeface="Times New Roman" panose="02020603050405020304" pitchFamily="18" charset="0"/>
              <a:cs typeface="Times New Roman" panose="02020603050405020304" pitchFamily="18" charset="0"/>
            </a:endParaRPr>
          </a:p>
          <a:p>
            <a:pPr marL="0" indent="0">
              <a:buNone/>
            </a:pPr>
            <a:r>
              <a:rPr lang="vi-VN" altLang="en-US" dirty="0">
                <a:latin typeface="Times New Roman" panose="02020603050405020304" pitchFamily="18" charset="0"/>
                <a:cs typeface="Times New Roman" panose="02020603050405020304" pitchFamily="18" charset="0"/>
              </a:rPr>
              <a:t>-B</a:t>
            </a:r>
            <a:r>
              <a:rPr lang="vi-VN" altLang="en-US" dirty="0">
                <a:latin typeface="Times New Roman" panose="02020603050405020304" pitchFamily="18" charset="0"/>
                <a:ea typeface="Times New Roman" panose="02020603050405020304" pitchFamily="18" charset="0"/>
              </a:rPr>
              <a:t>à</a:t>
            </a:r>
            <a:r>
              <a:rPr lang="vi-VN" altLang="en-US" dirty="0">
                <a:latin typeface="Times New Roman" panose="02020603050405020304" pitchFamily="18" charset="0"/>
                <a:cs typeface="Times New Roman" panose="02020603050405020304" pitchFamily="18" charset="0"/>
              </a:rPr>
              <a:t>i toán chuyển động có 3 đại lượng</a:t>
            </a:r>
            <a:endParaRPr lang="vi-VN" altLang="en-US" dirty="0">
              <a:latin typeface="Times New Roman" panose="02020603050405020304" pitchFamily="18" charset="0"/>
              <a:cs typeface="Times New Roman" panose="02020603050405020304" pitchFamily="18" charset="0"/>
            </a:endParaRPr>
          </a:p>
          <a:p>
            <a:pPr marL="0" indent="0">
              <a:buNone/>
            </a:pPr>
            <a:r>
              <a:rPr lang="vi-VN" altLang="en-US" dirty="0">
                <a:latin typeface="Times New Roman" panose="02020603050405020304" pitchFamily="18" charset="0"/>
                <a:cs typeface="Times New Roman" panose="02020603050405020304" pitchFamily="18" charset="0"/>
              </a:rPr>
              <a:t>+ Quãng đường: S</a:t>
            </a:r>
            <a:endParaRPr lang="vi-VN" altLang="en-US" dirty="0">
              <a:latin typeface="Times New Roman" panose="02020603050405020304" pitchFamily="18" charset="0"/>
              <a:cs typeface="Times New Roman" panose="02020603050405020304" pitchFamily="18" charset="0"/>
            </a:endParaRPr>
          </a:p>
          <a:p>
            <a:pPr marL="0" indent="0">
              <a:buNone/>
            </a:pPr>
            <a:r>
              <a:rPr lang="vi-VN" altLang="en-US" dirty="0">
                <a:latin typeface="Times New Roman" panose="02020603050405020304" pitchFamily="18" charset="0"/>
                <a:cs typeface="Times New Roman" panose="02020603050405020304" pitchFamily="18" charset="0"/>
              </a:rPr>
              <a:t>+ Thời gian: t</a:t>
            </a:r>
            <a:endParaRPr lang="vi-VN" altLang="en-US" dirty="0">
              <a:latin typeface="Times New Roman" panose="02020603050405020304" pitchFamily="18" charset="0"/>
              <a:cs typeface="Times New Roman" panose="02020603050405020304" pitchFamily="18" charset="0"/>
            </a:endParaRPr>
          </a:p>
          <a:p>
            <a:pPr marL="0" indent="0">
              <a:buNone/>
            </a:pPr>
            <a:r>
              <a:rPr lang="vi-VN" altLang="en-US" dirty="0">
                <a:latin typeface="Times New Roman" panose="02020603050405020304" pitchFamily="18" charset="0"/>
                <a:cs typeface="Times New Roman" panose="02020603050405020304" pitchFamily="18" charset="0"/>
              </a:rPr>
              <a:t>+ Vận tốc: v</a:t>
            </a:r>
            <a:endParaRPr lang="vi-VN" altLang="en-US" dirty="0">
              <a:latin typeface="Times New Roman" panose="02020603050405020304" pitchFamily="18" charset="0"/>
              <a:cs typeface="Times New Roman" panose="02020603050405020304" pitchFamily="18" charset="0"/>
            </a:endParaRPr>
          </a:p>
          <a:p>
            <a:pPr marL="0" indent="0">
              <a:buNone/>
            </a:pPr>
            <a:r>
              <a:rPr lang="vi-VN" altLang="en-US" dirty="0">
                <a:latin typeface="Times New Roman" panose="02020603050405020304" pitchFamily="18" charset="0"/>
                <a:cs typeface="Times New Roman" panose="02020603050405020304" pitchFamily="18" charset="0"/>
              </a:rPr>
              <a:t>Công thức: S=v.t </a:t>
            </a:r>
            <a:endParaRPr lang="vi-VN" altLang="en-US" dirty="0">
              <a:latin typeface="Times New Roman" panose="02020603050405020304" pitchFamily="18" charset="0"/>
              <a:cs typeface="Times New Roman" panose="02020603050405020304" pitchFamily="18" charset="0"/>
            </a:endParaRPr>
          </a:p>
          <a:p>
            <a:pPr marL="0" indent="0">
              <a:buNone/>
            </a:pPr>
            <a:endParaRPr lang="vi-VN" altLang="en-US" dirty="0">
              <a:latin typeface="Times New Roman" panose="02020603050405020304" pitchFamily="18" charset="0"/>
              <a:ea typeface="Times New Roman" panose="02020603050405020304" pitchFamily="18" charset="0"/>
            </a:endParaRPr>
          </a:p>
        </p:txBody>
      </p:sp>
      <p:graphicFrame>
        <p:nvGraphicFramePr>
          <p:cNvPr id="4" name="Object 3"/>
          <p:cNvGraphicFramePr>
            <a:graphicFrameLocks noChangeAspect="1"/>
          </p:cNvGraphicFramePr>
          <p:nvPr/>
        </p:nvGraphicFramePr>
        <p:xfrm>
          <a:off x="4564063" y="3505200"/>
          <a:ext cx="1455737" cy="914400"/>
        </p:xfrm>
        <a:graphic>
          <a:graphicData uri="http://schemas.openxmlformats.org/presentationml/2006/ole">
            <mc:AlternateContent xmlns:mc="http://schemas.openxmlformats.org/markup-compatibility/2006">
              <mc:Choice xmlns:v="urn:schemas-microsoft-com:vml" Requires="v">
                <p:oleObj spid="_x0000_s3082" name="" r:id="rId1" imgW="381000" imgH="393700" progId="Equation.DSMT4">
                  <p:embed/>
                </p:oleObj>
              </mc:Choice>
              <mc:Fallback>
                <p:oleObj name="" r:id="rId1" imgW="381000" imgH="393700" progId="Equation.DSMT4">
                  <p:embed/>
                  <p:pic>
                    <p:nvPicPr>
                      <p:cNvPr id="0" name="Picture 3081"/>
                      <p:cNvPicPr/>
                      <p:nvPr/>
                    </p:nvPicPr>
                    <p:blipFill>
                      <a:blip r:embed="rId2"/>
                      <a:stretch>
                        <a:fillRect/>
                      </a:stretch>
                    </p:blipFill>
                    <p:spPr>
                      <a:xfrm>
                        <a:off x="4564063" y="3505200"/>
                        <a:ext cx="1455737" cy="914400"/>
                      </a:xfrm>
                      <a:prstGeom prst="rect">
                        <a:avLst/>
                      </a:prstGeom>
                      <a:noFill/>
                      <a:ln w="9525" cap="flat" cmpd="sng">
                        <a:solidFill>
                          <a:schemeClr val="tx1"/>
                        </a:solidFill>
                        <a:prstDash val="solid"/>
                        <a:miter/>
                        <a:headEnd type="none" w="med" len="med"/>
                        <a:tailEnd type="none" w="med" len="med"/>
                      </a:ln>
                    </p:spPr>
                  </p:pic>
                </p:oleObj>
              </mc:Fallback>
            </mc:AlternateContent>
          </a:graphicData>
        </a:graphic>
      </p:graphicFrame>
      <p:graphicFrame>
        <p:nvGraphicFramePr>
          <p:cNvPr id="5" name="Object 4"/>
          <p:cNvGraphicFramePr>
            <a:graphicFrameLocks noChangeAspect="1"/>
          </p:cNvGraphicFramePr>
          <p:nvPr/>
        </p:nvGraphicFramePr>
        <p:xfrm>
          <a:off x="4572000" y="4800600"/>
          <a:ext cx="1408113" cy="914400"/>
        </p:xfrm>
        <a:graphic>
          <a:graphicData uri="http://schemas.openxmlformats.org/presentationml/2006/ole">
            <mc:AlternateContent xmlns:mc="http://schemas.openxmlformats.org/markup-compatibility/2006">
              <mc:Choice xmlns:v="urn:schemas-microsoft-com:vml" Requires="v">
                <p:oleObj spid="_x0000_s3089" name="" r:id="rId3" imgW="368300" imgH="393700" progId="Equation.DSMT4">
                  <p:embed/>
                </p:oleObj>
              </mc:Choice>
              <mc:Fallback>
                <p:oleObj name="" r:id="rId3" imgW="368300" imgH="393700" progId="Equation.DSMT4">
                  <p:embed/>
                  <p:pic>
                    <p:nvPicPr>
                      <p:cNvPr id="0" name="Picture 3088"/>
                      <p:cNvPicPr/>
                      <p:nvPr/>
                    </p:nvPicPr>
                    <p:blipFill>
                      <a:blip r:embed="rId4"/>
                      <a:stretch>
                        <a:fillRect/>
                      </a:stretch>
                    </p:blipFill>
                    <p:spPr>
                      <a:xfrm>
                        <a:off x="4572000" y="4800600"/>
                        <a:ext cx="1408113" cy="914400"/>
                      </a:xfrm>
                      <a:prstGeom prst="rect">
                        <a:avLst/>
                      </a:prstGeom>
                      <a:noFill/>
                      <a:ln w="9525" cap="flat" cmpd="sng">
                        <a:solidFill>
                          <a:schemeClr val="tx1"/>
                        </a:solidFill>
                        <a:prstDash val="solid"/>
                        <a:miter/>
                        <a:headEnd type="none" w="med" len="med"/>
                        <a:tailEnd type="none" w="med" len="med"/>
                      </a:ln>
                    </p:spPr>
                  </p:pic>
                </p:oleObj>
              </mc:Fallback>
            </mc:AlternateContent>
          </a:graphicData>
        </a:graphic>
      </p:graphicFrame>
      <p:cxnSp>
        <p:nvCxnSpPr>
          <p:cNvPr id="7" name="Straight Arrow Connector 6"/>
          <p:cNvCxnSpPr/>
          <p:nvPr/>
        </p:nvCxnSpPr>
        <p:spPr>
          <a:xfrm flipV="1">
            <a:off x="3505200" y="3886200"/>
            <a:ext cx="914400" cy="381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3505200" y="4457700"/>
            <a:ext cx="914400" cy="9525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charRg st="10" end="47"/>
                                            </p:txEl>
                                          </p:spTgt>
                                        </p:tgtEl>
                                        <p:attrNameLst>
                                          <p:attrName>style.visibility</p:attrName>
                                        </p:attrNameLst>
                                      </p:cBhvr>
                                      <p:to>
                                        <p:strVal val="visible"/>
                                      </p:to>
                                    </p:set>
                                    <p:animEffect transition="in" filter="barn(inVertical)">
                                      <p:cBhvr>
                                        <p:cTn id="7" dur="500"/>
                                        <p:tgtEl>
                                          <p:spTgt spid="3">
                                            <p:txEl>
                                              <p:charRg st="10" end="47"/>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charRg st="47" end="64"/>
                                            </p:txEl>
                                          </p:spTgt>
                                        </p:tgtEl>
                                        <p:attrNameLst>
                                          <p:attrName>style.visibility</p:attrName>
                                        </p:attrNameLst>
                                      </p:cBhvr>
                                      <p:to>
                                        <p:strVal val="visible"/>
                                      </p:to>
                                    </p:set>
                                    <p:animEffect transition="in" filter="barn(inVertical)">
                                      <p:cBhvr>
                                        <p:cTn id="12" dur="500"/>
                                        <p:tgtEl>
                                          <p:spTgt spid="3">
                                            <p:txEl>
                                              <p:charRg st="47" end="6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charRg st="64" end="79"/>
                                            </p:txEl>
                                          </p:spTgt>
                                        </p:tgtEl>
                                        <p:attrNameLst>
                                          <p:attrName>style.visibility</p:attrName>
                                        </p:attrNameLst>
                                      </p:cBhvr>
                                      <p:to>
                                        <p:strVal val="visible"/>
                                      </p:to>
                                    </p:set>
                                    <p:animEffect transition="in" filter="barn(inVertical)">
                                      <p:cBhvr>
                                        <p:cTn id="17" dur="500"/>
                                        <p:tgtEl>
                                          <p:spTgt spid="3">
                                            <p:txEl>
                                              <p:charRg st="64" end="7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charRg st="79" end="92"/>
                                            </p:txEl>
                                          </p:spTgt>
                                        </p:tgtEl>
                                        <p:attrNameLst>
                                          <p:attrName>style.visibility</p:attrName>
                                        </p:attrNameLst>
                                      </p:cBhvr>
                                      <p:to>
                                        <p:strVal val="visible"/>
                                      </p:to>
                                    </p:set>
                                    <p:animEffect transition="in" filter="barn(inVertical)">
                                      <p:cBhvr>
                                        <p:cTn id="22" dur="500"/>
                                        <p:tgtEl>
                                          <p:spTgt spid="3">
                                            <p:txEl>
                                              <p:charRg st="79" end="9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charRg st="92" end="110"/>
                                            </p:txEl>
                                          </p:spTgt>
                                        </p:tgtEl>
                                        <p:attrNameLst>
                                          <p:attrName>style.visibility</p:attrName>
                                        </p:attrNameLst>
                                      </p:cBhvr>
                                      <p:to>
                                        <p:strVal val="visible"/>
                                      </p:to>
                                    </p:set>
                                    <p:animEffect transition="in" filter="barn(inVertical)">
                                      <p:cBhvr>
                                        <p:cTn id="27" dur="500"/>
                                        <p:tgtEl>
                                          <p:spTgt spid="3">
                                            <p:txEl>
                                              <p:charRg st="92" end="1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arn(inVertical)">
                                      <p:cBhvr>
                                        <p:cTn id="32" dur="500"/>
                                        <p:tgtEl>
                                          <p:spTgt spid="7"/>
                                        </p:tgtEl>
                                      </p:cBhvr>
                                    </p:animEffect>
                                  </p:childTnLst>
                                </p:cTn>
                              </p:par>
                              <p:par>
                                <p:cTn id="33" presetID="16" presetClass="entr" presetSubtype="21" fill="hold" nodeType="with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barn(inVertical)">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barn(inVertical)">
                                      <p:cBhvr>
                                        <p:cTn id="40" dur="500"/>
                                        <p:tgtEl>
                                          <p:spTgt spid="8"/>
                                        </p:tgtEl>
                                      </p:cBhvr>
                                    </p:animEffect>
                                  </p:childTnLst>
                                </p:cTn>
                              </p:par>
                              <p:par>
                                <p:cTn id="41" presetID="16" presetClass="entr" presetSubtype="21" fill="hold" nodeType="with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barn(inVertical)">
                                      <p:cBhvr>
                                        <p:cTn id="4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Title 1"/>
          <p:cNvSpPr>
            <a:spLocks noGrp="1"/>
          </p:cNvSpPr>
          <p:nvPr>
            <p:ph type="title"/>
          </p:nvPr>
        </p:nvSpPr>
        <p:spPr/>
        <p:txBody>
          <a:bodyPr vert="horz" wrap="square" lIns="91440" tIns="45720" rIns="91440" bIns="45720" anchor="ctr" anchorCtr="0"/>
          <a:p>
            <a:r>
              <a:rPr lang="vi-VN" altLang="en-US" b="1" dirty="0">
                <a:solidFill>
                  <a:srgbClr val="FF0000"/>
                </a:solidFill>
              </a:rPr>
              <a:t>Dạng 4 : Toán về chuyển động :</a:t>
            </a:r>
            <a:r>
              <a:rPr lang="vi-VN" altLang="en-US" dirty="0">
                <a:solidFill>
                  <a:srgbClr val="FF0000"/>
                </a:solidFill>
              </a:rPr>
              <a:t> </a:t>
            </a:r>
            <a:br>
              <a:rPr lang="en-US" altLang="en-US" dirty="0">
                <a:solidFill>
                  <a:srgbClr val="FF0000"/>
                </a:solidFill>
              </a:rPr>
            </a:br>
            <a:endParaRPr lang="vi-VN" altLang="en-US" dirty="0">
              <a:solidFill>
                <a:srgbClr val="FF0000"/>
              </a:solidFill>
            </a:endParaRPr>
          </a:p>
        </p:txBody>
      </p:sp>
      <p:sp>
        <p:nvSpPr>
          <p:cNvPr id="35843" name="TextBox 4"/>
          <p:cNvSpPr txBox="1"/>
          <p:nvPr/>
        </p:nvSpPr>
        <p:spPr>
          <a:xfrm>
            <a:off x="1371600" y="857250"/>
            <a:ext cx="2743200" cy="5857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dirty="0">
                <a:latin typeface="Times New Roman" panose="02020603050405020304" pitchFamily="18" charset="0"/>
                <a:cs typeface="Times New Roman" panose="02020603050405020304" pitchFamily="18" charset="0"/>
              </a:rPr>
              <a:t>Bảng số liệu</a:t>
            </a:r>
            <a:endParaRPr lang="vi-VN" altLang="en-US" dirty="0">
              <a:latin typeface="Times New Roman" panose="02020603050405020304" pitchFamily="18" charset="0"/>
              <a:ea typeface="Times New Roman" panose="02020603050405020304" pitchFamily="18" charset="0"/>
            </a:endParaRPr>
          </a:p>
        </p:txBody>
      </p:sp>
      <p:graphicFrame>
        <p:nvGraphicFramePr>
          <p:cNvPr id="35844" name="Table 35843"/>
          <p:cNvGraphicFramePr/>
          <p:nvPr/>
        </p:nvGraphicFramePr>
        <p:xfrm>
          <a:off x="1371600" y="1527175"/>
          <a:ext cx="6172200" cy="1368425"/>
        </p:xfrm>
        <a:graphic>
          <a:graphicData uri="http://schemas.openxmlformats.org/drawingml/2006/table">
            <a:tbl>
              <a:tblPr/>
              <a:tblGrid>
                <a:gridCol w="1543050"/>
                <a:gridCol w="1543050"/>
                <a:gridCol w="1543050"/>
                <a:gridCol w="1543050"/>
              </a:tblGrid>
              <a:tr h="45561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b="1" dirty="0">
                        <a:solidFill>
                          <a:srgbClr val="FFFFFF"/>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S</a:t>
                      </a:r>
                      <a:endParaRPr lang="vi-VN" altLang="x-none" b="1" dirty="0">
                        <a:solidFill>
                          <a:srgbClr val="FFFFFF"/>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v</a:t>
                      </a:r>
                      <a:endParaRPr lang="vi-VN" altLang="x-none" b="1" dirty="0">
                        <a:solidFill>
                          <a:srgbClr val="FFFFFF"/>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t</a:t>
                      </a:r>
                      <a:endParaRPr lang="vi-VN" altLang="x-none" b="1" dirty="0">
                        <a:solidFill>
                          <a:srgbClr val="FFFFFF"/>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r>
              <a:tr h="457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dirty="0">
                          <a:solidFill>
                            <a:srgbClr val="000000"/>
                          </a:solidFill>
                          <a:latin typeface="Arial" panose="020B0604020202020204" pitchFamily="34" charset="0"/>
                        </a:rPr>
                        <a:t>Đối tượng 1</a:t>
                      </a:r>
                      <a:endParaRPr lang="vi-VN" altLang="x-none" dirty="0">
                        <a:solidFill>
                          <a:srgbClr val="000000"/>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r>
              <a:tr h="45561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dirty="0">
                          <a:solidFill>
                            <a:srgbClr val="000000"/>
                          </a:solidFill>
                          <a:latin typeface="Arial" panose="020B0604020202020204" pitchFamily="34" charset="0"/>
                        </a:rPr>
                        <a:t>Đối tượng 2</a:t>
                      </a:r>
                      <a:endParaRPr lang="vi-VN" altLang="x-none" dirty="0">
                        <a:solidFill>
                          <a:srgbClr val="000000"/>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10" marB="4571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r>
            </a:tbl>
          </a:graphicData>
        </a:graphic>
      </p:graphicFrame>
      <p:sp>
        <p:nvSpPr>
          <p:cNvPr id="35866" name="TextBox 6"/>
          <p:cNvSpPr txBox="1"/>
          <p:nvPr/>
        </p:nvSpPr>
        <p:spPr>
          <a:xfrm>
            <a:off x="2743200" y="2965450"/>
            <a:ext cx="2743200"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dirty="0">
                <a:latin typeface="Times New Roman" panose="02020603050405020304" pitchFamily="18" charset="0"/>
                <a:cs typeface="Times New Roman" panose="02020603050405020304" pitchFamily="18" charset="0"/>
              </a:rPr>
              <a:t>Hoặc</a:t>
            </a:r>
            <a:endParaRPr lang="vi-VN" altLang="en-US" dirty="0">
              <a:latin typeface="Times New Roman" panose="02020603050405020304" pitchFamily="18" charset="0"/>
              <a:ea typeface="Times New Roman" panose="02020603050405020304" pitchFamily="18" charset="0"/>
            </a:endParaRPr>
          </a:p>
        </p:txBody>
      </p:sp>
      <p:graphicFrame>
        <p:nvGraphicFramePr>
          <p:cNvPr id="35867" name="Table 35866"/>
          <p:cNvGraphicFramePr/>
          <p:nvPr/>
        </p:nvGraphicFramePr>
        <p:xfrm>
          <a:off x="1371600" y="3733800"/>
          <a:ext cx="6172200" cy="1736725"/>
        </p:xfrm>
        <a:graphic>
          <a:graphicData uri="http://schemas.openxmlformats.org/drawingml/2006/table">
            <a:tbl>
              <a:tblPr/>
              <a:tblGrid>
                <a:gridCol w="1543050"/>
                <a:gridCol w="1543050"/>
                <a:gridCol w="1543050"/>
                <a:gridCol w="1543050"/>
              </a:tblGrid>
              <a:tr h="45561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b="1" dirty="0">
                        <a:solidFill>
                          <a:srgbClr val="FFFFFF"/>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S</a:t>
                      </a:r>
                      <a:endParaRPr lang="vi-VN" altLang="x-none" b="1" dirty="0">
                        <a:solidFill>
                          <a:srgbClr val="FFFFFF"/>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v</a:t>
                      </a:r>
                      <a:endParaRPr lang="vi-VN" altLang="x-none" b="1" dirty="0">
                        <a:solidFill>
                          <a:srgbClr val="FFFFFF"/>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t</a:t>
                      </a:r>
                      <a:endParaRPr lang="vi-VN" altLang="x-none" b="1" dirty="0">
                        <a:solidFill>
                          <a:srgbClr val="FFFFFF"/>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r>
              <a:tr h="6413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dirty="0">
                          <a:solidFill>
                            <a:srgbClr val="000000"/>
                          </a:solidFill>
                          <a:latin typeface="Arial" panose="020B0604020202020204" pitchFamily="34" charset="0"/>
                        </a:rPr>
                        <a:t>Chuyển động lần 1</a:t>
                      </a:r>
                      <a:endParaRPr lang="vi-VN" altLang="x-none" dirty="0">
                        <a:solidFill>
                          <a:srgbClr val="000000"/>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r>
              <a:tr h="63976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dirty="0">
                          <a:solidFill>
                            <a:srgbClr val="000000"/>
                          </a:solidFill>
                          <a:latin typeface="Arial" panose="020B0604020202020204" pitchFamily="34" charset="0"/>
                        </a:rPr>
                        <a:t>Chuyển động lần 2</a:t>
                      </a:r>
                      <a:endParaRPr lang="vi-VN" altLang="x-none" dirty="0">
                        <a:solidFill>
                          <a:srgbClr val="000000"/>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29" marB="45729">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Content Placeholder 2"/>
          <p:cNvSpPr>
            <a:spLocks noGrp="1"/>
          </p:cNvSpPr>
          <p:nvPr>
            <p:ph idx="1"/>
          </p:nvPr>
        </p:nvSpPr>
        <p:spPr>
          <a:xfrm>
            <a:off x="457200" y="228600"/>
            <a:ext cx="8229600" cy="2667000"/>
          </a:xfrm>
        </p:spPr>
        <p:txBody>
          <a:bodyPr vert="horz" wrap="square" lIns="91440" tIns="45720" rIns="91440" bIns="45720" anchor="t" anchorCtr="0"/>
          <a:p>
            <a:r>
              <a:rPr lang="vi-VN" altLang="en-US" b="1" u="sng" dirty="0">
                <a:latin typeface="Times New Roman" panose="02020603050405020304" pitchFamily="18" charset="0"/>
                <a:cs typeface="Times New Roman" panose="02020603050405020304" pitchFamily="18" charset="0"/>
              </a:rPr>
              <a:t>B</a:t>
            </a:r>
            <a:r>
              <a:rPr lang="vi-VN" altLang="en-US" b="1" u="sng" dirty="0">
                <a:latin typeface="Times New Roman" panose="02020603050405020304" pitchFamily="18" charset="0"/>
                <a:ea typeface="Times New Roman" panose="02020603050405020304" pitchFamily="18" charset="0"/>
              </a:rPr>
              <a:t>à</a:t>
            </a:r>
            <a:r>
              <a:rPr lang="vi-VN" altLang="en-US" b="1" u="sng" dirty="0">
                <a:latin typeface="Times New Roman" panose="02020603050405020304" pitchFamily="18" charset="0"/>
                <a:cs typeface="Times New Roman" panose="02020603050405020304" pitchFamily="18" charset="0"/>
              </a:rPr>
              <a:t>i1</a:t>
            </a:r>
            <a:r>
              <a:rPr lang="vi-VN" altLang="en-US" dirty="0">
                <a:latin typeface="Times New Roman" panose="02020603050405020304" pitchFamily="18" charset="0"/>
                <a:cs typeface="Times New Roman" panose="02020603050405020304" pitchFamily="18" charset="0"/>
              </a:rPr>
              <a:t>: Một ôtô đi từ A đến B với vận tốc đã định. Nếu vận tốc tăng 20km/h thì thời gian đi sẽ giảm 1h. Nếu vận tốc giảm 10km/h thì thời gian tăng thêm 1h. Tính vận tốc đã định của ôtô. </a:t>
            </a:r>
            <a:endParaRPr lang="en-US" altLang="en-US" dirty="0">
              <a:latin typeface="Times New Roman" panose="02020603050405020304" pitchFamily="18" charset="0"/>
              <a:cs typeface="Times New Roman" panose="02020603050405020304" pitchFamily="18" charset="0"/>
            </a:endParaRPr>
          </a:p>
          <a:p>
            <a:endParaRPr lang="vi-VN" altLang="en-US" dirty="0">
              <a:latin typeface="Times New Roman" panose="02020603050405020304" pitchFamily="18" charset="0"/>
              <a:ea typeface="Times New Roman" panose="02020603050405020304" pitchFamily="18" charset="0"/>
            </a:endParaRPr>
          </a:p>
        </p:txBody>
      </p:sp>
      <p:graphicFrame>
        <p:nvGraphicFramePr>
          <p:cNvPr id="36867" name="Table 36866"/>
          <p:cNvGraphicFramePr/>
          <p:nvPr/>
        </p:nvGraphicFramePr>
        <p:xfrm>
          <a:off x="990600" y="2689225"/>
          <a:ext cx="7391400" cy="2816225"/>
        </p:xfrm>
        <a:graphic>
          <a:graphicData uri="http://schemas.openxmlformats.org/drawingml/2006/table">
            <a:tbl>
              <a:tblPr/>
              <a:tblGrid>
                <a:gridCol w="1847850"/>
                <a:gridCol w="1847850"/>
                <a:gridCol w="1847850"/>
                <a:gridCol w="1847850"/>
              </a:tblGrid>
              <a:tr h="58578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b="1" dirty="0">
                        <a:solidFill>
                          <a:srgbClr val="FFFFFF"/>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v</a:t>
                      </a:r>
                      <a:endParaRPr lang="vi-VN" altLang="x-none" b="1" dirty="0">
                        <a:solidFill>
                          <a:srgbClr val="FFFFFF"/>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t</a:t>
                      </a:r>
                      <a:endParaRPr lang="vi-VN" altLang="x-none" b="1" dirty="0">
                        <a:solidFill>
                          <a:srgbClr val="FFFFFF"/>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S</a:t>
                      </a:r>
                      <a:endParaRPr lang="vi-VN" altLang="x-none" b="1" dirty="0">
                        <a:solidFill>
                          <a:srgbClr val="FFFFFF"/>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r>
              <a:tr h="584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Dự đinh</a:t>
                      </a:r>
                      <a:endParaRPr lang="vi-VN" altLang="x-none" sz="2400"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x</a:t>
                      </a:r>
                      <a:endParaRPr lang="vi-VN" altLang="x-none" sz="2400"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y</a:t>
                      </a:r>
                      <a:endParaRPr lang="vi-VN" altLang="x-none" sz="2400"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r>
              <a:tr h="82391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Tăng vận tốc</a:t>
                      </a:r>
                      <a:endParaRPr lang="vi-VN" altLang="x-none" sz="2400"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sz="2400"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sz="2400"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p>
                      <a:pPr lvl="0" algn="ctr" eaLnBrk="1" hangingPunct="1">
                        <a:buNone/>
                      </a:pPr>
                      <a:endParaRPr lang="vi-VN" altLang="x-none"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r>
              <a:tr h="8223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Giảm vận tốc</a:t>
                      </a:r>
                      <a:endParaRPr lang="vi-VN" altLang="x-none" sz="2400"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sz="2400"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sz="2400"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48" marB="45748">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r>
            </a:tbl>
          </a:graphicData>
        </a:graphic>
      </p:graphicFrame>
      <p:sp>
        <p:nvSpPr>
          <p:cNvPr id="5" name="TextBox 4"/>
          <p:cNvSpPr txBox="1"/>
          <p:nvPr/>
        </p:nvSpPr>
        <p:spPr>
          <a:xfrm>
            <a:off x="6588125" y="4572000"/>
            <a:ext cx="2022475"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latin typeface="Times New Roman" panose="02020603050405020304" pitchFamily="18" charset="0"/>
                <a:cs typeface="Times New Roman" panose="02020603050405020304" pitchFamily="18" charset="0"/>
              </a:rPr>
              <a:t>(x-10)(y+1)</a:t>
            </a:r>
            <a:endParaRPr lang="vi-VN" altLang="en-US" sz="2400" dirty="0">
              <a:latin typeface="Times New Roman" panose="02020603050405020304" pitchFamily="18" charset="0"/>
              <a:ea typeface="Times New Roman" panose="02020603050405020304" pitchFamily="18" charset="0"/>
            </a:endParaRPr>
          </a:p>
        </p:txBody>
      </p:sp>
      <p:sp>
        <p:nvSpPr>
          <p:cNvPr id="6" name="TextBox 5"/>
          <p:cNvSpPr txBox="1"/>
          <p:nvPr/>
        </p:nvSpPr>
        <p:spPr>
          <a:xfrm>
            <a:off x="7010400" y="3348038"/>
            <a:ext cx="12954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latin typeface="Times New Roman" panose="02020603050405020304" pitchFamily="18" charset="0"/>
                <a:cs typeface="Times New Roman" panose="02020603050405020304" pitchFamily="18" charset="0"/>
              </a:rPr>
              <a:t>xy</a:t>
            </a:r>
            <a:endParaRPr lang="vi-VN" altLang="en-US" sz="2400" dirty="0">
              <a:latin typeface="Times New Roman" panose="02020603050405020304" pitchFamily="18" charset="0"/>
              <a:ea typeface="Times New Roman" panose="02020603050405020304" pitchFamily="18" charset="0"/>
            </a:endParaRPr>
          </a:p>
        </p:txBody>
      </p:sp>
      <p:sp>
        <p:nvSpPr>
          <p:cNvPr id="7" name="TextBox 6"/>
          <p:cNvSpPr txBox="1"/>
          <p:nvPr/>
        </p:nvSpPr>
        <p:spPr>
          <a:xfrm>
            <a:off x="3124200" y="3886200"/>
            <a:ext cx="12954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latin typeface="Times New Roman" panose="02020603050405020304" pitchFamily="18" charset="0"/>
                <a:cs typeface="Times New Roman" panose="02020603050405020304" pitchFamily="18" charset="0"/>
              </a:rPr>
              <a:t>x+20</a:t>
            </a:r>
            <a:endParaRPr lang="vi-VN" altLang="en-US" sz="2400" dirty="0">
              <a:latin typeface="Times New Roman" panose="02020603050405020304" pitchFamily="18" charset="0"/>
              <a:ea typeface="Times New Roman" panose="02020603050405020304" pitchFamily="18" charset="0"/>
            </a:endParaRPr>
          </a:p>
        </p:txBody>
      </p:sp>
      <p:sp>
        <p:nvSpPr>
          <p:cNvPr id="8" name="TextBox 7"/>
          <p:cNvSpPr txBox="1"/>
          <p:nvPr/>
        </p:nvSpPr>
        <p:spPr>
          <a:xfrm>
            <a:off x="3124200" y="4572000"/>
            <a:ext cx="12954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latin typeface="Times New Roman" panose="02020603050405020304" pitchFamily="18" charset="0"/>
                <a:cs typeface="Times New Roman" panose="02020603050405020304" pitchFamily="18" charset="0"/>
              </a:rPr>
              <a:t>x-10</a:t>
            </a:r>
            <a:endParaRPr lang="vi-VN" altLang="en-US" sz="2400" dirty="0">
              <a:latin typeface="Times New Roman" panose="02020603050405020304" pitchFamily="18" charset="0"/>
              <a:ea typeface="Times New Roman" panose="02020603050405020304" pitchFamily="18" charset="0"/>
            </a:endParaRPr>
          </a:p>
        </p:txBody>
      </p:sp>
      <p:sp>
        <p:nvSpPr>
          <p:cNvPr id="9" name="TextBox 8"/>
          <p:cNvSpPr txBox="1"/>
          <p:nvPr/>
        </p:nvSpPr>
        <p:spPr>
          <a:xfrm>
            <a:off x="4953000" y="3886200"/>
            <a:ext cx="12954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latin typeface="Times New Roman" panose="02020603050405020304" pitchFamily="18" charset="0"/>
                <a:cs typeface="Times New Roman" panose="02020603050405020304" pitchFamily="18" charset="0"/>
              </a:rPr>
              <a:t>y-1</a:t>
            </a:r>
            <a:endParaRPr lang="vi-VN" altLang="en-US" sz="2400" dirty="0">
              <a:latin typeface="Times New Roman" panose="02020603050405020304" pitchFamily="18" charset="0"/>
              <a:ea typeface="Times New Roman" panose="02020603050405020304" pitchFamily="18" charset="0"/>
            </a:endParaRPr>
          </a:p>
        </p:txBody>
      </p:sp>
      <p:sp>
        <p:nvSpPr>
          <p:cNvPr id="10" name="TextBox 9"/>
          <p:cNvSpPr txBox="1"/>
          <p:nvPr/>
        </p:nvSpPr>
        <p:spPr>
          <a:xfrm>
            <a:off x="4918075" y="4572000"/>
            <a:ext cx="12954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latin typeface="Times New Roman" panose="02020603050405020304" pitchFamily="18" charset="0"/>
                <a:cs typeface="Times New Roman" panose="02020603050405020304" pitchFamily="18" charset="0"/>
              </a:rPr>
              <a:t>y+1</a:t>
            </a:r>
            <a:endParaRPr lang="vi-VN" altLang="en-US" sz="2400" dirty="0">
              <a:latin typeface="Times New Roman" panose="02020603050405020304" pitchFamily="18" charset="0"/>
              <a:ea typeface="Times New Roman" panose="02020603050405020304" pitchFamily="18" charset="0"/>
            </a:endParaRPr>
          </a:p>
        </p:txBody>
      </p:sp>
      <p:sp>
        <p:nvSpPr>
          <p:cNvPr id="11" name="TextBox 10"/>
          <p:cNvSpPr txBox="1"/>
          <p:nvPr/>
        </p:nvSpPr>
        <p:spPr>
          <a:xfrm>
            <a:off x="6588125" y="3913188"/>
            <a:ext cx="2022475"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latin typeface="Times New Roman" panose="02020603050405020304" pitchFamily="18" charset="0"/>
                <a:cs typeface="Times New Roman" panose="02020603050405020304" pitchFamily="18" charset="0"/>
              </a:rPr>
              <a:t>(x+20)(y-1)</a:t>
            </a:r>
            <a:endParaRPr lang="vi-VN" altLang="en-US" sz="2400" dirty="0">
              <a:latin typeface="Times New Roman" panose="02020603050405020304" pitchFamily="18" charset="0"/>
              <a:ea typeface="Times New Roman" panose="02020603050405020304" pitchFamily="18" charset="0"/>
            </a:endParaRPr>
          </a:p>
        </p:txBody>
      </p:sp>
      <p:sp>
        <p:nvSpPr>
          <p:cNvPr id="12" name="TextBox 11"/>
          <p:cNvSpPr txBox="1"/>
          <p:nvPr/>
        </p:nvSpPr>
        <p:spPr>
          <a:xfrm>
            <a:off x="782638" y="5307013"/>
            <a:ext cx="3810000" cy="4603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latin typeface="Times New Roman" panose="02020603050405020304" pitchFamily="18" charset="0"/>
                <a:cs typeface="Times New Roman" panose="02020603050405020304" pitchFamily="18" charset="0"/>
              </a:rPr>
              <a:t>PT1: (x+20)(y-1)=xy </a:t>
            </a:r>
            <a:endParaRPr lang="vi-VN" altLang="en-US" sz="2400" dirty="0">
              <a:latin typeface="Times New Roman" panose="02020603050405020304" pitchFamily="18" charset="0"/>
              <a:ea typeface="Times New Roman" panose="02020603050405020304" pitchFamily="18" charset="0"/>
            </a:endParaRPr>
          </a:p>
        </p:txBody>
      </p:sp>
      <p:sp>
        <p:nvSpPr>
          <p:cNvPr id="36902" name="TextBox 12"/>
          <p:cNvSpPr txBox="1"/>
          <p:nvPr/>
        </p:nvSpPr>
        <p:spPr>
          <a:xfrm>
            <a:off x="3200400" y="6019800"/>
            <a:ext cx="2022475"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endParaRPr lang="vi-VN" altLang="en-US" sz="2400" dirty="0">
              <a:latin typeface="Times New Roman" panose="02020603050405020304" pitchFamily="18" charset="0"/>
              <a:ea typeface="Times New Roman" panose="02020603050405020304" pitchFamily="18" charset="0"/>
            </a:endParaRPr>
          </a:p>
        </p:txBody>
      </p:sp>
      <p:sp>
        <p:nvSpPr>
          <p:cNvPr id="14" name="TextBox 13"/>
          <p:cNvSpPr txBox="1"/>
          <p:nvPr/>
        </p:nvSpPr>
        <p:spPr>
          <a:xfrm>
            <a:off x="806450" y="5789613"/>
            <a:ext cx="3405188" cy="4603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latin typeface="Times New Roman" panose="02020603050405020304" pitchFamily="18" charset="0"/>
                <a:cs typeface="Times New Roman" panose="02020603050405020304" pitchFamily="18" charset="0"/>
              </a:rPr>
              <a:t>PT2 (x-10)(y+1)=xy</a:t>
            </a:r>
            <a:endParaRPr lang="vi-VN" altLang="en-US" sz="24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6867"/>
                                        </p:tgtEl>
                                        <p:attrNameLst>
                                          <p:attrName>style.visibility</p:attrName>
                                        </p:attrNameLst>
                                      </p:cBhvr>
                                      <p:to>
                                        <p:strVal val="visible"/>
                                      </p:to>
                                    </p:set>
                                    <p:animEffect transition="in" filter="barn(inVertical)">
                                      <p:cBhvr>
                                        <p:cTn id="7" dur="500"/>
                                        <p:tgtEl>
                                          <p:spTgt spid="3686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arn(inVertic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barn(inVertical)">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arn(inVertic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arn(inVertical)">
                                      <p:cBhvr>
                                        <p:cTn id="5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Content Placeholder 2"/>
          <p:cNvSpPr>
            <a:spLocks noGrp="1"/>
          </p:cNvSpPr>
          <p:nvPr>
            <p:ph idx="1"/>
          </p:nvPr>
        </p:nvSpPr>
        <p:spPr>
          <a:xfrm>
            <a:off x="609600" y="381000"/>
            <a:ext cx="8229600" cy="2514600"/>
          </a:xfrm>
        </p:spPr>
        <p:txBody>
          <a:bodyPr vert="horz" wrap="square" lIns="91440" tIns="45720" rIns="91440" bIns="45720" anchor="t" anchorCtr="0"/>
          <a:p>
            <a:pPr marL="0" indent="0">
              <a:buNone/>
            </a:pPr>
            <a:r>
              <a:rPr lang="vi-VN" altLang="en-US" b="1" u="sng" dirty="0">
                <a:latin typeface="Times New Roman" panose="02020603050405020304" pitchFamily="18" charset="0"/>
                <a:cs typeface="Times New Roman" panose="02020603050405020304" pitchFamily="18" charset="0"/>
              </a:rPr>
              <a:t>B</a:t>
            </a:r>
            <a:r>
              <a:rPr lang="vi-VN" altLang="en-US" b="1" u="sng" dirty="0">
                <a:latin typeface="Times New Roman" panose="02020603050405020304" pitchFamily="18" charset="0"/>
                <a:ea typeface="Times New Roman" panose="02020603050405020304" pitchFamily="18" charset="0"/>
              </a:rPr>
              <a:t>à</a:t>
            </a:r>
            <a:r>
              <a:rPr lang="vi-VN" altLang="en-US" b="1" u="sng" dirty="0">
                <a:latin typeface="Times New Roman" panose="02020603050405020304" pitchFamily="18" charset="0"/>
                <a:cs typeface="Times New Roman" panose="02020603050405020304" pitchFamily="18" charset="0"/>
              </a:rPr>
              <a:t>i 2</a:t>
            </a:r>
            <a:r>
              <a:rPr lang="vi-VN" altLang="en-US" dirty="0">
                <a:latin typeface="Times New Roman" panose="02020603050405020304" pitchFamily="18" charset="0"/>
                <a:cs typeface="Times New Roman" panose="02020603050405020304" pitchFamily="18" charset="0"/>
              </a:rPr>
              <a:t>: Hai xe khởi h</a:t>
            </a:r>
            <a:r>
              <a:rPr lang="vi-VN" altLang="en-US" dirty="0">
                <a:latin typeface="Times New Roman" panose="02020603050405020304" pitchFamily="18" charset="0"/>
                <a:ea typeface="Times New Roman" panose="02020603050405020304" pitchFamily="18" charset="0"/>
              </a:rPr>
              <a:t>à</a:t>
            </a:r>
            <a:r>
              <a:rPr lang="vi-VN" altLang="en-US" dirty="0">
                <a:latin typeface="Times New Roman" panose="02020603050405020304" pitchFamily="18" charset="0"/>
                <a:cs typeface="Times New Roman" panose="02020603050405020304" pitchFamily="18" charset="0"/>
              </a:rPr>
              <a:t>nh cùng một lúc từ hai địa  điểm A v</a:t>
            </a:r>
            <a:r>
              <a:rPr lang="vi-VN" altLang="en-US" dirty="0">
                <a:latin typeface="Times New Roman" panose="02020603050405020304" pitchFamily="18" charset="0"/>
                <a:ea typeface="Times New Roman" panose="02020603050405020304" pitchFamily="18" charset="0"/>
              </a:rPr>
              <a:t>à</a:t>
            </a:r>
            <a:r>
              <a:rPr lang="vi-VN" altLang="en-US" dirty="0">
                <a:latin typeface="Times New Roman" panose="02020603050405020304" pitchFamily="18" charset="0"/>
                <a:cs typeface="Times New Roman" panose="02020603050405020304" pitchFamily="18" charset="0"/>
              </a:rPr>
              <a:t> B cách nhau 130km v</a:t>
            </a:r>
            <a:r>
              <a:rPr lang="vi-VN" altLang="en-US" dirty="0">
                <a:latin typeface="Times New Roman" panose="02020603050405020304" pitchFamily="18" charset="0"/>
                <a:ea typeface="Times New Roman" panose="02020603050405020304" pitchFamily="18" charset="0"/>
              </a:rPr>
              <a:t>à</a:t>
            </a:r>
            <a:r>
              <a:rPr lang="vi-VN" altLang="en-US" dirty="0">
                <a:latin typeface="Times New Roman" panose="02020603050405020304" pitchFamily="18" charset="0"/>
                <a:cs typeface="Times New Roman" panose="02020603050405020304" pitchFamily="18" charset="0"/>
              </a:rPr>
              <a:t> gặp nhau sau 2h. Tính vận tốc mỗi xe biết xe đi từ B có vận tốc nhanh hơn xe đi từ A l</a:t>
            </a:r>
            <a:r>
              <a:rPr lang="vi-VN" altLang="en-US" dirty="0">
                <a:latin typeface="Times New Roman" panose="02020603050405020304" pitchFamily="18" charset="0"/>
                <a:ea typeface="Times New Roman" panose="02020603050405020304" pitchFamily="18" charset="0"/>
              </a:rPr>
              <a:t>à</a:t>
            </a:r>
            <a:r>
              <a:rPr lang="vi-VN" altLang="en-US" dirty="0">
                <a:latin typeface="Times New Roman" panose="02020603050405020304" pitchFamily="18" charset="0"/>
                <a:cs typeface="Times New Roman" panose="02020603050405020304" pitchFamily="18" charset="0"/>
              </a:rPr>
              <a:t> 5km/h.</a:t>
            </a:r>
            <a:endParaRPr lang="en-US" altLang="en-US" dirty="0">
              <a:latin typeface="Times New Roman" panose="02020603050405020304" pitchFamily="18" charset="0"/>
              <a:cs typeface="Times New Roman" panose="02020603050405020304" pitchFamily="18" charset="0"/>
            </a:endParaRPr>
          </a:p>
          <a:p>
            <a:pPr marL="0" indent="0">
              <a:buNone/>
            </a:pPr>
            <a:endParaRPr lang="vi-VN" altLang="en-US" dirty="0">
              <a:latin typeface="Times New Roman" panose="02020603050405020304" pitchFamily="18" charset="0"/>
              <a:ea typeface="Times New Roman" panose="02020603050405020304" pitchFamily="18" charset="0"/>
            </a:endParaRPr>
          </a:p>
        </p:txBody>
      </p:sp>
      <p:grpSp>
        <p:nvGrpSpPr>
          <p:cNvPr id="16" name="Group 15"/>
          <p:cNvGrpSpPr/>
          <p:nvPr/>
        </p:nvGrpSpPr>
        <p:grpSpPr>
          <a:xfrm>
            <a:off x="2286000" y="3657600"/>
            <a:ext cx="5562600" cy="0"/>
            <a:chOff x="2286000" y="3657600"/>
            <a:chExt cx="5562600" cy="0"/>
          </a:xfrm>
        </p:grpSpPr>
        <p:cxnSp>
          <p:nvCxnSpPr>
            <p:cNvPr id="5" name="Straight Connector 4"/>
            <p:cNvCxnSpPr/>
            <p:nvPr/>
          </p:nvCxnSpPr>
          <p:spPr>
            <a:xfrm>
              <a:off x="2286000" y="3657600"/>
              <a:ext cx="3200400"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486400" y="3657600"/>
              <a:ext cx="23622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0" name="TextBox 9"/>
          <p:cNvSpPr txBox="1"/>
          <p:nvPr/>
        </p:nvSpPr>
        <p:spPr>
          <a:xfrm>
            <a:off x="8153400" y="3348038"/>
            <a:ext cx="6096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B</a:t>
            </a:r>
            <a:endParaRPr lang="vi-VN" altLang="en-US" sz="2400" dirty="0"/>
          </a:p>
        </p:txBody>
      </p:sp>
      <p:sp>
        <p:nvSpPr>
          <p:cNvPr id="11" name="TextBox 10"/>
          <p:cNvSpPr txBox="1"/>
          <p:nvPr/>
        </p:nvSpPr>
        <p:spPr>
          <a:xfrm>
            <a:off x="1676400" y="3348038"/>
            <a:ext cx="6096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A</a:t>
            </a:r>
            <a:endParaRPr lang="vi-VN" altLang="en-US" sz="2400" dirty="0"/>
          </a:p>
        </p:txBody>
      </p:sp>
      <p:cxnSp>
        <p:nvCxnSpPr>
          <p:cNvPr id="14" name="Straight Connector 13"/>
          <p:cNvCxnSpPr/>
          <p:nvPr/>
        </p:nvCxnSpPr>
        <p:spPr>
          <a:xfrm>
            <a:off x="2286000" y="3200400"/>
            <a:ext cx="5562600"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419600" y="2662238"/>
            <a:ext cx="11430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130km</a:t>
            </a:r>
            <a:endParaRPr lang="vi-VN" altLang="en-US" sz="2400" dirty="0"/>
          </a:p>
        </p:txBody>
      </p:sp>
      <p:graphicFrame>
        <p:nvGraphicFramePr>
          <p:cNvPr id="37896" name="Table 37895"/>
          <p:cNvGraphicFramePr/>
          <p:nvPr/>
        </p:nvGraphicFramePr>
        <p:xfrm>
          <a:off x="762000" y="4057650"/>
          <a:ext cx="7391400" cy="1992313"/>
        </p:xfrm>
        <a:graphic>
          <a:graphicData uri="http://schemas.openxmlformats.org/drawingml/2006/table">
            <a:tbl>
              <a:tblPr/>
              <a:tblGrid>
                <a:gridCol w="1847850"/>
                <a:gridCol w="2024063"/>
                <a:gridCol w="1671637"/>
                <a:gridCol w="1847850"/>
              </a:tblGrid>
              <a:tr h="58578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b="1" dirty="0">
                        <a:solidFill>
                          <a:srgbClr val="FFFFFF"/>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v</a:t>
                      </a:r>
                      <a:endParaRPr lang="vi-VN" altLang="x-none" b="1" dirty="0">
                        <a:solidFill>
                          <a:srgbClr val="FFFFFF"/>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t</a:t>
                      </a:r>
                      <a:endParaRPr lang="vi-VN" altLang="x-none" b="1" dirty="0">
                        <a:solidFill>
                          <a:srgbClr val="FFFFFF"/>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S</a:t>
                      </a:r>
                      <a:endParaRPr lang="vi-VN" altLang="x-none" b="1" dirty="0">
                        <a:solidFill>
                          <a:srgbClr val="FFFFFF"/>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r>
              <a:tr h="584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Ô tô đi từ A</a:t>
                      </a:r>
                      <a:endParaRPr lang="vi-VN" altLang="x-none" sz="2400" dirty="0">
                        <a:solidFill>
                          <a:srgbClr val="000000"/>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x</a:t>
                      </a:r>
                      <a:endParaRPr lang="vi-VN" altLang="x-none" sz="2400" dirty="0">
                        <a:solidFill>
                          <a:srgbClr val="000000"/>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2</a:t>
                      </a:r>
                      <a:endParaRPr lang="vi-VN" altLang="x-none" sz="2400" dirty="0">
                        <a:solidFill>
                          <a:srgbClr val="000000"/>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r>
              <a:tr h="8223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Tô tô đi từ B</a:t>
                      </a:r>
                      <a:endParaRPr lang="vi-VN" altLang="x-none" sz="2400" dirty="0">
                        <a:solidFill>
                          <a:srgbClr val="000000"/>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y</a:t>
                      </a:r>
                      <a:endParaRPr lang="vi-VN" altLang="x-none" sz="2400" dirty="0">
                        <a:solidFill>
                          <a:srgbClr val="000000"/>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2</a:t>
                      </a:r>
                      <a:endParaRPr lang="vi-VN" altLang="x-none" sz="2400" dirty="0">
                        <a:solidFill>
                          <a:srgbClr val="000000"/>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p>
                      <a:pPr lvl="0" algn="ctr" eaLnBrk="1" hangingPunct="1">
                        <a:buNone/>
                      </a:pPr>
                      <a:endParaRPr lang="vi-VN" altLang="x-none" dirty="0">
                        <a:solidFill>
                          <a:srgbClr val="000000"/>
                        </a:solidFill>
                        <a:latin typeface="Arial" panose="020B0604020202020204" pitchFamily="34" charset="0"/>
                      </a:endParaRPr>
                    </a:p>
                  </a:txBody>
                  <a:tcPr marT="45723" marB="45723">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r>
            </a:tbl>
          </a:graphicData>
        </a:graphic>
      </p:graphicFrame>
      <p:sp>
        <p:nvSpPr>
          <p:cNvPr id="18" name="TextBox 17"/>
          <p:cNvSpPr txBox="1"/>
          <p:nvPr/>
        </p:nvSpPr>
        <p:spPr>
          <a:xfrm>
            <a:off x="628650" y="6019800"/>
            <a:ext cx="20955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PT1: x-y=5</a:t>
            </a:r>
            <a:endParaRPr lang="vi-VN" altLang="en-US" sz="2400" dirty="0"/>
          </a:p>
        </p:txBody>
      </p:sp>
      <p:sp>
        <p:nvSpPr>
          <p:cNvPr id="19" name="TextBox 18"/>
          <p:cNvSpPr txBox="1"/>
          <p:nvPr/>
        </p:nvSpPr>
        <p:spPr>
          <a:xfrm>
            <a:off x="6553200" y="4724400"/>
            <a:ext cx="11430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2x</a:t>
            </a:r>
            <a:endParaRPr lang="vi-VN" altLang="en-US" sz="2400" dirty="0"/>
          </a:p>
        </p:txBody>
      </p:sp>
      <p:sp>
        <p:nvSpPr>
          <p:cNvPr id="20" name="TextBox 19"/>
          <p:cNvSpPr txBox="1"/>
          <p:nvPr/>
        </p:nvSpPr>
        <p:spPr>
          <a:xfrm>
            <a:off x="6567488" y="5334000"/>
            <a:ext cx="11430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2y</a:t>
            </a:r>
            <a:endParaRPr lang="vi-VN" altLang="en-US" sz="2400" dirty="0"/>
          </a:p>
        </p:txBody>
      </p:sp>
      <p:sp>
        <p:nvSpPr>
          <p:cNvPr id="21" name="TextBox 20"/>
          <p:cNvSpPr txBox="1"/>
          <p:nvPr/>
        </p:nvSpPr>
        <p:spPr>
          <a:xfrm>
            <a:off x="4730750" y="6019800"/>
            <a:ext cx="296545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PT2: 2x+2y=130</a:t>
            </a:r>
            <a:endParaRPr lang="vi-VN" altLang="en-US" sz="2400" dirty="0"/>
          </a:p>
        </p:txBody>
      </p:sp>
      <p:sp>
        <p:nvSpPr>
          <p:cNvPr id="22" name="TextBox 21"/>
          <p:cNvSpPr txBox="1"/>
          <p:nvPr/>
        </p:nvSpPr>
        <p:spPr>
          <a:xfrm>
            <a:off x="5257800" y="3200400"/>
            <a:ext cx="6096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C</a:t>
            </a:r>
            <a:endParaRPr lang="vi-V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arn(inVertic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500"/>
                                        <p:tgtEl>
                                          <p:spTgt spid="14"/>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barn(inVertical)">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barn(inVertical)">
                                      <p:cBhvr>
                                        <p:cTn id="28" dur="500"/>
                                        <p:tgtEl>
                                          <p:spTgt spid="22"/>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37896"/>
                                        </p:tgtEl>
                                        <p:attrNameLst>
                                          <p:attrName>style.visibility</p:attrName>
                                        </p:attrNameLst>
                                      </p:cBhvr>
                                      <p:to>
                                        <p:strVal val="visible"/>
                                      </p:to>
                                    </p:set>
                                    <p:animEffect transition="in" filter="barn(inVertical)">
                                      <p:cBhvr>
                                        <p:cTn id="33" dur="500"/>
                                        <p:tgtEl>
                                          <p:spTgt spid="37896"/>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barn(inVertical)">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barn(inVertical)">
                                      <p:cBhvr>
                                        <p:cTn id="43" dur="500"/>
                                        <p:tgtEl>
                                          <p:spTgt spid="20"/>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barn(inVertical)">
                                      <p:cBhvr>
                                        <p:cTn id="48" dur="500"/>
                                        <p:tgtEl>
                                          <p:spTgt spid="18"/>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barn(inVertical)">
                                      <p:cBhvr>
                                        <p:cTn id="5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5" grpId="0"/>
      <p:bldP spid="18" grpId="0"/>
      <p:bldP spid="19" grpId="0"/>
      <p:bldP spid="20" grpId="0"/>
      <p:bldP spid="21"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4" name="Rectangle 6"/>
          <p:cNvSpPr>
            <a:spLocks noChangeArrowheads="1"/>
          </p:cNvSpPr>
          <p:nvPr/>
        </p:nvSpPr>
        <p:spPr bwMode="auto">
          <a:xfrm>
            <a:off x="0" y="609600"/>
            <a:ext cx="2387600" cy="457200"/>
          </a:xfrm>
          <a:prstGeom prst="rect">
            <a:avLst/>
          </a:prstGeom>
          <a:noFill/>
          <a:ln w="38100">
            <a:noFill/>
            <a:miter lim="800000"/>
          </a:ln>
          <a:effectLst/>
        </p:spPr>
        <p:txBody>
          <a:bodyPr anchor="ct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2400" b="1" i="0" u="sng" strike="noStrike" kern="1200" cap="none" spc="0" normalizeH="0" baseline="0" noProof="0">
                <a:ln>
                  <a:noFill/>
                </a:ln>
                <a:solidFill>
                  <a:schemeClr val="accent2"/>
                </a:solidFill>
                <a:effectLst>
                  <a:outerShdw blurRad="38100" dist="38100" dir="2700000" algn="tl">
                    <a:srgbClr val="C0C0C0"/>
                  </a:outerShdw>
                </a:effectLst>
                <a:uLnTx/>
                <a:uFillTx/>
                <a:latin typeface="Times New Roman" panose="02020603050405020304" pitchFamily="18" charset="0"/>
                <a:ea typeface="+mn-ea"/>
                <a:cs typeface="+mn-cs"/>
              </a:rPr>
              <a:t>1.</a:t>
            </a:r>
            <a:r>
              <a:rPr kumimoji="0" lang="vi-VN" sz="2400" b="1" i="0" u="sng" strike="noStrike" kern="1200" cap="none" spc="0" normalizeH="0" baseline="0" noProof="0">
                <a:ln>
                  <a:noFill/>
                </a:ln>
                <a:solidFill>
                  <a:schemeClr val="accent2"/>
                </a:solidFill>
                <a:effectLst>
                  <a:outerShdw blurRad="38100" dist="38100" dir="2700000" algn="tl">
                    <a:srgbClr val="C0C0C0"/>
                  </a:outerShdw>
                </a:effectLst>
                <a:uLnTx/>
                <a:uFillTx/>
                <a:latin typeface="Times New Roman" panose="02020603050405020304" pitchFamily="18" charset="0"/>
                <a:ea typeface="+mn-ea"/>
                <a:cs typeface="+mn-cs"/>
              </a:rPr>
              <a:t>Ví dụ </a:t>
            </a:r>
            <a:r>
              <a:rPr kumimoji="0" lang="en-US" sz="2400" b="1" i="0" u="sng" strike="noStrike" kern="1200" cap="none" spc="0" normalizeH="0" baseline="0" noProof="0">
                <a:ln>
                  <a:noFill/>
                </a:ln>
                <a:solidFill>
                  <a:schemeClr val="accent2"/>
                </a:solidFill>
                <a:effectLst>
                  <a:outerShdw blurRad="38100" dist="38100" dir="2700000" algn="tl">
                    <a:srgbClr val="C0C0C0"/>
                  </a:outerShdw>
                </a:effectLst>
                <a:uLnTx/>
                <a:uFillTx/>
                <a:latin typeface="Times New Roman" panose="02020603050405020304" pitchFamily="18" charset="0"/>
                <a:ea typeface="+mn-ea"/>
                <a:cs typeface="+mn-cs"/>
              </a:rPr>
              <a:t>1:</a:t>
            </a:r>
            <a:endParaRPr kumimoji="0" lang="en-US" sz="2400" b="1" i="0" u="sng" strike="noStrike" kern="1200" cap="none" spc="0" normalizeH="0" baseline="0" noProof="0">
              <a:ln>
                <a:noFill/>
              </a:ln>
              <a:solidFill>
                <a:schemeClr val="accent2"/>
              </a:solidFill>
              <a:effectLst>
                <a:outerShdw blurRad="38100" dist="38100" dir="2700000" algn="tl">
                  <a:srgbClr val="C0C0C0"/>
                </a:outerShdw>
              </a:effectLst>
              <a:uLnTx/>
              <a:uFillTx/>
              <a:latin typeface="Times New Roman" panose="02020603050405020304" pitchFamily="18" charset="0"/>
              <a:ea typeface="+mn-ea"/>
              <a:cs typeface="+mn-cs"/>
            </a:endParaRPr>
          </a:p>
        </p:txBody>
      </p:sp>
      <p:sp>
        <p:nvSpPr>
          <p:cNvPr id="6147" name="Text Box 10"/>
          <p:cNvSpPr txBox="1"/>
          <p:nvPr/>
        </p:nvSpPr>
        <p:spPr>
          <a:xfrm>
            <a:off x="-76200" y="1371600"/>
            <a:ext cx="8915400" cy="12001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      Tìm số tự nhiên có hai chữ số, biết rằng hai lần chữ số hàng đơn vị lớn hơn chữ số hàng chục 1 đơn vị, và viết hai chữ số ấy theo thứ tự ngược lại thì được một số mới (có hai chữ số) bé hơn số cũ 27 đơn vị.</a:t>
            </a:r>
            <a:endParaRPr lang="en-US" altLang="en-US" sz="2400" dirty="0">
              <a:solidFill>
                <a:srgbClr val="0000CC"/>
              </a:solidFill>
              <a:latin typeface="Times New Roman" panose="02020603050405020304" pitchFamily="18" charset="0"/>
            </a:endParaRPr>
          </a:p>
        </p:txBody>
      </p:sp>
      <p:cxnSp>
        <p:nvCxnSpPr>
          <p:cNvPr id="4" name="Straight Connector 3"/>
          <p:cNvCxnSpPr/>
          <p:nvPr/>
        </p:nvCxnSpPr>
        <p:spPr>
          <a:xfrm>
            <a:off x="609600" y="1752600"/>
            <a:ext cx="29718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410200" y="1752600"/>
            <a:ext cx="29718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2133600"/>
            <a:ext cx="42672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4360863" y="2149475"/>
            <a:ext cx="4173538" cy="12700"/>
          </a:xfrm>
          <a:prstGeom prst="line">
            <a:avLst/>
          </a:prstGeom>
          <a:ln w="28575">
            <a:solidFill>
              <a:schemeClr val="accent4">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4763" y="2571750"/>
            <a:ext cx="8529638" cy="7938"/>
          </a:xfrm>
          <a:prstGeom prst="line">
            <a:avLst/>
          </a:prstGeom>
          <a:ln w="28575">
            <a:solidFill>
              <a:schemeClr val="accent4">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6153" name="Text Box 4"/>
          <p:cNvSpPr txBox="1"/>
          <p:nvPr/>
        </p:nvSpPr>
        <p:spPr>
          <a:xfrm>
            <a:off x="3529013" y="2717800"/>
            <a:ext cx="990600" cy="519113"/>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800" b="1" dirty="0">
                <a:solidFill>
                  <a:srgbClr val="0000CC"/>
                </a:solidFill>
                <a:latin typeface=".VnTime" pitchFamily="34" charset="0"/>
              </a:rPr>
              <a:t>x</a:t>
            </a:r>
            <a:endParaRPr lang="en-US" altLang="en-US" sz="2800" b="1" dirty="0">
              <a:solidFill>
                <a:srgbClr val="0000CC"/>
              </a:solidFill>
              <a:latin typeface=".VnTime" pitchFamily="34" charset="0"/>
            </a:endParaRPr>
          </a:p>
        </p:txBody>
      </p:sp>
      <p:sp>
        <p:nvSpPr>
          <p:cNvPr id="6154" name="Text Box 5"/>
          <p:cNvSpPr txBox="1"/>
          <p:nvPr/>
        </p:nvSpPr>
        <p:spPr>
          <a:xfrm>
            <a:off x="3535363" y="3562350"/>
            <a:ext cx="990600" cy="519113"/>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800" b="1" dirty="0">
                <a:solidFill>
                  <a:srgbClr val="0000CC"/>
                </a:solidFill>
                <a:latin typeface=".VnTime" pitchFamily="34" charset="0"/>
              </a:rPr>
              <a:t>y</a:t>
            </a:r>
            <a:endParaRPr lang="en-US" altLang="en-US" sz="2800" b="1" dirty="0">
              <a:solidFill>
                <a:srgbClr val="0000CC"/>
              </a:solidFill>
              <a:latin typeface=".VnTime" pitchFamily="34" charset="0"/>
            </a:endParaRPr>
          </a:p>
        </p:txBody>
      </p:sp>
      <p:graphicFrame>
        <p:nvGraphicFramePr>
          <p:cNvPr id="6155" name="Object 7"/>
          <p:cNvGraphicFramePr>
            <a:graphicFrameLocks noChangeAspect="1"/>
          </p:cNvGraphicFramePr>
          <p:nvPr/>
        </p:nvGraphicFramePr>
        <p:xfrm>
          <a:off x="2773363" y="4684713"/>
          <a:ext cx="612775" cy="1385887"/>
        </p:xfrm>
        <a:graphic>
          <a:graphicData uri="http://schemas.openxmlformats.org/presentationml/2006/ole">
            <mc:AlternateContent xmlns:mc="http://schemas.openxmlformats.org/markup-compatibility/2006">
              <mc:Choice xmlns:v="urn:schemas-microsoft-com:vml" Requires="v">
                <p:oleObj spid="_x0000_s3078" name="" r:id="rId1" imgW="190500" imgH="431800" progId="Equation.DSMT4">
                  <p:embed/>
                </p:oleObj>
              </mc:Choice>
              <mc:Fallback>
                <p:oleObj name="" r:id="rId1" imgW="190500" imgH="431800" progId="Equation.DSMT4">
                  <p:embed/>
                  <p:pic>
                    <p:nvPicPr>
                      <p:cNvPr id="0" name="Picture 3077"/>
                      <p:cNvPicPr/>
                      <p:nvPr/>
                    </p:nvPicPr>
                    <p:blipFill>
                      <a:blip r:embed="rId2"/>
                      <a:stretch>
                        <a:fillRect/>
                      </a:stretch>
                    </p:blipFill>
                    <p:spPr>
                      <a:xfrm>
                        <a:off x="2773363" y="4684713"/>
                        <a:ext cx="612775" cy="1385887"/>
                      </a:xfrm>
                      <a:prstGeom prst="rect">
                        <a:avLst/>
                      </a:prstGeom>
                      <a:noFill/>
                      <a:ln w="38100">
                        <a:noFill/>
                        <a:miter/>
                      </a:ln>
                    </p:spPr>
                  </p:pic>
                </p:oleObj>
              </mc:Fallback>
            </mc:AlternateContent>
          </a:graphicData>
        </a:graphic>
      </p:graphicFrame>
      <p:graphicFrame>
        <p:nvGraphicFramePr>
          <p:cNvPr id="6156" name="Object 8"/>
          <p:cNvGraphicFramePr>
            <a:graphicFrameLocks noChangeAspect="1"/>
          </p:cNvGraphicFramePr>
          <p:nvPr/>
        </p:nvGraphicFramePr>
        <p:xfrm>
          <a:off x="2811463" y="5676900"/>
          <a:ext cx="652462" cy="774700"/>
        </p:xfrm>
        <a:graphic>
          <a:graphicData uri="http://schemas.openxmlformats.org/presentationml/2006/ole">
            <mc:AlternateContent xmlns:mc="http://schemas.openxmlformats.org/markup-compatibility/2006">
              <mc:Choice xmlns:v="urn:schemas-microsoft-com:vml" Requires="v">
                <p:oleObj spid="_x0000_s3077" name="" r:id="rId3" imgW="203200" imgH="241300" progId="Equation.DSMT4">
                  <p:embed/>
                </p:oleObj>
              </mc:Choice>
              <mc:Fallback>
                <p:oleObj name="" r:id="rId3" imgW="203200" imgH="241300" progId="Equation.DSMT4">
                  <p:embed/>
                  <p:pic>
                    <p:nvPicPr>
                      <p:cNvPr id="0" name="Picture 3076"/>
                      <p:cNvPicPr/>
                      <p:nvPr/>
                    </p:nvPicPr>
                    <p:blipFill>
                      <a:blip r:embed="rId4"/>
                      <a:stretch>
                        <a:fillRect/>
                      </a:stretch>
                    </p:blipFill>
                    <p:spPr>
                      <a:xfrm>
                        <a:off x="2811463" y="5676900"/>
                        <a:ext cx="652462" cy="774700"/>
                      </a:xfrm>
                      <a:prstGeom prst="rect">
                        <a:avLst/>
                      </a:prstGeom>
                      <a:noFill/>
                      <a:ln w="38100">
                        <a:noFill/>
                        <a:miter/>
                      </a:ln>
                    </p:spPr>
                  </p:pic>
                </p:oleObj>
              </mc:Fallback>
            </mc:AlternateContent>
          </a:graphicData>
        </a:graphic>
      </p:graphicFrame>
      <p:graphicFrame>
        <p:nvGraphicFramePr>
          <p:cNvPr id="6157" name="Object 10"/>
          <p:cNvGraphicFramePr>
            <a:graphicFrameLocks noChangeAspect="1"/>
          </p:cNvGraphicFramePr>
          <p:nvPr/>
        </p:nvGraphicFramePr>
        <p:xfrm>
          <a:off x="2705100" y="3151188"/>
          <a:ext cx="2159000" cy="449262"/>
        </p:xfrm>
        <a:graphic>
          <a:graphicData uri="http://schemas.openxmlformats.org/presentationml/2006/ole">
            <mc:AlternateContent xmlns:mc="http://schemas.openxmlformats.org/markup-compatibility/2006">
              <mc:Choice xmlns:v="urn:schemas-microsoft-com:vml" Requires="v">
                <p:oleObj spid="_x0000_s3076" name="" r:id="rId5" imgW="977265" imgH="203200" progId="Equation.DSMT4">
                  <p:embed/>
                </p:oleObj>
              </mc:Choice>
              <mc:Fallback>
                <p:oleObj name="" r:id="rId5" imgW="977265" imgH="203200" progId="Equation.DSMT4">
                  <p:embed/>
                  <p:pic>
                    <p:nvPicPr>
                      <p:cNvPr id="0" name="Picture 3075"/>
                      <p:cNvPicPr/>
                      <p:nvPr/>
                    </p:nvPicPr>
                    <p:blipFill>
                      <a:blip r:embed="rId6"/>
                      <a:stretch>
                        <a:fillRect/>
                      </a:stretch>
                    </p:blipFill>
                    <p:spPr>
                      <a:xfrm>
                        <a:off x="2705100" y="3151188"/>
                        <a:ext cx="2159000" cy="449262"/>
                      </a:xfrm>
                      <a:prstGeom prst="rect">
                        <a:avLst/>
                      </a:prstGeom>
                      <a:noFill/>
                      <a:ln w="38100">
                        <a:noFill/>
                        <a:miter/>
                      </a:ln>
                    </p:spPr>
                  </p:pic>
                </p:oleObj>
              </mc:Fallback>
            </mc:AlternateContent>
          </a:graphicData>
        </a:graphic>
      </p:graphicFrame>
      <p:graphicFrame>
        <p:nvGraphicFramePr>
          <p:cNvPr id="6158" name="Object 11"/>
          <p:cNvGraphicFramePr>
            <a:graphicFrameLocks noChangeAspect="1"/>
          </p:cNvGraphicFramePr>
          <p:nvPr/>
        </p:nvGraphicFramePr>
        <p:xfrm>
          <a:off x="2711450" y="4152900"/>
          <a:ext cx="2190750" cy="449263"/>
        </p:xfrm>
        <a:graphic>
          <a:graphicData uri="http://schemas.openxmlformats.org/presentationml/2006/ole">
            <mc:AlternateContent xmlns:mc="http://schemas.openxmlformats.org/markup-compatibility/2006">
              <mc:Choice xmlns:v="urn:schemas-microsoft-com:vml" Requires="v">
                <p:oleObj spid="_x0000_s3079" name="" r:id="rId7" imgW="989965" imgH="203200" progId="Equation.DSMT4">
                  <p:embed/>
                </p:oleObj>
              </mc:Choice>
              <mc:Fallback>
                <p:oleObj name="" r:id="rId7" imgW="989965" imgH="203200" progId="Equation.DSMT4">
                  <p:embed/>
                  <p:pic>
                    <p:nvPicPr>
                      <p:cNvPr id="0" name="Picture 3078"/>
                      <p:cNvPicPr/>
                      <p:nvPr/>
                    </p:nvPicPr>
                    <p:blipFill>
                      <a:blip r:embed="rId8"/>
                      <a:stretch>
                        <a:fillRect/>
                      </a:stretch>
                    </p:blipFill>
                    <p:spPr>
                      <a:xfrm>
                        <a:off x="2711450" y="4152900"/>
                        <a:ext cx="2190750" cy="449263"/>
                      </a:xfrm>
                      <a:prstGeom prst="rect">
                        <a:avLst/>
                      </a:prstGeom>
                      <a:noFill/>
                      <a:ln w="38100">
                        <a:noFill/>
                        <a:miter/>
                      </a:ln>
                    </p:spPr>
                  </p:pic>
                </p:oleObj>
              </mc:Fallback>
            </mc:AlternateContent>
          </a:graphicData>
        </a:graphic>
      </p:graphicFrame>
      <p:graphicFrame>
        <p:nvGraphicFramePr>
          <p:cNvPr id="24" name="Group 16"/>
          <p:cNvGraphicFramePr>
            <a:graphicFrameLocks noGrp="1"/>
          </p:cNvGraphicFramePr>
          <p:nvPr/>
        </p:nvGraphicFramePr>
        <p:xfrm>
          <a:off x="304800" y="2835275"/>
          <a:ext cx="4686300" cy="3908425"/>
        </p:xfrm>
        <a:graphic>
          <a:graphicData uri="http://schemas.openxmlformats.org/drawingml/2006/table">
            <a:tbl>
              <a:tblPr/>
              <a:tblGrid>
                <a:gridCol w="2251075"/>
                <a:gridCol w="2435225"/>
              </a:tblGrid>
              <a:tr h="944817">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800" b="0" i="0" u="none" strike="noStrike" cap="none" normalizeH="0" baseline="0" smtClean="0">
                          <a:ln>
                            <a:noFill/>
                          </a:ln>
                          <a:solidFill>
                            <a:schemeClr val="accent2"/>
                          </a:solidFill>
                          <a:effectLst/>
                          <a:latin typeface="Arial" panose="020B0604020202020204" pitchFamily="34" charset="0"/>
                        </a:rPr>
                        <a:t>Chữ số hàng chục</a:t>
                      </a: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817">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800" b="0" i="0" u="none" strike="noStrike" cap="none" normalizeH="0" baseline="0" smtClean="0">
                          <a:ln>
                            <a:noFill/>
                          </a:ln>
                          <a:solidFill>
                            <a:schemeClr val="accent2"/>
                          </a:solidFill>
                          <a:effectLst/>
                          <a:latin typeface="Arial" panose="020B0604020202020204" pitchFamily="34" charset="0"/>
                        </a:rPr>
                        <a:t>Chữ số hàng đơn vị</a:t>
                      </a: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159">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800" b="0" i="0" u="none" strike="noStrike" cap="none" normalizeH="0" baseline="0" smtClean="0">
                          <a:ln>
                            <a:noFill/>
                          </a:ln>
                          <a:solidFill>
                            <a:schemeClr val="accent2"/>
                          </a:solidFill>
                          <a:effectLst/>
                          <a:latin typeface="Arial" panose="020B0604020202020204" pitchFamily="34" charset="0"/>
                        </a:rPr>
                        <a:t>Số cần tìm</a:t>
                      </a:r>
                      <a:endParaRPr kumimoji="0" lang="en-US" sz="2800" b="0" i="0" u="none" strike="noStrike" cap="none" normalizeH="0" baseline="0" smtClean="0">
                        <a:ln>
                          <a:noFill/>
                        </a:ln>
                        <a:solidFill>
                          <a:schemeClr val="accent2"/>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8863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800" b="0" i="0" u="none" strike="noStrike" cap="none" normalizeH="0" baseline="0" smtClean="0">
                          <a:ln>
                            <a:noFill/>
                          </a:ln>
                          <a:solidFill>
                            <a:schemeClr val="accent2"/>
                          </a:solidFill>
                          <a:effectLst/>
                          <a:latin typeface="Arial" panose="020B0604020202020204" pitchFamily="34" charset="0"/>
                        </a:rPr>
                        <a:t>Số mới</a:t>
                      </a: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 name="Rectangle 11"/>
          <p:cNvSpPr/>
          <p:nvPr/>
        </p:nvSpPr>
        <p:spPr>
          <a:xfrm>
            <a:off x="338138" y="4803775"/>
            <a:ext cx="2051050" cy="635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6" name="Rectangle 25"/>
          <p:cNvSpPr/>
          <p:nvPr/>
        </p:nvSpPr>
        <p:spPr>
          <a:xfrm>
            <a:off x="2801938" y="4741863"/>
            <a:ext cx="600075" cy="635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Rectangle 26"/>
          <p:cNvSpPr/>
          <p:nvPr/>
        </p:nvSpPr>
        <p:spPr>
          <a:xfrm>
            <a:off x="361950" y="5816600"/>
            <a:ext cx="1250950" cy="635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8" name="Rectangle 27"/>
          <p:cNvSpPr/>
          <p:nvPr/>
        </p:nvSpPr>
        <p:spPr>
          <a:xfrm>
            <a:off x="6140450" y="4989513"/>
            <a:ext cx="1250950" cy="635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9" name="Rectangle 28"/>
          <p:cNvSpPr/>
          <p:nvPr/>
        </p:nvSpPr>
        <p:spPr>
          <a:xfrm>
            <a:off x="385763" y="2892425"/>
            <a:ext cx="2095500" cy="8302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0" name="Rectangle 29"/>
          <p:cNvSpPr/>
          <p:nvPr/>
        </p:nvSpPr>
        <p:spPr>
          <a:xfrm>
            <a:off x="2705100" y="2903538"/>
            <a:ext cx="2095500" cy="828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1" name="Rectangle 30"/>
          <p:cNvSpPr/>
          <p:nvPr/>
        </p:nvSpPr>
        <p:spPr>
          <a:xfrm>
            <a:off x="361950" y="3865563"/>
            <a:ext cx="2095500" cy="8302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2" name="Rectangle 31"/>
          <p:cNvSpPr/>
          <p:nvPr/>
        </p:nvSpPr>
        <p:spPr>
          <a:xfrm>
            <a:off x="2681288" y="3784600"/>
            <a:ext cx="2095500" cy="828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3" name="Rectangle 33"/>
          <p:cNvSpPr/>
          <p:nvPr/>
        </p:nvSpPr>
        <p:spPr>
          <a:xfrm>
            <a:off x="5248275" y="2919413"/>
            <a:ext cx="4227513" cy="461962"/>
          </a:xfrm>
          <a:prstGeom prst="rect">
            <a:avLst/>
          </a:prstGeom>
          <a:noFill/>
          <a:ln w="38100">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dirty="0">
                <a:solidFill>
                  <a:srgbClr val="FF3300"/>
                </a:solidFill>
                <a:latin typeface=".VnTime" pitchFamily="34" charset="0"/>
              </a:rPr>
              <a:t>2y - x = 1 hay  -x + 2y = 1(1)</a:t>
            </a:r>
            <a:endParaRPr lang="en-US" altLang="en-US" sz="2400" b="1" dirty="0">
              <a:solidFill>
                <a:srgbClr val="FF3300"/>
              </a:solidFill>
              <a:latin typeface=".VnTime" pitchFamily="34" charset="0"/>
            </a:endParaRPr>
          </a:p>
        </p:txBody>
      </p:sp>
      <p:sp>
        <p:nvSpPr>
          <p:cNvPr id="34" name="Rectangle 33"/>
          <p:cNvSpPr/>
          <p:nvPr/>
        </p:nvSpPr>
        <p:spPr>
          <a:xfrm>
            <a:off x="2652713" y="5772150"/>
            <a:ext cx="1250950" cy="635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aphicFrame>
        <p:nvGraphicFramePr>
          <p:cNvPr id="35" name="Object 8"/>
          <p:cNvGraphicFramePr>
            <a:graphicFrameLocks noChangeAspect="1"/>
          </p:cNvGraphicFramePr>
          <p:nvPr/>
        </p:nvGraphicFramePr>
        <p:xfrm>
          <a:off x="6292850" y="3725863"/>
          <a:ext cx="1631950" cy="774700"/>
        </p:xfrm>
        <a:graphic>
          <a:graphicData uri="http://schemas.openxmlformats.org/presentationml/2006/ole">
            <mc:AlternateContent xmlns:mc="http://schemas.openxmlformats.org/markup-compatibility/2006">
              <mc:Choice xmlns:v="urn:schemas-microsoft-com:vml" Requires="v">
                <p:oleObj spid="_x0000_s3084" name="" r:id="rId9" imgW="508000" imgH="241300" progId="Equation.DSMT4">
                  <p:embed/>
                </p:oleObj>
              </mc:Choice>
              <mc:Fallback>
                <p:oleObj name="" r:id="rId9" imgW="508000" imgH="241300" progId="Equation.DSMT4">
                  <p:embed/>
                  <p:pic>
                    <p:nvPicPr>
                      <p:cNvPr id="0" name="Picture 3083"/>
                      <p:cNvPicPr/>
                      <p:nvPr/>
                    </p:nvPicPr>
                    <p:blipFill>
                      <a:blip r:embed="rId10"/>
                      <a:stretch>
                        <a:fillRect/>
                      </a:stretch>
                    </p:blipFill>
                    <p:spPr>
                      <a:xfrm>
                        <a:off x="6292850" y="3725863"/>
                        <a:ext cx="1631950" cy="774700"/>
                      </a:xfrm>
                      <a:prstGeom prst="rect">
                        <a:avLst/>
                      </a:prstGeom>
                      <a:noFill/>
                      <a:ln w="38100">
                        <a:noFill/>
                        <a:miter/>
                      </a:ln>
                    </p:spPr>
                  </p:pic>
                </p:oleObj>
              </mc:Fallback>
            </mc:AlternateContent>
          </a:graphicData>
        </a:graphic>
      </p:graphicFrame>
      <p:graphicFrame>
        <p:nvGraphicFramePr>
          <p:cNvPr id="36" name="Object 7"/>
          <p:cNvGraphicFramePr>
            <a:graphicFrameLocks noChangeAspect="1"/>
          </p:cNvGraphicFramePr>
          <p:nvPr/>
        </p:nvGraphicFramePr>
        <p:xfrm>
          <a:off x="5356225" y="3749675"/>
          <a:ext cx="981075" cy="1385888"/>
        </p:xfrm>
        <a:graphic>
          <a:graphicData uri="http://schemas.openxmlformats.org/presentationml/2006/ole">
            <mc:AlternateContent xmlns:mc="http://schemas.openxmlformats.org/markup-compatibility/2006">
              <mc:Choice xmlns:v="urn:schemas-microsoft-com:vml" Requires="v">
                <p:oleObj spid="_x0000_s3081" name="" r:id="rId11" imgW="304800" imgH="431800" progId="Equation.DSMT4">
                  <p:embed/>
                </p:oleObj>
              </mc:Choice>
              <mc:Fallback>
                <p:oleObj name="" r:id="rId11" imgW="304800" imgH="431800" progId="Equation.DSMT4">
                  <p:embed/>
                  <p:pic>
                    <p:nvPicPr>
                      <p:cNvPr id="0" name="Picture 3080"/>
                      <p:cNvPicPr/>
                      <p:nvPr/>
                    </p:nvPicPr>
                    <p:blipFill>
                      <a:blip r:embed="rId12"/>
                      <a:stretch>
                        <a:fillRect/>
                      </a:stretch>
                    </p:blipFill>
                    <p:spPr>
                      <a:xfrm>
                        <a:off x="5356225" y="3749675"/>
                        <a:ext cx="981075" cy="1385888"/>
                      </a:xfrm>
                      <a:prstGeom prst="rect">
                        <a:avLst/>
                      </a:prstGeom>
                      <a:noFill/>
                      <a:ln w="38100">
                        <a:noFill/>
                        <a:miter/>
                      </a:ln>
                    </p:spPr>
                  </p:pic>
                </p:oleObj>
              </mc:Fallback>
            </mc:AlternateContent>
          </a:graphicData>
        </a:graphic>
      </p:graphicFrame>
      <p:sp>
        <p:nvSpPr>
          <p:cNvPr id="6188" name="Rectangle 34"/>
          <p:cNvSpPr/>
          <p:nvPr/>
        </p:nvSpPr>
        <p:spPr>
          <a:xfrm>
            <a:off x="5105400" y="4876800"/>
            <a:ext cx="4114800" cy="457200"/>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b="1" dirty="0">
                <a:solidFill>
                  <a:srgbClr val="FF3300"/>
                </a:solidFill>
                <a:latin typeface=".VnTime" pitchFamily="34" charset="0"/>
              </a:rPr>
              <a:t>(10x + y)-(10y+x) = 27  </a:t>
            </a:r>
            <a:endParaRPr lang="en-US" altLang="en-US" sz="2400" b="1" dirty="0">
              <a:solidFill>
                <a:srgbClr val="FF3300"/>
              </a:solidFill>
              <a:latin typeface=".VnTime" pitchFamily="34" charset="0"/>
            </a:endParaRPr>
          </a:p>
        </p:txBody>
      </p:sp>
      <p:sp>
        <p:nvSpPr>
          <p:cNvPr id="38" name="Rectangle 37"/>
          <p:cNvSpPr/>
          <p:nvPr/>
        </p:nvSpPr>
        <p:spPr>
          <a:xfrm>
            <a:off x="5189538" y="4921250"/>
            <a:ext cx="1250950" cy="635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9" name="Rectangle 38"/>
          <p:cNvSpPr/>
          <p:nvPr/>
        </p:nvSpPr>
        <p:spPr>
          <a:xfrm>
            <a:off x="6426200" y="4876800"/>
            <a:ext cx="965200" cy="635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0" name="Rectangle 39"/>
          <p:cNvSpPr/>
          <p:nvPr/>
        </p:nvSpPr>
        <p:spPr>
          <a:xfrm>
            <a:off x="7486650" y="4876800"/>
            <a:ext cx="965200" cy="635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1" name="Rectangle 41"/>
          <p:cNvSpPr/>
          <p:nvPr/>
        </p:nvSpPr>
        <p:spPr>
          <a:xfrm>
            <a:off x="6105525" y="5638800"/>
            <a:ext cx="1931988"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b="1" dirty="0">
                <a:solidFill>
                  <a:srgbClr val="FF3300"/>
                </a:solidFill>
                <a:latin typeface="Times New Roman" panose="02020603050405020304" pitchFamily="18" charset="0"/>
              </a:rPr>
              <a:t>x – y   = 3  (2)</a:t>
            </a:r>
            <a:endParaRPr lang="en-US" altLang="en-US" sz="2400" b="1" dirty="0">
              <a:solidFill>
                <a:srgbClr val="FF3300"/>
              </a:solidFill>
              <a:latin typeface="Times New Roman" panose="02020603050405020304" pitchFamily="18" charset="0"/>
            </a:endParaRPr>
          </a:p>
        </p:txBody>
      </p:sp>
      <p:graphicFrame>
        <p:nvGraphicFramePr>
          <p:cNvPr id="42" name="Object 44"/>
          <p:cNvGraphicFramePr>
            <a:graphicFrameLocks noChangeAspect="1"/>
          </p:cNvGraphicFramePr>
          <p:nvPr/>
        </p:nvGraphicFramePr>
        <p:xfrm>
          <a:off x="5486400" y="5776913"/>
          <a:ext cx="444500" cy="314325"/>
        </p:xfrm>
        <a:graphic>
          <a:graphicData uri="http://schemas.openxmlformats.org/presentationml/2006/ole">
            <mc:AlternateContent xmlns:mc="http://schemas.openxmlformats.org/markup-compatibility/2006">
              <mc:Choice xmlns:v="urn:schemas-microsoft-com:vml" Requires="v">
                <p:oleObj spid="_x0000_s3082" name="" r:id="rId13" imgW="215900" imgH="152400" progId="Equation.DSMT4">
                  <p:embed/>
                </p:oleObj>
              </mc:Choice>
              <mc:Fallback>
                <p:oleObj name="" r:id="rId13" imgW="215900" imgH="152400" progId="Equation.DSMT4">
                  <p:embed/>
                  <p:pic>
                    <p:nvPicPr>
                      <p:cNvPr id="0" name="Picture 3081"/>
                      <p:cNvPicPr/>
                      <p:nvPr/>
                    </p:nvPicPr>
                    <p:blipFill>
                      <a:blip r:embed="rId14"/>
                      <a:stretch>
                        <a:fillRect/>
                      </a:stretch>
                    </p:blipFill>
                    <p:spPr>
                      <a:xfrm>
                        <a:off x="5486400" y="5776913"/>
                        <a:ext cx="444500" cy="314325"/>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anim calcmode="lin" valueType="num">
                                      <p:cBhvr>
                                        <p:cTn id="8" dur="1000" fill="hold"/>
                                        <p:tgtEl>
                                          <p:spTgt spid="24"/>
                                        </p:tgtEl>
                                        <p:attrNameLst>
                                          <p:attrName>ppt_x</p:attrName>
                                        </p:attrNameLst>
                                      </p:cBhvr>
                                      <p:tavLst>
                                        <p:tav tm="0">
                                          <p:val>
                                            <p:strVal val="#ppt_x"/>
                                          </p:val>
                                        </p:tav>
                                        <p:tav tm="100000">
                                          <p:val>
                                            <p:strVal val="#ppt_x"/>
                                          </p:val>
                                        </p:tav>
                                      </p:tavLst>
                                    </p:anim>
                                    <p:anim calcmode="lin" valueType="num">
                                      <p:cBhvr>
                                        <p:cTn id="9"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43014"/>
                                        </p:tgtEl>
                                        <p:attrNameLst>
                                          <p:attrName>style.visibility</p:attrName>
                                        </p:attrNameLst>
                                      </p:cBhvr>
                                      <p:to>
                                        <p:strVal val="visible"/>
                                      </p:to>
                                    </p:set>
                                    <p:anim calcmode="discrete" valueType="clr">
                                      <p:cBhvr override="childStyle">
                                        <p:cTn id="14" dur="80"/>
                                        <p:tgtEl>
                                          <p:spTgt spid="43014"/>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43014"/>
                                        </p:tgtEl>
                                        <p:attrNameLst>
                                          <p:attrName>fillcolor</p:attrName>
                                        </p:attrNameLst>
                                      </p:cBhvr>
                                      <p:tavLst>
                                        <p:tav tm="0">
                                          <p:val>
                                            <p:clrVal>
                                              <a:schemeClr val="accent2"/>
                                            </p:clrVal>
                                          </p:val>
                                        </p:tav>
                                        <p:tav tm="50000">
                                          <p:val>
                                            <p:clrVal>
                                              <a:schemeClr val="hlink"/>
                                            </p:clrVal>
                                          </p:val>
                                        </p:tav>
                                      </p:tavLst>
                                    </p:anim>
                                    <p:set>
                                      <p:cBhvr>
                                        <p:cTn id="16" dur="80"/>
                                        <p:tgtEl>
                                          <p:spTgt spid="43014"/>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6" presetClass="exit" presetSubtype="32" fill="hold" grpId="0" nodeType="clickEffect">
                                  <p:stCondLst>
                                    <p:cond delay="0"/>
                                  </p:stCondLst>
                                  <p:childTnLst>
                                    <p:animEffect transition="out" filter="circle(out)">
                                      <p:cBhvr>
                                        <p:cTn id="27" dur="2000"/>
                                        <p:tgtEl>
                                          <p:spTgt spid="12"/>
                                        </p:tgtEl>
                                      </p:cBhvr>
                                    </p:animEffect>
                                    <p:set>
                                      <p:cBhvr>
                                        <p:cTn id="28" dur="1" fill="hold">
                                          <p:stCondLst>
                                            <p:cond delay="1999"/>
                                          </p:stCondLst>
                                        </p:cTn>
                                        <p:tgtEl>
                                          <p:spTgt spid="1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6" presetClass="exit" presetSubtype="32" fill="hold" grpId="0" nodeType="clickEffect">
                                  <p:stCondLst>
                                    <p:cond delay="0"/>
                                  </p:stCondLst>
                                  <p:childTnLst>
                                    <p:animEffect transition="out" filter="circle(out)">
                                      <p:cBhvr>
                                        <p:cTn id="32" dur="2000"/>
                                        <p:tgtEl>
                                          <p:spTgt spid="26"/>
                                        </p:tgtEl>
                                      </p:cBhvr>
                                    </p:animEffect>
                                    <p:set>
                                      <p:cBhvr>
                                        <p:cTn id="33" dur="1" fill="hold">
                                          <p:stCondLst>
                                            <p:cond delay="1999"/>
                                          </p:stCondLst>
                                        </p:cTn>
                                        <p:tgtEl>
                                          <p:spTgt spid="26"/>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4" presetClass="exit" presetSubtype="10" fill="hold" grpId="0" nodeType="clickEffect">
                                  <p:stCondLst>
                                    <p:cond delay="0"/>
                                  </p:stCondLst>
                                  <p:childTnLst>
                                    <p:animEffect transition="out" filter="randombar(horizontal)">
                                      <p:cBhvr>
                                        <p:cTn id="37" dur="500"/>
                                        <p:tgtEl>
                                          <p:spTgt spid="29"/>
                                        </p:tgtEl>
                                      </p:cBhvr>
                                    </p:animEffect>
                                    <p:set>
                                      <p:cBhvr>
                                        <p:cTn id="38" dur="1" fill="hold">
                                          <p:stCondLst>
                                            <p:cond delay="499"/>
                                          </p:stCondLst>
                                        </p:cTn>
                                        <p:tgtEl>
                                          <p:spTgt spid="29"/>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4" presetClass="exit" presetSubtype="10" fill="hold" grpId="0" nodeType="clickEffect">
                                  <p:stCondLst>
                                    <p:cond delay="0"/>
                                  </p:stCondLst>
                                  <p:childTnLst>
                                    <p:animEffect transition="out" filter="randombar(horizontal)">
                                      <p:cBhvr>
                                        <p:cTn id="42" dur="500"/>
                                        <p:tgtEl>
                                          <p:spTgt spid="30"/>
                                        </p:tgtEl>
                                      </p:cBhvr>
                                    </p:animEffect>
                                    <p:set>
                                      <p:cBhvr>
                                        <p:cTn id="43" dur="1" fill="hold">
                                          <p:stCondLst>
                                            <p:cond delay="499"/>
                                          </p:stCondLst>
                                        </p:cTn>
                                        <p:tgtEl>
                                          <p:spTgt spid="30"/>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14" presetClass="exit" presetSubtype="10" fill="hold" grpId="0" nodeType="clickEffect">
                                  <p:stCondLst>
                                    <p:cond delay="0"/>
                                  </p:stCondLst>
                                  <p:childTnLst>
                                    <p:animEffect transition="out" filter="randombar(horizontal)">
                                      <p:cBhvr>
                                        <p:cTn id="47" dur="500"/>
                                        <p:tgtEl>
                                          <p:spTgt spid="31"/>
                                        </p:tgtEl>
                                      </p:cBhvr>
                                    </p:animEffect>
                                    <p:set>
                                      <p:cBhvr>
                                        <p:cTn id="48" dur="1" fill="hold">
                                          <p:stCondLst>
                                            <p:cond delay="499"/>
                                          </p:stCondLst>
                                        </p:cTn>
                                        <p:tgtEl>
                                          <p:spTgt spid="31"/>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4" presetClass="exit" presetSubtype="10" fill="hold" grpId="0" nodeType="clickEffect">
                                  <p:stCondLst>
                                    <p:cond delay="0"/>
                                  </p:stCondLst>
                                  <p:childTnLst>
                                    <p:animEffect transition="out" filter="randombar(horizontal)">
                                      <p:cBhvr>
                                        <p:cTn id="52" dur="500"/>
                                        <p:tgtEl>
                                          <p:spTgt spid="32"/>
                                        </p:tgtEl>
                                      </p:cBhvr>
                                    </p:animEffect>
                                    <p:set>
                                      <p:cBhvr>
                                        <p:cTn id="53" dur="1" fill="hold">
                                          <p:stCondLst>
                                            <p:cond delay="499"/>
                                          </p:stCondLst>
                                        </p:cTn>
                                        <p:tgtEl>
                                          <p:spTgt spid="32"/>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8"/>
                                        </p:tgtEl>
                                        <p:attrNameLst>
                                          <p:attrName>style.visibility</p:attrName>
                                        </p:attrNameLst>
                                      </p:cBhvr>
                                      <p:to>
                                        <p:strVal val="visible"/>
                                      </p:to>
                                    </p:set>
                                    <p:animEffect transition="in" filter="fade">
                                      <p:cBhvr>
                                        <p:cTn id="58" dur="1000"/>
                                        <p:tgtEl>
                                          <p:spTgt spid="8"/>
                                        </p:tgtEl>
                                      </p:cBhvr>
                                    </p:animEffect>
                                    <p:anim calcmode="lin" valueType="num">
                                      <p:cBhvr>
                                        <p:cTn id="59" dur="1000" fill="hold"/>
                                        <p:tgtEl>
                                          <p:spTgt spid="8"/>
                                        </p:tgtEl>
                                        <p:attrNameLst>
                                          <p:attrName>ppt_x</p:attrName>
                                        </p:attrNameLst>
                                      </p:cBhvr>
                                      <p:tavLst>
                                        <p:tav tm="0">
                                          <p:val>
                                            <p:strVal val="#ppt_x"/>
                                          </p:val>
                                        </p:tav>
                                        <p:tav tm="100000">
                                          <p:val>
                                            <p:strVal val="#ppt_x"/>
                                          </p:val>
                                        </p:tav>
                                      </p:tavLst>
                                    </p:anim>
                                    <p:anim calcmode="lin" valueType="num">
                                      <p:cBhvr>
                                        <p:cTn id="6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33"/>
                                        </p:tgtEl>
                                        <p:attrNameLst>
                                          <p:attrName>style.visibility</p:attrName>
                                        </p:attrNameLst>
                                      </p:cBhvr>
                                      <p:to>
                                        <p:strVal val="visible"/>
                                      </p:to>
                                    </p:set>
                                    <p:animEffect transition="in" filter="blinds(horizontal)">
                                      <p:cBhvr>
                                        <p:cTn id="65" dur="500"/>
                                        <p:tgtEl>
                                          <p:spTgt spid="33"/>
                                        </p:tgtEl>
                                      </p:cBhvr>
                                    </p:animEffect>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fade">
                                      <p:cBhvr>
                                        <p:cTn id="70" dur="1000"/>
                                        <p:tgtEl>
                                          <p:spTgt spid="9"/>
                                        </p:tgtEl>
                                      </p:cBhvr>
                                    </p:animEffect>
                                    <p:anim calcmode="lin" valueType="num">
                                      <p:cBhvr>
                                        <p:cTn id="71" dur="1000" fill="hold"/>
                                        <p:tgtEl>
                                          <p:spTgt spid="9"/>
                                        </p:tgtEl>
                                        <p:attrNameLst>
                                          <p:attrName>ppt_x</p:attrName>
                                        </p:attrNameLst>
                                      </p:cBhvr>
                                      <p:tavLst>
                                        <p:tav tm="0">
                                          <p:val>
                                            <p:strVal val="#ppt_x"/>
                                          </p:val>
                                        </p:tav>
                                        <p:tav tm="100000">
                                          <p:val>
                                            <p:strVal val="#ppt_x"/>
                                          </p:val>
                                        </p:tav>
                                      </p:tavLst>
                                    </p:anim>
                                    <p:anim calcmode="lin" valueType="num">
                                      <p:cBhvr>
                                        <p:cTn id="7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11"/>
                                        </p:tgtEl>
                                        <p:attrNameLst>
                                          <p:attrName>style.visibility</p:attrName>
                                        </p:attrNameLst>
                                      </p:cBhvr>
                                      <p:to>
                                        <p:strVal val="visible"/>
                                      </p:to>
                                    </p:set>
                                    <p:animEffect transition="in" filter="fade">
                                      <p:cBhvr>
                                        <p:cTn id="77" dur="1000"/>
                                        <p:tgtEl>
                                          <p:spTgt spid="11"/>
                                        </p:tgtEl>
                                      </p:cBhvr>
                                    </p:animEffect>
                                    <p:anim calcmode="lin" valueType="num">
                                      <p:cBhvr>
                                        <p:cTn id="78" dur="1000" fill="hold"/>
                                        <p:tgtEl>
                                          <p:spTgt spid="11"/>
                                        </p:tgtEl>
                                        <p:attrNameLst>
                                          <p:attrName>ppt_x</p:attrName>
                                        </p:attrNameLst>
                                      </p:cBhvr>
                                      <p:tavLst>
                                        <p:tav tm="0">
                                          <p:val>
                                            <p:strVal val="#ppt_x"/>
                                          </p:val>
                                        </p:tav>
                                        <p:tav tm="100000">
                                          <p:val>
                                            <p:strVal val="#ppt_x"/>
                                          </p:val>
                                        </p:tav>
                                      </p:tavLst>
                                    </p:anim>
                                    <p:anim calcmode="lin" valueType="num">
                                      <p:cBhvr>
                                        <p:cTn id="79" dur="1000" fill="hold"/>
                                        <p:tgtEl>
                                          <p:spTgt spid="11"/>
                                        </p:tgtEl>
                                        <p:attrNameLst>
                                          <p:attrName>ppt_y</p:attrName>
                                        </p:attrNameLst>
                                      </p:cBhvr>
                                      <p:tavLst>
                                        <p:tav tm="0">
                                          <p:val>
                                            <p:strVal val="#ppt_y+.1"/>
                                          </p:val>
                                        </p:tav>
                                        <p:tav tm="100000">
                                          <p:val>
                                            <p:strVal val="#ppt_y"/>
                                          </p:val>
                                        </p:tav>
                                      </p:tavLst>
                                    </p:anim>
                                  </p:childTnLst>
                                </p:cTn>
                              </p:par>
                              <p:par>
                                <p:cTn id="80" presetID="42" presetClass="entr" presetSubtype="0" fill="hold" nodeType="withEffect">
                                  <p:stCondLst>
                                    <p:cond delay="0"/>
                                  </p:stCondLst>
                                  <p:childTnLst>
                                    <p:set>
                                      <p:cBhvr>
                                        <p:cTn id="81" dur="1" fill="hold">
                                          <p:stCondLst>
                                            <p:cond delay="0"/>
                                          </p:stCondLst>
                                        </p:cTn>
                                        <p:tgtEl>
                                          <p:spTgt spid="13"/>
                                        </p:tgtEl>
                                        <p:attrNameLst>
                                          <p:attrName>style.visibility</p:attrName>
                                        </p:attrNameLst>
                                      </p:cBhvr>
                                      <p:to>
                                        <p:strVal val="visible"/>
                                      </p:to>
                                    </p:set>
                                    <p:animEffect transition="in" filter="fade">
                                      <p:cBhvr>
                                        <p:cTn id="82" dur="1000"/>
                                        <p:tgtEl>
                                          <p:spTgt spid="13"/>
                                        </p:tgtEl>
                                      </p:cBhvr>
                                    </p:animEffect>
                                    <p:anim calcmode="lin" valueType="num">
                                      <p:cBhvr>
                                        <p:cTn id="83" dur="1000" fill="hold"/>
                                        <p:tgtEl>
                                          <p:spTgt spid="13"/>
                                        </p:tgtEl>
                                        <p:attrNameLst>
                                          <p:attrName>ppt_x</p:attrName>
                                        </p:attrNameLst>
                                      </p:cBhvr>
                                      <p:tavLst>
                                        <p:tav tm="0">
                                          <p:val>
                                            <p:strVal val="#ppt_x"/>
                                          </p:val>
                                        </p:tav>
                                        <p:tav tm="100000">
                                          <p:val>
                                            <p:strVal val="#ppt_x"/>
                                          </p:val>
                                        </p:tav>
                                      </p:tavLst>
                                    </p:anim>
                                    <p:anim calcmode="lin" valueType="num">
                                      <p:cBhvr>
                                        <p:cTn id="8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6" presetClass="exit" presetSubtype="32" fill="hold" grpId="0" nodeType="clickEffect">
                                  <p:stCondLst>
                                    <p:cond delay="0"/>
                                  </p:stCondLst>
                                  <p:childTnLst>
                                    <p:animEffect transition="out" filter="circle(out)">
                                      <p:cBhvr>
                                        <p:cTn id="88" dur="2000"/>
                                        <p:tgtEl>
                                          <p:spTgt spid="27"/>
                                        </p:tgtEl>
                                      </p:cBhvr>
                                    </p:animEffect>
                                    <p:set>
                                      <p:cBhvr>
                                        <p:cTn id="89" dur="1" fill="hold">
                                          <p:stCondLst>
                                            <p:cond delay="1999"/>
                                          </p:stCondLst>
                                        </p:cTn>
                                        <p:tgtEl>
                                          <p:spTgt spid="27"/>
                                        </p:tgtEl>
                                        <p:attrNameLst>
                                          <p:attrName>style.visibility</p:attrName>
                                        </p:attrNameLst>
                                      </p:cBhvr>
                                      <p:to>
                                        <p:strVal val="hidden"/>
                                      </p:to>
                                    </p:set>
                                  </p:childTnLst>
                                </p:cTn>
                              </p:par>
                            </p:childTnLst>
                          </p:cTn>
                        </p:par>
                      </p:childTnLst>
                    </p:cTn>
                  </p:par>
                  <p:par>
                    <p:cTn id="90" fill="hold">
                      <p:stCondLst>
                        <p:cond delay="indefinite"/>
                      </p:stCondLst>
                      <p:childTnLst>
                        <p:par>
                          <p:cTn id="91" fill="hold">
                            <p:stCondLst>
                              <p:cond delay="0"/>
                            </p:stCondLst>
                            <p:childTnLst>
                              <p:par>
                                <p:cTn id="92" presetID="6" presetClass="exit" presetSubtype="32" fill="hold" grpId="0" nodeType="clickEffect">
                                  <p:stCondLst>
                                    <p:cond delay="0"/>
                                  </p:stCondLst>
                                  <p:childTnLst>
                                    <p:animEffect transition="out" filter="circle(out)">
                                      <p:cBhvr>
                                        <p:cTn id="93" dur="2000"/>
                                        <p:tgtEl>
                                          <p:spTgt spid="34"/>
                                        </p:tgtEl>
                                      </p:cBhvr>
                                    </p:animEffect>
                                    <p:set>
                                      <p:cBhvr>
                                        <p:cTn id="94" dur="1" fill="hold">
                                          <p:stCondLst>
                                            <p:cond delay="1999"/>
                                          </p:stCondLst>
                                        </p:cTn>
                                        <p:tgtEl>
                                          <p:spTgt spid="34"/>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35"/>
                                        </p:tgtEl>
                                        <p:attrNameLst>
                                          <p:attrName>style.visibility</p:attrName>
                                        </p:attrNameLst>
                                      </p:cBhvr>
                                      <p:to>
                                        <p:strVal val="visible"/>
                                      </p:to>
                                    </p:set>
                                    <p:animEffect transition="in" filter="blinds(horizontal)">
                                      <p:cBhvr>
                                        <p:cTn id="99" dur="500"/>
                                        <p:tgtEl>
                                          <p:spTgt spid="35"/>
                                        </p:tgtEl>
                                      </p:cBhvr>
                                    </p:animEffect>
                                  </p:childTnLst>
                                </p:cTn>
                              </p:par>
                              <p:par>
                                <p:cTn id="100" presetID="3" presetClass="entr" presetSubtype="10" fill="hold" nodeType="withEffect">
                                  <p:stCondLst>
                                    <p:cond delay="0"/>
                                  </p:stCondLst>
                                  <p:childTnLst>
                                    <p:set>
                                      <p:cBhvr>
                                        <p:cTn id="101" dur="1" fill="hold">
                                          <p:stCondLst>
                                            <p:cond delay="0"/>
                                          </p:stCondLst>
                                        </p:cTn>
                                        <p:tgtEl>
                                          <p:spTgt spid="36"/>
                                        </p:tgtEl>
                                        <p:attrNameLst>
                                          <p:attrName>style.visibility</p:attrName>
                                        </p:attrNameLst>
                                      </p:cBhvr>
                                      <p:to>
                                        <p:strVal val="visible"/>
                                      </p:to>
                                    </p:set>
                                    <p:animEffect transition="in" filter="blinds(horizontal)">
                                      <p:cBhvr>
                                        <p:cTn id="102" dur="500"/>
                                        <p:tgtEl>
                                          <p:spTgt spid="36"/>
                                        </p:tgtEl>
                                      </p:cBhvr>
                                    </p:animEffect>
                                  </p:childTnLst>
                                </p:cTn>
                              </p:par>
                            </p:childTnLst>
                          </p:cTn>
                        </p:par>
                      </p:childTnLst>
                    </p:cTn>
                  </p:par>
                  <p:par>
                    <p:cTn id="103" fill="hold">
                      <p:stCondLst>
                        <p:cond delay="indefinite"/>
                      </p:stCondLst>
                      <p:childTnLst>
                        <p:par>
                          <p:cTn id="104" fill="hold">
                            <p:stCondLst>
                              <p:cond delay="0"/>
                            </p:stCondLst>
                            <p:childTnLst>
                              <p:par>
                                <p:cTn id="105" presetID="6" presetClass="exit" presetSubtype="32" fill="hold" grpId="0" nodeType="clickEffect">
                                  <p:stCondLst>
                                    <p:cond delay="0"/>
                                  </p:stCondLst>
                                  <p:childTnLst>
                                    <p:animEffect transition="out" filter="circle(out)">
                                      <p:cBhvr>
                                        <p:cTn id="106" dur="2000"/>
                                        <p:tgtEl>
                                          <p:spTgt spid="38"/>
                                        </p:tgtEl>
                                      </p:cBhvr>
                                    </p:animEffect>
                                    <p:set>
                                      <p:cBhvr>
                                        <p:cTn id="107" dur="1" fill="hold">
                                          <p:stCondLst>
                                            <p:cond delay="1999"/>
                                          </p:stCondLst>
                                        </p:cTn>
                                        <p:tgtEl>
                                          <p:spTgt spid="38"/>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6" presetClass="exit" presetSubtype="32" fill="hold" grpId="0" nodeType="clickEffect">
                                  <p:stCondLst>
                                    <p:cond delay="0"/>
                                  </p:stCondLst>
                                  <p:childTnLst>
                                    <p:animEffect transition="out" filter="circle(out)">
                                      <p:cBhvr>
                                        <p:cTn id="111" dur="2000"/>
                                        <p:tgtEl>
                                          <p:spTgt spid="39"/>
                                        </p:tgtEl>
                                      </p:cBhvr>
                                    </p:animEffect>
                                    <p:set>
                                      <p:cBhvr>
                                        <p:cTn id="112" dur="1" fill="hold">
                                          <p:stCondLst>
                                            <p:cond delay="1999"/>
                                          </p:stCondLst>
                                        </p:cTn>
                                        <p:tgtEl>
                                          <p:spTgt spid="39"/>
                                        </p:tgtEl>
                                        <p:attrNameLst>
                                          <p:attrName>style.visibility</p:attrName>
                                        </p:attrNameLst>
                                      </p:cBhvr>
                                      <p:to>
                                        <p:strVal val="hidden"/>
                                      </p:to>
                                    </p:set>
                                  </p:childTnLst>
                                </p:cTn>
                              </p:par>
                            </p:childTnLst>
                          </p:cTn>
                        </p:par>
                      </p:childTnLst>
                    </p:cTn>
                  </p:par>
                  <p:par>
                    <p:cTn id="113" fill="hold">
                      <p:stCondLst>
                        <p:cond delay="indefinite"/>
                      </p:stCondLst>
                      <p:childTnLst>
                        <p:par>
                          <p:cTn id="114" fill="hold">
                            <p:stCondLst>
                              <p:cond delay="0"/>
                            </p:stCondLst>
                            <p:childTnLst>
                              <p:par>
                                <p:cTn id="115" presetID="6" presetClass="exit" presetSubtype="32" fill="hold" grpId="0" nodeType="clickEffect">
                                  <p:stCondLst>
                                    <p:cond delay="0"/>
                                  </p:stCondLst>
                                  <p:childTnLst>
                                    <p:animEffect transition="out" filter="circle(out)">
                                      <p:cBhvr>
                                        <p:cTn id="116" dur="2000"/>
                                        <p:tgtEl>
                                          <p:spTgt spid="40"/>
                                        </p:tgtEl>
                                      </p:cBhvr>
                                    </p:animEffect>
                                    <p:set>
                                      <p:cBhvr>
                                        <p:cTn id="117" dur="1" fill="hold">
                                          <p:stCondLst>
                                            <p:cond delay="1999"/>
                                          </p:stCondLst>
                                        </p:cTn>
                                        <p:tgtEl>
                                          <p:spTgt spid="40"/>
                                        </p:tgtEl>
                                        <p:attrNameLst>
                                          <p:attrName>style.visibility</p:attrName>
                                        </p:attrNameLst>
                                      </p:cBhvr>
                                      <p:to>
                                        <p:strVal val="hidden"/>
                                      </p:to>
                                    </p:set>
                                  </p:childTnLst>
                                </p:cTn>
                              </p:par>
                            </p:childTnLst>
                          </p:cTn>
                        </p:par>
                      </p:childTnLst>
                    </p:cTn>
                  </p:par>
                  <p:par>
                    <p:cTn id="118" fill="hold">
                      <p:stCondLst>
                        <p:cond delay="indefinite"/>
                      </p:stCondLst>
                      <p:childTnLst>
                        <p:par>
                          <p:cTn id="119" fill="hold">
                            <p:stCondLst>
                              <p:cond delay="0"/>
                            </p:stCondLst>
                            <p:childTnLst>
                              <p:par>
                                <p:cTn id="120" presetID="42" presetClass="entr" presetSubtype="0" fill="hold" grpId="0" nodeType="clickEffect">
                                  <p:stCondLst>
                                    <p:cond delay="0"/>
                                  </p:stCondLst>
                                  <p:childTnLst>
                                    <p:set>
                                      <p:cBhvr>
                                        <p:cTn id="121" dur="1" fill="hold">
                                          <p:stCondLst>
                                            <p:cond delay="0"/>
                                          </p:stCondLst>
                                        </p:cTn>
                                        <p:tgtEl>
                                          <p:spTgt spid="41"/>
                                        </p:tgtEl>
                                        <p:attrNameLst>
                                          <p:attrName>style.visibility</p:attrName>
                                        </p:attrNameLst>
                                      </p:cBhvr>
                                      <p:to>
                                        <p:strVal val="visible"/>
                                      </p:to>
                                    </p:set>
                                    <p:animEffect transition="in" filter="fade">
                                      <p:cBhvr>
                                        <p:cTn id="122" dur="1000"/>
                                        <p:tgtEl>
                                          <p:spTgt spid="41"/>
                                        </p:tgtEl>
                                      </p:cBhvr>
                                    </p:animEffect>
                                    <p:anim calcmode="lin" valueType="num">
                                      <p:cBhvr>
                                        <p:cTn id="123" dur="1000" fill="hold"/>
                                        <p:tgtEl>
                                          <p:spTgt spid="41"/>
                                        </p:tgtEl>
                                        <p:attrNameLst>
                                          <p:attrName>ppt_x</p:attrName>
                                        </p:attrNameLst>
                                      </p:cBhvr>
                                      <p:tavLst>
                                        <p:tav tm="0">
                                          <p:val>
                                            <p:strVal val="#ppt_x"/>
                                          </p:val>
                                        </p:tav>
                                        <p:tav tm="100000">
                                          <p:val>
                                            <p:strVal val="#ppt_x"/>
                                          </p:val>
                                        </p:tav>
                                      </p:tavLst>
                                    </p:anim>
                                    <p:anim calcmode="lin" valueType="num">
                                      <p:cBhvr>
                                        <p:cTn id="124" dur="1000" fill="hold"/>
                                        <p:tgtEl>
                                          <p:spTgt spid="41"/>
                                        </p:tgtEl>
                                        <p:attrNameLst>
                                          <p:attrName>ppt_y</p:attrName>
                                        </p:attrNameLst>
                                      </p:cBhvr>
                                      <p:tavLst>
                                        <p:tav tm="0">
                                          <p:val>
                                            <p:strVal val="#ppt_y+.1"/>
                                          </p:val>
                                        </p:tav>
                                        <p:tav tm="100000">
                                          <p:val>
                                            <p:strVal val="#ppt_y"/>
                                          </p:val>
                                        </p:tav>
                                      </p:tavLst>
                                    </p:anim>
                                  </p:childTnLst>
                                </p:cTn>
                              </p:par>
                              <p:par>
                                <p:cTn id="125" presetID="42" presetClass="entr" presetSubtype="0" fill="hold" nodeType="withEffect">
                                  <p:stCondLst>
                                    <p:cond delay="0"/>
                                  </p:stCondLst>
                                  <p:childTnLst>
                                    <p:set>
                                      <p:cBhvr>
                                        <p:cTn id="126" dur="1" fill="hold">
                                          <p:stCondLst>
                                            <p:cond delay="0"/>
                                          </p:stCondLst>
                                        </p:cTn>
                                        <p:tgtEl>
                                          <p:spTgt spid="42"/>
                                        </p:tgtEl>
                                        <p:attrNameLst>
                                          <p:attrName>style.visibility</p:attrName>
                                        </p:attrNameLst>
                                      </p:cBhvr>
                                      <p:to>
                                        <p:strVal val="visible"/>
                                      </p:to>
                                    </p:set>
                                    <p:animEffect transition="in" filter="fade">
                                      <p:cBhvr>
                                        <p:cTn id="127" dur="1000"/>
                                        <p:tgtEl>
                                          <p:spTgt spid="42"/>
                                        </p:tgtEl>
                                      </p:cBhvr>
                                    </p:animEffect>
                                    <p:anim calcmode="lin" valueType="num">
                                      <p:cBhvr>
                                        <p:cTn id="128" dur="1000" fill="hold"/>
                                        <p:tgtEl>
                                          <p:spTgt spid="42"/>
                                        </p:tgtEl>
                                        <p:attrNameLst>
                                          <p:attrName>ppt_x</p:attrName>
                                        </p:attrNameLst>
                                      </p:cBhvr>
                                      <p:tavLst>
                                        <p:tav tm="0">
                                          <p:val>
                                            <p:strVal val="#ppt_x"/>
                                          </p:val>
                                        </p:tav>
                                        <p:tav tm="100000">
                                          <p:val>
                                            <p:strVal val="#ppt_x"/>
                                          </p:val>
                                        </p:tav>
                                      </p:tavLst>
                                    </p:anim>
                                    <p:anim calcmode="lin" valueType="num">
                                      <p:cBhvr>
                                        <p:cTn id="129"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4" grpId="0"/>
      <p:bldP spid="12" grpId="0" animBg="1"/>
      <p:bldP spid="26" grpId="0" animBg="1"/>
      <p:bldP spid="27" grpId="0" animBg="1"/>
      <p:bldP spid="29" grpId="0" animBg="1"/>
      <p:bldP spid="30" grpId="0" animBg="1"/>
      <p:bldP spid="31" grpId="0" animBg="1"/>
      <p:bldP spid="32" grpId="0" animBg="1"/>
      <p:bldP spid="33" grpId="0"/>
      <p:bldP spid="34" grpId="0" animBg="1"/>
      <p:bldP spid="38" grpId="0" animBg="1"/>
      <p:bldP spid="39" grpId="0" animBg="1"/>
      <p:bldP spid="40" grpId="0" animBg="1"/>
      <p:bldP spid="4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6" name="Text Box 4"/>
          <p:cNvSpPr txBox="1">
            <a:spLocks noChangeArrowheads="1"/>
          </p:cNvSpPr>
          <p:nvPr/>
        </p:nvSpPr>
        <p:spPr bwMode="auto">
          <a:xfrm>
            <a:off x="457200" y="228600"/>
            <a:ext cx="8229600" cy="267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p>
            <a:pPr>
              <a:buNone/>
            </a:pPr>
            <a:r>
              <a:rPr lang="vi-VN" altLang="x-none" sz="2800" b="1" u="sng" dirty="0">
                <a:latin typeface="Arial" panose="020B0604020202020204" pitchFamily="34" charset="0"/>
              </a:rPr>
              <a:t>Dạng 4 : Toán về chuyển động :</a:t>
            </a:r>
            <a:r>
              <a:rPr lang="vi-VN" altLang="x-none" sz="2800" dirty="0">
                <a:latin typeface="Arial" panose="020B0604020202020204" pitchFamily="34" charset="0"/>
              </a:rPr>
              <a:t> </a:t>
            </a:r>
            <a:endParaRPr sz="2800" dirty="0">
              <a:latin typeface="Arial" panose="020B0604020202020204" pitchFamily="34" charset="0"/>
            </a:endParaRPr>
          </a:p>
          <a:p>
            <a:pPr>
              <a:buNone/>
            </a:pPr>
            <a:r>
              <a:rPr lang="vi-VN" altLang="x-none" sz="2800" b="1" u="sng" dirty="0">
                <a:latin typeface="Arial" panose="020B0604020202020204" pitchFamily="34" charset="0"/>
              </a:rPr>
              <a:t>Bài 3</a:t>
            </a:r>
            <a:r>
              <a:rPr lang="vi-VN" altLang="x-none" sz="2800" dirty="0">
                <a:latin typeface="Arial" panose="020B0604020202020204" pitchFamily="34" charset="0"/>
              </a:rPr>
              <a:t>: Hai ca nô khởi hành từ A đến B cách nhau 85km và đi ngược chiều nhau. Sau 1h40’ thì gặp nhau. Tính vận tốc thực của mỗi ca nô biết rằng vận tốc xuôi lớn hơn vận tốc ngược là 9km/h và vận tốc dòng nước là là 3km.</a:t>
            </a:r>
            <a:endParaRPr sz="2800" dirty="0">
              <a:latin typeface="Arial" panose="020B0604020202020204" pitchFamily="34" charset="0"/>
            </a:endParaRPr>
          </a:p>
        </p:txBody>
      </p:sp>
      <p:grpSp>
        <p:nvGrpSpPr>
          <p:cNvPr id="3" name="Group 2"/>
          <p:cNvGrpSpPr/>
          <p:nvPr/>
        </p:nvGrpSpPr>
        <p:grpSpPr>
          <a:xfrm>
            <a:off x="2286000" y="3200400"/>
            <a:ext cx="5562600" cy="0"/>
            <a:chOff x="2286000" y="3657600"/>
            <a:chExt cx="5562600" cy="0"/>
          </a:xfrm>
        </p:grpSpPr>
        <p:cxnSp>
          <p:nvCxnSpPr>
            <p:cNvPr id="4" name="Straight Connector 3"/>
            <p:cNvCxnSpPr/>
            <p:nvPr/>
          </p:nvCxnSpPr>
          <p:spPr>
            <a:xfrm>
              <a:off x="2286000" y="3657600"/>
              <a:ext cx="3200400"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5486400" y="3657600"/>
              <a:ext cx="23622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6" name="Straight Connector 5"/>
          <p:cNvCxnSpPr/>
          <p:nvPr/>
        </p:nvCxnSpPr>
        <p:spPr>
          <a:xfrm>
            <a:off x="2286000" y="2971800"/>
            <a:ext cx="5562600"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670050" y="3048000"/>
            <a:ext cx="6096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A</a:t>
            </a:r>
            <a:endParaRPr lang="vi-VN" altLang="en-US" sz="2400" dirty="0"/>
          </a:p>
        </p:txBody>
      </p:sp>
      <p:sp>
        <p:nvSpPr>
          <p:cNvPr id="8" name="TextBox 7"/>
          <p:cNvSpPr txBox="1"/>
          <p:nvPr/>
        </p:nvSpPr>
        <p:spPr>
          <a:xfrm>
            <a:off x="7862888" y="3048000"/>
            <a:ext cx="6096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B</a:t>
            </a:r>
            <a:endParaRPr lang="vi-VN" altLang="en-US" sz="2400" dirty="0"/>
          </a:p>
        </p:txBody>
      </p:sp>
      <p:sp>
        <p:nvSpPr>
          <p:cNvPr id="9" name="TextBox 8"/>
          <p:cNvSpPr txBox="1"/>
          <p:nvPr/>
        </p:nvSpPr>
        <p:spPr>
          <a:xfrm>
            <a:off x="5181600" y="3209925"/>
            <a:ext cx="6096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C</a:t>
            </a:r>
            <a:endParaRPr lang="vi-VN" altLang="en-US" sz="2400" dirty="0"/>
          </a:p>
        </p:txBody>
      </p:sp>
      <p:sp>
        <p:nvSpPr>
          <p:cNvPr id="10" name="TextBox 9"/>
          <p:cNvSpPr txBox="1"/>
          <p:nvPr/>
        </p:nvSpPr>
        <p:spPr>
          <a:xfrm>
            <a:off x="4267200" y="2514600"/>
            <a:ext cx="12192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dirty="0"/>
              <a:t>85km</a:t>
            </a:r>
            <a:endParaRPr lang="vi-VN" altLang="en-US" sz="2400" dirty="0"/>
          </a:p>
        </p:txBody>
      </p:sp>
      <p:graphicFrame>
        <p:nvGraphicFramePr>
          <p:cNvPr id="38921" name="Table 38920"/>
          <p:cNvGraphicFramePr/>
          <p:nvPr/>
        </p:nvGraphicFramePr>
        <p:xfrm>
          <a:off x="457200" y="3605213"/>
          <a:ext cx="7696200" cy="2305050"/>
        </p:xfrm>
        <a:graphic>
          <a:graphicData uri="http://schemas.openxmlformats.org/drawingml/2006/table">
            <a:tbl>
              <a:tblPr/>
              <a:tblGrid>
                <a:gridCol w="2590800"/>
                <a:gridCol w="1441450"/>
                <a:gridCol w="1739900"/>
                <a:gridCol w="1924050"/>
              </a:tblGrid>
              <a:tr h="65881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b="1" dirty="0">
                        <a:solidFill>
                          <a:srgbClr val="FFFFFF"/>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v</a:t>
                      </a:r>
                      <a:endParaRPr lang="vi-VN" altLang="x-none" b="1" dirty="0">
                        <a:solidFill>
                          <a:srgbClr val="FFFFFF"/>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t</a:t>
                      </a:r>
                      <a:endParaRPr lang="vi-VN" altLang="x-none" b="1" dirty="0">
                        <a:solidFill>
                          <a:srgbClr val="FFFFFF"/>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FFFF"/>
                          </a:solidFill>
                          <a:latin typeface="Arial" panose="020B0604020202020204" pitchFamily="34" charset="0"/>
                        </a:rPr>
                        <a:t>S</a:t>
                      </a:r>
                      <a:endParaRPr lang="vi-VN" altLang="x-none" b="1" dirty="0">
                        <a:solidFill>
                          <a:srgbClr val="FFFFFF"/>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solidFill>
                  </a:tcPr>
                </a:tc>
              </a:tr>
              <a:tr h="82391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Xuôi từ A đến C</a:t>
                      </a:r>
                      <a:endParaRPr lang="vi-VN" altLang="x-none" sz="2400" dirty="0">
                        <a:solidFill>
                          <a:srgbClr val="000000"/>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sz="2400" dirty="0">
                        <a:solidFill>
                          <a:srgbClr val="000000"/>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sz="2400" dirty="0">
                        <a:solidFill>
                          <a:srgbClr val="000000"/>
                        </a:solidFill>
                        <a:latin typeface="Arial" panose="020B0604020202020204" pitchFamily="34" charset="0"/>
                      </a:endParaRPr>
                    </a:p>
                    <a:p>
                      <a:pPr lvl="0" algn="ctr" eaLnBrk="1" hangingPunct="1">
                        <a:buNone/>
                      </a:pPr>
                      <a:endParaRPr lang="vi-VN" altLang="x-none" sz="2400" dirty="0">
                        <a:solidFill>
                          <a:srgbClr val="000000"/>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E7F3F4"/>
                    </a:solidFill>
                  </a:tcPr>
                </a:tc>
              </a:tr>
              <a:tr h="8223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sz="2400" dirty="0">
                          <a:solidFill>
                            <a:srgbClr val="000000"/>
                          </a:solidFill>
                          <a:latin typeface="Arial" panose="020B0604020202020204" pitchFamily="34" charset="0"/>
                        </a:rPr>
                        <a:t>Ngược từ B đến C</a:t>
                      </a:r>
                      <a:endParaRPr lang="vi-VN" altLang="x-none" sz="2400" dirty="0">
                        <a:solidFill>
                          <a:srgbClr val="000000"/>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sz="2400" dirty="0">
                        <a:solidFill>
                          <a:srgbClr val="000000"/>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sz="2400" dirty="0">
                        <a:solidFill>
                          <a:srgbClr val="000000"/>
                        </a:solidFill>
                        <a:latin typeface="Arial" panose="020B0604020202020204" pitchFamily="34" charset="0"/>
                      </a:endParaRPr>
                    </a:p>
                    <a:p>
                      <a:pPr lvl="0" algn="ctr" eaLnBrk="1" hangingPunct="1">
                        <a:buNone/>
                      </a:pPr>
                      <a:endParaRPr lang="vi-VN" altLang="x-none" sz="2400" dirty="0">
                        <a:solidFill>
                          <a:srgbClr val="000000"/>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vi-VN" altLang="x-none" dirty="0">
                        <a:solidFill>
                          <a:srgbClr val="000000"/>
                        </a:solidFill>
                        <a:latin typeface="Arial" panose="020B0604020202020204" pitchFamily="34" charset="0"/>
                      </a:endParaRPr>
                    </a:p>
                    <a:p>
                      <a:pPr lvl="0" algn="ctr" eaLnBrk="1" hangingPunct="1">
                        <a:buNone/>
                      </a:pPr>
                      <a:endParaRPr lang="vi-VN" altLang="x-none" dirty="0">
                        <a:solidFill>
                          <a:srgbClr val="000000"/>
                        </a:solidFill>
                        <a:latin typeface="Arial" panose="020B0604020202020204" pitchFamily="34" charset="0"/>
                      </a:endParaRPr>
                    </a:p>
                  </a:txBody>
                  <a:tcPr marT="45735" marB="4573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3F9FA"/>
                    </a:solidFill>
                  </a:tcPr>
                </a:tc>
              </a:tr>
            </a:tbl>
          </a:graphicData>
        </a:graphic>
      </p:graphicFrame>
      <p:sp>
        <p:nvSpPr>
          <p:cNvPr id="13" name="TextBox 12"/>
          <p:cNvSpPr txBox="1"/>
          <p:nvPr/>
        </p:nvSpPr>
        <p:spPr>
          <a:xfrm>
            <a:off x="3148013" y="4419600"/>
            <a:ext cx="1195388" cy="457200"/>
          </a:xfrm>
          <a:prstGeom prst="rect">
            <a:avLst/>
          </a:prstGeom>
          <a:noFill/>
        </p:spPr>
        <p:txBody>
          <a:bodyPr>
            <a:spAutoFit/>
          </a:bodyPr>
          <a:lstStyle/>
          <a:p>
            <a:pPr marR="0" algn="ctr" defTabSz="914400">
              <a:buClrTx/>
              <a:buSzTx/>
              <a:buFontTx/>
              <a:buNone/>
              <a:defRPr/>
            </a:pPr>
            <a:r>
              <a:rPr kumimoji="0" lang="vi-VN" kern="1200" cap="none" spc="0" normalizeH="0" baseline="0" noProof="0">
                <a:latin typeface="+mj-lt"/>
                <a:ea typeface="+mn-ea"/>
                <a:cs typeface="+mn-cs"/>
              </a:rPr>
              <a:t>x+3</a:t>
            </a:r>
            <a:endParaRPr kumimoji="0" lang="vi-VN" kern="1200" cap="none" spc="0" normalizeH="0" baseline="0" noProof="0">
              <a:latin typeface="+mj-lt"/>
              <a:ea typeface="+mn-ea"/>
              <a:cs typeface="+mn-cs"/>
            </a:endParaRPr>
          </a:p>
        </p:txBody>
      </p:sp>
      <p:sp>
        <p:nvSpPr>
          <p:cNvPr id="14" name="TextBox 13"/>
          <p:cNvSpPr txBox="1"/>
          <p:nvPr/>
        </p:nvSpPr>
        <p:spPr>
          <a:xfrm>
            <a:off x="2971800" y="5181600"/>
            <a:ext cx="1524000" cy="457200"/>
          </a:xfrm>
          <a:prstGeom prst="rect">
            <a:avLst/>
          </a:prstGeom>
          <a:noFill/>
        </p:spPr>
        <p:txBody>
          <a:bodyPr>
            <a:spAutoFit/>
          </a:bodyPr>
          <a:lstStyle/>
          <a:p>
            <a:pPr marR="0" algn="ctr" defTabSz="914400">
              <a:buClrTx/>
              <a:buSzTx/>
              <a:buFontTx/>
              <a:buNone/>
              <a:defRPr/>
            </a:pPr>
            <a:r>
              <a:rPr kumimoji="0" lang="vi-VN" kern="1200" cap="none" spc="0" normalizeH="0" baseline="0" noProof="0">
                <a:latin typeface="+mj-lt"/>
                <a:ea typeface="+mn-ea"/>
                <a:cs typeface="+mn-cs"/>
              </a:rPr>
              <a:t>y-3</a:t>
            </a:r>
            <a:endParaRPr kumimoji="0" lang="vi-VN" kern="1200" cap="none" spc="0" normalizeH="0" baseline="0" noProof="0">
              <a:latin typeface="+mj-lt"/>
              <a:ea typeface="+mn-ea"/>
              <a:cs typeface="+mn-cs"/>
            </a:endParaRPr>
          </a:p>
        </p:txBody>
      </p:sp>
      <p:graphicFrame>
        <p:nvGraphicFramePr>
          <p:cNvPr id="12" name="Object 11"/>
          <p:cNvGraphicFramePr>
            <a:graphicFrameLocks noChangeAspect="1"/>
          </p:cNvGraphicFramePr>
          <p:nvPr/>
        </p:nvGraphicFramePr>
        <p:xfrm>
          <a:off x="4895850" y="4300538"/>
          <a:ext cx="285750" cy="804862"/>
        </p:xfrm>
        <a:graphic>
          <a:graphicData uri="http://schemas.openxmlformats.org/presentationml/2006/ole">
            <mc:AlternateContent xmlns:mc="http://schemas.openxmlformats.org/markup-compatibility/2006">
              <mc:Choice xmlns:v="urn:schemas-microsoft-com:vml" Requires="v">
                <p:oleObj spid="_x0000_s3093" name="" r:id="rId1" imgW="139700" imgH="393700" progId="Equation.DSMT4">
                  <p:embed/>
                </p:oleObj>
              </mc:Choice>
              <mc:Fallback>
                <p:oleObj name="" r:id="rId1" imgW="139700" imgH="393700" progId="Equation.DSMT4">
                  <p:embed/>
                  <p:pic>
                    <p:nvPicPr>
                      <p:cNvPr id="0" name="Picture 3092"/>
                      <p:cNvPicPr/>
                      <p:nvPr/>
                    </p:nvPicPr>
                    <p:blipFill>
                      <a:blip r:embed="rId2"/>
                      <a:stretch>
                        <a:fillRect/>
                      </a:stretch>
                    </p:blipFill>
                    <p:spPr>
                      <a:xfrm>
                        <a:off x="4895850" y="4300538"/>
                        <a:ext cx="285750" cy="804862"/>
                      </a:xfrm>
                      <a:prstGeom prst="rect">
                        <a:avLst/>
                      </a:prstGeom>
                      <a:noFill/>
                      <a:ln w="38100">
                        <a:noFill/>
                        <a:miter/>
                      </a:ln>
                    </p:spPr>
                  </p:pic>
                </p:oleObj>
              </mc:Fallback>
            </mc:AlternateContent>
          </a:graphicData>
        </a:graphic>
      </p:graphicFrame>
      <p:graphicFrame>
        <p:nvGraphicFramePr>
          <p:cNvPr id="16" name="Object 15"/>
          <p:cNvGraphicFramePr>
            <a:graphicFrameLocks noChangeAspect="1"/>
          </p:cNvGraphicFramePr>
          <p:nvPr/>
        </p:nvGraphicFramePr>
        <p:xfrm>
          <a:off x="4876800" y="5083175"/>
          <a:ext cx="285750" cy="806450"/>
        </p:xfrm>
        <a:graphic>
          <a:graphicData uri="http://schemas.openxmlformats.org/presentationml/2006/ole">
            <mc:AlternateContent xmlns:mc="http://schemas.openxmlformats.org/markup-compatibility/2006">
              <mc:Choice xmlns:v="urn:schemas-microsoft-com:vml" Requires="v">
                <p:oleObj spid="_x0000_s3096" name="" r:id="rId3" imgW="139700" imgH="393700" progId="Equation.DSMT4">
                  <p:embed/>
                </p:oleObj>
              </mc:Choice>
              <mc:Fallback>
                <p:oleObj name="" r:id="rId3" imgW="139700" imgH="393700" progId="Equation.DSMT4">
                  <p:embed/>
                  <p:pic>
                    <p:nvPicPr>
                      <p:cNvPr id="0" name="Picture 3095"/>
                      <p:cNvPicPr/>
                      <p:nvPr/>
                    </p:nvPicPr>
                    <p:blipFill>
                      <a:blip r:embed="rId4"/>
                      <a:stretch>
                        <a:fillRect/>
                      </a:stretch>
                    </p:blipFill>
                    <p:spPr>
                      <a:xfrm>
                        <a:off x="4876800" y="5083175"/>
                        <a:ext cx="285750" cy="806450"/>
                      </a:xfrm>
                      <a:prstGeom prst="rect">
                        <a:avLst/>
                      </a:prstGeom>
                      <a:noFill/>
                      <a:ln w="38100">
                        <a:noFill/>
                        <a:miter/>
                      </a:ln>
                    </p:spPr>
                  </p:pic>
                </p:oleObj>
              </mc:Fallback>
            </mc:AlternateContent>
          </a:graphicData>
        </a:graphic>
      </p:graphicFrame>
      <p:graphicFrame>
        <p:nvGraphicFramePr>
          <p:cNvPr id="15" name="Object 14"/>
          <p:cNvGraphicFramePr>
            <a:graphicFrameLocks noChangeAspect="1"/>
          </p:cNvGraphicFramePr>
          <p:nvPr/>
        </p:nvGraphicFramePr>
        <p:xfrm>
          <a:off x="6526213" y="4267200"/>
          <a:ext cx="1169987" cy="804863"/>
        </p:xfrm>
        <a:graphic>
          <a:graphicData uri="http://schemas.openxmlformats.org/presentationml/2006/ole">
            <mc:AlternateContent xmlns:mc="http://schemas.openxmlformats.org/markup-compatibility/2006">
              <mc:Choice xmlns:v="urn:schemas-microsoft-com:vml" Requires="v">
                <p:oleObj spid="_x0000_s3094" name="" r:id="rId5" imgW="571500" imgH="393700" progId="Equation.DSMT4">
                  <p:embed/>
                </p:oleObj>
              </mc:Choice>
              <mc:Fallback>
                <p:oleObj name="" r:id="rId5" imgW="571500" imgH="393700" progId="Equation.DSMT4">
                  <p:embed/>
                  <p:pic>
                    <p:nvPicPr>
                      <p:cNvPr id="0" name="Picture 3093"/>
                      <p:cNvPicPr/>
                      <p:nvPr/>
                    </p:nvPicPr>
                    <p:blipFill>
                      <a:blip r:embed="rId6"/>
                      <a:stretch>
                        <a:fillRect/>
                      </a:stretch>
                    </p:blipFill>
                    <p:spPr>
                      <a:xfrm>
                        <a:off x="6526213" y="4267200"/>
                        <a:ext cx="1169987" cy="804863"/>
                      </a:xfrm>
                      <a:prstGeom prst="rect">
                        <a:avLst/>
                      </a:prstGeom>
                      <a:noFill/>
                      <a:ln w="38100">
                        <a:noFill/>
                        <a:miter/>
                      </a:ln>
                    </p:spPr>
                  </p:pic>
                </p:oleObj>
              </mc:Fallback>
            </mc:AlternateContent>
          </a:graphicData>
        </a:graphic>
      </p:graphicFrame>
      <p:graphicFrame>
        <p:nvGraphicFramePr>
          <p:cNvPr id="18" name="Object 17"/>
          <p:cNvGraphicFramePr>
            <a:graphicFrameLocks noChangeAspect="1"/>
          </p:cNvGraphicFramePr>
          <p:nvPr/>
        </p:nvGraphicFramePr>
        <p:xfrm>
          <a:off x="6500813" y="5105400"/>
          <a:ext cx="1195387" cy="804863"/>
        </p:xfrm>
        <a:graphic>
          <a:graphicData uri="http://schemas.openxmlformats.org/presentationml/2006/ole">
            <mc:AlternateContent xmlns:mc="http://schemas.openxmlformats.org/markup-compatibility/2006">
              <mc:Choice xmlns:v="urn:schemas-microsoft-com:vml" Requires="v">
                <p:oleObj spid="_x0000_s3095" name="" r:id="rId7" imgW="584200" imgH="393700" progId="Equation.DSMT4">
                  <p:embed/>
                </p:oleObj>
              </mc:Choice>
              <mc:Fallback>
                <p:oleObj name="" r:id="rId7" imgW="584200" imgH="393700" progId="Equation.DSMT4">
                  <p:embed/>
                  <p:pic>
                    <p:nvPicPr>
                      <p:cNvPr id="0" name="Picture 3094"/>
                      <p:cNvPicPr/>
                      <p:nvPr/>
                    </p:nvPicPr>
                    <p:blipFill>
                      <a:blip r:embed="rId8"/>
                      <a:stretch>
                        <a:fillRect/>
                      </a:stretch>
                    </p:blipFill>
                    <p:spPr>
                      <a:xfrm>
                        <a:off x="6500813" y="5105400"/>
                        <a:ext cx="1195387" cy="804863"/>
                      </a:xfrm>
                      <a:prstGeom prst="rect">
                        <a:avLst/>
                      </a:prstGeom>
                      <a:noFill/>
                      <a:ln w="38100">
                        <a:noFill/>
                        <a:miter/>
                      </a:ln>
                    </p:spPr>
                  </p:pic>
                </p:oleObj>
              </mc:Fallback>
            </mc:AlternateContent>
          </a:graphicData>
        </a:graphic>
      </p:graphicFrame>
      <p:sp>
        <p:nvSpPr>
          <p:cNvPr id="19" name="TextBox 18"/>
          <p:cNvSpPr txBox="1"/>
          <p:nvPr/>
        </p:nvSpPr>
        <p:spPr>
          <a:xfrm>
            <a:off x="869950" y="6019800"/>
            <a:ext cx="2819400" cy="461963"/>
          </a:xfrm>
          <a:prstGeom prst="rect">
            <a:avLst/>
          </a:prstGeom>
          <a:noFill/>
        </p:spPr>
        <p:txBody>
          <a:bodyPr>
            <a:spAutoFit/>
          </a:bodyPr>
          <a:lstStyle/>
          <a:p>
            <a:pPr marR="0" algn="ctr" defTabSz="914400">
              <a:buClrTx/>
              <a:buSzTx/>
              <a:buFontTx/>
              <a:buNone/>
              <a:defRPr/>
            </a:pPr>
            <a:r>
              <a:rPr kumimoji="0" lang="vi-VN" kern="1200" cap="none" spc="0" normalizeH="0" baseline="0" noProof="0">
                <a:latin typeface="+mj-lt"/>
                <a:ea typeface="+mn-ea"/>
                <a:cs typeface="+mn-cs"/>
              </a:rPr>
              <a:t>PT1: (x+3)-(y-3)=9</a:t>
            </a:r>
            <a:endParaRPr kumimoji="0" lang="vi-VN" kern="1200" cap="none" spc="0" normalizeH="0" baseline="0" noProof="0">
              <a:latin typeface="+mj-lt"/>
              <a:ea typeface="+mn-ea"/>
              <a:cs typeface="+mn-cs"/>
            </a:endParaRPr>
          </a:p>
        </p:txBody>
      </p:sp>
      <p:sp>
        <p:nvSpPr>
          <p:cNvPr id="20" name="TextBox 19"/>
          <p:cNvSpPr txBox="1"/>
          <p:nvPr/>
        </p:nvSpPr>
        <p:spPr>
          <a:xfrm>
            <a:off x="4240213" y="6019800"/>
            <a:ext cx="1246188" cy="461963"/>
          </a:xfrm>
          <a:prstGeom prst="rect">
            <a:avLst/>
          </a:prstGeom>
          <a:noFill/>
        </p:spPr>
        <p:txBody>
          <a:bodyPr>
            <a:spAutoFit/>
          </a:bodyPr>
          <a:lstStyle/>
          <a:p>
            <a:pPr marR="0" algn="ctr" defTabSz="914400">
              <a:buClrTx/>
              <a:buSzTx/>
              <a:buFontTx/>
              <a:buNone/>
              <a:defRPr/>
            </a:pPr>
            <a:r>
              <a:rPr kumimoji="0" lang="vi-VN" kern="1200" cap="none" spc="0" normalizeH="0" baseline="0" noProof="0">
                <a:latin typeface="+mj-lt"/>
                <a:ea typeface="+mn-ea"/>
                <a:cs typeface="+mn-cs"/>
              </a:rPr>
              <a:t>PT2: </a:t>
            </a:r>
            <a:endParaRPr kumimoji="0" lang="vi-VN" kern="1200" cap="none" spc="0" normalizeH="0" baseline="0" noProof="0">
              <a:latin typeface="+mj-lt"/>
              <a:ea typeface="+mn-ea"/>
              <a:cs typeface="+mn-cs"/>
            </a:endParaRPr>
          </a:p>
        </p:txBody>
      </p:sp>
      <p:graphicFrame>
        <p:nvGraphicFramePr>
          <p:cNvPr id="21" name="Object 20"/>
          <p:cNvGraphicFramePr>
            <a:graphicFrameLocks noChangeAspect="1"/>
          </p:cNvGraphicFramePr>
          <p:nvPr/>
        </p:nvGraphicFramePr>
        <p:xfrm>
          <a:off x="5211763" y="5867400"/>
          <a:ext cx="3094037" cy="804863"/>
        </p:xfrm>
        <a:graphic>
          <a:graphicData uri="http://schemas.openxmlformats.org/presentationml/2006/ole">
            <mc:AlternateContent xmlns:mc="http://schemas.openxmlformats.org/markup-compatibility/2006">
              <mc:Choice xmlns:v="urn:schemas-microsoft-com:vml" Requires="v">
                <p:oleObj spid="_x0000_s3090" name="" r:id="rId9" imgW="1511300" imgH="393700" progId="Equation.DSMT4">
                  <p:embed/>
                </p:oleObj>
              </mc:Choice>
              <mc:Fallback>
                <p:oleObj name="" r:id="rId9" imgW="1511300" imgH="393700" progId="Equation.DSMT4">
                  <p:embed/>
                  <p:pic>
                    <p:nvPicPr>
                      <p:cNvPr id="0" name="Picture 3089"/>
                      <p:cNvPicPr/>
                      <p:nvPr/>
                    </p:nvPicPr>
                    <p:blipFill>
                      <a:blip r:embed="rId10"/>
                      <a:stretch>
                        <a:fillRect/>
                      </a:stretch>
                    </p:blipFill>
                    <p:spPr>
                      <a:xfrm>
                        <a:off x="5211763" y="5867400"/>
                        <a:ext cx="3094037" cy="804863"/>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8921"/>
                                        </p:tgtEl>
                                        <p:attrNameLst>
                                          <p:attrName>style.visibility</p:attrName>
                                        </p:attrNameLst>
                                      </p:cBhvr>
                                      <p:to>
                                        <p:strVal val="visible"/>
                                      </p:to>
                                    </p:set>
                                    <p:animEffect transition="in" filter="barn(inVertical)">
                                      <p:cBhvr>
                                        <p:cTn id="37" dur="500"/>
                                        <p:tgtEl>
                                          <p:spTgt spid="3892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arn(inVertical)">
                                      <p:cBhvr>
                                        <p:cTn id="42" dur="500"/>
                                        <p:tgtEl>
                                          <p:spTgt spid="16"/>
                                        </p:tgtEl>
                                      </p:cBhvr>
                                    </p:animEffect>
                                  </p:childTnLst>
                                </p:cTn>
                              </p:par>
                            </p:childTnLst>
                          </p:cTn>
                        </p:par>
                        <p:par>
                          <p:cTn id="43" fill="hold">
                            <p:stCondLst>
                              <p:cond delay="500"/>
                            </p:stCondLst>
                            <p:childTnLst>
                              <p:par>
                                <p:cTn id="44" presetID="16" presetClass="entr" presetSubtype="21" fill="hold" nodeType="after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barn(inVertical)">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wipe(down)">
                                      <p:cBhvr>
                                        <p:cTn id="51" dur="500"/>
                                        <p:tgtEl>
                                          <p:spTgt spid="13"/>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barn(inVertical)">
                                      <p:cBhvr>
                                        <p:cTn id="56" dur="500"/>
                                        <p:tgtEl>
                                          <p:spTgt spid="14"/>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nodeType="click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wipe(down)">
                                      <p:cBhvr>
                                        <p:cTn id="61" dur="500"/>
                                        <p:tgtEl>
                                          <p:spTgt spid="15"/>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nodeType="click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wipe(down)">
                                      <p:cBhvr>
                                        <p:cTn id="66" dur="500"/>
                                        <p:tgtEl>
                                          <p:spTgt spid="18"/>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wipe(down)">
                                      <p:cBhvr>
                                        <p:cTn id="71" dur="500"/>
                                        <p:tgtEl>
                                          <p:spTgt spid="19"/>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20"/>
                                        </p:tgtEl>
                                        <p:attrNameLst>
                                          <p:attrName>style.visibility</p:attrName>
                                        </p:attrNameLst>
                                      </p:cBhvr>
                                      <p:to>
                                        <p:strVal val="visible"/>
                                      </p:to>
                                    </p:set>
                                    <p:animEffect transition="in" filter="wipe(down)">
                                      <p:cBhvr>
                                        <p:cTn id="76" dur="500"/>
                                        <p:tgtEl>
                                          <p:spTgt spid="20"/>
                                        </p:tgtEl>
                                      </p:cBhvr>
                                    </p:animEffect>
                                  </p:childTnLst>
                                </p:cTn>
                              </p:par>
                            </p:childTnLst>
                          </p:cTn>
                        </p:par>
                        <p:par>
                          <p:cTn id="77" fill="hold">
                            <p:stCondLst>
                              <p:cond delay="500"/>
                            </p:stCondLst>
                            <p:childTnLst>
                              <p:par>
                                <p:cTn id="78" presetID="22" presetClass="entr" presetSubtype="4" fill="hold" nodeType="after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wipe(down)">
                                      <p:cBhvr>
                                        <p:cTn id="8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3" grpId="0"/>
      <p:bldP spid="14" grpId="0"/>
      <p:bldP spid="19" grpId="0"/>
      <p:bldP spid="2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39938" name="Object 2"/>
          <p:cNvGraphicFramePr>
            <a:graphicFrameLocks noChangeAspect="1"/>
          </p:cNvGraphicFramePr>
          <p:nvPr>
            <p:ph sz="half" idx="1"/>
          </p:nvPr>
        </p:nvGraphicFramePr>
        <p:xfrm>
          <a:off x="0" y="0"/>
          <a:ext cx="1905000" cy="1900238"/>
        </p:xfrm>
        <a:graphic>
          <a:graphicData uri="http://schemas.openxmlformats.org/presentationml/2006/ole">
            <mc:AlternateContent xmlns:mc="http://schemas.openxmlformats.org/markup-compatibility/2006">
              <mc:Choice xmlns:v="urn:schemas-microsoft-com:vml" Requires="v">
                <p:oleObj spid="_x0000_s3092" name="" r:id="rId1" imgW="1278255" imgH="1273810" progId="MS_ClipArt_Gallery.2">
                  <p:embed/>
                </p:oleObj>
              </mc:Choice>
              <mc:Fallback>
                <p:oleObj name="" r:id="rId1" imgW="1278255" imgH="1273810" progId="MS_ClipArt_Gallery.2">
                  <p:embed/>
                  <p:pic>
                    <p:nvPicPr>
                      <p:cNvPr id="0" name="Picture 3091"/>
                      <p:cNvPicPr/>
                      <p:nvPr/>
                    </p:nvPicPr>
                    <p:blipFill>
                      <a:blip r:embed="rId2"/>
                      <a:srcRect/>
                      <a:stretch>
                        <a:fillRect/>
                      </a:stretch>
                    </p:blipFill>
                    <p:spPr>
                      <a:xfrm>
                        <a:off x="0" y="0"/>
                        <a:ext cx="1905000" cy="1900238"/>
                      </a:xfrm>
                      <a:prstGeom prst="rect">
                        <a:avLst/>
                      </a:prstGeom>
                      <a:noFill/>
                      <a:ln w="38100">
                        <a:miter/>
                      </a:ln>
                    </p:spPr>
                  </p:pic>
                </p:oleObj>
              </mc:Fallback>
            </mc:AlternateContent>
          </a:graphicData>
        </a:graphic>
      </p:graphicFrame>
      <p:sp>
        <p:nvSpPr>
          <p:cNvPr id="98307" name="Rectangle 3"/>
          <p:cNvSpPr/>
          <p:nvPr/>
        </p:nvSpPr>
        <p:spPr>
          <a:xfrm>
            <a:off x="609600" y="1905000"/>
            <a:ext cx="8305800" cy="2971800"/>
          </a:xfrm>
          <a:prstGeom prst="rect">
            <a:avLst/>
          </a:prstGeom>
          <a:noFill/>
          <a:ln w="9525" cap="flat" cmpd="sng">
            <a:solidFill>
              <a:srgbClr val="FF0066"/>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609600" lvl="0" indent="-609600" eaLnBrk="1" hangingPunct="1"/>
            <a:r>
              <a:rPr lang="en-US" altLang="en-US" sz="2400" b="1" dirty="0">
                <a:solidFill>
                  <a:srgbClr val="6600FF"/>
                </a:solidFill>
                <a:latin typeface="Times New Roman" panose="02020603050405020304" pitchFamily="18" charset="0"/>
              </a:rPr>
              <a:t>Học lại và nắm chắc 3 bước giải bài toán bằng cách lập hệ phương trình.</a:t>
            </a:r>
            <a:endParaRPr lang="en-US" altLang="en-US" sz="2400" b="1" dirty="0">
              <a:solidFill>
                <a:srgbClr val="6600FF"/>
              </a:solidFill>
              <a:latin typeface="Times New Roman" panose="02020603050405020304" pitchFamily="18" charset="0"/>
            </a:endParaRPr>
          </a:p>
          <a:p>
            <a:pPr marL="609600" lvl="0" indent="-609600" eaLnBrk="1" hangingPunct="1"/>
            <a:r>
              <a:rPr lang="en-US" altLang="en-US" sz="2400" b="1" dirty="0">
                <a:solidFill>
                  <a:srgbClr val="6600FF"/>
                </a:solidFill>
                <a:latin typeface="Times New Roman" panose="02020603050405020304" pitchFamily="18" charset="0"/>
              </a:rPr>
              <a:t>Làm bài tập số 28,29,30 Sgk/Tr 22;số 35, 36 Sbt/Tr 9 .</a:t>
            </a:r>
            <a:endParaRPr lang="en-US" altLang="en-US" sz="2400" b="1" dirty="0">
              <a:solidFill>
                <a:srgbClr val="6600FF"/>
              </a:solidFill>
              <a:latin typeface=".VnAristote" pitchFamily="34" charset="0"/>
            </a:endParaRPr>
          </a:p>
          <a:p>
            <a:pPr marL="609600" lvl="0" indent="-609600" eaLnBrk="1" hangingPunct="1"/>
            <a:endParaRPr lang="en-US" altLang="en-US" sz="2800" dirty="0">
              <a:solidFill>
                <a:srgbClr val="6600FF"/>
              </a:solidFill>
              <a:latin typeface="Times New Roman" panose="02020603050405020304" pitchFamily="18" charset="0"/>
            </a:endParaRPr>
          </a:p>
          <a:p>
            <a:pPr marL="609600" lvl="0" indent="-609600" eaLnBrk="1" hangingPunct="1"/>
            <a:endParaRPr lang="en-US" altLang="en-US" sz="2800" dirty="0">
              <a:solidFill>
                <a:srgbClr val="6600FF"/>
              </a:solidFill>
              <a:latin typeface="Times New Roman" panose="02020603050405020304" pitchFamily="18" charset="0"/>
            </a:endParaRPr>
          </a:p>
          <a:p>
            <a:pPr marL="609600" lvl="0" indent="-609600" eaLnBrk="1" hangingPunct="1"/>
            <a:endParaRPr lang="en-US" altLang="en-US" sz="2800" dirty="0">
              <a:solidFill>
                <a:srgbClr val="6600FF"/>
              </a:solidFill>
              <a:latin typeface="Times New Roman" panose="02020603050405020304" pitchFamily="18" charset="0"/>
            </a:endParaRPr>
          </a:p>
          <a:p>
            <a:pPr marL="609600" lvl="0" indent="-609600" eaLnBrk="1" hangingPunct="1"/>
            <a:endParaRPr lang="en-US" altLang="en-US" sz="2800" dirty="0">
              <a:solidFill>
                <a:srgbClr val="6600FF"/>
              </a:solidFill>
              <a:latin typeface="Times New Roman" panose="02020603050405020304" pitchFamily="18" charset="0"/>
            </a:endParaRPr>
          </a:p>
          <a:p>
            <a:pPr marL="609600" lvl="0" indent="-609600" eaLnBrk="1" hangingPunct="1">
              <a:buNone/>
            </a:pPr>
            <a:endParaRPr lang="en-US" altLang="en-US" sz="2800" dirty="0">
              <a:solidFill>
                <a:srgbClr val="6600FF"/>
              </a:solidFill>
              <a:latin typeface="Times New Roman" panose="02020603050405020304" pitchFamily="18" charset="0"/>
            </a:endParaRPr>
          </a:p>
          <a:p>
            <a:pPr marL="609600" lvl="0" indent="-609600" eaLnBrk="1" hangingPunct="1"/>
            <a:endParaRPr lang="en-US" altLang="en-US" b="1" dirty="0">
              <a:solidFill>
                <a:srgbClr val="6600FF"/>
              </a:solidFill>
              <a:latin typeface=".VnAristote" pitchFamily="34" charset="0"/>
            </a:endParaRPr>
          </a:p>
          <a:p>
            <a:pPr marL="609600" lvl="0" indent="-609600" eaLnBrk="1" hangingPunct="1"/>
            <a:endParaRPr lang="en-US" altLang="en-US" dirty="0"/>
          </a:p>
        </p:txBody>
      </p:sp>
      <p:sp>
        <p:nvSpPr>
          <p:cNvPr id="98308" name="Text Box 4"/>
          <p:cNvSpPr txBox="1"/>
          <p:nvPr/>
        </p:nvSpPr>
        <p:spPr>
          <a:xfrm>
            <a:off x="1828800" y="1219200"/>
            <a:ext cx="5181600" cy="5191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800" b="1" u="sng" dirty="0">
                <a:solidFill>
                  <a:srgbClr val="0000FF"/>
                </a:solidFill>
                <a:latin typeface="Times New Roman" panose="02020603050405020304" pitchFamily="18" charset="0"/>
                <a:cs typeface="Times New Roman" panose="02020603050405020304" pitchFamily="18" charset="0"/>
              </a:rPr>
              <a:t>Hướng dẫn về nh</a:t>
            </a:r>
            <a:r>
              <a:rPr lang="vi-VN" altLang="en-US" sz="2800" b="1" u="sng" dirty="0">
                <a:solidFill>
                  <a:srgbClr val="0000FF"/>
                </a:solidFill>
                <a:latin typeface="Times New Roman" panose="02020603050405020304" pitchFamily="18" charset="0"/>
                <a:ea typeface="Times New Roman" panose="02020603050405020304" pitchFamily="18" charset="0"/>
              </a:rPr>
              <a:t>à</a:t>
            </a:r>
            <a:endParaRPr lang="en-US" altLang="en-US" sz="2800" b="1" u="sng" dirty="0">
              <a:solidFill>
                <a:srgbClr val="0000FF"/>
              </a:solidFill>
              <a:latin typeface="Times New Roman" panose="02020603050405020304" pitchFamily="18" charset="0"/>
              <a:ea typeface="Times New Roman" panose="02020603050405020304" pitchFamily="18" charset="0"/>
            </a:endParaRPr>
          </a:p>
        </p:txBody>
      </p:sp>
      <p:graphicFrame>
        <p:nvGraphicFramePr>
          <p:cNvPr id="39941" name="Object 5"/>
          <p:cNvGraphicFramePr>
            <a:graphicFrameLocks noChangeAspect="1"/>
          </p:cNvGraphicFramePr>
          <p:nvPr/>
        </p:nvGraphicFramePr>
        <p:xfrm>
          <a:off x="6781800" y="4692650"/>
          <a:ext cx="2362200" cy="2165350"/>
        </p:xfrm>
        <a:graphic>
          <a:graphicData uri="http://schemas.openxmlformats.org/presentationml/2006/ole">
            <mc:AlternateContent xmlns:mc="http://schemas.openxmlformats.org/markup-compatibility/2006">
              <mc:Choice xmlns:v="urn:schemas-microsoft-com:vml" Requires="v">
                <p:oleObj spid="_x0000_s3091" name="" r:id="rId3" imgW="1999615" imgH="1831340" progId="MS_ClipArt_Gallery.2">
                  <p:embed/>
                </p:oleObj>
              </mc:Choice>
              <mc:Fallback>
                <p:oleObj name="" r:id="rId3" imgW="1999615" imgH="1831340" progId="MS_ClipArt_Gallery.2">
                  <p:embed/>
                  <p:pic>
                    <p:nvPicPr>
                      <p:cNvPr id="0" name="Picture 3090"/>
                      <p:cNvPicPr/>
                      <p:nvPr/>
                    </p:nvPicPr>
                    <p:blipFill>
                      <a:blip r:embed="rId4"/>
                      <a:stretch>
                        <a:fillRect/>
                      </a:stretch>
                    </p:blipFill>
                    <p:spPr>
                      <a:xfrm>
                        <a:off x="6781800" y="4692650"/>
                        <a:ext cx="2362200" cy="2165350"/>
                      </a:xfrm>
                      <a:prstGeom prst="rect">
                        <a:avLst/>
                      </a:prstGeom>
                      <a:noFill/>
                      <a:ln w="38100">
                        <a:noFill/>
                        <a:miter/>
                      </a:ln>
                    </p:spPr>
                  </p:pic>
                </p:oleObj>
              </mc:Fallback>
            </mc:AlternateContent>
          </a:graphicData>
        </a:graphic>
      </p:graphicFrame>
      <p:pic>
        <p:nvPicPr>
          <p:cNvPr id="39942" name="Picture 6" descr="flower1_div_md_wht"/>
          <p:cNvPicPr>
            <a:picLocks noChangeAspect="1"/>
          </p:cNvPicPr>
          <p:nvPr/>
        </p:nvPicPr>
        <p:blipFill>
          <a:blip r:embed="rId5"/>
          <a:stretch>
            <a:fillRect/>
          </a:stretch>
        </p:blipFill>
        <p:spPr>
          <a:xfrm>
            <a:off x="0" y="6096000"/>
            <a:ext cx="6858000" cy="762000"/>
          </a:xfrm>
          <a:prstGeom prst="rect">
            <a:avLst/>
          </a:prstGeom>
          <a:noFill/>
          <a:ln w="9525">
            <a:noFill/>
          </a:ln>
        </p:spPr>
      </p:pic>
      <p:pic>
        <p:nvPicPr>
          <p:cNvPr id="39943" name="Picture 7" descr="flower1_div_md_wht"/>
          <p:cNvPicPr>
            <a:picLocks noChangeAspect="1"/>
          </p:cNvPicPr>
          <p:nvPr/>
        </p:nvPicPr>
        <p:blipFill>
          <a:blip r:embed="rId5"/>
          <a:stretch>
            <a:fillRect/>
          </a:stretch>
        </p:blipFill>
        <p:spPr>
          <a:xfrm rot="5400000">
            <a:off x="-2162175" y="3838575"/>
            <a:ext cx="4800600" cy="476250"/>
          </a:xfrm>
          <a:prstGeom prst="rect">
            <a:avLst/>
          </a:prstGeom>
          <a:noFill/>
          <a:ln w="9525">
            <a:noFill/>
          </a:ln>
        </p:spPr>
      </p:pic>
      <p:pic>
        <p:nvPicPr>
          <p:cNvPr id="39944" name="Picture 8" descr="flower1_div_md_wht"/>
          <p:cNvPicPr>
            <a:picLocks noChangeAspect="1"/>
          </p:cNvPicPr>
          <p:nvPr/>
        </p:nvPicPr>
        <p:blipFill>
          <a:blip r:embed="rId5"/>
          <a:stretch>
            <a:fillRect/>
          </a:stretch>
        </p:blipFill>
        <p:spPr>
          <a:xfrm rot="5400000">
            <a:off x="6291263" y="2298700"/>
            <a:ext cx="5075237" cy="476250"/>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98308"/>
                                        </p:tgtEl>
                                        <p:attrNameLst>
                                          <p:attrName>style.visibility</p:attrName>
                                        </p:attrNameLst>
                                      </p:cBhvr>
                                      <p:to>
                                        <p:strVal val="visible"/>
                                      </p:to>
                                    </p:set>
                                    <p:animEffect transition="in" filter="strips(downRight)">
                                      <p:cBhvr>
                                        <p:cTn id="7" dur="2000"/>
                                        <p:tgtEl>
                                          <p:spTgt spid="98308"/>
                                        </p:tgtEl>
                                      </p:cBhvr>
                                    </p:animEffect>
                                  </p:childTnLst>
                                </p:cTn>
                              </p:par>
                            </p:childTnLst>
                          </p:cTn>
                        </p:par>
                        <p:par>
                          <p:cTn id="8" fill="hold">
                            <p:stCondLst>
                              <p:cond delay="2000"/>
                            </p:stCondLst>
                            <p:childTnLst>
                              <p:par>
                                <p:cTn id="9" presetID="18" presetClass="entr" presetSubtype="6" fill="hold" nodeType="afterEffect">
                                  <p:stCondLst>
                                    <p:cond delay="0"/>
                                  </p:stCondLst>
                                  <p:childTnLst>
                                    <p:set>
                                      <p:cBhvr>
                                        <p:cTn id="10" dur="1" fill="hold">
                                          <p:stCondLst>
                                            <p:cond delay="0"/>
                                          </p:stCondLst>
                                        </p:cTn>
                                        <p:tgtEl>
                                          <p:spTgt spid="98307">
                                            <p:txEl>
                                              <p:charRg st="72" end="127"/>
                                            </p:txEl>
                                          </p:spTgt>
                                        </p:tgtEl>
                                        <p:attrNameLst>
                                          <p:attrName>style.visibility</p:attrName>
                                        </p:attrNameLst>
                                      </p:cBhvr>
                                      <p:to>
                                        <p:strVal val="visible"/>
                                      </p:to>
                                    </p:set>
                                    <p:animEffect transition="in" filter="strips(downRight)">
                                      <p:cBhvr>
                                        <p:cTn id="11" dur="2000"/>
                                        <p:tgtEl>
                                          <p:spTgt spid="98307">
                                            <p:txEl>
                                              <p:charRg st="72" end="127"/>
                                            </p:txEl>
                                          </p:spTgt>
                                        </p:tgtEl>
                                      </p:cBhvr>
                                    </p:animEffect>
                                  </p:childTnLst>
                                </p:cTn>
                              </p:par>
                            </p:childTnLst>
                          </p:cTn>
                        </p:par>
                        <p:par>
                          <p:cTn id="12" fill="hold">
                            <p:stCondLst>
                              <p:cond delay="4000"/>
                            </p:stCondLst>
                            <p:childTnLst>
                              <p:par>
                                <p:cTn id="13" presetID="18" presetClass="entr" presetSubtype="6" fill="hold" nodeType="afterEffect">
                                  <p:stCondLst>
                                    <p:cond delay="0"/>
                                  </p:stCondLst>
                                  <p:childTnLst>
                                    <p:set>
                                      <p:cBhvr>
                                        <p:cTn id="14" dur="1" fill="hold">
                                          <p:stCondLst>
                                            <p:cond delay="0"/>
                                          </p:stCondLst>
                                        </p:cTn>
                                        <p:tgtEl>
                                          <p:spTgt spid="98307">
                                            <p:txEl>
                                              <p:charRg st="0" end="72"/>
                                            </p:txEl>
                                          </p:spTgt>
                                        </p:tgtEl>
                                        <p:attrNameLst>
                                          <p:attrName>style.visibility</p:attrName>
                                        </p:attrNameLst>
                                      </p:cBhvr>
                                      <p:to>
                                        <p:strVal val="visible"/>
                                      </p:to>
                                    </p:set>
                                    <p:animEffect transition="in" filter="strips(downRight)">
                                      <p:cBhvr>
                                        <p:cTn id="15" dur="2000"/>
                                        <p:tgtEl>
                                          <p:spTgt spid="98307">
                                            <p:txEl>
                                              <p:charRg st="0" end="7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Rectangle 2"/>
          <p:cNvSpPr>
            <a:spLocks noChangeArrowheads="1"/>
          </p:cNvSpPr>
          <p:nvPr/>
        </p:nvSpPr>
        <p:spPr bwMode="auto">
          <a:xfrm>
            <a:off x="228600" y="533400"/>
            <a:ext cx="3733800" cy="461963"/>
          </a:xfrm>
          <a:prstGeom prst="rect">
            <a:avLst/>
          </a:prstGeom>
          <a:noFill/>
          <a:ln w="38100">
            <a:noFill/>
            <a:miter lim="800000"/>
          </a:ln>
          <a:effectLst/>
        </p:spPr>
        <p:txBody>
          <a:bodyPr anchor="ct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2400" b="1" i="0" u="none" strike="noStrike" kern="1200" cap="none" spc="0" normalizeH="0" baseline="0" noProof="0" dirty="0">
                <a:ln>
                  <a:noFill/>
                </a:ln>
                <a:solidFill>
                  <a:schemeClr val="accent2"/>
                </a:solidFill>
                <a:effectLst>
                  <a:outerShdw blurRad="38100" dist="38100" dir="2700000" algn="tl">
                    <a:srgbClr val="C0C0C0"/>
                  </a:outerShdw>
                </a:effectLst>
                <a:uLnTx/>
                <a:uFillTx/>
                <a:latin typeface=".VnTime" pitchFamily="34" charset="0"/>
                <a:ea typeface="+mn-ea"/>
                <a:cs typeface="+mn-cs"/>
              </a:rPr>
              <a:t>1. </a:t>
            </a:r>
            <a:r>
              <a:rPr kumimoji="0" lang="vi-VN" sz="2400" b="1" i="0" u="none" strike="noStrike" kern="1200" cap="none" spc="0" normalizeH="0" baseline="0" noProof="0" dirty="0">
                <a:ln>
                  <a:noFill/>
                </a:ln>
                <a:solidFill>
                  <a:schemeClr val="accent2"/>
                </a:solidFill>
                <a:effectLst>
                  <a:outerShdw blurRad="38100" dist="38100" dir="2700000" algn="tl">
                    <a:srgbClr val="C0C0C0"/>
                  </a:outerShdw>
                </a:effectLst>
                <a:uLnTx/>
                <a:uFillTx/>
                <a:latin typeface=".VnTime" pitchFamily="34" charset="0"/>
                <a:ea typeface="+mn-ea"/>
                <a:cs typeface="+mn-cs"/>
              </a:rPr>
              <a:t>V</a:t>
            </a:r>
            <a:r>
              <a:rPr kumimoji="0" lang="vi-VN" sz="2400" b="1" i="0" u="none" strike="noStrike" kern="1200" cap="none" spc="0" normalizeH="0" baseline="0" noProof="0" dirty="0">
                <a:ln>
                  <a:noFill/>
                </a:ln>
                <a:solidFill>
                  <a:schemeClr val="accent2"/>
                </a:solidFill>
                <a:effectLst>
                  <a:outerShdw blurRad="38100" dist="38100" dir="2700000" algn="tl">
                    <a:srgbClr val="C0C0C0"/>
                  </a:outerShdw>
                </a:effectLst>
                <a:uLnTx/>
                <a:uFillTx/>
                <a:latin typeface="Times New Roman" panose="02020603050405020304" pitchFamily="18" charset="0"/>
                <a:ea typeface="+mn-ea"/>
                <a:cs typeface="Times New Roman" panose="02020603050405020304" pitchFamily="18" charset="0"/>
              </a:rPr>
              <a:t>í</a:t>
            </a:r>
            <a:r>
              <a:rPr kumimoji="0" lang="vi-VN" sz="2400" b="1" i="0" u="none" strike="noStrike" kern="1200" cap="none" spc="0" normalizeH="0" baseline="0" noProof="0" dirty="0">
                <a:ln>
                  <a:noFill/>
                </a:ln>
                <a:solidFill>
                  <a:schemeClr val="accent2"/>
                </a:solidFill>
                <a:effectLst>
                  <a:outerShdw blurRad="38100" dist="38100" dir="2700000" algn="tl">
                    <a:srgbClr val="C0C0C0"/>
                  </a:outerShdw>
                </a:effectLst>
                <a:uLnTx/>
                <a:uFillTx/>
                <a:latin typeface=".VnTime" pitchFamily="34" charset="0"/>
                <a:ea typeface="+mn-ea"/>
                <a:cs typeface="+mn-cs"/>
              </a:rPr>
              <a:t> dụ 1</a:t>
            </a:r>
            <a:r>
              <a:rPr kumimoji="0" lang="en-US" sz="2400" b="1" i="0" u="sng" strike="noStrike" kern="1200" cap="none" spc="0" normalizeH="0" baseline="0" noProof="0" dirty="0">
                <a:ln>
                  <a:noFill/>
                </a:ln>
                <a:solidFill>
                  <a:schemeClr val="accent2"/>
                </a:solidFill>
                <a:effectLst>
                  <a:outerShdw blurRad="38100" dist="38100" dir="2700000" algn="tl">
                    <a:srgbClr val="C0C0C0"/>
                  </a:outerShdw>
                </a:effectLst>
                <a:uLnTx/>
                <a:uFillTx/>
                <a:latin typeface=".VnTime" pitchFamily="34" charset="0"/>
                <a:ea typeface="+mn-ea"/>
                <a:cs typeface="+mn-cs"/>
              </a:rPr>
              <a:t>: </a:t>
            </a:r>
            <a:r>
              <a:rPr kumimoji="0" lang="en-US" sz="2400" b="0" i="0" u="sng" strike="noStrike" kern="1200" cap="none" spc="0" normalizeH="0" baseline="0" noProof="0" dirty="0">
                <a:ln>
                  <a:noFill/>
                </a:ln>
                <a:solidFill>
                  <a:schemeClr val="accent2"/>
                </a:solidFill>
                <a:effectLst>
                  <a:outerShdw blurRad="38100" dist="38100" dir="2700000" algn="tl">
                    <a:srgbClr val="C0C0C0"/>
                  </a:outerShdw>
                </a:effectLst>
                <a:uLnTx/>
                <a:uFillTx/>
                <a:latin typeface=".VnTime" pitchFamily="34" charset="0"/>
                <a:ea typeface="+mn-ea"/>
                <a:cs typeface="+mn-cs"/>
              </a:rPr>
              <a:t>( </a:t>
            </a:r>
            <a:r>
              <a:rPr kumimoji="0" lang="en-US" sz="2400" b="0" i="0" u="sng" strike="noStrike" kern="1200" cap="none" spc="0" normalizeH="0" baseline="0" noProof="0" dirty="0" err="1">
                <a:ln>
                  <a:noFill/>
                </a:ln>
                <a:solidFill>
                  <a:schemeClr val="accent2"/>
                </a:solidFill>
                <a:effectLst>
                  <a:outerShdw blurRad="38100" dist="38100" dir="2700000" algn="tl">
                    <a:srgbClr val="C0C0C0"/>
                  </a:outerShdw>
                </a:effectLst>
                <a:uLnTx/>
                <a:uFillTx/>
                <a:latin typeface=".VnTime" pitchFamily="34" charset="0"/>
                <a:ea typeface="+mn-ea"/>
                <a:cs typeface="+mn-cs"/>
              </a:rPr>
              <a:t>Sgk</a:t>
            </a:r>
            <a:r>
              <a:rPr kumimoji="0" lang="en-US" sz="2400" b="0" i="0" u="sng" strike="noStrike" kern="1200" cap="none" spc="0" normalizeH="0" baseline="0" noProof="0" dirty="0">
                <a:ln>
                  <a:noFill/>
                </a:ln>
                <a:solidFill>
                  <a:schemeClr val="accent2"/>
                </a:solidFill>
                <a:effectLst>
                  <a:outerShdw blurRad="38100" dist="38100" dir="2700000" algn="tl">
                    <a:srgbClr val="C0C0C0"/>
                  </a:outerShdw>
                </a:effectLst>
                <a:uLnTx/>
                <a:uFillTx/>
                <a:latin typeface=".VnTime" pitchFamily="34" charset="0"/>
                <a:ea typeface="+mn-ea"/>
                <a:cs typeface="+mn-cs"/>
              </a:rPr>
              <a:t>)/</a:t>
            </a:r>
            <a:r>
              <a:rPr kumimoji="0" lang="en-US" sz="2400" b="0" i="0" u="sng" strike="noStrike" kern="1200" cap="none" spc="0" normalizeH="0" baseline="0" noProof="0" dirty="0" err="1">
                <a:ln>
                  <a:noFill/>
                </a:ln>
                <a:solidFill>
                  <a:schemeClr val="accent2"/>
                </a:solidFill>
                <a:effectLst>
                  <a:outerShdw blurRad="38100" dist="38100" dir="2700000" algn="tl">
                    <a:srgbClr val="C0C0C0"/>
                  </a:outerShdw>
                </a:effectLst>
                <a:uLnTx/>
                <a:uFillTx/>
                <a:latin typeface=".VnTime" pitchFamily="34" charset="0"/>
                <a:ea typeface="+mn-ea"/>
                <a:cs typeface="+mn-cs"/>
              </a:rPr>
              <a:t>Tr</a:t>
            </a:r>
            <a:r>
              <a:rPr kumimoji="0" lang="en-US" sz="2400" b="0" i="0" u="sng" strike="noStrike" kern="1200" cap="none" spc="0" normalizeH="0" baseline="0" noProof="0" dirty="0">
                <a:ln>
                  <a:noFill/>
                </a:ln>
                <a:solidFill>
                  <a:schemeClr val="accent2"/>
                </a:solidFill>
                <a:effectLst>
                  <a:outerShdw blurRad="38100" dist="38100" dir="2700000" algn="tl">
                    <a:srgbClr val="C0C0C0"/>
                  </a:outerShdw>
                </a:effectLst>
                <a:uLnTx/>
                <a:uFillTx/>
                <a:latin typeface=".VnTime" pitchFamily="34" charset="0"/>
                <a:ea typeface="+mn-ea"/>
                <a:cs typeface="+mn-cs"/>
              </a:rPr>
              <a:t> 20) </a:t>
            </a:r>
            <a:endParaRPr kumimoji="0" lang="en-US" sz="2400" b="0" i="0" u="sng" strike="noStrike" kern="1200" cap="none" spc="0" normalizeH="0" baseline="0" noProof="0" dirty="0">
              <a:ln>
                <a:noFill/>
              </a:ln>
              <a:solidFill>
                <a:schemeClr val="accent2"/>
              </a:solidFill>
              <a:effectLst>
                <a:outerShdw blurRad="38100" dist="38100" dir="2700000" algn="tl">
                  <a:srgbClr val="C0C0C0"/>
                </a:outerShdw>
              </a:effectLst>
              <a:uLnTx/>
              <a:uFillTx/>
              <a:latin typeface=".VnTime" pitchFamily="34" charset="0"/>
              <a:ea typeface="+mn-ea"/>
              <a:cs typeface="+mn-cs"/>
            </a:endParaRPr>
          </a:p>
        </p:txBody>
      </p:sp>
      <p:sp>
        <p:nvSpPr>
          <p:cNvPr id="8195" name="Text Box 4"/>
          <p:cNvSpPr txBox="1"/>
          <p:nvPr/>
        </p:nvSpPr>
        <p:spPr>
          <a:xfrm>
            <a:off x="3365500" y="2184400"/>
            <a:ext cx="990600" cy="519113"/>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800" b="1" dirty="0">
                <a:solidFill>
                  <a:srgbClr val="0000CC"/>
                </a:solidFill>
                <a:latin typeface=".VnTime" pitchFamily="34" charset="0"/>
              </a:rPr>
              <a:t>x</a:t>
            </a:r>
            <a:endParaRPr lang="en-US" altLang="en-US" sz="2800" b="1" dirty="0">
              <a:solidFill>
                <a:srgbClr val="0000CC"/>
              </a:solidFill>
              <a:latin typeface=".VnTime" pitchFamily="34" charset="0"/>
            </a:endParaRPr>
          </a:p>
        </p:txBody>
      </p:sp>
      <p:sp>
        <p:nvSpPr>
          <p:cNvPr id="8196" name="Text Box 5"/>
          <p:cNvSpPr txBox="1"/>
          <p:nvPr/>
        </p:nvSpPr>
        <p:spPr>
          <a:xfrm>
            <a:off x="3371850" y="3028950"/>
            <a:ext cx="990600" cy="519113"/>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800" b="1" dirty="0">
                <a:solidFill>
                  <a:srgbClr val="0000CC"/>
                </a:solidFill>
                <a:latin typeface=".VnTime" pitchFamily="34" charset="0"/>
              </a:rPr>
              <a:t>y</a:t>
            </a:r>
            <a:endParaRPr lang="en-US" altLang="en-US" sz="2800" b="1" dirty="0">
              <a:solidFill>
                <a:srgbClr val="0000CC"/>
              </a:solidFill>
              <a:latin typeface=".VnTime" pitchFamily="34" charset="0"/>
            </a:endParaRPr>
          </a:p>
        </p:txBody>
      </p:sp>
      <p:sp>
        <p:nvSpPr>
          <p:cNvPr id="8197" name="Text Box 6"/>
          <p:cNvSpPr txBox="1"/>
          <p:nvPr/>
        </p:nvSpPr>
        <p:spPr>
          <a:xfrm>
            <a:off x="3416300" y="4267200"/>
            <a:ext cx="1828800" cy="519113"/>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800" b="1" dirty="0">
                <a:solidFill>
                  <a:srgbClr val="0000CC"/>
                </a:solidFill>
                <a:latin typeface=".VnTime" pitchFamily="34" charset="0"/>
              </a:rPr>
              <a:t>= 10x+y</a:t>
            </a:r>
            <a:endParaRPr lang="en-US" altLang="en-US" sz="2800" b="1" dirty="0">
              <a:solidFill>
                <a:srgbClr val="0000CC"/>
              </a:solidFill>
              <a:latin typeface=".VnTime" pitchFamily="34" charset="0"/>
            </a:endParaRPr>
          </a:p>
        </p:txBody>
      </p:sp>
      <p:graphicFrame>
        <p:nvGraphicFramePr>
          <p:cNvPr id="8198" name="Object 7"/>
          <p:cNvGraphicFramePr>
            <a:graphicFrameLocks noChangeAspect="1"/>
          </p:cNvGraphicFramePr>
          <p:nvPr/>
        </p:nvGraphicFramePr>
        <p:xfrm>
          <a:off x="2609850" y="4151313"/>
          <a:ext cx="612775" cy="1385887"/>
        </p:xfrm>
        <a:graphic>
          <a:graphicData uri="http://schemas.openxmlformats.org/presentationml/2006/ole">
            <mc:AlternateContent xmlns:mc="http://schemas.openxmlformats.org/markup-compatibility/2006">
              <mc:Choice xmlns:v="urn:schemas-microsoft-com:vml" Requires="v">
                <p:oleObj spid="_x0000_s3080" name="" r:id="rId1" imgW="190500" imgH="431800" progId="Equation.DSMT4">
                  <p:embed/>
                </p:oleObj>
              </mc:Choice>
              <mc:Fallback>
                <p:oleObj name="" r:id="rId1" imgW="190500" imgH="431800" progId="Equation.DSMT4">
                  <p:embed/>
                  <p:pic>
                    <p:nvPicPr>
                      <p:cNvPr id="0" name="Picture 3079"/>
                      <p:cNvPicPr/>
                      <p:nvPr/>
                    </p:nvPicPr>
                    <p:blipFill>
                      <a:blip r:embed="rId2"/>
                      <a:stretch>
                        <a:fillRect/>
                      </a:stretch>
                    </p:blipFill>
                    <p:spPr>
                      <a:xfrm>
                        <a:off x="2609850" y="4151313"/>
                        <a:ext cx="612775" cy="1385887"/>
                      </a:xfrm>
                      <a:prstGeom prst="rect">
                        <a:avLst/>
                      </a:prstGeom>
                      <a:noFill/>
                      <a:ln w="38100">
                        <a:noFill/>
                        <a:miter/>
                      </a:ln>
                    </p:spPr>
                  </p:pic>
                </p:oleObj>
              </mc:Fallback>
            </mc:AlternateContent>
          </a:graphicData>
        </a:graphic>
      </p:graphicFrame>
      <p:graphicFrame>
        <p:nvGraphicFramePr>
          <p:cNvPr id="8199" name="Object 8"/>
          <p:cNvGraphicFramePr>
            <a:graphicFrameLocks noChangeAspect="1"/>
          </p:cNvGraphicFramePr>
          <p:nvPr/>
        </p:nvGraphicFramePr>
        <p:xfrm>
          <a:off x="2647950" y="5143500"/>
          <a:ext cx="652463" cy="774700"/>
        </p:xfrm>
        <a:graphic>
          <a:graphicData uri="http://schemas.openxmlformats.org/presentationml/2006/ole">
            <mc:AlternateContent xmlns:mc="http://schemas.openxmlformats.org/markup-compatibility/2006">
              <mc:Choice xmlns:v="urn:schemas-microsoft-com:vml" Requires="v">
                <p:oleObj spid="_x0000_s3085" name="" r:id="rId3" imgW="203200" imgH="241300" progId="Equation.DSMT4">
                  <p:embed/>
                </p:oleObj>
              </mc:Choice>
              <mc:Fallback>
                <p:oleObj name="" r:id="rId3" imgW="203200" imgH="241300" progId="Equation.DSMT4">
                  <p:embed/>
                  <p:pic>
                    <p:nvPicPr>
                      <p:cNvPr id="0" name="Picture 3084"/>
                      <p:cNvPicPr/>
                      <p:nvPr/>
                    </p:nvPicPr>
                    <p:blipFill>
                      <a:blip r:embed="rId4"/>
                      <a:stretch>
                        <a:fillRect/>
                      </a:stretch>
                    </p:blipFill>
                    <p:spPr>
                      <a:xfrm>
                        <a:off x="2647950" y="5143500"/>
                        <a:ext cx="652463" cy="774700"/>
                      </a:xfrm>
                      <a:prstGeom prst="rect">
                        <a:avLst/>
                      </a:prstGeom>
                      <a:noFill/>
                      <a:ln w="38100">
                        <a:noFill/>
                        <a:miter/>
                      </a:ln>
                    </p:spPr>
                  </p:pic>
                </p:oleObj>
              </mc:Fallback>
            </mc:AlternateContent>
          </a:graphicData>
        </a:graphic>
      </p:graphicFrame>
      <p:sp>
        <p:nvSpPr>
          <p:cNvPr id="8200" name="Text Box 9"/>
          <p:cNvSpPr txBox="1"/>
          <p:nvPr/>
        </p:nvSpPr>
        <p:spPr>
          <a:xfrm>
            <a:off x="3352800" y="5295900"/>
            <a:ext cx="1828800" cy="519113"/>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800" b="1" dirty="0">
                <a:solidFill>
                  <a:srgbClr val="0000CC"/>
                </a:solidFill>
                <a:latin typeface=".VnTime" pitchFamily="34" charset="0"/>
              </a:rPr>
              <a:t> = 10y+x</a:t>
            </a:r>
            <a:endParaRPr lang="en-US" altLang="en-US" sz="2800" b="1" dirty="0">
              <a:solidFill>
                <a:srgbClr val="0000CC"/>
              </a:solidFill>
              <a:latin typeface=".VnTime" pitchFamily="34" charset="0"/>
            </a:endParaRPr>
          </a:p>
        </p:txBody>
      </p:sp>
      <p:graphicFrame>
        <p:nvGraphicFramePr>
          <p:cNvPr id="8201" name="Object 10"/>
          <p:cNvGraphicFramePr>
            <a:graphicFrameLocks noChangeAspect="1"/>
          </p:cNvGraphicFramePr>
          <p:nvPr/>
        </p:nvGraphicFramePr>
        <p:xfrm>
          <a:off x="2541588" y="2617788"/>
          <a:ext cx="2159000" cy="449262"/>
        </p:xfrm>
        <a:graphic>
          <a:graphicData uri="http://schemas.openxmlformats.org/presentationml/2006/ole">
            <mc:AlternateContent xmlns:mc="http://schemas.openxmlformats.org/markup-compatibility/2006">
              <mc:Choice xmlns:v="urn:schemas-microsoft-com:vml" Requires="v">
                <p:oleObj spid="_x0000_s3086" name="" r:id="rId5" imgW="977265" imgH="203200" progId="Equation.DSMT4">
                  <p:embed/>
                </p:oleObj>
              </mc:Choice>
              <mc:Fallback>
                <p:oleObj name="" r:id="rId5" imgW="977265" imgH="203200" progId="Equation.DSMT4">
                  <p:embed/>
                  <p:pic>
                    <p:nvPicPr>
                      <p:cNvPr id="0" name="Picture 3085"/>
                      <p:cNvPicPr/>
                      <p:nvPr/>
                    </p:nvPicPr>
                    <p:blipFill>
                      <a:blip r:embed="rId6"/>
                      <a:stretch>
                        <a:fillRect/>
                      </a:stretch>
                    </p:blipFill>
                    <p:spPr>
                      <a:xfrm>
                        <a:off x="2541588" y="2617788"/>
                        <a:ext cx="2159000" cy="449262"/>
                      </a:xfrm>
                      <a:prstGeom prst="rect">
                        <a:avLst/>
                      </a:prstGeom>
                      <a:noFill/>
                      <a:ln w="38100">
                        <a:noFill/>
                        <a:miter/>
                      </a:ln>
                    </p:spPr>
                  </p:pic>
                </p:oleObj>
              </mc:Fallback>
            </mc:AlternateContent>
          </a:graphicData>
        </a:graphic>
      </p:graphicFrame>
      <p:graphicFrame>
        <p:nvGraphicFramePr>
          <p:cNvPr id="8202" name="Object 11"/>
          <p:cNvGraphicFramePr>
            <a:graphicFrameLocks noChangeAspect="1"/>
          </p:cNvGraphicFramePr>
          <p:nvPr/>
        </p:nvGraphicFramePr>
        <p:xfrm>
          <a:off x="2547938" y="3619500"/>
          <a:ext cx="2190750" cy="449263"/>
        </p:xfrm>
        <a:graphic>
          <a:graphicData uri="http://schemas.openxmlformats.org/presentationml/2006/ole">
            <mc:AlternateContent xmlns:mc="http://schemas.openxmlformats.org/markup-compatibility/2006">
              <mc:Choice xmlns:v="urn:schemas-microsoft-com:vml" Requires="v">
                <p:oleObj spid="_x0000_s3088" name="" r:id="rId7" imgW="989965" imgH="203200" progId="Equation.DSMT4">
                  <p:embed/>
                </p:oleObj>
              </mc:Choice>
              <mc:Fallback>
                <p:oleObj name="" r:id="rId7" imgW="989965" imgH="203200" progId="Equation.DSMT4">
                  <p:embed/>
                  <p:pic>
                    <p:nvPicPr>
                      <p:cNvPr id="0" name="Picture 3087"/>
                      <p:cNvPicPr/>
                      <p:nvPr/>
                    </p:nvPicPr>
                    <p:blipFill>
                      <a:blip r:embed="rId8"/>
                      <a:stretch>
                        <a:fillRect/>
                      </a:stretch>
                    </p:blipFill>
                    <p:spPr>
                      <a:xfrm>
                        <a:off x="2547938" y="3619500"/>
                        <a:ext cx="2190750" cy="449263"/>
                      </a:xfrm>
                      <a:prstGeom prst="rect">
                        <a:avLst/>
                      </a:prstGeom>
                      <a:noFill/>
                      <a:ln w="38100">
                        <a:noFill/>
                        <a:miter/>
                      </a:ln>
                    </p:spPr>
                  </p:pic>
                </p:oleObj>
              </mc:Fallback>
            </mc:AlternateContent>
          </a:graphicData>
        </a:graphic>
      </p:graphicFrame>
      <p:sp>
        <p:nvSpPr>
          <p:cNvPr id="8203" name="Text Box 12"/>
          <p:cNvSpPr txBox="1"/>
          <p:nvPr/>
        </p:nvSpPr>
        <p:spPr>
          <a:xfrm>
            <a:off x="5181600" y="1371600"/>
            <a:ext cx="3962400" cy="1187450"/>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dirty="0">
                <a:latin typeface="Times New Roman" panose="02020603050405020304" pitchFamily="18" charset="0"/>
              </a:rPr>
              <a:t>     Hai lần chữ số hàng đơn vị lớn hơn chữ số hàng chục </a:t>
            </a:r>
            <a:r>
              <a:rPr lang="en-US" altLang="en-US" sz="2400" b="1" dirty="0">
                <a:latin typeface=".VnTime" pitchFamily="34" charset="0"/>
              </a:rPr>
              <a:t>1</a:t>
            </a:r>
            <a:r>
              <a:rPr lang="en-US" altLang="en-US" sz="2400" dirty="0">
                <a:latin typeface=".VnTime" pitchFamily="34" charset="0"/>
              </a:rPr>
              <a:t> </a:t>
            </a:r>
            <a:r>
              <a:rPr lang="en-US" altLang="en-US" sz="2400" b="1" dirty="0">
                <a:latin typeface="Times New Roman" panose="02020603050405020304" pitchFamily="18" charset="0"/>
              </a:rPr>
              <a:t>đơn vị ta có PT:</a:t>
            </a:r>
            <a:endParaRPr lang="en-US" altLang="en-US" sz="2400" b="1" dirty="0">
              <a:solidFill>
                <a:srgbClr val="FF3300"/>
              </a:solidFill>
              <a:latin typeface="Times New Roman" panose="02020603050405020304" pitchFamily="18" charset="0"/>
            </a:endParaRPr>
          </a:p>
        </p:txBody>
      </p:sp>
      <p:sp>
        <p:nvSpPr>
          <p:cNvPr id="8204" name="Text Box 13"/>
          <p:cNvSpPr txBox="1"/>
          <p:nvPr/>
        </p:nvSpPr>
        <p:spPr>
          <a:xfrm>
            <a:off x="5181600" y="2819400"/>
            <a:ext cx="3962400" cy="822325"/>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dirty="0">
                <a:latin typeface="Times New Roman" panose="02020603050405020304" pitchFamily="18" charset="0"/>
              </a:rPr>
              <a:t>Số mới bé hơn số cũ 27 đơn vị ta có PT:</a:t>
            </a:r>
            <a:endParaRPr lang="en-US" altLang="en-US" sz="2400" b="1" dirty="0">
              <a:solidFill>
                <a:srgbClr val="FF3300"/>
              </a:solidFill>
              <a:latin typeface=".VnTime" pitchFamily="34" charset="0"/>
            </a:endParaRPr>
          </a:p>
        </p:txBody>
      </p:sp>
      <p:sp>
        <p:nvSpPr>
          <p:cNvPr id="8205" name="Text Box 14"/>
          <p:cNvSpPr txBox="1"/>
          <p:nvPr/>
        </p:nvSpPr>
        <p:spPr>
          <a:xfrm>
            <a:off x="5130800" y="4724400"/>
            <a:ext cx="4013200" cy="822325"/>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dirty="0">
                <a:latin typeface="Times New Roman" panose="02020603050405020304" pitchFamily="18" charset="0"/>
              </a:rPr>
              <a:t>Từ (1) và (2) ta có hệ phương trình:</a:t>
            </a:r>
            <a:endParaRPr lang="en-US" altLang="en-US" sz="2400" b="1" dirty="0">
              <a:latin typeface="Times New Roman" panose="02020603050405020304" pitchFamily="18" charset="0"/>
            </a:endParaRPr>
          </a:p>
        </p:txBody>
      </p:sp>
      <p:graphicFrame>
        <p:nvGraphicFramePr>
          <p:cNvPr id="8206" name="Object 15"/>
          <p:cNvGraphicFramePr>
            <a:graphicFrameLocks noChangeAspect="1"/>
          </p:cNvGraphicFramePr>
          <p:nvPr/>
        </p:nvGraphicFramePr>
        <p:xfrm>
          <a:off x="6011863" y="5181600"/>
          <a:ext cx="1971675" cy="1127125"/>
        </p:xfrm>
        <a:graphic>
          <a:graphicData uri="http://schemas.openxmlformats.org/presentationml/2006/ole">
            <mc:AlternateContent xmlns:mc="http://schemas.openxmlformats.org/markup-compatibility/2006">
              <mc:Choice xmlns:v="urn:schemas-microsoft-com:vml" Requires="v">
                <p:oleObj spid="_x0000_s3087" name="" r:id="rId9" imgW="800100" imgH="457200" progId="Equation.DSMT4">
                  <p:embed/>
                </p:oleObj>
              </mc:Choice>
              <mc:Fallback>
                <p:oleObj name="" r:id="rId9" imgW="800100" imgH="457200" progId="Equation.DSMT4">
                  <p:embed/>
                  <p:pic>
                    <p:nvPicPr>
                      <p:cNvPr id="0" name="Picture 3086"/>
                      <p:cNvPicPr/>
                      <p:nvPr/>
                    </p:nvPicPr>
                    <p:blipFill>
                      <a:blip r:embed="rId10"/>
                      <a:stretch>
                        <a:fillRect/>
                      </a:stretch>
                    </p:blipFill>
                    <p:spPr>
                      <a:xfrm>
                        <a:off x="6011863" y="5181600"/>
                        <a:ext cx="1971675" cy="1127125"/>
                      </a:xfrm>
                      <a:prstGeom prst="rect">
                        <a:avLst/>
                      </a:prstGeom>
                      <a:noFill/>
                      <a:ln w="38100">
                        <a:noFill/>
                        <a:miter/>
                      </a:ln>
                    </p:spPr>
                  </p:pic>
                </p:oleObj>
              </mc:Fallback>
            </mc:AlternateContent>
          </a:graphicData>
        </a:graphic>
      </p:graphicFrame>
      <p:graphicFrame>
        <p:nvGraphicFramePr>
          <p:cNvPr id="38928" name="Group 16"/>
          <p:cNvGraphicFramePr>
            <a:graphicFrameLocks noGrp="1"/>
          </p:cNvGraphicFramePr>
          <p:nvPr/>
        </p:nvGraphicFramePr>
        <p:xfrm>
          <a:off x="288925" y="2152650"/>
          <a:ext cx="4686300" cy="3908425"/>
        </p:xfrm>
        <a:graphic>
          <a:graphicData uri="http://schemas.openxmlformats.org/drawingml/2006/table">
            <a:tbl>
              <a:tblPr/>
              <a:tblGrid>
                <a:gridCol w="2251075"/>
                <a:gridCol w="2435225"/>
              </a:tblGrid>
              <a:tr h="944817">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800" b="0" i="0" u="none" strike="noStrike" cap="none" normalizeH="0" baseline="0" smtClean="0">
                          <a:ln>
                            <a:noFill/>
                          </a:ln>
                          <a:solidFill>
                            <a:schemeClr val="accent2"/>
                          </a:solidFill>
                          <a:effectLst/>
                          <a:latin typeface="Arial" panose="020B0604020202020204" pitchFamily="34" charset="0"/>
                        </a:rPr>
                        <a:t>Chữ số hàng chục</a:t>
                      </a: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817">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800" b="0" i="0" u="none" strike="noStrike" cap="none" normalizeH="0" baseline="0" smtClean="0">
                          <a:ln>
                            <a:noFill/>
                          </a:ln>
                          <a:solidFill>
                            <a:schemeClr val="accent2"/>
                          </a:solidFill>
                          <a:effectLst/>
                          <a:latin typeface="Arial" panose="020B0604020202020204" pitchFamily="34" charset="0"/>
                        </a:rPr>
                        <a:t>Chữ số hàng đơn vị</a:t>
                      </a: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159">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800" b="0" i="0" u="none" strike="noStrike" cap="none" normalizeH="0" baseline="0" smtClean="0">
                          <a:ln>
                            <a:noFill/>
                          </a:ln>
                          <a:solidFill>
                            <a:schemeClr val="accent2"/>
                          </a:solidFill>
                          <a:effectLst/>
                          <a:latin typeface="Arial" panose="020B0604020202020204" pitchFamily="34" charset="0"/>
                        </a:rPr>
                        <a:t>Số cần tìm</a:t>
                      </a:r>
                      <a:endParaRPr kumimoji="0" lang="en-US" sz="2800" b="0" i="0" u="none" strike="noStrike" cap="none" normalizeH="0" baseline="0" smtClean="0">
                        <a:ln>
                          <a:noFill/>
                        </a:ln>
                        <a:solidFill>
                          <a:schemeClr val="accent2"/>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8863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800" b="0" i="0" u="none" strike="noStrike" cap="none" normalizeH="0" baseline="0" smtClean="0">
                          <a:ln>
                            <a:noFill/>
                          </a:ln>
                          <a:solidFill>
                            <a:schemeClr val="accent2"/>
                          </a:solidFill>
                          <a:effectLst/>
                          <a:latin typeface="Arial" panose="020B0604020202020204" pitchFamily="34" charset="0"/>
                        </a:rPr>
                        <a:t>Số mới</a:t>
                      </a: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accent2"/>
                        </a:solidFill>
                        <a:effectLst/>
                        <a:latin typeface="Arial" panose="020B0604020202020204" pitchFamily="34" charset="0"/>
                      </a:endParaRP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24" name="Rectangle 33"/>
          <p:cNvSpPr/>
          <p:nvPr/>
        </p:nvSpPr>
        <p:spPr>
          <a:xfrm>
            <a:off x="5181600" y="2486025"/>
            <a:ext cx="4227513" cy="461963"/>
          </a:xfrm>
          <a:prstGeom prst="rect">
            <a:avLst/>
          </a:prstGeom>
          <a:noFill/>
          <a:ln w="38100">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dirty="0">
                <a:solidFill>
                  <a:srgbClr val="FF3300"/>
                </a:solidFill>
                <a:latin typeface=".VnTime" pitchFamily="34" charset="0"/>
              </a:rPr>
              <a:t>2y - x = 1 hay  -x + 2y = 1(1)</a:t>
            </a:r>
            <a:endParaRPr lang="en-US" altLang="en-US" sz="2400" b="1" dirty="0">
              <a:solidFill>
                <a:srgbClr val="FF3300"/>
              </a:solidFill>
              <a:latin typeface=".VnTime" pitchFamily="34" charset="0"/>
            </a:endParaRPr>
          </a:p>
        </p:txBody>
      </p:sp>
      <p:sp>
        <p:nvSpPr>
          <p:cNvPr id="8225" name="Rectangle 34"/>
          <p:cNvSpPr/>
          <p:nvPr/>
        </p:nvSpPr>
        <p:spPr>
          <a:xfrm>
            <a:off x="5029200" y="3505200"/>
            <a:ext cx="4114800" cy="457200"/>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b="1" dirty="0">
                <a:solidFill>
                  <a:srgbClr val="FF3300"/>
                </a:solidFill>
                <a:latin typeface=".VnTime" pitchFamily="34" charset="0"/>
              </a:rPr>
              <a:t>(10x + y)-(10y+x) = 27  </a:t>
            </a:r>
            <a:endParaRPr lang="en-US" altLang="en-US" sz="2400" b="1" dirty="0">
              <a:solidFill>
                <a:srgbClr val="FF3300"/>
              </a:solidFill>
              <a:latin typeface=".VnTime" pitchFamily="34" charset="0"/>
            </a:endParaRPr>
          </a:p>
        </p:txBody>
      </p:sp>
      <p:sp>
        <p:nvSpPr>
          <p:cNvPr id="8226" name="Rectangle 40"/>
          <p:cNvSpPr/>
          <p:nvPr/>
        </p:nvSpPr>
        <p:spPr>
          <a:xfrm>
            <a:off x="6470650" y="3971925"/>
            <a:ext cx="1728788"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b="1" dirty="0">
                <a:solidFill>
                  <a:srgbClr val="FF3300"/>
                </a:solidFill>
                <a:latin typeface="Times New Roman" panose="02020603050405020304" pitchFamily="18" charset="0"/>
              </a:rPr>
              <a:t>9x – 9y = 27</a:t>
            </a:r>
            <a:endParaRPr lang="en-US" altLang="en-US" sz="2400" b="1" dirty="0">
              <a:solidFill>
                <a:srgbClr val="FF3300"/>
              </a:solidFill>
              <a:latin typeface="Times New Roman" panose="02020603050405020304" pitchFamily="18" charset="0"/>
            </a:endParaRPr>
          </a:p>
        </p:txBody>
      </p:sp>
      <p:sp>
        <p:nvSpPr>
          <p:cNvPr id="8227" name="Rectangle 41"/>
          <p:cNvSpPr/>
          <p:nvPr/>
        </p:nvSpPr>
        <p:spPr>
          <a:xfrm>
            <a:off x="6629400" y="4343400"/>
            <a:ext cx="1931988"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400" b="1" dirty="0">
                <a:solidFill>
                  <a:srgbClr val="FF3300"/>
                </a:solidFill>
                <a:latin typeface="Times New Roman" panose="02020603050405020304" pitchFamily="18" charset="0"/>
              </a:rPr>
              <a:t>x – y   = 3  (2)</a:t>
            </a:r>
            <a:endParaRPr lang="en-US" altLang="en-US" sz="2400" b="1" dirty="0">
              <a:solidFill>
                <a:srgbClr val="FF3300"/>
              </a:solidFill>
              <a:latin typeface="Times New Roman" panose="02020603050405020304" pitchFamily="18" charset="0"/>
            </a:endParaRPr>
          </a:p>
        </p:txBody>
      </p:sp>
      <p:graphicFrame>
        <p:nvGraphicFramePr>
          <p:cNvPr id="8228" name="Object 43"/>
          <p:cNvGraphicFramePr>
            <a:graphicFrameLocks noChangeAspect="1"/>
          </p:cNvGraphicFramePr>
          <p:nvPr/>
        </p:nvGraphicFramePr>
        <p:xfrm>
          <a:off x="6019800" y="4076700"/>
          <a:ext cx="444500" cy="314325"/>
        </p:xfrm>
        <a:graphic>
          <a:graphicData uri="http://schemas.openxmlformats.org/presentationml/2006/ole">
            <mc:AlternateContent xmlns:mc="http://schemas.openxmlformats.org/markup-compatibility/2006">
              <mc:Choice xmlns:v="urn:schemas-microsoft-com:vml" Requires="v">
                <p:oleObj spid="_x0000_s3089" name="" r:id="rId11" imgW="215900" imgH="152400" progId="Equation.DSMT4">
                  <p:embed/>
                </p:oleObj>
              </mc:Choice>
              <mc:Fallback>
                <p:oleObj name="" r:id="rId11" imgW="215900" imgH="152400" progId="Equation.DSMT4">
                  <p:embed/>
                  <p:pic>
                    <p:nvPicPr>
                      <p:cNvPr id="0" name="Picture 3088"/>
                      <p:cNvPicPr/>
                      <p:nvPr/>
                    </p:nvPicPr>
                    <p:blipFill>
                      <a:blip r:embed="rId12"/>
                      <a:stretch>
                        <a:fillRect/>
                      </a:stretch>
                    </p:blipFill>
                    <p:spPr>
                      <a:xfrm>
                        <a:off x="6019800" y="4076700"/>
                        <a:ext cx="444500" cy="314325"/>
                      </a:xfrm>
                      <a:prstGeom prst="rect">
                        <a:avLst/>
                      </a:prstGeom>
                      <a:noFill/>
                      <a:ln w="38100">
                        <a:noFill/>
                        <a:miter/>
                      </a:ln>
                    </p:spPr>
                  </p:pic>
                </p:oleObj>
              </mc:Fallback>
            </mc:AlternateContent>
          </a:graphicData>
        </a:graphic>
      </p:graphicFrame>
      <p:graphicFrame>
        <p:nvGraphicFramePr>
          <p:cNvPr id="8229" name="Object 44"/>
          <p:cNvGraphicFramePr>
            <a:graphicFrameLocks noChangeAspect="1"/>
          </p:cNvGraphicFramePr>
          <p:nvPr/>
        </p:nvGraphicFramePr>
        <p:xfrm>
          <a:off x="6010275" y="4481513"/>
          <a:ext cx="444500" cy="314325"/>
        </p:xfrm>
        <a:graphic>
          <a:graphicData uri="http://schemas.openxmlformats.org/presentationml/2006/ole">
            <mc:AlternateContent xmlns:mc="http://schemas.openxmlformats.org/markup-compatibility/2006">
              <mc:Choice xmlns:v="urn:schemas-microsoft-com:vml" Requires="v">
                <p:oleObj spid="_x0000_s3090" name="" r:id="rId13" imgW="215900" imgH="152400" progId="Equation.DSMT4">
                  <p:embed/>
                </p:oleObj>
              </mc:Choice>
              <mc:Fallback>
                <p:oleObj name="" r:id="rId13" imgW="215900" imgH="152400" progId="Equation.DSMT4">
                  <p:embed/>
                  <p:pic>
                    <p:nvPicPr>
                      <p:cNvPr id="0" name="Picture 3089"/>
                      <p:cNvPicPr/>
                      <p:nvPr/>
                    </p:nvPicPr>
                    <p:blipFill>
                      <a:blip r:embed="rId12"/>
                      <a:stretch>
                        <a:fillRect/>
                      </a:stretch>
                    </p:blipFill>
                    <p:spPr>
                      <a:xfrm>
                        <a:off x="6010275" y="4481513"/>
                        <a:ext cx="444500" cy="314325"/>
                      </a:xfrm>
                      <a:prstGeom prst="rect">
                        <a:avLst/>
                      </a:prstGeom>
                      <a:noFill/>
                      <a:ln w="38100">
                        <a:noFill/>
                        <a:miter/>
                      </a:ln>
                    </p:spPr>
                  </p:pic>
                </p:oleObj>
              </mc:Fallback>
            </mc:AlternateContent>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5" name="Text Box 5"/>
          <p:cNvSpPr txBox="1"/>
          <p:nvPr/>
        </p:nvSpPr>
        <p:spPr>
          <a:xfrm>
            <a:off x="927100" y="4330700"/>
            <a:ext cx="4484688" cy="1917700"/>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vi-VN" altLang="en-US" sz="2400" b="1" dirty="0">
                <a:latin typeface="Times New Roman" panose="02020603050405020304" pitchFamily="18" charset="0"/>
              </a:rPr>
              <a:t>Các đại lượng tham gia bài toán:</a:t>
            </a:r>
            <a:r>
              <a:rPr lang="vi-VN" altLang="en-US" sz="2400" b="1" dirty="0">
                <a:solidFill>
                  <a:srgbClr val="0000CC"/>
                </a:solidFill>
                <a:latin typeface="Times New Roman" panose="02020603050405020304" pitchFamily="18" charset="0"/>
              </a:rPr>
              <a:t> </a:t>
            </a:r>
            <a:endParaRPr lang="vi-VN" altLang="en-US" sz="2400" b="1" dirty="0">
              <a:solidFill>
                <a:srgbClr val="0000CC"/>
              </a:solidFill>
              <a:latin typeface="Times New Roman" panose="02020603050405020304" pitchFamily="18" charset="0"/>
            </a:endParaRPr>
          </a:p>
          <a:p>
            <a:pPr marL="0" lvl="0" indent="0" eaLnBrk="1" hangingPunct="1">
              <a:spcBef>
                <a:spcPct val="0"/>
              </a:spcBef>
              <a:buNone/>
            </a:pPr>
            <a:r>
              <a:rPr lang="vi-VN" altLang="en-US" sz="2400" b="1" dirty="0">
                <a:latin typeface="Times New Roman" panose="02020603050405020304" pitchFamily="18" charset="0"/>
              </a:rPr>
              <a:t>            +  Quãng đường</a:t>
            </a:r>
            <a:endParaRPr lang="vi-VN" altLang="en-US" sz="2400" b="1" dirty="0">
              <a:latin typeface="Times New Roman" panose="02020603050405020304" pitchFamily="18" charset="0"/>
            </a:endParaRPr>
          </a:p>
          <a:p>
            <a:pPr marL="0" lvl="0" indent="0" eaLnBrk="1" hangingPunct="1">
              <a:spcBef>
                <a:spcPct val="50000"/>
              </a:spcBef>
              <a:buNone/>
            </a:pPr>
            <a:r>
              <a:rPr lang="vi-VN" altLang="en-US" sz="2400" b="1" dirty="0">
                <a:latin typeface="Times New Roman" panose="02020603050405020304" pitchFamily="18" charset="0"/>
              </a:rPr>
              <a:t>            +  Vận tốc</a:t>
            </a:r>
            <a:endParaRPr lang="vi-VN" altLang="en-US" sz="2400" b="1" dirty="0">
              <a:latin typeface="Times New Roman" panose="02020603050405020304" pitchFamily="18" charset="0"/>
            </a:endParaRPr>
          </a:p>
          <a:p>
            <a:pPr marL="0" lvl="0" indent="0" eaLnBrk="1" hangingPunct="1">
              <a:spcBef>
                <a:spcPct val="50000"/>
              </a:spcBef>
              <a:buNone/>
            </a:pPr>
            <a:r>
              <a:rPr lang="vi-VN" altLang="en-US" sz="2400" b="1" dirty="0">
                <a:latin typeface="Times New Roman" panose="02020603050405020304" pitchFamily="18" charset="0"/>
              </a:rPr>
              <a:t>            +  Thời gian</a:t>
            </a:r>
            <a:endParaRPr lang="en-US" altLang="en-US" sz="2400" b="1" dirty="0">
              <a:latin typeface="Times New Roman" panose="02020603050405020304" pitchFamily="18" charset="0"/>
            </a:endParaRPr>
          </a:p>
        </p:txBody>
      </p:sp>
      <p:sp>
        <p:nvSpPr>
          <p:cNvPr id="61446" name="Text Box 6"/>
          <p:cNvSpPr txBox="1"/>
          <p:nvPr/>
        </p:nvSpPr>
        <p:spPr>
          <a:xfrm>
            <a:off x="304800" y="3124200"/>
            <a:ext cx="2667000" cy="457200"/>
          </a:xfrm>
          <a:prstGeom prst="rect">
            <a:avLst/>
          </a:prstGeom>
          <a:solidFill>
            <a:srgbClr val="00FFFF"/>
          </a:solidFill>
          <a:ln w="38100">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b="1" u="sng" dirty="0">
                <a:latin typeface="Times New Roman" panose="02020603050405020304" pitchFamily="18" charset="0"/>
              </a:rPr>
              <a:t>Phân tích bài toán: </a:t>
            </a:r>
            <a:endParaRPr lang="en-US" altLang="en-US" sz="2400" b="1" u="sng" dirty="0">
              <a:latin typeface="Times New Roman" panose="02020603050405020304" pitchFamily="18" charset="0"/>
            </a:endParaRPr>
          </a:p>
        </p:txBody>
      </p:sp>
      <p:sp>
        <p:nvSpPr>
          <p:cNvPr id="61447" name="Text Box 7"/>
          <p:cNvSpPr txBox="1"/>
          <p:nvPr/>
        </p:nvSpPr>
        <p:spPr>
          <a:xfrm>
            <a:off x="914400" y="6248400"/>
            <a:ext cx="6784975"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b="1" dirty="0">
                <a:latin typeface="Times New Roman" panose="02020603050405020304" pitchFamily="18" charset="0"/>
              </a:rPr>
              <a:t>Yêu cầu bài toán:  Tìm vận tốc của mỗi xe.</a:t>
            </a:r>
            <a:endParaRPr lang="en-US" altLang="en-US" sz="2400" b="1" dirty="0">
              <a:latin typeface="Times New Roman" panose="02020603050405020304" pitchFamily="18" charset="0"/>
            </a:endParaRPr>
          </a:p>
        </p:txBody>
      </p:sp>
      <p:sp>
        <p:nvSpPr>
          <p:cNvPr id="61448" name="Text Box 8"/>
          <p:cNvSpPr txBox="1"/>
          <p:nvPr/>
        </p:nvSpPr>
        <p:spPr>
          <a:xfrm>
            <a:off x="304800" y="685800"/>
            <a:ext cx="8839200" cy="22828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dirty="0">
                <a:solidFill>
                  <a:schemeClr val="accent2"/>
                </a:solidFill>
                <a:latin typeface="Times New Roman" panose="02020603050405020304" pitchFamily="18" charset="0"/>
              </a:rPr>
              <a:t>2.</a:t>
            </a:r>
            <a:r>
              <a:rPr lang="vi-VN" altLang="en-US" sz="2400" b="1" u="sng" dirty="0">
                <a:solidFill>
                  <a:schemeClr val="accent2"/>
                </a:solidFill>
                <a:latin typeface="Times New Roman" panose="02020603050405020304" pitchFamily="18" charset="0"/>
              </a:rPr>
              <a:t>Ví dụ </a:t>
            </a:r>
            <a:r>
              <a:rPr lang="en-US" altLang="en-US" sz="2400" b="1" u="sng" dirty="0">
                <a:solidFill>
                  <a:schemeClr val="accent2"/>
                </a:solidFill>
                <a:latin typeface="Times New Roman" panose="02020603050405020304" pitchFamily="18" charset="0"/>
              </a:rPr>
              <a:t>2</a:t>
            </a:r>
            <a:r>
              <a:rPr lang="vi-VN" altLang="en-US" sz="2400" b="1" u="sng" dirty="0">
                <a:solidFill>
                  <a:schemeClr val="accent2"/>
                </a:solidFill>
                <a:latin typeface="Times New Roman" panose="02020603050405020304" pitchFamily="18" charset="0"/>
              </a:rPr>
              <a:t> (sgk – t</a:t>
            </a:r>
            <a:r>
              <a:rPr lang="vi-VN" altLang="en-US" sz="2400" b="1" u="sng" baseline="-25000" dirty="0">
                <a:solidFill>
                  <a:schemeClr val="accent2"/>
                </a:solidFill>
                <a:latin typeface="Times New Roman" panose="02020603050405020304" pitchFamily="18" charset="0"/>
              </a:rPr>
              <a:t>21</a:t>
            </a:r>
            <a:r>
              <a:rPr lang="vi-VN" altLang="en-US" sz="2400" b="1" u="sng" dirty="0">
                <a:solidFill>
                  <a:schemeClr val="accent2"/>
                </a:solidFill>
                <a:latin typeface="Times New Roman" panose="02020603050405020304" pitchFamily="18" charset="0"/>
              </a:rPr>
              <a:t>).</a:t>
            </a:r>
            <a:r>
              <a:rPr lang="vi-VN" altLang="en-US" sz="2400" b="1" dirty="0">
                <a:solidFill>
                  <a:srgbClr val="0000CC"/>
                </a:solidFill>
                <a:latin typeface="Times New Roman" panose="02020603050405020304" pitchFamily="18" charset="0"/>
              </a:rPr>
              <a:t>  Một chiếc xe tải đi từ TP.Hồ Chí Minh đến TP. Cần Thơ, quãng đường dài 189km. Sau khi xe tải xuất phát được một giờ, một chiếc xe khách bắt đầu đi từ TP. Cần Thơ về TP. Hồ Chí Minh và gặp xe tải sau khi đã đi dược 1 giờ 48 phút. Tính vận tốc mỗi xe, biết rằng mỗi giờ xe khách đi nhanh hơn xe tải 13 km.</a:t>
            </a:r>
            <a:endParaRPr lang="en-US" altLang="en-US" sz="2400" b="1" dirty="0">
              <a:solidFill>
                <a:srgbClr val="0000CC"/>
              </a:solidFill>
              <a:latin typeface="Times New Roman" panose="02020603050405020304" pitchFamily="18" charset="0"/>
            </a:endParaRPr>
          </a:p>
        </p:txBody>
      </p:sp>
      <p:sp>
        <p:nvSpPr>
          <p:cNvPr id="61449" name="Text Box 9"/>
          <p:cNvSpPr txBox="1"/>
          <p:nvPr/>
        </p:nvSpPr>
        <p:spPr>
          <a:xfrm>
            <a:off x="914400" y="3962400"/>
            <a:ext cx="44958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b="1" dirty="0">
                <a:latin typeface="Times New Roman" panose="02020603050405020304" pitchFamily="18" charset="0"/>
              </a:rPr>
              <a:t>Các đối tượng tham gia bài toán: </a:t>
            </a:r>
            <a:endParaRPr lang="en-US" altLang="en-US" sz="2400" b="1" dirty="0">
              <a:latin typeface="Times New Roman" panose="02020603050405020304" pitchFamily="18" charset="0"/>
            </a:endParaRPr>
          </a:p>
        </p:txBody>
      </p:sp>
      <p:sp>
        <p:nvSpPr>
          <p:cNvPr id="61452" name="Rectangle 12"/>
          <p:cNvSpPr/>
          <p:nvPr/>
        </p:nvSpPr>
        <p:spPr>
          <a:xfrm>
            <a:off x="5410200" y="3962400"/>
            <a:ext cx="2503488"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b="1" dirty="0">
                <a:latin typeface="Times New Roman" panose="02020603050405020304" pitchFamily="18" charset="0"/>
              </a:rPr>
              <a:t>xe tải và xe khách</a:t>
            </a:r>
            <a:endParaRPr lang="en-US" altLang="en-US" sz="2400" b="1"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48"/>
                                        </p:tgtEl>
                                        <p:attrNameLst>
                                          <p:attrName>style.visibility</p:attrName>
                                        </p:attrNameLst>
                                      </p:cBhvr>
                                      <p:to>
                                        <p:strVal val="visible"/>
                                      </p:to>
                                    </p:set>
                                    <p:animEffect transition="in" filter="checkerboard(across)">
                                      <p:cBhvr>
                                        <p:cTn id="7" dur="500"/>
                                        <p:tgtEl>
                                          <p:spTgt spid="6144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1446"/>
                                        </p:tgtEl>
                                        <p:attrNameLst>
                                          <p:attrName>style.visibility</p:attrName>
                                        </p:attrNameLst>
                                      </p:cBhvr>
                                      <p:to>
                                        <p:strVal val="visible"/>
                                      </p:to>
                                    </p:set>
                                    <p:animEffect transition="in" filter="checkerboard(across)">
                                      <p:cBhvr>
                                        <p:cTn id="12" dur="500"/>
                                        <p:tgtEl>
                                          <p:spTgt spid="6144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449"/>
                                        </p:tgtEl>
                                        <p:attrNameLst>
                                          <p:attrName>style.visibility</p:attrName>
                                        </p:attrNameLst>
                                      </p:cBhvr>
                                      <p:to>
                                        <p:strVal val="visible"/>
                                      </p:to>
                                    </p:set>
                                    <p:animEffect transition="in" filter="box(in)">
                                      <p:cBhvr>
                                        <p:cTn id="17" dur="500"/>
                                        <p:tgtEl>
                                          <p:spTgt spid="6144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452"/>
                                        </p:tgtEl>
                                        <p:attrNameLst>
                                          <p:attrName>style.visibility</p:attrName>
                                        </p:attrNameLst>
                                      </p:cBhvr>
                                      <p:to>
                                        <p:strVal val="visible"/>
                                      </p:to>
                                    </p:set>
                                    <p:animEffect transition="in" filter="box(in)">
                                      <p:cBhvr>
                                        <p:cTn id="22" dur="500"/>
                                        <p:tgtEl>
                                          <p:spTgt spid="6145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1445"/>
                                        </p:tgtEl>
                                        <p:attrNameLst>
                                          <p:attrName>style.visibility</p:attrName>
                                        </p:attrNameLst>
                                      </p:cBhvr>
                                      <p:to>
                                        <p:strVal val="visible"/>
                                      </p:to>
                                    </p:set>
                                    <p:animEffect transition="in" filter="box(in)">
                                      <p:cBhvr>
                                        <p:cTn id="27" dur="500"/>
                                        <p:tgtEl>
                                          <p:spTgt spid="6144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61447"/>
                                        </p:tgtEl>
                                        <p:attrNameLst>
                                          <p:attrName>style.visibility</p:attrName>
                                        </p:attrNameLst>
                                      </p:cBhvr>
                                      <p:to>
                                        <p:strVal val="visible"/>
                                      </p:to>
                                    </p:set>
                                    <p:animEffect transition="in" filter="box(in)">
                                      <p:cBhvr>
                                        <p:cTn id="32" dur="500"/>
                                        <p:tgtEl>
                                          <p:spTgt spid="614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5" grpId="0"/>
      <p:bldP spid="61446" grpId="0" animBg="1"/>
      <p:bldP spid="61447" grpId="0"/>
      <p:bldP spid="61448" grpId="0"/>
      <p:bldP spid="61449" grpId="0"/>
      <p:bldP spid="6145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 name="Group 4"/>
          <p:cNvGrpSpPr/>
          <p:nvPr/>
        </p:nvGrpSpPr>
        <p:grpSpPr>
          <a:xfrm>
            <a:off x="1676400" y="3340100"/>
            <a:ext cx="6019800" cy="304800"/>
            <a:chOff x="2976" y="2320"/>
            <a:chExt cx="2304" cy="152"/>
          </a:xfrm>
        </p:grpSpPr>
        <p:sp>
          <p:nvSpPr>
            <p:cNvPr id="11298" name="Line 5"/>
            <p:cNvSpPr/>
            <p:nvPr/>
          </p:nvSpPr>
          <p:spPr>
            <a:xfrm>
              <a:off x="2976" y="2400"/>
              <a:ext cx="2304" cy="0"/>
            </a:xfrm>
            <a:prstGeom prst="line">
              <a:avLst/>
            </a:prstGeom>
            <a:ln w="38100" cap="flat" cmpd="sng">
              <a:solidFill>
                <a:schemeClr val="tx1"/>
              </a:solidFill>
              <a:prstDash val="solid"/>
              <a:headEnd type="none" w="med" len="med"/>
              <a:tailEnd type="none" w="med" len="med"/>
            </a:ln>
          </p:spPr>
        </p:sp>
        <p:sp>
          <p:nvSpPr>
            <p:cNvPr id="11299" name="Line 6"/>
            <p:cNvSpPr/>
            <p:nvPr/>
          </p:nvSpPr>
          <p:spPr>
            <a:xfrm>
              <a:off x="2976" y="2328"/>
              <a:ext cx="0" cy="144"/>
            </a:xfrm>
            <a:prstGeom prst="line">
              <a:avLst/>
            </a:prstGeom>
            <a:ln w="38100" cap="flat" cmpd="sng">
              <a:solidFill>
                <a:schemeClr val="tx1"/>
              </a:solidFill>
              <a:prstDash val="solid"/>
              <a:headEnd type="none" w="med" len="med"/>
              <a:tailEnd type="none" w="med" len="med"/>
            </a:ln>
          </p:spPr>
        </p:sp>
        <p:sp>
          <p:nvSpPr>
            <p:cNvPr id="11300" name="Line 7"/>
            <p:cNvSpPr/>
            <p:nvPr/>
          </p:nvSpPr>
          <p:spPr>
            <a:xfrm>
              <a:off x="5272" y="2320"/>
              <a:ext cx="0" cy="144"/>
            </a:xfrm>
            <a:prstGeom prst="line">
              <a:avLst/>
            </a:prstGeom>
            <a:ln w="38100" cap="flat" cmpd="sng">
              <a:solidFill>
                <a:schemeClr val="tx1"/>
              </a:solidFill>
              <a:prstDash val="solid"/>
              <a:headEnd type="none" w="med" len="med"/>
              <a:tailEnd type="none" w="med" len="med"/>
            </a:ln>
          </p:spPr>
        </p:sp>
      </p:grpSp>
      <p:sp>
        <p:nvSpPr>
          <p:cNvPr id="56328" name="Text Box 8"/>
          <p:cNvSpPr txBox="1"/>
          <p:nvPr/>
        </p:nvSpPr>
        <p:spPr>
          <a:xfrm>
            <a:off x="812800" y="3581400"/>
            <a:ext cx="13716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000" b="1" dirty="0">
                <a:solidFill>
                  <a:srgbClr val="0000CC"/>
                </a:solidFill>
                <a:latin typeface="Times New Roman" panose="02020603050405020304" pitchFamily="18" charset="0"/>
              </a:rPr>
              <a:t>TP.HCM</a:t>
            </a:r>
            <a:endParaRPr lang="en-US" altLang="en-US" sz="2000" b="1" dirty="0">
              <a:solidFill>
                <a:srgbClr val="0000CC"/>
              </a:solidFill>
              <a:latin typeface="Times New Roman" panose="02020603050405020304" pitchFamily="18" charset="0"/>
            </a:endParaRPr>
          </a:p>
        </p:txBody>
      </p:sp>
      <p:sp>
        <p:nvSpPr>
          <p:cNvPr id="56329" name="Text Box 9"/>
          <p:cNvSpPr txBox="1"/>
          <p:nvPr/>
        </p:nvSpPr>
        <p:spPr>
          <a:xfrm>
            <a:off x="7505700" y="3530600"/>
            <a:ext cx="1295400" cy="7016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000" b="1" dirty="0">
                <a:solidFill>
                  <a:srgbClr val="0000CC"/>
                </a:solidFill>
                <a:latin typeface="Times New Roman" panose="02020603050405020304" pitchFamily="18" charset="0"/>
              </a:rPr>
              <a:t>TP. Cần Thơ</a:t>
            </a:r>
            <a:endParaRPr lang="en-US" altLang="en-US" sz="2000" b="1" dirty="0">
              <a:solidFill>
                <a:srgbClr val="0000CC"/>
              </a:solidFill>
              <a:latin typeface="Times New Roman" panose="02020603050405020304" pitchFamily="18" charset="0"/>
            </a:endParaRPr>
          </a:p>
        </p:txBody>
      </p:sp>
      <p:sp>
        <p:nvSpPr>
          <p:cNvPr id="56330" name="Oval 10"/>
          <p:cNvSpPr/>
          <p:nvPr/>
        </p:nvSpPr>
        <p:spPr>
          <a:xfrm>
            <a:off x="2590800" y="3416300"/>
            <a:ext cx="152400" cy="152400"/>
          </a:xfrm>
          <a:prstGeom prst="ellipse">
            <a:avLst/>
          </a:prstGeom>
          <a:solidFill>
            <a:srgbClr val="FF0000"/>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endParaRPr lang="en-US" altLang="en-US" sz="1800" dirty="0"/>
          </a:p>
        </p:txBody>
      </p:sp>
      <p:sp>
        <p:nvSpPr>
          <p:cNvPr id="56331" name="Freeform 11"/>
          <p:cNvSpPr/>
          <p:nvPr/>
        </p:nvSpPr>
        <p:spPr>
          <a:xfrm>
            <a:off x="1600200" y="3187700"/>
            <a:ext cx="6096000" cy="304800"/>
          </a:xfrm>
          <a:custGeom>
            <a:avLst/>
            <a:gdLst>
              <a:gd name="txL" fmla="*/ 0 w 2304"/>
              <a:gd name="txT" fmla="*/ 0 h 160"/>
              <a:gd name="txR" fmla="*/ 2304 w 2304"/>
              <a:gd name="txB" fmla="*/ 160 h 160"/>
            </a:gdLst>
            <a:ahLst/>
            <a:cxnLst>
              <a:cxn ang="0">
                <a:pos x="0" y="2147483646"/>
              </a:cxn>
              <a:cxn ang="0">
                <a:pos x="2147483646" y="0"/>
              </a:cxn>
              <a:cxn ang="0">
                <a:pos x="2147483646" y="2147483646"/>
              </a:cxn>
            </a:cxnLst>
            <a:rect l="txL" t="txT" r="txR" b="txB"/>
            <a:pathLst>
              <a:path w="2304" h="160">
                <a:moveTo>
                  <a:pt x="0" y="160"/>
                </a:moveTo>
                <a:cubicBezTo>
                  <a:pt x="176" y="133"/>
                  <a:pt x="672" y="0"/>
                  <a:pt x="1056" y="0"/>
                </a:cubicBezTo>
                <a:cubicBezTo>
                  <a:pt x="1440" y="0"/>
                  <a:pt x="2044" y="127"/>
                  <a:pt x="2304" y="160"/>
                </a:cubicBezTo>
              </a:path>
            </a:pathLst>
          </a:custGeom>
          <a:noFill/>
          <a:ln w="19050" cap="flat" cmpd="sng">
            <a:solidFill>
              <a:schemeClr val="tx1">
                <a:alpha val="100000"/>
              </a:schemeClr>
            </a:solidFill>
            <a:prstDash val="dash"/>
            <a:round/>
            <a:headEnd type="none" w="med" len="med"/>
            <a:tailEnd type="none" w="med" len="med"/>
          </a:ln>
        </p:spPr>
        <p:txBody>
          <a:bodyPr/>
          <a:p>
            <a:endParaRPr lang="en-US"/>
          </a:p>
        </p:txBody>
      </p:sp>
      <p:sp>
        <p:nvSpPr>
          <p:cNvPr id="56332" name="Text Box 12"/>
          <p:cNvSpPr txBox="1"/>
          <p:nvPr/>
        </p:nvSpPr>
        <p:spPr>
          <a:xfrm>
            <a:off x="4267200" y="2819400"/>
            <a:ext cx="11430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000" b="1" dirty="0">
                <a:solidFill>
                  <a:srgbClr val="0000CC"/>
                </a:solidFill>
                <a:latin typeface="Times New Roman" panose="02020603050405020304" pitchFamily="18" charset="0"/>
              </a:rPr>
              <a:t>189km</a:t>
            </a:r>
            <a:endParaRPr lang="en-US" altLang="en-US" sz="2000" b="1" dirty="0">
              <a:solidFill>
                <a:srgbClr val="0000CC"/>
              </a:solidFill>
              <a:latin typeface="Times New Roman" panose="02020603050405020304" pitchFamily="18" charset="0"/>
            </a:endParaRPr>
          </a:p>
        </p:txBody>
      </p:sp>
      <p:sp>
        <p:nvSpPr>
          <p:cNvPr id="56333" name="Text Box 13"/>
          <p:cNvSpPr txBox="1"/>
          <p:nvPr/>
        </p:nvSpPr>
        <p:spPr>
          <a:xfrm>
            <a:off x="1905000" y="3519488"/>
            <a:ext cx="685800" cy="3667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1800" dirty="0">
                <a:solidFill>
                  <a:srgbClr val="0000CC"/>
                </a:solidFill>
                <a:latin typeface="Times New Roman" panose="02020603050405020304" pitchFamily="18" charset="0"/>
              </a:rPr>
              <a:t>1giờ</a:t>
            </a:r>
            <a:endParaRPr lang="en-US" altLang="en-US" sz="1800" dirty="0">
              <a:solidFill>
                <a:srgbClr val="0000CC"/>
              </a:solidFill>
              <a:latin typeface="Times New Roman" panose="02020603050405020304" pitchFamily="18" charset="0"/>
            </a:endParaRPr>
          </a:p>
        </p:txBody>
      </p:sp>
      <p:sp>
        <p:nvSpPr>
          <p:cNvPr id="56334" name="Text Box 14"/>
          <p:cNvSpPr txBox="1"/>
          <p:nvPr/>
        </p:nvSpPr>
        <p:spPr>
          <a:xfrm>
            <a:off x="152400" y="4267200"/>
            <a:ext cx="71628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Thời gian mỗi ôtô đi đến lúc gặp nhau  là bao nhiêu?</a:t>
            </a:r>
            <a:endParaRPr lang="en-US" altLang="en-US" sz="2400" dirty="0">
              <a:solidFill>
                <a:srgbClr val="0000CC"/>
              </a:solidFill>
              <a:latin typeface="Times New Roman" panose="02020603050405020304" pitchFamily="18" charset="0"/>
            </a:endParaRPr>
          </a:p>
        </p:txBody>
      </p:sp>
      <p:sp>
        <p:nvSpPr>
          <p:cNvPr id="56335" name="Rectangle 15"/>
          <p:cNvSpPr/>
          <p:nvPr/>
        </p:nvSpPr>
        <p:spPr>
          <a:xfrm>
            <a:off x="152400" y="4914900"/>
            <a:ext cx="9042400" cy="457200"/>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buNone/>
            </a:pPr>
            <a:r>
              <a:rPr lang="en-US" altLang="en-US" sz="2400" dirty="0">
                <a:solidFill>
                  <a:srgbClr val="0000FF"/>
                </a:solidFill>
                <a:latin typeface="Times New Roman" panose="02020603050405020304" pitchFamily="18" charset="0"/>
              </a:rPr>
              <a:t>Thời gian xe khách đã đi </a:t>
            </a:r>
            <a:r>
              <a:rPr lang="vi-VN" altLang="en-US" sz="2400" dirty="0">
                <a:solidFill>
                  <a:srgbClr val="0000FF"/>
                </a:solidFill>
                <a:latin typeface="Times New Roman" panose="02020603050405020304" pitchFamily="18" charset="0"/>
              </a:rPr>
              <a:t>đến lúc gặp xe tải </a:t>
            </a:r>
            <a:r>
              <a:rPr lang="en-US" altLang="en-US" sz="2400" dirty="0">
                <a:solidFill>
                  <a:srgbClr val="0000FF"/>
                </a:solidFill>
                <a:latin typeface="Times New Roman" panose="02020603050405020304" pitchFamily="18" charset="0"/>
              </a:rPr>
              <a:t>là</a:t>
            </a:r>
            <a:r>
              <a:rPr lang="vi-VN" altLang="en-US" sz="2400" dirty="0">
                <a:solidFill>
                  <a:srgbClr val="0000FF"/>
                </a:solidFill>
                <a:latin typeface="Times New Roman" panose="02020603050405020304" pitchFamily="18" charset="0"/>
              </a:rPr>
              <a:t> </a:t>
            </a:r>
            <a:r>
              <a:rPr lang="en-US" altLang="en-US" sz="2400" dirty="0">
                <a:solidFill>
                  <a:srgbClr val="0000FF"/>
                </a:solidFill>
                <a:latin typeface="Times New Roman" panose="02020603050405020304" pitchFamily="18" charset="0"/>
              </a:rPr>
              <a:t>1giờ 48 phút     =  </a:t>
            </a:r>
            <a:r>
              <a:rPr lang="vi-VN" altLang="en-US" sz="2400" dirty="0">
                <a:solidFill>
                  <a:srgbClr val="0000FF"/>
                </a:solidFill>
                <a:latin typeface="Times New Roman" panose="02020603050405020304" pitchFamily="18" charset="0"/>
              </a:rPr>
              <a:t>  </a:t>
            </a:r>
            <a:r>
              <a:rPr lang="en-US" altLang="en-US" sz="2400" dirty="0">
                <a:solidFill>
                  <a:srgbClr val="0000FF"/>
                </a:solidFill>
                <a:latin typeface="Times New Roman" panose="02020603050405020304" pitchFamily="18" charset="0"/>
              </a:rPr>
              <a:t>  ( giờ)</a:t>
            </a:r>
            <a:endParaRPr lang="en-US" altLang="en-US" sz="2400" dirty="0">
              <a:solidFill>
                <a:srgbClr val="0000FF"/>
              </a:solidFill>
              <a:latin typeface="Times New Roman" panose="02020603050405020304" pitchFamily="18" charset="0"/>
            </a:endParaRPr>
          </a:p>
        </p:txBody>
      </p:sp>
      <p:graphicFrame>
        <p:nvGraphicFramePr>
          <p:cNvPr id="56336" name="Object 16"/>
          <p:cNvGraphicFramePr>
            <a:graphicFrameLocks noChangeAspect="1"/>
          </p:cNvGraphicFramePr>
          <p:nvPr/>
        </p:nvGraphicFramePr>
        <p:xfrm>
          <a:off x="8020050" y="4743450"/>
          <a:ext cx="490538" cy="762000"/>
        </p:xfrm>
        <a:graphic>
          <a:graphicData uri="http://schemas.openxmlformats.org/presentationml/2006/ole">
            <mc:AlternateContent xmlns:mc="http://schemas.openxmlformats.org/markup-compatibility/2006">
              <mc:Choice xmlns:v="urn:schemas-microsoft-com:vml" Requires="v">
                <p:oleObj spid="_x0000_s3091" name="" r:id="rId1" imgW="152400" imgH="393700" progId="Equation.DSMT4">
                  <p:embed/>
                </p:oleObj>
              </mc:Choice>
              <mc:Fallback>
                <p:oleObj name="" r:id="rId1" imgW="152400" imgH="393700" progId="Equation.DSMT4">
                  <p:embed/>
                  <p:pic>
                    <p:nvPicPr>
                      <p:cNvPr id="0" name="Picture 3090"/>
                      <p:cNvPicPr/>
                      <p:nvPr/>
                    </p:nvPicPr>
                    <p:blipFill>
                      <a:blip r:embed="rId2"/>
                      <a:stretch>
                        <a:fillRect/>
                      </a:stretch>
                    </p:blipFill>
                    <p:spPr>
                      <a:xfrm>
                        <a:off x="8020050" y="4743450"/>
                        <a:ext cx="490538" cy="762000"/>
                      </a:xfrm>
                      <a:prstGeom prst="rect">
                        <a:avLst/>
                      </a:prstGeom>
                      <a:noFill/>
                      <a:ln w="38100">
                        <a:noFill/>
                        <a:miter/>
                      </a:ln>
                    </p:spPr>
                  </p:pic>
                </p:oleObj>
              </mc:Fallback>
            </mc:AlternateContent>
          </a:graphicData>
        </a:graphic>
      </p:graphicFrame>
      <p:sp>
        <p:nvSpPr>
          <p:cNvPr id="56337" name="Rectangle 17"/>
          <p:cNvSpPr/>
          <p:nvPr/>
        </p:nvSpPr>
        <p:spPr>
          <a:xfrm>
            <a:off x="203200" y="5467350"/>
            <a:ext cx="8940800" cy="533400"/>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buNone/>
            </a:pPr>
            <a:r>
              <a:rPr lang="en-US" altLang="en-US" sz="2400" dirty="0">
                <a:solidFill>
                  <a:srgbClr val="0000FF"/>
                </a:solidFill>
                <a:latin typeface="Times New Roman" panose="02020603050405020304" pitchFamily="18" charset="0"/>
              </a:rPr>
              <a:t>Thời gian xe tải đã đi </a:t>
            </a:r>
            <a:r>
              <a:rPr lang="vi-VN" altLang="en-US" sz="2400" dirty="0">
                <a:solidFill>
                  <a:srgbClr val="0000FF"/>
                </a:solidFill>
                <a:latin typeface="Times New Roman" panose="02020603050405020304" pitchFamily="18" charset="0"/>
              </a:rPr>
              <a:t>đến lúc gặp xe khách </a:t>
            </a:r>
            <a:r>
              <a:rPr lang="en-US" altLang="en-US" sz="2400" dirty="0">
                <a:solidFill>
                  <a:srgbClr val="0000FF"/>
                </a:solidFill>
                <a:latin typeface="Times New Roman" panose="02020603050405020304" pitchFamily="18" charset="0"/>
              </a:rPr>
              <a:t>là</a:t>
            </a:r>
            <a:r>
              <a:rPr lang="vi-VN" altLang="en-US" sz="2400" dirty="0">
                <a:solidFill>
                  <a:srgbClr val="0000FF"/>
                </a:solidFill>
                <a:latin typeface="Times New Roman" panose="02020603050405020304" pitchFamily="18" charset="0"/>
              </a:rPr>
              <a:t> </a:t>
            </a:r>
            <a:r>
              <a:rPr lang="en-US" altLang="en-US" sz="2400" dirty="0">
                <a:solidFill>
                  <a:srgbClr val="0000FF"/>
                </a:solidFill>
                <a:latin typeface="Times New Roman" panose="02020603050405020304" pitchFamily="18" charset="0"/>
              </a:rPr>
              <a:t>1+    </a:t>
            </a:r>
            <a:r>
              <a:rPr lang="vi-VN" altLang="en-US" sz="2400" dirty="0">
                <a:solidFill>
                  <a:srgbClr val="0000FF"/>
                </a:solidFill>
                <a:latin typeface="Times New Roman" panose="02020603050405020304" pitchFamily="18" charset="0"/>
              </a:rPr>
              <a:t> </a:t>
            </a:r>
            <a:r>
              <a:rPr lang="en-US" altLang="en-US" sz="2400" dirty="0">
                <a:solidFill>
                  <a:srgbClr val="0000FF"/>
                </a:solidFill>
                <a:latin typeface="Times New Roman" panose="02020603050405020304" pitchFamily="18" charset="0"/>
              </a:rPr>
              <a:t> giờ    =           (giờ)</a:t>
            </a:r>
            <a:endParaRPr lang="en-US" altLang="en-US" sz="2400" dirty="0">
              <a:solidFill>
                <a:srgbClr val="0000FF"/>
              </a:solidFill>
              <a:latin typeface="Times New Roman" panose="02020603050405020304" pitchFamily="18" charset="0"/>
            </a:endParaRPr>
          </a:p>
        </p:txBody>
      </p:sp>
      <p:graphicFrame>
        <p:nvGraphicFramePr>
          <p:cNvPr id="56338" name="Object 18"/>
          <p:cNvGraphicFramePr>
            <a:graphicFrameLocks noChangeAspect="1"/>
          </p:cNvGraphicFramePr>
          <p:nvPr/>
        </p:nvGraphicFramePr>
        <p:xfrm>
          <a:off x="7696200" y="5334000"/>
          <a:ext cx="476250" cy="762000"/>
        </p:xfrm>
        <a:graphic>
          <a:graphicData uri="http://schemas.openxmlformats.org/presentationml/2006/ole">
            <mc:AlternateContent xmlns:mc="http://schemas.openxmlformats.org/markup-compatibility/2006">
              <mc:Choice xmlns:v="urn:schemas-microsoft-com:vml" Requires="v">
                <p:oleObj spid="_x0000_s3093" name="" r:id="rId3" imgW="215900" imgH="393065" progId="Equation.DSMT4">
                  <p:embed/>
                </p:oleObj>
              </mc:Choice>
              <mc:Fallback>
                <p:oleObj name="" r:id="rId3" imgW="215900" imgH="393065" progId="Equation.DSMT4">
                  <p:embed/>
                  <p:pic>
                    <p:nvPicPr>
                      <p:cNvPr id="0" name="Picture 3092"/>
                      <p:cNvPicPr/>
                      <p:nvPr/>
                    </p:nvPicPr>
                    <p:blipFill>
                      <a:blip r:embed="rId4"/>
                      <a:stretch>
                        <a:fillRect/>
                      </a:stretch>
                    </p:blipFill>
                    <p:spPr>
                      <a:xfrm>
                        <a:off x="7696200" y="5334000"/>
                        <a:ext cx="476250" cy="762000"/>
                      </a:xfrm>
                      <a:prstGeom prst="rect">
                        <a:avLst/>
                      </a:prstGeom>
                      <a:noFill/>
                      <a:ln w="38100">
                        <a:noFill/>
                        <a:miter/>
                      </a:ln>
                    </p:spPr>
                  </p:pic>
                </p:oleObj>
              </mc:Fallback>
            </mc:AlternateContent>
          </a:graphicData>
        </a:graphic>
      </p:graphicFrame>
      <p:graphicFrame>
        <p:nvGraphicFramePr>
          <p:cNvPr id="56339" name="Object 19"/>
          <p:cNvGraphicFramePr>
            <a:graphicFrameLocks noChangeAspect="1"/>
          </p:cNvGraphicFramePr>
          <p:nvPr/>
        </p:nvGraphicFramePr>
        <p:xfrm>
          <a:off x="6211888" y="5316538"/>
          <a:ext cx="569912" cy="736600"/>
        </p:xfrm>
        <a:graphic>
          <a:graphicData uri="http://schemas.openxmlformats.org/presentationml/2006/ole">
            <mc:AlternateContent xmlns:mc="http://schemas.openxmlformats.org/markup-compatibility/2006">
              <mc:Choice xmlns:v="urn:schemas-microsoft-com:vml" Requires="v">
                <p:oleObj spid="_x0000_s3092" name="" r:id="rId5" imgW="152400" imgH="419100" progId="Equation.DSMT4">
                  <p:embed/>
                </p:oleObj>
              </mc:Choice>
              <mc:Fallback>
                <p:oleObj name="" r:id="rId5" imgW="152400" imgH="419100" progId="Equation.DSMT4">
                  <p:embed/>
                  <p:pic>
                    <p:nvPicPr>
                      <p:cNvPr id="0" name="Picture 3091"/>
                      <p:cNvPicPr/>
                      <p:nvPr/>
                    </p:nvPicPr>
                    <p:blipFill>
                      <a:blip r:embed="rId6"/>
                      <a:stretch>
                        <a:fillRect/>
                      </a:stretch>
                    </p:blipFill>
                    <p:spPr>
                      <a:xfrm>
                        <a:off x="6211888" y="5316538"/>
                        <a:ext cx="569912" cy="736600"/>
                      </a:xfrm>
                      <a:prstGeom prst="rect">
                        <a:avLst/>
                      </a:prstGeom>
                      <a:noFill/>
                      <a:ln w="38100">
                        <a:noFill/>
                        <a:miter/>
                      </a:ln>
                    </p:spPr>
                  </p:pic>
                </p:oleObj>
              </mc:Fallback>
            </mc:AlternateContent>
          </a:graphicData>
        </a:graphic>
      </p:graphicFrame>
      <p:sp>
        <p:nvSpPr>
          <p:cNvPr id="56340" name="Oval 20"/>
          <p:cNvSpPr/>
          <p:nvPr/>
        </p:nvSpPr>
        <p:spPr>
          <a:xfrm>
            <a:off x="4648200" y="3416300"/>
            <a:ext cx="152400" cy="152400"/>
          </a:xfrm>
          <a:prstGeom prst="ellipse">
            <a:avLst/>
          </a:prstGeom>
          <a:solidFill>
            <a:srgbClr val="FF0000"/>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endParaRPr lang="en-US" altLang="en-US" sz="1800" dirty="0"/>
          </a:p>
        </p:txBody>
      </p:sp>
      <p:sp>
        <p:nvSpPr>
          <p:cNvPr id="56341" name="AutoShape 21"/>
          <p:cNvSpPr/>
          <p:nvPr/>
        </p:nvSpPr>
        <p:spPr>
          <a:xfrm rot="-5400000">
            <a:off x="6129338" y="2243138"/>
            <a:ext cx="236537" cy="2895600"/>
          </a:xfrm>
          <a:prstGeom prst="leftBrace">
            <a:avLst>
              <a:gd name="adj1" fmla="val 102013"/>
              <a:gd name="adj2" fmla="val 51852"/>
            </a:avLst>
          </a:prstGeom>
          <a:noFill/>
          <a:ln w="19050"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endParaRPr lang="en-US" altLang="en-US" sz="1800" dirty="0"/>
          </a:p>
        </p:txBody>
      </p:sp>
      <p:sp>
        <p:nvSpPr>
          <p:cNvPr id="56342" name="AutoShape 22"/>
          <p:cNvSpPr/>
          <p:nvPr/>
        </p:nvSpPr>
        <p:spPr>
          <a:xfrm rot="-5400000">
            <a:off x="3576638" y="2581275"/>
            <a:ext cx="236537" cy="2057400"/>
          </a:xfrm>
          <a:prstGeom prst="leftBrace">
            <a:avLst>
              <a:gd name="adj1" fmla="val 72483"/>
              <a:gd name="adj2" fmla="val 51852"/>
            </a:avLst>
          </a:prstGeom>
          <a:noFill/>
          <a:ln w="19050" cap="flat" cmpd="sng">
            <a:solidFill>
              <a:srgbClr val="FF0000"/>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endParaRPr lang="en-US" altLang="en-US" sz="1800" dirty="0"/>
          </a:p>
        </p:txBody>
      </p:sp>
      <p:sp>
        <p:nvSpPr>
          <p:cNvPr id="56343" name="Text Box 23"/>
          <p:cNvSpPr txBox="1"/>
          <p:nvPr/>
        </p:nvSpPr>
        <p:spPr>
          <a:xfrm>
            <a:off x="5638800" y="3568700"/>
            <a:ext cx="12192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1800" dirty="0">
                <a:solidFill>
                  <a:srgbClr val="0000CC"/>
                </a:solidFill>
                <a:latin typeface="Times New Roman" panose="02020603050405020304" pitchFamily="18" charset="0"/>
              </a:rPr>
              <a:t>? thời gian</a:t>
            </a:r>
            <a:endParaRPr lang="en-US" altLang="en-US" sz="1800" dirty="0">
              <a:solidFill>
                <a:srgbClr val="0000CC"/>
              </a:solidFill>
              <a:latin typeface="Times New Roman" panose="02020603050405020304" pitchFamily="18" charset="0"/>
            </a:endParaRPr>
          </a:p>
        </p:txBody>
      </p:sp>
      <p:sp>
        <p:nvSpPr>
          <p:cNvPr id="56344" name="Text Box 24"/>
          <p:cNvSpPr txBox="1"/>
          <p:nvPr/>
        </p:nvSpPr>
        <p:spPr>
          <a:xfrm>
            <a:off x="2971800" y="3568700"/>
            <a:ext cx="12192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1800" dirty="0">
                <a:solidFill>
                  <a:srgbClr val="0000CC"/>
                </a:solidFill>
                <a:latin typeface="Times New Roman" panose="02020603050405020304" pitchFamily="18" charset="0"/>
              </a:rPr>
              <a:t>? thời gian</a:t>
            </a:r>
            <a:endParaRPr lang="en-US" altLang="en-US" sz="1800" dirty="0">
              <a:solidFill>
                <a:srgbClr val="0000CC"/>
              </a:solidFill>
              <a:latin typeface="Times New Roman" panose="02020603050405020304" pitchFamily="18" charset="0"/>
            </a:endParaRPr>
          </a:p>
        </p:txBody>
      </p:sp>
      <p:sp>
        <p:nvSpPr>
          <p:cNvPr id="56345" name="Text Box 25"/>
          <p:cNvSpPr txBox="1"/>
          <p:nvPr/>
        </p:nvSpPr>
        <p:spPr>
          <a:xfrm>
            <a:off x="3048000" y="3581400"/>
            <a:ext cx="15240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1800" dirty="0">
                <a:solidFill>
                  <a:srgbClr val="0000CC"/>
                </a:solidFill>
                <a:latin typeface="Times New Roman" panose="02020603050405020304" pitchFamily="18" charset="0"/>
              </a:rPr>
              <a:t>1giờ 48phút</a:t>
            </a:r>
            <a:endParaRPr lang="en-US" altLang="en-US" sz="1800" dirty="0">
              <a:solidFill>
                <a:srgbClr val="0000CC"/>
              </a:solidFill>
              <a:latin typeface="Times New Roman" panose="02020603050405020304" pitchFamily="18" charset="0"/>
            </a:endParaRPr>
          </a:p>
        </p:txBody>
      </p:sp>
      <p:sp>
        <p:nvSpPr>
          <p:cNvPr id="56346" name="Text Box 26"/>
          <p:cNvSpPr txBox="1"/>
          <p:nvPr/>
        </p:nvSpPr>
        <p:spPr>
          <a:xfrm>
            <a:off x="5397500" y="3581400"/>
            <a:ext cx="15240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1800" dirty="0">
                <a:solidFill>
                  <a:srgbClr val="0000CC"/>
                </a:solidFill>
                <a:latin typeface="Times New Roman" panose="02020603050405020304" pitchFamily="18" charset="0"/>
              </a:rPr>
              <a:t>1giờ 48phút</a:t>
            </a:r>
            <a:endParaRPr lang="en-US" altLang="en-US" sz="1800" dirty="0">
              <a:solidFill>
                <a:srgbClr val="0000CC"/>
              </a:solidFill>
              <a:latin typeface="Times New Roman" panose="02020603050405020304" pitchFamily="18" charset="0"/>
            </a:endParaRPr>
          </a:p>
        </p:txBody>
      </p:sp>
      <p:sp>
        <p:nvSpPr>
          <p:cNvPr id="11286" name="Text Box 27"/>
          <p:cNvSpPr txBox="1"/>
          <p:nvPr/>
        </p:nvSpPr>
        <p:spPr>
          <a:xfrm>
            <a:off x="228600" y="762000"/>
            <a:ext cx="8763000" cy="19177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spcBef>
                <a:spcPct val="50000"/>
              </a:spcBef>
              <a:buNone/>
            </a:pPr>
            <a:r>
              <a:rPr lang="en-US" altLang="en-US" sz="2400" b="1" u="sng" dirty="0">
                <a:solidFill>
                  <a:schemeClr val="accent2"/>
                </a:solidFill>
                <a:latin typeface="Times New Roman" panose="02020603050405020304" pitchFamily="18" charset="0"/>
              </a:rPr>
              <a:t>2.</a:t>
            </a:r>
            <a:r>
              <a:rPr lang="vi-VN" altLang="en-US" sz="2400" b="1" u="sng" dirty="0">
                <a:solidFill>
                  <a:schemeClr val="accent2"/>
                </a:solidFill>
                <a:latin typeface="Times New Roman" panose="02020603050405020304" pitchFamily="18" charset="0"/>
              </a:rPr>
              <a:t>Ví dụ 2</a:t>
            </a:r>
            <a:r>
              <a:rPr lang="en-US" altLang="en-US" sz="2400" b="1" u="sng" dirty="0">
                <a:solidFill>
                  <a:schemeClr val="accent2"/>
                </a:solidFill>
                <a:latin typeface="Times New Roman" panose="02020603050405020304" pitchFamily="18" charset="0"/>
              </a:rPr>
              <a:t>:</a:t>
            </a:r>
            <a:r>
              <a:rPr lang="vi-VN" altLang="en-US" sz="2400" b="1" u="sng" dirty="0">
                <a:solidFill>
                  <a:schemeClr val="accent2"/>
                </a:solidFill>
                <a:latin typeface="Times New Roman" panose="02020603050405020304" pitchFamily="18" charset="0"/>
              </a:rPr>
              <a:t> (</a:t>
            </a:r>
            <a:r>
              <a:rPr lang="en-US" altLang="en-US" sz="2400" b="1" u="sng" dirty="0">
                <a:solidFill>
                  <a:schemeClr val="accent2"/>
                </a:solidFill>
                <a:latin typeface="Times New Roman" panose="02020603050405020304" pitchFamily="18" charset="0"/>
              </a:rPr>
              <a:t>S</a:t>
            </a:r>
            <a:r>
              <a:rPr lang="vi-VN" altLang="en-US" sz="2400" b="1" u="sng" dirty="0">
                <a:solidFill>
                  <a:schemeClr val="accent2"/>
                </a:solidFill>
                <a:latin typeface="Times New Roman" panose="02020603050405020304" pitchFamily="18" charset="0"/>
              </a:rPr>
              <a:t>gk).</a:t>
            </a:r>
            <a:r>
              <a:rPr lang="vi-VN" altLang="en-US" sz="2400" b="1" dirty="0">
                <a:solidFill>
                  <a:srgbClr val="0000CC"/>
                </a:solidFill>
                <a:latin typeface="Times New Roman" panose="02020603050405020304" pitchFamily="18" charset="0"/>
              </a:rPr>
              <a:t>  Một chiếc xe tải đi từ TP.Hồ Chí Minh đến TP. Cần Thơ, quãng đường dài 189km. Sau khi xe tải xuất phát được một giờ, một chiếc xe khách bắt đầu đi từ TP. Cần Thơ về TP. Hồ Chí Minh và gặp xe tải sau khi đã đi dược 1 giờ 48 phút. Tính vận tốc mỗi xe, biết rằng mỗi giờ xe khách đi nhanh hơn xe tải 13 km.</a:t>
            </a:r>
            <a:endParaRPr lang="en-US" altLang="en-US" sz="2400" b="1" dirty="0">
              <a:solidFill>
                <a:srgbClr val="0000CC"/>
              </a:solidFill>
              <a:latin typeface="Times New Roman" panose="02020603050405020304" pitchFamily="18" charset="0"/>
            </a:endParaRPr>
          </a:p>
        </p:txBody>
      </p:sp>
      <p:sp>
        <p:nvSpPr>
          <p:cNvPr id="56349" name="AutoShape 29"/>
          <p:cNvSpPr/>
          <p:nvPr/>
        </p:nvSpPr>
        <p:spPr>
          <a:xfrm rot="-5400000">
            <a:off x="2095500" y="3098800"/>
            <a:ext cx="152400" cy="990600"/>
          </a:xfrm>
          <a:prstGeom prst="leftBrace">
            <a:avLst>
              <a:gd name="adj1" fmla="val 54166"/>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endParaRPr lang="en-US" altLang="en-US" sz="1800" dirty="0"/>
          </a:p>
        </p:txBody>
      </p:sp>
      <p:sp>
        <p:nvSpPr>
          <p:cNvPr id="56351" name="Text Box 31"/>
          <p:cNvSpPr txBox="1"/>
          <p:nvPr/>
        </p:nvSpPr>
        <p:spPr>
          <a:xfrm>
            <a:off x="4419600" y="3530600"/>
            <a:ext cx="685800" cy="641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1800" dirty="0">
                <a:solidFill>
                  <a:srgbClr val="0000CC"/>
                </a:solidFill>
                <a:latin typeface="Times New Roman" panose="02020603050405020304" pitchFamily="18" charset="0"/>
              </a:rPr>
              <a:t>Gặp nhau</a:t>
            </a:r>
            <a:endParaRPr lang="en-US" altLang="en-US" sz="1800" dirty="0">
              <a:solidFill>
                <a:srgbClr val="0000CC"/>
              </a:solidFill>
              <a:latin typeface="Times New Roman" panose="02020603050405020304" pitchFamily="18" charset="0"/>
            </a:endParaRPr>
          </a:p>
        </p:txBody>
      </p:sp>
      <p:cxnSp>
        <p:nvCxnSpPr>
          <p:cNvPr id="28" name="Straight Connector 27"/>
          <p:cNvCxnSpPr/>
          <p:nvPr/>
        </p:nvCxnSpPr>
        <p:spPr>
          <a:xfrm>
            <a:off x="2590800" y="1219200"/>
            <a:ext cx="62103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04800" y="1524000"/>
            <a:ext cx="4572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endCxn id="56346" idx="3"/>
          </p:cNvCxnSpPr>
          <p:nvPr/>
        </p:nvCxnSpPr>
        <p:spPr>
          <a:xfrm flipH="1">
            <a:off x="6921500" y="3741738"/>
            <a:ext cx="698500" cy="2381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304800" y="2590800"/>
            <a:ext cx="1371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620000" y="2286000"/>
            <a:ext cx="1371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0" name="Rectangle 38"/>
          <p:cNvSpPr/>
          <p:nvPr/>
        </p:nvSpPr>
        <p:spPr>
          <a:xfrm>
            <a:off x="249238" y="5967413"/>
            <a:ext cx="8132762" cy="1119187"/>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buNone/>
            </a:pPr>
            <a:r>
              <a:rPr lang="en-US" altLang="en-US" sz="2400" dirty="0">
                <a:solidFill>
                  <a:srgbClr val="0000FF"/>
                </a:solidFill>
                <a:latin typeface="Times New Roman" panose="02020603050405020304" pitchFamily="18" charset="0"/>
              </a:rPr>
              <a:t>Gọi vận tốc của xe tải là</a:t>
            </a:r>
            <a:r>
              <a:rPr lang="vi-VN" altLang="en-US" sz="2400" dirty="0">
                <a:solidFill>
                  <a:srgbClr val="0000FF"/>
                </a:solidFill>
                <a:latin typeface="Times New Roman" panose="02020603050405020304" pitchFamily="18" charset="0"/>
              </a:rPr>
              <a:t> </a:t>
            </a:r>
            <a:r>
              <a:rPr lang="en-US" altLang="en-US" sz="2400" dirty="0">
                <a:solidFill>
                  <a:srgbClr val="0000FF"/>
                </a:solidFill>
                <a:latin typeface="Times New Roman" panose="02020603050405020304" pitchFamily="18" charset="0"/>
              </a:rPr>
              <a:t>x</a:t>
            </a:r>
            <a:r>
              <a:rPr lang="vi-VN" altLang="en-US" sz="2400" dirty="0">
                <a:solidFill>
                  <a:srgbClr val="0000FF"/>
                </a:solidFill>
                <a:latin typeface="Times New Roman" panose="02020603050405020304" pitchFamily="18" charset="0"/>
              </a:rPr>
              <a:t> </a:t>
            </a:r>
            <a:r>
              <a:rPr lang="en-US" altLang="en-US" sz="2400" dirty="0">
                <a:solidFill>
                  <a:srgbClr val="0000FF"/>
                </a:solidFill>
                <a:latin typeface="Times New Roman" panose="02020603050405020304" pitchFamily="18" charset="0"/>
              </a:rPr>
              <a:t>(km/h),</a:t>
            </a:r>
            <a:endParaRPr lang="en-US" altLang="en-US" sz="2400" dirty="0">
              <a:solidFill>
                <a:srgbClr val="0000FF"/>
              </a:solidFill>
              <a:latin typeface="Times New Roman" panose="02020603050405020304" pitchFamily="18" charset="0"/>
            </a:endParaRPr>
          </a:p>
          <a:p>
            <a:pPr marL="342900" lvl="0" indent="-342900" eaLnBrk="1" hangingPunct="1">
              <a:buNone/>
            </a:pPr>
            <a:r>
              <a:rPr lang="vi-VN" altLang="en-US" sz="2400" dirty="0">
                <a:solidFill>
                  <a:srgbClr val="0000FF"/>
                </a:solidFill>
                <a:latin typeface="Times New Roman" panose="02020603050405020304" pitchFamily="18" charset="0"/>
              </a:rPr>
              <a:t>      </a:t>
            </a:r>
            <a:r>
              <a:rPr lang="en-US" altLang="en-US" sz="2400" dirty="0">
                <a:solidFill>
                  <a:srgbClr val="0000FF"/>
                </a:solidFill>
                <a:latin typeface="Times New Roman" panose="02020603050405020304" pitchFamily="18" charset="0"/>
              </a:rPr>
              <a:t>vận tốc của xe khách là y</a:t>
            </a:r>
            <a:r>
              <a:rPr lang="vi-VN" altLang="en-US" sz="2400" dirty="0">
                <a:solidFill>
                  <a:srgbClr val="0000FF"/>
                </a:solidFill>
                <a:latin typeface="Times New Roman" panose="02020603050405020304" pitchFamily="18" charset="0"/>
              </a:rPr>
              <a:t> </a:t>
            </a:r>
            <a:r>
              <a:rPr lang="en-US" altLang="en-US" sz="2400" dirty="0">
                <a:solidFill>
                  <a:srgbClr val="0000FF"/>
                </a:solidFill>
                <a:latin typeface="Times New Roman" panose="02020603050405020304" pitchFamily="18" charset="0"/>
              </a:rPr>
              <a:t>(km/h). </a:t>
            </a:r>
            <a:endParaRPr lang="en-US" altLang="en-US" sz="2400" dirty="0">
              <a:solidFill>
                <a:srgbClr val="0000FF"/>
              </a:solidFill>
              <a:latin typeface="Times New Roman" panose="02020603050405020304" pitchFamily="18" charset="0"/>
            </a:endParaRPr>
          </a:p>
        </p:txBody>
      </p:sp>
      <p:sp>
        <p:nvSpPr>
          <p:cNvPr id="11" name="Rectangle 10"/>
          <p:cNvSpPr/>
          <p:nvPr/>
        </p:nvSpPr>
        <p:spPr>
          <a:xfrm>
            <a:off x="1752600" y="2286000"/>
            <a:ext cx="7048500" cy="3937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2" name="Text Box 142"/>
          <p:cNvSpPr txBox="1"/>
          <p:nvPr/>
        </p:nvSpPr>
        <p:spPr>
          <a:xfrm>
            <a:off x="371475" y="4302125"/>
            <a:ext cx="3886200" cy="460375"/>
          </a:xfrm>
          <a:prstGeom prst="rect">
            <a:avLst/>
          </a:prstGeom>
          <a:noFill/>
          <a:ln w="38100" cap="flat" cmpd="sng">
            <a:solidFill>
              <a:srgbClr val="000000"/>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dirty="0">
                <a:solidFill>
                  <a:srgbClr val="FF0000"/>
                </a:solidFill>
                <a:latin typeface=".VnTime" pitchFamily="34" charset="0"/>
              </a:rPr>
              <a:t>y- x = 13 hay  –x + y = 13 (1)</a:t>
            </a:r>
            <a:endParaRPr lang="en-US" altLang="en-US" sz="2400" dirty="0">
              <a:solidFill>
                <a:srgbClr val="FF0000"/>
              </a:solidFill>
              <a:latin typeface=".VnTime" pitchFamily="34" charset="0"/>
            </a:endParaRPr>
          </a:p>
        </p:txBody>
      </p:sp>
      <p:graphicFrame>
        <p:nvGraphicFramePr>
          <p:cNvPr id="43" name="Object 193"/>
          <p:cNvGraphicFramePr>
            <a:graphicFrameLocks noChangeAspect="1"/>
          </p:cNvGraphicFramePr>
          <p:nvPr>
            <p:ph sz="half" idx="2"/>
          </p:nvPr>
        </p:nvGraphicFramePr>
        <p:xfrm>
          <a:off x="4800600" y="4257675"/>
          <a:ext cx="3657600" cy="631825"/>
        </p:xfrm>
        <a:graphic>
          <a:graphicData uri="http://schemas.openxmlformats.org/presentationml/2006/ole">
            <mc:AlternateContent xmlns:mc="http://schemas.openxmlformats.org/markup-compatibility/2006">
              <mc:Choice xmlns:v="urn:schemas-microsoft-com:vml" Requires="v">
                <p:oleObj spid="_x0000_s3097" name="" r:id="rId7" imgW="1422400" imgH="393700" progId="Equation.DSMT4">
                  <p:embed/>
                </p:oleObj>
              </mc:Choice>
              <mc:Fallback>
                <p:oleObj name="" r:id="rId7" imgW="1422400" imgH="393700" progId="Equation.DSMT4">
                  <p:embed/>
                  <p:pic>
                    <p:nvPicPr>
                      <p:cNvPr id="0" name="Picture 3096"/>
                      <p:cNvPicPr/>
                      <p:nvPr/>
                    </p:nvPicPr>
                    <p:blipFill>
                      <a:blip r:embed="rId8"/>
                      <a:srcRect/>
                      <a:stretch>
                        <a:fillRect/>
                      </a:stretch>
                    </p:blipFill>
                    <p:spPr>
                      <a:xfrm>
                        <a:off x="4800600" y="4257675"/>
                        <a:ext cx="3657600" cy="631825"/>
                      </a:xfrm>
                      <a:prstGeom prst="rect">
                        <a:avLst/>
                      </a:prstGeom>
                      <a:noFill/>
                      <a:ln w="28575">
                        <a:solidFill>
                          <a:schemeClr val="tx2">
                            <a:alpha val="100000"/>
                          </a:schemeClr>
                        </a:solidFill>
                        <a:miter lim="800000"/>
                        <a:headEnd/>
                        <a:tailEnd/>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1000"/>
                                        <p:tgtEl>
                                          <p:spTgt spid="30"/>
                                        </p:tgtEl>
                                      </p:cBhvr>
                                    </p:animEffect>
                                    <p:anim calcmode="lin" valueType="num">
                                      <p:cBhvr>
                                        <p:cTn id="8" dur="1000" fill="hold"/>
                                        <p:tgtEl>
                                          <p:spTgt spid="30"/>
                                        </p:tgtEl>
                                        <p:attrNameLst>
                                          <p:attrName>ppt_x</p:attrName>
                                        </p:attrNameLst>
                                      </p:cBhvr>
                                      <p:tavLst>
                                        <p:tav tm="0">
                                          <p:val>
                                            <p:strVal val="#ppt_x"/>
                                          </p:val>
                                        </p:tav>
                                        <p:tav tm="100000">
                                          <p:val>
                                            <p:strVal val="#ppt_x"/>
                                          </p:val>
                                        </p:tav>
                                      </p:tavLst>
                                    </p:anim>
                                    <p:anim calcmode="lin" valueType="num">
                                      <p:cBhvr>
                                        <p:cTn id="9" dur="1000" fill="hold"/>
                                        <p:tgtEl>
                                          <p:spTgt spid="30"/>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1000"/>
                                        <p:tgtEl>
                                          <p:spTgt spid="28"/>
                                        </p:tgtEl>
                                      </p:cBhvr>
                                    </p:animEffect>
                                    <p:anim calcmode="lin" valueType="num">
                                      <p:cBhvr>
                                        <p:cTn id="13" dur="1000" fill="hold"/>
                                        <p:tgtEl>
                                          <p:spTgt spid="28"/>
                                        </p:tgtEl>
                                        <p:attrNameLst>
                                          <p:attrName>ppt_x</p:attrName>
                                        </p:attrNameLst>
                                      </p:cBhvr>
                                      <p:tavLst>
                                        <p:tav tm="0">
                                          <p:val>
                                            <p:strVal val="#ppt_x"/>
                                          </p:val>
                                        </p:tav>
                                        <p:tav tm="100000">
                                          <p:val>
                                            <p:strVal val="#ppt_x"/>
                                          </p:val>
                                        </p:tav>
                                      </p:tavLst>
                                    </p:anim>
                                    <p:anim calcmode="lin" valueType="num">
                                      <p:cBhvr>
                                        <p:cTn id="14"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checkerboard(across)">
                                      <p:cBhvr>
                                        <p:cTn id="19" dur="500"/>
                                        <p:tgtEl>
                                          <p:spTgt spid="2"/>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56328"/>
                                        </p:tgtEl>
                                        <p:attrNameLst>
                                          <p:attrName>style.visibility</p:attrName>
                                        </p:attrNameLst>
                                      </p:cBhvr>
                                      <p:to>
                                        <p:strVal val="visible"/>
                                      </p:to>
                                    </p:set>
                                    <p:animEffect transition="in" filter="checkerboard(across)">
                                      <p:cBhvr>
                                        <p:cTn id="22" dur="500"/>
                                        <p:tgtEl>
                                          <p:spTgt spid="563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56329"/>
                                        </p:tgtEl>
                                        <p:attrNameLst>
                                          <p:attrName>style.visibility</p:attrName>
                                        </p:attrNameLst>
                                      </p:cBhvr>
                                      <p:to>
                                        <p:strVal val="visible"/>
                                      </p:to>
                                    </p:set>
                                    <p:animEffect transition="in" filter="checkerboard(across)">
                                      <p:cBhvr>
                                        <p:cTn id="25" dur="500"/>
                                        <p:tgtEl>
                                          <p:spTgt spid="56329"/>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nodeType="clickEffect">
                                  <p:stCondLst>
                                    <p:cond delay="0"/>
                                  </p:stCondLst>
                                  <p:childTnLst>
                                    <p:set>
                                      <p:cBhvr>
                                        <p:cTn id="29" dur="1" fill="hold">
                                          <p:stCondLst>
                                            <p:cond delay="0"/>
                                          </p:stCondLst>
                                        </p:cTn>
                                        <p:tgtEl>
                                          <p:spTgt spid="56331"/>
                                        </p:tgtEl>
                                        <p:attrNameLst>
                                          <p:attrName>style.visibility</p:attrName>
                                        </p:attrNameLst>
                                      </p:cBhvr>
                                      <p:to>
                                        <p:strVal val="visible"/>
                                      </p:to>
                                    </p:set>
                                    <p:animEffect transition="in" filter="checkerboard(across)">
                                      <p:cBhvr>
                                        <p:cTn id="30" dur="500"/>
                                        <p:tgtEl>
                                          <p:spTgt spid="56331"/>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56332"/>
                                        </p:tgtEl>
                                        <p:attrNameLst>
                                          <p:attrName>style.visibility</p:attrName>
                                        </p:attrNameLst>
                                      </p:cBhvr>
                                      <p:to>
                                        <p:strVal val="visible"/>
                                      </p:to>
                                    </p:set>
                                    <p:animEffect transition="in" filter="checkerboard(across)">
                                      <p:cBhvr>
                                        <p:cTn id="33" dur="500"/>
                                        <p:tgtEl>
                                          <p:spTgt spid="56332"/>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56330"/>
                                        </p:tgtEl>
                                        <p:attrNameLst>
                                          <p:attrName>style.visibility</p:attrName>
                                        </p:attrNameLst>
                                      </p:cBhvr>
                                      <p:to>
                                        <p:strVal val="visible"/>
                                      </p:to>
                                    </p:set>
                                    <p:animEffect transition="in" filter="checkerboard(across)">
                                      <p:cBhvr>
                                        <p:cTn id="38" dur="500"/>
                                        <p:tgtEl>
                                          <p:spTgt spid="56330"/>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fade">
                                      <p:cBhvr>
                                        <p:cTn id="43" dur="1000"/>
                                        <p:tgtEl>
                                          <p:spTgt spid="6"/>
                                        </p:tgtEl>
                                      </p:cBhvr>
                                    </p:animEffect>
                                    <p:anim calcmode="lin" valueType="num">
                                      <p:cBhvr>
                                        <p:cTn id="44" dur="1000" fill="hold"/>
                                        <p:tgtEl>
                                          <p:spTgt spid="6"/>
                                        </p:tgtEl>
                                        <p:attrNameLst>
                                          <p:attrName>ppt_x</p:attrName>
                                        </p:attrNameLst>
                                      </p:cBhvr>
                                      <p:tavLst>
                                        <p:tav tm="0">
                                          <p:val>
                                            <p:strVal val="#ppt_x"/>
                                          </p:val>
                                        </p:tav>
                                        <p:tav tm="100000">
                                          <p:val>
                                            <p:strVal val="#ppt_x"/>
                                          </p:val>
                                        </p:tav>
                                      </p:tavLst>
                                    </p:anim>
                                    <p:anim calcmode="lin" valueType="num">
                                      <p:cBhvr>
                                        <p:cTn id="4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56349"/>
                                        </p:tgtEl>
                                        <p:attrNameLst>
                                          <p:attrName>style.visibility</p:attrName>
                                        </p:attrNameLst>
                                      </p:cBhvr>
                                      <p:to>
                                        <p:strVal val="visible"/>
                                      </p:to>
                                    </p:set>
                                    <p:animEffect transition="in" filter="checkerboard(across)">
                                      <p:cBhvr>
                                        <p:cTn id="50" dur="500"/>
                                        <p:tgtEl>
                                          <p:spTgt spid="56349"/>
                                        </p:tgtEl>
                                      </p:cBhvr>
                                    </p:animEffect>
                                  </p:childTnLst>
                                </p:cTn>
                              </p:par>
                            </p:childTnLst>
                          </p:cTn>
                        </p:par>
                      </p:childTnLst>
                    </p:cTn>
                  </p:par>
                  <p:par>
                    <p:cTn id="51" fill="hold">
                      <p:stCondLst>
                        <p:cond delay="indefinite"/>
                      </p:stCondLst>
                      <p:childTnLst>
                        <p:par>
                          <p:cTn id="52" fill="hold">
                            <p:stCondLst>
                              <p:cond delay="0"/>
                            </p:stCondLst>
                            <p:childTnLst>
                              <p:par>
                                <p:cTn id="53" presetID="5" presetClass="entr" presetSubtype="10" fill="hold" grpId="0" nodeType="clickEffect">
                                  <p:stCondLst>
                                    <p:cond delay="0"/>
                                  </p:stCondLst>
                                  <p:childTnLst>
                                    <p:set>
                                      <p:cBhvr>
                                        <p:cTn id="54" dur="1" fill="hold">
                                          <p:stCondLst>
                                            <p:cond delay="0"/>
                                          </p:stCondLst>
                                        </p:cTn>
                                        <p:tgtEl>
                                          <p:spTgt spid="56333"/>
                                        </p:tgtEl>
                                        <p:attrNameLst>
                                          <p:attrName>style.visibility</p:attrName>
                                        </p:attrNameLst>
                                      </p:cBhvr>
                                      <p:to>
                                        <p:strVal val="visible"/>
                                      </p:to>
                                    </p:set>
                                    <p:animEffect transition="in" filter="checkerboard(across)">
                                      <p:cBhvr>
                                        <p:cTn id="55" dur="500"/>
                                        <p:tgtEl>
                                          <p:spTgt spid="56333"/>
                                        </p:tgtEl>
                                      </p:cBhvr>
                                    </p:animEffect>
                                  </p:childTnLst>
                                </p:cTn>
                              </p:par>
                            </p:childTnLst>
                          </p:cTn>
                        </p:par>
                      </p:childTnLst>
                    </p:cTn>
                  </p:par>
                  <p:par>
                    <p:cTn id="56" fill="hold">
                      <p:stCondLst>
                        <p:cond delay="indefinite"/>
                      </p:stCondLst>
                      <p:childTnLst>
                        <p:par>
                          <p:cTn id="57" fill="hold">
                            <p:stCondLst>
                              <p:cond delay="0"/>
                            </p:stCondLst>
                            <p:childTnLst>
                              <p:par>
                                <p:cTn id="58" presetID="5" presetClass="entr" presetSubtype="10" fill="hold" grpId="0" nodeType="clickEffect">
                                  <p:stCondLst>
                                    <p:cond delay="0"/>
                                  </p:stCondLst>
                                  <p:childTnLst>
                                    <p:set>
                                      <p:cBhvr>
                                        <p:cTn id="59" dur="1" fill="hold">
                                          <p:stCondLst>
                                            <p:cond delay="0"/>
                                          </p:stCondLst>
                                        </p:cTn>
                                        <p:tgtEl>
                                          <p:spTgt spid="56340"/>
                                        </p:tgtEl>
                                        <p:attrNameLst>
                                          <p:attrName>style.visibility</p:attrName>
                                        </p:attrNameLst>
                                      </p:cBhvr>
                                      <p:to>
                                        <p:strVal val="visible"/>
                                      </p:to>
                                    </p:set>
                                    <p:animEffect transition="in" filter="checkerboard(across)">
                                      <p:cBhvr>
                                        <p:cTn id="60" dur="500"/>
                                        <p:tgtEl>
                                          <p:spTgt spid="56340"/>
                                        </p:tgtEl>
                                      </p:cBhvr>
                                    </p:animEffect>
                                  </p:childTnLst>
                                </p:cTn>
                              </p:par>
                            </p:childTnLst>
                          </p:cTn>
                        </p:par>
                      </p:childTnLst>
                    </p:cTn>
                  </p:par>
                  <p:par>
                    <p:cTn id="61" fill="hold">
                      <p:stCondLst>
                        <p:cond delay="indefinite"/>
                      </p:stCondLst>
                      <p:childTnLst>
                        <p:par>
                          <p:cTn id="62" fill="hold">
                            <p:stCondLst>
                              <p:cond delay="0"/>
                            </p:stCondLst>
                            <p:childTnLst>
                              <p:par>
                                <p:cTn id="63" presetID="5" presetClass="entr" presetSubtype="10" fill="hold" grpId="0" nodeType="clickEffect">
                                  <p:stCondLst>
                                    <p:cond delay="0"/>
                                  </p:stCondLst>
                                  <p:childTnLst>
                                    <p:set>
                                      <p:cBhvr>
                                        <p:cTn id="64" dur="1" fill="hold">
                                          <p:stCondLst>
                                            <p:cond delay="0"/>
                                          </p:stCondLst>
                                        </p:cTn>
                                        <p:tgtEl>
                                          <p:spTgt spid="56351"/>
                                        </p:tgtEl>
                                        <p:attrNameLst>
                                          <p:attrName>style.visibility</p:attrName>
                                        </p:attrNameLst>
                                      </p:cBhvr>
                                      <p:to>
                                        <p:strVal val="visible"/>
                                      </p:to>
                                    </p:set>
                                    <p:animEffect transition="in" filter="checkerboard(across)">
                                      <p:cBhvr>
                                        <p:cTn id="65" dur="500"/>
                                        <p:tgtEl>
                                          <p:spTgt spid="56351"/>
                                        </p:tgtEl>
                                      </p:cBhvr>
                                    </p:animEffect>
                                  </p:childTnLst>
                                </p:cTn>
                              </p:par>
                            </p:childTnLst>
                          </p:cTn>
                        </p:par>
                      </p:childTnLst>
                    </p:cTn>
                  </p:par>
                  <p:par>
                    <p:cTn id="66" fill="hold">
                      <p:stCondLst>
                        <p:cond delay="indefinite"/>
                      </p:stCondLst>
                      <p:childTnLst>
                        <p:par>
                          <p:cTn id="67" fill="hold">
                            <p:stCondLst>
                              <p:cond delay="0"/>
                            </p:stCondLst>
                            <p:childTnLst>
                              <p:par>
                                <p:cTn id="68" presetID="5" presetClass="entr" presetSubtype="10" fill="hold" grpId="0" nodeType="clickEffect">
                                  <p:stCondLst>
                                    <p:cond delay="0"/>
                                  </p:stCondLst>
                                  <p:childTnLst>
                                    <p:set>
                                      <p:cBhvr>
                                        <p:cTn id="69" dur="1" fill="hold">
                                          <p:stCondLst>
                                            <p:cond delay="0"/>
                                          </p:stCondLst>
                                        </p:cTn>
                                        <p:tgtEl>
                                          <p:spTgt spid="56341"/>
                                        </p:tgtEl>
                                        <p:attrNameLst>
                                          <p:attrName>style.visibility</p:attrName>
                                        </p:attrNameLst>
                                      </p:cBhvr>
                                      <p:to>
                                        <p:strVal val="visible"/>
                                      </p:to>
                                    </p:set>
                                    <p:animEffect transition="in" filter="checkerboard(across)">
                                      <p:cBhvr>
                                        <p:cTn id="70" dur="500"/>
                                        <p:tgtEl>
                                          <p:spTgt spid="56341"/>
                                        </p:tgtEl>
                                      </p:cBhvr>
                                    </p:animEffect>
                                  </p:childTnLst>
                                </p:cTn>
                              </p:par>
                            </p:childTnLst>
                          </p:cTn>
                        </p:par>
                      </p:childTnLst>
                    </p:cTn>
                  </p:par>
                  <p:par>
                    <p:cTn id="71" fill="hold">
                      <p:stCondLst>
                        <p:cond delay="indefinite"/>
                      </p:stCondLst>
                      <p:childTnLst>
                        <p:par>
                          <p:cTn id="72" fill="hold">
                            <p:stCondLst>
                              <p:cond delay="0"/>
                            </p:stCondLst>
                            <p:childTnLst>
                              <p:par>
                                <p:cTn id="73" presetID="5" presetClass="entr" presetSubtype="10" fill="hold" grpId="0" nodeType="clickEffect">
                                  <p:stCondLst>
                                    <p:cond delay="0"/>
                                  </p:stCondLst>
                                  <p:childTnLst>
                                    <p:set>
                                      <p:cBhvr>
                                        <p:cTn id="74" dur="1" fill="hold">
                                          <p:stCondLst>
                                            <p:cond delay="0"/>
                                          </p:stCondLst>
                                        </p:cTn>
                                        <p:tgtEl>
                                          <p:spTgt spid="56343"/>
                                        </p:tgtEl>
                                        <p:attrNameLst>
                                          <p:attrName>style.visibility</p:attrName>
                                        </p:attrNameLst>
                                      </p:cBhvr>
                                      <p:to>
                                        <p:strVal val="visible"/>
                                      </p:to>
                                    </p:set>
                                    <p:animEffect transition="in" filter="checkerboard(across)">
                                      <p:cBhvr>
                                        <p:cTn id="75" dur="500"/>
                                        <p:tgtEl>
                                          <p:spTgt spid="56343"/>
                                        </p:tgtEl>
                                      </p:cBhvr>
                                    </p:animEffect>
                                  </p:childTnLst>
                                </p:cTn>
                              </p:par>
                            </p:childTnLst>
                          </p:cTn>
                        </p:par>
                      </p:childTnLst>
                    </p:cTn>
                  </p:par>
                  <p:par>
                    <p:cTn id="76" fill="hold">
                      <p:stCondLst>
                        <p:cond delay="indefinite"/>
                      </p:stCondLst>
                      <p:childTnLst>
                        <p:par>
                          <p:cTn id="77" fill="hold">
                            <p:stCondLst>
                              <p:cond delay="0"/>
                            </p:stCondLst>
                            <p:childTnLst>
                              <p:par>
                                <p:cTn id="78" presetID="5" presetClass="exit" presetSubtype="10" fill="hold" grpId="1" nodeType="clickEffect">
                                  <p:stCondLst>
                                    <p:cond delay="0"/>
                                  </p:stCondLst>
                                  <p:childTnLst>
                                    <p:animEffect transition="out" filter="checkerboard(across)">
                                      <p:cBhvr>
                                        <p:cTn id="79" dur="500"/>
                                        <p:tgtEl>
                                          <p:spTgt spid="56343"/>
                                        </p:tgtEl>
                                      </p:cBhvr>
                                    </p:animEffect>
                                    <p:set>
                                      <p:cBhvr>
                                        <p:cTn id="80" dur="1" fill="hold">
                                          <p:stCondLst>
                                            <p:cond delay="499"/>
                                          </p:stCondLst>
                                        </p:cTn>
                                        <p:tgtEl>
                                          <p:spTgt spid="56343"/>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5" presetClass="entr" presetSubtype="10" fill="hold" grpId="0" nodeType="clickEffect">
                                  <p:stCondLst>
                                    <p:cond delay="0"/>
                                  </p:stCondLst>
                                  <p:childTnLst>
                                    <p:set>
                                      <p:cBhvr>
                                        <p:cTn id="84" dur="1" fill="hold">
                                          <p:stCondLst>
                                            <p:cond delay="0"/>
                                          </p:stCondLst>
                                        </p:cTn>
                                        <p:tgtEl>
                                          <p:spTgt spid="56346"/>
                                        </p:tgtEl>
                                        <p:attrNameLst>
                                          <p:attrName>style.visibility</p:attrName>
                                        </p:attrNameLst>
                                      </p:cBhvr>
                                      <p:to>
                                        <p:strVal val="visible"/>
                                      </p:to>
                                    </p:set>
                                    <p:animEffect transition="in" filter="checkerboard(across)">
                                      <p:cBhvr>
                                        <p:cTn id="85" dur="500"/>
                                        <p:tgtEl>
                                          <p:spTgt spid="56346"/>
                                        </p:tgtEl>
                                      </p:cBhvr>
                                    </p:animEffect>
                                  </p:childTnLst>
                                </p:cTn>
                              </p:par>
                            </p:childTnLst>
                          </p:cTn>
                        </p:par>
                      </p:childTnLst>
                    </p:cTn>
                  </p:par>
                  <p:par>
                    <p:cTn id="86" fill="hold">
                      <p:stCondLst>
                        <p:cond delay="indefinite"/>
                      </p:stCondLst>
                      <p:childTnLst>
                        <p:par>
                          <p:cTn id="87" fill="hold">
                            <p:stCondLst>
                              <p:cond delay="0"/>
                            </p:stCondLst>
                            <p:childTnLst>
                              <p:par>
                                <p:cTn id="88" presetID="5" presetClass="entr" presetSubtype="10" fill="hold" grpId="0" nodeType="clickEffect">
                                  <p:stCondLst>
                                    <p:cond delay="0"/>
                                  </p:stCondLst>
                                  <p:childTnLst>
                                    <p:set>
                                      <p:cBhvr>
                                        <p:cTn id="89" dur="1" fill="hold">
                                          <p:stCondLst>
                                            <p:cond delay="0"/>
                                          </p:stCondLst>
                                        </p:cTn>
                                        <p:tgtEl>
                                          <p:spTgt spid="56342"/>
                                        </p:tgtEl>
                                        <p:attrNameLst>
                                          <p:attrName>style.visibility</p:attrName>
                                        </p:attrNameLst>
                                      </p:cBhvr>
                                      <p:to>
                                        <p:strVal val="visible"/>
                                      </p:to>
                                    </p:set>
                                    <p:animEffect transition="in" filter="checkerboard(across)">
                                      <p:cBhvr>
                                        <p:cTn id="90" dur="500"/>
                                        <p:tgtEl>
                                          <p:spTgt spid="56342"/>
                                        </p:tgtEl>
                                      </p:cBhvr>
                                    </p:animEffect>
                                  </p:childTnLst>
                                </p:cTn>
                              </p:par>
                            </p:childTnLst>
                          </p:cTn>
                        </p:par>
                      </p:childTnLst>
                    </p:cTn>
                  </p:par>
                  <p:par>
                    <p:cTn id="91" fill="hold">
                      <p:stCondLst>
                        <p:cond delay="indefinite"/>
                      </p:stCondLst>
                      <p:childTnLst>
                        <p:par>
                          <p:cTn id="92" fill="hold">
                            <p:stCondLst>
                              <p:cond delay="0"/>
                            </p:stCondLst>
                            <p:childTnLst>
                              <p:par>
                                <p:cTn id="93" presetID="5" presetClass="entr" presetSubtype="10" fill="hold" grpId="0" nodeType="clickEffect">
                                  <p:stCondLst>
                                    <p:cond delay="0"/>
                                  </p:stCondLst>
                                  <p:childTnLst>
                                    <p:set>
                                      <p:cBhvr>
                                        <p:cTn id="94" dur="1" fill="hold">
                                          <p:stCondLst>
                                            <p:cond delay="0"/>
                                          </p:stCondLst>
                                        </p:cTn>
                                        <p:tgtEl>
                                          <p:spTgt spid="56344"/>
                                        </p:tgtEl>
                                        <p:attrNameLst>
                                          <p:attrName>style.visibility</p:attrName>
                                        </p:attrNameLst>
                                      </p:cBhvr>
                                      <p:to>
                                        <p:strVal val="visible"/>
                                      </p:to>
                                    </p:set>
                                    <p:animEffect transition="in" filter="checkerboard(across)">
                                      <p:cBhvr>
                                        <p:cTn id="95" dur="500"/>
                                        <p:tgtEl>
                                          <p:spTgt spid="56344"/>
                                        </p:tgtEl>
                                      </p:cBhvr>
                                    </p:animEffect>
                                  </p:childTnLst>
                                </p:cTn>
                              </p:par>
                            </p:childTnLst>
                          </p:cTn>
                        </p:par>
                      </p:childTnLst>
                    </p:cTn>
                  </p:par>
                  <p:par>
                    <p:cTn id="96" fill="hold">
                      <p:stCondLst>
                        <p:cond delay="indefinite"/>
                      </p:stCondLst>
                      <p:childTnLst>
                        <p:par>
                          <p:cTn id="97" fill="hold">
                            <p:stCondLst>
                              <p:cond delay="0"/>
                            </p:stCondLst>
                            <p:childTnLst>
                              <p:par>
                                <p:cTn id="98" presetID="5" presetClass="exit" presetSubtype="10" fill="hold" grpId="1" nodeType="clickEffect">
                                  <p:stCondLst>
                                    <p:cond delay="0"/>
                                  </p:stCondLst>
                                  <p:childTnLst>
                                    <p:animEffect transition="out" filter="checkerboard(across)">
                                      <p:cBhvr>
                                        <p:cTn id="99" dur="500"/>
                                        <p:tgtEl>
                                          <p:spTgt spid="56344"/>
                                        </p:tgtEl>
                                      </p:cBhvr>
                                    </p:animEffect>
                                    <p:set>
                                      <p:cBhvr>
                                        <p:cTn id="100" dur="1" fill="hold">
                                          <p:stCondLst>
                                            <p:cond delay="499"/>
                                          </p:stCondLst>
                                        </p:cTn>
                                        <p:tgtEl>
                                          <p:spTgt spid="56344"/>
                                        </p:tgtEl>
                                        <p:attrNameLst>
                                          <p:attrName>style.visibility</p:attrName>
                                        </p:attrNameLst>
                                      </p:cBhvr>
                                      <p:to>
                                        <p:strVal val="hidden"/>
                                      </p:to>
                                    </p:set>
                                  </p:childTnLst>
                                </p:cTn>
                              </p:par>
                            </p:childTnLst>
                          </p:cTn>
                        </p:par>
                      </p:childTnLst>
                    </p:cTn>
                  </p:par>
                  <p:par>
                    <p:cTn id="101" fill="hold">
                      <p:stCondLst>
                        <p:cond delay="indefinite"/>
                      </p:stCondLst>
                      <p:childTnLst>
                        <p:par>
                          <p:cTn id="102" fill="hold">
                            <p:stCondLst>
                              <p:cond delay="0"/>
                            </p:stCondLst>
                            <p:childTnLst>
                              <p:par>
                                <p:cTn id="103" presetID="5" presetClass="entr" presetSubtype="10" fill="hold" grpId="0" nodeType="clickEffect">
                                  <p:stCondLst>
                                    <p:cond delay="0"/>
                                  </p:stCondLst>
                                  <p:childTnLst>
                                    <p:set>
                                      <p:cBhvr>
                                        <p:cTn id="104" dur="1" fill="hold">
                                          <p:stCondLst>
                                            <p:cond delay="0"/>
                                          </p:stCondLst>
                                        </p:cTn>
                                        <p:tgtEl>
                                          <p:spTgt spid="56345"/>
                                        </p:tgtEl>
                                        <p:attrNameLst>
                                          <p:attrName>style.visibility</p:attrName>
                                        </p:attrNameLst>
                                      </p:cBhvr>
                                      <p:to>
                                        <p:strVal val="visible"/>
                                      </p:to>
                                    </p:set>
                                    <p:animEffect transition="in" filter="checkerboard(across)">
                                      <p:cBhvr>
                                        <p:cTn id="105" dur="500"/>
                                        <p:tgtEl>
                                          <p:spTgt spid="56345"/>
                                        </p:tgtEl>
                                      </p:cBhvr>
                                    </p:animEffect>
                                  </p:childTnLst>
                                </p:cTn>
                              </p:par>
                            </p:childTnLst>
                          </p:cTn>
                        </p:par>
                      </p:childTnLst>
                    </p:cTn>
                  </p:par>
                  <p:par>
                    <p:cTn id="106" fill="hold">
                      <p:stCondLst>
                        <p:cond delay="indefinite"/>
                      </p:stCondLst>
                      <p:childTnLst>
                        <p:par>
                          <p:cTn id="107" fill="hold">
                            <p:stCondLst>
                              <p:cond delay="0"/>
                            </p:stCondLst>
                            <p:childTnLst>
                              <p:par>
                                <p:cTn id="108" presetID="5" presetClass="entr" presetSubtype="10" fill="hold" grpId="0" nodeType="clickEffect">
                                  <p:stCondLst>
                                    <p:cond delay="0"/>
                                  </p:stCondLst>
                                  <p:childTnLst>
                                    <p:set>
                                      <p:cBhvr>
                                        <p:cTn id="109" dur="1" fill="hold">
                                          <p:stCondLst>
                                            <p:cond delay="0"/>
                                          </p:stCondLst>
                                        </p:cTn>
                                        <p:tgtEl>
                                          <p:spTgt spid="56334"/>
                                        </p:tgtEl>
                                        <p:attrNameLst>
                                          <p:attrName>style.visibility</p:attrName>
                                        </p:attrNameLst>
                                      </p:cBhvr>
                                      <p:to>
                                        <p:strVal val="visible"/>
                                      </p:to>
                                    </p:set>
                                    <p:animEffect transition="in" filter="checkerboard(across)">
                                      <p:cBhvr>
                                        <p:cTn id="110" dur="500"/>
                                        <p:tgtEl>
                                          <p:spTgt spid="56334"/>
                                        </p:tgtEl>
                                      </p:cBhvr>
                                    </p:animEffect>
                                  </p:childTnLst>
                                </p:cTn>
                              </p:par>
                            </p:childTnLst>
                          </p:cTn>
                        </p:par>
                      </p:childTnLst>
                    </p:cTn>
                  </p:par>
                  <p:par>
                    <p:cTn id="111" fill="hold">
                      <p:stCondLst>
                        <p:cond delay="indefinite"/>
                      </p:stCondLst>
                      <p:childTnLst>
                        <p:par>
                          <p:cTn id="112" fill="hold">
                            <p:stCondLst>
                              <p:cond delay="0"/>
                            </p:stCondLst>
                            <p:childTnLst>
                              <p:par>
                                <p:cTn id="113" presetID="5" presetClass="entr" presetSubtype="10" fill="hold" grpId="0" nodeType="clickEffect">
                                  <p:stCondLst>
                                    <p:cond delay="0"/>
                                  </p:stCondLst>
                                  <p:childTnLst>
                                    <p:set>
                                      <p:cBhvr>
                                        <p:cTn id="114" dur="1" fill="hold">
                                          <p:stCondLst>
                                            <p:cond delay="0"/>
                                          </p:stCondLst>
                                        </p:cTn>
                                        <p:tgtEl>
                                          <p:spTgt spid="56335"/>
                                        </p:tgtEl>
                                        <p:attrNameLst>
                                          <p:attrName>style.visibility</p:attrName>
                                        </p:attrNameLst>
                                      </p:cBhvr>
                                      <p:to>
                                        <p:strVal val="visible"/>
                                      </p:to>
                                    </p:set>
                                    <p:animEffect transition="in" filter="checkerboard(across)">
                                      <p:cBhvr>
                                        <p:cTn id="115" dur="500"/>
                                        <p:tgtEl>
                                          <p:spTgt spid="56335"/>
                                        </p:tgtEl>
                                      </p:cBhvr>
                                    </p:animEffect>
                                  </p:childTnLst>
                                </p:cTn>
                              </p:par>
                              <p:par>
                                <p:cTn id="116" presetID="5" presetClass="entr" presetSubtype="10" fill="hold" nodeType="withEffect">
                                  <p:stCondLst>
                                    <p:cond delay="0"/>
                                  </p:stCondLst>
                                  <p:childTnLst>
                                    <p:set>
                                      <p:cBhvr>
                                        <p:cTn id="117" dur="1" fill="hold">
                                          <p:stCondLst>
                                            <p:cond delay="0"/>
                                          </p:stCondLst>
                                        </p:cTn>
                                        <p:tgtEl>
                                          <p:spTgt spid="56336"/>
                                        </p:tgtEl>
                                        <p:attrNameLst>
                                          <p:attrName>style.visibility</p:attrName>
                                        </p:attrNameLst>
                                      </p:cBhvr>
                                      <p:to>
                                        <p:strVal val="visible"/>
                                      </p:to>
                                    </p:set>
                                    <p:animEffect transition="in" filter="checkerboard(across)">
                                      <p:cBhvr>
                                        <p:cTn id="118" dur="500"/>
                                        <p:tgtEl>
                                          <p:spTgt spid="56336"/>
                                        </p:tgtEl>
                                      </p:cBhvr>
                                    </p:animEffect>
                                  </p:childTnLst>
                                </p:cTn>
                              </p:par>
                            </p:childTnLst>
                          </p:cTn>
                        </p:par>
                      </p:childTnLst>
                    </p:cTn>
                  </p:par>
                  <p:par>
                    <p:cTn id="119" fill="hold">
                      <p:stCondLst>
                        <p:cond delay="indefinite"/>
                      </p:stCondLst>
                      <p:childTnLst>
                        <p:par>
                          <p:cTn id="120" fill="hold">
                            <p:stCondLst>
                              <p:cond delay="0"/>
                            </p:stCondLst>
                            <p:childTnLst>
                              <p:par>
                                <p:cTn id="121" presetID="5" presetClass="entr" presetSubtype="10" fill="hold" grpId="0" nodeType="clickEffect">
                                  <p:stCondLst>
                                    <p:cond delay="0"/>
                                  </p:stCondLst>
                                  <p:childTnLst>
                                    <p:set>
                                      <p:cBhvr>
                                        <p:cTn id="122" dur="1" fill="hold">
                                          <p:stCondLst>
                                            <p:cond delay="0"/>
                                          </p:stCondLst>
                                        </p:cTn>
                                        <p:tgtEl>
                                          <p:spTgt spid="56337"/>
                                        </p:tgtEl>
                                        <p:attrNameLst>
                                          <p:attrName>style.visibility</p:attrName>
                                        </p:attrNameLst>
                                      </p:cBhvr>
                                      <p:to>
                                        <p:strVal val="visible"/>
                                      </p:to>
                                    </p:set>
                                    <p:animEffect transition="in" filter="checkerboard(across)">
                                      <p:cBhvr>
                                        <p:cTn id="123" dur="500"/>
                                        <p:tgtEl>
                                          <p:spTgt spid="56337"/>
                                        </p:tgtEl>
                                      </p:cBhvr>
                                    </p:animEffect>
                                  </p:childTnLst>
                                </p:cTn>
                              </p:par>
                              <p:par>
                                <p:cTn id="124" presetID="5" presetClass="entr" presetSubtype="10" fill="hold" nodeType="withEffect">
                                  <p:stCondLst>
                                    <p:cond delay="0"/>
                                  </p:stCondLst>
                                  <p:childTnLst>
                                    <p:set>
                                      <p:cBhvr>
                                        <p:cTn id="125" dur="1" fill="hold">
                                          <p:stCondLst>
                                            <p:cond delay="0"/>
                                          </p:stCondLst>
                                        </p:cTn>
                                        <p:tgtEl>
                                          <p:spTgt spid="56338"/>
                                        </p:tgtEl>
                                        <p:attrNameLst>
                                          <p:attrName>style.visibility</p:attrName>
                                        </p:attrNameLst>
                                      </p:cBhvr>
                                      <p:to>
                                        <p:strVal val="visible"/>
                                      </p:to>
                                    </p:set>
                                    <p:animEffect transition="in" filter="checkerboard(across)">
                                      <p:cBhvr>
                                        <p:cTn id="126" dur="500"/>
                                        <p:tgtEl>
                                          <p:spTgt spid="56338"/>
                                        </p:tgtEl>
                                      </p:cBhvr>
                                    </p:animEffect>
                                  </p:childTnLst>
                                </p:cTn>
                              </p:par>
                              <p:par>
                                <p:cTn id="127" presetID="5" presetClass="entr" presetSubtype="10" fill="hold" nodeType="withEffect">
                                  <p:stCondLst>
                                    <p:cond delay="0"/>
                                  </p:stCondLst>
                                  <p:childTnLst>
                                    <p:set>
                                      <p:cBhvr>
                                        <p:cTn id="128" dur="1" fill="hold">
                                          <p:stCondLst>
                                            <p:cond delay="0"/>
                                          </p:stCondLst>
                                        </p:cTn>
                                        <p:tgtEl>
                                          <p:spTgt spid="56339"/>
                                        </p:tgtEl>
                                        <p:attrNameLst>
                                          <p:attrName>style.visibility</p:attrName>
                                        </p:attrNameLst>
                                      </p:cBhvr>
                                      <p:to>
                                        <p:strVal val="visible"/>
                                      </p:to>
                                    </p:set>
                                    <p:animEffect transition="in" filter="checkerboard(across)">
                                      <p:cBhvr>
                                        <p:cTn id="129" dur="500"/>
                                        <p:tgtEl>
                                          <p:spTgt spid="56339"/>
                                        </p:tgtEl>
                                      </p:cBhvr>
                                    </p:animEffect>
                                  </p:childTnLst>
                                </p:cTn>
                              </p:par>
                            </p:childTnLst>
                          </p:cTn>
                        </p:par>
                      </p:childTnLst>
                    </p:cTn>
                  </p:par>
                  <p:par>
                    <p:cTn id="130" fill="hold">
                      <p:stCondLst>
                        <p:cond delay="indefinite"/>
                      </p:stCondLst>
                      <p:childTnLst>
                        <p:par>
                          <p:cTn id="131" fill="hold">
                            <p:stCondLst>
                              <p:cond delay="0"/>
                            </p:stCondLst>
                            <p:childTnLst>
                              <p:par>
                                <p:cTn id="132" presetID="42" presetClass="entr" presetSubtype="0" fill="hold" nodeType="clickEffect">
                                  <p:stCondLst>
                                    <p:cond delay="0"/>
                                  </p:stCondLst>
                                  <p:childTnLst>
                                    <p:set>
                                      <p:cBhvr>
                                        <p:cTn id="133" dur="1" fill="hold">
                                          <p:stCondLst>
                                            <p:cond delay="0"/>
                                          </p:stCondLst>
                                        </p:cTn>
                                        <p:tgtEl>
                                          <p:spTgt spid="35"/>
                                        </p:tgtEl>
                                        <p:attrNameLst>
                                          <p:attrName>style.visibility</p:attrName>
                                        </p:attrNameLst>
                                      </p:cBhvr>
                                      <p:to>
                                        <p:strVal val="visible"/>
                                      </p:to>
                                    </p:set>
                                    <p:animEffect transition="in" filter="fade">
                                      <p:cBhvr>
                                        <p:cTn id="134" dur="1000"/>
                                        <p:tgtEl>
                                          <p:spTgt spid="35"/>
                                        </p:tgtEl>
                                      </p:cBhvr>
                                    </p:animEffect>
                                    <p:anim calcmode="lin" valueType="num">
                                      <p:cBhvr>
                                        <p:cTn id="135" dur="1000" fill="hold"/>
                                        <p:tgtEl>
                                          <p:spTgt spid="35"/>
                                        </p:tgtEl>
                                        <p:attrNameLst>
                                          <p:attrName>ppt_x</p:attrName>
                                        </p:attrNameLst>
                                      </p:cBhvr>
                                      <p:tavLst>
                                        <p:tav tm="0">
                                          <p:val>
                                            <p:strVal val="#ppt_x"/>
                                          </p:val>
                                        </p:tav>
                                        <p:tav tm="100000">
                                          <p:val>
                                            <p:strVal val="#ppt_x"/>
                                          </p:val>
                                        </p:tav>
                                      </p:tavLst>
                                    </p:anim>
                                    <p:anim calcmode="lin" valueType="num">
                                      <p:cBhvr>
                                        <p:cTn id="136" dur="1000" fill="hold"/>
                                        <p:tgtEl>
                                          <p:spTgt spid="35"/>
                                        </p:tgtEl>
                                        <p:attrNameLst>
                                          <p:attrName>ppt_y</p:attrName>
                                        </p:attrNameLst>
                                      </p:cBhvr>
                                      <p:tavLst>
                                        <p:tav tm="0">
                                          <p:val>
                                            <p:strVal val="#ppt_y+.1"/>
                                          </p:val>
                                        </p:tav>
                                        <p:tav tm="100000">
                                          <p:val>
                                            <p:strVal val="#ppt_y"/>
                                          </p:val>
                                        </p:tav>
                                      </p:tavLst>
                                    </p:anim>
                                  </p:childTnLst>
                                </p:cTn>
                              </p:par>
                              <p:par>
                                <p:cTn id="137" presetID="42" presetClass="entr" presetSubtype="0" fill="hold" nodeType="withEffect">
                                  <p:stCondLst>
                                    <p:cond delay="0"/>
                                  </p:stCondLst>
                                  <p:childTnLst>
                                    <p:set>
                                      <p:cBhvr>
                                        <p:cTn id="138" dur="1" fill="hold">
                                          <p:stCondLst>
                                            <p:cond delay="0"/>
                                          </p:stCondLst>
                                        </p:cTn>
                                        <p:tgtEl>
                                          <p:spTgt spid="39"/>
                                        </p:tgtEl>
                                        <p:attrNameLst>
                                          <p:attrName>style.visibility</p:attrName>
                                        </p:attrNameLst>
                                      </p:cBhvr>
                                      <p:to>
                                        <p:strVal val="visible"/>
                                      </p:to>
                                    </p:set>
                                    <p:animEffect transition="in" filter="fade">
                                      <p:cBhvr>
                                        <p:cTn id="139" dur="1000"/>
                                        <p:tgtEl>
                                          <p:spTgt spid="39"/>
                                        </p:tgtEl>
                                      </p:cBhvr>
                                    </p:animEffect>
                                    <p:anim calcmode="lin" valueType="num">
                                      <p:cBhvr>
                                        <p:cTn id="140" dur="1000" fill="hold"/>
                                        <p:tgtEl>
                                          <p:spTgt spid="39"/>
                                        </p:tgtEl>
                                        <p:attrNameLst>
                                          <p:attrName>ppt_x</p:attrName>
                                        </p:attrNameLst>
                                      </p:cBhvr>
                                      <p:tavLst>
                                        <p:tav tm="0">
                                          <p:val>
                                            <p:strVal val="#ppt_x"/>
                                          </p:val>
                                        </p:tav>
                                        <p:tav tm="100000">
                                          <p:val>
                                            <p:strVal val="#ppt_x"/>
                                          </p:val>
                                        </p:tav>
                                      </p:tavLst>
                                    </p:anim>
                                    <p:anim calcmode="lin" valueType="num">
                                      <p:cBhvr>
                                        <p:cTn id="141"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142" fill="hold">
                      <p:stCondLst>
                        <p:cond delay="indefinite"/>
                      </p:stCondLst>
                      <p:childTnLst>
                        <p:par>
                          <p:cTn id="143" fill="hold">
                            <p:stCondLst>
                              <p:cond delay="0"/>
                            </p:stCondLst>
                            <p:childTnLst>
                              <p:par>
                                <p:cTn id="144" presetID="42" presetClass="entr" presetSubtype="0" fill="hold" grpId="0" nodeType="clickEffect">
                                  <p:stCondLst>
                                    <p:cond delay="0"/>
                                  </p:stCondLst>
                                  <p:childTnLst>
                                    <p:set>
                                      <p:cBhvr>
                                        <p:cTn id="145" dur="1" fill="hold">
                                          <p:stCondLst>
                                            <p:cond delay="0"/>
                                          </p:stCondLst>
                                        </p:cTn>
                                        <p:tgtEl>
                                          <p:spTgt spid="40"/>
                                        </p:tgtEl>
                                        <p:attrNameLst>
                                          <p:attrName>style.visibility</p:attrName>
                                        </p:attrNameLst>
                                      </p:cBhvr>
                                      <p:to>
                                        <p:strVal val="visible"/>
                                      </p:to>
                                    </p:set>
                                    <p:animEffect transition="in" filter="fade">
                                      <p:cBhvr>
                                        <p:cTn id="146" dur="1000"/>
                                        <p:tgtEl>
                                          <p:spTgt spid="40"/>
                                        </p:tgtEl>
                                      </p:cBhvr>
                                    </p:animEffect>
                                    <p:anim calcmode="lin" valueType="num">
                                      <p:cBhvr>
                                        <p:cTn id="147" dur="1000" fill="hold"/>
                                        <p:tgtEl>
                                          <p:spTgt spid="40"/>
                                        </p:tgtEl>
                                        <p:attrNameLst>
                                          <p:attrName>ppt_x</p:attrName>
                                        </p:attrNameLst>
                                      </p:cBhvr>
                                      <p:tavLst>
                                        <p:tav tm="0">
                                          <p:val>
                                            <p:strVal val="#ppt_x"/>
                                          </p:val>
                                        </p:tav>
                                        <p:tav tm="100000">
                                          <p:val>
                                            <p:strVal val="#ppt_x"/>
                                          </p:val>
                                        </p:tav>
                                      </p:tavLst>
                                    </p:anim>
                                    <p:anim calcmode="lin" valueType="num">
                                      <p:cBhvr>
                                        <p:cTn id="148"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10" presetClass="entr" presetSubtype="0" fill="hold" grpId="0" nodeType="clickEffect">
                                  <p:stCondLst>
                                    <p:cond delay="0"/>
                                  </p:stCondLst>
                                  <p:childTnLst>
                                    <p:set>
                                      <p:cBhvr>
                                        <p:cTn id="152" dur="1" fill="hold">
                                          <p:stCondLst>
                                            <p:cond delay="0"/>
                                          </p:stCondLst>
                                        </p:cTn>
                                        <p:tgtEl>
                                          <p:spTgt spid="11"/>
                                        </p:tgtEl>
                                        <p:attrNameLst>
                                          <p:attrName>style.visibility</p:attrName>
                                        </p:attrNameLst>
                                      </p:cBhvr>
                                      <p:to>
                                        <p:strVal val="visible"/>
                                      </p:to>
                                    </p:set>
                                    <p:animEffect transition="in" filter="fade">
                                      <p:cBhvr>
                                        <p:cTn id="153" dur="500"/>
                                        <p:tgtEl>
                                          <p:spTgt spid="11"/>
                                        </p:tgtEl>
                                      </p:cBhvr>
                                    </p:animEffect>
                                  </p:childTnLst>
                                </p:cTn>
                              </p:par>
                            </p:childTnLst>
                          </p:cTn>
                        </p:par>
                      </p:childTnLst>
                    </p:cTn>
                  </p:par>
                  <p:par>
                    <p:cTn id="154" fill="hold">
                      <p:stCondLst>
                        <p:cond delay="indefinite"/>
                      </p:stCondLst>
                      <p:childTnLst>
                        <p:par>
                          <p:cTn id="155" fill="hold">
                            <p:stCondLst>
                              <p:cond delay="0"/>
                            </p:stCondLst>
                            <p:childTnLst>
                              <p:par>
                                <p:cTn id="156" presetID="6" presetClass="exit" presetSubtype="32" fill="hold" grpId="1" nodeType="clickEffect">
                                  <p:stCondLst>
                                    <p:cond delay="0"/>
                                  </p:stCondLst>
                                  <p:childTnLst>
                                    <p:animEffect transition="out" filter="circle(out)">
                                      <p:cBhvr>
                                        <p:cTn id="157" dur="2000"/>
                                        <p:tgtEl>
                                          <p:spTgt spid="56334"/>
                                        </p:tgtEl>
                                      </p:cBhvr>
                                    </p:animEffect>
                                    <p:set>
                                      <p:cBhvr>
                                        <p:cTn id="158" dur="1" fill="hold">
                                          <p:stCondLst>
                                            <p:cond delay="1999"/>
                                          </p:stCondLst>
                                        </p:cTn>
                                        <p:tgtEl>
                                          <p:spTgt spid="56334"/>
                                        </p:tgtEl>
                                        <p:attrNameLst>
                                          <p:attrName>style.visibility</p:attrName>
                                        </p:attrNameLst>
                                      </p:cBhvr>
                                      <p:to>
                                        <p:strVal val="hidden"/>
                                      </p:to>
                                    </p:set>
                                  </p:childTnLst>
                                </p:cTn>
                              </p:par>
                            </p:childTnLst>
                          </p:cTn>
                        </p:par>
                      </p:childTnLst>
                    </p:cTn>
                  </p:par>
                  <p:par>
                    <p:cTn id="159" fill="hold">
                      <p:stCondLst>
                        <p:cond delay="indefinite"/>
                      </p:stCondLst>
                      <p:childTnLst>
                        <p:par>
                          <p:cTn id="160" fill="hold">
                            <p:stCondLst>
                              <p:cond delay="0"/>
                            </p:stCondLst>
                            <p:childTnLst>
                              <p:par>
                                <p:cTn id="161" presetID="16" presetClass="entr" presetSubtype="21" fill="hold" grpId="0" nodeType="clickEffect">
                                  <p:stCondLst>
                                    <p:cond delay="0"/>
                                  </p:stCondLst>
                                  <p:childTnLst>
                                    <p:set>
                                      <p:cBhvr>
                                        <p:cTn id="162" dur="1" fill="hold">
                                          <p:stCondLst>
                                            <p:cond delay="0"/>
                                          </p:stCondLst>
                                        </p:cTn>
                                        <p:tgtEl>
                                          <p:spTgt spid="42"/>
                                        </p:tgtEl>
                                        <p:attrNameLst>
                                          <p:attrName>style.visibility</p:attrName>
                                        </p:attrNameLst>
                                      </p:cBhvr>
                                      <p:to>
                                        <p:strVal val="visible"/>
                                      </p:to>
                                    </p:set>
                                    <p:animEffect transition="in" filter="barn(inVertical)">
                                      <p:cBhvr>
                                        <p:cTn id="163" dur="500"/>
                                        <p:tgtEl>
                                          <p:spTgt spid="42"/>
                                        </p:tgtEl>
                                      </p:cBhvr>
                                    </p:animEffect>
                                  </p:childTnLst>
                                </p:cTn>
                              </p:par>
                            </p:childTnLst>
                          </p:cTn>
                        </p:par>
                      </p:childTnLst>
                    </p:cTn>
                  </p:par>
                  <p:par>
                    <p:cTn id="164" fill="hold">
                      <p:stCondLst>
                        <p:cond delay="indefinite"/>
                      </p:stCondLst>
                      <p:childTnLst>
                        <p:par>
                          <p:cTn id="165" fill="hold">
                            <p:stCondLst>
                              <p:cond delay="0"/>
                            </p:stCondLst>
                            <p:childTnLst>
                              <p:par>
                                <p:cTn id="166" presetID="4" presetClass="entr" presetSubtype="16" fill="hold" nodeType="clickEffect">
                                  <p:stCondLst>
                                    <p:cond delay="0"/>
                                  </p:stCondLst>
                                  <p:childTnLst>
                                    <p:set>
                                      <p:cBhvr>
                                        <p:cTn id="167" dur="1" fill="hold">
                                          <p:stCondLst>
                                            <p:cond delay="0"/>
                                          </p:stCondLst>
                                        </p:cTn>
                                        <p:tgtEl>
                                          <p:spTgt spid="43"/>
                                        </p:tgtEl>
                                        <p:attrNameLst>
                                          <p:attrName>style.visibility</p:attrName>
                                        </p:attrNameLst>
                                      </p:cBhvr>
                                      <p:to>
                                        <p:strVal val="visible"/>
                                      </p:to>
                                    </p:set>
                                    <p:animEffect transition="in" filter="box(in)">
                                      <p:cBhvr>
                                        <p:cTn id="168"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8" grpId="0"/>
      <p:bldP spid="56329" grpId="0"/>
      <p:bldP spid="56330" grpId="0" animBg="1"/>
      <p:bldP spid="56332" grpId="0"/>
      <p:bldP spid="56333" grpId="0"/>
      <p:bldP spid="56334" grpId="0"/>
      <p:bldP spid="56334" grpId="1"/>
      <p:bldP spid="56335" grpId="0"/>
      <p:bldP spid="56337" grpId="0"/>
      <p:bldP spid="56340" grpId="0" animBg="1"/>
      <p:bldP spid="56341" grpId="0" animBg="1"/>
      <p:bldP spid="56342" grpId="0" animBg="1"/>
      <p:bldP spid="56343" grpId="0"/>
      <p:bldP spid="56343" grpId="1"/>
      <p:bldP spid="56344" grpId="0"/>
      <p:bldP spid="56344" grpId="1"/>
      <p:bldP spid="56345" grpId="0"/>
      <p:bldP spid="56346" grpId="0"/>
      <p:bldP spid="56349" grpId="0" animBg="1"/>
      <p:bldP spid="56351" grpId="0"/>
      <p:bldP spid="40" grpId="0"/>
      <p:bldP spid="11" grpId="0" animBg="1"/>
      <p:bldP spid="4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3314" name="Object 11"/>
          <p:cNvGraphicFramePr>
            <a:graphicFrameLocks noChangeAspect="1"/>
          </p:cNvGraphicFramePr>
          <p:nvPr>
            <p:ph sz="quarter" idx="1"/>
          </p:nvPr>
        </p:nvGraphicFramePr>
        <p:xfrm>
          <a:off x="4495800" y="3168650"/>
          <a:ext cx="236538" cy="609600"/>
        </p:xfrm>
        <a:graphic>
          <a:graphicData uri="http://schemas.openxmlformats.org/presentationml/2006/ole">
            <mc:AlternateContent xmlns:mc="http://schemas.openxmlformats.org/markup-compatibility/2006">
              <mc:Choice xmlns:v="urn:schemas-microsoft-com:vml" Requires="v">
                <p:oleObj spid="_x0000_s3095" name="" r:id="rId1" imgW="152400" imgH="393700" progId="Equation.DSMT4">
                  <p:embed/>
                </p:oleObj>
              </mc:Choice>
              <mc:Fallback>
                <p:oleObj name="" r:id="rId1" imgW="152400" imgH="393700" progId="Equation.DSMT4">
                  <p:embed/>
                  <p:pic>
                    <p:nvPicPr>
                      <p:cNvPr id="0" name="Picture 3094"/>
                      <p:cNvPicPr/>
                      <p:nvPr/>
                    </p:nvPicPr>
                    <p:blipFill>
                      <a:blip r:embed="rId2"/>
                      <a:srcRect/>
                      <a:stretch>
                        <a:fillRect/>
                      </a:stretch>
                    </p:blipFill>
                    <p:spPr>
                      <a:xfrm>
                        <a:off x="4495800" y="3168650"/>
                        <a:ext cx="236538" cy="609600"/>
                      </a:xfrm>
                      <a:prstGeom prst="rect">
                        <a:avLst/>
                      </a:prstGeom>
                      <a:noFill/>
                      <a:ln w="38100">
                        <a:miter/>
                      </a:ln>
                    </p:spPr>
                  </p:pic>
                </p:oleObj>
              </mc:Fallback>
            </mc:AlternateContent>
          </a:graphicData>
        </a:graphic>
      </p:graphicFrame>
      <p:graphicFrame>
        <p:nvGraphicFramePr>
          <p:cNvPr id="13315" name="Object 20"/>
          <p:cNvGraphicFramePr>
            <a:graphicFrameLocks noChangeAspect="1"/>
          </p:cNvGraphicFramePr>
          <p:nvPr>
            <p:ph sz="quarter" idx="2"/>
          </p:nvPr>
        </p:nvGraphicFramePr>
        <p:xfrm>
          <a:off x="3657600" y="2743200"/>
          <a:ext cx="333375" cy="609600"/>
        </p:xfrm>
        <a:graphic>
          <a:graphicData uri="http://schemas.openxmlformats.org/presentationml/2006/ole">
            <mc:AlternateContent xmlns:mc="http://schemas.openxmlformats.org/markup-compatibility/2006">
              <mc:Choice xmlns:v="urn:schemas-microsoft-com:vml" Requires="v">
                <p:oleObj spid="_x0000_s3099" name="" r:id="rId3" imgW="215900" imgH="393065" progId="Equation.DSMT4">
                  <p:embed/>
                </p:oleObj>
              </mc:Choice>
              <mc:Fallback>
                <p:oleObj name="" r:id="rId3" imgW="215900" imgH="393065" progId="Equation.DSMT4">
                  <p:embed/>
                  <p:pic>
                    <p:nvPicPr>
                      <p:cNvPr id="0" name="Picture 3098"/>
                      <p:cNvPicPr/>
                      <p:nvPr/>
                    </p:nvPicPr>
                    <p:blipFill>
                      <a:blip r:embed="rId4"/>
                      <a:srcRect/>
                      <a:stretch>
                        <a:fillRect/>
                      </a:stretch>
                    </p:blipFill>
                    <p:spPr>
                      <a:xfrm>
                        <a:off x="3657600" y="2743200"/>
                        <a:ext cx="333375" cy="609600"/>
                      </a:xfrm>
                      <a:prstGeom prst="rect">
                        <a:avLst/>
                      </a:prstGeom>
                      <a:noFill/>
                      <a:ln w="38100">
                        <a:miter/>
                      </a:ln>
                    </p:spPr>
                  </p:pic>
                </p:oleObj>
              </mc:Fallback>
            </mc:AlternateContent>
          </a:graphicData>
        </a:graphic>
      </p:graphicFrame>
      <p:graphicFrame>
        <p:nvGraphicFramePr>
          <p:cNvPr id="13316" name="Object 26"/>
          <p:cNvGraphicFramePr>
            <a:graphicFrameLocks noChangeAspect="1"/>
          </p:cNvGraphicFramePr>
          <p:nvPr>
            <p:ph sz="quarter" idx="3"/>
          </p:nvPr>
        </p:nvGraphicFramePr>
        <p:xfrm>
          <a:off x="4972050" y="1603375"/>
          <a:ext cx="298450" cy="546100"/>
        </p:xfrm>
        <a:graphic>
          <a:graphicData uri="http://schemas.openxmlformats.org/presentationml/2006/ole">
            <mc:AlternateContent xmlns:mc="http://schemas.openxmlformats.org/markup-compatibility/2006">
              <mc:Choice xmlns:v="urn:schemas-microsoft-com:vml" Requires="v">
                <p:oleObj spid="_x0000_s3098" name="" r:id="rId5" imgW="215900" imgH="393065" progId="Equation.DSMT4">
                  <p:embed/>
                </p:oleObj>
              </mc:Choice>
              <mc:Fallback>
                <p:oleObj name="" r:id="rId5" imgW="215900" imgH="393065" progId="Equation.DSMT4">
                  <p:embed/>
                  <p:pic>
                    <p:nvPicPr>
                      <p:cNvPr id="0" name="Picture 3097"/>
                      <p:cNvPicPr/>
                      <p:nvPr/>
                    </p:nvPicPr>
                    <p:blipFill>
                      <a:blip r:embed="rId6"/>
                      <a:srcRect/>
                      <a:stretch>
                        <a:fillRect/>
                      </a:stretch>
                    </p:blipFill>
                    <p:spPr>
                      <a:xfrm>
                        <a:off x="4972050" y="1603375"/>
                        <a:ext cx="298450" cy="546100"/>
                      </a:xfrm>
                      <a:prstGeom prst="rect">
                        <a:avLst/>
                      </a:prstGeom>
                      <a:noFill/>
                      <a:ln w="38100">
                        <a:miter/>
                      </a:ln>
                    </p:spPr>
                  </p:pic>
                </p:oleObj>
              </mc:Fallback>
            </mc:AlternateContent>
          </a:graphicData>
        </a:graphic>
      </p:graphicFrame>
      <p:sp>
        <p:nvSpPr>
          <p:cNvPr id="13317" name="Rectangle 7"/>
          <p:cNvSpPr/>
          <p:nvPr/>
        </p:nvSpPr>
        <p:spPr>
          <a:xfrm>
            <a:off x="533400" y="381000"/>
            <a:ext cx="1320800" cy="382588"/>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lnSpc>
                <a:spcPct val="80000"/>
              </a:lnSpc>
              <a:buNone/>
            </a:pPr>
            <a:r>
              <a:rPr lang="vi-VN" altLang="en-US" sz="2000" b="1" u="sng" dirty="0">
                <a:solidFill>
                  <a:srgbClr val="0000FF"/>
                </a:solidFill>
                <a:latin typeface="Times New Roman" panose="02020603050405020304" pitchFamily="18" charset="0"/>
              </a:rPr>
              <a:t> Lời g</a:t>
            </a:r>
            <a:r>
              <a:rPr lang="en-US" altLang="en-US" sz="2000" b="1" u="sng" dirty="0">
                <a:solidFill>
                  <a:srgbClr val="0000FF"/>
                </a:solidFill>
                <a:latin typeface="Times New Roman" panose="02020603050405020304" pitchFamily="18" charset="0"/>
              </a:rPr>
              <a:t>iải: </a:t>
            </a:r>
            <a:endParaRPr lang="en-US" altLang="en-US" sz="2000" b="1" u="sng" dirty="0">
              <a:solidFill>
                <a:srgbClr val="0000FF"/>
              </a:solidFill>
              <a:latin typeface="Times New Roman" panose="02020603050405020304" pitchFamily="18" charset="0"/>
            </a:endParaRPr>
          </a:p>
        </p:txBody>
      </p:sp>
      <p:sp>
        <p:nvSpPr>
          <p:cNvPr id="13318" name="Rectangle 8"/>
          <p:cNvSpPr/>
          <p:nvPr/>
        </p:nvSpPr>
        <p:spPr>
          <a:xfrm>
            <a:off x="1676400" y="533400"/>
            <a:ext cx="5334000" cy="838200"/>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buNone/>
            </a:pPr>
            <a:r>
              <a:rPr lang="en-US" altLang="en-US" sz="2000" dirty="0">
                <a:solidFill>
                  <a:srgbClr val="0000FF"/>
                </a:solidFill>
                <a:latin typeface="Times New Roman" panose="02020603050405020304" pitchFamily="18" charset="0"/>
              </a:rPr>
              <a:t>Gọi vận tốc của xe tải là</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x</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(km/h),</a:t>
            </a:r>
            <a:endParaRPr lang="en-US" altLang="en-US" sz="2000" dirty="0">
              <a:solidFill>
                <a:srgbClr val="0000FF"/>
              </a:solidFill>
              <a:latin typeface="Times New Roman" panose="02020603050405020304" pitchFamily="18" charset="0"/>
            </a:endParaRPr>
          </a:p>
          <a:p>
            <a:pPr marL="342900" lvl="0" indent="-342900" eaLnBrk="1" hangingPunct="1">
              <a:buNone/>
            </a:pP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vận tốc của xe khách là y</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(km/h). </a:t>
            </a:r>
            <a:endParaRPr lang="en-US" altLang="en-US" sz="2000" dirty="0">
              <a:solidFill>
                <a:srgbClr val="0000FF"/>
              </a:solidFill>
              <a:latin typeface="Times New Roman" panose="02020603050405020304" pitchFamily="18" charset="0"/>
            </a:endParaRPr>
          </a:p>
        </p:txBody>
      </p:sp>
      <p:sp>
        <p:nvSpPr>
          <p:cNvPr id="13319" name="Text Box 9"/>
          <p:cNvSpPr txBox="1"/>
          <p:nvPr/>
        </p:nvSpPr>
        <p:spPr>
          <a:xfrm>
            <a:off x="5486400" y="838200"/>
            <a:ext cx="36576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n-US" altLang="en-US" sz="2000" dirty="0">
                <a:solidFill>
                  <a:srgbClr val="0000FF"/>
                </a:solidFill>
                <a:latin typeface="Times New Roman" panose="02020603050405020304" pitchFamily="18" charset="0"/>
              </a:rPr>
              <a:t>(ĐK: x,</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y</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&gt;</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0 và y &gt; x &gt; 13) </a:t>
            </a:r>
            <a:endParaRPr lang="en-US" altLang="en-US" sz="2000" dirty="0">
              <a:solidFill>
                <a:srgbClr val="0000FF"/>
              </a:solidFill>
              <a:latin typeface="Times New Roman" panose="02020603050405020304" pitchFamily="18" charset="0"/>
            </a:endParaRPr>
          </a:p>
        </p:txBody>
      </p:sp>
      <p:sp>
        <p:nvSpPr>
          <p:cNvPr id="13320" name="Rectangle 10"/>
          <p:cNvSpPr/>
          <p:nvPr/>
        </p:nvSpPr>
        <p:spPr>
          <a:xfrm>
            <a:off x="685800" y="1295400"/>
            <a:ext cx="7772400" cy="457200"/>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buNone/>
            </a:pPr>
            <a:r>
              <a:rPr lang="en-US" altLang="en-US" sz="2000" dirty="0">
                <a:solidFill>
                  <a:srgbClr val="0000FF"/>
                </a:solidFill>
                <a:latin typeface="Times New Roman" panose="02020603050405020304" pitchFamily="18" charset="0"/>
              </a:rPr>
              <a:t>Thời gian xe khách đã đi là :</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1giờ 48 phút     =          </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giờ)</a:t>
            </a:r>
            <a:endParaRPr lang="en-US" altLang="en-US" sz="2000" dirty="0">
              <a:solidFill>
                <a:srgbClr val="0000FF"/>
              </a:solidFill>
              <a:latin typeface="Times New Roman" panose="02020603050405020304" pitchFamily="18" charset="0"/>
            </a:endParaRPr>
          </a:p>
        </p:txBody>
      </p:sp>
      <p:sp>
        <p:nvSpPr>
          <p:cNvPr id="13321" name="Rectangle 15"/>
          <p:cNvSpPr/>
          <p:nvPr/>
        </p:nvSpPr>
        <p:spPr>
          <a:xfrm>
            <a:off x="685800" y="1676400"/>
            <a:ext cx="6781800" cy="533400"/>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buNone/>
            </a:pPr>
            <a:r>
              <a:rPr lang="en-US" altLang="en-US" sz="2000" dirty="0">
                <a:solidFill>
                  <a:srgbClr val="0000FF"/>
                </a:solidFill>
                <a:latin typeface="Times New Roman" panose="02020603050405020304" pitchFamily="18" charset="0"/>
              </a:rPr>
              <a:t>Thời gian xe tải đã đi là</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1+    </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giờ    =              (giờ)</a:t>
            </a:r>
            <a:endParaRPr lang="en-US" altLang="en-US" sz="2000" dirty="0">
              <a:solidFill>
                <a:srgbClr val="0000FF"/>
              </a:solidFill>
              <a:latin typeface="Times New Roman" panose="02020603050405020304" pitchFamily="18" charset="0"/>
            </a:endParaRPr>
          </a:p>
        </p:txBody>
      </p:sp>
      <p:sp>
        <p:nvSpPr>
          <p:cNvPr id="13322" name="Rectangle 22"/>
          <p:cNvSpPr/>
          <p:nvPr/>
        </p:nvSpPr>
        <p:spPr>
          <a:xfrm>
            <a:off x="304800" y="2057400"/>
            <a:ext cx="7848600" cy="838200"/>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buNone/>
            </a:pPr>
            <a:r>
              <a:rPr lang="en-US" altLang="en-US" sz="2000" dirty="0">
                <a:solidFill>
                  <a:srgbClr val="0000FF"/>
                </a:solidFill>
                <a:latin typeface="Times New Roman" panose="02020603050405020304" pitchFamily="18" charset="0"/>
              </a:rPr>
              <a:t>Vì mỗi giờ xe khách đi nhanh hơn xe tải 13km nên, ta có</a:t>
            </a:r>
            <a:endParaRPr lang="en-US" altLang="en-US" sz="2000" dirty="0">
              <a:solidFill>
                <a:srgbClr val="0000FF"/>
              </a:solidFill>
              <a:latin typeface="Times New Roman" panose="02020603050405020304" pitchFamily="18" charset="0"/>
            </a:endParaRPr>
          </a:p>
          <a:p>
            <a:pPr marL="342900" lvl="0" indent="-342900" eaLnBrk="1" hangingPunct="1">
              <a:buNone/>
            </a:pPr>
            <a:r>
              <a:rPr lang="en-US" altLang="en-US" sz="2000" dirty="0">
                <a:solidFill>
                  <a:srgbClr val="0000FF"/>
                </a:solidFill>
                <a:latin typeface="Times New Roman" panose="02020603050405020304" pitchFamily="18" charset="0"/>
              </a:rPr>
              <a:t>phương trình:                                                     </a:t>
            </a:r>
            <a:r>
              <a:rPr lang="en-US" altLang="en-US" sz="2000" dirty="0">
                <a:solidFill>
                  <a:srgbClr val="FF0066"/>
                </a:solidFill>
                <a:latin typeface="Times New Roman" panose="02020603050405020304" pitchFamily="18" charset="0"/>
              </a:rPr>
              <a:t>(1)</a:t>
            </a:r>
            <a:r>
              <a:rPr lang="en-US" altLang="en-US" sz="2000" dirty="0">
                <a:solidFill>
                  <a:srgbClr val="0000FF"/>
                </a:solidFill>
                <a:latin typeface="Times New Roman" panose="02020603050405020304" pitchFamily="18" charset="0"/>
              </a:rPr>
              <a:t>                          </a:t>
            </a:r>
            <a:endParaRPr lang="en-US" altLang="en-US" sz="2000" dirty="0">
              <a:solidFill>
                <a:srgbClr val="0000FF"/>
              </a:solidFill>
              <a:latin typeface="Times New Roman" panose="02020603050405020304" pitchFamily="18" charset="0"/>
            </a:endParaRPr>
          </a:p>
        </p:txBody>
      </p:sp>
      <p:sp>
        <p:nvSpPr>
          <p:cNvPr id="13323" name="Rectangle 23"/>
          <p:cNvSpPr/>
          <p:nvPr/>
        </p:nvSpPr>
        <p:spPr>
          <a:xfrm>
            <a:off x="2057400" y="2389188"/>
            <a:ext cx="2755900" cy="36671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1800" dirty="0">
                <a:solidFill>
                  <a:schemeClr val="accent2"/>
                </a:solidFill>
              </a:rPr>
              <a:t>y- x = 13 hay  –x + y = 13</a:t>
            </a:r>
            <a:endParaRPr lang="en-US" altLang="en-US" sz="1800" dirty="0">
              <a:solidFill>
                <a:schemeClr val="accent2"/>
              </a:solidFill>
            </a:endParaRPr>
          </a:p>
        </p:txBody>
      </p:sp>
      <p:sp>
        <p:nvSpPr>
          <p:cNvPr id="13324" name="Rectangle 24"/>
          <p:cNvSpPr/>
          <p:nvPr/>
        </p:nvSpPr>
        <p:spPr>
          <a:xfrm>
            <a:off x="304800" y="2819400"/>
            <a:ext cx="6172200" cy="381000"/>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buNone/>
            </a:pPr>
            <a:r>
              <a:rPr lang="en-US" altLang="en-US" sz="2000" dirty="0">
                <a:solidFill>
                  <a:srgbClr val="0000FF"/>
                </a:solidFill>
                <a:latin typeface="Times New Roman" panose="02020603050405020304" pitchFamily="18" charset="0"/>
              </a:rPr>
              <a:t>Quãng đường xe tải đi</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được là:        x (km)</a:t>
            </a:r>
            <a:endParaRPr lang="en-US" altLang="en-US" sz="2000" dirty="0">
              <a:solidFill>
                <a:srgbClr val="0000FF"/>
              </a:solidFill>
              <a:latin typeface="Times New Roman" panose="02020603050405020304" pitchFamily="18" charset="0"/>
            </a:endParaRPr>
          </a:p>
        </p:txBody>
      </p:sp>
      <p:sp>
        <p:nvSpPr>
          <p:cNvPr id="13325" name="Rectangle 25"/>
          <p:cNvSpPr/>
          <p:nvPr/>
        </p:nvSpPr>
        <p:spPr>
          <a:xfrm>
            <a:off x="304800" y="3276600"/>
            <a:ext cx="6324600" cy="533400"/>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buNone/>
            </a:pPr>
            <a:r>
              <a:rPr lang="en-US" altLang="en-US" sz="2000" dirty="0">
                <a:solidFill>
                  <a:srgbClr val="0000FF"/>
                </a:solidFill>
                <a:latin typeface="Times New Roman" panose="02020603050405020304" pitchFamily="18" charset="0"/>
              </a:rPr>
              <a:t>Quãng đường xe khách  đi</a:t>
            </a:r>
            <a:r>
              <a:rPr lang="vi-VN" altLang="en-US" sz="2000" dirty="0">
                <a:solidFill>
                  <a:srgbClr val="0000FF"/>
                </a:solidFill>
                <a:latin typeface="Times New Roman" panose="02020603050405020304" pitchFamily="18" charset="0"/>
              </a:rPr>
              <a:t> </a:t>
            </a:r>
            <a:r>
              <a:rPr lang="en-US" altLang="en-US" sz="2000" dirty="0">
                <a:solidFill>
                  <a:srgbClr val="0000FF"/>
                </a:solidFill>
                <a:latin typeface="Times New Roman" panose="02020603050405020304" pitchFamily="18" charset="0"/>
              </a:rPr>
              <a:t>được là :            y (km)</a:t>
            </a:r>
            <a:endParaRPr lang="en-US" altLang="en-US" sz="2000" dirty="0">
              <a:solidFill>
                <a:srgbClr val="0000FF"/>
              </a:solidFill>
              <a:latin typeface="Times New Roman" panose="02020603050405020304" pitchFamily="18" charset="0"/>
            </a:endParaRPr>
          </a:p>
        </p:txBody>
      </p:sp>
      <p:graphicFrame>
        <p:nvGraphicFramePr>
          <p:cNvPr id="13326" name="Object 28"/>
          <p:cNvGraphicFramePr>
            <a:graphicFrameLocks noChangeAspect="1"/>
          </p:cNvGraphicFramePr>
          <p:nvPr>
            <p:ph sz="quarter" idx="4"/>
          </p:nvPr>
        </p:nvGraphicFramePr>
        <p:xfrm>
          <a:off x="5791200" y="1143000"/>
          <a:ext cx="304800" cy="609600"/>
        </p:xfrm>
        <a:graphic>
          <a:graphicData uri="http://schemas.openxmlformats.org/presentationml/2006/ole">
            <mc:AlternateContent xmlns:mc="http://schemas.openxmlformats.org/markup-compatibility/2006">
              <mc:Choice xmlns:v="urn:schemas-microsoft-com:vml" Requires="v">
                <p:oleObj spid="_x0000_s3096" name="" r:id="rId7" imgW="152400" imgH="393700" progId="Equation.DSMT4">
                  <p:embed/>
                </p:oleObj>
              </mc:Choice>
              <mc:Fallback>
                <p:oleObj name="" r:id="rId7" imgW="152400" imgH="393700" progId="Equation.DSMT4">
                  <p:embed/>
                  <p:pic>
                    <p:nvPicPr>
                      <p:cNvPr id="0" name="Picture 3095"/>
                      <p:cNvPicPr/>
                      <p:nvPr/>
                    </p:nvPicPr>
                    <p:blipFill>
                      <a:blip r:embed="rId2"/>
                      <a:srcRect/>
                      <a:stretch>
                        <a:fillRect/>
                      </a:stretch>
                    </p:blipFill>
                    <p:spPr>
                      <a:xfrm>
                        <a:off x="5791200" y="1143000"/>
                        <a:ext cx="304800" cy="609600"/>
                      </a:xfrm>
                      <a:prstGeom prst="rect">
                        <a:avLst/>
                      </a:prstGeom>
                      <a:noFill/>
                      <a:ln w="38100">
                        <a:miter/>
                      </a:ln>
                    </p:spPr>
                  </p:pic>
                </p:oleObj>
              </mc:Fallback>
            </mc:AlternateContent>
          </a:graphicData>
        </a:graphic>
      </p:graphicFrame>
      <p:sp>
        <p:nvSpPr>
          <p:cNvPr id="13327" name="Rectangle 30"/>
          <p:cNvSpPr/>
          <p:nvPr/>
        </p:nvSpPr>
        <p:spPr>
          <a:xfrm>
            <a:off x="304800" y="3641725"/>
            <a:ext cx="7086600" cy="701675"/>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spcBef>
                <a:spcPct val="0"/>
              </a:spcBef>
              <a:buNone/>
            </a:pPr>
            <a:r>
              <a:rPr lang="en-US" altLang="en-US" sz="2000" dirty="0">
                <a:solidFill>
                  <a:srgbClr val="0000FF"/>
                </a:solidFill>
                <a:latin typeface="Times New Roman" panose="02020603050405020304" pitchFamily="18" charset="0"/>
                <a:cs typeface="Times New Roman" panose="02020603050405020304" pitchFamily="18" charset="0"/>
              </a:rPr>
              <a:t>Vì quãng đường từ TP HCM đến TP Cần Thơ d</a:t>
            </a:r>
            <a:r>
              <a:rPr lang="en-US" altLang="en-US" sz="2000" dirty="0">
                <a:solidFill>
                  <a:srgbClr val="0000FF"/>
                </a:solidFill>
                <a:latin typeface="Times New Roman" panose="02020603050405020304" pitchFamily="18" charset="0"/>
                <a:ea typeface="Times New Roman" panose="02020603050405020304" pitchFamily="18" charset="0"/>
              </a:rPr>
              <a:t>à</a:t>
            </a:r>
            <a:r>
              <a:rPr lang="en-US" altLang="en-US" sz="2000" dirty="0">
                <a:solidFill>
                  <a:srgbClr val="0000FF"/>
                </a:solidFill>
                <a:latin typeface="Times New Roman" panose="02020603050405020304" pitchFamily="18" charset="0"/>
                <a:cs typeface="Times New Roman" panose="02020603050405020304" pitchFamily="18" charset="0"/>
              </a:rPr>
              <a:t>i 189km nên ta có phương trình:</a:t>
            </a:r>
            <a:r>
              <a:rPr lang="en-US" altLang="en-US" sz="2000" dirty="0">
                <a:latin typeface="Times New Roman" panose="02020603050405020304" pitchFamily="18" charset="0"/>
                <a:cs typeface="Times New Roman" panose="02020603050405020304" pitchFamily="18" charset="0"/>
              </a:rPr>
              <a:t> </a:t>
            </a:r>
            <a:r>
              <a:rPr lang="vi-VN" altLang="en-US" sz="2000" dirty="0">
                <a:latin typeface="Times New Roman" panose="02020603050405020304" pitchFamily="18" charset="0"/>
                <a:cs typeface="Times New Roman" panose="02020603050405020304" pitchFamily="18" charset="0"/>
              </a:rPr>
              <a:t>                                   </a:t>
            </a:r>
            <a:r>
              <a:rPr lang="vi-VN" altLang="en-US" sz="2000" dirty="0">
                <a:solidFill>
                  <a:srgbClr val="3333FF"/>
                </a:solidFill>
                <a:latin typeface="Times New Roman" panose="02020603050405020304" pitchFamily="18" charset="0"/>
                <a:cs typeface="Times New Roman" panose="02020603050405020304" pitchFamily="18" charset="0"/>
              </a:rPr>
              <a:t>(</a:t>
            </a:r>
            <a:r>
              <a:rPr lang="vi-VN" altLang="en-US" sz="2000" dirty="0">
                <a:solidFill>
                  <a:srgbClr val="FF0000"/>
                </a:solidFill>
                <a:latin typeface="Times New Roman" panose="02020603050405020304" pitchFamily="18" charset="0"/>
                <a:cs typeface="Times New Roman" panose="02020603050405020304" pitchFamily="18" charset="0"/>
              </a:rPr>
              <a:t>2</a:t>
            </a:r>
            <a:r>
              <a:rPr lang="vi-VN" altLang="en-US" sz="2000" dirty="0">
                <a:solidFill>
                  <a:srgbClr val="3333FF"/>
                </a:solidFill>
                <a:latin typeface="Times New Roman" panose="02020603050405020304" pitchFamily="18" charset="0"/>
                <a:cs typeface="Times New Roman" panose="02020603050405020304" pitchFamily="18" charset="0"/>
              </a:rPr>
              <a:t>)</a:t>
            </a:r>
            <a:endParaRPr lang="en-US" altLang="en-US" sz="2000" dirty="0">
              <a:solidFill>
                <a:srgbClr val="3333FF"/>
              </a:solidFill>
              <a:latin typeface="Times New Roman" panose="02020603050405020304" pitchFamily="18" charset="0"/>
            </a:endParaRPr>
          </a:p>
        </p:txBody>
      </p:sp>
      <p:graphicFrame>
        <p:nvGraphicFramePr>
          <p:cNvPr id="13328" name="Object 31"/>
          <p:cNvGraphicFramePr>
            <a:graphicFrameLocks noChangeAspect="1"/>
          </p:cNvGraphicFramePr>
          <p:nvPr/>
        </p:nvGraphicFramePr>
        <p:xfrm>
          <a:off x="2057400" y="3886200"/>
          <a:ext cx="1905000" cy="533400"/>
        </p:xfrm>
        <a:graphic>
          <a:graphicData uri="http://schemas.openxmlformats.org/presentationml/2006/ole">
            <mc:AlternateContent xmlns:mc="http://schemas.openxmlformats.org/markup-compatibility/2006">
              <mc:Choice xmlns:v="urn:schemas-microsoft-com:vml" Requires="v">
                <p:oleObj spid="_x0000_s3100" name="" r:id="rId8" imgW="1016000" imgH="393700" progId="Equation.DSMT4">
                  <p:embed/>
                </p:oleObj>
              </mc:Choice>
              <mc:Fallback>
                <p:oleObj name="" r:id="rId8" imgW="1016000" imgH="393700" progId="Equation.DSMT4">
                  <p:embed/>
                  <p:pic>
                    <p:nvPicPr>
                      <p:cNvPr id="0" name="Picture 3099"/>
                      <p:cNvPicPr/>
                      <p:nvPr/>
                    </p:nvPicPr>
                    <p:blipFill>
                      <a:blip r:embed="rId9"/>
                      <a:stretch>
                        <a:fillRect/>
                      </a:stretch>
                    </p:blipFill>
                    <p:spPr>
                      <a:xfrm>
                        <a:off x="2057400" y="3886200"/>
                        <a:ext cx="1905000" cy="533400"/>
                      </a:xfrm>
                      <a:prstGeom prst="rect">
                        <a:avLst/>
                      </a:prstGeom>
                      <a:noFill/>
                      <a:ln w="38100">
                        <a:noFill/>
                        <a:miter/>
                      </a:ln>
                    </p:spPr>
                  </p:pic>
                </p:oleObj>
              </mc:Fallback>
            </mc:AlternateContent>
          </a:graphicData>
        </a:graphic>
      </p:graphicFrame>
      <p:sp>
        <p:nvSpPr>
          <p:cNvPr id="13329" name="Rectangle 32"/>
          <p:cNvSpPr/>
          <p:nvPr/>
        </p:nvSpPr>
        <p:spPr>
          <a:xfrm>
            <a:off x="304800" y="4356100"/>
            <a:ext cx="4038600" cy="533400"/>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buNone/>
            </a:pPr>
            <a:r>
              <a:rPr lang="vi-VN" altLang="en-US" sz="2000" dirty="0">
                <a:solidFill>
                  <a:srgbClr val="0000FF"/>
                </a:solidFill>
                <a:latin typeface="Times New Roman" panose="02020603050405020304" pitchFamily="18" charset="0"/>
              </a:rPr>
              <a:t>Từ (1) và (2)</a:t>
            </a:r>
            <a:r>
              <a:rPr lang="en-US" altLang="en-US" sz="2000" dirty="0">
                <a:solidFill>
                  <a:srgbClr val="0000FF"/>
                </a:solidFill>
                <a:latin typeface="Times New Roman" panose="02020603050405020304" pitchFamily="18" charset="0"/>
              </a:rPr>
              <a:t> ta có hệ phương trình</a:t>
            </a:r>
            <a:endParaRPr lang="en-US" altLang="en-US" sz="2000" dirty="0">
              <a:solidFill>
                <a:srgbClr val="0000FF"/>
              </a:solidFill>
              <a:latin typeface="Times New Roman" panose="02020603050405020304" pitchFamily="18" charset="0"/>
            </a:endParaRPr>
          </a:p>
        </p:txBody>
      </p:sp>
      <p:graphicFrame>
        <p:nvGraphicFramePr>
          <p:cNvPr id="13330" name="Object 33"/>
          <p:cNvGraphicFramePr>
            <a:graphicFrameLocks noChangeAspect="1"/>
          </p:cNvGraphicFramePr>
          <p:nvPr/>
        </p:nvGraphicFramePr>
        <p:xfrm>
          <a:off x="-61912" y="4778375"/>
          <a:ext cx="9350375" cy="2079625"/>
        </p:xfrm>
        <a:graphic>
          <a:graphicData uri="http://schemas.openxmlformats.org/presentationml/2006/ole">
            <mc:AlternateContent xmlns:mc="http://schemas.openxmlformats.org/markup-compatibility/2006">
              <mc:Choice xmlns:v="urn:schemas-microsoft-com:vml" Requires="v">
                <p:oleObj spid="_x0000_s3094" name="" r:id="rId10" imgW="5080000" imgH="1638300" progId="Equation.DSMT4">
                  <p:embed/>
                </p:oleObj>
              </mc:Choice>
              <mc:Fallback>
                <p:oleObj name="" r:id="rId10" imgW="5080000" imgH="1638300" progId="Equation.DSMT4">
                  <p:embed/>
                  <p:pic>
                    <p:nvPicPr>
                      <p:cNvPr id="0" name="Picture 3093"/>
                      <p:cNvPicPr/>
                      <p:nvPr/>
                    </p:nvPicPr>
                    <p:blipFill>
                      <a:blip r:embed="rId11"/>
                      <a:stretch>
                        <a:fillRect/>
                      </a:stretch>
                    </p:blipFill>
                    <p:spPr>
                      <a:xfrm>
                        <a:off x="-61912" y="4778375"/>
                        <a:ext cx="9350375" cy="2079625"/>
                      </a:xfrm>
                      <a:prstGeom prst="rect">
                        <a:avLst/>
                      </a:prstGeom>
                      <a:solidFill>
                        <a:srgbClr val="FFFF00"/>
                      </a:solidFill>
                      <a:ln w="38100">
                        <a:noFill/>
                        <a:miter/>
                      </a:ln>
                    </p:spPr>
                  </p:pic>
                </p:oleObj>
              </mc:Fallback>
            </mc:AlternateContent>
          </a:graphicData>
        </a:graphic>
      </p:graphicFrame>
      <p:graphicFrame>
        <p:nvGraphicFramePr>
          <p:cNvPr id="13331" name="Object 48"/>
          <p:cNvGraphicFramePr>
            <a:graphicFrameLocks noChangeAspect="1"/>
          </p:cNvGraphicFramePr>
          <p:nvPr/>
        </p:nvGraphicFramePr>
        <p:xfrm>
          <a:off x="3581400" y="1552575"/>
          <a:ext cx="304800" cy="609600"/>
        </p:xfrm>
        <a:graphic>
          <a:graphicData uri="http://schemas.openxmlformats.org/presentationml/2006/ole">
            <mc:AlternateContent xmlns:mc="http://schemas.openxmlformats.org/markup-compatibility/2006">
              <mc:Choice xmlns:v="urn:schemas-microsoft-com:vml" Requires="v">
                <p:oleObj spid="_x0000_s3083" name="" r:id="rId12" imgW="152400" imgH="393700" progId="Equation.DSMT4">
                  <p:embed/>
                </p:oleObj>
              </mc:Choice>
              <mc:Fallback>
                <p:oleObj name="" r:id="rId12" imgW="152400" imgH="393700" progId="Equation.DSMT4">
                  <p:embed/>
                  <p:pic>
                    <p:nvPicPr>
                      <p:cNvPr id="0" name="Picture 3082"/>
                      <p:cNvPicPr/>
                      <p:nvPr/>
                    </p:nvPicPr>
                    <p:blipFill>
                      <a:blip r:embed="rId2"/>
                      <a:stretch>
                        <a:fillRect/>
                      </a:stretch>
                    </p:blipFill>
                    <p:spPr>
                      <a:xfrm>
                        <a:off x="3581400" y="1552575"/>
                        <a:ext cx="304800" cy="609600"/>
                      </a:xfrm>
                      <a:prstGeom prst="rect">
                        <a:avLst/>
                      </a:prstGeom>
                      <a:noFill/>
                      <a:ln w="38100">
                        <a:noFill/>
                        <a:miter/>
                      </a:ln>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Text Box 2"/>
          <p:cNvSpPr txBox="1"/>
          <p:nvPr/>
        </p:nvSpPr>
        <p:spPr>
          <a:xfrm>
            <a:off x="3390900" y="1054100"/>
            <a:ext cx="4953000" cy="26479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b="1" dirty="0">
                <a:solidFill>
                  <a:srgbClr val="0000CC"/>
                </a:solidFill>
                <a:latin typeface="Times New Roman" panose="02020603050405020304" pitchFamily="18" charset="0"/>
              </a:rPr>
              <a:t>Vừa gà vừa chó</a:t>
            </a:r>
            <a:endParaRPr lang="vi-VN" altLang="en-US" sz="2400" b="1" dirty="0">
              <a:solidFill>
                <a:srgbClr val="0000CC"/>
              </a:solidFill>
              <a:latin typeface="Times New Roman" panose="02020603050405020304" pitchFamily="18" charset="0"/>
            </a:endParaRPr>
          </a:p>
          <a:p>
            <a:pPr marL="0" lvl="0" indent="0" eaLnBrk="1" hangingPunct="1">
              <a:spcBef>
                <a:spcPct val="50000"/>
              </a:spcBef>
              <a:buNone/>
            </a:pPr>
            <a:r>
              <a:rPr lang="vi-VN" altLang="en-US" sz="2400" b="1" dirty="0">
                <a:solidFill>
                  <a:srgbClr val="0000CC"/>
                </a:solidFill>
                <a:latin typeface="Times New Roman" panose="02020603050405020304" pitchFamily="18" charset="0"/>
              </a:rPr>
              <a:t>Bó lại cho tròn</a:t>
            </a:r>
            <a:endParaRPr lang="vi-VN" altLang="en-US" sz="2400" b="1" dirty="0">
              <a:solidFill>
                <a:srgbClr val="0000CC"/>
              </a:solidFill>
              <a:latin typeface="Times New Roman" panose="02020603050405020304" pitchFamily="18" charset="0"/>
            </a:endParaRPr>
          </a:p>
          <a:p>
            <a:pPr marL="0" lvl="0" indent="0" eaLnBrk="1" hangingPunct="1">
              <a:spcBef>
                <a:spcPct val="50000"/>
              </a:spcBef>
              <a:buNone/>
            </a:pPr>
            <a:r>
              <a:rPr lang="vi-VN" altLang="en-US" sz="2400" b="1" dirty="0">
                <a:solidFill>
                  <a:srgbClr val="0000CC"/>
                </a:solidFill>
                <a:latin typeface="Times New Roman" panose="02020603050405020304" pitchFamily="18" charset="0"/>
              </a:rPr>
              <a:t>Ba mươi sáu con</a:t>
            </a:r>
            <a:endParaRPr lang="vi-VN" altLang="en-US" sz="2400" b="1" dirty="0">
              <a:solidFill>
                <a:srgbClr val="0000CC"/>
              </a:solidFill>
              <a:latin typeface="Times New Roman" panose="02020603050405020304" pitchFamily="18" charset="0"/>
            </a:endParaRPr>
          </a:p>
          <a:p>
            <a:pPr marL="0" lvl="0" indent="0" eaLnBrk="1" hangingPunct="1">
              <a:spcBef>
                <a:spcPct val="50000"/>
              </a:spcBef>
              <a:buNone/>
            </a:pPr>
            <a:r>
              <a:rPr lang="vi-VN" altLang="en-US" sz="2400" b="1" dirty="0">
                <a:solidFill>
                  <a:srgbClr val="0000CC"/>
                </a:solidFill>
                <a:latin typeface="Times New Roman" panose="02020603050405020304" pitchFamily="18" charset="0"/>
              </a:rPr>
              <a:t>Một trăm chân chẵn</a:t>
            </a:r>
            <a:endParaRPr lang="vi-VN" altLang="en-US" sz="2400" b="1" dirty="0">
              <a:solidFill>
                <a:srgbClr val="0000CC"/>
              </a:solidFill>
              <a:latin typeface="Times New Roman" panose="02020603050405020304" pitchFamily="18" charset="0"/>
            </a:endParaRPr>
          </a:p>
          <a:p>
            <a:pPr marL="0" lvl="0" indent="0" eaLnBrk="1" hangingPunct="1">
              <a:spcBef>
                <a:spcPct val="50000"/>
              </a:spcBef>
              <a:buNone/>
            </a:pPr>
            <a:r>
              <a:rPr lang="vi-VN" altLang="en-US" sz="2400" b="1" dirty="0">
                <a:solidFill>
                  <a:srgbClr val="0000CC"/>
                </a:solidFill>
                <a:latin typeface="Times New Roman" panose="02020603050405020304" pitchFamily="18" charset="0"/>
              </a:rPr>
              <a:t>Hỏi có bao nhiêu gà, bao nhiêu chó?</a:t>
            </a:r>
            <a:endParaRPr lang="en-US" altLang="en-US" sz="2400" b="1" dirty="0">
              <a:solidFill>
                <a:srgbClr val="0000CC"/>
              </a:solidFill>
              <a:latin typeface="Times New Roman" panose="02020603050405020304" pitchFamily="18" charset="0"/>
            </a:endParaRPr>
          </a:p>
        </p:txBody>
      </p:sp>
      <p:pic>
        <p:nvPicPr>
          <p:cNvPr id="94211" name="Picture 3"/>
          <p:cNvPicPr>
            <a:picLocks noChangeAspect="1"/>
          </p:cNvPicPr>
          <p:nvPr/>
        </p:nvPicPr>
        <p:blipFill>
          <a:blip r:embed="rId1"/>
          <a:srcRect l="1666" t="8888" r="74167" b="22223"/>
          <a:stretch>
            <a:fillRect/>
          </a:stretch>
        </p:blipFill>
        <p:spPr>
          <a:xfrm>
            <a:off x="762000" y="1092200"/>
            <a:ext cx="2209800" cy="2362200"/>
          </a:xfrm>
          <a:prstGeom prst="rect">
            <a:avLst/>
          </a:prstGeom>
          <a:noFill/>
          <a:ln w="9525">
            <a:noFill/>
          </a:ln>
        </p:spPr>
      </p:pic>
      <p:pic>
        <p:nvPicPr>
          <p:cNvPr id="94212" name="Picture 4"/>
          <p:cNvPicPr>
            <a:picLocks noChangeAspect="1"/>
          </p:cNvPicPr>
          <p:nvPr/>
        </p:nvPicPr>
        <p:blipFill>
          <a:blip r:embed="rId1"/>
          <a:srcRect l="87500" t="2222" b="33333"/>
          <a:stretch>
            <a:fillRect/>
          </a:stretch>
        </p:blipFill>
        <p:spPr>
          <a:xfrm>
            <a:off x="7302500" y="1130300"/>
            <a:ext cx="1524000" cy="2209800"/>
          </a:xfrm>
          <a:prstGeom prst="rect">
            <a:avLst/>
          </a:prstGeom>
          <a:noFill/>
          <a:ln w="9525">
            <a:noFill/>
          </a:ln>
        </p:spPr>
      </p:pic>
      <p:pic>
        <p:nvPicPr>
          <p:cNvPr id="94213" name="Picture 5" descr="lollipop[1]"/>
          <p:cNvPicPr>
            <a:picLocks noChangeAspect="1"/>
          </p:cNvPicPr>
          <p:nvPr/>
        </p:nvPicPr>
        <p:blipFill>
          <a:blip r:embed="rId2"/>
          <a:stretch>
            <a:fillRect/>
          </a:stretch>
        </p:blipFill>
        <p:spPr>
          <a:xfrm>
            <a:off x="762000" y="3644900"/>
            <a:ext cx="8001000" cy="74613"/>
          </a:xfrm>
          <a:prstGeom prst="rect">
            <a:avLst/>
          </a:prstGeom>
          <a:noFill/>
          <a:ln w="9525">
            <a:noFill/>
          </a:ln>
        </p:spPr>
      </p:pic>
      <p:sp>
        <p:nvSpPr>
          <p:cNvPr id="14342" name="Text Box 6"/>
          <p:cNvSpPr txBox="1"/>
          <p:nvPr/>
        </p:nvSpPr>
        <p:spPr>
          <a:xfrm>
            <a:off x="723900" y="3683000"/>
            <a:ext cx="21336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000" b="1" dirty="0">
                <a:solidFill>
                  <a:srgbClr val="0000CC"/>
                </a:solidFill>
                <a:latin typeface="Times New Roman" panose="02020603050405020304" pitchFamily="18" charset="0"/>
              </a:rPr>
              <a:t>Bảng phân tích:</a:t>
            </a:r>
            <a:endParaRPr lang="en-US" altLang="en-US" sz="2000" b="1" dirty="0">
              <a:solidFill>
                <a:srgbClr val="0000CC"/>
              </a:solidFill>
              <a:latin typeface="Times New Roman" panose="02020603050405020304" pitchFamily="18" charset="0"/>
            </a:endParaRPr>
          </a:p>
        </p:txBody>
      </p:sp>
      <p:graphicFrame>
        <p:nvGraphicFramePr>
          <p:cNvPr id="94215" name="Group 7"/>
          <p:cNvGraphicFramePr>
            <a:graphicFrameLocks noGrp="1"/>
          </p:cNvGraphicFramePr>
          <p:nvPr/>
        </p:nvGraphicFramePr>
        <p:xfrm>
          <a:off x="825500" y="4038600"/>
          <a:ext cx="4356100" cy="1919288"/>
        </p:xfrm>
        <a:graphic>
          <a:graphicData uri="http://schemas.openxmlformats.org/drawingml/2006/table">
            <a:tbl>
              <a:tblPr/>
              <a:tblGrid>
                <a:gridCol w="1460500"/>
                <a:gridCol w="762000"/>
                <a:gridCol w="914400"/>
                <a:gridCol w="1219200"/>
              </a:tblGrid>
              <a:tr h="701272">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tx1"/>
                        </a:solidFill>
                        <a:effectLst/>
                        <a:latin typeface="Arial" panose="020B0604020202020204" pitchFamily="34"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Times New Roman" panose="02020603050405020304" pitchFamily="18" charset="0"/>
                        </a:rPr>
                        <a:t>Số con </a:t>
                      </a:r>
                      <a:endParaRPr kumimoji="0" lang="en-US" sz="2000" b="0" i="0" u="none" strike="noStrike" cap="none" normalizeH="0" baseline="0" smtClean="0">
                        <a:ln>
                          <a:noFill/>
                        </a:ln>
                        <a:solidFill>
                          <a:schemeClr val="tx1"/>
                        </a:solidFill>
                        <a:effectLst/>
                        <a:latin typeface="Times New Roman" panose="02020603050405020304"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Times New Roman" panose="02020603050405020304" pitchFamily="18" charset="0"/>
                        </a:rPr>
                        <a:t>Số chân</a:t>
                      </a:r>
                      <a:endParaRPr kumimoji="0" lang="en-US" sz="2000" b="0" i="0" u="none" strike="noStrike" cap="none" normalizeH="0" baseline="0" smtClean="0">
                        <a:ln>
                          <a:noFill/>
                        </a:ln>
                        <a:solidFill>
                          <a:schemeClr val="tx1"/>
                        </a:solidFill>
                        <a:effectLst/>
                        <a:latin typeface="Times New Roman" panose="02020603050405020304"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Times New Roman" panose="02020603050405020304" pitchFamily="18" charset="0"/>
                        </a:rPr>
                        <a:t>Tổng số chân</a:t>
                      </a:r>
                      <a:endParaRPr kumimoji="0" lang="en-US" sz="2000" b="0" i="0" u="none" strike="noStrike" cap="none" normalizeH="0" baseline="0" smtClean="0">
                        <a:ln>
                          <a:noFill/>
                        </a:ln>
                        <a:solidFill>
                          <a:schemeClr val="tx1"/>
                        </a:solidFill>
                        <a:effectLst/>
                        <a:latin typeface="Times New Roman" panose="02020603050405020304"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5510">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Times New Roman" panose="02020603050405020304" pitchFamily="18" charset="0"/>
                        </a:rPr>
                        <a:t>Gà</a:t>
                      </a:r>
                      <a:endParaRPr kumimoji="0" lang="en-US" sz="2000" b="0" i="0" u="none" strike="noStrike" cap="none" normalizeH="0" baseline="0" smtClean="0">
                        <a:ln>
                          <a:noFill/>
                        </a:ln>
                        <a:solidFill>
                          <a:schemeClr val="tx1"/>
                        </a:solidFill>
                        <a:effectLst/>
                        <a:latin typeface="Times New Roman" panose="02020603050405020304"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Arial" panose="020B0604020202020204" pitchFamily="34" charset="0"/>
                        </a:rPr>
                        <a:t>    </a:t>
                      </a:r>
                      <a:endParaRPr kumimoji="0" lang="en-US" sz="2000" b="0" i="0" u="none" strike="noStrike" cap="none" normalizeH="0" baseline="0" smtClean="0">
                        <a:ln>
                          <a:noFill/>
                        </a:ln>
                        <a:solidFill>
                          <a:srgbClr val="3333FF"/>
                        </a:solidFill>
                        <a:effectLst/>
                        <a:latin typeface="Arial" panose="020B0604020202020204" pitchFamily="34"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000" b="0" i="0" u="none" strike="noStrike" cap="none" normalizeH="0" baseline="0" smtClean="0">
                        <a:ln>
                          <a:noFill/>
                        </a:ln>
                        <a:solidFill>
                          <a:schemeClr val="tx1"/>
                        </a:solidFill>
                        <a:effectLst/>
                        <a:latin typeface="Arial" panose="020B0604020202020204" pitchFamily="34"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vi-VN" sz="2000" b="0" i="0" u="none" strike="noStrike" cap="none" normalizeH="0" baseline="0" smtClean="0">
                        <a:ln>
                          <a:noFill/>
                        </a:ln>
                        <a:solidFill>
                          <a:schemeClr val="tx1"/>
                        </a:solidFill>
                        <a:effectLst/>
                        <a:latin typeface="Arial" panose="020B0604020202020204" pitchFamily="34"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22506">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Times New Roman" panose="02020603050405020304" pitchFamily="18" charset="0"/>
                        </a:rPr>
                        <a:t>Chó</a:t>
                      </a:r>
                      <a:endParaRPr kumimoji="0" lang="en-US" sz="2000" b="0" i="0" u="none" strike="noStrike" cap="none" normalizeH="0" baseline="0" smtClean="0">
                        <a:ln>
                          <a:noFill/>
                        </a:ln>
                        <a:solidFill>
                          <a:schemeClr val="tx1"/>
                        </a:solidFill>
                        <a:effectLst/>
                        <a:latin typeface="Times New Roman" panose="02020603050405020304"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Arial" panose="020B0604020202020204" pitchFamily="34" charset="0"/>
                        </a:rPr>
                        <a:t>    </a:t>
                      </a:r>
                      <a:endParaRPr kumimoji="0" lang="en-US" sz="2000" b="0" i="0" u="none" strike="noStrike" cap="none" normalizeH="0" baseline="0" smtClean="0">
                        <a:ln>
                          <a:noFill/>
                        </a:ln>
                        <a:solidFill>
                          <a:srgbClr val="3333FF"/>
                        </a:solidFill>
                        <a:effectLst/>
                        <a:latin typeface="Arial" panose="020B0604020202020204" pitchFamily="34"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000" b="0" i="0" u="none" strike="noStrike" cap="none" normalizeH="0" baseline="0" smtClean="0">
                        <a:ln>
                          <a:noFill/>
                        </a:ln>
                        <a:solidFill>
                          <a:schemeClr val="tx1"/>
                        </a:solidFill>
                        <a:effectLst/>
                        <a:latin typeface="Arial" panose="020B0604020202020204" pitchFamily="34"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000" b="0" i="0" u="none" strike="noStrike" cap="none" normalizeH="0" baseline="0" smtClean="0">
                        <a:ln>
                          <a:noFill/>
                        </a:ln>
                        <a:solidFill>
                          <a:schemeClr val="tx1"/>
                        </a:solidFill>
                        <a:effectLst/>
                        <a:latin typeface="Arial" panose="020B0604020202020204" pitchFamily="34"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4237" name="Text Box 29"/>
          <p:cNvSpPr txBox="1"/>
          <p:nvPr/>
        </p:nvSpPr>
        <p:spPr>
          <a:xfrm>
            <a:off x="4152900" y="4838700"/>
            <a:ext cx="7747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2.x</a:t>
            </a:r>
            <a:endParaRPr lang="en-US" altLang="en-US" sz="2400" dirty="0">
              <a:solidFill>
                <a:srgbClr val="0000CC"/>
              </a:solidFill>
              <a:latin typeface="Times New Roman" panose="02020603050405020304" pitchFamily="18" charset="0"/>
            </a:endParaRPr>
          </a:p>
        </p:txBody>
      </p:sp>
      <p:sp>
        <p:nvSpPr>
          <p:cNvPr id="94238" name="Text Box 30"/>
          <p:cNvSpPr txBox="1"/>
          <p:nvPr/>
        </p:nvSpPr>
        <p:spPr>
          <a:xfrm>
            <a:off x="4152900" y="5448300"/>
            <a:ext cx="7366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4.y</a:t>
            </a:r>
            <a:endParaRPr lang="en-US" altLang="en-US" sz="2400" dirty="0">
              <a:solidFill>
                <a:srgbClr val="0000CC"/>
              </a:solidFill>
              <a:latin typeface="Times New Roman" panose="02020603050405020304" pitchFamily="18" charset="0"/>
            </a:endParaRPr>
          </a:p>
        </p:txBody>
      </p:sp>
      <p:sp>
        <p:nvSpPr>
          <p:cNvPr id="94239" name="Text Box 31"/>
          <p:cNvSpPr txBox="1"/>
          <p:nvPr/>
        </p:nvSpPr>
        <p:spPr>
          <a:xfrm>
            <a:off x="2438400" y="4787900"/>
            <a:ext cx="5334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x</a:t>
            </a:r>
            <a:endParaRPr lang="en-US" altLang="en-US" sz="2400" dirty="0">
              <a:solidFill>
                <a:srgbClr val="0000CC"/>
              </a:solidFill>
              <a:latin typeface="Times New Roman" panose="02020603050405020304" pitchFamily="18" charset="0"/>
            </a:endParaRPr>
          </a:p>
        </p:txBody>
      </p:sp>
      <p:sp>
        <p:nvSpPr>
          <p:cNvPr id="94240" name="Text Box 32"/>
          <p:cNvSpPr txBox="1"/>
          <p:nvPr/>
        </p:nvSpPr>
        <p:spPr>
          <a:xfrm>
            <a:off x="2413000" y="5461000"/>
            <a:ext cx="457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y</a:t>
            </a:r>
            <a:endParaRPr lang="en-US" altLang="en-US" sz="2400" dirty="0">
              <a:solidFill>
                <a:srgbClr val="0000CC"/>
              </a:solidFill>
              <a:latin typeface="Times New Roman" panose="02020603050405020304" pitchFamily="18" charset="0"/>
            </a:endParaRPr>
          </a:p>
        </p:txBody>
      </p:sp>
      <p:sp>
        <p:nvSpPr>
          <p:cNvPr id="94241" name="Text Box 33"/>
          <p:cNvSpPr txBox="1"/>
          <p:nvPr/>
        </p:nvSpPr>
        <p:spPr>
          <a:xfrm>
            <a:off x="3251200" y="4826000"/>
            <a:ext cx="457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2</a:t>
            </a:r>
            <a:endParaRPr lang="en-US" altLang="en-US" sz="2400" dirty="0">
              <a:solidFill>
                <a:srgbClr val="0000CC"/>
              </a:solidFill>
              <a:latin typeface="Times New Roman" panose="02020603050405020304" pitchFamily="18" charset="0"/>
            </a:endParaRPr>
          </a:p>
        </p:txBody>
      </p:sp>
      <p:sp>
        <p:nvSpPr>
          <p:cNvPr id="94242" name="Text Box 34"/>
          <p:cNvSpPr txBox="1"/>
          <p:nvPr/>
        </p:nvSpPr>
        <p:spPr>
          <a:xfrm>
            <a:off x="3251200" y="5435600"/>
            <a:ext cx="6096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4</a:t>
            </a:r>
            <a:endParaRPr lang="en-US" altLang="en-US" sz="2400" dirty="0">
              <a:solidFill>
                <a:srgbClr val="0000CC"/>
              </a:solidFill>
              <a:latin typeface="Times New Roman" panose="02020603050405020304" pitchFamily="18" charset="0"/>
            </a:endParaRPr>
          </a:p>
        </p:txBody>
      </p:sp>
      <p:graphicFrame>
        <p:nvGraphicFramePr>
          <p:cNvPr id="94243" name="Object 35"/>
          <p:cNvGraphicFramePr>
            <a:graphicFrameLocks noChangeAspect="1"/>
          </p:cNvGraphicFramePr>
          <p:nvPr>
            <p:ph sz="half" idx="1"/>
          </p:nvPr>
        </p:nvGraphicFramePr>
        <p:xfrm>
          <a:off x="6172200" y="5502275"/>
          <a:ext cx="1828800" cy="822325"/>
        </p:xfrm>
        <a:graphic>
          <a:graphicData uri="http://schemas.openxmlformats.org/presentationml/2006/ole">
            <mc:AlternateContent xmlns:mc="http://schemas.openxmlformats.org/markup-compatibility/2006">
              <mc:Choice xmlns:v="urn:schemas-microsoft-com:vml" Requires="v">
                <p:oleObj spid="_x0000_s3101" name="" r:id="rId3" imgW="1016000" imgH="457200" progId="Equation.DSMT4">
                  <p:embed/>
                </p:oleObj>
              </mc:Choice>
              <mc:Fallback>
                <p:oleObj name="" r:id="rId3" imgW="1016000" imgH="457200" progId="Equation.DSMT4">
                  <p:embed/>
                  <p:pic>
                    <p:nvPicPr>
                      <p:cNvPr id="0" name="Picture 3100"/>
                      <p:cNvPicPr/>
                      <p:nvPr/>
                    </p:nvPicPr>
                    <p:blipFill>
                      <a:blip r:embed="rId4"/>
                      <a:srcRect/>
                      <a:stretch>
                        <a:fillRect/>
                      </a:stretch>
                    </p:blipFill>
                    <p:spPr>
                      <a:xfrm>
                        <a:off x="6172200" y="5502275"/>
                        <a:ext cx="1828800" cy="822325"/>
                      </a:xfrm>
                      <a:prstGeom prst="rect">
                        <a:avLst/>
                      </a:prstGeom>
                      <a:noFill/>
                      <a:ln w="38100">
                        <a:miter/>
                      </a:ln>
                    </p:spPr>
                  </p:pic>
                </p:oleObj>
              </mc:Fallback>
            </mc:AlternateContent>
          </a:graphicData>
        </a:graphic>
      </p:graphicFrame>
      <p:graphicFrame>
        <p:nvGraphicFramePr>
          <p:cNvPr id="94244" name="Object 36"/>
          <p:cNvGraphicFramePr>
            <a:graphicFrameLocks noChangeAspect="1"/>
          </p:cNvGraphicFramePr>
          <p:nvPr>
            <p:ph sz="half" idx="2"/>
          </p:nvPr>
        </p:nvGraphicFramePr>
        <p:xfrm>
          <a:off x="5943600" y="3821113"/>
          <a:ext cx="2514600" cy="387350"/>
        </p:xfrm>
        <a:graphic>
          <a:graphicData uri="http://schemas.openxmlformats.org/presentationml/2006/ole">
            <mc:AlternateContent xmlns:mc="http://schemas.openxmlformats.org/markup-compatibility/2006">
              <mc:Choice xmlns:v="urn:schemas-microsoft-com:vml" Requires="v">
                <p:oleObj spid="_x0000_s3102" name="" r:id="rId5" imgW="1485900" imgH="228600" progId="Equation.DSMT4">
                  <p:embed/>
                </p:oleObj>
              </mc:Choice>
              <mc:Fallback>
                <p:oleObj name="" r:id="rId5" imgW="1485900" imgH="228600" progId="Equation.DSMT4">
                  <p:embed/>
                  <p:pic>
                    <p:nvPicPr>
                      <p:cNvPr id="0" name="Picture 3101"/>
                      <p:cNvPicPr/>
                      <p:nvPr/>
                    </p:nvPicPr>
                    <p:blipFill>
                      <a:blip r:embed="rId6"/>
                      <a:srcRect/>
                      <a:stretch>
                        <a:fillRect/>
                      </a:stretch>
                    </p:blipFill>
                    <p:spPr>
                      <a:xfrm>
                        <a:off x="5943600" y="3821113"/>
                        <a:ext cx="2514600" cy="387350"/>
                      </a:xfrm>
                      <a:prstGeom prst="rect">
                        <a:avLst/>
                      </a:prstGeom>
                      <a:noFill/>
                      <a:ln w="38100">
                        <a:miter/>
                      </a:ln>
                    </p:spPr>
                  </p:pic>
                </p:oleObj>
              </mc:Fallback>
            </mc:AlternateContent>
          </a:graphicData>
        </a:graphic>
      </p:graphicFrame>
      <p:sp>
        <p:nvSpPr>
          <p:cNvPr id="94245" name="Text Box 37"/>
          <p:cNvSpPr txBox="1"/>
          <p:nvPr/>
        </p:nvSpPr>
        <p:spPr>
          <a:xfrm>
            <a:off x="6019800" y="5013325"/>
            <a:ext cx="28956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000" b="1" dirty="0">
                <a:solidFill>
                  <a:srgbClr val="0000CC"/>
                </a:solidFill>
                <a:latin typeface="Times New Roman" panose="02020603050405020304" pitchFamily="18" charset="0"/>
              </a:rPr>
              <a:t>Ta có </a:t>
            </a:r>
            <a:r>
              <a:rPr lang="vi-VN" altLang="en-US" sz="2000" b="1" dirty="0">
                <a:solidFill>
                  <a:srgbClr val="0000CC"/>
                </a:solidFill>
                <a:latin typeface="Times New Roman" panose="02020603050405020304" pitchFamily="18" charset="0"/>
              </a:rPr>
              <a:t>Hệ phương trình:</a:t>
            </a:r>
            <a:endParaRPr lang="en-US" altLang="en-US" sz="2000" b="1" dirty="0">
              <a:solidFill>
                <a:srgbClr val="0000CC"/>
              </a:solidFill>
              <a:latin typeface="Times New Roman" panose="02020603050405020304" pitchFamily="18" charset="0"/>
            </a:endParaRPr>
          </a:p>
        </p:txBody>
      </p:sp>
      <p:sp>
        <p:nvSpPr>
          <p:cNvPr id="94248" name="Text Box 40"/>
          <p:cNvSpPr txBox="1"/>
          <p:nvPr/>
        </p:nvSpPr>
        <p:spPr>
          <a:xfrm>
            <a:off x="5867400" y="4267200"/>
            <a:ext cx="19812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000" dirty="0">
                <a:solidFill>
                  <a:srgbClr val="0000CC"/>
                </a:solidFill>
                <a:latin typeface="Times New Roman" panose="02020603050405020304" pitchFamily="18" charset="0"/>
              </a:rPr>
              <a:t>Pt1: x + y = 36</a:t>
            </a:r>
            <a:endParaRPr lang="en-US" altLang="en-US" sz="2000" dirty="0">
              <a:solidFill>
                <a:srgbClr val="0000CC"/>
              </a:solidFill>
              <a:latin typeface="Times New Roman" panose="02020603050405020304" pitchFamily="18" charset="0"/>
            </a:endParaRPr>
          </a:p>
        </p:txBody>
      </p:sp>
      <p:sp>
        <p:nvSpPr>
          <p:cNvPr id="94249" name="Text Box 41"/>
          <p:cNvSpPr txBox="1"/>
          <p:nvPr/>
        </p:nvSpPr>
        <p:spPr>
          <a:xfrm>
            <a:off x="5867400" y="4648200"/>
            <a:ext cx="23622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000" dirty="0">
                <a:solidFill>
                  <a:srgbClr val="0000CC"/>
                </a:solidFill>
                <a:latin typeface="Times New Roman" panose="02020603050405020304" pitchFamily="18" charset="0"/>
              </a:rPr>
              <a:t>Pt2: 2.x + 4.y = 100</a:t>
            </a:r>
            <a:endParaRPr lang="en-US" altLang="en-US" sz="2000" dirty="0">
              <a:solidFill>
                <a:srgbClr val="0000CC"/>
              </a:solidFill>
              <a:latin typeface="Times New Roman" panose="02020603050405020304" pitchFamily="18" charset="0"/>
            </a:endParaRPr>
          </a:p>
        </p:txBody>
      </p:sp>
      <p:grpSp>
        <p:nvGrpSpPr>
          <p:cNvPr id="2" name="Group 42"/>
          <p:cNvGrpSpPr/>
          <p:nvPr/>
        </p:nvGrpSpPr>
        <p:grpSpPr>
          <a:xfrm>
            <a:off x="774700" y="4051300"/>
            <a:ext cx="1739900" cy="714375"/>
            <a:chOff x="1440" y="2216"/>
            <a:chExt cx="1096" cy="450"/>
          </a:xfrm>
        </p:grpSpPr>
        <p:sp>
          <p:nvSpPr>
            <p:cNvPr id="14378" name="Line 43"/>
            <p:cNvSpPr/>
            <p:nvPr/>
          </p:nvSpPr>
          <p:spPr>
            <a:xfrm>
              <a:off x="1488" y="2216"/>
              <a:ext cx="912" cy="432"/>
            </a:xfrm>
            <a:prstGeom prst="line">
              <a:avLst/>
            </a:prstGeom>
            <a:ln w="9525" cap="flat" cmpd="sng">
              <a:solidFill>
                <a:schemeClr val="tx1"/>
              </a:solidFill>
              <a:prstDash val="solid"/>
              <a:headEnd type="none" w="med" len="med"/>
              <a:tailEnd type="none" w="med" len="med"/>
            </a:ln>
          </p:spPr>
        </p:sp>
        <p:sp>
          <p:nvSpPr>
            <p:cNvPr id="14379" name="Text Box 44"/>
            <p:cNvSpPr txBox="1"/>
            <p:nvPr/>
          </p:nvSpPr>
          <p:spPr>
            <a:xfrm rot="1507669">
              <a:off x="1720" y="2280"/>
              <a:ext cx="816" cy="2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000" dirty="0">
                  <a:latin typeface="Times New Roman" panose="02020603050405020304" pitchFamily="18" charset="0"/>
                </a:rPr>
                <a:t>Đại lượng</a:t>
              </a:r>
              <a:endParaRPr lang="en-US" altLang="en-US" sz="2000" dirty="0">
                <a:latin typeface="Times New Roman" panose="02020603050405020304" pitchFamily="18" charset="0"/>
              </a:endParaRPr>
            </a:p>
          </p:txBody>
        </p:sp>
        <p:sp>
          <p:nvSpPr>
            <p:cNvPr id="14380" name="Text Box 45"/>
            <p:cNvSpPr txBox="1"/>
            <p:nvPr/>
          </p:nvSpPr>
          <p:spPr>
            <a:xfrm>
              <a:off x="1440" y="2416"/>
              <a:ext cx="816" cy="2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000" dirty="0">
                  <a:latin typeface="Times New Roman" panose="02020603050405020304" pitchFamily="18" charset="0"/>
                </a:rPr>
                <a:t>Đối tượng</a:t>
              </a:r>
              <a:endParaRPr lang="en-US" altLang="en-US" sz="2000" dirty="0">
                <a:latin typeface="Times New Roman" panose="02020603050405020304" pitchFamily="18" charset="0"/>
              </a:endParaRPr>
            </a:p>
          </p:txBody>
        </p:sp>
      </p:grpSp>
      <p:sp>
        <p:nvSpPr>
          <p:cNvPr id="14377" name="Text Box 46"/>
          <p:cNvSpPr txBox="1"/>
          <p:nvPr/>
        </p:nvSpPr>
        <p:spPr>
          <a:xfrm>
            <a:off x="381000" y="838200"/>
            <a:ext cx="20574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dirty="0">
                <a:solidFill>
                  <a:srgbClr val="800000"/>
                </a:solidFill>
              </a:rPr>
              <a:t> </a:t>
            </a:r>
            <a:r>
              <a:rPr lang="en-US" altLang="en-US" sz="2400" b="1" u="sng" dirty="0">
                <a:solidFill>
                  <a:srgbClr val="800000"/>
                </a:solidFill>
              </a:rPr>
              <a:t>Bài toán</a:t>
            </a:r>
            <a:r>
              <a:rPr lang="en-US" altLang="en-US" sz="2400" b="1" dirty="0">
                <a:solidFill>
                  <a:srgbClr val="800000"/>
                </a:solidFill>
              </a:rPr>
              <a:t>:</a:t>
            </a:r>
            <a:endParaRPr lang="en-US" altLang="en-US" sz="2400" b="1" dirty="0">
              <a:solidFill>
                <a:srgbClr val="8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94211"/>
                                        </p:tgtEl>
                                        <p:attrNameLst>
                                          <p:attrName>style.visibility</p:attrName>
                                        </p:attrNameLst>
                                      </p:cBhvr>
                                      <p:to>
                                        <p:strVal val="visible"/>
                                      </p:to>
                                    </p:set>
                                    <p:animEffect transition="in" filter="checkerboard(across)">
                                      <p:cBhvr>
                                        <p:cTn id="7" dur="500"/>
                                        <p:tgtEl>
                                          <p:spTgt spid="94211"/>
                                        </p:tgtEl>
                                      </p:cBhvr>
                                    </p:animEffect>
                                  </p:childTnLst>
                                </p:cTn>
                              </p:par>
                              <p:par>
                                <p:cTn id="8" presetID="5" presetClass="entr" presetSubtype="10" fill="hold" nodeType="withEffect">
                                  <p:stCondLst>
                                    <p:cond delay="0"/>
                                  </p:stCondLst>
                                  <p:childTnLst>
                                    <p:set>
                                      <p:cBhvr>
                                        <p:cTn id="9" dur="1" fill="hold">
                                          <p:stCondLst>
                                            <p:cond delay="0"/>
                                          </p:stCondLst>
                                        </p:cTn>
                                        <p:tgtEl>
                                          <p:spTgt spid="94212"/>
                                        </p:tgtEl>
                                        <p:attrNameLst>
                                          <p:attrName>style.visibility</p:attrName>
                                        </p:attrNameLst>
                                      </p:cBhvr>
                                      <p:to>
                                        <p:strVal val="visible"/>
                                      </p:to>
                                    </p:set>
                                    <p:animEffect transition="in" filter="checkerboard(across)">
                                      <p:cBhvr>
                                        <p:cTn id="10" dur="500"/>
                                        <p:tgtEl>
                                          <p:spTgt spid="94212"/>
                                        </p:tgtEl>
                                      </p:cBhvr>
                                    </p:animEffect>
                                  </p:childTnLst>
                                </p:cTn>
                              </p:par>
                              <p:par>
                                <p:cTn id="11" presetID="5" presetClass="entr" presetSubtype="10" fill="hold" nodeType="withEffect">
                                  <p:stCondLst>
                                    <p:cond delay="0"/>
                                  </p:stCondLst>
                                  <p:childTnLst>
                                    <p:set>
                                      <p:cBhvr>
                                        <p:cTn id="12" dur="1" fill="hold">
                                          <p:stCondLst>
                                            <p:cond delay="0"/>
                                          </p:stCondLst>
                                        </p:cTn>
                                        <p:tgtEl>
                                          <p:spTgt spid="94213"/>
                                        </p:tgtEl>
                                        <p:attrNameLst>
                                          <p:attrName>style.visibility</p:attrName>
                                        </p:attrNameLst>
                                      </p:cBhvr>
                                      <p:to>
                                        <p:strVal val="visible"/>
                                      </p:to>
                                    </p:set>
                                    <p:animEffect transition="in" filter="checkerboard(across)">
                                      <p:cBhvr>
                                        <p:cTn id="13" dur="500"/>
                                        <p:tgtEl>
                                          <p:spTgt spid="94213"/>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94215"/>
                                        </p:tgtEl>
                                        <p:attrNameLst>
                                          <p:attrName>style.visibility</p:attrName>
                                        </p:attrNameLst>
                                      </p:cBhvr>
                                      <p:to>
                                        <p:strVal val="visible"/>
                                      </p:to>
                                    </p:set>
                                    <p:animEffect transition="in" filter="checkerboard(across)">
                                      <p:cBhvr>
                                        <p:cTn id="18" dur="500"/>
                                        <p:tgtEl>
                                          <p:spTgt spid="94215"/>
                                        </p:tgtEl>
                                      </p:cBhvr>
                                    </p:animEffect>
                                  </p:childTnLst>
                                </p:cTn>
                              </p:par>
                              <p:par>
                                <p:cTn id="19" presetID="5" presetClass="entr" presetSubtype="1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checkerboard(across)">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94241"/>
                                        </p:tgtEl>
                                        <p:attrNameLst>
                                          <p:attrName>style.visibility</p:attrName>
                                        </p:attrNameLst>
                                      </p:cBhvr>
                                      <p:to>
                                        <p:strVal val="visible"/>
                                      </p:to>
                                    </p:set>
                                    <p:animEffect transition="in" filter="checkerboard(across)">
                                      <p:cBhvr>
                                        <p:cTn id="26" dur="500"/>
                                        <p:tgtEl>
                                          <p:spTgt spid="94241"/>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94242"/>
                                        </p:tgtEl>
                                        <p:attrNameLst>
                                          <p:attrName>style.visibility</p:attrName>
                                        </p:attrNameLst>
                                      </p:cBhvr>
                                      <p:to>
                                        <p:strVal val="visible"/>
                                      </p:to>
                                    </p:set>
                                    <p:animEffect transition="in" filter="checkerboard(across)">
                                      <p:cBhvr>
                                        <p:cTn id="29" dur="500"/>
                                        <p:tgtEl>
                                          <p:spTgt spid="94242"/>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94239"/>
                                        </p:tgtEl>
                                        <p:attrNameLst>
                                          <p:attrName>style.visibility</p:attrName>
                                        </p:attrNameLst>
                                      </p:cBhvr>
                                      <p:to>
                                        <p:strVal val="visible"/>
                                      </p:to>
                                    </p:set>
                                    <p:animEffect transition="in" filter="checkerboard(across)">
                                      <p:cBhvr>
                                        <p:cTn id="34" dur="500"/>
                                        <p:tgtEl>
                                          <p:spTgt spid="94239"/>
                                        </p:tgtEl>
                                      </p:cBhvr>
                                    </p:animEffect>
                                  </p:childTnLst>
                                </p:cTn>
                              </p:par>
                              <p:par>
                                <p:cTn id="35" presetID="5" presetClass="entr" presetSubtype="10" fill="hold" grpId="0" nodeType="withEffect">
                                  <p:stCondLst>
                                    <p:cond delay="0"/>
                                  </p:stCondLst>
                                  <p:childTnLst>
                                    <p:set>
                                      <p:cBhvr>
                                        <p:cTn id="36" dur="1" fill="hold">
                                          <p:stCondLst>
                                            <p:cond delay="0"/>
                                          </p:stCondLst>
                                        </p:cTn>
                                        <p:tgtEl>
                                          <p:spTgt spid="94240"/>
                                        </p:tgtEl>
                                        <p:attrNameLst>
                                          <p:attrName>style.visibility</p:attrName>
                                        </p:attrNameLst>
                                      </p:cBhvr>
                                      <p:to>
                                        <p:strVal val="visible"/>
                                      </p:to>
                                    </p:set>
                                    <p:animEffect transition="in" filter="checkerboard(across)">
                                      <p:cBhvr>
                                        <p:cTn id="37" dur="500"/>
                                        <p:tgtEl>
                                          <p:spTgt spid="94240"/>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94237"/>
                                        </p:tgtEl>
                                        <p:attrNameLst>
                                          <p:attrName>style.visibility</p:attrName>
                                        </p:attrNameLst>
                                      </p:cBhvr>
                                      <p:to>
                                        <p:strVal val="visible"/>
                                      </p:to>
                                    </p:set>
                                    <p:animEffect transition="in" filter="checkerboard(across)">
                                      <p:cBhvr>
                                        <p:cTn id="42" dur="500"/>
                                        <p:tgtEl>
                                          <p:spTgt spid="94237"/>
                                        </p:tgtEl>
                                      </p:cBhvr>
                                    </p:animEffect>
                                  </p:childTnLst>
                                </p:cTn>
                              </p:par>
                              <p:par>
                                <p:cTn id="43" presetID="5" presetClass="entr" presetSubtype="10" fill="hold" grpId="0" nodeType="withEffect">
                                  <p:stCondLst>
                                    <p:cond delay="0"/>
                                  </p:stCondLst>
                                  <p:childTnLst>
                                    <p:set>
                                      <p:cBhvr>
                                        <p:cTn id="44" dur="1" fill="hold">
                                          <p:stCondLst>
                                            <p:cond delay="0"/>
                                          </p:stCondLst>
                                        </p:cTn>
                                        <p:tgtEl>
                                          <p:spTgt spid="94238"/>
                                        </p:tgtEl>
                                        <p:attrNameLst>
                                          <p:attrName>style.visibility</p:attrName>
                                        </p:attrNameLst>
                                      </p:cBhvr>
                                      <p:to>
                                        <p:strVal val="visible"/>
                                      </p:to>
                                    </p:set>
                                    <p:animEffect transition="in" filter="checkerboard(across)">
                                      <p:cBhvr>
                                        <p:cTn id="45" dur="500"/>
                                        <p:tgtEl>
                                          <p:spTgt spid="94238"/>
                                        </p:tgtEl>
                                      </p:cBhvr>
                                    </p:animEffect>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nodeType="clickEffect">
                                  <p:stCondLst>
                                    <p:cond delay="0"/>
                                  </p:stCondLst>
                                  <p:childTnLst>
                                    <p:set>
                                      <p:cBhvr>
                                        <p:cTn id="49" dur="1" fill="hold">
                                          <p:stCondLst>
                                            <p:cond delay="0"/>
                                          </p:stCondLst>
                                        </p:cTn>
                                        <p:tgtEl>
                                          <p:spTgt spid="94244"/>
                                        </p:tgtEl>
                                        <p:attrNameLst>
                                          <p:attrName>style.visibility</p:attrName>
                                        </p:attrNameLst>
                                      </p:cBhvr>
                                      <p:to>
                                        <p:strVal val="visible"/>
                                      </p:to>
                                    </p:set>
                                    <p:animEffect transition="in" filter="checkerboard(across)">
                                      <p:cBhvr>
                                        <p:cTn id="50" dur="500"/>
                                        <p:tgtEl>
                                          <p:spTgt spid="94244"/>
                                        </p:tgtEl>
                                      </p:cBhvr>
                                    </p:animEffect>
                                  </p:childTnLst>
                                </p:cTn>
                              </p:par>
                            </p:childTnLst>
                          </p:cTn>
                        </p:par>
                      </p:childTnLst>
                    </p:cTn>
                  </p:par>
                  <p:par>
                    <p:cTn id="51" fill="hold">
                      <p:stCondLst>
                        <p:cond delay="indefinite"/>
                      </p:stCondLst>
                      <p:childTnLst>
                        <p:par>
                          <p:cTn id="52" fill="hold">
                            <p:stCondLst>
                              <p:cond delay="0"/>
                            </p:stCondLst>
                            <p:childTnLst>
                              <p:par>
                                <p:cTn id="53" presetID="5" presetClass="entr" presetSubtype="10" fill="hold" grpId="0" nodeType="clickEffect">
                                  <p:stCondLst>
                                    <p:cond delay="0"/>
                                  </p:stCondLst>
                                  <p:childTnLst>
                                    <p:set>
                                      <p:cBhvr>
                                        <p:cTn id="54" dur="1" fill="hold">
                                          <p:stCondLst>
                                            <p:cond delay="0"/>
                                          </p:stCondLst>
                                        </p:cTn>
                                        <p:tgtEl>
                                          <p:spTgt spid="94248"/>
                                        </p:tgtEl>
                                        <p:attrNameLst>
                                          <p:attrName>style.visibility</p:attrName>
                                        </p:attrNameLst>
                                      </p:cBhvr>
                                      <p:to>
                                        <p:strVal val="visible"/>
                                      </p:to>
                                    </p:set>
                                    <p:animEffect transition="in" filter="checkerboard(across)">
                                      <p:cBhvr>
                                        <p:cTn id="55" dur="500"/>
                                        <p:tgtEl>
                                          <p:spTgt spid="94248"/>
                                        </p:tgtEl>
                                      </p:cBhvr>
                                    </p:animEffect>
                                  </p:childTnLst>
                                </p:cTn>
                              </p:par>
                            </p:childTnLst>
                          </p:cTn>
                        </p:par>
                      </p:childTnLst>
                    </p:cTn>
                  </p:par>
                  <p:par>
                    <p:cTn id="56" fill="hold">
                      <p:stCondLst>
                        <p:cond delay="indefinite"/>
                      </p:stCondLst>
                      <p:childTnLst>
                        <p:par>
                          <p:cTn id="57" fill="hold">
                            <p:stCondLst>
                              <p:cond delay="0"/>
                            </p:stCondLst>
                            <p:childTnLst>
                              <p:par>
                                <p:cTn id="58" presetID="5" presetClass="entr" presetSubtype="10" fill="hold" grpId="0" nodeType="clickEffect">
                                  <p:stCondLst>
                                    <p:cond delay="0"/>
                                  </p:stCondLst>
                                  <p:childTnLst>
                                    <p:set>
                                      <p:cBhvr>
                                        <p:cTn id="59" dur="1" fill="hold">
                                          <p:stCondLst>
                                            <p:cond delay="0"/>
                                          </p:stCondLst>
                                        </p:cTn>
                                        <p:tgtEl>
                                          <p:spTgt spid="94249"/>
                                        </p:tgtEl>
                                        <p:attrNameLst>
                                          <p:attrName>style.visibility</p:attrName>
                                        </p:attrNameLst>
                                      </p:cBhvr>
                                      <p:to>
                                        <p:strVal val="visible"/>
                                      </p:to>
                                    </p:set>
                                    <p:animEffect transition="in" filter="checkerboard(across)">
                                      <p:cBhvr>
                                        <p:cTn id="60" dur="500"/>
                                        <p:tgtEl>
                                          <p:spTgt spid="94249"/>
                                        </p:tgtEl>
                                      </p:cBhvr>
                                    </p:animEffect>
                                  </p:childTnLst>
                                </p:cTn>
                              </p:par>
                            </p:childTnLst>
                          </p:cTn>
                        </p:par>
                      </p:childTnLst>
                    </p:cTn>
                  </p:par>
                  <p:par>
                    <p:cTn id="61" fill="hold">
                      <p:stCondLst>
                        <p:cond delay="indefinite"/>
                      </p:stCondLst>
                      <p:childTnLst>
                        <p:par>
                          <p:cTn id="62" fill="hold">
                            <p:stCondLst>
                              <p:cond delay="0"/>
                            </p:stCondLst>
                            <p:childTnLst>
                              <p:par>
                                <p:cTn id="63" presetID="5" presetClass="entr" presetSubtype="10" fill="hold" grpId="0" nodeType="clickEffect">
                                  <p:stCondLst>
                                    <p:cond delay="0"/>
                                  </p:stCondLst>
                                  <p:childTnLst>
                                    <p:set>
                                      <p:cBhvr>
                                        <p:cTn id="64" dur="1" fill="hold">
                                          <p:stCondLst>
                                            <p:cond delay="0"/>
                                          </p:stCondLst>
                                        </p:cTn>
                                        <p:tgtEl>
                                          <p:spTgt spid="94245"/>
                                        </p:tgtEl>
                                        <p:attrNameLst>
                                          <p:attrName>style.visibility</p:attrName>
                                        </p:attrNameLst>
                                      </p:cBhvr>
                                      <p:to>
                                        <p:strVal val="visible"/>
                                      </p:to>
                                    </p:set>
                                    <p:animEffect transition="in" filter="checkerboard(across)">
                                      <p:cBhvr>
                                        <p:cTn id="65" dur="500"/>
                                        <p:tgtEl>
                                          <p:spTgt spid="94245"/>
                                        </p:tgtEl>
                                      </p:cBhvr>
                                    </p:animEffect>
                                  </p:childTnLst>
                                </p:cTn>
                              </p:par>
                            </p:childTnLst>
                          </p:cTn>
                        </p:par>
                      </p:childTnLst>
                    </p:cTn>
                  </p:par>
                  <p:par>
                    <p:cTn id="66" fill="hold">
                      <p:stCondLst>
                        <p:cond delay="indefinite"/>
                      </p:stCondLst>
                      <p:childTnLst>
                        <p:par>
                          <p:cTn id="67" fill="hold">
                            <p:stCondLst>
                              <p:cond delay="0"/>
                            </p:stCondLst>
                            <p:childTnLst>
                              <p:par>
                                <p:cTn id="68" presetID="5" presetClass="entr" presetSubtype="10" fill="hold" nodeType="clickEffect">
                                  <p:stCondLst>
                                    <p:cond delay="0"/>
                                  </p:stCondLst>
                                  <p:childTnLst>
                                    <p:set>
                                      <p:cBhvr>
                                        <p:cTn id="69" dur="1" fill="hold">
                                          <p:stCondLst>
                                            <p:cond delay="0"/>
                                          </p:stCondLst>
                                        </p:cTn>
                                        <p:tgtEl>
                                          <p:spTgt spid="94243"/>
                                        </p:tgtEl>
                                        <p:attrNameLst>
                                          <p:attrName>style.visibility</p:attrName>
                                        </p:attrNameLst>
                                      </p:cBhvr>
                                      <p:to>
                                        <p:strVal val="visible"/>
                                      </p:to>
                                    </p:set>
                                    <p:animEffect transition="in" filter="checkerboard(across)">
                                      <p:cBhvr>
                                        <p:cTn id="70" dur="500"/>
                                        <p:tgtEl>
                                          <p:spTgt spid="942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37" grpId="0"/>
      <p:bldP spid="94238" grpId="0"/>
      <p:bldP spid="94239" grpId="0"/>
      <p:bldP spid="94240" grpId="0"/>
      <p:bldP spid="94241" grpId="0"/>
      <p:bldP spid="94242" grpId="0"/>
      <p:bldP spid="94245" grpId="0"/>
      <p:bldP spid="94248" grpId="0"/>
      <p:bldP spid="9424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6386" name="Object 4"/>
          <p:cNvGraphicFramePr>
            <a:graphicFrameLocks noChangeAspect="1"/>
          </p:cNvGraphicFramePr>
          <p:nvPr>
            <p:ph sz="quarter" idx="1"/>
          </p:nvPr>
        </p:nvGraphicFramePr>
        <p:xfrm>
          <a:off x="4394200" y="2563813"/>
          <a:ext cx="2616200" cy="403225"/>
        </p:xfrm>
        <a:graphic>
          <a:graphicData uri="http://schemas.openxmlformats.org/presentationml/2006/ole">
            <mc:AlternateContent xmlns:mc="http://schemas.openxmlformats.org/markup-compatibility/2006">
              <mc:Choice xmlns:v="urn:schemas-microsoft-com:vml" Requires="v">
                <p:oleObj spid="_x0000_s3106" name="" r:id="rId1" imgW="1485900" imgH="228600" progId="Equation.DSMT4">
                  <p:embed/>
                </p:oleObj>
              </mc:Choice>
              <mc:Fallback>
                <p:oleObj name="" r:id="rId1" imgW="1485900" imgH="228600" progId="Equation.DSMT4">
                  <p:embed/>
                  <p:pic>
                    <p:nvPicPr>
                      <p:cNvPr id="0" name="Picture 3105"/>
                      <p:cNvPicPr/>
                      <p:nvPr/>
                    </p:nvPicPr>
                    <p:blipFill>
                      <a:blip r:embed="rId2"/>
                      <a:srcRect/>
                      <a:stretch>
                        <a:fillRect/>
                      </a:stretch>
                    </p:blipFill>
                    <p:spPr>
                      <a:xfrm>
                        <a:off x="4394200" y="2563813"/>
                        <a:ext cx="2616200" cy="403225"/>
                      </a:xfrm>
                      <a:prstGeom prst="rect">
                        <a:avLst/>
                      </a:prstGeom>
                      <a:noFill/>
                      <a:ln w="38100">
                        <a:miter/>
                      </a:ln>
                    </p:spPr>
                  </p:pic>
                </p:oleObj>
              </mc:Fallback>
            </mc:AlternateContent>
          </a:graphicData>
        </a:graphic>
      </p:graphicFrame>
      <p:graphicFrame>
        <p:nvGraphicFramePr>
          <p:cNvPr id="16387" name="Object 5"/>
          <p:cNvGraphicFramePr>
            <a:graphicFrameLocks noChangeAspect="1"/>
          </p:cNvGraphicFramePr>
          <p:nvPr>
            <p:ph sz="quarter" idx="2"/>
          </p:nvPr>
        </p:nvGraphicFramePr>
        <p:xfrm>
          <a:off x="5105400" y="5370513"/>
          <a:ext cx="1752600" cy="788987"/>
        </p:xfrm>
        <a:graphic>
          <a:graphicData uri="http://schemas.openxmlformats.org/presentationml/2006/ole">
            <mc:AlternateContent xmlns:mc="http://schemas.openxmlformats.org/markup-compatibility/2006">
              <mc:Choice xmlns:v="urn:schemas-microsoft-com:vml" Requires="v">
                <p:oleObj spid="_x0000_s3105" name="" r:id="rId3" imgW="1016000" imgH="457200" progId="Equation.DSMT4">
                  <p:embed/>
                </p:oleObj>
              </mc:Choice>
              <mc:Fallback>
                <p:oleObj name="" r:id="rId3" imgW="1016000" imgH="457200" progId="Equation.DSMT4">
                  <p:embed/>
                  <p:pic>
                    <p:nvPicPr>
                      <p:cNvPr id="0" name="Picture 3104"/>
                      <p:cNvPicPr/>
                      <p:nvPr/>
                    </p:nvPicPr>
                    <p:blipFill>
                      <a:blip r:embed="rId4"/>
                      <a:srcRect/>
                      <a:stretch>
                        <a:fillRect/>
                      </a:stretch>
                    </p:blipFill>
                    <p:spPr>
                      <a:xfrm>
                        <a:off x="5105400" y="5370513"/>
                        <a:ext cx="1752600" cy="788987"/>
                      </a:xfrm>
                      <a:prstGeom prst="rect">
                        <a:avLst/>
                      </a:prstGeom>
                      <a:noFill/>
                      <a:ln w="38100">
                        <a:miter/>
                      </a:ln>
                    </p:spPr>
                  </p:pic>
                </p:oleObj>
              </mc:Fallback>
            </mc:AlternateContent>
          </a:graphicData>
        </a:graphic>
      </p:graphicFrame>
      <p:graphicFrame>
        <p:nvGraphicFramePr>
          <p:cNvPr id="16388" name="Rectangle 6"/>
          <p:cNvGraphicFramePr/>
          <p:nvPr>
            <p:ph sz="quarter" idx="3"/>
          </p:nvPr>
        </p:nvGraphicFramePr>
        <p:xfrm>
          <a:off x="835025" y="3938588"/>
          <a:ext cx="3281363" cy="2187575"/>
        </p:xfrm>
        <a:graphic>
          <a:graphicData uri="http://schemas.openxmlformats.org/presentationml/2006/ole">
            <mc:AlternateContent xmlns:mc="http://schemas.openxmlformats.org/markup-compatibility/2006">
              <mc:Choice xmlns:v="urn:schemas-microsoft-com:vml" Requires="v">
                <p:oleObj spid="_x0000_s3103" name="" r:id="rId5" imgW="0" imgH="0" progId="Equation.DSMT4">
                  <p:embed/>
                </p:oleObj>
              </mc:Choice>
              <mc:Fallback>
                <p:oleObj name="" r:id="rId5" imgW="0" imgH="0" progId="Equation.DSMT4">
                  <p:embed/>
                  <p:pic>
                    <p:nvPicPr>
                      <p:cNvPr id="0" name="Picture 3102"/>
                      <p:cNvPicPr/>
                      <p:nvPr/>
                    </p:nvPicPr>
                    <p:blipFill>
                      <a:blip/>
                      <a:srcRect/>
                      <a:stretch>
                        <a:fillRect/>
                      </a:stretch>
                    </p:blipFill>
                    <p:spPr>
                      <a:xfrm>
                        <a:off x="835025" y="3938588"/>
                        <a:ext cx="3281363" cy="2187575"/>
                      </a:xfrm>
                      <a:prstGeom prst="rect">
                        <a:avLst/>
                      </a:prstGeom>
                      <a:noFill/>
                      <a:ln w="38100">
                        <a:miter/>
                      </a:ln>
                    </p:spPr>
                  </p:pic>
                </p:oleObj>
              </mc:Fallback>
            </mc:AlternateContent>
          </a:graphicData>
        </a:graphic>
      </p:graphicFrame>
      <p:sp>
        <p:nvSpPr>
          <p:cNvPr id="16389" name="Text Box 7"/>
          <p:cNvSpPr txBox="1"/>
          <p:nvPr/>
        </p:nvSpPr>
        <p:spPr>
          <a:xfrm>
            <a:off x="609600" y="1689100"/>
            <a:ext cx="14478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b="1" u="sng" dirty="0">
                <a:solidFill>
                  <a:srgbClr val="0000CC"/>
                </a:solidFill>
                <a:latin typeface="Times New Roman" panose="02020603050405020304" pitchFamily="18" charset="0"/>
              </a:rPr>
              <a:t>Lời giải:</a:t>
            </a:r>
            <a:endParaRPr lang="en-US" altLang="en-US" sz="2400" b="1" u="sng" dirty="0">
              <a:solidFill>
                <a:srgbClr val="0000CC"/>
              </a:solidFill>
              <a:latin typeface="Times New Roman" panose="02020603050405020304" pitchFamily="18" charset="0"/>
            </a:endParaRPr>
          </a:p>
        </p:txBody>
      </p:sp>
      <p:sp>
        <p:nvSpPr>
          <p:cNvPr id="16390" name="Text Box 8"/>
          <p:cNvSpPr txBox="1"/>
          <p:nvPr/>
        </p:nvSpPr>
        <p:spPr>
          <a:xfrm>
            <a:off x="304800" y="2286000"/>
            <a:ext cx="8839200" cy="42910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Gọi số con gà là x ( con)</a:t>
            </a:r>
            <a:endParaRPr lang="vi-VN" altLang="en-US" sz="2400" dirty="0">
              <a:solidFill>
                <a:srgbClr val="0000CC"/>
              </a:solidFill>
              <a:latin typeface="Times New Roman" panose="02020603050405020304" pitchFamily="18" charset="0"/>
            </a:endParaRPr>
          </a:p>
          <a:p>
            <a:pPr marL="0" lvl="0" indent="0" eaLnBrk="1" hangingPunct="1">
              <a:spcBef>
                <a:spcPct val="50000"/>
              </a:spcBef>
              <a:buNone/>
            </a:pPr>
            <a:r>
              <a:rPr lang="vi-VN" altLang="en-US" sz="2400" dirty="0">
                <a:solidFill>
                  <a:srgbClr val="0000CC"/>
                </a:solidFill>
                <a:latin typeface="Times New Roman" panose="02020603050405020304" pitchFamily="18" charset="0"/>
              </a:rPr>
              <a:t>     số con chó là y ( con)</a:t>
            </a:r>
            <a:endParaRPr lang="vi-VN" altLang="en-US" sz="2400" dirty="0">
              <a:solidFill>
                <a:srgbClr val="0000CC"/>
              </a:solidFill>
              <a:latin typeface="Times New Roman" panose="02020603050405020304" pitchFamily="18" charset="0"/>
            </a:endParaRPr>
          </a:p>
          <a:p>
            <a:pPr marL="0" lvl="0" indent="0" eaLnBrk="1" hangingPunct="1">
              <a:spcBef>
                <a:spcPct val="50000"/>
              </a:spcBef>
              <a:buNone/>
            </a:pPr>
            <a:r>
              <a:rPr lang="vi-VN" altLang="en-US" sz="2400" dirty="0">
                <a:solidFill>
                  <a:srgbClr val="0000CC"/>
                </a:solidFill>
                <a:latin typeface="Times New Roman" panose="02020603050405020304" pitchFamily="18" charset="0"/>
              </a:rPr>
              <a:t>Vì tổng số con gà và chó là 36 ta có phương trình: </a:t>
            </a:r>
            <a:endParaRPr lang="vi-VN" altLang="en-US" sz="2400" dirty="0">
              <a:solidFill>
                <a:srgbClr val="0000CC"/>
              </a:solidFill>
              <a:latin typeface="Times New Roman" panose="02020603050405020304" pitchFamily="18" charset="0"/>
            </a:endParaRPr>
          </a:p>
          <a:p>
            <a:pPr marL="0" lvl="0" indent="0" eaLnBrk="1" hangingPunct="1">
              <a:spcBef>
                <a:spcPct val="50000"/>
              </a:spcBef>
              <a:buNone/>
            </a:pPr>
            <a:r>
              <a:rPr lang="vi-VN" altLang="en-US" sz="2400" dirty="0">
                <a:solidFill>
                  <a:srgbClr val="0000CC"/>
                </a:solidFill>
                <a:latin typeface="Times New Roman" panose="02020603050405020304" pitchFamily="18" charset="0"/>
              </a:rPr>
              <a:t>           x + y = 36               (</a:t>
            </a:r>
            <a:r>
              <a:rPr lang="vi-VN" altLang="en-US" sz="2400" dirty="0">
                <a:solidFill>
                  <a:srgbClr val="FF0000"/>
                </a:solidFill>
                <a:latin typeface="Times New Roman" panose="02020603050405020304" pitchFamily="18" charset="0"/>
              </a:rPr>
              <a:t>1</a:t>
            </a:r>
            <a:r>
              <a:rPr lang="vi-VN" altLang="en-US" sz="2400" dirty="0">
                <a:solidFill>
                  <a:srgbClr val="0000CC"/>
                </a:solidFill>
                <a:latin typeface="Times New Roman" panose="02020603050405020304" pitchFamily="18" charset="0"/>
              </a:rPr>
              <a:t>)</a:t>
            </a:r>
            <a:endParaRPr lang="vi-VN" altLang="en-US" sz="2400" dirty="0">
              <a:solidFill>
                <a:srgbClr val="0000CC"/>
              </a:solidFill>
              <a:latin typeface="Times New Roman" panose="02020603050405020304" pitchFamily="18" charset="0"/>
            </a:endParaRPr>
          </a:p>
          <a:p>
            <a:pPr marL="0" lvl="0" indent="0" eaLnBrk="1" hangingPunct="1">
              <a:spcBef>
                <a:spcPct val="50000"/>
              </a:spcBef>
              <a:buNone/>
            </a:pPr>
            <a:r>
              <a:rPr lang="vi-VN" altLang="en-US" sz="2400" dirty="0">
                <a:solidFill>
                  <a:srgbClr val="0000CC"/>
                </a:solidFill>
                <a:latin typeface="Times New Roman" panose="02020603050405020304" pitchFamily="18" charset="0"/>
              </a:rPr>
              <a:t>Vì tổng số chân gà và chân chó là 100, ta có phương trình:</a:t>
            </a:r>
            <a:endParaRPr lang="vi-VN" altLang="en-US" sz="2400" dirty="0">
              <a:solidFill>
                <a:srgbClr val="0000CC"/>
              </a:solidFill>
              <a:latin typeface="Times New Roman" panose="02020603050405020304" pitchFamily="18" charset="0"/>
            </a:endParaRPr>
          </a:p>
          <a:p>
            <a:pPr marL="0" lvl="0" indent="0" eaLnBrk="1" hangingPunct="1">
              <a:spcBef>
                <a:spcPct val="50000"/>
              </a:spcBef>
              <a:buNone/>
            </a:pPr>
            <a:r>
              <a:rPr lang="vi-VN" altLang="en-US" sz="2400" dirty="0">
                <a:solidFill>
                  <a:srgbClr val="0000CC"/>
                </a:solidFill>
                <a:latin typeface="Times New Roman" panose="02020603050405020304" pitchFamily="18" charset="0"/>
              </a:rPr>
              <a:t>             2x + 4y = 100        (</a:t>
            </a:r>
            <a:r>
              <a:rPr lang="vi-VN" altLang="en-US" sz="2400" dirty="0">
                <a:solidFill>
                  <a:srgbClr val="FF0000"/>
                </a:solidFill>
                <a:latin typeface="Times New Roman" panose="02020603050405020304" pitchFamily="18" charset="0"/>
              </a:rPr>
              <a:t>2</a:t>
            </a:r>
            <a:r>
              <a:rPr lang="vi-VN" altLang="en-US" sz="2400" dirty="0">
                <a:solidFill>
                  <a:srgbClr val="0000CC"/>
                </a:solidFill>
                <a:latin typeface="Times New Roman" panose="02020603050405020304" pitchFamily="18" charset="0"/>
              </a:rPr>
              <a:t>)</a:t>
            </a:r>
            <a:endParaRPr lang="vi-VN" altLang="en-US" sz="2400" dirty="0">
              <a:solidFill>
                <a:srgbClr val="0000CC"/>
              </a:solidFill>
              <a:latin typeface="Times New Roman" panose="02020603050405020304" pitchFamily="18" charset="0"/>
            </a:endParaRPr>
          </a:p>
          <a:p>
            <a:pPr marL="0" lvl="0" indent="0" eaLnBrk="1" hangingPunct="1">
              <a:spcBef>
                <a:spcPct val="50000"/>
              </a:spcBef>
              <a:buNone/>
            </a:pPr>
            <a:r>
              <a:rPr lang="vi-VN" altLang="en-US" sz="2400" dirty="0">
                <a:solidFill>
                  <a:srgbClr val="0000CC"/>
                </a:solidFill>
                <a:latin typeface="Times New Roman" panose="02020603050405020304" pitchFamily="18" charset="0"/>
              </a:rPr>
              <a:t>Từ (1) và (2), ta có hệ phương trình:</a:t>
            </a:r>
            <a:endParaRPr lang="vi-VN" altLang="en-US" sz="2400" dirty="0">
              <a:solidFill>
                <a:srgbClr val="0000CC"/>
              </a:solidFill>
              <a:latin typeface="Times New Roman" panose="02020603050405020304" pitchFamily="18" charset="0"/>
            </a:endParaRPr>
          </a:p>
          <a:p>
            <a:pPr marL="0" lvl="0" indent="0" eaLnBrk="1" hangingPunct="1">
              <a:spcBef>
                <a:spcPct val="50000"/>
              </a:spcBef>
              <a:buNone/>
            </a:pPr>
            <a:endParaRPr lang="en-US" altLang="en-US" sz="2400" dirty="0">
              <a:solidFill>
                <a:srgbClr val="0000CC"/>
              </a:solidFill>
              <a:latin typeface="Times New Roman" panose="02020603050405020304" pitchFamily="18" charset="0"/>
            </a:endParaRPr>
          </a:p>
        </p:txBody>
      </p:sp>
      <p:graphicFrame>
        <p:nvGraphicFramePr>
          <p:cNvPr id="16391" name="Object 9"/>
          <p:cNvGraphicFramePr>
            <a:graphicFrameLocks noChangeAspect="1"/>
          </p:cNvGraphicFramePr>
          <p:nvPr>
            <p:ph sz="quarter" idx="4"/>
          </p:nvPr>
        </p:nvGraphicFramePr>
        <p:xfrm>
          <a:off x="6789738" y="5345113"/>
          <a:ext cx="2125662" cy="814387"/>
        </p:xfrm>
        <a:graphic>
          <a:graphicData uri="http://schemas.openxmlformats.org/presentationml/2006/ole">
            <mc:AlternateContent xmlns:mc="http://schemas.openxmlformats.org/markup-compatibility/2006">
              <mc:Choice xmlns:v="urn:schemas-microsoft-com:vml" Requires="v">
                <p:oleObj spid="_x0000_s3104" name="" r:id="rId6" imgW="1193800" imgH="457200" progId="Equation.DSMT4">
                  <p:embed/>
                </p:oleObj>
              </mc:Choice>
              <mc:Fallback>
                <p:oleObj name="" r:id="rId6" imgW="1193800" imgH="457200" progId="Equation.DSMT4">
                  <p:embed/>
                  <p:pic>
                    <p:nvPicPr>
                      <p:cNvPr id="0" name="Picture 3103"/>
                      <p:cNvPicPr/>
                      <p:nvPr/>
                    </p:nvPicPr>
                    <p:blipFill>
                      <a:blip r:embed="rId7"/>
                      <a:srcRect/>
                      <a:stretch>
                        <a:fillRect/>
                      </a:stretch>
                    </p:blipFill>
                    <p:spPr>
                      <a:xfrm>
                        <a:off x="6789738" y="5345113"/>
                        <a:ext cx="2125662" cy="814387"/>
                      </a:xfrm>
                      <a:prstGeom prst="rect">
                        <a:avLst/>
                      </a:prstGeom>
                      <a:noFill/>
                      <a:ln w="38100">
                        <a:miter/>
                      </a:ln>
                    </p:spPr>
                  </p:pic>
                </p:oleObj>
              </mc:Fallback>
            </mc:AlternateContent>
          </a:graphicData>
        </a:graphic>
      </p:graphicFrame>
      <p:sp>
        <p:nvSpPr>
          <p:cNvPr id="16392" name="Text Box 10"/>
          <p:cNvSpPr txBox="1"/>
          <p:nvPr/>
        </p:nvSpPr>
        <p:spPr>
          <a:xfrm>
            <a:off x="990600" y="6172200"/>
            <a:ext cx="66294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b="1" dirty="0">
                <a:solidFill>
                  <a:srgbClr val="0000CC"/>
                </a:solidFill>
                <a:latin typeface="Times New Roman" panose="02020603050405020304" pitchFamily="18" charset="0"/>
              </a:rPr>
              <a:t>Vậy số con gà là 22 (con), số con chó là 14 (con)</a:t>
            </a:r>
            <a:endParaRPr lang="en-US" altLang="en-US" sz="2400" b="1" dirty="0">
              <a:solidFill>
                <a:srgbClr val="0000CC"/>
              </a:solidFill>
              <a:latin typeface="Times New Roman" panose="02020603050405020304" pitchFamily="18" charset="0"/>
            </a:endParaRPr>
          </a:p>
        </p:txBody>
      </p:sp>
      <p:graphicFrame>
        <p:nvGraphicFramePr>
          <p:cNvPr id="96267" name="Group 11"/>
          <p:cNvGraphicFramePr>
            <a:graphicFrameLocks noGrp="1"/>
          </p:cNvGraphicFramePr>
          <p:nvPr/>
        </p:nvGraphicFramePr>
        <p:xfrm>
          <a:off x="3048000" y="838200"/>
          <a:ext cx="5651500" cy="1338263"/>
        </p:xfrm>
        <a:graphic>
          <a:graphicData uri="http://schemas.openxmlformats.org/drawingml/2006/table">
            <a:tbl>
              <a:tblPr/>
              <a:tblGrid>
                <a:gridCol w="1625600"/>
                <a:gridCol w="990600"/>
                <a:gridCol w="1295400"/>
                <a:gridCol w="1739900"/>
              </a:tblGrid>
              <a:tr h="545867">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chemeClr val="tx1"/>
                        </a:solidFill>
                        <a:effectLst/>
                        <a:latin typeface="Arial" panose="020B0604020202020204" pitchFamily="34"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Times New Roman" panose="02020603050405020304" pitchFamily="18" charset="0"/>
                        </a:rPr>
                        <a:t>Số con </a:t>
                      </a:r>
                      <a:endParaRPr kumimoji="0" lang="en-US" sz="2000" b="0" i="0" u="none" strike="noStrike" cap="none" normalizeH="0" baseline="0" smtClean="0">
                        <a:ln>
                          <a:noFill/>
                        </a:ln>
                        <a:solidFill>
                          <a:schemeClr val="tx1"/>
                        </a:solidFill>
                        <a:effectLst/>
                        <a:latin typeface="Times New Roman" panose="02020603050405020304" pitchFamily="18"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Times New Roman" panose="02020603050405020304" pitchFamily="18" charset="0"/>
                        </a:rPr>
                        <a:t>Số chân</a:t>
                      </a:r>
                      <a:endParaRPr kumimoji="0" lang="en-US" sz="2000" b="0" i="0" u="none" strike="noStrike" cap="none" normalizeH="0" baseline="0" smtClean="0">
                        <a:ln>
                          <a:noFill/>
                        </a:ln>
                        <a:solidFill>
                          <a:schemeClr val="tx1"/>
                        </a:solidFill>
                        <a:effectLst/>
                        <a:latin typeface="Times New Roman" panose="02020603050405020304" pitchFamily="18"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Times New Roman" panose="02020603050405020304" pitchFamily="18" charset="0"/>
                        </a:rPr>
                        <a:t>Tổng số chân</a:t>
                      </a:r>
                      <a:endParaRPr kumimoji="0" lang="en-US" sz="2000" b="0" i="0" u="none" strike="noStrike" cap="none" normalizeH="0" baseline="0" smtClean="0">
                        <a:ln>
                          <a:noFill/>
                        </a:ln>
                        <a:solidFill>
                          <a:schemeClr val="tx1"/>
                        </a:solidFill>
                        <a:effectLst/>
                        <a:latin typeface="Times New Roman" panose="02020603050405020304" pitchFamily="18"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198">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Times New Roman" panose="02020603050405020304" pitchFamily="18" charset="0"/>
                        </a:rPr>
                        <a:t>Gà</a:t>
                      </a:r>
                      <a:endParaRPr kumimoji="0" lang="en-US" sz="2000" b="0" i="0" u="none" strike="noStrike" cap="none" normalizeH="0" baseline="0" smtClean="0">
                        <a:ln>
                          <a:noFill/>
                        </a:ln>
                        <a:solidFill>
                          <a:schemeClr val="tx1"/>
                        </a:solidFill>
                        <a:effectLst/>
                        <a:latin typeface="Times New Roman" panose="02020603050405020304" pitchFamily="18"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Arial" panose="020B0604020202020204" pitchFamily="34" charset="0"/>
                        </a:rPr>
                        <a:t>    </a:t>
                      </a:r>
                      <a:endParaRPr kumimoji="0" lang="en-US" sz="2000" b="0" i="0" u="none" strike="noStrike" cap="none" normalizeH="0" baseline="0" smtClean="0">
                        <a:ln>
                          <a:noFill/>
                        </a:ln>
                        <a:solidFill>
                          <a:srgbClr val="3333FF"/>
                        </a:solidFill>
                        <a:effectLst/>
                        <a:latin typeface="Arial" panose="020B0604020202020204" pitchFamily="34"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000" b="0" i="0" u="none" strike="noStrike" cap="none" normalizeH="0" baseline="0" smtClean="0">
                        <a:ln>
                          <a:noFill/>
                        </a:ln>
                        <a:solidFill>
                          <a:schemeClr val="tx1"/>
                        </a:solidFill>
                        <a:effectLst/>
                        <a:latin typeface="Arial" panose="020B0604020202020204" pitchFamily="34"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vi-VN" sz="2000" b="0" i="0" u="none" strike="noStrike" cap="none" normalizeH="0" baseline="0" smtClean="0">
                        <a:ln>
                          <a:noFill/>
                        </a:ln>
                        <a:solidFill>
                          <a:schemeClr val="tx1"/>
                        </a:solidFill>
                        <a:effectLst/>
                        <a:latin typeface="Arial" panose="020B0604020202020204" pitchFamily="34"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198">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Times New Roman" panose="02020603050405020304" pitchFamily="18" charset="0"/>
                        </a:rPr>
                        <a:t>Chó</a:t>
                      </a:r>
                      <a:endParaRPr kumimoji="0" lang="en-US" sz="2000" b="0" i="0" u="none" strike="noStrike" cap="none" normalizeH="0" baseline="0" smtClean="0">
                        <a:ln>
                          <a:noFill/>
                        </a:ln>
                        <a:solidFill>
                          <a:schemeClr val="tx1"/>
                        </a:solidFill>
                        <a:effectLst/>
                        <a:latin typeface="Times New Roman" panose="02020603050405020304" pitchFamily="18"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000" b="0" i="0" u="none" strike="noStrike" cap="none" normalizeH="0" baseline="0" smtClean="0">
                          <a:ln>
                            <a:noFill/>
                          </a:ln>
                          <a:solidFill>
                            <a:schemeClr val="tx1"/>
                          </a:solidFill>
                          <a:effectLst/>
                          <a:latin typeface="Arial" panose="020B0604020202020204" pitchFamily="34" charset="0"/>
                        </a:rPr>
                        <a:t>    </a:t>
                      </a:r>
                      <a:endParaRPr kumimoji="0" lang="en-US" sz="2000" b="0" i="0" u="none" strike="noStrike" cap="none" normalizeH="0" baseline="0" smtClean="0">
                        <a:ln>
                          <a:noFill/>
                        </a:ln>
                        <a:solidFill>
                          <a:srgbClr val="3333FF"/>
                        </a:solidFill>
                        <a:effectLst/>
                        <a:latin typeface="Arial" panose="020B0604020202020204" pitchFamily="34"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000" b="0" i="0" u="none" strike="noStrike" cap="none" normalizeH="0" baseline="0" smtClean="0">
                        <a:ln>
                          <a:noFill/>
                        </a:ln>
                        <a:solidFill>
                          <a:schemeClr val="tx1"/>
                        </a:solidFill>
                        <a:effectLst/>
                        <a:latin typeface="Arial" panose="020B0604020202020204" pitchFamily="34"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000" b="0" i="0" u="none" strike="noStrike" cap="none" normalizeH="0" baseline="0" smtClean="0">
                        <a:ln>
                          <a:noFill/>
                        </a:ln>
                        <a:solidFill>
                          <a:schemeClr val="tx1"/>
                        </a:solidFill>
                        <a:effectLst/>
                        <a:latin typeface="Arial" panose="020B0604020202020204" pitchFamily="34" charset="0"/>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6415" name="Text Box 33"/>
          <p:cNvSpPr txBox="1"/>
          <p:nvPr/>
        </p:nvSpPr>
        <p:spPr>
          <a:xfrm>
            <a:off x="7302500" y="1358900"/>
            <a:ext cx="7747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2.x</a:t>
            </a:r>
            <a:endParaRPr lang="en-US" altLang="en-US" sz="2400" dirty="0">
              <a:solidFill>
                <a:srgbClr val="0000CC"/>
              </a:solidFill>
              <a:latin typeface="Times New Roman" panose="02020603050405020304" pitchFamily="18" charset="0"/>
            </a:endParaRPr>
          </a:p>
        </p:txBody>
      </p:sp>
      <p:sp>
        <p:nvSpPr>
          <p:cNvPr id="16416" name="Text Box 34"/>
          <p:cNvSpPr txBox="1"/>
          <p:nvPr/>
        </p:nvSpPr>
        <p:spPr>
          <a:xfrm>
            <a:off x="7327900" y="1727200"/>
            <a:ext cx="7366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4.y</a:t>
            </a:r>
            <a:endParaRPr lang="en-US" altLang="en-US" sz="2400" dirty="0">
              <a:solidFill>
                <a:srgbClr val="0000CC"/>
              </a:solidFill>
              <a:latin typeface="Times New Roman" panose="02020603050405020304" pitchFamily="18" charset="0"/>
            </a:endParaRPr>
          </a:p>
        </p:txBody>
      </p:sp>
      <p:sp>
        <p:nvSpPr>
          <p:cNvPr id="16417" name="Text Box 35"/>
          <p:cNvSpPr txBox="1"/>
          <p:nvPr/>
        </p:nvSpPr>
        <p:spPr>
          <a:xfrm>
            <a:off x="4991100" y="1346200"/>
            <a:ext cx="5334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x</a:t>
            </a:r>
            <a:endParaRPr lang="en-US" altLang="en-US" sz="2400" dirty="0">
              <a:solidFill>
                <a:srgbClr val="0000CC"/>
              </a:solidFill>
              <a:latin typeface="Times New Roman" panose="02020603050405020304" pitchFamily="18" charset="0"/>
            </a:endParaRPr>
          </a:p>
        </p:txBody>
      </p:sp>
      <p:sp>
        <p:nvSpPr>
          <p:cNvPr id="16418" name="Text Box 36"/>
          <p:cNvSpPr txBox="1"/>
          <p:nvPr/>
        </p:nvSpPr>
        <p:spPr>
          <a:xfrm>
            <a:off x="4965700" y="1701800"/>
            <a:ext cx="457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y</a:t>
            </a:r>
            <a:endParaRPr lang="en-US" altLang="en-US" sz="2400" dirty="0">
              <a:solidFill>
                <a:srgbClr val="0000CC"/>
              </a:solidFill>
              <a:latin typeface="Times New Roman" panose="02020603050405020304" pitchFamily="18" charset="0"/>
            </a:endParaRPr>
          </a:p>
        </p:txBody>
      </p:sp>
      <p:sp>
        <p:nvSpPr>
          <p:cNvPr id="16419" name="Text Box 37"/>
          <p:cNvSpPr txBox="1"/>
          <p:nvPr/>
        </p:nvSpPr>
        <p:spPr>
          <a:xfrm>
            <a:off x="6045200" y="1295400"/>
            <a:ext cx="457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2</a:t>
            </a:r>
            <a:endParaRPr lang="en-US" altLang="en-US" sz="2400" dirty="0">
              <a:solidFill>
                <a:srgbClr val="0000CC"/>
              </a:solidFill>
              <a:latin typeface="Times New Roman" panose="02020603050405020304" pitchFamily="18" charset="0"/>
            </a:endParaRPr>
          </a:p>
        </p:txBody>
      </p:sp>
      <p:sp>
        <p:nvSpPr>
          <p:cNvPr id="16420" name="Text Box 38"/>
          <p:cNvSpPr txBox="1"/>
          <p:nvPr/>
        </p:nvSpPr>
        <p:spPr>
          <a:xfrm>
            <a:off x="6045200" y="1739900"/>
            <a:ext cx="6096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400" dirty="0">
                <a:solidFill>
                  <a:srgbClr val="0000CC"/>
                </a:solidFill>
                <a:latin typeface="Times New Roman" panose="02020603050405020304" pitchFamily="18" charset="0"/>
              </a:rPr>
              <a:t>4</a:t>
            </a:r>
            <a:endParaRPr lang="en-US" altLang="en-US" sz="2400" dirty="0">
              <a:solidFill>
                <a:srgbClr val="0000CC"/>
              </a:solidFill>
              <a:latin typeface="Times New Roman" panose="02020603050405020304" pitchFamily="18" charset="0"/>
            </a:endParaRPr>
          </a:p>
        </p:txBody>
      </p:sp>
      <p:sp>
        <p:nvSpPr>
          <p:cNvPr id="16421" name="Line 39"/>
          <p:cNvSpPr/>
          <p:nvPr/>
        </p:nvSpPr>
        <p:spPr>
          <a:xfrm>
            <a:off x="3048000" y="838200"/>
            <a:ext cx="1625600" cy="571500"/>
          </a:xfrm>
          <a:prstGeom prst="line">
            <a:avLst/>
          </a:prstGeom>
          <a:ln w="9525" cap="flat" cmpd="sng">
            <a:solidFill>
              <a:schemeClr val="tx1"/>
            </a:solidFill>
            <a:prstDash val="solid"/>
            <a:headEnd type="none" w="med" len="med"/>
            <a:tailEnd type="none" w="med" len="med"/>
          </a:ln>
        </p:spPr>
      </p:sp>
      <p:sp>
        <p:nvSpPr>
          <p:cNvPr id="16422" name="Text Box 40"/>
          <p:cNvSpPr txBox="1"/>
          <p:nvPr/>
        </p:nvSpPr>
        <p:spPr>
          <a:xfrm rot="1151261">
            <a:off x="3568700" y="901700"/>
            <a:ext cx="12954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000" dirty="0">
                <a:latin typeface="Times New Roman" panose="02020603050405020304" pitchFamily="18" charset="0"/>
              </a:rPr>
              <a:t>Đại lượng</a:t>
            </a:r>
            <a:endParaRPr lang="en-US" altLang="en-US" sz="2000" dirty="0">
              <a:latin typeface="Times New Roman" panose="02020603050405020304" pitchFamily="18" charset="0"/>
            </a:endParaRPr>
          </a:p>
        </p:txBody>
      </p:sp>
      <p:sp>
        <p:nvSpPr>
          <p:cNvPr id="16423" name="Text Box 41"/>
          <p:cNvSpPr txBox="1"/>
          <p:nvPr/>
        </p:nvSpPr>
        <p:spPr>
          <a:xfrm>
            <a:off x="3035300" y="1054100"/>
            <a:ext cx="12954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vi-VN" altLang="en-US" sz="2000" dirty="0">
                <a:latin typeface="Times New Roman" panose="02020603050405020304" pitchFamily="18" charset="0"/>
              </a:rPr>
              <a:t>Đối tượng</a:t>
            </a:r>
            <a:endParaRPr lang="en-US" altLang="en-US" sz="2000" dirty="0">
              <a:latin typeface="Times New Roman" panose="02020603050405020304" pitchFamily="18" charset="0"/>
            </a:endParaRPr>
          </a:p>
        </p:txBody>
      </p:sp>
      <p:sp>
        <p:nvSpPr>
          <p:cNvPr id="16424" name="Text Box 42"/>
          <p:cNvSpPr txBox="1"/>
          <p:nvPr/>
        </p:nvSpPr>
        <p:spPr>
          <a:xfrm>
            <a:off x="381000" y="838200"/>
            <a:ext cx="20574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2400" b="1" u="sng" dirty="0">
                <a:solidFill>
                  <a:srgbClr val="800000"/>
                </a:solidFill>
              </a:rPr>
              <a:t>Bài toán :</a:t>
            </a:r>
            <a:endParaRPr lang="en-US" altLang="en-US" sz="2400" b="1" u="sng" dirty="0">
              <a:solidFill>
                <a:srgbClr val="80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12903</Words>
  <Application>WPS Presentation</Application>
  <PresentationFormat/>
  <Paragraphs>696</Paragraphs>
  <Slides>31</Slides>
  <Notes>6</Notes>
  <HiddenSlides>0</HiddenSlides>
  <MMClips>0</MMClips>
  <ScaleCrop>false</ScaleCrop>
  <HeadingPairs>
    <vt:vector size="8" baseType="variant">
      <vt:variant>
        <vt:lpstr>已用的字体</vt:lpstr>
      </vt:variant>
      <vt:variant>
        <vt:i4>10</vt:i4>
      </vt:variant>
      <vt:variant>
        <vt:lpstr>主题</vt:lpstr>
      </vt:variant>
      <vt:variant>
        <vt:i4>1</vt:i4>
      </vt:variant>
      <vt:variant>
        <vt:lpstr>嵌入 OLE 服务器</vt:lpstr>
      </vt:variant>
      <vt:variant>
        <vt:i4>52</vt:i4>
      </vt:variant>
      <vt:variant>
        <vt:lpstr>幻灯片标题</vt:lpstr>
      </vt:variant>
      <vt:variant>
        <vt:i4>31</vt:i4>
      </vt:variant>
    </vt:vector>
  </HeadingPairs>
  <TitlesOfParts>
    <vt:vector size="94" baseType="lpstr">
      <vt:lpstr>Arial</vt:lpstr>
      <vt:lpstr>SimSun</vt:lpstr>
      <vt:lpstr>Wingdings</vt:lpstr>
      <vt:lpstr>Times New Roman</vt:lpstr>
      <vt:lpstr>.VnTime</vt:lpstr>
      <vt:lpstr>Segoe Print</vt:lpstr>
      <vt:lpstr>Microsoft YaHei</vt:lpstr>
      <vt:lpstr>Arial Unicode MS</vt:lpstr>
      <vt:lpstr>Symbol</vt:lpstr>
      <vt:lpstr>.VnAristote</vt:lpstr>
      <vt:lpstr>Default Design</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MS_ClipArt_Gallery.2</vt:lpstr>
      <vt:lpstr>MS_ClipArt_Gallery.2</vt:lpstr>
      <vt:lpstr>Equation.DSMT4</vt:lpstr>
      <vt:lpstr>Equation.DSMT4</vt:lpstr>
      <vt:lpstr>Equation.DSMT4</vt:lpstr>
      <vt:lpstr>Equation.DSMT4</vt:lpstr>
      <vt:lpstr>PowerPoint 演示文稿</vt:lpstr>
      <vt:lpstr>Tiết 41 + 42 : §5,6. Giải bài toán bằng cách lập hệ phương trình</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Giải bài toán bằng cách lập hệ phương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Dạng 3: Làm chung công việc- Vòi nước chảy</vt:lpstr>
      <vt:lpstr>Dạng 3: Làm chung công việc- Vòi nước chảy</vt:lpstr>
      <vt:lpstr>PowerPoint 演示文稿</vt:lpstr>
      <vt:lpstr>PowerPoint 演示文稿</vt:lpstr>
      <vt:lpstr>PowerPoint 演示文稿</vt:lpstr>
      <vt:lpstr>Dạng 4 : Toán về chuyển động :  </vt:lpstr>
      <vt:lpstr>Dạng 4 : Toán về chuyển động :  </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Home</dc:creator>
  <cp:lastModifiedBy>Mr.Tuan</cp:lastModifiedBy>
  <cp:revision>181</cp:revision>
  <dcterms:created xsi:type="dcterms:W3CDTF">2014-01-03T23:27:00Z</dcterms:created>
  <dcterms:modified xsi:type="dcterms:W3CDTF">2023-05-06T02:24:36Z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946D9C13BD42441BAC3DB7BECA429665</vt:lpwstr>
  </property>
  <property fmtid="{D5CDD505-2E9C-101B-9397-08002B2CF9AE}" pid="3" name="KSOProductBuildVer">
    <vt:lpwstr>1033-11.2.0.11537</vt:lpwstr>
  </property>
</Properties>
</file>