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</p:sldMasterIdLst>
  <p:notesMasterIdLst>
    <p:notesMasterId r:id="rId30"/>
  </p:notesMasterIdLst>
  <p:sldIdLst>
    <p:sldId id="279" r:id="rId3"/>
    <p:sldId id="256" r:id="rId4"/>
    <p:sldId id="284" r:id="rId5"/>
    <p:sldId id="285" r:id="rId6"/>
    <p:sldId id="257" r:id="rId7"/>
    <p:sldId id="258" r:id="rId8"/>
    <p:sldId id="261" r:id="rId9"/>
    <p:sldId id="262" r:id="rId10"/>
    <p:sldId id="259" r:id="rId11"/>
    <p:sldId id="263" r:id="rId12"/>
    <p:sldId id="266" r:id="rId13"/>
    <p:sldId id="265" r:id="rId14"/>
    <p:sldId id="267" r:id="rId15"/>
    <p:sldId id="268" r:id="rId16"/>
    <p:sldId id="269" r:id="rId17"/>
    <p:sldId id="294" r:id="rId18"/>
    <p:sldId id="283" r:id="rId19"/>
    <p:sldId id="277" r:id="rId20"/>
    <p:sldId id="276" r:id="rId21"/>
    <p:sldId id="278" r:id="rId22"/>
    <p:sldId id="293" r:id="rId23"/>
    <p:sldId id="287" r:id="rId24"/>
    <p:sldId id="290" r:id="rId25"/>
    <p:sldId id="271" r:id="rId26"/>
    <p:sldId id="275" r:id="rId27"/>
    <p:sldId id="291" r:id="rId28"/>
    <p:sldId id="29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141BD-72D1-46C5-8C84-BB9AF12104DE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74596-6682-428B-B223-B009C6BED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2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42CC-7C1F-4E32-87E0-96B34B2FB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C42CC-7C1F-4E32-87E0-96B34B2FB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E04D4E6-6708-48A0-8175-3BED82179211}" type="slidenum">
              <a:rPr lang="vi-VN" altLang="vi-VN" smtClean="0"/>
              <a:pPr/>
              <a:t>10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52288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endParaRPr lang="en-US" sz="1000"/>
          </a:p>
          <a:p>
            <a:pPr>
              <a:lnSpc>
                <a:spcPct val="90000"/>
              </a:lnSpc>
            </a:pPr>
            <a:r>
              <a:rPr lang="en-US" sz="1000"/>
              <a:t>Doan Hung- Khoa Lich Su DH Quy Nhon</a:t>
            </a:r>
          </a:p>
        </p:txBody>
      </p:sp>
    </p:spTree>
    <p:extLst>
      <p:ext uri="{BB962C8B-B14F-4D97-AF65-F5344CB8AC3E}">
        <p14:creationId xmlns:p14="http://schemas.microsoft.com/office/powerpoint/2010/main" val="110758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FFBE2-4E15-4969-9A5F-CEF66B9918DC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85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839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43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57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84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50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21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9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7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76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14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22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7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45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11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23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87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16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1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2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2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3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0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2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9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172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C7DDC-DC61-44B8-B486-FE43FF524CED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F24A-4DE8-48C6-8303-B77816532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4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9" y="249720"/>
            <a:ext cx="11817088" cy="55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Alternate Process 26"/>
          <p:cNvSpPr/>
          <p:nvPr/>
        </p:nvSpPr>
        <p:spPr>
          <a:xfrm>
            <a:off x="3401841" y="1270720"/>
            <a:ext cx="2463403" cy="6461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 tộc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6527824" y="1290789"/>
            <a:ext cx="2376488" cy="63817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Tăng lữ 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lowchart: Alternate Process 28"/>
          <p:cNvSpPr/>
          <p:nvPr/>
        </p:nvSpPr>
        <p:spPr>
          <a:xfrm>
            <a:off x="4633542" y="4119997"/>
            <a:ext cx="3550691" cy="1829542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bình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̣)</a:t>
            </a:r>
            <a:endParaRPr lang="vi-VN" sz="2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Arrow Connector 41"/>
          <p:cNvCxnSpPr>
            <a:cxnSpLocks/>
            <a:endCxn id="28" idx="1"/>
          </p:cNvCxnSpPr>
          <p:nvPr/>
        </p:nvCxnSpPr>
        <p:spPr>
          <a:xfrm>
            <a:off x="5956920" y="1609876"/>
            <a:ext cx="570904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/>
          </p:cNvCxnSpPr>
          <p:nvPr/>
        </p:nvCxnSpPr>
        <p:spPr>
          <a:xfrm flipH="1">
            <a:off x="5715820" y="1609876"/>
            <a:ext cx="695201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Half Frame 56"/>
          <p:cNvSpPr/>
          <p:nvPr/>
        </p:nvSpPr>
        <p:spPr>
          <a:xfrm rot="2570918">
            <a:off x="5828867" y="3306438"/>
            <a:ext cx="1296273" cy="1265626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Half Frame 57"/>
          <p:cNvSpPr/>
          <p:nvPr/>
        </p:nvSpPr>
        <p:spPr>
          <a:xfrm rot="13530880">
            <a:off x="5800024" y="1454004"/>
            <a:ext cx="1267970" cy="1293152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96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47" y="781037"/>
            <a:ext cx="8595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162378" y="1923808"/>
            <a:ext cx="5260300" cy="2027242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828800" y="228601"/>
            <a:ext cx="2590800" cy="4024313"/>
            <a:chOff x="384" y="1440"/>
            <a:chExt cx="1632" cy="2535"/>
          </a:xfrm>
        </p:grpSpPr>
        <p:pic>
          <p:nvPicPr>
            <p:cNvPr id="16397" name="Picture 3" descr="Montesquie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440"/>
              <a:ext cx="1624" cy="232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8" name="Text Box 4"/>
            <p:cNvSpPr txBox="1">
              <a:spLocks noChangeArrowheads="1"/>
            </p:cNvSpPr>
            <p:nvPr/>
          </p:nvSpPr>
          <p:spPr bwMode="auto">
            <a:xfrm>
              <a:off x="384" y="3744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Mông- te-xki-ơ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1" y="242888"/>
            <a:ext cx="2741613" cy="4024312"/>
            <a:chOff x="2016" y="1104"/>
            <a:chExt cx="1727" cy="2535"/>
          </a:xfrm>
        </p:grpSpPr>
        <p:pic>
          <p:nvPicPr>
            <p:cNvPr id="16395" name="Picture 6" descr="Vontai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104"/>
              <a:ext cx="1727" cy="2304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6" name="Text Box 7"/>
            <p:cNvSpPr txBox="1">
              <a:spLocks noChangeArrowheads="1"/>
            </p:cNvSpPr>
            <p:nvPr/>
          </p:nvSpPr>
          <p:spPr bwMode="auto">
            <a:xfrm>
              <a:off x="2064" y="3408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pt-BR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Vôn-te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01" y="228601"/>
            <a:ext cx="2828925" cy="4024313"/>
            <a:chOff x="3648" y="912"/>
            <a:chExt cx="1782" cy="2535"/>
          </a:xfrm>
        </p:grpSpPr>
        <p:pic>
          <p:nvPicPr>
            <p:cNvPr id="16393" name="Picture 9" descr="Roussea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912"/>
              <a:ext cx="1782" cy="2316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4" name="Text Box 10"/>
            <p:cNvSpPr txBox="1">
              <a:spLocks noChangeArrowheads="1"/>
            </p:cNvSpPr>
            <p:nvPr/>
          </p:nvSpPr>
          <p:spPr bwMode="auto">
            <a:xfrm>
              <a:off x="3696" y="3216"/>
              <a:ext cx="16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Rút-xô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1522549" y="4412526"/>
            <a:ext cx="281395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FF99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doạ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42701" name="Text Box 13"/>
          <p:cNvSpPr txBox="1">
            <a:spLocks noChangeArrowheads="1"/>
          </p:cNvSpPr>
          <p:nvPr/>
        </p:nvSpPr>
        <p:spPr bwMode="auto">
          <a:xfrm>
            <a:off x="4418341" y="4213832"/>
            <a:ext cx="2741613" cy="249299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bọn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b="1" dirty="0"/>
              <a:t>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702" name="Text Box 14"/>
          <p:cNvSpPr txBox="1">
            <a:spLocks noChangeArrowheads="1"/>
          </p:cNvSpPr>
          <p:nvPr/>
        </p:nvSpPr>
        <p:spPr bwMode="auto">
          <a:xfrm>
            <a:off x="7308305" y="4306165"/>
            <a:ext cx="315504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xiềng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81103989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00" grpId="0" animBg="1"/>
      <p:bldP spid="242701" grpId="0" animBg="1"/>
      <p:bldP spid="24270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7856" y="301298"/>
            <a:ext cx="2202432" cy="1786771"/>
            <a:chOff x="0" y="202068"/>
            <a:chExt cx="2202432" cy="1786771"/>
          </a:xfrm>
        </p:grpSpPr>
        <p:sp>
          <p:nvSpPr>
            <p:cNvPr id="5" name="Rounded Rectangle 4"/>
            <p:cNvSpPr/>
            <p:nvPr/>
          </p:nvSpPr>
          <p:spPr>
            <a:xfrm>
              <a:off x="0" y="202068"/>
              <a:ext cx="2202432" cy="1786771"/>
            </a:xfrm>
            <a:prstGeom prst="roundRect">
              <a:avLst>
                <a:gd name="adj" fmla="val 10000"/>
              </a:avLst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 txBox="1"/>
            <p:nvPr/>
          </p:nvSpPr>
          <p:spPr>
            <a:xfrm>
              <a:off x="52333" y="254401"/>
              <a:ext cx="2097766" cy="16821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/>
              </a:r>
              <a:b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</a:br>
              <a:endParaRPr lang="en-US" sz="43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0189" y="2526954"/>
            <a:ext cx="2202432" cy="1629161"/>
            <a:chOff x="0" y="2248519"/>
            <a:chExt cx="2202432" cy="1629161"/>
          </a:xfrm>
        </p:grpSpPr>
        <p:sp>
          <p:nvSpPr>
            <p:cNvPr id="8" name="Rounded Rectangle 7"/>
            <p:cNvSpPr/>
            <p:nvPr/>
          </p:nvSpPr>
          <p:spPr>
            <a:xfrm>
              <a:off x="0" y="2248519"/>
              <a:ext cx="2202432" cy="1629161"/>
            </a:xfrm>
            <a:prstGeom prst="roundRect">
              <a:avLst>
                <a:gd name="adj" fmla="val 1000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 txBox="1"/>
            <p:nvPr/>
          </p:nvSpPr>
          <p:spPr>
            <a:xfrm>
              <a:off x="47716" y="2296235"/>
              <a:ext cx="2107000" cy="15337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/>
              </a:r>
              <a:b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</a:br>
              <a:endParaRPr lang="en-US" sz="43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0189" y="4856616"/>
            <a:ext cx="2202432" cy="1708818"/>
            <a:chOff x="0" y="4377813"/>
            <a:chExt cx="2202432" cy="1708818"/>
          </a:xfrm>
        </p:grpSpPr>
        <p:sp>
          <p:nvSpPr>
            <p:cNvPr id="11" name="Rounded Rectangle 10"/>
            <p:cNvSpPr/>
            <p:nvPr/>
          </p:nvSpPr>
          <p:spPr>
            <a:xfrm>
              <a:off x="0" y="4377813"/>
              <a:ext cx="2202432" cy="1708818"/>
            </a:xfrm>
            <a:prstGeom prst="roundRect">
              <a:avLst>
                <a:gd name="adj" fmla="val 10000"/>
              </a:avLst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 txBox="1"/>
            <p:nvPr/>
          </p:nvSpPr>
          <p:spPr>
            <a:xfrm>
              <a:off x="50050" y="4427863"/>
              <a:ext cx="2102332" cy="1608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3830" tIns="163830" rIns="163830" bIns="163830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  <a:t/>
              </a:r>
              <a:br>
                <a:rPr lang="en-US" sz="4300" kern="1200" dirty="0">
                  <a:solidFill>
                    <a:sysClr val="window" lastClr="FFFFFF"/>
                  </a:solidFill>
                  <a:latin typeface="Calibri"/>
                  <a:ea typeface="+mn-ea"/>
                  <a:cs typeface="+mn-cs"/>
                </a:rPr>
              </a:br>
              <a:endParaRPr lang="en-US" sz="4300" kern="12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21496" y="691763"/>
            <a:ext cx="2600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7608" y="1619013"/>
            <a:ext cx="3935894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1496" y="4023781"/>
            <a:ext cx="3641696" cy="95410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1061" y="691763"/>
            <a:ext cx="281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Ý NGHĨA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728667" y="1619013"/>
            <a:ext cx="4031311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7728667" y="3952559"/>
            <a:ext cx="4031311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8715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47" y="781037"/>
            <a:ext cx="8595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070309" y="223041"/>
            <a:ext cx="5260300" cy="2027242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026" y="1763285"/>
            <a:ext cx="4858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347" y="2552738"/>
            <a:ext cx="51601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347" y="4041771"/>
            <a:ext cx="4858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637728" y="2683979"/>
            <a:ext cx="322540" cy="2242268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04167" y="3562184"/>
            <a:ext cx="482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937"/>
            <a:ext cx="520053" cy="8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3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4347" y="781037"/>
            <a:ext cx="8595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070309" y="223041"/>
            <a:ext cx="5260300" cy="2027242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026" y="1579870"/>
            <a:ext cx="43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937"/>
            <a:ext cx="520053" cy="806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026" y="2250283"/>
            <a:ext cx="5679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2601" y="3782471"/>
            <a:ext cx="5394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14/7/1789,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57" y="2629030"/>
            <a:ext cx="4986122" cy="34229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89671" y="6213750"/>
            <a:ext cx="2941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14630"/>
            <a:r>
              <a:rPr lang="en-US" b="1" dirty="0">
                <a:ln w="0"/>
                <a:solidFill>
                  <a:srgbClr val="0000CC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HỘI NGHỊ BA ĐẲNG CẤP</a:t>
            </a:r>
          </a:p>
        </p:txBody>
      </p:sp>
    </p:spTree>
    <p:extLst>
      <p:ext uri="{BB962C8B-B14F-4D97-AF65-F5344CB8AC3E}">
        <p14:creationId xmlns:p14="http://schemas.microsoft.com/office/powerpoint/2010/main" val="3799462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 txBox="1">
            <a:spLocks noGrp="1"/>
          </p:cNvSpPr>
          <p:nvPr/>
        </p:nvSpPr>
        <p:spPr bwMode="auto">
          <a:xfrm>
            <a:off x="1981200" y="6248400"/>
            <a:ext cx="2133600" cy="457200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marR="0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kern="1200" cap="none" spc="0" normalizeH="0" baseline="0" noProof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4"/>
          <p:cNvSpPr txBox="1">
            <a:spLocks noGrp="1"/>
          </p:cNvSpPr>
          <p:nvPr/>
        </p:nvSpPr>
        <p:spPr bwMode="auto">
          <a:xfrm>
            <a:off x="8077200" y="6248400"/>
            <a:ext cx="2133600" cy="457200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 marR="0"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kern="1200" cap="none" spc="0" normalizeH="0" baseline="0" noProof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Content Placeholder 2150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698452"/>
              </p:ext>
            </p:extLst>
          </p:nvPr>
        </p:nvGraphicFramePr>
        <p:xfrm>
          <a:off x="1578003" y="4111304"/>
          <a:ext cx="1295400" cy="1912843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128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 chủ lập hiến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259769602"/>
              </p:ext>
            </p:extLst>
          </p:nvPr>
        </p:nvGraphicFramePr>
        <p:xfrm>
          <a:off x="5067300" y="2461511"/>
          <a:ext cx="1600200" cy="2234467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44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 Cộng hòa Gi-rông-đanh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191928"/>
              </p:ext>
            </p:extLst>
          </p:nvPr>
        </p:nvGraphicFramePr>
        <p:xfrm>
          <a:off x="8732329" y="492283"/>
          <a:ext cx="1594338" cy="2235343"/>
        </p:xfrm>
        <a:graphic>
          <a:graphicData uri="http://schemas.openxmlformats.org/drawingml/2006/table">
            <a:tbl>
              <a:tblPr/>
              <a:tblGrid>
                <a:gridCol w="1594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5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Gia-cô-banh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50"/>
          <p:cNvSpPr/>
          <p:nvPr/>
        </p:nvSpPr>
        <p:spPr>
          <a:xfrm>
            <a:off x="1524000" y="-62388"/>
            <a:ext cx="2273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r>
              <a:rPr sz="1400" dirty="0">
                <a:latin typeface=".VnTime" pitchFamily="34" charset="0"/>
                <a:cs typeface="Times New Roman" panose="02020603050405020304" pitchFamily="18" charset="0"/>
              </a:rPr>
              <a:t>.</a:t>
            </a:r>
            <a:endParaRPr sz="900" dirty="0">
              <a:latin typeface="Calibri" panose="020F0502020204030204" charset="0"/>
            </a:endParaRPr>
          </a:p>
          <a:p>
            <a:endParaRPr dirty="0">
              <a:latin typeface="Calibri" panose="020F0502020204030204" charset="0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1524000" y="0"/>
            <a:ext cx="91440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GIAI ĐOẠN PHÁT TRIỂN CMTS PHÁP CUỐI THẾ KỶ XVIII</a:t>
            </a:r>
            <a:endParaRPr sz="2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524000" y="6027003"/>
            <a:ext cx="1403405" cy="83099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7/1789-8/1792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29"/>
          <p:cNvSpPr/>
          <p:nvPr/>
        </p:nvSpPr>
        <p:spPr>
          <a:xfrm>
            <a:off x="5029200" y="4724400"/>
            <a:ext cx="1752600" cy="83099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9/1792-6/1793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2933700" y="3894139"/>
            <a:ext cx="2057400" cy="267765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cầm quyền</a:t>
            </a:r>
          </a:p>
          <a:p>
            <a:pPr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ngôn Nhân quyền v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quyền</a:t>
            </a:r>
          </a:p>
          <a:p>
            <a:pPr>
              <a:buChar char="-"/>
            </a:pP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mới</a:t>
            </a:r>
            <a:endParaRPr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34"/>
          <p:cNvSpPr txBox="1"/>
          <p:nvPr/>
        </p:nvSpPr>
        <p:spPr>
          <a:xfrm>
            <a:off x="6762750" y="2461511"/>
            <a:ext cx="1905000" cy="2677656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buChar char="-"/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công thương cầm quyền</a:t>
            </a:r>
          </a:p>
          <a:p>
            <a:pPr>
              <a:buChar char="-"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Cộng hòa thứ nhất</a:t>
            </a:r>
          </a:p>
          <a:p>
            <a:pPr>
              <a:buChar char="-"/>
            </a:pP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 tử </a:t>
            </a:r>
            <a:r>
              <a:rPr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Lu-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sz="2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47"/>
          <p:cNvSpPr/>
          <p:nvPr/>
        </p:nvSpPr>
        <p:spPr>
          <a:xfrm>
            <a:off x="8629650" y="2765356"/>
            <a:ext cx="1996059" cy="46166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6/1793-7/1794</a:t>
            </a:r>
            <a:endParaRPr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472856" y="2544764"/>
            <a:ext cx="2594775" cy="136451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791200" y="1219200"/>
            <a:ext cx="2743200" cy="12954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1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7" y="95416"/>
            <a:ext cx="12192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7" y="95416"/>
            <a:ext cx="1230066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8574" y="151075"/>
            <a:ext cx="46674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MỖI NGÀY MỘT CÂU CHUYỆN</a:t>
            </a:r>
            <a:endParaRPr lang="en-US" sz="4400" dirty="0">
              <a:solidFill>
                <a:schemeClr val="accent2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67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 nguc Baxt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875" y="588963"/>
            <a:ext cx="11144250" cy="6269037"/>
          </a:xfrm>
        </p:spPr>
      </p:pic>
      <p:sp>
        <p:nvSpPr>
          <p:cNvPr id="6" name="TextBox 5"/>
          <p:cNvSpPr txBox="1"/>
          <p:nvPr/>
        </p:nvSpPr>
        <p:spPr>
          <a:xfrm>
            <a:off x="2466428" y="59273"/>
            <a:ext cx="699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14-7-1789, TẤN CÔNG PHÁO ĐÀI – NGỤC  BAXTI</a:t>
            </a:r>
          </a:p>
        </p:txBody>
      </p:sp>
    </p:spTree>
    <p:extLst>
      <p:ext uri="{BB962C8B-B14F-4D97-AF65-F5344CB8AC3E}">
        <p14:creationId xmlns:p14="http://schemas.microsoft.com/office/powerpoint/2010/main" val="286907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0"/>
            <a:ext cx="8763000" cy="594360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339" name="Rectangle 8"/>
          <p:cNvSpPr/>
          <p:nvPr/>
        </p:nvSpPr>
        <p:spPr>
          <a:xfrm>
            <a:off x="3962400" y="6096000"/>
            <a:ext cx="595002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21-1-1793,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bị xử tử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19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4918" y="68983"/>
            <a:ext cx="3800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LẬT MẢNH GHÉP 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60" y="977203"/>
            <a:ext cx="5908150" cy="272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64411" y="977203"/>
            <a:ext cx="5300870" cy="272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6259" y="3700929"/>
            <a:ext cx="5908150" cy="272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64409" y="3700929"/>
            <a:ext cx="5300871" cy="2723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3" y="1268580"/>
            <a:ext cx="1544955" cy="2140972"/>
          </a:xfrm>
          <a:prstGeom prst="rect">
            <a:avLst/>
          </a:prstGeom>
        </p:spPr>
      </p:pic>
      <p:sp>
        <p:nvSpPr>
          <p:cNvPr id="11" name="Plus 10"/>
          <p:cNvSpPr/>
          <p:nvPr/>
        </p:nvSpPr>
        <p:spPr>
          <a:xfrm>
            <a:off x="2682240" y="2125706"/>
            <a:ext cx="464820" cy="4267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02" y="1483747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52" y="1112520"/>
            <a:ext cx="4953208" cy="24757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3992306"/>
            <a:ext cx="5082540" cy="21409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52" y="3909060"/>
            <a:ext cx="4869388" cy="233172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2554" y="977203"/>
            <a:ext cx="5890677" cy="271238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1</a:t>
            </a:r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6479524" y="965075"/>
            <a:ext cx="5285755" cy="27237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2</a:t>
            </a:r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572554" y="3713057"/>
            <a:ext cx="5875559" cy="269947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3</a:t>
            </a:r>
            <a:endParaRPr lang="en-US" sz="5400" dirty="0"/>
          </a:p>
        </p:txBody>
      </p:sp>
      <p:sp>
        <p:nvSpPr>
          <p:cNvPr id="19" name="Rectangle 18"/>
          <p:cNvSpPr/>
          <p:nvPr/>
        </p:nvSpPr>
        <p:spPr>
          <a:xfrm>
            <a:off x="6460706" y="3688801"/>
            <a:ext cx="5219399" cy="272372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4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531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2031" y="5651556"/>
            <a:ext cx="123245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do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5726" y="5651553"/>
            <a:ext cx="183873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Bình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đẳng</a:t>
            </a:r>
            <a:endParaRPr lang="en-US" sz="36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4779" y="5651554"/>
            <a:ext cx="145111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Bác</a:t>
            </a:r>
            <a:r>
              <a:rPr lang="en-US" sz="3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Ái</a:t>
            </a:r>
            <a:endParaRPr lang="en-US" sz="36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31" y="350165"/>
            <a:ext cx="5412545" cy="49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75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059723" y="2532183"/>
            <a:ext cx="6849207" cy="3376247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-252355" y="346133"/>
            <a:ext cx="10829499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4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252355" y="346133"/>
            <a:ext cx="10829499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26" y="8805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592" y="1400194"/>
            <a:ext cx="1179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XVIII: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CNTB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937"/>
            <a:ext cx="520053" cy="806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654" y="2806427"/>
            <a:ext cx="5407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726" y="3277942"/>
            <a:ext cx="11632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 smtClean="0"/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1726" y="5042118"/>
            <a:ext cx="1074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183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9470" y="267002"/>
            <a:ext cx="1157067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524" y="1994574"/>
            <a:ext cx="10166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6524" y="1283318"/>
            <a:ext cx="9251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1907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" y="101380"/>
            <a:ext cx="12003435" cy="67387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33899" y="6098650"/>
            <a:ext cx="3260035" cy="759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666" y="2798860"/>
            <a:ext cx="31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LUYỆN</a:t>
            </a:r>
            <a:endParaRPr lang="en-US" sz="4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0579" y="2639833"/>
            <a:ext cx="3180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TẬP</a:t>
            </a:r>
            <a:endParaRPr lang="en-US" sz="4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90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2466B8-49A6-C6F9-6F92-0859E31EA525}"/>
              </a:ext>
            </a:extLst>
          </p:cNvPr>
          <p:cNvSpPr txBox="1"/>
          <p:nvPr/>
        </p:nvSpPr>
        <p:spPr>
          <a:xfrm>
            <a:off x="1743268" y="1350950"/>
            <a:ext cx="87849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XIX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(Lê-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3268" y="3840480"/>
            <a:ext cx="9364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699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1796" cy="3757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432" y="3859823"/>
            <a:ext cx="5577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VẬN DỤNG </a:t>
            </a:r>
            <a:endParaRPr lang="en-US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10553" y="1914223"/>
            <a:ext cx="6963508" cy="466064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nay?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99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32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294" y="1216628"/>
            <a:ext cx="760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thông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tin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thú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vị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Pháp</a:t>
            </a:r>
            <a:r>
              <a:rPr lang="en-US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endParaRPr lang="en-US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366" y="1929236"/>
            <a:ext cx="7187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366" y="2496507"/>
            <a:ext cx="752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Tour de France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366" y="3564997"/>
            <a:ext cx="700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Eifel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122" y="4026662"/>
            <a:ext cx="7736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–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3915" y="504184"/>
            <a:ext cx="10867293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CÁCH MẠNG TƯ SẢN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CUỐI THẾ KỈ XVIII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712157" y="2443176"/>
            <a:ext cx="8677749" cy="3715576"/>
            <a:chOff x="2785401" y="4126107"/>
            <a:chExt cx="9129934" cy="273189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5401" y="4126107"/>
              <a:ext cx="3310598" cy="27318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0705" y="4126108"/>
              <a:ext cx="3044630" cy="27318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4126108"/>
              <a:ext cx="2774705" cy="2731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3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6401" y="278964"/>
            <a:ext cx="7665736" cy="621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PHÁP TRƯỚC CÁCH MẠNG: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401" y="90070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8E7FA7-2DB4-3ABB-AB2F-FF93FFD29A16}"/>
              </a:ext>
            </a:extLst>
          </p:cNvPr>
          <p:cNvSpPr/>
          <p:nvPr/>
        </p:nvSpPr>
        <p:spPr>
          <a:xfrm>
            <a:off x="4443426" y="4676910"/>
            <a:ext cx="7891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Nông nghiệp: lạc hậu, công cụ và ph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canh tác thô sơ. 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Công thương nghiệp: kinh tế TBCN đã phát triển, nhưng bị phong kiến kìm hãm, cản trở.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66401" y="1705211"/>
            <a:ext cx="4133902" cy="2592288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16" y="5244879"/>
            <a:ext cx="520053" cy="8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2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737" y="582254"/>
            <a:ext cx="6234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00517-14CF-4AC2-E4C9-CB2D9B475529}"/>
              </a:ext>
            </a:extLst>
          </p:cNvPr>
          <p:cNvSpPr txBox="1"/>
          <p:nvPr/>
        </p:nvSpPr>
        <p:spPr>
          <a:xfrm>
            <a:off x="800406" y="1595040"/>
            <a:ext cx="59634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Lu-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XVI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5" descr="lousVI">
            <a:extLst>
              <a:ext uri="{FF2B5EF4-FFF2-40B4-BE49-F238E27FC236}">
                <a16:creationId xmlns:a16="http://schemas.microsoft.com/office/drawing/2014/main" id="{262CEAF9-B0B2-D330-5EED-9F245BFEC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2" r="11646"/>
          <a:stretch/>
        </p:blipFill>
        <p:spPr bwMode="auto">
          <a:xfrm>
            <a:off x="7457458" y="180442"/>
            <a:ext cx="3456384" cy="42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57458" y="4191876"/>
            <a:ext cx="1311965" cy="1351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13440" y="4861586"/>
            <a:ext cx="3455030" cy="97467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ÔNG LÀ AI?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8-Point Star 11"/>
          <p:cNvSpPr/>
          <p:nvPr/>
        </p:nvSpPr>
        <p:spPr>
          <a:xfrm>
            <a:off x="6838122" y="4606243"/>
            <a:ext cx="1601322" cy="1485357"/>
          </a:xfrm>
          <a:prstGeom prst="star8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Broadway" panose="04040905080B02020502" pitchFamily="82" charset="0"/>
              </a:rPr>
              <a:t>ĐỐ</a:t>
            </a:r>
            <a:endParaRPr lang="en-US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0087"/>
            <a:ext cx="372856" cy="577913"/>
          </a:xfrm>
          <a:prstGeom prst="rect">
            <a:avLst/>
          </a:prstGeom>
        </p:spPr>
      </p:pic>
      <p:sp>
        <p:nvSpPr>
          <p:cNvPr id="10" name="8-Point Star 9"/>
          <p:cNvSpPr/>
          <p:nvPr/>
        </p:nvSpPr>
        <p:spPr>
          <a:xfrm>
            <a:off x="6838122" y="4606242"/>
            <a:ext cx="1601322" cy="1485357"/>
          </a:xfrm>
          <a:prstGeom prst="star8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Broadway" panose="04040905080B02020502" pitchFamily="82" charset="0"/>
              </a:rPr>
              <a:t>ĐỐ</a:t>
            </a:r>
            <a:endParaRPr lang="en-US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1618974" y="3101008"/>
            <a:ext cx="5418916" cy="2051441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64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779" y1="45050" x2="54779" y2="45050"/>
                        <a14:foregroundMark x1="64706" y1="20000" x2="64706" y2="20000"/>
                        <a14:foregroundMark x1="76716" y1="20198" x2="73039" y2="4653"/>
                        <a14:foregroundMark x1="57475" y1="4653" x2="67770" y2="2673"/>
                        <a14:foregroundMark x1="74755" y1="3663" x2="82230" y2="10693"/>
                        <a14:foregroundMark x1="32475" y1="49901" x2="20956" y2="61980"/>
                        <a14:foregroundMark x1="46324" y1="62772" x2="42770" y2="77327"/>
                        <a14:foregroundMark x1="37990" y1="89109" x2="3309" y2="90693"/>
                        <a14:foregroundMark x1="4289" y1="84257" x2="11029" y2="86238"/>
                        <a14:foregroundMark x1="30270" y1="84851" x2="33824" y2="86832"/>
                        <a14:foregroundMark x1="42034" y1="83168" x2="38725" y2="86238"/>
                        <a14:foregroundMark x1="97059" y1="94158" x2="74020" y2="99802"/>
                        <a14:foregroundMark x1="56250" y1="98812" x2="3309" y2="96535"/>
                        <a14:foregroundMark x1="71569" y1="61188" x2="71569" y2="61188"/>
                        <a14:foregroundMark x1="70956" y1="66832" x2="70956" y2="66832"/>
                        <a14:foregroundMark x1="71814" y1="61386" x2="71324" y2="67228"/>
                        <a14:foregroundMark x1="68995" y1="64455" x2="71569" y2="68713"/>
                        <a14:foregroundMark x1="53064" y1="64158" x2="52819" y2="68614"/>
                        <a14:foregroundMark x1="84559" y1="73168" x2="88480" y2="78515"/>
                        <a14:foregroundMark x1="7598" y1="57030" x2="7598" y2="57030"/>
                        <a14:foregroundMark x1="20098" y1="58317" x2="20098" y2="58317"/>
                        <a14:foregroundMark x1="7108" y1="59406" x2="7108" y2="59406"/>
                        <a14:foregroundMark x1="21201" y1="57129" x2="21201" y2="5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150" y="677647"/>
            <a:ext cx="4300887" cy="596249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1243" y="1747005"/>
            <a:ext cx="4464496" cy="2592288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7704815" y="874643"/>
            <a:ext cx="23853" cy="381663"/>
          </a:xfrm>
          <a:prstGeom prst="line">
            <a:avLst/>
          </a:prstGeom>
          <a:ln w="15875">
            <a:solidFill>
              <a:srgbClr val="00B0F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 rot="5400000">
            <a:off x="7050497" y="808720"/>
            <a:ext cx="174928" cy="131844"/>
          </a:xfrm>
          <a:prstGeom prst="triangle">
            <a:avLst>
              <a:gd name="adj" fmla="val 53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259541" y="874642"/>
            <a:ext cx="4452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44210" y="527622"/>
            <a:ext cx="7951" cy="634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61850" y="564573"/>
            <a:ext cx="1171364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</a:p>
          <a:p>
            <a:pPr algn="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83132" y="677647"/>
            <a:ext cx="80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</a:p>
        </p:txBody>
      </p:sp>
      <p:sp>
        <p:nvSpPr>
          <p:cNvPr id="22" name="Cloud Callout 21"/>
          <p:cNvSpPr/>
          <p:nvPr/>
        </p:nvSpPr>
        <p:spPr>
          <a:xfrm>
            <a:off x="261274" y="1641682"/>
            <a:ext cx="4464496" cy="2592288"/>
          </a:xfrm>
          <a:prstGeom prst="cloudCallout">
            <a:avLst>
              <a:gd name="adj1" fmla="val 56355"/>
              <a:gd name="adj2" fmla="val 53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riangle 37"/>
          <p:cNvSpPr/>
          <p:nvPr/>
        </p:nvSpPr>
        <p:spPr>
          <a:xfrm rot="16200000">
            <a:off x="9955194" y="1003962"/>
            <a:ext cx="161578" cy="7786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0083132" y="709244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9382539" y="984685"/>
            <a:ext cx="4547" cy="287611"/>
          </a:xfrm>
          <a:prstGeom prst="line">
            <a:avLst/>
          </a:prstGeom>
          <a:ln w="15875">
            <a:solidFill>
              <a:srgbClr val="00B05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382539" y="999311"/>
            <a:ext cx="480482" cy="0"/>
          </a:xfrm>
          <a:prstGeom prst="line">
            <a:avLst/>
          </a:prstGeom>
          <a:ln w="15875">
            <a:solidFill>
              <a:srgbClr val="00B05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861976" y="2489767"/>
            <a:ext cx="14252" cy="448059"/>
          </a:xfrm>
          <a:prstGeom prst="line">
            <a:avLst/>
          </a:prstGeom>
          <a:ln w="15875">
            <a:solidFill>
              <a:srgbClr val="6DBD93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55583" y="2135906"/>
            <a:ext cx="1270287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6DB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</a:p>
          <a:p>
            <a:pPr algn="r"/>
            <a:r>
              <a:rPr lang="en-US" sz="2000" b="1" dirty="0">
                <a:solidFill>
                  <a:srgbClr val="6DB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</a:p>
        </p:txBody>
      </p:sp>
      <p:sp>
        <p:nvSpPr>
          <p:cNvPr id="33" name="Triangle 57"/>
          <p:cNvSpPr/>
          <p:nvPr/>
        </p:nvSpPr>
        <p:spPr>
          <a:xfrm rot="5400000">
            <a:off x="6209880" y="2412865"/>
            <a:ext cx="220580" cy="128662"/>
          </a:xfrm>
          <a:prstGeom prst="triangle">
            <a:avLst>
              <a:gd name="adj" fmla="val 42146"/>
            </a:avLst>
          </a:prstGeom>
          <a:solidFill>
            <a:srgbClr val="6DB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 flipV="1">
            <a:off x="6493021" y="2477196"/>
            <a:ext cx="368955" cy="12571"/>
          </a:xfrm>
          <a:prstGeom prst="line">
            <a:avLst/>
          </a:prstGeom>
          <a:ln w="15875">
            <a:solidFill>
              <a:srgbClr val="6DBD93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255839" y="2135906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0737" y="582254"/>
            <a:ext cx="5745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46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1" grpId="0"/>
      <p:bldP spid="22" grpId="0" animBg="1"/>
      <p:bldP spid="32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4779" y1="45050" x2="54779" y2="45050"/>
                        <a14:foregroundMark x1="64706" y1="20000" x2="64706" y2="20000"/>
                        <a14:foregroundMark x1="76716" y1="20198" x2="73039" y2="4653"/>
                        <a14:foregroundMark x1="57475" y1="4653" x2="67770" y2="2673"/>
                        <a14:foregroundMark x1="74755" y1="3663" x2="82230" y2="10693"/>
                        <a14:foregroundMark x1="32475" y1="49901" x2="20956" y2="61980"/>
                        <a14:foregroundMark x1="46324" y1="62772" x2="42770" y2="77327"/>
                        <a14:foregroundMark x1="37990" y1="89109" x2="3309" y2="90693"/>
                        <a14:foregroundMark x1="4289" y1="84257" x2="11029" y2="86238"/>
                        <a14:foregroundMark x1="30270" y1="84851" x2="33824" y2="86832"/>
                        <a14:foregroundMark x1="42034" y1="83168" x2="38725" y2="86238"/>
                        <a14:foregroundMark x1="97059" y1="94158" x2="74020" y2="99802"/>
                        <a14:foregroundMark x1="56250" y1="98812" x2="3309" y2="96535"/>
                        <a14:foregroundMark x1="71569" y1="61188" x2="71569" y2="61188"/>
                        <a14:foregroundMark x1="70956" y1="66832" x2="70956" y2="66832"/>
                        <a14:foregroundMark x1="71814" y1="61386" x2="71324" y2="67228"/>
                        <a14:foregroundMark x1="68995" y1="64455" x2="71569" y2="68713"/>
                        <a14:foregroundMark x1="53064" y1="64158" x2="52819" y2="68614"/>
                        <a14:foregroundMark x1="84559" y1="73168" x2="88480" y2="78515"/>
                        <a14:foregroundMark x1="7598" y1="57030" x2="7598" y2="57030"/>
                        <a14:foregroundMark x1="20098" y1="58317" x2="20098" y2="58317"/>
                        <a14:foregroundMark x1="7108" y1="59406" x2="7108" y2="59406"/>
                        <a14:foregroundMark x1="21201" y1="57129" x2="21201" y2="57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74" y="1556383"/>
            <a:ext cx="3211634" cy="53002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469" y="117401"/>
            <a:ext cx="5114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ĐẲNG CẤP TRONG XÃ HỘI PHÁP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>
            <a:off x="4602181" y="4956593"/>
            <a:ext cx="0" cy="623678"/>
          </a:xfrm>
          <a:prstGeom prst="line">
            <a:avLst/>
          </a:prstGeom>
          <a:ln w="15875">
            <a:solidFill>
              <a:schemeClr val="accent6">
                <a:lumMod val="75000"/>
              </a:schemeClr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722527" y="4676657"/>
            <a:ext cx="1457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 sơ và lạc hậu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nghiệp Pháp trước cách mạng.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4268783" y="4812218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riangle 27"/>
          <p:cNvSpPr/>
          <p:nvPr/>
        </p:nvSpPr>
        <p:spPr>
          <a:xfrm rot="5400000">
            <a:off x="4248487" y="5103328"/>
            <a:ext cx="161578" cy="77865"/>
          </a:xfrm>
          <a:prstGeom prst="triangle">
            <a:avLst/>
          </a:prstGeom>
          <a:solidFill>
            <a:srgbClr val="ED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52065" y="4840259"/>
            <a:ext cx="1208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ED9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CỤ</a:t>
            </a:r>
          </a:p>
          <a:p>
            <a:pPr algn="r"/>
            <a:r>
              <a:rPr lang="en-US" sz="2000" b="1" dirty="0">
                <a:solidFill>
                  <a:srgbClr val="ED9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</a:t>
            </a:r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5333675" y="2918418"/>
            <a:ext cx="0" cy="621940"/>
          </a:xfrm>
          <a:prstGeom prst="line">
            <a:avLst/>
          </a:prstGeom>
          <a:ln w="15875">
            <a:solidFill>
              <a:srgbClr val="6DBD93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602182" y="2921460"/>
            <a:ext cx="737911" cy="0"/>
          </a:xfrm>
          <a:prstGeom prst="line">
            <a:avLst/>
          </a:prstGeom>
          <a:ln w="15875">
            <a:solidFill>
              <a:srgbClr val="6DBD93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1631505" y="2660720"/>
            <a:ext cx="1835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ià nua, ốm yếu nhưng lại phải cõng trên lưng hai người to béo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4402570" y="2996952"/>
            <a:ext cx="1" cy="64001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riangle 57"/>
          <p:cNvSpPr/>
          <p:nvPr/>
        </p:nvSpPr>
        <p:spPr>
          <a:xfrm rot="5400000">
            <a:off x="4360713" y="2894794"/>
            <a:ext cx="161578" cy="77865"/>
          </a:xfrm>
          <a:prstGeom prst="triangle">
            <a:avLst/>
          </a:prstGeom>
          <a:solidFill>
            <a:srgbClr val="6DB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164875" y="2852936"/>
            <a:ext cx="1216136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6DB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</a:p>
          <a:p>
            <a:pPr algn="r"/>
            <a:r>
              <a:rPr lang="en-US" sz="2000" b="1" dirty="0">
                <a:solidFill>
                  <a:srgbClr val="6DBD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6102003" y="1602487"/>
            <a:ext cx="0" cy="345376"/>
          </a:xfrm>
          <a:prstGeom prst="line">
            <a:avLst/>
          </a:prstGeom>
          <a:ln w="15875">
            <a:solidFill>
              <a:srgbClr val="00B0F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845428" y="1602487"/>
            <a:ext cx="256577" cy="0"/>
          </a:xfrm>
          <a:prstGeom prst="line">
            <a:avLst/>
          </a:prstGeom>
          <a:ln w="15875">
            <a:solidFill>
              <a:srgbClr val="00B0F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811242" y="1000927"/>
            <a:ext cx="19886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ặc chiếc áo choàng, cổ đeo cây thánh giá, nét mặt sung sướng thỏa mãn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riangle 68"/>
          <p:cNvSpPr/>
          <p:nvPr/>
        </p:nvSpPr>
        <p:spPr>
          <a:xfrm rot="5400000">
            <a:off x="5780194" y="1423554"/>
            <a:ext cx="161578" cy="7786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654670" y="1132444"/>
            <a:ext cx="1171364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</a:p>
          <a:p>
            <a:pPr algn="r"/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800490" y="1132444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6635935" y="1541589"/>
            <a:ext cx="0" cy="408223"/>
          </a:xfrm>
          <a:prstGeom prst="line">
            <a:avLst/>
          </a:prstGeom>
          <a:ln w="15875">
            <a:solidFill>
              <a:srgbClr val="00B050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6635937" y="1553625"/>
            <a:ext cx="256577" cy="0"/>
          </a:xfrm>
          <a:prstGeom prst="line">
            <a:avLst/>
          </a:prstGeom>
          <a:ln w="15875">
            <a:solidFill>
              <a:srgbClr val="00B05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6998576" y="1056362"/>
            <a:ext cx="80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</a:p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</a:p>
        </p:txBody>
      </p:sp>
      <p:cxnSp>
        <p:nvCxnSpPr>
          <p:cNvPr id="89" name="Straight Connector 88"/>
          <p:cNvCxnSpPr/>
          <p:nvPr/>
        </p:nvCxnSpPr>
        <p:spPr>
          <a:xfrm>
            <a:off x="6951719" y="1028341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riangle 37"/>
          <p:cNvSpPr/>
          <p:nvPr/>
        </p:nvSpPr>
        <p:spPr>
          <a:xfrm rot="16200000">
            <a:off x="6810054" y="1373694"/>
            <a:ext cx="161578" cy="77865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691228" y="778679"/>
            <a:ext cx="229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 thanh kiếm dài ở cạnh sườn có nhiều đồ trang sức và mũ lông chim rất cao quý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 rot="16200000">
            <a:off x="7804000" y="5989091"/>
            <a:ext cx="0" cy="502995"/>
          </a:xfrm>
          <a:prstGeom prst="line">
            <a:avLst/>
          </a:prstGeom>
          <a:ln w="15875">
            <a:solidFill>
              <a:srgbClr val="BF304B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055496" y="5733257"/>
            <a:ext cx="1172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F3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</a:t>
            </a:r>
          </a:p>
          <a:p>
            <a:r>
              <a:rPr lang="en-US" b="1">
                <a:solidFill>
                  <a:srgbClr val="BF30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cxnSp>
        <p:nvCxnSpPr>
          <p:cNvPr id="124" name="Straight Connector 123"/>
          <p:cNvCxnSpPr/>
          <p:nvPr/>
        </p:nvCxnSpPr>
        <p:spPr>
          <a:xfrm>
            <a:off x="8077974" y="5734116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riangle 37"/>
          <p:cNvSpPr/>
          <p:nvPr/>
        </p:nvSpPr>
        <p:spPr>
          <a:xfrm rot="16200000">
            <a:off x="7936309" y="6079468"/>
            <a:ext cx="161578" cy="77865"/>
          </a:xfrm>
          <a:prstGeom prst="triangle">
            <a:avLst/>
          </a:prstGeom>
          <a:solidFill>
            <a:srgbClr val="BF3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128321" y="5445224"/>
            <a:ext cx="15031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 xuyên phá hại mùa màng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 flipH="1">
            <a:off x="7715806" y="4081560"/>
            <a:ext cx="256577" cy="0"/>
          </a:xfrm>
          <a:prstGeom prst="line">
            <a:avLst/>
          </a:prstGeom>
          <a:ln w="15875">
            <a:solidFill>
              <a:srgbClr val="76203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020506" y="3645025"/>
            <a:ext cx="1133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6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TỰ</a:t>
            </a:r>
          </a:p>
          <a:p>
            <a:r>
              <a:rPr lang="en-US" sz="2000" b="1" dirty="0">
                <a:solidFill>
                  <a:srgbClr val="76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KHẾ ƯỚC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8020505" y="3854739"/>
            <a:ext cx="0" cy="74125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riangle 47"/>
          <p:cNvSpPr/>
          <p:nvPr/>
        </p:nvSpPr>
        <p:spPr>
          <a:xfrm rot="16200000">
            <a:off x="7878840" y="4029359"/>
            <a:ext cx="161578" cy="77865"/>
          </a:xfrm>
          <a:prstGeom prst="triangle">
            <a:avLst/>
          </a:prstGeom>
          <a:solidFill>
            <a:srgbClr val="76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957657" y="3356992"/>
            <a:ext cx="143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vay nợ, cho thuê, quy định về nghĩa vụ của nông 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 flipV="1">
            <a:off x="6764225" y="4072286"/>
            <a:ext cx="957227" cy="767975"/>
            <a:chOff x="6631866" y="3573810"/>
            <a:chExt cx="1631107" cy="508695"/>
          </a:xfrm>
        </p:grpSpPr>
        <p:cxnSp>
          <p:nvCxnSpPr>
            <p:cNvPr id="136" name="Straight Connector 135"/>
            <p:cNvCxnSpPr/>
            <p:nvPr/>
          </p:nvCxnSpPr>
          <p:spPr>
            <a:xfrm flipV="1">
              <a:off x="6631866" y="3584565"/>
              <a:ext cx="1631107" cy="2450"/>
            </a:xfrm>
            <a:prstGeom prst="line">
              <a:avLst/>
            </a:prstGeom>
            <a:ln w="15875">
              <a:solidFill>
                <a:srgbClr val="762030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8256533" y="3573810"/>
              <a:ext cx="0" cy="508695"/>
            </a:xfrm>
            <a:prstGeom prst="line">
              <a:avLst/>
            </a:prstGeom>
            <a:ln w="15875">
              <a:solidFill>
                <a:srgbClr val="762030"/>
              </a:solidFill>
              <a:head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885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3" grpId="0"/>
      <p:bldP spid="67" grpId="0"/>
      <p:bldP spid="69" grpId="0" animBg="1"/>
      <p:bldP spid="70" grpId="0"/>
      <p:bldP spid="81" grpId="0"/>
      <p:bldP spid="82" grpId="0" animBg="1"/>
      <p:bldP spid="83" grpId="0"/>
      <p:bldP spid="88" grpId="0"/>
      <p:bldP spid="90" grpId="0" animBg="1"/>
      <p:bldP spid="91" grpId="0"/>
      <p:bldP spid="123" grpId="0"/>
      <p:bldP spid="125" grpId="0" animBg="1"/>
      <p:bldP spid="127" grpId="0"/>
      <p:bldP spid="141" grpId="0"/>
      <p:bldP spid="144" grpId="0" animBg="1"/>
      <p:bldP spid="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-305107" y="223041"/>
            <a:ext cx="6375416" cy="62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NƯỚC PHÁP TRƯỚC CÁCH MẠNG: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737" y="582254"/>
            <a:ext cx="5745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287" y="1264632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- Xã hội</a:t>
            </a:r>
            <a:r>
              <a:rPr lang="en-US" sz="2800" dirty="0">
                <a:latin typeface="+mj-lt"/>
              </a:rPr>
              <a:t>:</a:t>
            </a:r>
            <a:r>
              <a:rPr lang="vi-VN" sz="2800" dirty="0">
                <a:latin typeface="+mj-lt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+mj-lt"/>
              </a:rPr>
              <a:t>ba đẳng cấp: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5287" y="1787852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+ Tăng lữ, quý tộc: có mọi quyền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lợi</a:t>
            </a:r>
            <a:r>
              <a:rPr lang="en-US" sz="2800" dirty="0">
                <a:latin typeface="+mj-lt"/>
              </a:rPr>
              <a:t>, </a:t>
            </a:r>
            <a:r>
              <a:rPr lang="vi-VN" sz="2800" dirty="0">
                <a:latin typeface="+mj-lt"/>
              </a:rPr>
              <a:t>không phải đóng thuế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+ Đẳng cấp thứ ba (tư sản,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nông dân, bình dân thành thị): không có quyền</a:t>
            </a:r>
            <a:r>
              <a:rPr lang="en-US" sz="2800" dirty="0">
                <a:latin typeface="+mj-lt"/>
              </a:rPr>
              <a:t>,</a:t>
            </a:r>
            <a:r>
              <a:rPr lang="vi-VN" sz="2800" dirty="0">
                <a:latin typeface="+mj-lt"/>
              </a:rPr>
              <a:t> phải đóng thuế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937"/>
            <a:ext cx="520053" cy="80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6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605</TotalTime>
  <Words>1305</Words>
  <Application>Microsoft Office PowerPoint</Application>
  <PresentationFormat>Widescreen</PresentationFormat>
  <Paragraphs>165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.VnTime</vt:lpstr>
      <vt:lpstr>Algerian</vt:lpstr>
      <vt:lpstr>Arial</vt:lpstr>
      <vt:lpstr>Berlin Sans FB</vt:lpstr>
      <vt:lpstr>Broadway</vt:lpstr>
      <vt:lpstr>Calibri</vt:lpstr>
      <vt:lpstr>Calibri Light</vt:lpstr>
      <vt:lpstr>Cambria</vt:lpstr>
      <vt:lpstr>Century Gothic</vt:lpstr>
      <vt:lpstr>Times New Roman</vt:lpstr>
      <vt:lpstr>Wingdings</vt:lpstr>
      <vt:lpstr>Wingdings 3</vt:lpstr>
      <vt:lpstr>1_Ion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51</cp:revision>
  <dcterms:created xsi:type="dcterms:W3CDTF">2023-07-12T02:18:01Z</dcterms:created>
  <dcterms:modified xsi:type="dcterms:W3CDTF">2024-02-28T04:43:36Z</dcterms:modified>
</cp:coreProperties>
</file>