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696" r:id="rId2"/>
    <p:sldId id="697" r:id="rId3"/>
    <p:sldId id="663" r:id="rId4"/>
    <p:sldId id="717" r:id="rId5"/>
    <p:sldId id="718" r:id="rId6"/>
    <p:sldId id="719" r:id="rId7"/>
    <p:sldId id="720" r:id="rId8"/>
    <p:sldId id="722" r:id="rId9"/>
    <p:sldId id="723" r:id="rId10"/>
    <p:sldId id="724" r:id="rId11"/>
    <p:sldId id="725" r:id="rId12"/>
    <p:sldId id="726" r:id="rId13"/>
    <p:sldId id="727" r:id="rId14"/>
    <p:sldId id="730" r:id="rId15"/>
    <p:sldId id="731" r:id="rId16"/>
    <p:sldId id="646"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9Slide07 IcielKoni" panose="020B0604020202020204" charset="-93"/>
      <p:bold r:id="rId23"/>
    </p:embeddedFont>
    <p:embeddedFont>
      <p:font typeface="#9Slide03 SFU Futura_12" panose="020B0604020202020204" charset="-93"/>
      <p:regular r:id="rId24"/>
    </p:embeddedFont>
    <p:embeddedFont>
      <p:font typeface="Calibri Light" panose="020F0302020204030204" pitchFamily="34" charset="0"/>
      <p:regular r:id="rId25"/>
      <p:italic r:id="rId26"/>
    </p:embeddedFont>
    <p:embeddedFont>
      <p:font typeface="Tahoma" panose="020B0604030504040204" pitchFamily="3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ạm Trang" initials="PT" lastIdx="1" clrIdx="0">
    <p:extLst>
      <p:ext uri="{19B8F6BF-5375-455C-9EA6-DF929625EA0E}">
        <p15:presenceInfo xmlns:p15="http://schemas.microsoft.com/office/powerpoint/2012/main" userId="S::phamtrang@c2kl.onmicrosoft.com::4e706872-a0ef-4a7c-8e3c-1c70ce6dec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000"/>
    <a:srgbClr val="0033CC"/>
    <a:srgbClr val="006C00"/>
    <a:srgbClr val="7BC666"/>
    <a:srgbClr val="B94867"/>
    <a:srgbClr val="4E5674"/>
    <a:srgbClr val="0078A0"/>
    <a:srgbClr val="008BF2"/>
    <a:srgbClr val="00C505"/>
    <a:srgbClr val="2B8D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364" autoAdjust="0"/>
  </p:normalViewPr>
  <p:slideViewPr>
    <p:cSldViewPr snapToGrid="0">
      <p:cViewPr varScale="1">
        <p:scale>
          <a:sx n="81" d="100"/>
          <a:sy n="81" d="100"/>
        </p:scale>
        <p:origin x="2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1</a:t>
            </a:fld>
            <a:endParaRPr lang="en-US"/>
          </a:p>
        </p:txBody>
      </p:sp>
    </p:spTree>
    <p:extLst>
      <p:ext uri="{BB962C8B-B14F-4D97-AF65-F5344CB8AC3E}">
        <p14:creationId xmlns:p14="http://schemas.microsoft.com/office/powerpoint/2010/main" val="226885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smtClean="0">
                <a:solidFill>
                  <a:schemeClr val="tx1"/>
                </a:solidFill>
                <a:effectLst/>
                <a:latin typeface="+mn-lt"/>
                <a:ea typeface="+mn-ea"/>
                <a:cs typeface="+mn-cs"/>
              </a:rPr>
              <a:t>Để</a:t>
            </a:r>
            <a:r>
              <a:rPr lang="en-US" sz="1200" i="1" kern="1200" dirty="0" smtClean="0">
                <a:solidFill>
                  <a:schemeClr val="tx1"/>
                </a:solidFill>
                <a:effectLst/>
                <a:latin typeface="+mn-lt"/>
                <a:ea typeface="+mn-ea"/>
                <a:cs typeface="+mn-cs"/>
              </a:rPr>
              <a:t> minh </a:t>
            </a:r>
            <a:r>
              <a:rPr lang="en-US" sz="1200" i="1" kern="1200" dirty="0" err="1" smtClean="0">
                <a:solidFill>
                  <a:schemeClr val="tx1"/>
                </a:solidFill>
                <a:effectLst/>
                <a:latin typeface="+mn-lt"/>
                <a:ea typeface="+mn-ea"/>
                <a:cs typeface="+mn-cs"/>
              </a:rPr>
              <a:t>họa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khí</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hậu</a:t>
            </a:r>
            <a:r>
              <a:rPr lang="en-US" sz="1200" i="1" kern="1200" dirty="0" smtClean="0">
                <a:solidFill>
                  <a:schemeClr val="tx1"/>
                </a:solidFill>
                <a:effectLst/>
                <a:latin typeface="+mn-lt"/>
                <a:ea typeface="+mn-ea"/>
                <a:cs typeface="+mn-cs"/>
              </a:rPr>
              <a:t> ở </a:t>
            </a:r>
            <a:r>
              <a:rPr lang="en-US" sz="1200" i="1" kern="1200" dirty="0" err="1" smtClean="0">
                <a:solidFill>
                  <a:schemeClr val="tx1"/>
                </a:solidFill>
                <a:effectLst/>
                <a:latin typeface="+mn-lt"/>
                <a:ea typeface="+mn-ea"/>
                <a:cs typeface="+mn-cs"/>
              </a:rPr>
              <a:t>một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địa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phương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người</a:t>
            </a:r>
            <a:r>
              <a:rPr lang="en-US" sz="1200" i="1" kern="1200" dirty="0" smtClean="0">
                <a:solidFill>
                  <a:schemeClr val="tx1"/>
                </a:solidFill>
                <a:effectLst/>
                <a:latin typeface="+mn-lt"/>
                <a:ea typeface="+mn-ea"/>
                <a:cs typeface="+mn-cs"/>
              </a:rPr>
              <a:t> ta </a:t>
            </a:r>
            <a:r>
              <a:rPr lang="en-US" sz="1200" i="1" kern="1200" dirty="0" err="1" smtClean="0">
                <a:solidFill>
                  <a:schemeClr val="tx1"/>
                </a:solidFill>
                <a:effectLst/>
                <a:latin typeface="+mn-lt"/>
                <a:ea typeface="+mn-ea"/>
                <a:cs typeface="+mn-cs"/>
              </a:rPr>
              <a:t>dùng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biểu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đồ</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nhiệt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độ</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và</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lượng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mưa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vì</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đây</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là</a:t>
            </a:r>
            <a:r>
              <a:rPr lang="en-US" sz="1200" i="1" kern="1200" dirty="0" smtClean="0">
                <a:solidFill>
                  <a:schemeClr val="tx1"/>
                </a:solidFill>
                <a:effectLst/>
                <a:latin typeface="+mn-lt"/>
                <a:ea typeface="+mn-ea"/>
                <a:cs typeface="+mn-cs"/>
              </a:rPr>
              <a:t> 2 </a:t>
            </a:r>
            <a:r>
              <a:rPr lang="en-US" sz="1200" i="1" kern="1200" dirty="0" err="1" smtClean="0">
                <a:solidFill>
                  <a:schemeClr val="tx1"/>
                </a:solidFill>
                <a:effectLst/>
                <a:latin typeface="+mn-lt"/>
                <a:ea typeface="+mn-ea"/>
                <a:cs typeface="+mn-cs"/>
              </a:rPr>
              <a:t>yếu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tố</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quan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trọng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của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khí</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hậu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địa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phương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Bài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này</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sẽ</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giúp</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các</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em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biết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cách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phân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tích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một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biểu</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đồ</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như</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thế</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này</a:t>
            </a:r>
            <a:r>
              <a:rPr lang="en-US" sz="1200" i="1"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2</a:t>
            </a:fld>
            <a:endParaRPr lang="en-US"/>
          </a:p>
        </p:txBody>
      </p:sp>
    </p:spTree>
    <p:extLst>
      <p:ext uri="{BB962C8B-B14F-4D97-AF65-F5344CB8AC3E}">
        <p14:creationId xmlns:p14="http://schemas.microsoft.com/office/powerpoint/2010/main" val="207396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3</a:t>
            </a:fld>
            <a:endParaRPr lang="en-US"/>
          </a:p>
        </p:txBody>
      </p:sp>
    </p:spTree>
    <p:extLst>
      <p:ext uri="{BB962C8B-B14F-4D97-AF65-F5344CB8AC3E}">
        <p14:creationId xmlns:p14="http://schemas.microsoft.com/office/powerpoint/2010/main" val="333445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16</a:t>
            </a:fld>
            <a:endParaRPr lang="en-US"/>
          </a:p>
        </p:txBody>
      </p:sp>
    </p:spTree>
    <p:extLst>
      <p:ext uri="{BB962C8B-B14F-4D97-AF65-F5344CB8AC3E}">
        <p14:creationId xmlns:p14="http://schemas.microsoft.com/office/powerpoint/2010/main" val="244272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BDBAE35-4AF4-4519-A968-806D9E59725D}"/>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5" name="Footer Placeholder 4">
            <a:extLst>
              <a:ext uri="{FF2B5EF4-FFF2-40B4-BE49-F238E27FC236}">
                <a16:creationId xmlns:a16="http://schemas.microsoft.com/office/drawing/2014/main" xmlns=""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A2234C-D72C-46F3-A2D6-20475363484F}"/>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5" name="Footer Placeholder 4">
            <a:extLst>
              <a:ext uri="{FF2B5EF4-FFF2-40B4-BE49-F238E27FC236}">
                <a16:creationId xmlns:a16="http://schemas.microsoft.com/office/drawing/2014/main" xmlns=""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F1474C-DCAD-411B-AF4D-0CBD9EB5A636}"/>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5" name="Footer Placeholder 4">
            <a:extLst>
              <a:ext uri="{FF2B5EF4-FFF2-40B4-BE49-F238E27FC236}">
                <a16:creationId xmlns:a16="http://schemas.microsoft.com/office/drawing/2014/main" xmlns=""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DBF9D9-3D85-4F50-B482-2799AAE5FFCA}"/>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5" name="Footer Placeholder 4">
            <a:extLst>
              <a:ext uri="{FF2B5EF4-FFF2-40B4-BE49-F238E27FC236}">
                <a16:creationId xmlns:a16="http://schemas.microsoft.com/office/drawing/2014/main" xmlns=""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9C3A1BC-566C-4269-B685-26C4AC62851E}"/>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5" name="Footer Placeholder 4">
            <a:extLst>
              <a:ext uri="{FF2B5EF4-FFF2-40B4-BE49-F238E27FC236}">
                <a16:creationId xmlns:a16="http://schemas.microsoft.com/office/drawing/2014/main" xmlns=""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B7F8F2B-E362-45E2-B396-CFC8EB4F74E4}"/>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6" name="Footer Placeholder 5">
            <a:extLst>
              <a:ext uri="{FF2B5EF4-FFF2-40B4-BE49-F238E27FC236}">
                <a16:creationId xmlns:a16="http://schemas.microsoft.com/office/drawing/2014/main" xmlns=""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2EEBED0-D2D7-4417-B306-837209F710AD}"/>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8" name="Footer Placeholder 7">
            <a:extLst>
              <a:ext uri="{FF2B5EF4-FFF2-40B4-BE49-F238E27FC236}">
                <a16:creationId xmlns:a16="http://schemas.microsoft.com/office/drawing/2014/main" xmlns=""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4BD0591-0175-4144-9CB8-C26C7CBBC4DA}"/>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4" name="Footer Placeholder 3">
            <a:extLst>
              <a:ext uri="{FF2B5EF4-FFF2-40B4-BE49-F238E27FC236}">
                <a16:creationId xmlns:a16="http://schemas.microsoft.com/office/drawing/2014/main" xmlns=""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3011306-E80E-441B-B8D0-DE38E9DEE4A3}"/>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3" name="Footer Placeholder 2">
            <a:extLst>
              <a:ext uri="{FF2B5EF4-FFF2-40B4-BE49-F238E27FC236}">
                <a16:creationId xmlns:a16="http://schemas.microsoft.com/office/drawing/2014/main" xmlns=""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6DB210-35C4-4084-BFF3-9038B00CCA7D}"/>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6" name="Footer Placeholder 5">
            <a:extLst>
              <a:ext uri="{FF2B5EF4-FFF2-40B4-BE49-F238E27FC236}">
                <a16:creationId xmlns:a16="http://schemas.microsoft.com/office/drawing/2014/main" xmlns=""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931A0F-212A-4FDB-9B0E-F87E996D82AD}"/>
              </a:ext>
            </a:extLst>
          </p:cNvPr>
          <p:cNvSpPr>
            <a:spLocks noGrp="1"/>
          </p:cNvSpPr>
          <p:nvPr>
            <p:ph type="dt" sz="half" idx="10"/>
          </p:nvPr>
        </p:nvSpPr>
        <p:spPr/>
        <p:txBody>
          <a:bodyPr/>
          <a:lstStyle/>
          <a:p>
            <a:fld id="{19D6E806-824E-41C9-8D3A-2E5D3B8BCB4A}" type="datetimeFigureOut">
              <a:rPr lang="en-US" smtClean="0"/>
              <a:t>2/20/2023</a:t>
            </a:fld>
            <a:endParaRPr lang="en-US"/>
          </a:p>
        </p:txBody>
      </p:sp>
      <p:sp>
        <p:nvSpPr>
          <p:cNvPr id="6" name="Footer Placeholder 5">
            <a:extLst>
              <a:ext uri="{FF2B5EF4-FFF2-40B4-BE49-F238E27FC236}">
                <a16:creationId xmlns:a16="http://schemas.microsoft.com/office/drawing/2014/main" xmlns=""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2/20/2023</a:t>
            </a:fld>
            <a:endParaRPr lang="en-US"/>
          </a:p>
        </p:txBody>
      </p:sp>
      <p:sp>
        <p:nvSpPr>
          <p:cNvPr id="5" name="Footer Placeholder 4">
            <a:extLst>
              <a:ext uri="{FF2B5EF4-FFF2-40B4-BE49-F238E27FC236}">
                <a16:creationId xmlns:a16="http://schemas.microsoft.com/office/drawing/2014/main" xmlns=""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4.png"/><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5" Type="http://schemas.microsoft.com/office/2007/relationships/hdphoto" Target="../media/hdphoto5.wdp"/><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21.wdp"/><Relationship Id="rId5" Type="http://schemas.openxmlformats.org/officeDocument/2006/relationships/image" Target="../media/image28.png"/><Relationship Id="rId4" Type="http://schemas.microsoft.com/office/2007/relationships/hdphoto" Target="../media/hdphoto20.wdp"/></Relationships>
</file>

<file path=ppt/slides/_rels/slide11.xml.rels><?xml version="1.0" encoding="UTF-8" standalone="yes"?>
<Relationships xmlns="http://schemas.openxmlformats.org/package/2006/relationships"><Relationship Id="rId8" Type="http://schemas.microsoft.com/office/2007/relationships/hdphoto" Target="../media/hdphoto23.wdp"/><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21.wdp"/><Relationship Id="rId5" Type="http://schemas.openxmlformats.org/officeDocument/2006/relationships/image" Target="../media/image28.png"/><Relationship Id="rId4" Type="http://schemas.microsoft.com/office/2007/relationships/hdphoto" Target="../media/hdphoto20.wdp"/></Relationships>
</file>

<file path=ppt/slides/_rels/slide12.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26.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25.wdp"/><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7.png"/><Relationship Id="rId4" Type="http://schemas.microsoft.com/office/2007/relationships/hdphoto" Target="../media/hdphoto27.wdp"/></Relationships>
</file>

<file path=ppt/slides/_rels/slide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7.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15.png"/><Relationship Id="rId4" Type="http://schemas.microsoft.com/office/2007/relationships/hdphoto" Target="../media/hdphoto10.wdp"/><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19.png"/><Relationship Id="rId7" Type="http://schemas.openxmlformats.org/officeDocument/2006/relationships/image" Target="../media/image21.png"/><Relationship Id="rId12" Type="http://schemas.microsoft.com/office/2007/relationships/hdphoto" Target="../media/hdphoto16.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15.wdp"/><Relationship Id="rId4" Type="http://schemas.microsoft.com/office/2007/relationships/hdphoto" Target="../media/hdphoto12.wdp"/><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7.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7.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7.wdp"/></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2.wdp"/><Relationship Id="rId7" Type="http://schemas.microsoft.com/office/2007/relationships/hdphoto" Target="../media/hdphoto14.wdp"/><Relationship Id="rId12" Type="http://schemas.microsoft.com/office/2007/relationships/hdphoto" Target="../media/hdphoto18.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png"/><Relationship Id="rId5" Type="http://schemas.microsoft.com/office/2007/relationships/hdphoto" Target="../media/hdphoto13.wdp"/><Relationship Id="rId10" Type="http://schemas.openxmlformats.org/officeDocument/2006/relationships/image" Target="../media/image7.png"/><Relationship Id="rId4" Type="http://schemas.openxmlformats.org/officeDocument/2006/relationships/image" Target="../media/image20.png"/><Relationship Id="rId9" Type="http://schemas.microsoft.com/office/2007/relationships/hdphoto" Target="../media/hdphoto16.wdp"/></Relationships>
</file>

<file path=ppt/slides/_rels/slide9.xml.rels><?xml version="1.0" encoding="UTF-8" standalone="yes"?>
<Relationships xmlns="http://schemas.openxmlformats.org/package/2006/relationships"><Relationship Id="rId8" Type="http://schemas.microsoft.com/office/2007/relationships/hdphoto" Target="../media/hdphoto21.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20.wdp"/><Relationship Id="rId5" Type="http://schemas.openxmlformats.org/officeDocument/2006/relationships/image" Target="../media/image27.png"/><Relationship Id="rId4" Type="http://schemas.microsoft.com/office/2007/relationships/hdphoto" Target="../media/hdphoto1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Rectangle 604">
            <a:extLst>
              <a:ext uri="{FF2B5EF4-FFF2-40B4-BE49-F238E27FC236}">
                <a16:creationId xmlns:a16="http://schemas.microsoft.com/office/drawing/2014/main" xmlns="" id="{CEB92A88-B8D8-49AC-BF3C-42C4E913A825}"/>
              </a:ext>
            </a:extLst>
          </p:cNvPr>
          <p:cNvSpPr/>
          <p:nvPr/>
        </p:nvSpPr>
        <p:spPr>
          <a:xfrm>
            <a:off x="2512517" y="46460"/>
            <a:ext cx="6979825" cy="1200329"/>
          </a:xfrm>
          <a:prstGeom prst="rect">
            <a:avLst/>
          </a:prstGeom>
          <a:solidFill>
            <a:srgbClr val="0033CC"/>
          </a:solidFill>
        </p:spPr>
        <p:txBody>
          <a:bodyPr wrap="square" lIns="91440" tIns="45720" rIns="91440" bIns="45720">
            <a:spAutoFit/>
          </a:bodyPr>
          <a:lstStyle/>
          <a:p>
            <a:pPr algn="ctr"/>
            <a:r>
              <a:rPr lang="en-US" sz="50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9Slide07 IcielKoni" pitchFamily="2" charset="0"/>
              </a:rPr>
              <a:t>       </a:t>
            </a:r>
            <a:r>
              <a:rPr lang="en-US" sz="72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9Slide07 IcielKoni" pitchFamily="2" charset="0"/>
              </a:rPr>
              <a:t>KHỞI ĐỘNG</a:t>
            </a:r>
            <a:endParaRPr lang="en-US" sz="50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9Slide07 IcielKoni" pitchFamily="2" charset="0"/>
            </a:endParaRPr>
          </a:p>
        </p:txBody>
      </p:sp>
      <p:pic>
        <p:nvPicPr>
          <p:cNvPr id="606" name="Picture 2" descr="Hình ảnh Tên Lửa Vector Minh Họa Cô Lập Trên Nền Trắng Clip Nghệ Thuật Tên  Lửa, Thiên Hà Clipart, Vectơ, Tên Lửa Vector và PNG với nền trong suốt để  tải">
            <a:extLst>
              <a:ext uri="{FF2B5EF4-FFF2-40B4-BE49-F238E27FC236}">
                <a16:creationId xmlns:a16="http://schemas.microsoft.com/office/drawing/2014/main" xmlns="" id="{E89C1555-E628-4770-AE0A-740991E2793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34" b="91225" l="9500" r="90000">
                        <a14:foregroundMark x1="48083" y1="75000" x2="48083" y2="75000"/>
                        <a14:foregroundMark x1="24167" y1="54719" x2="24167" y2="54719"/>
                        <a14:foregroundMark x1="55667" y1="46358" x2="36417" y2="62417"/>
                        <a14:foregroundMark x1="26667" y1="73427" x2="26667" y2="73427"/>
                        <a14:foregroundMark x1="48667" y1="65315" x2="51333" y2="61258"/>
                        <a14:foregroundMark x1="26667" y1="75166" x2="33833" y2="67964"/>
                        <a14:foregroundMark x1="33833" y1="67964" x2="33833" y2="67632"/>
                        <a14:foregroundMark x1="33667" y1="63411" x2="44750" y2="45778"/>
                        <a14:foregroundMark x1="41250" y1="50993" x2="51583" y2="39735"/>
                        <a14:foregroundMark x1="51583" y1="39735" x2="63250" y2="40811"/>
                        <a14:foregroundMark x1="63250" y1="40811" x2="57833" y2="41970"/>
                        <a14:foregroundMark x1="55083" y1="40563" x2="58167" y2="38079"/>
                        <a14:foregroundMark x1="57000" y1="37666" x2="50000" y2="43874"/>
                        <a14:foregroundMark x1="54083" y1="55050" x2="40500" y2="64156"/>
                        <a14:foregroundMark x1="16750" y1="69205" x2="16750" y2="69205"/>
                        <a14:foregroundMark x1="14583" y1="62252" x2="14583" y2="62252"/>
                        <a14:foregroundMark x1="16333" y1="63990" x2="16333" y2="63990"/>
                        <a14:foregroundMark x1="9583" y1="67053" x2="9583" y2="67053"/>
                        <a14:foregroundMark x1="11333" y1="74586" x2="11333" y2="74586"/>
                        <a14:foregroundMark x1="18667" y1="83113" x2="18667" y2="83113"/>
                        <a14:foregroundMark x1="29583" y1="84437" x2="29583" y2="84437"/>
                        <a14:foregroundMark x1="38750" y1="86010" x2="38750" y2="86010"/>
                        <a14:foregroundMark x1="36417" y1="83692" x2="36417" y2="83692"/>
                        <a14:foregroundMark x1="28000" y1="83113" x2="28000" y2="83113"/>
                        <a14:foregroundMark x1="32917" y1="91225" x2="32917" y2="91225"/>
                        <a14:foregroundMark x1="25333" y1="89238" x2="25333" y2="89238"/>
                        <a14:foregroundMark x1="14417" y1="87169" x2="14417" y2="87169"/>
                        <a14:foregroundMark x1="32500" y1="60844" x2="51583" y2="36921"/>
                        <a14:foregroundMark x1="56417" y1="43709" x2="53333" y2="45199"/>
                      </a14:backgroundRemoval>
                    </a14:imgEffect>
                  </a14:imgLayer>
                </a14:imgProps>
              </a:ext>
              <a:ext uri="{28A0092B-C50C-407E-A947-70E740481C1C}">
                <a14:useLocalDpi xmlns:a14="http://schemas.microsoft.com/office/drawing/2010/main" val="0"/>
              </a:ext>
            </a:extLst>
          </a:blip>
          <a:srcRect l="6629" t="12174" r="10885" b="7246"/>
          <a:stretch/>
        </p:blipFill>
        <p:spPr bwMode="auto">
          <a:xfrm>
            <a:off x="2076314" y="-11091"/>
            <a:ext cx="1489784" cy="1465188"/>
          </a:xfrm>
          <a:prstGeom prst="rect">
            <a:avLst/>
          </a:prstGeom>
          <a:noFill/>
          <a:extLst>
            <a:ext uri="{909E8E84-426E-40DD-AFC4-6F175D3DCCD1}">
              <a14:hiddenFill xmlns:a14="http://schemas.microsoft.com/office/drawing/2010/main">
                <a:solidFill>
                  <a:srgbClr val="FFFFFF"/>
                </a:solidFill>
              </a14:hiddenFill>
            </a:ext>
          </a:extLst>
        </p:spPr>
      </p:pic>
      <p:sp>
        <p:nvSpPr>
          <p:cNvPr id="603" name="Rectangle: Rounded Corners 7">
            <a:extLst>
              <a:ext uri="{FF2B5EF4-FFF2-40B4-BE49-F238E27FC236}">
                <a16:creationId xmlns:a16="http://schemas.microsoft.com/office/drawing/2014/main" xmlns="" id="{9731B856-505B-4C12-AE96-B34567953D3E}"/>
              </a:ext>
            </a:extLst>
          </p:cNvPr>
          <p:cNvSpPr/>
          <p:nvPr/>
        </p:nvSpPr>
        <p:spPr>
          <a:xfrm>
            <a:off x="4129261" y="3040937"/>
            <a:ext cx="1942692" cy="2206996"/>
          </a:xfrm>
          <a:prstGeom prst="roundRect">
            <a:avLst/>
          </a:prstGeom>
          <a:solidFill>
            <a:srgbClr val="0033CC"/>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9Slide03 SFU Futura_12" panose="020B0604020202020204" charset="0"/>
                <a:cs typeface="Arial" panose="020B0604020202020204" pitchFamily="34" charset="0"/>
              </a:rPr>
              <a:t>Quan </a:t>
            </a:r>
            <a:r>
              <a:rPr lang="en-US" sz="2800" b="1" dirty="0" err="1">
                <a:solidFill>
                  <a:srgbClr val="FFFF00"/>
                </a:solidFill>
                <a:latin typeface="#9Slide03 SFU Futura_12" panose="020B0604020202020204" charset="0"/>
                <a:cs typeface="Arial" panose="020B0604020202020204" pitchFamily="34" charset="0"/>
              </a:rPr>
              <a:t>sát</a:t>
            </a:r>
            <a:r>
              <a:rPr lang="en-US" sz="2800" b="1" dirty="0">
                <a:solidFill>
                  <a:srgbClr val="FFFF00"/>
                </a:solidFill>
                <a:latin typeface="#9Slide03 SFU Futura_12" panose="020B0604020202020204" charset="0"/>
                <a:cs typeface="Arial" panose="020B0604020202020204" pitchFamily="34" charset="0"/>
              </a:rPr>
              <a:t>  </a:t>
            </a:r>
            <a:r>
              <a:rPr lang="en-US" sz="2800" b="1" dirty="0" err="1">
                <a:solidFill>
                  <a:srgbClr val="FFFF00"/>
                </a:solidFill>
                <a:latin typeface="#9Slide03 SFU Futura_12" panose="020B0604020202020204" charset="0"/>
                <a:cs typeface="Arial" panose="020B0604020202020204" pitchFamily="34" charset="0"/>
              </a:rPr>
              <a:t>hình</a:t>
            </a:r>
            <a:r>
              <a:rPr lang="en-US" sz="2800" b="1" dirty="0">
                <a:solidFill>
                  <a:srgbClr val="FFFF00"/>
                </a:solidFill>
                <a:latin typeface="#9Slide03 SFU Futura_12" panose="020B0604020202020204" charset="0"/>
                <a:cs typeface="Arial" panose="020B0604020202020204" pitchFamily="34" charset="0"/>
              </a:rPr>
              <a:t> </a:t>
            </a:r>
            <a:r>
              <a:rPr lang="en-US" sz="2800" b="1" dirty="0" err="1">
                <a:solidFill>
                  <a:srgbClr val="FFFF00"/>
                </a:solidFill>
                <a:latin typeface="#9Slide03 SFU Futura_12" panose="020B0604020202020204" charset="0"/>
                <a:cs typeface="Arial" panose="020B0604020202020204" pitchFamily="34" charset="0"/>
              </a:rPr>
              <a:t>ảnh</a:t>
            </a:r>
            <a:r>
              <a:rPr lang="en-US" sz="2800" b="1" dirty="0">
                <a:solidFill>
                  <a:srgbClr val="FFFF00"/>
                </a:solidFill>
                <a:latin typeface="#9Slide03 SFU Futura_12" panose="020B0604020202020204" charset="0"/>
                <a:cs typeface="Arial" panose="020B0604020202020204" pitchFamily="34" charset="0"/>
              </a:rPr>
              <a:t> </a:t>
            </a:r>
            <a:r>
              <a:rPr lang="en-US" sz="2800" b="1" dirty="0" err="1">
                <a:solidFill>
                  <a:srgbClr val="FFFF00"/>
                </a:solidFill>
                <a:latin typeface="#9Slide03 SFU Futura_12" panose="020B0604020202020204" charset="0"/>
                <a:cs typeface="Arial" panose="020B0604020202020204" pitchFamily="34" charset="0"/>
              </a:rPr>
              <a:t>trên</a:t>
            </a:r>
            <a:r>
              <a:rPr lang="en-US" sz="2800" b="1" dirty="0">
                <a:solidFill>
                  <a:srgbClr val="FFFF00"/>
                </a:solidFill>
                <a:latin typeface="#9Slide03 SFU Futura_12" panose="020B0604020202020204" charset="0"/>
                <a:cs typeface="Arial" panose="020B0604020202020204" pitchFamily="34" charset="0"/>
              </a:rPr>
              <a:t> slide</a:t>
            </a:r>
          </a:p>
        </p:txBody>
      </p:sp>
      <p:sp>
        <p:nvSpPr>
          <p:cNvPr id="604" name="Rectangle: Rounded Corners 7">
            <a:extLst>
              <a:ext uri="{FF2B5EF4-FFF2-40B4-BE49-F238E27FC236}">
                <a16:creationId xmlns:a16="http://schemas.microsoft.com/office/drawing/2014/main" xmlns="" id="{A3BA8D6A-4D01-49E4-8C32-23CAA2363653}"/>
              </a:ext>
            </a:extLst>
          </p:cNvPr>
          <p:cNvSpPr/>
          <p:nvPr/>
        </p:nvSpPr>
        <p:spPr>
          <a:xfrm>
            <a:off x="118793" y="3043361"/>
            <a:ext cx="1838921" cy="2204192"/>
          </a:xfrm>
          <a:prstGeom prst="roundRect">
            <a:avLst/>
          </a:prstGeom>
          <a:solidFill>
            <a:srgbClr val="0033CC"/>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9Slide03 SFU Futura_12" panose="020B0604020202020204" charset="0"/>
                <a:cs typeface="Arial" panose="020B0604020202020204" pitchFamily="34" charset="0"/>
              </a:rPr>
              <a:t>Hoạt</a:t>
            </a:r>
            <a:r>
              <a:rPr lang="en-US" sz="2800" b="1" dirty="0">
                <a:solidFill>
                  <a:srgbClr val="FFFF00"/>
                </a:solidFill>
                <a:latin typeface="#9Slide03 SFU Futura_12" panose="020B0604020202020204" charset="0"/>
                <a:cs typeface="Arial" panose="020B0604020202020204" pitchFamily="34" charset="0"/>
              </a:rPr>
              <a:t> </a:t>
            </a:r>
            <a:r>
              <a:rPr lang="en-US" sz="2800" b="1" dirty="0" err="1">
                <a:solidFill>
                  <a:srgbClr val="FFFF00"/>
                </a:solidFill>
                <a:latin typeface="#9Slide03 SFU Futura_12" panose="020B0604020202020204" charset="0"/>
                <a:cs typeface="Arial" panose="020B0604020202020204" pitchFamily="34" charset="0"/>
              </a:rPr>
              <a:t>động</a:t>
            </a:r>
            <a:r>
              <a:rPr lang="en-US" sz="2800" b="1" dirty="0">
                <a:solidFill>
                  <a:srgbClr val="FFFF00"/>
                </a:solidFill>
                <a:latin typeface="#9Slide03 SFU Futura_12" panose="020B0604020202020204" charset="0"/>
                <a:cs typeface="Arial" panose="020B0604020202020204" pitchFamily="34" charset="0"/>
              </a:rPr>
              <a:t> </a:t>
            </a:r>
            <a:r>
              <a:rPr lang="en-US" sz="2800" b="1" dirty="0" err="1">
                <a:solidFill>
                  <a:srgbClr val="FFFF00"/>
                </a:solidFill>
                <a:latin typeface="#9Slide03 SFU Futura_12" panose="020B0604020202020204" charset="0"/>
                <a:cs typeface="Arial" panose="020B0604020202020204" pitchFamily="34" charset="0"/>
              </a:rPr>
              <a:t>nhóm</a:t>
            </a:r>
            <a:r>
              <a:rPr lang="en-US" sz="2800" b="1" dirty="0">
                <a:solidFill>
                  <a:srgbClr val="FFFF00"/>
                </a:solidFill>
                <a:latin typeface="#9Slide03 SFU Futura_12" panose="020B0604020202020204" charset="0"/>
                <a:cs typeface="Arial" panose="020B0604020202020204" pitchFamily="34" charset="0"/>
              </a:rPr>
              <a:t>: 6 </a:t>
            </a:r>
            <a:r>
              <a:rPr lang="en-US" sz="2800" b="1" dirty="0" err="1">
                <a:solidFill>
                  <a:srgbClr val="FFFF00"/>
                </a:solidFill>
                <a:latin typeface="#9Slide03 SFU Futura_12" panose="020B0604020202020204" charset="0"/>
                <a:cs typeface="Arial" panose="020B0604020202020204" pitchFamily="34" charset="0"/>
              </a:rPr>
              <a:t>nhóm</a:t>
            </a:r>
            <a:endParaRPr lang="en-US" sz="2800" b="1" dirty="0">
              <a:solidFill>
                <a:srgbClr val="FFFF00"/>
              </a:solidFill>
              <a:latin typeface="#9Slide03 SFU Futura_12" panose="020B0604020202020204" charset="0"/>
              <a:cs typeface="Arial" panose="020B0604020202020204" pitchFamily="34" charset="0"/>
            </a:endParaRPr>
          </a:p>
        </p:txBody>
      </p:sp>
      <p:sp>
        <p:nvSpPr>
          <p:cNvPr id="607" name="Rectangle: Rounded Corners 7">
            <a:extLst>
              <a:ext uri="{FF2B5EF4-FFF2-40B4-BE49-F238E27FC236}">
                <a16:creationId xmlns:a16="http://schemas.microsoft.com/office/drawing/2014/main" xmlns="" id="{D6CE6303-3C40-4361-9869-64BB994762E1}"/>
              </a:ext>
            </a:extLst>
          </p:cNvPr>
          <p:cNvSpPr/>
          <p:nvPr/>
        </p:nvSpPr>
        <p:spPr>
          <a:xfrm>
            <a:off x="6273849" y="3048001"/>
            <a:ext cx="1694479" cy="2170528"/>
          </a:xfrm>
          <a:prstGeom prst="roundRect">
            <a:avLst/>
          </a:prstGeom>
          <a:solidFill>
            <a:schemeClr val="bg1"/>
          </a:solidFill>
          <a:ln w="3175">
            <a:solidFill>
              <a:srgbClr val="0033CC"/>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33CC"/>
                </a:solidFill>
                <a:latin typeface="#9Slide03 SFU Futura_12" panose="020B0604020202020204" charset="0"/>
                <a:cs typeface="Arial" panose="020B0604020202020204" pitchFamily="34" charset="0"/>
              </a:rPr>
              <a:t>Cho </a:t>
            </a:r>
            <a:r>
              <a:rPr lang="en-US" sz="2800" b="1" dirty="0" err="1" smtClean="0">
                <a:solidFill>
                  <a:srgbClr val="0033CC"/>
                </a:solidFill>
                <a:latin typeface="#9Slide03 SFU Futura_12" panose="020B0604020202020204" charset="0"/>
                <a:cs typeface="Arial" panose="020B0604020202020204" pitchFamily="34" charset="0"/>
              </a:rPr>
              <a:t>biết</a:t>
            </a:r>
            <a:r>
              <a:rPr lang="en-US" sz="2800" b="1" dirty="0" smtClean="0">
                <a:solidFill>
                  <a:srgbClr val="0033CC"/>
                </a:solidFill>
                <a:latin typeface="#9Slide03 SFU Futura_12" panose="020B0604020202020204" charset="0"/>
                <a:cs typeface="Arial" panose="020B0604020202020204" pitchFamily="34" charset="0"/>
              </a:rPr>
              <a:t> </a:t>
            </a:r>
            <a:r>
              <a:rPr lang="en-US" sz="2800" b="1" dirty="0" err="1" smtClean="0">
                <a:solidFill>
                  <a:srgbClr val="0033CC"/>
                </a:solidFill>
                <a:latin typeface="#9Slide03 SFU Futura_12" panose="020B0604020202020204" charset="0"/>
                <a:cs typeface="Arial" panose="020B0604020202020204" pitchFamily="34" charset="0"/>
              </a:rPr>
              <a:t>đó</a:t>
            </a:r>
            <a:r>
              <a:rPr lang="en-US" sz="2800" b="1" dirty="0" smtClean="0">
                <a:solidFill>
                  <a:srgbClr val="0033CC"/>
                </a:solidFill>
                <a:latin typeface="#9Slide03 SFU Futura_12" panose="020B0604020202020204" charset="0"/>
                <a:cs typeface="Arial" panose="020B0604020202020204" pitchFamily="34" charset="0"/>
              </a:rPr>
              <a:t> </a:t>
            </a:r>
            <a:r>
              <a:rPr lang="en-US" sz="2800" b="1" dirty="0" err="1" smtClean="0">
                <a:solidFill>
                  <a:srgbClr val="0033CC"/>
                </a:solidFill>
                <a:latin typeface="#9Slide03 SFU Futura_12" panose="020B0604020202020204" charset="0"/>
                <a:cs typeface="Arial" panose="020B0604020202020204" pitchFamily="34" charset="0"/>
              </a:rPr>
              <a:t>là</a:t>
            </a:r>
            <a:r>
              <a:rPr lang="en-US" sz="2800" b="1" dirty="0" smtClean="0">
                <a:solidFill>
                  <a:srgbClr val="0033CC"/>
                </a:solidFill>
                <a:latin typeface="#9Slide03 SFU Futura_12" panose="020B0604020202020204" charset="0"/>
                <a:cs typeface="Arial" panose="020B0604020202020204" pitchFamily="34" charset="0"/>
              </a:rPr>
              <a:t> </a:t>
            </a:r>
            <a:r>
              <a:rPr lang="en-US" sz="2800" b="1" dirty="0" err="1" smtClean="0">
                <a:solidFill>
                  <a:srgbClr val="0033CC"/>
                </a:solidFill>
                <a:latin typeface="#9Slide03 SFU Futura_12" panose="020B0604020202020204" charset="0"/>
                <a:cs typeface="Arial" panose="020B0604020202020204" pitchFamily="34" charset="0"/>
              </a:rPr>
              <a:t>hình</a:t>
            </a:r>
            <a:r>
              <a:rPr lang="en-US" sz="2800" b="1" dirty="0" smtClean="0">
                <a:solidFill>
                  <a:srgbClr val="0033CC"/>
                </a:solidFill>
                <a:latin typeface="#9Slide03 SFU Futura_12" panose="020B0604020202020204" charset="0"/>
                <a:cs typeface="Arial" panose="020B0604020202020204" pitchFamily="34" charset="0"/>
              </a:rPr>
              <a:t> </a:t>
            </a:r>
            <a:r>
              <a:rPr lang="en-US" sz="2800" b="1" dirty="0" err="1" smtClean="0">
                <a:solidFill>
                  <a:srgbClr val="0033CC"/>
                </a:solidFill>
                <a:latin typeface="#9Slide03 SFU Futura_12" panose="020B0604020202020204" charset="0"/>
                <a:cs typeface="Arial" panose="020B0604020202020204" pitchFamily="34" charset="0"/>
              </a:rPr>
              <a:t>ảnh</a:t>
            </a:r>
            <a:r>
              <a:rPr lang="en-US" sz="2800" b="1" dirty="0" smtClean="0">
                <a:solidFill>
                  <a:srgbClr val="0033CC"/>
                </a:solidFill>
                <a:latin typeface="#9Slide03 SFU Futura_12" panose="020B0604020202020204" charset="0"/>
                <a:cs typeface="Arial" panose="020B0604020202020204" pitchFamily="34" charset="0"/>
              </a:rPr>
              <a:t> </a:t>
            </a:r>
            <a:r>
              <a:rPr lang="en-US" sz="2800" b="1" dirty="0" err="1" smtClean="0">
                <a:solidFill>
                  <a:srgbClr val="0033CC"/>
                </a:solidFill>
                <a:latin typeface="#9Slide03 SFU Futura_12" panose="020B0604020202020204" charset="0"/>
                <a:cs typeface="Arial" panose="020B0604020202020204" pitchFamily="34" charset="0"/>
              </a:rPr>
              <a:t>gì</a:t>
            </a:r>
            <a:r>
              <a:rPr lang="en-US" sz="2800" b="1" dirty="0" smtClean="0">
                <a:solidFill>
                  <a:srgbClr val="0033CC"/>
                </a:solidFill>
                <a:latin typeface="#9Slide03 SFU Futura_12" panose="020B0604020202020204" charset="0"/>
                <a:cs typeface="Arial" panose="020B0604020202020204" pitchFamily="34" charset="0"/>
              </a:rPr>
              <a:t>? </a:t>
            </a:r>
            <a:endParaRPr lang="en-US" sz="2800" b="1" dirty="0">
              <a:solidFill>
                <a:srgbClr val="0033CC"/>
              </a:solidFill>
              <a:latin typeface="#9Slide03 SFU Futura_12" panose="020B0604020202020204" charset="0"/>
              <a:cs typeface="Arial" panose="020B0604020202020204" pitchFamily="34" charset="0"/>
            </a:endParaRPr>
          </a:p>
        </p:txBody>
      </p:sp>
      <p:pic>
        <p:nvPicPr>
          <p:cNvPr id="608" name="Picture 2" descr="Galeria - ícones de natureza grátis">
            <a:extLst>
              <a:ext uri="{FF2B5EF4-FFF2-40B4-BE49-F238E27FC236}">
                <a16:creationId xmlns:a16="http://schemas.microsoft.com/office/drawing/2014/main" xmlns="" id="{394F4396-063A-4CF8-9D59-168B55BB34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8429" y="5173168"/>
            <a:ext cx="1634140" cy="1439425"/>
          </a:xfrm>
          <a:prstGeom prst="rect">
            <a:avLst/>
          </a:prstGeom>
          <a:noFill/>
          <a:extLst>
            <a:ext uri="{909E8E84-426E-40DD-AFC4-6F175D3DCCD1}">
              <a14:hiddenFill xmlns:a14="http://schemas.microsoft.com/office/drawing/2010/main">
                <a:solidFill>
                  <a:srgbClr val="FFFFFF"/>
                </a:solidFill>
              </a14:hiddenFill>
            </a:ext>
          </a:extLst>
        </p:spPr>
      </p:pic>
      <p:sp>
        <p:nvSpPr>
          <p:cNvPr id="609" name="Rectangle: Rounded Corners 7">
            <a:extLst>
              <a:ext uri="{FF2B5EF4-FFF2-40B4-BE49-F238E27FC236}">
                <a16:creationId xmlns:a16="http://schemas.microsoft.com/office/drawing/2014/main" xmlns="" id="{D2B680DB-E633-4DF1-9493-1C62B4D6F032}"/>
              </a:ext>
            </a:extLst>
          </p:cNvPr>
          <p:cNvSpPr/>
          <p:nvPr/>
        </p:nvSpPr>
        <p:spPr>
          <a:xfrm>
            <a:off x="8170225" y="3037269"/>
            <a:ext cx="1902030" cy="2170528"/>
          </a:xfrm>
          <a:prstGeom prst="roundRect">
            <a:avLst/>
          </a:prstGeom>
          <a:solidFill>
            <a:srgbClr val="0033CC"/>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9Slide03 SFU Futura_12" panose="020B0604020202020204" charset="0"/>
                <a:cs typeface="Arial" panose="020B0604020202020204" pitchFamily="34" charset="0"/>
              </a:rPr>
              <a:t>Ghi</a:t>
            </a:r>
            <a:r>
              <a:rPr lang="en-US" sz="2800" b="1" dirty="0" smtClean="0">
                <a:solidFill>
                  <a:srgbClr val="FFFF00"/>
                </a:solidFill>
                <a:latin typeface="#9Slide03 SFU Futura_12" panose="020B0604020202020204" charset="0"/>
                <a:cs typeface="Arial" panose="020B0604020202020204" pitchFamily="34" charset="0"/>
              </a:rPr>
              <a:t> </a:t>
            </a:r>
            <a:r>
              <a:rPr lang="en-US" sz="2800" b="1" dirty="0" err="1" smtClean="0">
                <a:solidFill>
                  <a:srgbClr val="FFFF00"/>
                </a:solidFill>
                <a:latin typeface="#9Slide03 SFU Futura_12" panose="020B0604020202020204" charset="0"/>
                <a:cs typeface="Arial" panose="020B0604020202020204" pitchFamily="34" charset="0"/>
              </a:rPr>
              <a:t>vào</a:t>
            </a:r>
            <a:r>
              <a:rPr lang="en-US" sz="2800" b="1" dirty="0" smtClean="0">
                <a:solidFill>
                  <a:srgbClr val="FFFF00"/>
                </a:solidFill>
                <a:latin typeface="#9Slide03 SFU Futura_12" panose="020B0604020202020204" charset="0"/>
                <a:cs typeface="Arial" panose="020B0604020202020204" pitchFamily="34" charset="0"/>
              </a:rPr>
              <a:t> </a:t>
            </a:r>
            <a:r>
              <a:rPr lang="en-US" sz="2800" b="1" dirty="0" err="1" smtClean="0">
                <a:solidFill>
                  <a:srgbClr val="FFFF00"/>
                </a:solidFill>
                <a:latin typeface="#9Slide03 SFU Futura_12" panose="020B0604020202020204" charset="0"/>
                <a:cs typeface="Arial" panose="020B0604020202020204" pitchFamily="34" charset="0"/>
              </a:rPr>
              <a:t>bảng</a:t>
            </a:r>
            <a:r>
              <a:rPr lang="en-US" sz="2800" b="1" dirty="0" smtClean="0">
                <a:solidFill>
                  <a:srgbClr val="FFFF00"/>
                </a:solidFill>
                <a:latin typeface="#9Slide03 SFU Futura_12" panose="020B0604020202020204" charset="0"/>
                <a:cs typeface="Arial" panose="020B0604020202020204" pitchFamily="34" charset="0"/>
              </a:rPr>
              <a:t> </a:t>
            </a:r>
            <a:r>
              <a:rPr lang="en-US" sz="2800" b="1" dirty="0" err="1" smtClean="0">
                <a:solidFill>
                  <a:srgbClr val="FFFF00"/>
                </a:solidFill>
                <a:latin typeface="#9Slide03 SFU Futura_12" panose="020B0604020202020204" charset="0"/>
                <a:cs typeface="Arial" panose="020B0604020202020204" pitchFamily="34" charset="0"/>
              </a:rPr>
              <a:t>nhóm</a:t>
            </a:r>
            <a:r>
              <a:rPr lang="en-US" sz="2800" b="1" dirty="0" smtClean="0">
                <a:solidFill>
                  <a:srgbClr val="FFFF00"/>
                </a:solidFill>
                <a:latin typeface="#9Slide03 SFU Futura_12" panose="020B0604020202020204" charset="0"/>
                <a:cs typeface="Arial" panose="020B0604020202020204" pitchFamily="34" charset="0"/>
              </a:rPr>
              <a:t> </a:t>
            </a:r>
            <a:r>
              <a:rPr lang="en-US" sz="2800" b="1" dirty="0" err="1" smtClean="0">
                <a:solidFill>
                  <a:srgbClr val="FFFF00"/>
                </a:solidFill>
                <a:latin typeface="#9Slide03 SFU Futura_12" panose="020B0604020202020204" charset="0"/>
                <a:cs typeface="Arial" panose="020B0604020202020204" pitchFamily="34" charset="0"/>
              </a:rPr>
              <a:t>trong</a:t>
            </a:r>
            <a:r>
              <a:rPr lang="en-US" sz="2800" b="1" dirty="0" smtClean="0">
                <a:solidFill>
                  <a:srgbClr val="FFFF00"/>
                </a:solidFill>
                <a:latin typeface="#9Slide03 SFU Futura_12" panose="020B0604020202020204" charset="0"/>
                <a:cs typeface="Arial" panose="020B0604020202020204" pitchFamily="34" charset="0"/>
              </a:rPr>
              <a:t> 1 </a:t>
            </a:r>
            <a:r>
              <a:rPr lang="en-US" sz="2800" b="1" dirty="0" err="1">
                <a:solidFill>
                  <a:srgbClr val="FFFF00"/>
                </a:solidFill>
                <a:latin typeface="#9Slide03 SFU Futura_12" panose="020B0604020202020204" charset="0"/>
                <a:cs typeface="Arial" panose="020B0604020202020204" pitchFamily="34" charset="0"/>
              </a:rPr>
              <a:t>phút</a:t>
            </a:r>
            <a:endParaRPr lang="en-US" sz="2800" b="1" dirty="0">
              <a:solidFill>
                <a:srgbClr val="FFFF00"/>
              </a:solidFill>
              <a:latin typeface="#9Slide03 SFU Futura_12" panose="020B0604020202020204" charset="0"/>
              <a:cs typeface="Arial" panose="020B0604020202020204" pitchFamily="34" charset="0"/>
            </a:endParaRPr>
          </a:p>
        </p:txBody>
      </p:sp>
      <p:pic>
        <p:nvPicPr>
          <p:cNvPr id="610" name="Picture 8" descr="Nhóm | Teams - Cộng đồng Kiến trúc cảnh quan">
            <a:extLst>
              <a:ext uri="{FF2B5EF4-FFF2-40B4-BE49-F238E27FC236}">
                <a16:creationId xmlns:a16="http://schemas.microsoft.com/office/drawing/2014/main" xmlns="" id="{2F1BF12D-A5DE-430F-8779-7A794F0F4F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302" y="5285526"/>
            <a:ext cx="1345551" cy="1299152"/>
          </a:xfrm>
          <a:prstGeom prst="rect">
            <a:avLst/>
          </a:prstGeom>
          <a:noFill/>
          <a:extLst>
            <a:ext uri="{909E8E84-426E-40DD-AFC4-6F175D3DCCD1}">
              <a14:hiddenFill xmlns:a14="http://schemas.microsoft.com/office/drawing/2010/main">
                <a:solidFill>
                  <a:srgbClr val="FFFFFF"/>
                </a:solidFill>
              </a14:hiddenFill>
            </a:ext>
          </a:extLst>
        </p:spPr>
      </p:pic>
      <p:sp>
        <p:nvSpPr>
          <p:cNvPr id="611" name="Rectangle: Rounded Corners 7">
            <a:extLst>
              <a:ext uri="{FF2B5EF4-FFF2-40B4-BE49-F238E27FC236}">
                <a16:creationId xmlns:a16="http://schemas.microsoft.com/office/drawing/2014/main" xmlns="" id="{67EE3694-8414-4DFD-926A-EB30DD533E39}"/>
              </a:ext>
            </a:extLst>
          </p:cNvPr>
          <p:cNvSpPr/>
          <p:nvPr/>
        </p:nvSpPr>
        <p:spPr>
          <a:xfrm>
            <a:off x="2088444" y="3070503"/>
            <a:ext cx="1838921" cy="2204192"/>
          </a:xfrm>
          <a:prstGeom prst="roundRect">
            <a:avLst/>
          </a:prstGeom>
          <a:solidFill>
            <a:schemeClr val="bg1"/>
          </a:solidFill>
          <a:ln w="3175">
            <a:solidFill>
              <a:srgbClr val="0033CC"/>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33CC"/>
                </a:solidFill>
                <a:latin typeface="#9Slide03 SFU Futura_12" panose="020B0604020202020204" charset="0"/>
                <a:cs typeface="Arial" panose="020B0604020202020204" pitchFamily="34" charset="0"/>
              </a:rPr>
              <a:t>Chuẩn</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bị</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bảng</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nhóm</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bút</a:t>
            </a:r>
            <a:r>
              <a:rPr lang="en-US" sz="2800" b="1" dirty="0">
                <a:solidFill>
                  <a:srgbClr val="0033CC"/>
                </a:solidFill>
                <a:latin typeface="#9Slide03 SFU Futura_12" panose="020B0604020202020204" charset="0"/>
                <a:cs typeface="Arial" panose="020B0604020202020204" pitchFamily="34" charset="0"/>
              </a:rPr>
              <a:t>, </a:t>
            </a:r>
          </a:p>
        </p:txBody>
      </p:sp>
      <p:pic>
        <p:nvPicPr>
          <p:cNvPr id="612" name="Picture 2" descr="Giấy Máy Tính Biểu Tượng Bút Chì - biểu tượng bút chì png tải về - Miễn phí  trong suốt Trắng png Tải về.">
            <a:extLst>
              <a:ext uri="{FF2B5EF4-FFF2-40B4-BE49-F238E27FC236}">
                <a16:creationId xmlns:a16="http://schemas.microsoft.com/office/drawing/2014/main" xmlns="" id="{0E4B454C-B337-44AA-A1C0-A9FD078CF465}"/>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5000" b="90000" l="10000" r="90000">
                        <a14:foregroundMark x1="27111" y1="22885" x2="27111" y2="22885"/>
                        <a14:foregroundMark x1="35444" y1="5000" x2="35444" y2="5000"/>
                      </a14:backgroundRemoval>
                    </a14:imgEffect>
                  </a14:imgLayer>
                </a14:imgProps>
              </a:ext>
              <a:ext uri="{28A0092B-C50C-407E-A947-70E740481C1C}">
                <a14:useLocalDpi xmlns:a14="http://schemas.microsoft.com/office/drawing/2010/main" val="0"/>
              </a:ext>
            </a:extLst>
          </a:blip>
          <a:srcRect l="23963" t="2980" r="22704" b="3173"/>
          <a:stretch/>
        </p:blipFill>
        <p:spPr bwMode="auto">
          <a:xfrm>
            <a:off x="2495993" y="5357078"/>
            <a:ext cx="1188370" cy="1208177"/>
          </a:xfrm>
          <a:prstGeom prst="rect">
            <a:avLst/>
          </a:prstGeom>
          <a:noFill/>
          <a:extLst>
            <a:ext uri="{909E8E84-426E-40DD-AFC4-6F175D3DCCD1}">
              <a14:hiddenFill xmlns:a14="http://schemas.microsoft.com/office/drawing/2010/main">
                <a:solidFill>
                  <a:srgbClr val="FFFFFF"/>
                </a:solidFill>
              </a14:hiddenFill>
            </a:ext>
          </a:extLst>
        </p:spPr>
      </p:pic>
      <p:pic>
        <p:nvPicPr>
          <p:cNvPr id="613" name="Picture 8" descr="Hình ảnh Đồng Hồ Báo Thức Biểu Tượng, đồng Hồ Clipart, Đồng Hồ Biểu Tượng,  Biểu Tượng Báo động Vector và PNG với nền trong suốt để tải xuống miễn phí">
            <a:extLst>
              <a:ext uri="{FF2B5EF4-FFF2-40B4-BE49-F238E27FC236}">
                <a16:creationId xmlns:a16="http://schemas.microsoft.com/office/drawing/2014/main" xmlns="" id="{0ED8DB4E-9DDA-4542-ABD4-79DAEDDCBA37}"/>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6198" t="8932" r="15052" b="9818"/>
          <a:stretch/>
        </p:blipFill>
        <p:spPr bwMode="auto">
          <a:xfrm>
            <a:off x="8775804" y="5309740"/>
            <a:ext cx="1158615" cy="1369272"/>
          </a:xfrm>
          <a:prstGeom prst="rect">
            <a:avLst/>
          </a:prstGeom>
          <a:noFill/>
          <a:extLst>
            <a:ext uri="{909E8E84-426E-40DD-AFC4-6F175D3DCCD1}">
              <a14:hiddenFill xmlns:a14="http://schemas.microsoft.com/office/drawing/2010/main">
                <a:solidFill>
                  <a:srgbClr val="FFFFFF"/>
                </a:solidFill>
              </a14:hiddenFill>
            </a:ext>
          </a:extLst>
        </p:spPr>
      </p:pic>
      <p:pic>
        <p:nvPicPr>
          <p:cNvPr id="614" name="Picture 4" descr="Copy writer RGB color icon stock vector. Illustration of flat - 187369446">
            <a:extLst>
              <a:ext uri="{FF2B5EF4-FFF2-40B4-BE49-F238E27FC236}">
                <a16:creationId xmlns:a16="http://schemas.microsoft.com/office/drawing/2014/main" xmlns="" id="{38546D80-9391-4DF3-AFEB-2CFB5119F127}"/>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18377" t="22995" r="18409" b="27923"/>
          <a:stretch/>
        </p:blipFill>
        <p:spPr bwMode="auto">
          <a:xfrm>
            <a:off x="6525642" y="5409206"/>
            <a:ext cx="1442686" cy="1156049"/>
          </a:xfrm>
          <a:prstGeom prst="rect">
            <a:avLst/>
          </a:prstGeom>
          <a:noFill/>
          <a:extLst>
            <a:ext uri="{909E8E84-426E-40DD-AFC4-6F175D3DCCD1}">
              <a14:hiddenFill xmlns:a14="http://schemas.microsoft.com/office/drawing/2010/main">
                <a:solidFill>
                  <a:srgbClr val="FFFFFF"/>
                </a:solidFill>
              </a14:hiddenFill>
            </a:ext>
          </a:extLst>
        </p:spPr>
      </p:pic>
      <p:sp>
        <p:nvSpPr>
          <p:cNvPr id="615" name="Rectangle: Rounded Corners 7">
            <a:extLst>
              <a:ext uri="{FF2B5EF4-FFF2-40B4-BE49-F238E27FC236}">
                <a16:creationId xmlns:a16="http://schemas.microsoft.com/office/drawing/2014/main" xmlns="" id="{67B3FEC1-760E-4B1E-93CD-74D3D46FF791}"/>
              </a:ext>
            </a:extLst>
          </p:cNvPr>
          <p:cNvSpPr/>
          <p:nvPr/>
        </p:nvSpPr>
        <p:spPr>
          <a:xfrm>
            <a:off x="10296254" y="3002641"/>
            <a:ext cx="1777904" cy="2170528"/>
          </a:xfrm>
          <a:prstGeom prst="roundRect">
            <a:avLst/>
          </a:prstGeom>
          <a:solidFill>
            <a:schemeClr val="bg1"/>
          </a:solidFill>
          <a:ln w="3175">
            <a:solidFill>
              <a:srgbClr val="0033CC"/>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33CC"/>
                </a:solidFill>
                <a:latin typeface="#9Slide03 SFU Futura_12" panose="020B0604020202020204" charset="0"/>
                <a:cs typeface="Arial" panose="020B0604020202020204" pitchFamily="34" charset="0"/>
              </a:rPr>
              <a:t>Hết</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giờ</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trình</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bày</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và</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giải</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thích</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tên</a:t>
            </a:r>
            <a:r>
              <a:rPr lang="en-US" sz="2800" b="1" dirty="0">
                <a:solidFill>
                  <a:srgbClr val="0033CC"/>
                </a:solidFill>
                <a:latin typeface="#9Slide03 SFU Futura_12" panose="020B0604020202020204" charset="0"/>
                <a:cs typeface="Arial" panose="020B0604020202020204" pitchFamily="34" charset="0"/>
              </a:rPr>
              <a:t> </a:t>
            </a:r>
            <a:r>
              <a:rPr lang="en-US" sz="2800" b="1" dirty="0" err="1">
                <a:solidFill>
                  <a:srgbClr val="0033CC"/>
                </a:solidFill>
                <a:latin typeface="#9Slide03 SFU Futura_12" panose="020B0604020202020204" charset="0"/>
                <a:cs typeface="Arial" panose="020B0604020202020204" pitchFamily="34" charset="0"/>
              </a:rPr>
              <a:t>hình</a:t>
            </a:r>
            <a:endParaRPr lang="en-US" sz="2800" b="1" dirty="0">
              <a:solidFill>
                <a:srgbClr val="0033CC"/>
              </a:solidFill>
              <a:latin typeface="#9Slide03 SFU Futura_12" panose="020B0604020202020204" charset="0"/>
              <a:cs typeface="Arial" panose="020B0604020202020204" pitchFamily="34" charset="0"/>
            </a:endParaRPr>
          </a:p>
        </p:txBody>
      </p:sp>
      <p:pic>
        <p:nvPicPr>
          <p:cNvPr id="616" name="Picture 2" descr="navocado-task-badges-legal-task-icons-smaller | Icon, Task, Icon collection">
            <a:extLst>
              <a:ext uri="{FF2B5EF4-FFF2-40B4-BE49-F238E27FC236}">
                <a16:creationId xmlns:a16="http://schemas.microsoft.com/office/drawing/2014/main" xmlns="" id="{821FACA5-DEE8-49A2-A437-53AAEC263A5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7654" t="79227" b="1915"/>
          <a:stretch/>
        </p:blipFill>
        <p:spPr bwMode="auto">
          <a:xfrm>
            <a:off x="10447327" y="5309740"/>
            <a:ext cx="1324971" cy="1255515"/>
          </a:xfrm>
          <a:prstGeom prst="rect">
            <a:avLst/>
          </a:prstGeom>
          <a:noFill/>
          <a:extLst>
            <a:ext uri="{909E8E84-426E-40DD-AFC4-6F175D3DCCD1}">
              <a14:hiddenFill xmlns:a14="http://schemas.microsoft.com/office/drawing/2010/main">
                <a:solidFill>
                  <a:srgbClr val="FFFFFF"/>
                </a:solidFill>
              </a14:hiddenFill>
            </a:ext>
          </a:extLst>
        </p:spPr>
      </p:pic>
      <p:cxnSp>
        <p:nvCxnSpPr>
          <p:cNvPr id="617" name="Straight Connector 616">
            <a:extLst>
              <a:ext uri="{FF2B5EF4-FFF2-40B4-BE49-F238E27FC236}">
                <a16:creationId xmlns:a16="http://schemas.microsoft.com/office/drawing/2014/main" xmlns="" id="{8529DE91-F9A3-4AAE-9D59-914616AB64F5}"/>
              </a:ext>
            </a:extLst>
          </p:cNvPr>
          <p:cNvCxnSpPr/>
          <p:nvPr/>
        </p:nvCxnSpPr>
        <p:spPr>
          <a:xfrm>
            <a:off x="-24047" y="2897179"/>
            <a:ext cx="12192000"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0" name="TextBox 619">
            <a:extLst>
              <a:ext uri="{FF2B5EF4-FFF2-40B4-BE49-F238E27FC236}">
                <a16:creationId xmlns:a16="http://schemas.microsoft.com/office/drawing/2014/main" xmlns="" id="{6DE35741-2083-4377-8A9B-E9E3E4A863A9}"/>
              </a:ext>
            </a:extLst>
          </p:cNvPr>
          <p:cNvSpPr txBox="1"/>
          <p:nvPr/>
        </p:nvSpPr>
        <p:spPr>
          <a:xfrm>
            <a:off x="2313709" y="1532519"/>
            <a:ext cx="7620710" cy="1015663"/>
          </a:xfrm>
          <a:prstGeom prst="rect">
            <a:avLst/>
          </a:prstGeom>
          <a:noFill/>
        </p:spPr>
        <p:txBody>
          <a:bodyPr wrap="square" rtlCol="0">
            <a:spAutoFit/>
          </a:bodyPr>
          <a:lstStyle/>
          <a:p>
            <a:r>
              <a:rPr lang="en-US" sz="6000" b="1" dirty="0" smtClean="0">
                <a:solidFill>
                  <a:srgbClr val="0033CC"/>
                </a:solidFill>
                <a:latin typeface="#9Slide03 SFU Futura_12" panose="020B0604020202020204" charset="0"/>
              </a:rPr>
              <a:t>NHÌN HÌNH ĐOÁN Ý</a:t>
            </a:r>
            <a:endParaRPr lang="en-US" sz="4800" b="1" dirty="0">
              <a:solidFill>
                <a:srgbClr val="0033CC"/>
              </a:solidFill>
              <a:latin typeface="#9Slide03 SFU Futura_12" panose="020B0604020202020204" charset="0"/>
            </a:endParaRPr>
          </a:p>
        </p:txBody>
      </p:sp>
      <p:pic>
        <p:nvPicPr>
          <p:cNvPr id="19" name="Picture 4" descr="Thinking Person PNG Image &amp;amp; PSD File Free Download - Lovepik | 401333021"/>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79070" y1="26163" x2="79070" y2="26163"/>
                        <a14:foregroundMark x1="76395" y1="36628" x2="76395" y2="36628"/>
                        <a14:foregroundMark x1="75930" y1="32791" x2="75930" y2="32791"/>
                        <a14:foregroundMark x1="76744" y1="31628" x2="76977" y2="30930"/>
                        <a14:foregroundMark x1="76977" y1="30930" x2="77093" y2="30349"/>
                        <a14:foregroundMark x1="73605" y1="25814" x2="73605" y2="25814"/>
                        <a14:foregroundMark x1="75349" y1="24651" x2="75349" y2="24651"/>
                        <a14:foregroundMark x1="66628" y1="18023" x2="66628" y2="18023"/>
                        <a14:foregroundMark x1="64767" y1="15349" x2="64767" y2="15349"/>
                        <a14:foregroundMark x1="22209" y1="28953" x2="22209" y2="28953"/>
                        <a14:foregroundMark x1="22326" y1="24070" x2="22326" y2="24070"/>
                      </a14:backgroundRemoval>
                    </a14:imgEffect>
                  </a14:imgLayer>
                </a14:imgProps>
              </a:ext>
              <a:ext uri="{28A0092B-C50C-407E-A947-70E740481C1C}">
                <a14:useLocalDpi xmlns:a14="http://schemas.microsoft.com/office/drawing/2010/main" val="0"/>
              </a:ext>
            </a:extLst>
          </a:blip>
          <a:srcRect l="15020" t="4831" r="16684" b="10969"/>
          <a:stretch/>
        </p:blipFill>
        <p:spPr bwMode="auto">
          <a:xfrm>
            <a:off x="9928545" y="873718"/>
            <a:ext cx="1530478" cy="188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wipe(down)">
                                      <p:cBhvr>
                                        <p:cTn id="7" dur="500"/>
                                        <p:tgtEl>
                                          <p:spTgt spid="604"/>
                                        </p:tgtEl>
                                      </p:cBhvr>
                                    </p:animEffect>
                                  </p:childTnLst>
                                </p:cTn>
                              </p:par>
                              <p:par>
                                <p:cTn id="8" presetID="22" presetClass="entr" presetSubtype="4" fill="hold" nodeType="withEffect">
                                  <p:stCondLst>
                                    <p:cond delay="0"/>
                                  </p:stCondLst>
                                  <p:childTnLst>
                                    <p:set>
                                      <p:cBhvr>
                                        <p:cTn id="9" dur="1" fill="hold">
                                          <p:stCondLst>
                                            <p:cond delay="0"/>
                                          </p:stCondLst>
                                        </p:cTn>
                                        <p:tgtEl>
                                          <p:spTgt spid="610"/>
                                        </p:tgtEl>
                                        <p:attrNameLst>
                                          <p:attrName>style.visibility</p:attrName>
                                        </p:attrNameLst>
                                      </p:cBhvr>
                                      <p:to>
                                        <p:strVal val="visible"/>
                                      </p:to>
                                    </p:set>
                                    <p:animEffect transition="in" filter="wipe(down)">
                                      <p:cBhvr>
                                        <p:cTn id="10" dur="500"/>
                                        <p:tgtEl>
                                          <p:spTgt spid="6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11"/>
                                        </p:tgtEl>
                                        <p:attrNameLst>
                                          <p:attrName>style.visibility</p:attrName>
                                        </p:attrNameLst>
                                      </p:cBhvr>
                                      <p:to>
                                        <p:strVal val="visible"/>
                                      </p:to>
                                    </p:set>
                                    <p:animEffect transition="in" filter="wipe(down)">
                                      <p:cBhvr>
                                        <p:cTn id="13" dur="500"/>
                                        <p:tgtEl>
                                          <p:spTgt spid="611"/>
                                        </p:tgtEl>
                                      </p:cBhvr>
                                    </p:animEffect>
                                  </p:childTnLst>
                                </p:cTn>
                              </p:par>
                              <p:par>
                                <p:cTn id="14" presetID="22" presetClass="entr" presetSubtype="4" fill="hold" nodeType="withEffect">
                                  <p:stCondLst>
                                    <p:cond delay="0"/>
                                  </p:stCondLst>
                                  <p:childTnLst>
                                    <p:set>
                                      <p:cBhvr>
                                        <p:cTn id="15" dur="1" fill="hold">
                                          <p:stCondLst>
                                            <p:cond delay="0"/>
                                          </p:stCondLst>
                                        </p:cTn>
                                        <p:tgtEl>
                                          <p:spTgt spid="612"/>
                                        </p:tgtEl>
                                        <p:attrNameLst>
                                          <p:attrName>style.visibility</p:attrName>
                                        </p:attrNameLst>
                                      </p:cBhvr>
                                      <p:to>
                                        <p:strVal val="visible"/>
                                      </p:to>
                                    </p:set>
                                    <p:animEffect transition="in" filter="wipe(down)">
                                      <p:cBhvr>
                                        <p:cTn id="16" dur="500"/>
                                        <p:tgtEl>
                                          <p:spTgt spid="6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03"/>
                                        </p:tgtEl>
                                        <p:attrNameLst>
                                          <p:attrName>style.visibility</p:attrName>
                                        </p:attrNameLst>
                                      </p:cBhvr>
                                      <p:to>
                                        <p:strVal val="visible"/>
                                      </p:to>
                                    </p:set>
                                    <p:animEffect transition="in" filter="wipe(down)">
                                      <p:cBhvr>
                                        <p:cTn id="19" dur="500"/>
                                        <p:tgtEl>
                                          <p:spTgt spid="603"/>
                                        </p:tgtEl>
                                      </p:cBhvr>
                                    </p:animEffect>
                                  </p:childTnLst>
                                </p:cTn>
                              </p:par>
                              <p:par>
                                <p:cTn id="20" presetID="22" presetClass="entr" presetSubtype="4" fill="hold" nodeType="withEffect">
                                  <p:stCondLst>
                                    <p:cond delay="0"/>
                                  </p:stCondLst>
                                  <p:childTnLst>
                                    <p:set>
                                      <p:cBhvr>
                                        <p:cTn id="21" dur="1" fill="hold">
                                          <p:stCondLst>
                                            <p:cond delay="0"/>
                                          </p:stCondLst>
                                        </p:cTn>
                                        <p:tgtEl>
                                          <p:spTgt spid="608"/>
                                        </p:tgtEl>
                                        <p:attrNameLst>
                                          <p:attrName>style.visibility</p:attrName>
                                        </p:attrNameLst>
                                      </p:cBhvr>
                                      <p:to>
                                        <p:strVal val="visible"/>
                                      </p:to>
                                    </p:set>
                                    <p:animEffect transition="in" filter="wipe(down)">
                                      <p:cBhvr>
                                        <p:cTn id="22" dur="500"/>
                                        <p:tgtEl>
                                          <p:spTgt spid="60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07"/>
                                        </p:tgtEl>
                                        <p:attrNameLst>
                                          <p:attrName>style.visibility</p:attrName>
                                        </p:attrNameLst>
                                      </p:cBhvr>
                                      <p:to>
                                        <p:strVal val="visible"/>
                                      </p:to>
                                    </p:set>
                                    <p:animEffect transition="in" filter="wipe(down)">
                                      <p:cBhvr>
                                        <p:cTn id="25" dur="500"/>
                                        <p:tgtEl>
                                          <p:spTgt spid="607"/>
                                        </p:tgtEl>
                                      </p:cBhvr>
                                    </p:animEffect>
                                  </p:childTnLst>
                                </p:cTn>
                              </p:par>
                              <p:par>
                                <p:cTn id="26" presetID="22" presetClass="entr" presetSubtype="4" fill="hold" nodeType="withEffect">
                                  <p:stCondLst>
                                    <p:cond delay="0"/>
                                  </p:stCondLst>
                                  <p:childTnLst>
                                    <p:set>
                                      <p:cBhvr>
                                        <p:cTn id="27" dur="1" fill="hold">
                                          <p:stCondLst>
                                            <p:cond delay="0"/>
                                          </p:stCondLst>
                                        </p:cTn>
                                        <p:tgtEl>
                                          <p:spTgt spid="614"/>
                                        </p:tgtEl>
                                        <p:attrNameLst>
                                          <p:attrName>style.visibility</p:attrName>
                                        </p:attrNameLst>
                                      </p:cBhvr>
                                      <p:to>
                                        <p:strVal val="visible"/>
                                      </p:to>
                                    </p:set>
                                    <p:animEffect transition="in" filter="wipe(down)">
                                      <p:cBhvr>
                                        <p:cTn id="28" dur="500"/>
                                        <p:tgtEl>
                                          <p:spTgt spid="6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09"/>
                                        </p:tgtEl>
                                        <p:attrNameLst>
                                          <p:attrName>style.visibility</p:attrName>
                                        </p:attrNameLst>
                                      </p:cBhvr>
                                      <p:to>
                                        <p:strVal val="visible"/>
                                      </p:to>
                                    </p:set>
                                    <p:animEffect transition="in" filter="wipe(down)">
                                      <p:cBhvr>
                                        <p:cTn id="31" dur="500"/>
                                        <p:tgtEl>
                                          <p:spTgt spid="609"/>
                                        </p:tgtEl>
                                      </p:cBhvr>
                                    </p:animEffect>
                                  </p:childTnLst>
                                </p:cTn>
                              </p:par>
                              <p:par>
                                <p:cTn id="32" presetID="22" presetClass="entr" presetSubtype="4" fill="hold" nodeType="withEffect">
                                  <p:stCondLst>
                                    <p:cond delay="0"/>
                                  </p:stCondLst>
                                  <p:childTnLst>
                                    <p:set>
                                      <p:cBhvr>
                                        <p:cTn id="33" dur="1" fill="hold">
                                          <p:stCondLst>
                                            <p:cond delay="0"/>
                                          </p:stCondLst>
                                        </p:cTn>
                                        <p:tgtEl>
                                          <p:spTgt spid="613"/>
                                        </p:tgtEl>
                                        <p:attrNameLst>
                                          <p:attrName>style.visibility</p:attrName>
                                        </p:attrNameLst>
                                      </p:cBhvr>
                                      <p:to>
                                        <p:strVal val="visible"/>
                                      </p:to>
                                    </p:set>
                                    <p:animEffect transition="in" filter="wipe(down)">
                                      <p:cBhvr>
                                        <p:cTn id="34" dur="500"/>
                                        <p:tgtEl>
                                          <p:spTgt spid="6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15"/>
                                        </p:tgtEl>
                                        <p:attrNameLst>
                                          <p:attrName>style.visibility</p:attrName>
                                        </p:attrNameLst>
                                      </p:cBhvr>
                                      <p:to>
                                        <p:strVal val="visible"/>
                                      </p:to>
                                    </p:set>
                                    <p:animEffect transition="in" filter="wipe(down)">
                                      <p:cBhvr>
                                        <p:cTn id="37" dur="500"/>
                                        <p:tgtEl>
                                          <p:spTgt spid="615"/>
                                        </p:tgtEl>
                                      </p:cBhvr>
                                    </p:animEffect>
                                  </p:childTnLst>
                                </p:cTn>
                              </p:par>
                              <p:par>
                                <p:cTn id="38" presetID="22" presetClass="entr" presetSubtype="4" fill="hold" nodeType="withEffect">
                                  <p:stCondLst>
                                    <p:cond delay="0"/>
                                  </p:stCondLst>
                                  <p:childTnLst>
                                    <p:set>
                                      <p:cBhvr>
                                        <p:cTn id="39" dur="1" fill="hold">
                                          <p:stCondLst>
                                            <p:cond delay="0"/>
                                          </p:stCondLst>
                                        </p:cTn>
                                        <p:tgtEl>
                                          <p:spTgt spid="616"/>
                                        </p:tgtEl>
                                        <p:attrNameLst>
                                          <p:attrName>style.visibility</p:attrName>
                                        </p:attrNameLst>
                                      </p:cBhvr>
                                      <p:to>
                                        <p:strVal val="visible"/>
                                      </p:to>
                                    </p:set>
                                    <p:animEffect transition="in" filter="wipe(down)">
                                      <p:cBhvr>
                                        <p:cTn id="40" dur="500"/>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 grpId="0" animBg="1"/>
      <p:bldP spid="604" grpId="0" animBg="1"/>
      <p:bldP spid="607" grpId="0" animBg="1"/>
      <p:bldP spid="609" grpId="0" animBg="1"/>
      <p:bldP spid="611" grpId="0" animBg="1"/>
      <p:bldP spid="6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06837" y="0"/>
            <a:ext cx="3962399" cy="1207481"/>
            <a:chOff x="124690" y="13499"/>
            <a:chExt cx="3962399" cy="1207481"/>
          </a:xfrm>
        </p:grpSpPr>
        <p:sp>
          <p:nvSpPr>
            <p:cNvPr id="5" name="Flowchart: Terminator 4">
              <a:extLst>
                <a:ext uri="{FF2B5EF4-FFF2-40B4-BE49-F238E27FC236}">
                  <a16:creationId xmlns:a16="http://schemas.microsoft.com/office/drawing/2014/main" xmlns="" id="{454EC65F-9461-4D3A-AD62-5A0132ABA328}"/>
                </a:ext>
              </a:extLst>
            </p:cNvPr>
            <p:cNvSpPr/>
            <p:nvPr/>
          </p:nvSpPr>
          <p:spPr>
            <a:xfrm>
              <a:off x="433972" y="192923"/>
              <a:ext cx="3653117" cy="821636"/>
            </a:xfrm>
            <a:prstGeom prst="flowChartTerminator">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3F"/>
                  </a:solidFill>
                  <a:latin typeface="#9Slide03 SFU Futura_12" panose="020B0604020202020204" charset="0"/>
                  <a:cs typeface="Arial" panose="020B0604020202020204" pitchFamily="34" charset="0"/>
                </a:rPr>
                <a:t>NHÓM 3,4</a:t>
              </a:r>
              <a:endParaRPr lang="en-US" sz="3600" b="1" dirty="0">
                <a:solidFill>
                  <a:srgbClr val="FFFF3F"/>
                </a:solidFill>
                <a:latin typeface="#9Slide03 SFU Futura_12" panose="020B0604020202020204" charset="0"/>
                <a:cs typeface="Arial" panose="020B0604020202020204" pitchFamily="34" charset="0"/>
              </a:endParaRPr>
            </a:p>
          </p:txBody>
        </p:sp>
        <p:pic>
          <p:nvPicPr>
            <p:cNvPr id="6" name="Picture 5">
              <a:extLst>
                <a:ext uri="{FF2B5EF4-FFF2-40B4-BE49-F238E27FC236}">
                  <a16:creationId xmlns:a16="http://schemas.microsoft.com/office/drawing/2014/main" xmlns="" id="{DC0502AE-5658-4CEE-96B3-BC6EFE8B1D42}"/>
                </a:ext>
              </a:extLst>
            </p:cNvPr>
            <p:cNvPicPr>
              <a:picLocks noChangeAspect="1"/>
            </p:cNvPicPr>
            <p:nvPr/>
          </p:nvPicPr>
          <p:blipFill>
            <a:blip r:embed="rId2"/>
            <a:stretch>
              <a:fillRect/>
            </a:stretch>
          </p:blipFill>
          <p:spPr>
            <a:xfrm>
              <a:off x="124690" y="13499"/>
              <a:ext cx="1207481" cy="1207481"/>
            </a:xfrm>
            <a:prstGeom prst="rect">
              <a:avLst/>
            </a:prstGeom>
          </p:spPr>
        </p:pic>
      </p:grpSp>
      <p:graphicFrame>
        <p:nvGraphicFramePr>
          <p:cNvPr id="7" name="Table 6"/>
          <p:cNvGraphicFramePr>
            <a:graphicFrameLocks noGrp="1"/>
          </p:cNvGraphicFramePr>
          <p:nvPr>
            <p:extLst>
              <p:ext uri="{D42A27DB-BD31-4B8C-83A1-F6EECF244321}">
                <p14:modId xmlns:p14="http://schemas.microsoft.com/office/powerpoint/2010/main" val="3449540739"/>
              </p:ext>
            </p:extLst>
          </p:nvPr>
        </p:nvGraphicFramePr>
        <p:xfrm>
          <a:off x="5375563" y="1448657"/>
          <a:ext cx="6608619" cy="4917599"/>
        </p:xfrm>
        <a:graphic>
          <a:graphicData uri="http://schemas.openxmlformats.org/drawingml/2006/table">
            <a:tbl>
              <a:tblPr>
                <a:tableStyleId>{616DA210-FB5B-4158-B5E0-FEB733F419BA}</a:tableStyleId>
              </a:tblPr>
              <a:tblGrid>
                <a:gridCol w="3906982">
                  <a:extLst>
                    <a:ext uri="{9D8B030D-6E8A-4147-A177-3AD203B41FA5}">
                      <a16:colId xmlns:a16="http://schemas.microsoft.com/office/drawing/2014/main" xmlns="" val="4006572326"/>
                    </a:ext>
                  </a:extLst>
                </a:gridCol>
                <a:gridCol w="2701637">
                  <a:extLst>
                    <a:ext uri="{9D8B030D-6E8A-4147-A177-3AD203B41FA5}">
                      <a16:colId xmlns:a16="http://schemas.microsoft.com/office/drawing/2014/main" xmlns="" val="3780863056"/>
                    </a:ext>
                  </a:extLst>
                </a:gridCol>
              </a:tblGrid>
              <a:tr h="422010">
                <a:tc gridSpan="2">
                  <a:txBody>
                    <a:bodyPr/>
                    <a:lstStyle/>
                    <a:p>
                      <a:pPr marL="0" marR="0" algn="ctr">
                        <a:lnSpc>
                          <a:spcPct val="120000"/>
                        </a:lnSpc>
                        <a:spcBef>
                          <a:spcPts val="0"/>
                        </a:spcBef>
                        <a:spcAft>
                          <a:spcPts val="0"/>
                        </a:spcAft>
                      </a:pPr>
                      <a:r>
                        <a:rPr lang="en-US" sz="3600" b="1" dirty="0" smtClean="0">
                          <a:solidFill>
                            <a:srgbClr val="FFFF00"/>
                          </a:solidFill>
                          <a:effectLst/>
                          <a:latin typeface="#9Slide03 SFU Futura_12" panose="020B0604020202020204" charset="0"/>
                        </a:rPr>
                        <a:t>XÊ-UN</a:t>
                      </a:r>
                      <a:endParaRPr lang="en-US" sz="2800" b="1" dirty="0">
                        <a:solidFill>
                          <a:srgbClr val="FFFF00"/>
                        </a:solidFill>
                        <a:effectLst/>
                        <a:latin typeface="#9Slide03 SFU Futura_12" panose="020B0604020202020204" charset="0"/>
                        <a:ea typeface="Arial" panose="020B0604020202020204" pitchFamily="34" charset="0"/>
                      </a:endParaRPr>
                    </a:p>
                  </a:txBody>
                  <a:tcPr marL="6350" marR="6350" marT="0" marB="0">
                    <a:solidFill>
                      <a:schemeClr val="accent4">
                        <a:lumMod val="50000"/>
                      </a:schemeClr>
                    </a:solidFill>
                  </a:tcPr>
                </a:tc>
                <a:tc hMerge="1">
                  <a:txBody>
                    <a:bodyPr/>
                    <a:lstStyle/>
                    <a:p>
                      <a:endParaRPr lang="en-US"/>
                    </a:p>
                  </a:txBody>
                  <a:tcPr/>
                </a:tc>
                <a:extLst>
                  <a:ext uri="{0D108BD9-81ED-4DB2-BD59-A6C34878D82A}">
                    <a16:rowId xmlns:a16="http://schemas.microsoft.com/office/drawing/2014/main" xmlns="" val="76019808"/>
                  </a:ext>
                </a:extLst>
              </a:tr>
              <a:tr h="459110">
                <a:tc gridSpan="2">
                  <a:txBody>
                    <a:bodyPr/>
                    <a:lstStyle/>
                    <a:p>
                      <a:pPr marL="0" marR="0" indent="95250" algn="ctr">
                        <a:lnSpc>
                          <a:spcPct val="120000"/>
                        </a:lnSpc>
                        <a:spcBef>
                          <a:spcPts val="0"/>
                        </a:spcBef>
                        <a:spcAft>
                          <a:spcPts val="0"/>
                        </a:spcAft>
                      </a:pPr>
                      <a:r>
                        <a:rPr lang="en-US" sz="2800" b="1" dirty="0" err="1">
                          <a:solidFill>
                            <a:schemeClr val="accent4">
                              <a:lumMod val="50000"/>
                            </a:schemeClr>
                          </a:solidFill>
                          <a:effectLst/>
                          <a:latin typeface="#9Slide03 SFU Futura_12" panose="020B0604020202020204" charset="0"/>
                        </a:rPr>
                        <a:t>Về</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nhiệt</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độ</a:t>
                      </a:r>
                      <a:endParaRPr lang="en-US" sz="2000" b="1" dirty="0">
                        <a:solidFill>
                          <a:schemeClr val="accent4">
                            <a:lumMod val="50000"/>
                          </a:schemeClr>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hMerge="1">
                  <a:txBody>
                    <a:bodyPr/>
                    <a:lstStyle/>
                    <a:p>
                      <a:endParaRPr lang="en-US"/>
                    </a:p>
                  </a:txBody>
                  <a:tcPr/>
                </a:tc>
                <a:extLst>
                  <a:ext uri="{0D108BD9-81ED-4DB2-BD59-A6C34878D82A}">
                    <a16:rowId xmlns:a16="http://schemas.microsoft.com/office/drawing/2014/main" xmlns="" val="1440555349"/>
                  </a:ext>
                </a:extLst>
              </a:tr>
              <a:tr h="459110">
                <a:tc>
                  <a:txBody>
                    <a:bodyPr/>
                    <a:lstStyle/>
                    <a:p>
                      <a:pPr marL="0" marR="0" indent="95250">
                        <a:lnSpc>
                          <a:spcPct val="120000"/>
                        </a:lnSpc>
                        <a:spcBef>
                          <a:spcPts val="0"/>
                        </a:spcBef>
                        <a:spcAft>
                          <a:spcPts val="0"/>
                        </a:spcAft>
                      </a:pPr>
                      <a:r>
                        <a:rPr lang="vi-VN" sz="2000" b="1">
                          <a:solidFill>
                            <a:srgbClr val="0033CC"/>
                          </a:solidFill>
                          <a:effectLst/>
                          <a:latin typeface="#9Slide03 SFU Futura_12" panose="020B0604020202020204" charset="0"/>
                        </a:rPr>
                        <a:t>Nhiệt độ tháng cao nhất (°C)</a:t>
                      </a:r>
                      <a:endParaRPr lang="en-US" sz="1600" b="1">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1391736306"/>
                  </a:ext>
                </a:extLst>
              </a:tr>
              <a:tr h="459110">
                <a:tc>
                  <a:txBody>
                    <a:bodyPr/>
                    <a:lstStyle/>
                    <a:p>
                      <a:pPr marL="0" marR="0" indent="95250">
                        <a:lnSpc>
                          <a:spcPct val="120000"/>
                        </a:lnSpc>
                        <a:spcBef>
                          <a:spcPts val="0"/>
                        </a:spcBef>
                        <a:spcAft>
                          <a:spcPts val="0"/>
                        </a:spcAft>
                      </a:pPr>
                      <a:r>
                        <a:rPr lang="vi-VN" sz="2000" b="1" dirty="0">
                          <a:solidFill>
                            <a:srgbClr val="0033CC"/>
                          </a:solidFill>
                          <a:effectLst/>
                          <a:latin typeface="#9Slide03 SFU Futura_12" panose="020B0604020202020204" charset="0"/>
                        </a:rPr>
                        <a:t>Nhiệt độ tháng th</a:t>
                      </a:r>
                      <a:r>
                        <a:rPr lang="en-US" sz="2000" b="1" dirty="0">
                          <a:solidFill>
                            <a:srgbClr val="0033CC"/>
                          </a:solidFill>
                          <a:effectLst/>
                          <a:latin typeface="#9Slide03 SFU Futura_12" panose="020B0604020202020204" charset="0"/>
                        </a:rPr>
                        <a:t>ấ</a:t>
                      </a:r>
                      <a:r>
                        <a:rPr lang="vi-VN" sz="2000" b="1" dirty="0">
                          <a:solidFill>
                            <a:srgbClr val="0033CC"/>
                          </a:solidFill>
                          <a:effectLst/>
                          <a:latin typeface="#9Slide03 SFU Futura_12" panose="020B0604020202020204" charset="0"/>
                        </a:rPr>
                        <a:t>p nhất (°C)</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2783245390"/>
                  </a:ext>
                </a:extLst>
              </a:tr>
              <a:tr h="466530">
                <a:tc>
                  <a:txBody>
                    <a:bodyPr/>
                    <a:lstStyle/>
                    <a:p>
                      <a:pPr marL="0" marR="0" indent="95250">
                        <a:lnSpc>
                          <a:spcPct val="120000"/>
                        </a:lnSpc>
                        <a:spcBef>
                          <a:spcPts val="0"/>
                        </a:spcBef>
                        <a:spcAft>
                          <a:spcPts val="0"/>
                        </a:spcAft>
                      </a:pPr>
                      <a:r>
                        <a:rPr lang="vi-VN" sz="2000" b="1" dirty="0">
                          <a:solidFill>
                            <a:srgbClr val="0033CC"/>
                          </a:solidFill>
                          <a:effectLst/>
                          <a:latin typeface="#9Slide03 SFU Futura_12" panose="020B0604020202020204" charset="0"/>
                        </a:rPr>
                        <a:t>Biên độ nhiệt độ năm (°C)</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a:solidFill>
                            <a:srgbClr val="FFFF00"/>
                          </a:solidFill>
                          <a:effectLst/>
                          <a:latin typeface="#9Slide03 SFU Futura_12" panose="020B0604020202020204" charset="0"/>
                        </a:rPr>
                        <a:t> </a:t>
                      </a:r>
                      <a:endParaRPr lang="en-US" sz="2400" b="1">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4210093050"/>
                  </a:ext>
                </a:extLst>
              </a:tr>
              <a:tr h="459110">
                <a:tc>
                  <a:txBody>
                    <a:bodyPr/>
                    <a:lstStyle/>
                    <a:p>
                      <a:pPr marL="0" marR="0" indent="95250">
                        <a:lnSpc>
                          <a:spcPct val="120000"/>
                        </a:lnSpc>
                        <a:spcBef>
                          <a:spcPts val="0"/>
                        </a:spcBef>
                        <a:spcAft>
                          <a:spcPts val="0"/>
                        </a:spcAft>
                      </a:pPr>
                      <a:r>
                        <a:rPr lang="en-US" sz="2000" b="1" dirty="0" err="1">
                          <a:solidFill>
                            <a:srgbClr val="0033CC"/>
                          </a:solidFill>
                          <a:effectLst/>
                          <a:latin typeface="#9Slide03 SFU Futura_12" panose="020B0604020202020204" charset="0"/>
                        </a:rPr>
                        <a:t>Nhiệt</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độ</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trung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bình</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năm</a:t>
                      </a:r>
                      <a:r>
                        <a:rPr lang="en-US" sz="2000" b="1" dirty="0">
                          <a:solidFill>
                            <a:srgbClr val="0033CC"/>
                          </a:solidFill>
                          <a:effectLst/>
                          <a:latin typeface="#9Slide03 SFU Futura_12" panose="020B0604020202020204" charset="0"/>
                        </a:rPr>
                        <a:t> (°C)</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3671387100"/>
                  </a:ext>
                </a:extLst>
              </a:tr>
              <a:tr h="459110">
                <a:tc gridSpan="2">
                  <a:txBody>
                    <a:bodyPr/>
                    <a:lstStyle/>
                    <a:p>
                      <a:pPr marL="0" marR="0" indent="95250" algn="ctr">
                        <a:lnSpc>
                          <a:spcPct val="120000"/>
                        </a:lnSpc>
                        <a:spcBef>
                          <a:spcPts val="0"/>
                        </a:spcBef>
                        <a:spcAft>
                          <a:spcPts val="0"/>
                        </a:spcAft>
                      </a:pPr>
                      <a:r>
                        <a:rPr lang="en-US" sz="2800" b="1" dirty="0" err="1">
                          <a:solidFill>
                            <a:schemeClr val="accent4">
                              <a:lumMod val="50000"/>
                            </a:schemeClr>
                          </a:solidFill>
                          <a:effectLst/>
                          <a:latin typeface="#9Slide03 SFU Futura_12" panose="020B0604020202020204" charset="0"/>
                        </a:rPr>
                        <a:t>Về</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lượng</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mưa</a:t>
                      </a:r>
                      <a:endParaRPr lang="en-US" sz="2000" b="1" dirty="0">
                        <a:solidFill>
                          <a:schemeClr val="accent4">
                            <a:lumMod val="50000"/>
                          </a:schemeClr>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hMerge="1">
                  <a:txBody>
                    <a:bodyPr/>
                    <a:lstStyle/>
                    <a:p>
                      <a:endParaRPr lang="en-US"/>
                    </a:p>
                  </a:txBody>
                  <a:tcPr/>
                </a:tc>
                <a:extLst>
                  <a:ext uri="{0D108BD9-81ED-4DB2-BD59-A6C34878D82A}">
                    <a16:rowId xmlns:a16="http://schemas.microsoft.com/office/drawing/2014/main" xmlns="" val="4019249181"/>
                  </a:ext>
                </a:extLst>
              </a:tr>
              <a:tr h="459110">
                <a:tc>
                  <a:txBody>
                    <a:bodyPr/>
                    <a:lstStyle/>
                    <a:p>
                      <a:pPr marL="0" marR="0" indent="95250">
                        <a:lnSpc>
                          <a:spcPct val="120000"/>
                        </a:lnSpc>
                        <a:spcBef>
                          <a:spcPts val="0"/>
                        </a:spcBef>
                        <a:spcAft>
                          <a:spcPts val="0"/>
                        </a:spcAft>
                      </a:pPr>
                      <a:r>
                        <a:rPr lang="vi-VN" sz="2000" b="1">
                          <a:solidFill>
                            <a:srgbClr val="0033CC"/>
                          </a:solidFill>
                          <a:effectLst/>
                          <a:latin typeface="#9Slide03 SFU Futura_12" panose="020B0604020202020204" charset="0"/>
                        </a:rPr>
                        <a:t>Lượng mưa tháng cao nhất (mm)</a:t>
                      </a:r>
                      <a:endParaRPr lang="en-US" sz="1600" b="1">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a:solidFill>
                            <a:srgbClr val="FFFF00"/>
                          </a:solidFill>
                          <a:effectLst/>
                          <a:latin typeface="#9Slide03 SFU Futura_12" panose="020B0604020202020204" charset="0"/>
                        </a:rPr>
                        <a:t> </a:t>
                      </a:r>
                      <a:endParaRPr lang="en-US" sz="2400" b="1">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904490789"/>
                  </a:ext>
                </a:extLst>
              </a:tr>
              <a:tr h="459110">
                <a:tc>
                  <a:txBody>
                    <a:bodyPr/>
                    <a:lstStyle/>
                    <a:p>
                      <a:pPr marL="0" marR="0" indent="95250">
                        <a:lnSpc>
                          <a:spcPct val="120000"/>
                        </a:lnSpc>
                        <a:spcBef>
                          <a:spcPts val="0"/>
                        </a:spcBef>
                        <a:spcAft>
                          <a:spcPts val="0"/>
                        </a:spcAft>
                      </a:pPr>
                      <a:r>
                        <a:rPr lang="vi-VN" sz="2000" b="1">
                          <a:solidFill>
                            <a:srgbClr val="0033CC"/>
                          </a:solidFill>
                          <a:effectLst/>
                          <a:latin typeface="#9Slide03 SFU Futura_12" panose="020B0604020202020204" charset="0"/>
                        </a:rPr>
                        <a:t>Lượng mưa tháng thấp nhất (mm)</a:t>
                      </a:r>
                      <a:endParaRPr lang="en-US" sz="1600" b="1">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a:solidFill>
                            <a:srgbClr val="FFFF00"/>
                          </a:solidFill>
                          <a:effectLst/>
                          <a:latin typeface="#9Slide03 SFU Futura_12" panose="020B0604020202020204" charset="0"/>
                        </a:rPr>
                        <a:t> </a:t>
                      </a:r>
                      <a:endParaRPr lang="en-US" sz="2400" b="1">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1805370961"/>
                  </a:ext>
                </a:extLst>
              </a:tr>
              <a:tr h="473023">
                <a:tc>
                  <a:txBody>
                    <a:bodyPr/>
                    <a:lstStyle/>
                    <a:p>
                      <a:pPr marL="0" marR="0" indent="95250">
                        <a:lnSpc>
                          <a:spcPct val="120000"/>
                        </a:lnSpc>
                        <a:spcBef>
                          <a:spcPts val="0"/>
                        </a:spcBef>
                        <a:spcAft>
                          <a:spcPts val="0"/>
                        </a:spcAft>
                      </a:pPr>
                      <a:r>
                        <a:rPr lang="en-US" sz="2000" b="1" dirty="0" err="1">
                          <a:solidFill>
                            <a:srgbClr val="0033CC"/>
                          </a:solidFill>
                          <a:effectLst/>
                          <a:latin typeface="#9Slide03 SFU Futura_12" panose="020B0604020202020204" charset="0"/>
                        </a:rPr>
                        <a:t>Lượng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mưa</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trung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bình</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năm</a:t>
                      </a:r>
                      <a:r>
                        <a:rPr lang="en-US" sz="2000" b="1" dirty="0">
                          <a:solidFill>
                            <a:srgbClr val="0033CC"/>
                          </a:solidFill>
                          <a:effectLst/>
                          <a:latin typeface="#9Slide03 SFU Futura_12" panose="020B0604020202020204" charset="0"/>
                        </a:rPr>
                        <a:t> (mm)</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428667271"/>
                  </a:ext>
                </a:extLst>
              </a:tr>
            </a:tbl>
          </a:graphicData>
        </a:graphic>
      </p:graphicFrame>
      <p:pic>
        <p:nvPicPr>
          <p:cNvPr id="4100" name="Picture 4" descr="Hình ảnh Lượng Mưa Mùa Hè Các Vector Biểu Tượng, Tinh Vân Mặt Trời, Mưa  Biểu Tượng, Biểu Tượng Thời Tiết Vector và PNG với nền trong suốt để tải  xuống miễ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19238" y1="63477" x2="19238" y2="63477"/>
                        <a14:foregroundMark x1="26270" y1="66016" x2="26270" y2="66016"/>
                        <a14:foregroundMark x1="38770" y1="64941" x2="38770" y2="64941"/>
                        <a14:foregroundMark x1="50977" y1="64258" x2="50977" y2="64258"/>
                        <a14:foregroundMark x1="48438" y1="76465" x2="48438" y2="76465"/>
                        <a14:foregroundMark x1="36426" y1="75391" x2="36426" y2="75391"/>
                        <a14:foregroundMark x1="24219" y1="76953" x2="24219" y2="76953"/>
                        <a14:foregroundMark x1="64355" y1="61328" x2="64355" y2="61328"/>
                        <a14:foregroundMark x1="73145" y1="53809" x2="73145" y2="53809"/>
                        <a14:foregroundMark x1="81055" y1="49023" x2="81055" y2="49023"/>
                        <a14:foregroundMark x1="82617" y1="38770" x2="82617" y2="38770"/>
                        <a14:foregroundMark x1="79492" y1="28809" x2="79492" y2="28809"/>
                        <a14:foregroundMark x1="74121" y1="21582" x2="74121" y2="21582"/>
                        <a14:foregroundMark x1="63281" y1="19922" x2="63281" y2="19922"/>
                        <a14:foregroundMark x1="55469" y1="24316" x2="55469" y2="24316"/>
                      </a14:backgroundRemoval>
                    </a14:imgEffect>
                  </a14:imgLayer>
                </a14:imgProps>
              </a:ext>
              <a:ext uri="{28A0092B-C50C-407E-A947-70E740481C1C}">
                <a14:useLocalDpi xmlns:a14="http://schemas.microsoft.com/office/drawing/2010/main" val="0"/>
              </a:ext>
            </a:extLst>
          </a:blip>
          <a:srcRect l="12702" t="15552" r="10309" b="15050"/>
          <a:stretch/>
        </p:blipFill>
        <p:spPr bwMode="auto">
          <a:xfrm>
            <a:off x="10478518" y="-18723"/>
            <a:ext cx="1606008" cy="14476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ột Cuốn Sách Mở Hình ảnh | Định dạng hình ảnh JPG 500877382| vn.lovepik.com">
            <a:extLst>
              <a:ext uri="{FF2B5EF4-FFF2-40B4-BE49-F238E27FC236}">
                <a16:creationId xmlns:a16="http://schemas.microsoft.com/office/drawing/2014/main" xmlns="" id="{0100486B-ABC2-47CF-B989-4C3780D43EA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4398" b="95637" l="6163" r="94535">
                        <a14:foregroundMark x1="13023" y1="83072" x2="13023" y2="83072"/>
                        <a14:foregroundMark x1="40349" y1="64398" x2="40349" y2="64398"/>
                        <a14:foregroundMark x1="92674" y1="85689" x2="92674" y2="85689"/>
                        <a14:foregroundMark x1="92674" y1="90227" x2="56163" y2="84119"/>
                        <a14:foregroundMark x1="61395" y1="89354" x2="59535" y2="94241"/>
                        <a14:foregroundMark x1="59535" y1="94241" x2="58488" y2="94764"/>
                        <a14:foregroundMark x1="59419" y1="93019" x2="31163" y2="95637"/>
                        <a14:foregroundMark x1="31163" y1="95637" x2="28023" y2="94764"/>
                        <a14:foregroundMark x1="52674" y1="91274" x2="9070" y2="88307"/>
                        <a14:foregroundMark x1="8953" y1="90576" x2="6163" y2="90925"/>
                        <a14:foregroundMark x1="9651" y1="85515" x2="9651" y2="85515"/>
                        <a14:foregroundMark x1="93721" y1="89878" x2="94535" y2="92670"/>
                      </a14:backgroundRemoval>
                    </a14:imgEffect>
                  </a14:imgLayer>
                </a14:imgProps>
              </a:ext>
              <a:ext uri="{28A0092B-C50C-407E-A947-70E740481C1C}">
                <a14:useLocalDpi xmlns:a14="http://schemas.microsoft.com/office/drawing/2010/main" val="0"/>
              </a:ext>
            </a:extLst>
          </a:blip>
          <a:srcRect l="6050" t="62600" r="2788" b="5669"/>
          <a:stretch/>
        </p:blipFill>
        <p:spPr bwMode="auto">
          <a:xfrm>
            <a:off x="-223433" y="5356816"/>
            <a:ext cx="5535204" cy="1390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Chart, histogram&#10;&#10;Description automatically generated">
            <a:extLst>
              <a:ext uri="{FF2B5EF4-FFF2-40B4-BE49-F238E27FC236}">
                <a16:creationId xmlns:a16="http://schemas.microsoft.com/office/drawing/2014/main" xmlns="" id="{EA790E8F-C8A8-4010-80CA-157EED7C7846}"/>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804618" y="179424"/>
            <a:ext cx="3632053" cy="519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16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06837" y="0"/>
            <a:ext cx="3962399" cy="1207481"/>
            <a:chOff x="124690" y="13499"/>
            <a:chExt cx="3962399" cy="1207481"/>
          </a:xfrm>
        </p:grpSpPr>
        <p:sp>
          <p:nvSpPr>
            <p:cNvPr id="5" name="Flowchart: Terminator 4">
              <a:extLst>
                <a:ext uri="{FF2B5EF4-FFF2-40B4-BE49-F238E27FC236}">
                  <a16:creationId xmlns:a16="http://schemas.microsoft.com/office/drawing/2014/main" xmlns="" id="{454EC65F-9461-4D3A-AD62-5A0132ABA328}"/>
                </a:ext>
              </a:extLst>
            </p:cNvPr>
            <p:cNvSpPr/>
            <p:nvPr/>
          </p:nvSpPr>
          <p:spPr>
            <a:xfrm>
              <a:off x="433972" y="192923"/>
              <a:ext cx="3653117" cy="821636"/>
            </a:xfrm>
            <a:prstGeom prst="flowChartTerminator">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3F"/>
                  </a:solidFill>
                  <a:latin typeface="#9Slide03 SFU Futura_12" panose="020B0604020202020204" charset="0"/>
                  <a:cs typeface="Arial" panose="020B0604020202020204" pitchFamily="34" charset="0"/>
                </a:rPr>
                <a:t>NHÓM 5,6</a:t>
              </a:r>
              <a:endParaRPr lang="en-US" sz="3600" b="1" dirty="0">
                <a:solidFill>
                  <a:srgbClr val="FFFF3F"/>
                </a:solidFill>
                <a:latin typeface="#9Slide03 SFU Futura_12" panose="020B0604020202020204" charset="0"/>
                <a:cs typeface="Arial" panose="020B0604020202020204" pitchFamily="34" charset="0"/>
              </a:endParaRPr>
            </a:p>
          </p:txBody>
        </p:sp>
        <p:pic>
          <p:nvPicPr>
            <p:cNvPr id="6" name="Picture 5">
              <a:extLst>
                <a:ext uri="{FF2B5EF4-FFF2-40B4-BE49-F238E27FC236}">
                  <a16:creationId xmlns:a16="http://schemas.microsoft.com/office/drawing/2014/main" xmlns="" id="{DC0502AE-5658-4CEE-96B3-BC6EFE8B1D42}"/>
                </a:ext>
              </a:extLst>
            </p:cNvPr>
            <p:cNvPicPr>
              <a:picLocks noChangeAspect="1"/>
            </p:cNvPicPr>
            <p:nvPr/>
          </p:nvPicPr>
          <p:blipFill>
            <a:blip r:embed="rId2"/>
            <a:stretch>
              <a:fillRect/>
            </a:stretch>
          </p:blipFill>
          <p:spPr>
            <a:xfrm>
              <a:off x="124690" y="13499"/>
              <a:ext cx="1207481" cy="1207481"/>
            </a:xfrm>
            <a:prstGeom prst="rect">
              <a:avLst/>
            </a:prstGeom>
          </p:spPr>
        </p:pic>
      </p:grpSp>
      <p:graphicFrame>
        <p:nvGraphicFramePr>
          <p:cNvPr id="7" name="Table 6"/>
          <p:cNvGraphicFramePr>
            <a:graphicFrameLocks noGrp="1"/>
          </p:cNvGraphicFramePr>
          <p:nvPr>
            <p:extLst>
              <p:ext uri="{D42A27DB-BD31-4B8C-83A1-F6EECF244321}">
                <p14:modId xmlns:p14="http://schemas.microsoft.com/office/powerpoint/2010/main" val="2026468119"/>
              </p:ext>
            </p:extLst>
          </p:nvPr>
        </p:nvGraphicFramePr>
        <p:xfrm>
          <a:off x="5375563" y="1448657"/>
          <a:ext cx="6608619" cy="4917599"/>
        </p:xfrm>
        <a:graphic>
          <a:graphicData uri="http://schemas.openxmlformats.org/drawingml/2006/table">
            <a:tbl>
              <a:tblPr>
                <a:tableStyleId>{616DA210-FB5B-4158-B5E0-FEB733F419BA}</a:tableStyleId>
              </a:tblPr>
              <a:tblGrid>
                <a:gridCol w="3906982">
                  <a:extLst>
                    <a:ext uri="{9D8B030D-6E8A-4147-A177-3AD203B41FA5}">
                      <a16:colId xmlns:a16="http://schemas.microsoft.com/office/drawing/2014/main" xmlns="" val="4006572326"/>
                    </a:ext>
                  </a:extLst>
                </a:gridCol>
                <a:gridCol w="2701637">
                  <a:extLst>
                    <a:ext uri="{9D8B030D-6E8A-4147-A177-3AD203B41FA5}">
                      <a16:colId xmlns:a16="http://schemas.microsoft.com/office/drawing/2014/main" xmlns="" val="3780863056"/>
                    </a:ext>
                  </a:extLst>
                </a:gridCol>
              </a:tblGrid>
              <a:tr h="422010">
                <a:tc gridSpan="2">
                  <a:txBody>
                    <a:bodyPr/>
                    <a:lstStyle/>
                    <a:p>
                      <a:pPr marL="0" marR="0" algn="ctr">
                        <a:lnSpc>
                          <a:spcPct val="120000"/>
                        </a:lnSpc>
                        <a:spcBef>
                          <a:spcPts val="0"/>
                        </a:spcBef>
                        <a:spcAft>
                          <a:spcPts val="0"/>
                        </a:spcAft>
                      </a:pPr>
                      <a:r>
                        <a:rPr lang="en-US" sz="3600" b="1" dirty="0" smtClean="0">
                          <a:solidFill>
                            <a:srgbClr val="FFFF00"/>
                          </a:solidFill>
                          <a:effectLst/>
                          <a:latin typeface="#9Slide03 SFU Futura_12" panose="020B0604020202020204" charset="0"/>
                        </a:rPr>
                        <a:t>MA-NI-LA</a:t>
                      </a:r>
                      <a:endParaRPr lang="en-US" sz="2800" b="1" dirty="0">
                        <a:solidFill>
                          <a:srgbClr val="FFFF00"/>
                        </a:solidFill>
                        <a:effectLst/>
                        <a:latin typeface="#9Slide03 SFU Futura_12" panose="020B0604020202020204" charset="0"/>
                        <a:ea typeface="Arial" panose="020B0604020202020204" pitchFamily="34" charset="0"/>
                      </a:endParaRPr>
                    </a:p>
                  </a:txBody>
                  <a:tcPr marL="6350" marR="6350" marT="0" marB="0">
                    <a:solidFill>
                      <a:schemeClr val="accent4">
                        <a:lumMod val="50000"/>
                      </a:schemeClr>
                    </a:solidFill>
                  </a:tcPr>
                </a:tc>
                <a:tc hMerge="1">
                  <a:txBody>
                    <a:bodyPr/>
                    <a:lstStyle/>
                    <a:p>
                      <a:endParaRPr lang="en-US"/>
                    </a:p>
                  </a:txBody>
                  <a:tcPr/>
                </a:tc>
                <a:extLst>
                  <a:ext uri="{0D108BD9-81ED-4DB2-BD59-A6C34878D82A}">
                    <a16:rowId xmlns:a16="http://schemas.microsoft.com/office/drawing/2014/main" xmlns="" val="76019808"/>
                  </a:ext>
                </a:extLst>
              </a:tr>
              <a:tr h="459110">
                <a:tc gridSpan="2">
                  <a:txBody>
                    <a:bodyPr/>
                    <a:lstStyle/>
                    <a:p>
                      <a:pPr marL="0" marR="0" indent="95250" algn="ctr">
                        <a:lnSpc>
                          <a:spcPct val="120000"/>
                        </a:lnSpc>
                        <a:spcBef>
                          <a:spcPts val="0"/>
                        </a:spcBef>
                        <a:spcAft>
                          <a:spcPts val="0"/>
                        </a:spcAft>
                      </a:pPr>
                      <a:r>
                        <a:rPr lang="en-US" sz="2800" b="1" dirty="0" err="1">
                          <a:solidFill>
                            <a:schemeClr val="accent4">
                              <a:lumMod val="50000"/>
                            </a:schemeClr>
                          </a:solidFill>
                          <a:effectLst/>
                          <a:latin typeface="#9Slide03 SFU Futura_12" panose="020B0604020202020204" charset="0"/>
                        </a:rPr>
                        <a:t>Về</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nhiệt</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độ</a:t>
                      </a:r>
                      <a:endParaRPr lang="en-US" sz="2000" b="1" dirty="0">
                        <a:solidFill>
                          <a:schemeClr val="accent4">
                            <a:lumMod val="50000"/>
                          </a:schemeClr>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hMerge="1">
                  <a:txBody>
                    <a:bodyPr/>
                    <a:lstStyle/>
                    <a:p>
                      <a:endParaRPr lang="en-US"/>
                    </a:p>
                  </a:txBody>
                  <a:tcPr/>
                </a:tc>
                <a:extLst>
                  <a:ext uri="{0D108BD9-81ED-4DB2-BD59-A6C34878D82A}">
                    <a16:rowId xmlns:a16="http://schemas.microsoft.com/office/drawing/2014/main" xmlns="" val="1440555349"/>
                  </a:ext>
                </a:extLst>
              </a:tr>
              <a:tr h="459110">
                <a:tc>
                  <a:txBody>
                    <a:bodyPr/>
                    <a:lstStyle/>
                    <a:p>
                      <a:pPr marL="0" marR="0" indent="95250">
                        <a:lnSpc>
                          <a:spcPct val="120000"/>
                        </a:lnSpc>
                        <a:spcBef>
                          <a:spcPts val="0"/>
                        </a:spcBef>
                        <a:spcAft>
                          <a:spcPts val="0"/>
                        </a:spcAft>
                      </a:pPr>
                      <a:r>
                        <a:rPr lang="vi-VN" sz="2000" b="1">
                          <a:solidFill>
                            <a:srgbClr val="0033CC"/>
                          </a:solidFill>
                          <a:effectLst/>
                          <a:latin typeface="#9Slide03 SFU Futura_12" panose="020B0604020202020204" charset="0"/>
                        </a:rPr>
                        <a:t>Nhiệt độ tháng cao nhất (°C)</a:t>
                      </a:r>
                      <a:endParaRPr lang="en-US" sz="1600" b="1">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1391736306"/>
                  </a:ext>
                </a:extLst>
              </a:tr>
              <a:tr h="459110">
                <a:tc>
                  <a:txBody>
                    <a:bodyPr/>
                    <a:lstStyle/>
                    <a:p>
                      <a:pPr marL="0" marR="0" indent="95250">
                        <a:lnSpc>
                          <a:spcPct val="120000"/>
                        </a:lnSpc>
                        <a:spcBef>
                          <a:spcPts val="0"/>
                        </a:spcBef>
                        <a:spcAft>
                          <a:spcPts val="0"/>
                        </a:spcAft>
                      </a:pPr>
                      <a:r>
                        <a:rPr lang="vi-VN" sz="2000" b="1" dirty="0">
                          <a:solidFill>
                            <a:srgbClr val="0033CC"/>
                          </a:solidFill>
                          <a:effectLst/>
                          <a:latin typeface="#9Slide03 SFU Futura_12" panose="020B0604020202020204" charset="0"/>
                        </a:rPr>
                        <a:t>Nhiệt độ tháng th</a:t>
                      </a:r>
                      <a:r>
                        <a:rPr lang="en-US" sz="2000" b="1" dirty="0">
                          <a:solidFill>
                            <a:srgbClr val="0033CC"/>
                          </a:solidFill>
                          <a:effectLst/>
                          <a:latin typeface="#9Slide03 SFU Futura_12" panose="020B0604020202020204" charset="0"/>
                        </a:rPr>
                        <a:t>ấ</a:t>
                      </a:r>
                      <a:r>
                        <a:rPr lang="vi-VN" sz="2000" b="1" dirty="0">
                          <a:solidFill>
                            <a:srgbClr val="0033CC"/>
                          </a:solidFill>
                          <a:effectLst/>
                          <a:latin typeface="#9Slide03 SFU Futura_12" panose="020B0604020202020204" charset="0"/>
                        </a:rPr>
                        <a:t>p nhất (°C)</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2783245390"/>
                  </a:ext>
                </a:extLst>
              </a:tr>
              <a:tr h="466530">
                <a:tc>
                  <a:txBody>
                    <a:bodyPr/>
                    <a:lstStyle/>
                    <a:p>
                      <a:pPr marL="0" marR="0" indent="95250">
                        <a:lnSpc>
                          <a:spcPct val="120000"/>
                        </a:lnSpc>
                        <a:spcBef>
                          <a:spcPts val="0"/>
                        </a:spcBef>
                        <a:spcAft>
                          <a:spcPts val="0"/>
                        </a:spcAft>
                      </a:pPr>
                      <a:r>
                        <a:rPr lang="vi-VN" sz="2000" b="1" dirty="0">
                          <a:solidFill>
                            <a:srgbClr val="0033CC"/>
                          </a:solidFill>
                          <a:effectLst/>
                          <a:latin typeface="#9Slide03 SFU Futura_12" panose="020B0604020202020204" charset="0"/>
                        </a:rPr>
                        <a:t>Biên độ nhiệt độ năm (°C)</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a:solidFill>
                            <a:srgbClr val="FFFF00"/>
                          </a:solidFill>
                          <a:effectLst/>
                          <a:latin typeface="#9Slide03 SFU Futura_12" panose="020B0604020202020204" charset="0"/>
                        </a:rPr>
                        <a:t> </a:t>
                      </a:r>
                      <a:endParaRPr lang="en-US" sz="2400" b="1">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4210093050"/>
                  </a:ext>
                </a:extLst>
              </a:tr>
              <a:tr h="459110">
                <a:tc>
                  <a:txBody>
                    <a:bodyPr/>
                    <a:lstStyle/>
                    <a:p>
                      <a:pPr marL="0" marR="0" indent="95250">
                        <a:lnSpc>
                          <a:spcPct val="120000"/>
                        </a:lnSpc>
                        <a:spcBef>
                          <a:spcPts val="0"/>
                        </a:spcBef>
                        <a:spcAft>
                          <a:spcPts val="0"/>
                        </a:spcAft>
                      </a:pPr>
                      <a:r>
                        <a:rPr lang="en-US" sz="2000" b="1" dirty="0" err="1">
                          <a:solidFill>
                            <a:srgbClr val="0033CC"/>
                          </a:solidFill>
                          <a:effectLst/>
                          <a:latin typeface="#9Slide03 SFU Futura_12" panose="020B0604020202020204" charset="0"/>
                        </a:rPr>
                        <a:t>Nhiệt</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độ</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trung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bình</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năm</a:t>
                      </a:r>
                      <a:r>
                        <a:rPr lang="en-US" sz="2000" b="1" dirty="0">
                          <a:solidFill>
                            <a:srgbClr val="0033CC"/>
                          </a:solidFill>
                          <a:effectLst/>
                          <a:latin typeface="#9Slide03 SFU Futura_12" panose="020B0604020202020204" charset="0"/>
                        </a:rPr>
                        <a:t> (°C)</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3671387100"/>
                  </a:ext>
                </a:extLst>
              </a:tr>
              <a:tr h="459110">
                <a:tc gridSpan="2">
                  <a:txBody>
                    <a:bodyPr/>
                    <a:lstStyle/>
                    <a:p>
                      <a:pPr marL="0" marR="0" indent="95250" algn="ctr">
                        <a:lnSpc>
                          <a:spcPct val="120000"/>
                        </a:lnSpc>
                        <a:spcBef>
                          <a:spcPts val="0"/>
                        </a:spcBef>
                        <a:spcAft>
                          <a:spcPts val="0"/>
                        </a:spcAft>
                      </a:pPr>
                      <a:r>
                        <a:rPr lang="en-US" sz="2800" b="1" dirty="0" err="1">
                          <a:solidFill>
                            <a:schemeClr val="accent4">
                              <a:lumMod val="50000"/>
                            </a:schemeClr>
                          </a:solidFill>
                          <a:effectLst/>
                          <a:latin typeface="#9Slide03 SFU Futura_12" panose="020B0604020202020204" charset="0"/>
                        </a:rPr>
                        <a:t>Về</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lượng</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mưa</a:t>
                      </a:r>
                      <a:endParaRPr lang="en-US" sz="2000" b="1" dirty="0">
                        <a:solidFill>
                          <a:schemeClr val="accent4">
                            <a:lumMod val="50000"/>
                          </a:schemeClr>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hMerge="1">
                  <a:txBody>
                    <a:bodyPr/>
                    <a:lstStyle/>
                    <a:p>
                      <a:endParaRPr lang="en-US"/>
                    </a:p>
                  </a:txBody>
                  <a:tcPr/>
                </a:tc>
                <a:extLst>
                  <a:ext uri="{0D108BD9-81ED-4DB2-BD59-A6C34878D82A}">
                    <a16:rowId xmlns:a16="http://schemas.microsoft.com/office/drawing/2014/main" xmlns="" val="4019249181"/>
                  </a:ext>
                </a:extLst>
              </a:tr>
              <a:tr h="459110">
                <a:tc>
                  <a:txBody>
                    <a:bodyPr/>
                    <a:lstStyle/>
                    <a:p>
                      <a:pPr marL="0" marR="0" indent="95250">
                        <a:lnSpc>
                          <a:spcPct val="120000"/>
                        </a:lnSpc>
                        <a:spcBef>
                          <a:spcPts val="0"/>
                        </a:spcBef>
                        <a:spcAft>
                          <a:spcPts val="0"/>
                        </a:spcAft>
                      </a:pPr>
                      <a:r>
                        <a:rPr lang="vi-VN" sz="2000" b="1">
                          <a:solidFill>
                            <a:srgbClr val="0033CC"/>
                          </a:solidFill>
                          <a:effectLst/>
                          <a:latin typeface="#9Slide03 SFU Futura_12" panose="020B0604020202020204" charset="0"/>
                        </a:rPr>
                        <a:t>Lượng mưa tháng cao nhất (mm)</a:t>
                      </a:r>
                      <a:endParaRPr lang="en-US" sz="1600" b="1">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a:solidFill>
                            <a:srgbClr val="FFFF00"/>
                          </a:solidFill>
                          <a:effectLst/>
                          <a:latin typeface="#9Slide03 SFU Futura_12" panose="020B0604020202020204" charset="0"/>
                        </a:rPr>
                        <a:t> </a:t>
                      </a:r>
                      <a:endParaRPr lang="en-US" sz="2400" b="1">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904490789"/>
                  </a:ext>
                </a:extLst>
              </a:tr>
              <a:tr h="459110">
                <a:tc>
                  <a:txBody>
                    <a:bodyPr/>
                    <a:lstStyle/>
                    <a:p>
                      <a:pPr marL="0" marR="0" indent="95250">
                        <a:lnSpc>
                          <a:spcPct val="120000"/>
                        </a:lnSpc>
                        <a:spcBef>
                          <a:spcPts val="0"/>
                        </a:spcBef>
                        <a:spcAft>
                          <a:spcPts val="0"/>
                        </a:spcAft>
                      </a:pPr>
                      <a:r>
                        <a:rPr lang="vi-VN" sz="2000" b="1">
                          <a:solidFill>
                            <a:srgbClr val="0033CC"/>
                          </a:solidFill>
                          <a:effectLst/>
                          <a:latin typeface="#9Slide03 SFU Futura_12" panose="020B0604020202020204" charset="0"/>
                        </a:rPr>
                        <a:t>Lượng mưa tháng thấp nhất (mm)</a:t>
                      </a:r>
                      <a:endParaRPr lang="en-US" sz="1600" b="1">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a:solidFill>
                            <a:srgbClr val="FFFF00"/>
                          </a:solidFill>
                          <a:effectLst/>
                          <a:latin typeface="#9Slide03 SFU Futura_12" panose="020B0604020202020204" charset="0"/>
                        </a:rPr>
                        <a:t> </a:t>
                      </a:r>
                      <a:endParaRPr lang="en-US" sz="2400" b="1">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1805370961"/>
                  </a:ext>
                </a:extLst>
              </a:tr>
              <a:tr h="473023">
                <a:tc>
                  <a:txBody>
                    <a:bodyPr/>
                    <a:lstStyle/>
                    <a:p>
                      <a:pPr marL="0" marR="0" indent="95250">
                        <a:lnSpc>
                          <a:spcPct val="120000"/>
                        </a:lnSpc>
                        <a:spcBef>
                          <a:spcPts val="0"/>
                        </a:spcBef>
                        <a:spcAft>
                          <a:spcPts val="0"/>
                        </a:spcAft>
                      </a:pPr>
                      <a:r>
                        <a:rPr lang="en-US" sz="2000" b="1" dirty="0" err="1">
                          <a:solidFill>
                            <a:srgbClr val="0033CC"/>
                          </a:solidFill>
                          <a:effectLst/>
                          <a:latin typeface="#9Slide03 SFU Futura_12" panose="020B0604020202020204" charset="0"/>
                        </a:rPr>
                        <a:t>Lượng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mưa</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trung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bình</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năm</a:t>
                      </a:r>
                      <a:r>
                        <a:rPr lang="en-US" sz="2000" b="1" dirty="0">
                          <a:solidFill>
                            <a:srgbClr val="0033CC"/>
                          </a:solidFill>
                          <a:effectLst/>
                          <a:latin typeface="#9Slide03 SFU Futura_12" panose="020B0604020202020204" charset="0"/>
                        </a:rPr>
                        <a:t> (mm)</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428667271"/>
                  </a:ext>
                </a:extLst>
              </a:tr>
            </a:tbl>
          </a:graphicData>
        </a:graphic>
      </p:graphicFrame>
      <p:pic>
        <p:nvPicPr>
          <p:cNvPr id="4100" name="Picture 4" descr="Hình ảnh Lượng Mưa Mùa Hè Các Vector Biểu Tượng, Tinh Vân Mặt Trời, Mưa  Biểu Tượng, Biểu Tượng Thời Tiết Vector và PNG với nền trong suốt để tải  xuống miễ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19238" y1="63477" x2="19238" y2="63477"/>
                        <a14:foregroundMark x1="26270" y1="66016" x2="26270" y2="66016"/>
                        <a14:foregroundMark x1="38770" y1="64941" x2="38770" y2="64941"/>
                        <a14:foregroundMark x1="50977" y1="64258" x2="50977" y2="64258"/>
                        <a14:foregroundMark x1="48438" y1="76465" x2="48438" y2="76465"/>
                        <a14:foregroundMark x1="36426" y1="75391" x2="36426" y2="75391"/>
                        <a14:foregroundMark x1="24219" y1="76953" x2="24219" y2="76953"/>
                        <a14:foregroundMark x1="64355" y1="61328" x2="64355" y2="61328"/>
                        <a14:foregroundMark x1="73145" y1="53809" x2="73145" y2="53809"/>
                        <a14:foregroundMark x1="81055" y1="49023" x2="81055" y2="49023"/>
                        <a14:foregroundMark x1="82617" y1="38770" x2="82617" y2="38770"/>
                        <a14:foregroundMark x1="79492" y1="28809" x2="79492" y2="28809"/>
                        <a14:foregroundMark x1="74121" y1="21582" x2="74121" y2="21582"/>
                        <a14:foregroundMark x1="63281" y1="19922" x2="63281" y2="19922"/>
                        <a14:foregroundMark x1="55469" y1="24316" x2="55469" y2="24316"/>
                      </a14:backgroundRemoval>
                    </a14:imgEffect>
                  </a14:imgLayer>
                </a14:imgProps>
              </a:ext>
              <a:ext uri="{28A0092B-C50C-407E-A947-70E740481C1C}">
                <a14:useLocalDpi xmlns:a14="http://schemas.microsoft.com/office/drawing/2010/main" val="0"/>
              </a:ext>
            </a:extLst>
          </a:blip>
          <a:srcRect l="12702" t="15552" r="10309" b="15050"/>
          <a:stretch/>
        </p:blipFill>
        <p:spPr bwMode="auto">
          <a:xfrm>
            <a:off x="10478518" y="-18723"/>
            <a:ext cx="1606008" cy="14476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ột Cuốn Sách Mở Hình ảnh | Định dạng hình ảnh JPG 500877382| vn.lovepik.com">
            <a:extLst>
              <a:ext uri="{FF2B5EF4-FFF2-40B4-BE49-F238E27FC236}">
                <a16:creationId xmlns:a16="http://schemas.microsoft.com/office/drawing/2014/main" xmlns="" id="{0100486B-ABC2-47CF-B989-4C3780D43EA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4398" b="95637" l="6163" r="94535">
                        <a14:foregroundMark x1="13023" y1="83072" x2="13023" y2="83072"/>
                        <a14:foregroundMark x1="40349" y1="64398" x2="40349" y2="64398"/>
                        <a14:foregroundMark x1="92674" y1="85689" x2="92674" y2="85689"/>
                        <a14:foregroundMark x1="92674" y1="90227" x2="56163" y2="84119"/>
                        <a14:foregroundMark x1="61395" y1="89354" x2="59535" y2="94241"/>
                        <a14:foregroundMark x1="59535" y1="94241" x2="58488" y2="94764"/>
                        <a14:foregroundMark x1="59419" y1="93019" x2="31163" y2="95637"/>
                        <a14:foregroundMark x1="31163" y1="95637" x2="28023" y2="94764"/>
                        <a14:foregroundMark x1="52674" y1="91274" x2="9070" y2="88307"/>
                        <a14:foregroundMark x1="8953" y1="90576" x2="6163" y2="90925"/>
                        <a14:foregroundMark x1="9651" y1="85515" x2="9651" y2="85515"/>
                        <a14:foregroundMark x1="93721" y1="89878" x2="94535" y2="92670"/>
                      </a14:backgroundRemoval>
                    </a14:imgEffect>
                  </a14:imgLayer>
                </a14:imgProps>
              </a:ext>
              <a:ext uri="{28A0092B-C50C-407E-A947-70E740481C1C}">
                <a14:useLocalDpi xmlns:a14="http://schemas.microsoft.com/office/drawing/2010/main" val="0"/>
              </a:ext>
            </a:extLst>
          </a:blip>
          <a:srcRect l="6050" t="62600" r="2788" b="5669"/>
          <a:stretch/>
        </p:blipFill>
        <p:spPr bwMode="auto">
          <a:xfrm>
            <a:off x="-223433" y="5356816"/>
            <a:ext cx="5535204" cy="1390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Chart, histogram&#10;&#10;Description automatically generated">
            <a:extLst>
              <a:ext uri="{FF2B5EF4-FFF2-40B4-BE49-F238E27FC236}">
                <a16:creationId xmlns:a16="http://schemas.microsoft.com/office/drawing/2014/main" xmlns="" id="{56DA7D54-8EA5-4360-9584-FCDF245ED77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272192" y="0"/>
            <a:ext cx="4696905" cy="5471550"/>
          </a:xfrm>
          <a:prstGeom prst="rect">
            <a:avLst/>
          </a:prstGeom>
        </p:spPr>
      </p:pic>
    </p:spTree>
    <p:extLst>
      <p:ext uri="{BB962C8B-B14F-4D97-AF65-F5344CB8AC3E}">
        <p14:creationId xmlns:p14="http://schemas.microsoft.com/office/powerpoint/2010/main" val="158752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02A4E065-26AE-42DA-9D35-367AC0CC99D8}"/>
              </a:ext>
            </a:extLst>
          </p:cNvPr>
          <p:cNvCxnSpPr/>
          <p:nvPr/>
        </p:nvCxnSpPr>
        <p:spPr>
          <a:xfrm flipV="1">
            <a:off x="0" y="1925782"/>
            <a:ext cx="8589818" cy="36168"/>
          </a:xfrm>
          <a:prstGeom prst="line">
            <a:avLst/>
          </a:pr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D493815-81D7-4DFB-BC03-7ABE761D9402}"/>
              </a:ext>
            </a:extLst>
          </p:cNvPr>
          <p:cNvCxnSpPr>
            <a:cxnSpLocks/>
          </p:cNvCxnSpPr>
          <p:nvPr/>
        </p:nvCxnSpPr>
        <p:spPr>
          <a:xfrm>
            <a:off x="-32991" y="1769784"/>
            <a:ext cx="8589818" cy="61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Rounded Corners 7">
            <a:extLst>
              <a:ext uri="{FF2B5EF4-FFF2-40B4-BE49-F238E27FC236}">
                <a16:creationId xmlns:a16="http://schemas.microsoft.com/office/drawing/2014/main" xmlns="" id="{09CD7DA3-870E-45AC-9BA5-014F990F81AD}"/>
              </a:ext>
            </a:extLst>
          </p:cNvPr>
          <p:cNvSpPr/>
          <p:nvPr/>
        </p:nvSpPr>
        <p:spPr>
          <a:xfrm>
            <a:off x="321630" y="177677"/>
            <a:ext cx="7946557" cy="1562566"/>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006C00"/>
                </a:solidFill>
                <a:latin typeface="#9Slide03 SFU Futura_12" panose="00000400000000000000" pitchFamily="2" charset="0"/>
                <a:cs typeface="Arial" panose="020B0604020202020204" pitchFamily="34" charset="0"/>
              </a:rPr>
              <a:t>PHÂN TÍCH BIỂU ĐỒ</a:t>
            </a:r>
          </a:p>
          <a:p>
            <a:pPr algn="ctr"/>
            <a:r>
              <a:rPr lang="en-US" sz="4400" b="1" dirty="0" smtClean="0">
                <a:solidFill>
                  <a:schemeClr val="tx1"/>
                </a:solidFill>
                <a:latin typeface="#9Slide03 SFU Futura_12" panose="00000400000000000000" pitchFamily="2" charset="0"/>
                <a:cs typeface="Arial" panose="020B0604020202020204" pitchFamily="34" charset="0"/>
              </a:rPr>
              <a:t>NHIỆT ĐỘ, LƯỢNG MƯA</a:t>
            </a:r>
            <a:endParaRPr lang="vi-VN" sz="4400" b="1" dirty="0">
              <a:solidFill>
                <a:schemeClr val="tx1"/>
              </a:solidFill>
              <a:latin typeface="#9Slide03 SFU Futura_12" panose="00000400000000000000" pitchFamily="2" charset="0"/>
              <a:cs typeface="Arial" panose="020B060402020202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573180479"/>
              </p:ext>
            </p:extLst>
          </p:nvPr>
        </p:nvGraphicFramePr>
        <p:xfrm>
          <a:off x="130957" y="2039457"/>
          <a:ext cx="11783951" cy="5266944"/>
        </p:xfrm>
        <a:graphic>
          <a:graphicData uri="http://schemas.openxmlformats.org/drawingml/2006/table">
            <a:tbl>
              <a:tblPr>
                <a:tableStyleId>{616DA210-FB5B-4158-B5E0-FEB733F419BA}</a:tableStyleId>
              </a:tblPr>
              <a:tblGrid>
                <a:gridCol w="6240469">
                  <a:extLst>
                    <a:ext uri="{9D8B030D-6E8A-4147-A177-3AD203B41FA5}">
                      <a16:colId xmlns:a16="http://schemas.microsoft.com/office/drawing/2014/main" xmlns="" val="3945758564"/>
                    </a:ext>
                  </a:extLst>
                </a:gridCol>
                <a:gridCol w="1750574">
                  <a:extLst>
                    <a:ext uri="{9D8B030D-6E8A-4147-A177-3AD203B41FA5}">
                      <a16:colId xmlns:a16="http://schemas.microsoft.com/office/drawing/2014/main" xmlns="" val="3614450099"/>
                    </a:ext>
                  </a:extLst>
                </a:gridCol>
                <a:gridCol w="1896454">
                  <a:extLst>
                    <a:ext uri="{9D8B030D-6E8A-4147-A177-3AD203B41FA5}">
                      <a16:colId xmlns:a16="http://schemas.microsoft.com/office/drawing/2014/main" xmlns="" val="2841661303"/>
                    </a:ext>
                  </a:extLst>
                </a:gridCol>
                <a:gridCol w="1896454">
                  <a:extLst>
                    <a:ext uri="{9D8B030D-6E8A-4147-A177-3AD203B41FA5}">
                      <a16:colId xmlns:a16="http://schemas.microsoft.com/office/drawing/2014/main" xmlns="" val="3735295825"/>
                    </a:ext>
                  </a:extLst>
                </a:gridCol>
              </a:tblGrid>
              <a:tr h="540831">
                <a:tc>
                  <a:txBody>
                    <a:bodyPr/>
                    <a:lstStyle/>
                    <a:p>
                      <a:pPr marL="0" marR="0" indent="95250" algn="just">
                        <a:lnSpc>
                          <a:spcPct val="106000"/>
                        </a:lnSpc>
                        <a:spcBef>
                          <a:spcPts val="0"/>
                        </a:spcBef>
                        <a:spcAft>
                          <a:spcPts val="0"/>
                        </a:spcAft>
                      </a:pPr>
                      <a:r>
                        <a:rPr lang="vi-VN" sz="3600" b="1" dirty="0">
                          <a:solidFill>
                            <a:srgbClr val="FFFF00"/>
                          </a:solidFill>
                          <a:effectLst/>
                          <a:latin typeface="#9Slide03 SFU Futura_12" panose="020B0604020202020204" charset="0"/>
                        </a:rPr>
                        <a:t> </a:t>
                      </a:r>
                      <a:endParaRPr lang="en-US" sz="36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rgbClr val="7F6000"/>
                    </a:solidFill>
                  </a:tcPr>
                </a:tc>
                <a:tc>
                  <a:txBody>
                    <a:bodyPr/>
                    <a:lstStyle/>
                    <a:p>
                      <a:pPr marL="0" marR="0" algn="ctr">
                        <a:lnSpc>
                          <a:spcPct val="120000"/>
                        </a:lnSpc>
                        <a:spcBef>
                          <a:spcPts val="0"/>
                        </a:spcBef>
                        <a:spcAft>
                          <a:spcPts val="0"/>
                        </a:spcAft>
                      </a:pPr>
                      <a:r>
                        <a:rPr lang="en-US" sz="3600" b="1" dirty="0" err="1">
                          <a:solidFill>
                            <a:srgbClr val="FFFF00"/>
                          </a:solidFill>
                          <a:effectLst/>
                          <a:latin typeface="#9Slide03 SFU Futura_12" panose="020B0604020202020204" charset="0"/>
                        </a:rPr>
                        <a:t>Tích</a:t>
                      </a:r>
                      <a:r>
                        <a:rPr lang="en-US" sz="3600" b="1" dirty="0">
                          <a:solidFill>
                            <a:srgbClr val="FFFF00"/>
                          </a:solidFill>
                          <a:effectLst/>
                          <a:latin typeface="#9Slide03 SFU Futura_12" panose="020B0604020202020204" charset="0"/>
                        </a:rPr>
                        <a:t>-xi</a:t>
                      </a:r>
                      <a:endParaRPr lang="en-US" sz="2400" b="1" dirty="0">
                        <a:solidFill>
                          <a:srgbClr val="FFFF00"/>
                        </a:solidFill>
                        <a:effectLst/>
                        <a:latin typeface="#9Slide03 SFU Futura_12" panose="020B0604020202020204" charset="0"/>
                        <a:ea typeface="Arial" panose="020B0604020202020204" pitchFamily="34" charset="0"/>
                      </a:endParaRPr>
                    </a:p>
                  </a:txBody>
                  <a:tcPr marL="6350" marR="6350" marT="0" marB="0" anchor="ctr">
                    <a:solidFill>
                      <a:srgbClr val="7F6000"/>
                    </a:solidFill>
                  </a:tcPr>
                </a:tc>
                <a:tc>
                  <a:txBody>
                    <a:bodyPr/>
                    <a:lstStyle/>
                    <a:p>
                      <a:pPr marL="0" marR="0" algn="ctr">
                        <a:lnSpc>
                          <a:spcPct val="120000"/>
                        </a:lnSpc>
                        <a:spcBef>
                          <a:spcPts val="0"/>
                        </a:spcBef>
                        <a:spcAft>
                          <a:spcPts val="0"/>
                        </a:spcAft>
                      </a:pPr>
                      <a:r>
                        <a:rPr lang="en-US" sz="3600" b="1" dirty="0" err="1">
                          <a:solidFill>
                            <a:srgbClr val="FFFF00"/>
                          </a:solidFill>
                          <a:effectLst/>
                          <a:latin typeface="#9Slide03 SFU Futura_12" panose="020B0604020202020204" charset="0"/>
                        </a:rPr>
                        <a:t>Xê</a:t>
                      </a:r>
                      <a:r>
                        <a:rPr lang="en-US" sz="3600" b="1" dirty="0">
                          <a:solidFill>
                            <a:srgbClr val="FFFF00"/>
                          </a:solidFill>
                          <a:effectLst/>
                          <a:latin typeface="#9Slide03 SFU Futura_12" panose="020B0604020202020204" charset="0"/>
                        </a:rPr>
                        <a:t>-un</a:t>
                      </a:r>
                      <a:endParaRPr lang="en-US" sz="2400" b="1" dirty="0">
                        <a:solidFill>
                          <a:srgbClr val="FFFF00"/>
                        </a:solidFill>
                        <a:effectLst/>
                        <a:latin typeface="#9Slide03 SFU Futura_12" panose="020B0604020202020204" charset="0"/>
                        <a:ea typeface="Arial" panose="020B0604020202020204" pitchFamily="34" charset="0"/>
                      </a:endParaRPr>
                    </a:p>
                  </a:txBody>
                  <a:tcPr marL="6350" marR="6350" marT="0" marB="0" anchor="ctr">
                    <a:solidFill>
                      <a:srgbClr val="7F6000"/>
                    </a:solidFill>
                  </a:tcPr>
                </a:tc>
                <a:tc>
                  <a:txBody>
                    <a:bodyPr/>
                    <a:lstStyle/>
                    <a:p>
                      <a:pPr marL="0" marR="0" algn="ctr">
                        <a:lnSpc>
                          <a:spcPct val="120000"/>
                        </a:lnSpc>
                        <a:spcBef>
                          <a:spcPts val="0"/>
                        </a:spcBef>
                        <a:spcAft>
                          <a:spcPts val="0"/>
                        </a:spcAft>
                      </a:pPr>
                      <a:r>
                        <a:rPr lang="en-US" sz="3600" b="1" dirty="0">
                          <a:solidFill>
                            <a:srgbClr val="FFFF00"/>
                          </a:solidFill>
                          <a:effectLst/>
                          <a:latin typeface="#9Slide03 SFU Futura_12" panose="020B0604020202020204" charset="0"/>
                        </a:rPr>
                        <a:t>Ma-</a:t>
                      </a:r>
                      <a:r>
                        <a:rPr lang="en-US" sz="3600" b="1" dirty="0" err="1">
                          <a:solidFill>
                            <a:srgbClr val="FFFF00"/>
                          </a:solidFill>
                          <a:effectLst/>
                          <a:latin typeface="#9Slide03 SFU Futura_12" panose="020B0604020202020204" charset="0"/>
                        </a:rPr>
                        <a:t>ni</a:t>
                      </a:r>
                      <a:r>
                        <a:rPr lang="en-US" sz="3600" b="1" dirty="0">
                          <a:solidFill>
                            <a:srgbClr val="FFFF00"/>
                          </a:solidFill>
                          <a:effectLst/>
                          <a:latin typeface="#9Slide03 SFU Futura_12" panose="020B0604020202020204" charset="0"/>
                        </a:rPr>
                        <a:t>-la</a:t>
                      </a:r>
                      <a:endParaRPr lang="en-US" sz="2400" b="1" dirty="0">
                        <a:solidFill>
                          <a:srgbClr val="FFFF00"/>
                        </a:solidFill>
                        <a:effectLst/>
                        <a:latin typeface="#9Slide03 SFU Futura_12" panose="020B0604020202020204" charset="0"/>
                        <a:ea typeface="Arial" panose="020B0604020202020204" pitchFamily="34" charset="0"/>
                      </a:endParaRPr>
                    </a:p>
                  </a:txBody>
                  <a:tcPr marL="6350" marR="6350" marT="0" marB="0" anchor="ctr">
                    <a:solidFill>
                      <a:srgbClr val="7F6000"/>
                    </a:solidFill>
                  </a:tcPr>
                </a:tc>
                <a:extLst>
                  <a:ext uri="{0D108BD9-81ED-4DB2-BD59-A6C34878D82A}">
                    <a16:rowId xmlns:a16="http://schemas.microsoft.com/office/drawing/2014/main" xmlns="" val="1356511984"/>
                  </a:ext>
                </a:extLst>
              </a:tr>
              <a:tr h="420678">
                <a:tc gridSpan="4">
                  <a:txBody>
                    <a:bodyPr/>
                    <a:lstStyle/>
                    <a:p>
                      <a:pPr marL="0" marR="0" indent="95250" algn="ctr">
                        <a:lnSpc>
                          <a:spcPct val="120000"/>
                        </a:lnSpc>
                        <a:spcBef>
                          <a:spcPts val="0"/>
                        </a:spcBef>
                        <a:spcAft>
                          <a:spcPts val="0"/>
                        </a:spcAft>
                      </a:pPr>
                      <a:r>
                        <a:rPr lang="en-US" sz="2800" b="1" dirty="0" err="1">
                          <a:solidFill>
                            <a:srgbClr val="7F6000"/>
                          </a:solidFill>
                          <a:effectLst/>
                          <a:latin typeface="#9Slide03 SFU Futura_12" panose="020B0604020202020204" charset="0"/>
                        </a:rPr>
                        <a:t>Về</a:t>
                      </a:r>
                      <a:r>
                        <a:rPr lang="en-US" sz="2800" b="1" dirty="0">
                          <a:solidFill>
                            <a:srgbClr val="7F6000"/>
                          </a:solidFill>
                          <a:effectLst/>
                          <a:latin typeface="#9Slide03 SFU Futura_12" panose="020B0604020202020204" charset="0"/>
                        </a:rPr>
                        <a:t> </a:t>
                      </a:r>
                      <a:r>
                        <a:rPr lang="en-US" sz="2800" b="1" dirty="0" err="1">
                          <a:solidFill>
                            <a:srgbClr val="7F6000"/>
                          </a:solidFill>
                          <a:effectLst/>
                          <a:latin typeface="#9Slide03 SFU Futura_12" panose="020B0604020202020204" charset="0"/>
                        </a:rPr>
                        <a:t>nhiệt</a:t>
                      </a:r>
                      <a:r>
                        <a:rPr lang="en-US" sz="2800" b="1" dirty="0">
                          <a:solidFill>
                            <a:srgbClr val="7F6000"/>
                          </a:solidFill>
                          <a:effectLst/>
                          <a:latin typeface="#9Slide03 SFU Futura_12" panose="020B0604020202020204" charset="0"/>
                        </a:rPr>
                        <a:t> </a:t>
                      </a:r>
                      <a:r>
                        <a:rPr lang="en-US" sz="2800" b="1" dirty="0" err="1">
                          <a:solidFill>
                            <a:srgbClr val="7F6000"/>
                          </a:solidFill>
                          <a:effectLst/>
                          <a:latin typeface="#9Slide03 SFU Futura_12" panose="020B0604020202020204" charset="0"/>
                        </a:rPr>
                        <a:t>độ</a:t>
                      </a:r>
                      <a:endParaRPr lang="en-US" sz="1800" b="1" dirty="0">
                        <a:solidFill>
                          <a:srgbClr val="7F6000"/>
                        </a:solidFill>
                        <a:effectLst/>
                        <a:latin typeface="#9Slide03 SFU Futura_12" panose="020B0604020202020204" charset="0"/>
                        <a:ea typeface="Arial" panose="020B0604020202020204" pitchFamily="34" charset="0"/>
                      </a:endParaRPr>
                    </a:p>
                  </a:txBody>
                  <a:tcPr marL="6350" marR="63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65922194"/>
                  </a:ext>
                </a:extLst>
              </a:tr>
              <a:tr h="420678">
                <a:tc>
                  <a:txBody>
                    <a:bodyPr/>
                    <a:lstStyle/>
                    <a:p>
                      <a:pPr marL="0" marR="0" indent="95250">
                        <a:lnSpc>
                          <a:spcPct val="120000"/>
                        </a:lnSpc>
                        <a:spcBef>
                          <a:spcPts val="0"/>
                        </a:spcBef>
                        <a:spcAft>
                          <a:spcPts val="0"/>
                        </a:spcAft>
                      </a:pPr>
                      <a:r>
                        <a:rPr lang="vi-VN" sz="2800" b="1">
                          <a:solidFill>
                            <a:srgbClr val="0033CC"/>
                          </a:solidFill>
                          <a:effectLst/>
                          <a:latin typeface="#9Slide03 SFU Futura_12" panose="020B0604020202020204" charset="0"/>
                        </a:rPr>
                        <a:t>Nhiệt độ tháng cao nhất (°C)</a:t>
                      </a:r>
                      <a:endParaRPr lang="en-US" sz="1800" b="1">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8</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26</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29</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2230536695"/>
                  </a:ext>
                </a:extLst>
              </a:tr>
              <a:tr h="420678">
                <a:tc>
                  <a:txBody>
                    <a:bodyPr/>
                    <a:lstStyle/>
                    <a:p>
                      <a:pPr marL="0" marR="0" indent="95250">
                        <a:lnSpc>
                          <a:spcPct val="120000"/>
                        </a:lnSpc>
                        <a:spcBef>
                          <a:spcPts val="0"/>
                        </a:spcBef>
                        <a:spcAft>
                          <a:spcPts val="0"/>
                        </a:spcAft>
                      </a:pPr>
                      <a:r>
                        <a:rPr lang="vi-VN" sz="2800" b="1">
                          <a:solidFill>
                            <a:srgbClr val="0033CC"/>
                          </a:solidFill>
                          <a:effectLst/>
                          <a:latin typeface="#9Slide03 SFU Futura_12" panose="020B0604020202020204" charset="0"/>
                        </a:rPr>
                        <a:t>Nhiệt độ tháng th</a:t>
                      </a:r>
                      <a:r>
                        <a:rPr lang="en-US" sz="2800" b="1">
                          <a:solidFill>
                            <a:srgbClr val="0033CC"/>
                          </a:solidFill>
                          <a:effectLst/>
                          <a:latin typeface="#9Slide03 SFU Futura_12" panose="020B0604020202020204" charset="0"/>
                        </a:rPr>
                        <a:t>ấ</a:t>
                      </a:r>
                      <a:r>
                        <a:rPr lang="vi-VN" sz="2800" b="1">
                          <a:solidFill>
                            <a:srgbClr val="0033CC"/>
                          </a:solidFill>
                          <a:effectLst/>
                          <a:latin typeface="#9Slide03 SFU Futura_12" panose="020B0604020202020204" charset="0"/>
                        </a:rPr>
                        <a:t>p nhất (°C)</a:t>
                      </a:r>
                      <a:endParaRPr lang="en-US" sz="1800" b="1">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- 30</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-1</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26</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2336965645"/>
                  </a:ext>
                </a:extLst>
              </a:tr>
              <a:tr h="420678">
                <a:tc>
                  <a:txBody>
                    <a:bodyPr/>
                    <a:lstStyle/>
                    <a:p>
                      <a:pPr marL="0" marR="0" indent="95250">
                        <a:lnSpc>
                          <a:spcPct val="120000"/>
                        </a:lnSpc>
                        <a:spcBef>
                          <a:spcPts val="0"/>
                        </a:spcBef>
                        <a:spcAft>
                          <a:spcPts val="0"/>
                        </a:spcAft>
                      </a:pPr>
                      <a:r>
                        <a:rPr lang="vi-VN" sz="2800" b="1" dirty="0">
                          <a:solidFill>
                            <a:srgbClr val="0033CC"/>
                          </a:solidFill>
                          <a:effectLst/>
                          <a:latin typeface="#9Slide03 SFU Futura_12" panose="020B0604020202020204" charset="0"/>
                        </a:rPr>
                        <a:t>Biên độ nhiệt độ năm (°C)</a:t>
                      </a:r>
                      <a:endParaRPr lang="en-US" sz="18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38</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27</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dirty="0">
                          <a:solidFill>
                            <a:srgbClr val="C00000"/>
                          </a:solidFill>
                          <a:effectLst/>
                          <a:latin typeface="#9Slide03 SFU Futura_12" panose="020B0604020202020204" charset="0"/>
                        </a:rPr>
                        <a:t>3</a:t>
                      </a:r>
                      <a:endParaRPr lang="en-US" sz="2800" b="1" dirty="0">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4244214214"/>
                  </a:ext>
                </a:extLst>
              </a:tr>
              <a:tr h="420678">
                <a:tc>
                  <a:txBody>
                    <a:bodyPr/>
                    <a:lstStyle/>
                    <a:p>
                      <a:pPr marL="0" marR="0" indent="95250">
                        <a:lnSpc>
                          <a:spcPct val="120000"/>
                        </a:lnSpc>
                        <a:spcBef>
                          <a:spcPts val="0"/>
                        </a:spcBef>
                        <a:spcAft>
                          <a:spcPts val="0"/>
                        </a:spcAft>
                      </a:pPr>
                      <a:r>
                        <a:rPr lang="en-US" sz="2800" b="1" dirty="0" err="1">
                          <a:solidFill>
                            <a:srgbClr val="0033CC"/>
                          </a:solidFill>
                          <a:effectLst/>
                          <a:latin typeface="#9Slide03 SFU Futura_12" panose="020B0604020202020204" charset="0"/>
                        </a:rPr>
                        <a:t>Nhiệt</a:t>
                      </a:r>
                      <a:r>
                        <a:rPr lang="en-US" sz="2800" b="1" dirty="0">
                          <a:solidFill>
                            <a:srgbClr val="0033CC"/>
                          </a:solidFill>
                          <a:effectLst/>
                          <a:latin typeface="#9Slide03 SFU Futura_12" panose="020B0604020202020204" charset="0"/>
                        </a:rPr>
                        <a:t> </a:t>
                      </a:r>
                      <a:r>
                        <a:rPr lang="en-US" sz="2800" b="1" dirty="0" err="1">
                          <a:solidFill>
                            <a:srgbClr val="0033CC"/>
                          </a:solidFill>
                          <a:effectLst/>
                          <a:latin typeface="#9Slide03 SFU Futura_12" panose="020B0604020202020204" charset="0"/>
                        </a:rPr>
                        <a:t>độ</a:t>
                      </a:r>
                      <a:r>
                        <a:rPr lang="en-US" sz="2800" b="1" dirty="0">
                          <a:solidFill>
                            <a:srgbClr val="0033CC"/>
                          </a:solidFill>
                          <a:effectLst/>
                          <a:latin typeface="#9Slide03 SFU Futura_12" panose="020B0604020202020204" charset="0"/>
                        </a:rPr>
                        <a:t> </a:t>
                      </a:r>
                      <a:r>
                        <a:rPr lang="en-US" sz="2800" b="1" dirty="0" err="1">
                          <a:solidFill>
                            <a:srgbClr val="0033CC"/>
                          </a:solidFill>
                          <a:effectLst/>
                          <a:latin typeface="#9Slide03 SFU Futura_12" panose="020B0604020202020204" charset="0"/>
                        </a:rPr>
                        <a:t>trung</a:t>
                      </a:r>
                      <a:r>
                        <a:rPr lang="en-US" sz="2800" b="1" dirty="0">
                          <a:solidFill>
                            <a:srgbClr val="0033CC"/>
                          </a:solidFill>
                          <a:effectLst/>
                          <a:latin typeface="#9Slide03 SFU Futura_12" panose="020B0604020202020204" charset="0"/>
                        </a:rPr>
                        <a:t> </a:t>
                      </a:r>
                      <a:r>
                        <a:rPr lang="en-US" sz="2800" b="1" dirty="0" err="1">
                          <a:solidFill>
                            <a:srgbClr val="0033CC"/>
                          </a:solidFill>
                          <a:effectLst/>
                          <a:latin typeface="#9Slide03 SFU Futura_12" panose="020B0604020202020204" charset="0"/>
                        </a:rPr>
                        <a:t>bình</a:t>
                      </a:r>
                      <a:r>
                        <a:rPr lang="en-US" sz="2800" b="1" dirty="0">
                          <a:solidFill>
                            <a:srgbClr val="0033CC"/>
                          </a:solidFill>
                          <a:effectLst/>
                          <a:latin typeface="#9Slide03 SFU Futura_12" panose="020B0604020202020204" charset="0"/>
                        </a:rPr>
                        <a:t> </a:t>
                      </a:r>
                      <a:r>
                        <a:rPr lang="en-US" sz="2800" b="1" dirty="0" err="1">
                          <a:solidFill>
                            <a:srgbClr val="0033CC"/>
                          </a:solidFill>
                          <a:effectLst/>
                          <a:latin typeface="#9Slide03 SFU Futura_12" panose="020B0604020202020204" charset="0"/>
                        </a:rPr>
                        <a:t>năm</a:t>
                      </a:r>
                      <a:r>
                        <a:rPr lang="en-US" sz="2800" b="1" dirty="0">
                          <a:solidFill>
                            <a:srgbClr val="0033CC"/>
                          </a:solidFill>
                          <a:effectLst/>
                          <a:latin typeface="#9Slide03 SFU Futura_12" panose="020B0604020202020204" charset="0"/>
                        </a:rPr>
                        <a:t> (°C)</a:t>
                      </a:r>
                      <a:endParaRPr lang="en-US" sz="18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- 12,8</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13,3</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dirty="0">
                          <a:solidFill>
                            <a:srgbClr val="C00000"/>
                          </a:solidFill>
                          <a:effectLst/>
                          <a:latin typeface="#9Slide03 SFU Futura_12" panose="020B0604020202020204" charset="0"/>
                        </a:rPr>
                        <a:t>25,4</a:t>
                      </a:r>
                      <a:endParaRPr lang="en-US" sz="2800" b="1" dirty="0">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2468292875"/>
                  </a:ext>
                </a:extLst>
              </a:tr>
              <a:tr h="420678">
                <a:tc gridSpan="4">
                  <a:txBody>
                    <a:bodyPr/>
                    <a:lstStyle/>
                    <a:p>
                      <a:pPr marL="0" marR="0" indent="95250" algn="ctr">
                        <a:lnSpc>
                          <a:spcPct val="120000"/>
                        </a:lnSpc>
                        <a:spcBef>
                          <a:spcPts val="0"/>
                        </a:spcBef>
                        <a:spcAft>
                          <a:spcPts val="0"/>
                        </a:spcAft>
                      </a:pPr>
                      <a:r>
                        <a:rPr lang="en-US" sz="2800" b="1" dirty="0" err="1">
                          <a:solidFill>
                            <a:srgbClr val="7F6000"/>
                          </a:solidFill>
                          <a:effectLst/>
                          <a:latin typeface="#9Slide03 SFU Futura_12" panose="020B0604020202020204" charset="0"/>
                        </a:rPr>
                        <a:t>Về</a:t>
                      </a:r>
                      <a:r>
                        <a:rPr lang="en-US" sz="2800" b="1" dirty="0">
                          <a:solidFill>
                            <a:srgbClr val="7F6000"/>
                          </a:solidFill>
                          <a:effectLst/>
                          <a:latin typeface="#9Slide03 SFU Futura_12" panose="020B0604020202020204" charset="0"/>
                        </a:rPr>
                        <a:t> </a:t>
                      </a:r>
                      <a:r>
                        <a:rPr lang="en-US" sz="2800" b="1" dirty="0" err="1">
                          <a:solidFill>
                            <a:srgbClr val="7F6000"/>
                          </a:solidFill>
                          <a:effectLst/>
                          <a:latin typeface="#9Slide03 SFU Futura_12" panose="020B0604020202020204" charset="0"/>
                        </a:rPr>
                        <a:t>lượng</a:t>
                      </a:r>
                      <a:r>
                        <a:rPr lang="en-US" sz="2800" b="1" dirty="0">
                          <a:solidFill>
                            <a:srgbClr val="7F6000"/>
                          </a:solidFill>
                          <a:effectLst/>
                          <a:latin typeface="#9Slide03 SFU Futura_12" panose="020B0604020202020204" charset="0"/>
                        </a:rPr>
                        <a:t> </a:t>
                      </a:r>
                      <a:r>
                        <a:rPr lang="en-US" sz="2800" b="1" dirty="0" err="1">
                          <a:solidFill>
                            <a:srgbClr val="7F6000"/>
                          </a:solidFill>
                          <a:effectLst/>
                          <a:latin typeface="#9Slide03 SFU Futura_12" panose="020B0604020202020204" charset="0"/>
                        </a:rPr>
                        <a:t>mưa</a:t>
                      </a:r>
                      <a:endParaRPr lang="en-US" sz="1800" b="1" dirty="0">
                        <a:solidFill>
                          <a:srgbClr val="7F6000"/>
                        </a:solidFill>
                        <a:effectLst/>
                        <a:latin typeface="#9Slide03 SFU Futura_12" panose="020B0604020202020204" charset="0"/>
                        <a:ea typeface="Arial" panose="020B0604020202020204" pitchFamily="34" charset="0"/>
                      </a:endParaRPr>
                    </a:p>
                  </a:txBody>
                  <a:tcPr marL="6350" marR="63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92403954"/>
                  </a:ext>
                </a:extLst>
              </a:tr>
              <a:tr h="420678">
                <a:tc>
                  <a:txBody>
                    <a:bodyPr/>
                    <a:lstStyle/>
                    <a:p>
                      <a:pPr marL="0" marR="0" indent="95250">
                        <a:lnSpc>
                          <a:spcPct val="120000"/>
                        </a:lnSpc>
                        <a:spcBef>
                          <a:spcPts val="0"/>
                        </a:spcBef>
                        <a:spcAft>
                          <a:spcPts val="0"/>
                        </a:spcAft>
                      </a:pPr>
                      <a:r>
                        <a:rPr lang="vi-VN" sz="2800" b="1" dirty="0">
                          <a:solidFill>
                            <a:srgbClr val="0033CC"/>
                          </a:solidFill>
                          <a:effectLst/>
                          <a:latin typeface="#9Slide03 SFU Futura_12" panose="020B0604020202020204" charset="0"/>
                        </a:rPr>
                        <a:t>Lượng mưa tháng cao nhất (mm)</a:t>
                      </a:r>
                      <a:endParaRPr lang="en-US" sz="18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50</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dirty="0">
                          <a:solidFill>
                            <a:srgbClr val="C00000"/>
                          </a:solidFill>
                          <a:effectLst/>
                          <a:latin typeface="#9Slide03 SFU Futura_12" panose="020B0604020202020204" charset="0"/>
                        </a:rPr>
                        <a:t>385</a:t>
                      </a:r>
                      <a:endParaRPr lang="en-US" sz="2800" b="1" dirty="0">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440</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1345537747"/>
                  </a:ext>
                </a:extLst>
              </a:tr>
              <a:tr h="420678">
                <a:tc>
                  <a:txBody>
                    <a:bodyPr/>
                    <a:lstStyle/>
                    <a:p>
                      <a:pPr marL="0" marR="0" indent="95250">
                        <a:lnSpc>
                          <a:spcPct val="120000"/>
                        </a:lnSpc>
                        <a:spcBef>
                          <a:spcPts val="0"/>
                        </a:spcBef>
                        <a:spcAft>
                          <a:spcPts val="0"/>
                        </a:spcAft>
                      </a:pPr>
                      <a:r>
                        <a:rPr lang="vi-VN" sz="2800" b="1">
                          <a:solidFill>
                            <a:srgbClr val="0033CC"/>
                          </a:solidFill>
                          <a:effectLst/>
                          <a:latin typeface="#9Slide03 SFU Futura_12" panose="020B0604020202020204" charset="0"/>
                        </a:rPr>
                        <a:t>Lượng mưa tháng thấp nhất (mm)</a:t>
                      </a:r>
                      <a:endParaRPr lang="en-US" sz="1800" b="1">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10</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dirty="0">
                          <a:solidFill>
                            <a:srgbClr val="C00000"/>
                          </a:solidFill>
                          <a:effectLst/>
                          <a:latin typeface="#9Slide03 SFU Futura_12" panose="020B0604020202020204" charset="0"/>
                        </a:rPr>
                        <a:t>21</a:t>
                      </a:r>
                      <a:endParaRPr lang="en-US" sz="2800" b="1" dirty="0">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8</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2084308641"/>
                  </a:ext>
                </a:extLst>
              </a:tr>
              <a:tr h="420678">
                <a:tc>
                  <a:txBody>
                    <a:bodyPr/>
                    <a:lstStyle/>
                    <a:p>
                      <a:pPr marL="0" marR="0" indent="95250">
                        <a:lnSpc>
                          <a:spcPct val="120000"/>
                        </a:lnSpc>
                        <a:spcBef>
                          <a:spcPts val="0"/>
                        </a:spcBef>
                        <a:spcAft>
                          <a:spcPts val="0"/>
                        </a:spcAft>
                      </a:pPr>
                      <a:r>
                        <a:rPr lang="en-US" sz="2800" b="1" dirty="0" err="1">
                          <a:solidFill>
                            <a:srgbClr val="0033CC"/>
                          </a:solidFill>
                          <a:effectLst/>
                          <a:latin typeface="#9Slide03 SFU Futura_12" panose="020B0604020202020204" charset="0"/>
                        </a:rPr>
                        <a:t>Lượng</a:t>
                      </a:r>
                      <a:r>
                        <a:rPr lang="en-US" sz="2800" b="1" dirty="0">
                          <a:solidFill>
                            <a:srgbClr val="0033CC"/>
                          </a:solidFill>
                          <a:effectLst/>
                          <a:latin typeface="#9Slide03 SFU Futura_12" panose="020B0604020202020204" charset="0"/>
                        </a:rPr>
                        <a:t> </a:t>
                      </a:r>
                      <a:r>
                        <a:rPr lang="en-US" sz="2800" b="1" dirty="0" err="1">
                          <a:solidFill>
                            <a:srgbClr val="0033CC"/>
                          </a:solidFill>
                          <a:effectLst/>
                          <a:latin typeface="#9Slide03 SFU Futura_12" panose="020B0604020202020204" charset="0"/>
                        </a:rPr>
                        <a:t>mưa</a:t>
                      </a:r>
                      <a:r>
                        <a:rPr lang="en-US" sz="2800" b="1" dirty="0">
                          <a:solidFill>
                            <a:srgbClr val="0033CC"/>
                          </a:solidFill>
                          <a:effectLst/>
                          <a:latin typeface="#9Slide03 SFU Futura_12" panose="020B0604020202020204" charset="0"/>
                        </a:rPr>
                        <a:t> </a:t>
                      </a:r>
                      <a:r>
                        <a:rPr lang="en-US" sz="2800" b="1" dirty="0" err="1">
                          <a:solidFill>
                            <a:srgbClr val="0033CC"/>
                          </a:solidFill>
                          <a:effectLst/>
                          <a:latin typeface="#9Slide03 SFU Futura_12" panose="020B0604020202020204" charset="0"/>
                        </a:rPr>
                        <a:t>trung</a:t>
                      </a:r>
                      <a:r>
                        <a:rPr lang="en-US" sz="2800" b="1" dirty="0">
                          <a:solidFill>
                            <a:srgbClr val="0033CC"/>
                          </a:solidFill>
                          <a:effectLst/>
                          <a:latin typeface="#9Slide03 SFU Futura_12" panose="020B0604020202020204" charset="0"/>
                        </a:rPr>
                        <a:t> </a:t>
                      </a:r>
                      <a:r>
                        <a:rPr lang="en-US" sz="2800" b="1" dirty="0" err="1">
                          <a:solidFill>
                            <a:srgbClr val="0033CC"/>
                          </a:solidFill>
                          <a:effectLst/>
                          <a:latin typeface="#9Slide03 SFU Futura_12" panose="020B0604020202020204" charset="0"/>
                        </a:rPr>
                        <a:t>bình</a:t>
                      </a:r>
                      <a:r>
                        <a:rPr lang="en-US" sz="2800" b="1" dirty="0">
                          <a:solidFill>
                            <a:srgbClr val="0033CC"/>
                          </a:solidFill>
                          <a:effectLst/>
                          <a:latin typeface="#9Slide03 SFU Futura_12" panose="020B0604020202020204" charset="0"/>
                        </a:rPr>
                        <a:t> </a:t>
                      </a:r>
                      <a:r>
                        <a:rPr lang="en-US" sz="2800" b="1" dirty="0" err="1">
                          <a:solidFill>
                            <a:srgbClr val="0033CC"/>
                          </a:solidFill>
                          <a:effectLst/>
                          <a:latin typeface="#9Slide03 SFU Futura_12" panose="020B0604020202020204" charset="0"/>
                        </a:rPr>
                        <a:t>năm</a:t>
                      </a:r>
                      <a:r>
                        <a:rPr lang="en-US" sz="2800" b="1" dirty="0">
                          <a:solidFill>
                            <a:srgbClr val="0033CC"/>
                          </a:solidFill>
                          <a:effectLst/>
                          <a:latin typeface="#9Slide03 SFU Futura_12" panose="020B0604020202020204" charset="0"/>
                        </a:rPr>
                        <a:t> (mm)</a:t>
                      </a:r>
                      <a:endParaRPr lang="en-US" sz="18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800" b="1">
                          <a:solidFill>
                            <a:srgbClr val="C00000"/>
                          </a:solidFill>
                          <a:effectLst/>
                          <a:latin typeface="#9Slide03 SFU Futura_12" panose="020B0604020202020204" charset="0"/>
                        </a:rPr>
                        <a:t>321</a:t>
                      </a:r>
                      <a:endParaRPr lang="en-US" sz="28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dirty="0">
                          <a:solidFill>
                            <a:srgbClr val="C00000"/>
                          </a:solidFill>
                          <a:effectLst/>
                          <a:latin typeface="#9Slide03 SFU Futura_12" panose="020B0604020202020204" charset="0"/>
                        </a:rPr>
                        <a:t>1373</a:t>
                      </a:r>
                      <a:endParaRPr lang="en-US" sz="2800" b="1" dirty="0">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800" b="1" dirty="0">
                          <a:solidFill>
                            <a:srgbClr val="C00000"/>
                          </a:solidFill>
                          <a:effectLst/>
                          <a:latin typeface="#9Slide03 SFU Futura_12" panose="020B0604020202020204" charset="0"/>
                        </a:rPr>
                        <a:t>2047</a:t>
                      </a:r>
                      <a:endParaRPr lang="en-US" sz="2800" b="1" dirty="0">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1899587400"/>
                  </a:ext>
                </a:extLst>
              </a:tr>
            </a:tbl>
          </a:graphicData>
        </a:graphic>
      </p:graphicFrame>
      <p:pic>
        <p:nvPicPr>
          <p:cNvPr id="39" name="Picture 4" descr="Hình ảnh Lượng Mưa Mùa Hè Các Vector Biểu Tượng, Tinh Vân Mặt Trời, Mưa  Biểu Tượng, Biểu Tượng Thời Tiết Vector và PNG với nền trong suốt để tải  xuống miễn"/>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19238" y1="63477" x2="19238" y2="63477"/>
                        <a14:foregroundMark x1="26270" y1="66016" x2="26270" y2="66016"/>
                        <a14:foregroundMark x1="38770" y1="64941" x2="38770" y2="64941"/>
                        <a14:foregroundMark x1="50977" y1="64258" x2="50977" y2="64258"/>
                        <a14:foregroundMark x1="48438" y1="76465" x2="48438" y2="76465"/>
                        <a14:foregroundMark x1="36426" y1="75391" x2="36426" y2="75391"/>
                        <a14:foregroundMark x1="24219" y1="76953" x2="24219" y2="76953"/>
                        <a14:foregroundMark x1="64355" y1="61328" x2="64355" y2="61328"/>
                        <a14:foregroundMark x1="73145" y1="53809" x2="73145" y2="53809"/>
                        <a14:foregroundMark x1="81055" y1="49023" x2="81055" y2="49023"/>
                        <a14:foregroundMark x1="82617" y1="38770" x2="82617" y2="38770"/>
                        <a14:foregroundMark x1="79492" y1="28809" x2="79492" y2="28809"/>
                        <a14:foregroundMark x1="74121" y1="21582" x2="74121" y2="21582"/>
                        <a14:foregroundMark x1="63281" y1="19922" x2="63281" y2="19922"/>
                        <a14:foregroundMark x1="55469" y1="24316" x2="55469" y2="24316"/>
                      </a14:backgroundRemoval>
                    </a14:imgEffect>
                  </a14:imgLayer>
                </a14:imgProps>
              </a:ext>
              <a:ext uri="{28A0092B-C50C-407E-A947-70E740481C1C}">
                <a14:useLocalDpi xmlns:a14="http://schemas.microsoft.com/office/drawing/2010/main" val="0"/>
              </a:ext>
            </a:extLst>
          </a:blip>
          <a:srcRect l="12702" t="15552" r="10309" b="15050"/>
          <a:stretch/>
        </p:blipFill>
        <p:spPr bwMode="auto">
          <a:xfrm>
            <a:off x="8829826" y="-170794"/>
            <a:ext cx="2152835" cy="194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81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02A4E065-26AE-42DA-9D35-367AC0CC99D8}"/>
              </a:ext>
            </a:extLst>
          </p:cNvPr>
          <p:cNvCxnSpPr/>
          <p:nvPr/>
        </p:nvCxnSpPr>
        <p:spPr>
          <a:xfrm flipV="1">
            <a:off x="0" y="1925782"/>
            <a:ext cx="8589818" cy="36168"/>
          </a:xfrm>
          <a:prstGeom prst="line">
            <a:avLst/>
          </a:pr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D493815-81D7-4DFB-BC03-7ABE761D9402}"/>
              </a:ext>
            </a:extLst>
          </p:cNvPr>
          <p:cNvCxnSpPr>
            <a:cxnSpLocks/>
          </p:cNvCxnSpPr>
          <p:nvPr/>
        </p:nvCxnSpPr>
        <p:spPr>
          <a:xfrm>
            <a:off x="-32991" y="1769784"/>
            <a:ext cx="8589818" cy="61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Rounded Corners 7">
            <a:extLst>
              <a:ext uri="{FF2B5EF4-FFF2-40B4-BE49-F238E27FC236}">
                <a16:creationId xmlns:a16="http://schemas.microsoft.com/office/drawing/2014/main" xmlns="" id="{09CD7DA3-870E-45AC-9BA5-014F990F81AD}"/>
              </a:ext>
            </a:extLst>
          </p:cNvPr>
          <p:cNvSpPr/>
          <p:nvPr/>
        </p:nvSpPr>
        <p:spPr>
          <a:xfrm>
            <a:off x="321630" y="177677"/>
            <a:ext cx="7946557" cy="1562566"/>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006C00"/>
                </a:solidFill>
                <a:latin typeface="#9Slide03 SFU Futura_12" panose="00000400000000000000" pitchFamily="2" charset="0"/>
                <a:cs typeface="Arial" panose="020B0604020202020204" pitchFamily="34" charset="0"/>
              </a:rPr>
              <a:t>PHÂN TÍCH BIỂU ĐỒ</a:t>
            </a:r>
          </a:p>
          <a:p>
            <a:pPr algn="ctr"/>
            <a:r>
              <a:rPr lang="en-US" sz="4400" b="1" dirty="0" smtClean="0">
                <a:solidFill>
                  <a:schemeClr val="tx1"/>
                </a:solidFill>
                <a:latin typeface="#9Slide03 SFU Futura_12" panose="00000400000000000000" pitchFamily="2" charset="0"/>
                <a:cs typeface="Arial" panose="020B0604020202020204" pitchFamily="34" charset="0"/>
              </a:rPr>
              <a:t>NHIỆT ĐỘ, LƯỢNG MƯA</a:t>
            </a:r>
            <a:endParaRPr lang="vi-VN" sz="4400" b="1" dirty="0">
              <a:solidFill>
                <a:schemeClr val="tx1"/>
              </a:solidFill>
              <a:latin typeface="#9Slide03 SFU Futura_12" panose="00000400000000000000" pitchFamily="2" charset="0"/>
              <a:cs typeface="Arial" panose="020B0604020202020204" pitchFamily="34" charset="0"/>
            </a:endParaRPr>
          </a:p>
        </p:txBody>
      </p:sp>
      <p:pic>
        <p:nvPicPr>
          <p:cNvPr id="7" name="Picture 4" descr="Hình ảnh Lượng Mưa Mùa Hè Các Vector Biểu Tượng, Tinh Vân Mặt Trời, Mưa  Biểu Tượng, Biểu Tượng Thời Tiết Vector và PNG với nền trong suốt để tải  xuống miễn"/>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19238" y1="63477" x2="19238" y2="63477"/>
                        <a14:foregroundMark x1="26270" y1="66016" x2="26270" y2="66016"/>
                        <a14:foregroundMark x1="38770" y1="64941" x2="38770" y2="64941"/>
                        <a14:foregroundMark x1="50977" y1="64258" x2="50977" y2="64258"/>
                        <a14:foregroundMark x1="48438" y1="76465" x2="48438" y2="76465"/>
                        <a14:foregroundMark x1="36426" y1="75391" x2="36426" y2="75391"/>
                        <a14:foregroundMark x1="24219" y1="76953" x2="24219" y2="76953"/>
                        <a14:foregroundMark x1="64355" y1="61328" x2="64355" y2="61328"/>
                        <a14:foregroundMark x1="73145" y1="53809" x2="73145" y2="53809"/>
                        <a14:foregroundMark x1="81055" y1="49023" x2="81055" y2="49023"/>
                        <a14:foregroundMark x1="82617" y1="38770" x2="82617" y2="38770"/>
                        <a14:foregroundMark x1="79492" y1="28809" x2="79492" y2="28809"/>
                        <a14:foregroundMark x1="74121" y1="21582" x2="74121" y2="21582"/>
                        <a14:foregroundMark x1="63281" y1="19922" x2="63281" y2="19922"/>
                        <a14:foregroundMark x1="55469" y1="24316" x2="55469" y2="24316"/>
                      </a14:backgroundRemoval>
                    </a14:imgEffect>
                  </a14:imgLayer>
                </a14:imgProps>
              </a:ext>
              <a:ext uri="{28A0092B-C50C-407E-A947-70E740481C1C}">
                <a14:useLocalDpi xmlns:a14="http://schemas.microsoft.com/office/drawing/2010/main" val="0"/>
              </a:ext>
            </a:extLst>
          </a:blip>
          <a:srcRect l="12702" t="15552" r="10309" b="15050"/>
          <a:stretch/>
        </p:blipFill>
        <p:spPr bwMode="auto">
          <a:xfrm>
            <a:off x="9079208" y="0"/>
            <a:ext cx="2136421" cy="1925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252374340"/>
              </p:ext>
            </p:extLst>
          </p:nvPr>
        </p:nvGraphicFramePr>
        <p:xfrm>
          <a:off x="6286343" y="2111806"/>
          <a:ext cx="5800592" cy="3657600"/>
        </p:xfrm>
        <a:graphic>
          <a:graphicData uri="http://schemas.openxmlformats.org/drawingml/2006/table">
            <a:tbl>
              <a:tblPr>
                <a:tableStyleId>{616DA210-FB5B-4158-B5E0-FEB733F419BA}</a:tableStyleId>
              </a:tblPr>
              <a:tblGrid>
                <a:gridCol w="2584283">
                  <a:extLst>
                    <a:ext uri="{9D8B030D-6E8A-4147-A177-3AD203B41FA5}">
                      <a16:colId xmlns:a16="http://schemas.microsoft.com/office/drawing/2014/main" xmlns="" val="3945758564"/>
                    </a:ext>
                  </a:extLst>
                </a:gridCol>
                <a:gridCol w="1095510">
                  <a:extLst>
                    <a:ext uri="{9D8B030D-6E8A-4147-A177-3AD203B41FA5}">
                      <a16:colId xmlns:a16="http://schemas.microsoft.com/office/drawing/2014/main" xmlns="" val="1359964336"/>
                    </a:ext>
                  </a:extLst>
                </a:gridCol>
                <a:gridCol w="898881">
                  <a:extLst>
                    <a:ext uri="{9D8B030D-6E8A-4147-A177-3AD203B41FA5}">
                      <a16:colId xmlns:a16="http://schemas.microsoft.com/office/drawing/2014/main" xmlns="" val="2099749375"/>
                    </a:ext>
                  </a:extLst>
                </a:gridCol>
                <a:gridCol w="1221918">
                  <a:extLst>
                    <a:ext uri="{9D8B030D-6E8A-4147-A177-3AD203B41FA5}">
                      <a16:colId xmlns:a16="http://schemas.microsoft.com/office/drawing/2014/main" xmlns="" val="3941365069"/>
                    </a:ext>
                  </a:extLst>
                </a:gridCol>
              </a:tblGrid>
              <a:tr h="362778">
                <a:tc>
                  <a:txBody>
                    <a:bodyPr/>
                    <a:lstStyle/>
                    <a:p>
                      <a:pPr marL="0" marR="0" indent="9525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0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rgbClr val="7F6000"/>
                    </a:solidFill>
                  </a:tcPr>
                </a:tc>
                <a:tc>
                  <a:txBody>
                    <a:bodyPr/>
                    <a:lstStyle/>
                    <a:p>
                      <a:pPr marL="0" marR="0" algn="ctr">
                        <a:lnSpc>
                          <a:spcPct val="120000"/>
                        </a:lnSpc>
                        <a:spcBef>
                          <a:spcPts val="0"/>
                        </a:spcBef>
                        <a:spcAft>
                          <a:spcPts val="0"/>
                        </a:spcAft>
                      </a:pPr>
                      <a:r>
                        <a:rPr lang="en-US" sz="2000" b="1" dirty="0" err="1">
                          <a:solidFill>
                            <a:srgbClr val="FFFF00"/>
                          </a:solidFill>
                          <a:effectLst/>
                          <a:latin typeface="#9Slide03 SFU Futura_12" panose="020B0604020202020204" charset="0"/>
                        </a:rPr>
                        <a:t>Tích</a:t>
                      </a:r>
                      <a:r>
                        <a:rPr lang="en-US" sz="2000" b="1" dirty="0">
                          <a:solidFill>
                            <a:srgbClr val="FFFF00"/>
                          </a:solidFill>
                          <a:effectLst/>
                          <a:latin typeface="#9Slide03 SFU Futura_12" panose="020B0604020202020204" charset="0"/>
                        </a:rPr>
                        <a:t>-xi</a:t>
                      </a:r>
                      <a:endParaRPr lang="en-US" sz="2000" b="1" dirty="0">
                        <a:solidFill>
                          <a:srgbClr val="FFFF00"/>
                        </a:solidFill>
                        <a:effectLst/>
                        <a:latin typeface="#9Slide03 SFU Futura_12" panose="020B0604020202020204" charset="0"/>
                        <a:ea typeface="Arial" panose="020B0604020202020204" pitchFamily="34" charset="0"/>
                      </a:endParaRPr>
                    </a:p>
                  </a:txBody>
                  <a:tcPr marL="6350" marR="6350" marT="0" marB="0" anchor="ctr">
                    <a:solidFill>
                      <a:srgbClr val="7F6000"/>
                    </a:solidFill>
                  </a:tcPr>
                </a:tc>
                <a:tc>
                  <a:txBody>
                    <a:bodyPr/>
                    <a:lstStyle/>
                    <a:p>
                      <a:pPr marL="0" marR="0" algn="ctr">
                        <a:lnSpc>
                          <a:spcPct val="120000"/>
                        </a:lnSpc>
                        <a:spcBef>
                          <a:spcPts val="0"/>
                        </a:spcBef>
                        <a:spcAft>
                          <a:spcPts val="0"/>
                        </a:spcAft>
                      </a:pPr>
                      <a:r>
                        <a:rPr lang="en-US" sz="2000" b="1" dirty="0" err="1">
                          <a:solidFill>
                            <a:srgbClr val="FFFF00"/>
                          </a:solidFill>
                          <a:effectLst/>
                          <a:latin typeface="#9Slide03 SFU Futura_12" panose="020B0604020202020204" charset="0"/>
                        </a:rPr>
                        <a:t>Xê</a:t>
                      </a:r>
                      <a:r>
                        <a:rPr lang="en-US" sz="2000" b="1" dirty="0">
                          <a:solidFill>
                            <a:srgbClr val="FFFF00"/>
                          </a:solidFill>
                          <a:effectLst/>
                          <a:latin typeface="#9Slide03 SFU Futura_12" panose="020B0604020202020204" charset="0"/>
                        </a:rPr>
                        <a:t>-un</a:t>
                      </a:r>
                      <a:endParaRPr lang="en-US" sz="2000" b="1" dirty="0">
                        <a:solidFill>
                          <a:srgbClr val="FFFF00"/>
                        </a:solidFill>
                        <a:effectLst/>
                        <a:latin typeface="#9Slide03 SFU Futura_12" panose="020B0604020202020204" charset="0"/>
                        <a:ea typeface="Arial" panose="020B0604020202020204" pitchFamily="34" charset="0"/>
                      </a:endParaRPr>
                    </a:p>
                  </a:txBody>
                  <a:tcPr marL="6350" marR="6350" marT="0" marB="0" anchor="ctr">
                    <a:solidFill>
                      <a:srgbClr val="7F6000"/>
                    </a:solidFill>
                  </a:tcPr>
                </a:tc>
                <a:tc>
                  <a:txBody>
                    <a:bodyPr/>
                    <a:lstStyle/>
                    <a:p>
                      <a:pPr marL="0" marR="0" algn="ctr">
                        <a:lnSpc>
                          <a:spcPct val="120000"/>
                        </a:lnSpc>
                        <a:spcBef>
                          <a:spcPts val="0"/>
                        </a:spcBef>
                        <a:spcAft>
                          <a:spcPts val="0"/>
                        </a:spcAft>
                      </a:pPr>
                      <a:r>
                        <a:rPr lang="en-US" sz="2000" b="1" dirty="0">
                          <a:solidFill>
                            <a:srgbClr val="FFFF00"/>
                          </a:solidFill>
                          <a:effectLst/>
                          <a:latin typeface="#9Slide03 SFU Futura_12" panose="020B0604020202020204" charset="0"/>
                        </a:rPr>
                        <a:t>Ma-</a:t>
                      </a:r>
                      <a:r>
                        <a:rPr lang="en-US" sz="2000" b="1" dirty="0" err="1">
                          <a:solidFill>
                            <a:srgbClr val="FFFF00"/>
                          </a:solidFill>
                          <a:effectLst/>
                          <a:latin typeface="#9Slide03 SFU Futura_12" panose="020B0604020202020204" charset="0"/>
                        </a:rPr>
                        <a:t>ni</a:t>
                      </a:r>
                      <a:r>
                        <a:rPr lang="en-US" sz="2000" b="1" dirty="0">
                          <a:solidFill>
                            <a:srgbClr val="FFFF00"/>
                          </a:solidFill>
                          <a:effectLst/>
                          <a:latin typeface="#9Slide03 SFU Futura_12" panose="020B0604020202020204" charset="0"/>
                        </a:rPr>
                        <a:t>-la</a:t>
                      </a:r>
                      <a:endParaRPr lang="en-US" sz="2000" b="1" dirty="0">
                        <a:solidFill>
                          <a:srgbClr val="FFFF00"/>
                        </a:solidFill>
                        <a:effectLst/>
                        <a:latin typeface="#9Slide03 SFU Futura_12" panose="020B0604020202020204" charset="0"/>
                        <a:ea typeface="Arial" panose="020B0604020202020204" pitchFamily="34" charset="0"/>
                      </a:endParaRPr>
                    </a:p>
                  </a:txBody>
                  <a:tcPr marL="6350" marR="6350" marT="0" marB="0" anchor="ctr">
                    <a:solidFill>
                      <a:srgbClr val="7F6000"/>
                    </a:solidFill>
                  </a:tcPr>
                </a:tc>
                <a:extLst>
                  <a:ext uri="{0D108BD9-81ED-4DB2-BD59-A6C34878D82A}">
                    <a16:rowId xmlns:a16="http://schemas.microsoft.com/office/drawing/2014/main" xmlns="" val="1356511984"/>
                  </a:ext>
                </a:extLst>
              </a:tr>
              <a:tr h="362778">
                <a:tc gridSpan="4">
                  <a:txBody>
                    <a:bodyPr/>
                    <a:lstStyle/>
                    <a:p>
                      <a:pPr marL="0" marR="0" indent="95250" algn="ctr">
                        <a:lnSpc>
                          <a:spcPct val="120000"/>
                        </a:lnSpc>
                        <a:spcBef>
                          <a:spcPts val="0"/>
                        </a:spcBef>
                        <a:spcAft>
                          <a:spcPts val="0"/>
                        </a:spcAft>
                      </a:pPr>
                      <a:r>
                        <a:rPr lang="en-US" sz="2000" b="1" dirty="0" err="1" smtClean="0">
                          <a:solidFill>
                            <a:srgbClr val="7F6000"/>
                          </a:solidFill>
                          <a:effectLst/>
                          <a:latin typeface="#9Slide03 SFU Futura_12" panose="020B0604020202020204" charset="0"/>
                        </a:rPr>
                        <a:t>Về</a:t>
                      </a:r>
                      <a:r>
                        <a:rPr lang="en-US" sz="2000" b="1" dirty="0" smtClean="0">
                          <a:solidFill>
                            <a:srgbClr val="7F6000"/>
                          </a:solidFill>
                          <a:effectLst/>
                          <a:latin typeface="#9Slide03 SFU Futura_12" panose="020B0604020202020204" charset="0"/>
                        </a:rPr>
                        <a:t> </a:t>
                      </a:r>
                      <a:r>
                        <a:rPr lang="en-US" sz="2000" b="1" dirty="0" err="1" smtClean="0">
                          <a:solidFill>
                            <a:srgbClr val="7F6000"/>
                          </a:solidFill>
                          <a:effectLst/>
                          <a:latin typeface="#9Slide03 SFU Futura_12" panose="020B0604020202020204" charset="0"/>
                        </a:rPr>
                        <a:t>nhiệt</a:t>
                      </a:r>
                      <a:r>
                        <a:rPr lang="en-US" sz="2000" b="1" dirty="0" smtClean="0">
                          <a:solidFill>
                            <a:srgbClr val="7F6000"/>
                          </a:solidFill>
                          <a:effectLst/>
                          <a:latin typeface="#9Slide03 SFU Futura_12" panose="020B0604020202020204" charset="0"/>
                        </a:rPr>
                        <a:t> </a:t>
                      </a:r>
                      <a:r>
                        <a:rPr lang="en-US" sz="2000" b="1" dirty="0" err="1" smtClean="0">
                          <a:solidFill>
                            <a:srgbClr val="7F6000"/>
                          </a:solidFill>
                          <a:effectLst/>
                          <a:latin typeface="#9Slide03 SFU Futura_12" panose="020B0604020202020204" charset="0"/>
                        </a:rPr>
                        <a:t>độ</a:t>
                      </a:r>
                      <a:r>
                        <a:rPr lang="en-US" sz="2000" b="1" dirty="0" smtClean="0">
                          <a:solidFill>
                            <a:srgbClr val="7F6000"/>
                          </a:solidFill>
                          <a:effectLst/>
                          <a:latin typeface="#9Slide03 SFU Futura_12" panose="020B0604020202020204" charset="0"/>
                        </a:rPr>
                        <a:t> (°C)</a:t>
                      </a:r>
                    </a:p>
                  </a:txBody>
                  <a:tcPr marL="6350" marR="63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65922194"/>
                  </a:ext>
                </a:extLst>
              </a:tr>
              <a:tr h="362778">
                <a:tc>
                  <a:txBody>
                    <a:bodyPr/>
                    <a:lstStyle/>
                    <a:p>
                      <a:pPr marL="0" marR="0" indent="95250">
                        <a:lnSpc>
                          <a:spcPct val="120000"/>
                        </a:lnSpc>
                        <a:spcBef>
                          <a:spcPts val="0"/>
                        </a:spcBef>
                        <a:spcAft>
                          <a:spcPts val="0"/>
                        </a:spcAft>
                      </a:pPr>
                      <a:r>
                        <a:rPr lang="vi-VN" sz="2000" b="1" dirty="0" smtClean="0">
                          <a:solidFill>
                            <a:srgbClr val="0033CC"/>
                          </a:solidFill>
                          <a:effectLst/>
                          <a:latin typeface="#9Slide03 SFU Futura_12" panose="020B0604020202020204" charset="0"/>
                        </a:rPr>
                        <a:t>N</a:t>
                      </a:r>
                      <a:r>
                        <a:rPr lang="en-US" sz="2000" b="1" dirty="0" smtClean="0">
                          <a:solidFill>
                            <a:srgbClr val="0033CC"/>
                          </a:solidFill>
                          <a:effectLst/>
                          <a:latin typeface="#9Slide03 SFU Futura_12" panose="020B0604020202020204" charset="0"/>
                        </a:rPr>
                        <a:t>.</a:t>
                      </a:r>
                      <a:r>
                        <a:rPr lang="vi-VN" sz="2000" b="1" dirty="0" smtClean="0">
                          <a:solidFill>
                            <a:srgbClr val="0033CC"/>
                          </a:solidFill>
                          <a:effectLst/>
                          <a:latin typeface="#9Slide03 SFU Futura_12" panose="020B0604020202020204" charset="0"/>
                        </a:rPr>
                        <a:t>độ </a:t>
                      </a:r>
                      <a:r>
                        <a:rPr lang="vi-VN" sz="2000" b="1" dirty="0">
                          <a:solidFill>
                            <a:srgbClr val="0033CC"/>
                          </a:solidFill>
                          <a:effectLst/>
                          <a:latin typeface="#9Slide03 SFU Futura_12" panose="020B0604020202020204" charset="0"/>
                        </a:rPr>
                        <a:t>tháng cao </a:t>
                      </a:r>
                      <a:r>
                        <a:rPr lang="vi-VN" sz="2000" b="1" dirty="0" smtClean="0">
                          <a:solidFill>
                            <a:srgbClr val="0033CC"/>
                          </a:solidFill>
                          <a:effectLst/>
                          <a:latin typeface="#9Slide03 SFU Futura_12" panose="020B0604020202020204" charset="0"/>
                        </a:rPr>
                        <a:t>nhất</a:t>
                      </a:r>
                      <a:endParaRPr lang="en-US" sz="20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8</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26</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29</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2230536695"/>
                  </a:ext>
                </a:extLst>
              </a:tr>
              <a:tr h="362778">
                <a:tc>
                  <a:txBody>
                    <a:bodyPr/>
                    <a:lstStyle/>
                    <a:p>
                      <a:pPr marL="0" marR="0" indent="95250">
                        <a:lnSpc>
                          <a:spcPct val="120000"/>
                        </a:lnSpc>
                        <a:spcBef>
                          <a:spcPts val="0"/>
                        </a:spcBef>
                        <a:spcAft>
                          <a:spcPts val="0"/>
                        </a:spcAft>
                      </a:pPr>
                      <a:r>
                        <a:rPr lang="vi-VN" sz="2000" b="1" dirty="0" smtClean="0">
                          <a:solidFill>
                            <a:srgbClr val="0033CC"/>
                          </a:solidFill>
                          <a:effectLst/>
                          <a:latin typeface="#9Slide03 SFU Futura_12" panose="020B0604020202020204" charset="0"/>
                        </a:rPr>
                        <a:t>N</a:t>
                      </a:r>
                      <a:r>
                        <a:rPr lang="en-US" sz="2000" b="1" dirty="0" smtClean="0">
                          <a:solidFill>
                            <a:srgbClr val="0033CC"/>
                          </a:solidFill>
                          <a:effectLst/>
                          <a:latin typeface="#9Slide03 SFU Futura_12" panose="020B0604020202020204" charset="0"/>
                        </a:rPr>
                        <a:t>.</a:t>
                      </a:r>
                      <a:r>
                        <a:rPr lang="vi-VN" sz="2000" b="1" dirty="0" smtClean="0">
                          <a:solidFill>
                            <a:srgbClr val="0033CC"/>
                          </a:solidFill>
                          <a:effectLst/>
                          <a:latin typeface="#9Slide03 SFU Futura_12" panose="020B0604020202020204" charset="0"/>
                        </a:rPr>
                        <a:t>độ </a:t>
                      </a:r>
                      <a:r>
                        <a:rPr lang="vi-VN" sz="2000" b="1" dirty="0">
                          <a:solidFill>
                            <a:srgbClr val="0033CC"/>
                          </a:solidFill>
                          <a:effectLst/>
                          <a:latin typeface="#9Slide03 SFU Futura_12" panose="020B0604020202020204" charset="0"/>
                        </a:rPr>
                        <a:t>tháng th</a:t>
                      </a:r>
                      <a:r>
                        <a:rPr lang="en-US" sz="2000" b="1" dirty="0">
                          <a:solidFill>
                            <a:srgbClr val="0033CC"/>
                          </a:solidFill>
                          <a:effectLst/>
                          <a:latin typeface="#9Slide03 SFU Futura_12" panose="020B0604020202020204" charset="0"/>
                        </a:rPr>
                        <a:t>ấ</a:t>
                      </a:r>
                      <a:r>
                        <a:rPr lang="vi-VN" sz="2000" b="1" dirty="0">
                          <a:solidFill>
                            <a:srgbClr val="0033CC"/>
                          </a:solidFill>
                          <a:effectLst/>
                          <a:latin typeface="#9Slide03 SFU Futura_12" panose="020B0604020202020204" charset="0"/>
                        </a:rPr>
                        <a:t>p nhất </a:t>
                      </a:r>
                      <a:endParaRPr lang="en-US" sz="20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- 30</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-1</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26</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2336965645"/>
                  </a:ext>
                </a:extLst>
              </a:tr>
              <a:tr h="362778">
                <a:tc>
                  <a:txBody>
                    <a:bodyPr/>
                    <a:lstStyle/>
                    <a:p>
                      <a:pPr marL="0" marR="0" indent="95250">
                        <a:lnSpc>
                          <a:spcPct val="120000"/>
                        </a:lnSpc>
                        <a:spcBef>
                          <a:spcPts val="0"/>
                        </a:spcBef>
                        <a:spcAft>
                          <a:spcPts val="0"/>
                        </a:spcAft>
                      </a:pPr>
                      <a:r>
                        <a:rPr lang="vi-VN" sz="2000" b="1" dirty="0">
                          <a:solidFill>
                            <a:srgbClr val="0033CC"/>
                          </a:solidFill>
                          <a:effectLst/>
                          <a:latin typeface="#9Slide03 SFU Futura_12" panose="020B0604020202020204" charset="0"/>
                        </a:rPr>
                        <a:t>Biên độ </a:t>
                      </a:r>
                      <a:r>
                        <a:rPr lang="en-US" sz="2000" b="1" dirty="0" smtClean="0">
                          <a:solidFill>
                            <a:srgbClr val="0033CC"/>
                          </a:solidFill>
                          <a:effectLst/>
                          <a:latin typeface="#9Slide03 SFU Futura_12" panose="020B0604020202020204" charset="0"/>
                        </a:rPr>
                        <a:t>N.</a:t>
                      </a:r>
                      <a:r>
                        <a:rPr lang="vi-VN" sz="2000" b="1" dirty="0" smtClean="0">
                          <a:solidFill>
                            <a:srgbClr val="0033CC"/>
                          </a:solidFill>
                          <a:effectLst/>
                          <a:latin typeface="#9Slide03 SFU Futura_12" panose="020B0604020202020204" charset="0"/>
                        </a:rPr>
                        <a:t>độ năm</a:t>
                      </a:r>
                      <a:endParaRPr lang="en-US" sz="20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38</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27</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dirty="0">
                          <a:solidFill>
                            <a:srgbClr val="C00000"/>
                          </a:solidFill>
                          <a:effectLst/>
                          <a:latin typeface="#9Slide03 SFU Futura_12" panose="020B0604020202020204" charset="0"/>
                        </a:rPr>
                        <a:t>3</a:t>
                      </a:r>
                      <a:endParaRPr lang="en-US" sz="2000" b="1" dirty="0">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4244214214"/>
                  </a:ext>
                </a:extLst>
              </a:tr>
              <a:tr h="362778">
                <a:tc>
                  <a:txBody>
                    <a:bodyPr/>
                    <a:lstStyle/>
                    <a:p>
                      <a:pPr marL="0" marR="0" indent="95250">
                        <a:lnSpc>
                          <a:spcPct val="120000"/>
                        </a:lnSpc>
                        <a:spcBef>
                          <a:spcPts val="0"/>
                        </a:spcBef>
                        <a:spcAft>
                          <a:spcPts val="0"/>
                        </a:spcAft>
                      </a:pPr>
                      <a:r>
                        <a:rPr lang="en-US" sz="2000" b="1" dirty="0" err="1" smtClean="0">
                          <a:solidFill>
                            <a:srgbClr val="0033CC"/>
                          </a:solidFill>
                          <a:effectLst/>
                          <a:latin typeface="#9Slide03 SFU Futura_12" panose="020B0604020202020204" charset="0"/>
                        </a:rPr>
                        <a:t>N.độ</a:t>
                      </a:r>
                      <a:r>
                        <a:rPr lang="en-US" sz="2000" b="1" dirty="0" smtClean="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trung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bình</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năm</a:t>
                      </a:r>
                      <a:r>
                        <a:rPr lang="en-US" sz="2000" b="1" dirty="0">
                          <a:solidFill>
                            <a:srgbClr val="0033CC"/>
                          </a:solidFill>
                          <a:effectLst/>
                          <a:latin typeface="#9Slide03 SFU Futura_12" panose="020B0604020202020204" charset="0"/>
                        </a:rPr>
                        <a:t> </a:t>
                      </a:r>
                      <a:endParaRPr lang="en-US" sz="20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- 12,8</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13,3</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dirty="0">
                          <a:solidFill>
                            <a:srgbClr val="C00000"/>
                          </a:solidFill>
                          <a:effectLst/>
                          <a:latin typeface="#9Slide03 SFU Futura_12" panose="020B0604020202020204" charset="0"/>
                        </a:rPr>
                        <a:t>25,4</a:t>
                      </a:r>
                      <a:endParaRPr lang="en-US" sz="2000" b="1" dirty="0">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2468292875"/>
                  </a:ext>
                </a:extLst>
              </a:tr>
              <a:tr h="362778">
                <a:tc gridSpan="4">
                  <a:txBody>
                    <a:bodyPr/>
                    <a:lstStyle/>
                    <a:p>
                      <a:pPr marL="0" marR="0" indent="95250" algn="ctr">
                        <a:lnSpc>
                          <a:spcPct val="120000"/>
                        </a:lnSpc>
                        <a:spcBef>
                          <a:spcPts val="0"/>
                        </a:spcBef>
                        <a:spcAft>
                          <a:spcPts val="0"/>
                        </a:spcAft>
                      </a:pPr>
                      <a:r>
                        <a:rPr lang="en-US" sz="2000" b="1" dirty="0" err="1">
                          <a:solidFill>
                            <a:srgbClr val="7F6000"/>
                          </a:solidFill>
                          <a:effectLst/>
                          <a:latin typeface="#9Slide03 SFU Futura_12" panose="020B0604020202020204" charset="0"/>
                        </a:rPr>
                        <a:t>Về</a:t>
                      </a:r>
                      <a:r>
                        <a:rPr lang="en-US" sz="2000" b="1" dirty="0">
                          <a:solidFill>
                            <a:srgbClr val="7F6000"/>
                          </a:solidFill>
                          <a:effectLst/>
                          <a:latin typeface="#9Slide03 SFU Futura_12" panose="020B0604020202020204" charset="0"/>
                        </a:rPr>
                        <a:t> </a:t>
                      </a:r>
                      <a:r>
                        <a:rPr lang="en-US" sz="2000" b="1" dirty="0" err="1">
                          <a:solidFill>
                            <a:srgbClr val="7F6000"/>
                          </a:solidFill>
                          <a:effectLst/>
                          <a:latin typeface="#9Slide03 SFU Futura_12" panose="020B0604020202020204" charset="0"/>
                        </a:rPr>
                        <a:t>lượng</a:t>
                      </a:r>
                      <a:r>
                        <a:rPr lang="en-US" sz="2000" b="1" dirty="0">
                          <a:solidFill>
                            <a:srgbClr val="7F6000"/>
                          </a:solidFill>
                          <a:effectLst/>
                          <a:latin typeface="#9Slide03 SFU Futura_12" panose="020B0604020202020204" charset="0"/>
                        </a:rPr>
                        <a:t> </a:t>
                      </a:r>
                      <a:r>
                        <a:rPr lang="en-US" sz="2000" b="1" dirty="0" err="1" smtClean="0">
                          <a:solidFill>
                            <a:srgbClr val="7F6000"/>
                          </a:solidFill>
                          <a:effectLst/>
                          <a:latin typeface="#9Slide03 SFU Futura_12" panose="020B0604020202020204" charset="0"/>
                        </a:rPr>
                        <a:t>mưa</a:t>
                      </a:r>
                      <a:r>
                        <a:rPr lang="en-US" sz="2000" b="1" dirty="0" smtClean="0">
                          <a:solidFill>
                            <a:srgbClr val="7F6000"/>
                          </a:solidFill>
                          <a:effectLst/>
                          <a:latin typeface="#9Slide03 SFU Futura_12" panose="020B0604020202020204" charset="0"/>
                        </a:rPr>
                        <a:t> (mm)</a:t>
                      </a:r>
                      <a:endParaRPr lang="en-US" sz="2000" b="1" dirty="0">
                        <a:solidFill>
                          <a:srgbClr val="7F6000"/>
                        </a:solidFill>
                        <a:effectLst/>
                        <a:latin typeface="#9Slide03 SFU Futura_12" panose="020B0604020202020204" charset="0"/>
                        <a:ea typeface="Arial" panose="020B0604020202020204" pitchFamily="34" charset="0"/>
                      </a:endParaRPr>
                    </a:p>
                  </a:txBody>
                  <a:tcPr marL="6350" marR="63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92403954"/>
                  </a:ext>
                </a:extLst>
              </a:tr>
              <a:tr h="362778">
                <a:tc>
                  <a:txBody>
                    <a:bodyPr/>
                    <a:lstStyle/>
                    <a:p>
                      <a:pPr marL="0" marR="0" indent="95250">
                        <a:lnSpc>
                          <a:spcPct val="120000"/>
                        </a:lnSpc>
                        <a:spcBef>
                          <a:spcPts val="0"/>
                        </a:spcBef>
                        <a:spcAft>
                          <a:spcPts val="0"/>
                        </a:spcAft>
                      </a:pPr>
                      <a:r>
                        <a:rPr lang="vi-VN" sz="2000" b="1" dirty="0" smtClean="0">
                          <a:solidFill>
                            <a:srgbClr val="0033CC"/>
                          </a:solidFill>
                          <a:effectLst/>
                          <a:latin typeface="#9Slide03 SFU Futura_12" panose="020B0604020202020204" charset="0"/>
                        </a:rPr>
                        <a:t>L</a:t>
                      </a:r>
                      <a:r>
                        <a:rPr lang="en-US" sz="2000" b="1" dirty="0" smtClean="0">
                          <a:solidFill>
                            <a:srgbClr val="0033CC"/>
                          </a:solidFill>
                          <a:effectLst/>
                          <a:latin typeface="#9Slide03 SFU Futura_12" panose="020B0604020202020204" charset="0"/>
                        </a:rPr>
                        <a:t>.</a:t>
                      </a:r>
                      <a:r>
                        <a:rPr lang="vi-VN" sz="2000" b="1" dirty="0" smtClean="0">
                          <a:solidFill>
                            <a:srgbClr val="0033CC"/>
                          </a:solidFill>
                          <a:effectLst/>
                          <a:latin typeface="#9Slide03 SFU Futura_12" panose="020B0604020202020204" charset="0"/>
                        </a:rPr>
                        <a:t>mưa </a:t>
                      </a:r>
                      <a:r>
                        <a:rPr lang="vi-VN" sz="2000" b="1" dirty="0">
                          <a:solidFill>
                            <a:srgbClr val="0033CC"/>
                          </a:solidFill>
                          <a:effectLst/>
                          <a:latin typeface="#9Slide03 SFU Futura_12" panose="020B0604020202020204" charset="0"/>
                        </a:rPr>
                        <a:t>tháng cao nhất </a:t>
                      </a:r>
                      <a:endParaRPr lang="en-US" sz="20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000" b="1" dirty="0">
                          <a:solidFill>
                            <a:srgbClr val="C00000"/>
                          </a:solidFill>
                          <a:effectLst/>
                          <a:latin typeface="#9Slide03 SFU Futura_12" panose="020B0604020202020204" charset="0"/>
                        </a:rPr>
                        <a:t>50</a:t>
                      </a:r>
                      <a:endParaRPr lang="en-US" sz="2000" b="1" dirty="0">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dirty="0">
                          <a:solidFill>
                            <a:srgbClr val="C00000"/>
                          </a:solidFill>
                          <a:effectLst/>
                          <a:latin typeface="#9Slide03 SFU Futura_12" panose="020B0604020202020204" charset="0"/>
                        </a:rPr>
                        <a:t>385</a:t>
                      </a:r>
                      <a:endParaRPr lang="en-US" sz="2000" b="1" dirty="0">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440</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1345537747"/>
                  </a:ext>
                </a:extLst>
              </a:tr>
              <a:tr h="362778">
                <a:tc>
                  <a:txBody>
                    <a:bodyPr/>
                    <a:lstStyle/>
                    <a:p>
                      <a:pPr marL="0" marR="0" indent="95250">
                        <a:lnSpc>
                          <a:spcPct val="120000"/>
                        </a:lnSpc>
                        <a:spcBef>
                          <a:spcPts val="0"/>
                        </a:spcBef>
                        <a:spcAft>
                          <a:spcPts val="0"/>
                        </a:spcAft>
                      </a:pPr>
                      <a:r>
                        <a:rPr lang="en-US" sz="2000" b="1" dirty="0" smtClean="0">
                          <a:solidFill>
                            <a:srgbClr val="0033CC"/>
                          </a:solidFill>
                          <a:effectLst/>
                          <a:latin typeface="#9Slide03 SFU Futura_12" panose="020B0604020202020204" charset="0"/>
                        </a:rPr>
                        <a:t>L.</a:t>
                      </a:r>
                      <a:r>
                        <a:rPr lang="vi-VN" sz="2000" b="1" dirty="0" smtClean="0">
                          <a:solidFill>
                            <a:srgbClr val="0033CC"/>
                          </a:solidFill>
                          <a:effectLst/>
                          <a:latin typeface="#9Slide03 SFU Futura_12" panose="020B0604020202020204" charset="0"/>
                        </a:rPr>
                        <a:t>mưa </a:t>
                      </a:r>
                      <a:r>
                        <a:rPr lang="vi-VN" sz="2000" b="1" dirty="0">
                          <a:solidFill>
                            <a:srgbClr val="0033CC"/>
                          </a:solidFill>
                          <a:effectLst/>
                          <a:latin typeface="#9Slide03 SFU Futura_12" panose="020B0604020202020204" charset="0"/>
                        </a:rPr>
                        <a:t>tháng thấp </a:t>
                      </a:r>
                      <a:r>
                        <a:rPr lang="vi-VN" sz="2000" b="1" dirty="0" smtClean="0">
                          <a:solidFill>
                            <a:srgbClr val="0033CC"/>
                          </a:solidFill>
                          <a:effectLst/>
                          <a:latin typeface="#9Slide03 SFU Futura_12" panose="020B0604020202020204" charset="0"/>
                        </a:rPr>
                        <a:t>nhất</a:t>
                      </a:r>
                      <a:endParaRPr lang="en-US" sz="20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10</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dirty="0">
                          <a:solidFill>
                            <a:srgbClr val="C00000"/>
                          </a:solidFill>
                          <a:effectLst/>
                          <a:latin typeface="#9Slide03 SFU Futura_12" panose="020B0604020202020204" charset="0"/>
                        </a:rPr>
                        <a:t>21</a:t>
                      </a:r>
                      <a:endParaRPr lang="en-US" sz="2000" b="1" dirty="0">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8</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2084308641"/>
                  </a:ext>
                </a:extLst>
              </a:tr>
              <a:tr h="362778">
                <a:tc>
                  <a:txBody>
                    <a:bodyPr/>
                    <a:lstStyle/>
                    <a:p>
                      <a:pPr marL="0" marR="0" indent="95250">
                        <a:lnSpc>
                          <a:spcPct val="120000"/>
                        </a:lnSpc>
                        <a:spcBef>
                          <a:spcPts val="0"/>
                        </a:spcBef>
                        <a:spcAft>
                          <a:spcPts val="0"/>
                        </a:spcAft>
                      </a:pPr>
                      <a:r>
                        <a:rPr lang="en-US" sz="2000" b="1" dirty="0" err="1" smtClean="0">
                          <a:solidFill>
                            <a:srgbClr val="0033CC"/>
                          </a:solidFill>
                          <a:effectLst/>
                          <a:latin typeface="#9Slide03 SFU Futura_12" panose="020B0604020202020204" charset="0"/>
                        </a:rPr>
                        <a:t>L.mưa</a:t>
                      </a:r>
                      <a:r>
                        <a:rPr lang="en-US" sz="2000" b="1" dirty="0" smtClean="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trung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bình</a:t>
                      </a:r>
                      <a:r>
                        <a:rPr lang="en-US" sz="2000" b="1" dirty="0">
                          <a:solidFill>
                            <a:srgbClr val="0033CC"/>
                          </a:solidFill>
                          <a:effectLst/>
                          <a:latin typeface="#9Slide03 SFU Futura_12" panose="020B0604020202020204" charset="0"/>
                        </a:rPr>
                        <a:t> </a:t>
                      </a:r>
                      <a:r>
                        <a:rPr lang="en-US" sz="2000" b="1" dirty="0" err="1" smtClean="0">
                          <a:solidFill>
                            <a:srgbClr val="0033CC"/>
                          </a:solidFill>
                          <a:effectLst/>
                          <a:latin typeface="#9Slide03 SFU Futura_12" panose="020B0604020202020204" charset="0"/>
                        </a:rPr>
                        <a:t>năm</a:t>
                      </a:r>
                      <a:endParaRPr lang="en-US" sz="2000" b="1" dirty="0">
                        <a:solidFill>
                          <a:srgbClr val="0033CC"/>
                        </a:solidFill>
                        <a:effectLst/>
                        <a:latin typeface="#9Slide03 SFU Futura_12" panose="020B0604020202020204" charset="0"/>
                        <a:ea typeface="Arial" panose="020B0604020202020204" pitchFamily="34" charset="0"/>
                      </a:endParaRPr>
                    </a:p>
                  </a:txBody>
                  <a:tcPr marL="6350" marR="6350" marT="0" marB="0" anchor="ctr"/>
                </a:tc>
                <a:tc>
                  <a:txBody>
                    <a:bodyPr/>
                    <a:lstStyle/>
                    <a:p>
                      <a:pPr marL="0" marR="0" indent="180340" algn="ctr">
                        <a:lnSpc>
                          <a:spcPct val="106000"/>
                        </a:lnSpc>
                        <a:spcBef>
                          <a:spcPts val="0"/>
                        </a:spcBef>
                        <a:spcAft>
                          <a:spcPts val="0"/>
                        </a:spcAft>
                      </a:pPr>
                      <a:r>
                        <a:rPr lang="en-US" sz="2000" b="1">
                          <a:solidFill>
                            <a:srgbClr val="C00000"/>
                          </a:solidFill>
                          <a:effectLst/>
                          <a:latin typeface="#9Slide03 SFU Futura_12" panose="020B0604020202020204" charset="0"/>
                        </a:rPr>
                        <a:t>321</a:t>
                      </a:r>
                      <a:endParaRPr lang="en-US" sz="2000" b="1">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dirty="0">
                          <a:solidFill>
                            <a:srgbClr val="C00000"/>
                          </a:solidFill>
                          <a:effectLst/>
                          <a:latin typeface="#9Slide03 SFU Futura_12" panose="020B0604020202020204" charset="0"/>
                        </a:rPr>
                        <a:t>1373</a:t>
                      </a:r>
                      <a:endParaRPr lang="en-US" sz="2000" b="1" dirty="0">
                        <a:solidFill>
                          <a:srgbClr val="C00000"/>
                        </a:solidFill>
                        <a:effectLst/>
                        <a:latin typeface="#9Slide03 SFU Futura_12" panose="020B0604020202020204" charset="0"/>
                        <a:ea typeface="Tahoma" panose="020B0604030504040204" pitchFamily="34" charset="0"/>
                      </a:endParaRPr>
                    </a:p>
                  </a:txBody>
                  <a:tcPr marL="6350" marR="6350" marT="0" marB="0"/>
                </a:tc>
                <a:tc>
                  <a:txBody>
                    <a:bodyPr/>
                    <a:lstStyle/>
                    <a:p>
                      <a:pPr marL="0" marR="0" indent="180340" algn="ctr">
                        <a:lnSpc>
                          <a:spcPct val="106000"/>
                        </a:lnSpc>
                        <a:spcBef>
                          <a:spcPts val="0"/>
                        </a:spcBef>
                        <a:spcAft>
                          <a:spcPts val="0"/>
                        </a:spcAft>
                      </a:pPr>
                      <a:r>
                        <a:rPr lang="en-US" sz="2000" b="1" dirty="0">
                          <a:solidFill>
                            <a:srgbClr val="C00000"/>
                          </a:solidFill>
                          <a:effectLst/>
                          <a:latin typeface="#9Slide03 SFU Futura_12" panose="020B0604020202020204" charset="0"/>
                        </a:rPr>
                        <a:t>2047</a:t>
                      </a:r>
                      <a:endParaRPr lang="en-US" sz="2000" b="1" dirty="0">
                        <a:solidFill>
                          <a:srgbClr val="C00000"/>
                        </a:solidFill>
                        <a:effectLst/>
                        <a:latin typeface="#9Slide03 SFU Futura_12" panose="020B0604020202020204" charset="0"/>
                        <a:ea typeface="Tahoma" panose="020B0604030504040204" pitchFamily="34" charset="0"/>
                      </a:endParaRPr>
                    </a:p>
                  </a:txBody>
                  <a:tcPr marL="6350" marR="6350" marT="0" marB="0"/>
                </a:tc>
                <a:extLst>
                  <a:ext uri="{0D108BD9-81ED-4DB2-BD59-A6C34878D82A}">
                    <a16:rowId xmlns:a16="http://schemas.microsoft.com/office/drawing/2014/main" xmlns="" val="1899587400"/>
                  </a:ext>
                </a:extLst>
              </a:tr>
            </a:tbl>
          </a:graphicData>
        </a:graphic>
      </p:graphicFrame>
      <p:sp>
        <p:nvSpPr>
          <p:cNvPr id="10" name="Rectangle: Rounded Corners 7">
            <a:extLst>
              <a:ext uri="{FF2B5EF4-FFF2-40B4-BE49-F238E27FC236}">
                <a16:creationId xmlns:a16="http://schemas.microsoft.com/office/drawing/2014/main" xmlns="" id="{09CD7DA3-870E-45AC-9BA5-014F990F81AD}"/>
              </a:ext>
            </a:extLst>
          </p:cNvPr>
          <p:cNvSpPr/>
          <p:nvPr/>
        </p:nvSpPr>
        <p:spPr>
          <a:xfrm>
            <a:off x="1136247" y="1943866"/>
            <a:ext cx="3906807" cy="1408934"/>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9Slide03 SFU Futura_12" panose="00000400000000000000" pitchFamily="2" charset="0"/>
                <a:cs typeface="Arial" panose="020B0604020202020204" pitchFamily="34" charset="0"/>
              </a:rPr>
              <a:t>Dựa</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vào</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bảng</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số</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liệu</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nhận</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xét</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về</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nhiệt</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độ</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lượng</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mưa</a:t>
            </a:r>
            <a:r>
              <a:rPr lang="en-US" sz="2400" b="1" dirty="0" smtClean="0">
                <a:solidFill>
                  <a:srgbClr val="FF0000"/>
                </a:solidFill>
                <a:latin typeface="#9Slide03 SFU Futura_12" panose="00000400000000000000" pitchFamily="2" charset="0"/>
                <a:cs typeface="Arial" panose="020B0604020202020204" pitchFamily="34" charset="0"/>
              </a:rPr>
              <a:t> ở </a:t>
            </a:r>
            <a:r>
              <a:rPr lang="en-US" sz="2400" b="1" dirty="0" err="1" smtClean="0">
                <a:solidFill>
                  <a:srgbClr val="FF0000"/>
                </a:solidFill>
                <a:latin typeface="#9Slide03 SFU Futura_12" panose="00000400000000000000" pitchFamily="2" charset="0"/>
                <a:cs typeface="Arial" panose="020B0604020202020204" pitchFamily="34" charset="0"/>
              </a:rPr>
              <a:t>các</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địa</a:t>
            </a:r>
            <a:r>
              <a:rPr lang="en-US" sz="2400" b="1" dirty="0" smtClean="0">
                <a:solidFill>
                  <a:srgbClr val="FF0000"/>
                </a:solidFill>
                <a:latin typeface="#9Slide03 SFU Futura_12" panose="00000400000000000000" pitchFamily="2" charset="0"/>
                <a:cs typeface="Arial" panose="020B0604020202020204" pitchFamily="34" charset="0"/>
              </a:rPr>
              <a:t> </a:t>
            </a:r>
            <a:r>
              <a:rPr lang="en-US" sz="2400" b="1" dirty="0" err="1" smtClean="0">
                <a:solidFill>
                  <a:srgbClr val="FF0000"/>
                </a:solidFill>
                <a:latin typeface="#9Slide03 SFU Futura_12" panose="00000400000000000000" pitchFamily="2" charset="0"/>
                <a:cs typeface="Arial" panose="020B0604020202020204" pitchFamily="34" charset="0"/>
              </a:rPr>
              <a:t>điểm</a:t>
            </a:r>
            <a:r>
              <a:rPr lang="en-US" sz="2400" b="1" dirty="0" smtClean="0">
                <a:solidFill>
                  <a:srgbClr val="FF0000"/>
                </a:solidFill>
                <a:latin typeface="#9Slide03 SFU Futura_12" panose="00000400000000000000" pitchFamily="2" charset="0"/>
                <a:cs typeface="Arial" panose="020B0604020202020204" pitchFamily="34" charset="0"/>
              </a:rPr>
              <a:t> ?</a:t>
            </a:r>
            <a:endParaRPr lang="vi-VN" sz="2400" b="1" dirty="0">
              <a:solidFill>
                <a:srgbClr val="FF0000"/>
              </a:solidFill>
              <a:latin typeface="#9Slide03 SFU Futura_12" panose="00000400000000000000" pitchFamily="2" charset="0"/>
              <a:cs typeface="Arial" panose="020B0604020202020204" pitchFamily="34" charset="0"/>
            </a:endParaRPr>
          </a:p>
        </p:txBody>
      </p:sp>
      <p:sp>
        <p:nvSpPr>
          <p:cNvPr id="14" name="Rectangle: Rounded Corners 7">
            <a:extLst>
              <a:ext uri="{FF2B5EF4-FFF2-40B4-BE49-F238E27FC236}">
                <a16:creationId xmlns:a16="http://schemas.microsoft.com/office/drawing/2014/main" xmlns="" id="{09CD7DA3-870E-45AC-9BA5-014F990F81AD}"/>
              </a:ext>
            </a:extLst>
          </p:cNvPr>
          <p:cNvSpPr/>
          <p:nvPr/>
        </p:nvSpPr>
        <p:spPr>
          <a:xfrm>
            <a:off x="110836" y="3747008"/>
            <a:ext cx="5971310" cy="2875465"/>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C00000"/>
                </a:solidFill>
                <a:latin typeface="#9Slide03 SFU Futura_12" panose="00000400000000000000" pitchFamily="2" charset="0"/>
                <a:cs typeface="Arial" panose="020B0604020202020204" pitchFamily="34" charset="0"/>
              </a:rPr>
              <a:t>- </a:t>
            </a:r>
            <a:r>
              <a:rPr lang="vi-VN" sz="2400" b="1" dirty="0" smtClean="0">
                <a:solidFill>
                  <a:srgbClr val="C00000"/>
                </a:solidFill>
                <a:latin typeface="#9Slide03 SFU Futura_12" panose="00000400000000000000" pitchFamily="2" charset="0"/>
                <a:cs typeface="Arial" panose="020B0604020202020204" pitchFamily="34" charset="0"/>
              </a:rPr>
              <a:t>Tích-xi </a:t>
            </a:r>
            <a:r>
              <a:rPr lang="vi-VN" sz="2400" b="1" dirty="0">
                <a:solidFill>
                  <a:schemeClr val="tx1"/>
                </a:solidFill>
                <a:latin typeface="#9Slide03 SFU Futura_12" panose="00000400000000000000" pitchFamily="2" charset="0"/>
                <a:cs typeface="Arial" panose="020B0604020202020204" pitchFamily="34" charset="0"/>
              </a:rPr>
              <a:t>thuộc </a:t>
            </a:r>
            <a:r>
              <a:rPr lang="vi-VN" sz="2400" b="1" dirty="0">
                <a:solidFill>
                  <a:srgbClr val="C00000"/>
                </a:solidFill>
                <a:latin typeface="#9Slide03 SFU Futura_12" panose="00000400000000000000" pitchFamily="2" charset="0"/>
                <a:cs typeface="Arial" panose="020B0604020202020204" pitchFamily="34" charset="0"/>
              </a:rPr>
              <a:t>đới lạnh</a:t>
            </a:r>
            <a:r>
              <a:rPr lang="vi-VN" sz="2400" b="1" dirty="0">
                <a:solidFill>
                  <a:schemeClr val="tx1"/>
                </a:solidFill>
                <a:latin typeface="#9Slide03 SFU Futura_12" panose="00000400000000000000" pitchFamily="2" charset="0"/>
                <a:cs typeface="Arial" panose="020B0604020202020204" pitchFamily="34" charset="0"/>
              </a:rPr>
              <a:t>: Nhiệt độ trung bình năm thấp dưới 0°C, lượng mưa nhỏ.</a:t>
            </a:r>
          </a:p>
          <a:p>
            <a:pPr algn="just"/>
            <a:r>
              <a:rPr lang="en-US" sz="2400" b="1" dirty="0" smtClean="0">
                <a:solidFill>
                  <a:srgbClr val="C00000"/>
                </a:solidFill>
                <a:latin typeface="#9Slide03 SFU Futura_12" panose="00000400000000000000" pitchFamily="2" charset="0"/>
                <a:cs typeface="Arial" panose="020B0604020202020204" pitchFamily="34" charset="0"/>
              </a:rPr>
              <a:t>- </a:t>
            </a:r>
            <a:r>
              <a:rPr lang="vi-VN" sz="2400" b="1" dirty="0" smtClean="0">
                <a:solidFill>
                  <a:srgbClr val="C00000"/>
                </a:solidFill>
                <a:latin typeface="#9Slide03 SFU Futura_12" panose="00000400000000000000" pitchFamily="2" charset="0"/>
                <a:cs typeface="Arial" panose="020B0604020202020204" pitchFamily="34" charset="0"/>
              </a:rPr>
              <a:t>Xê-un </a:t>
            </a:r>
            <a:r>
              <a:rPr lang="vi-VN" sz="2400" b="1" dirty="0">
                <a:solidFill>
                  <a:schemeClr val="tx1"/>
                </a:solidFill>
                <a:latin typeface="#9Slide03 SFU Futura_12" panose="00000400000000000000" pitchFamily="2" charset="0"/>
                <a:cs typeface="Arial" panose="020B0604020202020204" pitchFamily="34" charset="0"/>
              </a:rPr>
              <a:t>thuộc đới </a:t>
            </a:r>
            <a:r>
              <a:rPr lang="vi-VN" sz="2400" b="1" dirty="0">
                <a:solidFill>
                  <a:srgbClr val="C00000"/>
                </a:solidFill>
                <a:latin typeface="#9Slide03 SFU Futura_12" panose="00000400000000000000" pitchFamily="2" charset="0"/>
                <a:cs typeface="Arial" panose="020B0604020202020204" pitchFamily="34" charset="0"/>
              </a:rPr>
              <a:t>ôn hòa</a:t>
            </a:r>
            <a:r>
              <a:rPr lang="vi-VN" sz="2400" b="1" dirty="0">
                <a:solidFill>
                  <a:schemeClr val="tx1"/>
                </a:solidFill>
                <a:latin typeface="#9Slide03 SFU Futura_12" panose="00000400000000000000" pitchFamily="2" charset="0"/>
                <a:cs typeface="Arial" panose="020B0604020202020204" pitchFamily="34" charset="0"/>
              </a:rPr>
              <a:t>: Nhiệt độ trung bình năm nhỏ hơn 20°C, tháng nóng nhất là 26 °C, lượng mưa tương đối nhiều.</a:t>
            </a:r>
          </a:p>
          <a:p>
            <a:pPr algn="just"/>
            <a:r>
              <a:rPr lang="en-US" sz="2400" b="1" dirty="0" smtClean="0">
                <a:solidFill>
                  <a:srgbClr val="C00000"/>
                </a:solidFill>
                <a:latin typeface="#9Slide03 SFU Futura_12" panose="00000400000000000000" pitchFamily="2" charset="0"/>
                <a:cs typeface="Arial" panose="020B0604020202020204" pitchFamily="34" charset="0"/>
              </a:rPr>
              <a:t>- </a:t>
            </a:r>
            <a:r>
              <a:rPr lang="vi-VN" sz="2400" b="1" dirty="0" smtClean="0">
                <a:solidFill>
                  <a:srgbClr val="C00000"/>
                </a:solidFill>
                <a:latin typeface="#9Slide03 SFU Futura_12" panose="00000400000000000000" pitchFamily="2" charset="0"/>
                <a:cs typeface="Arial" panose="020B0604020202020204" pitchFamily="34" charset="0"/>
              </a:rPr>
              <a:t>Ma-ni-la </a:t>
            </a:r>
            <a:r>
              <a:rPr lang="vi-VN" sz="2400" b="1" dirty="0">
                <a:solidFill>
                  <a:schemeClr val="tx1"/>
                </a:solidFill>
                <a:latin typeface="#9Slide03 SFU Futura_12" panose="00000400000000000000" pitchFamily="2" charset="0"/>
                <a:cs typeface="Arial" panose="020B0604020202020204" pitchFamily="34" charset="0"/>
              </a:rPr>
              <a:t>thuộc </a:t>
            </a:r>
            <a:r>
              <a:rPr lang="vi-VN" sz="2400" b="1" dirty="0">
                <a:solidFill>
                  <a:srgbClr val="C00000"/>
                </a:solidFill>
                <a:latin typeface="#9Slide03 SFU Futura_12" panose="00000400000000000000" pitchFamily="2" charset="0"/>
                <a:cs typeface="Arial" panose="020B0604020202020204" pitchFamily="34" charset="0"/>
              </a:rPr>
              <a:t>đới nóng</a:t>
            </a:r>
            <a:r>
              <a:rPr lang="vi-VN" sz="2400" b="1" dirty="0">
                <a:solidFill>
                  <a:schemeClr val="tx1"/>
                </a:solidFill>
                <a:latin typeface="#9Slide03 SFU Futura_12" panose="00000400000000000000" pitchFamily="2" charset="0"/>
                <a:cs typeface="Arial" panose="020B0604020202020204" pitchFamily="34" charset="0"/>
              </a:rPr>
              <a:t>: Nhiệt độ trung bình năm cao, biên độ nhiệt năm nhỏ, lượng mưa lớn.</a:t>
            </a:r>
          </a:p>
        </p:txBody>
      </p:sp>
    </p:spTree>
    <p:extLst>
      <p:ext uri="{BB962C8B-B14F-4D97-AF65-F5344CB8AC3E}">
        <p14:creationId xmlns:p14="http://schemas.microsoft.com/office/powerpoint/2010/main" val="135645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imeline&#10;&#10;Description automatically generated">
            <a:extLst>
              <a:ext uri="{FF2B5EF4-FFF2-40B4-BE49-F238E27FC236}">
                <a16:creationId xmlns:a16="http://schemas.microsoft.com/office/drawing/2014/main" xmlns="" id="{76F7E54B-A78F-4A2F-B177-008BDE8CF21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698618" y="1070414"/>
            <a:ext cx="8213821" cy="4980099"/>
          </a:xfrm>
          <a:prstGeom prst="rect">
            <a:avLst/>
          </a:prstGeom>
        </p:spPr>
      </p:pic>
      <p:sp>
        <p:nvSpPr>
          <p:cNvPr id="6" name="Rectangle 5">
            <a:extLst>
              <a:ext uri="{FF2B5EF4-FFF2-40B4-BE49-F238E27FC236}">
                <a16:creationId xmlns:a16="http://schemas.microsoft.com/office/drawing/2014/main" xmlns="" id="{D30BF636-546A-4D73-90B5-88C50645071E}"/>
              </a:ext>
            </a:extLst>
          </p:cNvPr>
          <p:cNvSpPr/>
          <p:nvPr/>
        </p:nvSpPr>
        <p:spPr>
          <a:xfrm>
            <a:off x="9189177" y="1204574"/>
            <a:ext cx="1139687" cy="37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9Slide03 SFU Futura_12" panose="020B0604020202020204" charset="0"/>
                <a:cs typeface="Arial" panose="020B0604020202020204" pitchFamily="34" charset="0"/>
              </a:rPr>
              <a:t>1.……..</a:t>
            </a:r>
            <a:r>
              <a:rPr lang="en-US" dirty="0">
                <a:latin typeface="#9Slide03 SFU Futura_12" panose="020B0604020202020204" charset="0"/>
              </a:rPr>
              <a:t>f</a:t>
            </a:r>
          </a:p>
        </p:txBody>
      </p:sp>
      <p:sp>
        <p:nvSpPr>
          <p:cNvPr id="7" name="Rectangle 6">
            <a:extLst>
              <a:ext uri="{FF2B5EF4-FFF2-40B4-BE49-F238E27FC236}">
                <a16:creationId xmlns:a16="http://schemas.microsoft.com/office/drawing/2014/main" xmlns="" id="{682D70F4-D78A-410C-BB7E-673ABC60B44A}"/>
              </a:ext>
            </a:extLst>
          </p:cNvPr>
          <p:cNvSpPr/>
          <p:nvPr/>
        </p:nvSpPr>
        <p:spPr>
          <a:xfrm>
            <a:off x="9931900" y="2084117"/>
            <a:ext cx="1139687" cy="37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9Slide03 SFU Futura_12" panose="020B0604020202020204" charset="0"/>
                <a:cs typeface="Arial" panose="020B0604020202020204" pitchFamily="34" charset="0"/>
              </a:rPr>
              <a:t>2.……..</a:t>
            </a:r>
            <a:r>
              <a:rPr lang="en-US" dirty="0">
                <a:latin typeface="#9Slide03 SFU Futura_12" panose="020B0604020202020204" charset="0"/>
              </a:rPr>
              <a:t>f</a:t>
            </a:r>
          </a:p>
        </p:txBody>
      </p:sp>
      <p:sp>
        <p:nvSpPr>
          <p:cNvPr id="8" name="Rectangle 7">
            <a:extLst>
              <a:ext uri="{FF2B5EF4-FFF2-40B4-BE49-F238E27FC236}">
                <a16:creationId xmlns:a16="http://schemas.microsoft.com/office/drawing/2014/main" xmlns="" id="{50F0DCCC-1AEF-4349-99EC-D36ADB89704B}"/>
              </a:ext>
            </a:extLst>
          </p:cNvPr>
          <p:cNvSpPr/>
          <p:nvPr/>
        </p:nvSpPr>
        <p:spPr>
          <a:xfrm>
            <a:off x="10501744" y="2645616"/>
            <a:ext cx="1139687" cy="37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9Slide03 SFU Futura_12" panose="020B0604020202020204" charset="0"/>
                <a:cs typeface="Arial" panose="020B0604020202020204" pitchFamily="34" charset="0"/>
              </a:rPr>
              <a:t>3.……..</a:t>
            </a:r>
            <a:r>
              <a:rPr lang="en-US" dirty="0">
                <a:latin typeface="#9Slide03 SFU Futura_12" panose="020B0604020202020204" charset="0"/>
              </a:rPr>
              <a:t>f</a:t>
            </a:r>
          </a:p>
        </p:txBody>
      </p:sp>
      <p:sp>
        <p:nvSpPr>
          <p:cNvPr id="2" name="Rectangle 1"/>
          <p:cNvSpPr/>
          <p:nvPr/>
        </p:nvSpPr>
        <p:spPr>
          <a:xfrm>
            <a:off x="6180272" y="6115321"/>
            <a:ext cx="3970959" cy="461665"/>
          </a:xfrm>
          <a:prstGeom prst="rect">
            <a:avLst/>
          </a:prstGeom>
        </p:spPr>
        <p:txBody>
          <a:bodyPr wrap="none">
            <a:spAutoFit/>
          </a:bodyPr>
          <a:lstStyle/>
          <a:p>
            <a:pPr algn="just"/>
            <a:r>
              <a:rPr lang="en-US" sz="2400" b="1" dirty="0" err="1" smtClean="0">
                <a:latin typeface="#9Slide03 SFU Futura_12" panose="00000400000000000000" pitchFamily="2" charset="0"/>
                <a:cs typeface="Arial" panose="020B0604020202020204" pitchFamily="34" charset="0"/>
              </a:rPr>
              <a:t>Các</a:t>
            </a:r>
            <a:r>
              <a:rPr lang="en-US" sz="2400" b="1" dirty="0" smtClean="0">
                <a:latin typeface="#9Slide03 SFU Futura_12" panose="00000400000000000000" pitchFamily="2" charset="0"/>
                <a:cs typeface="Arial" panose="020B0604020202020204" pitchFamily="34" charset="0"/>
              </a:rPr>
              <a:t> </a:t>
            </a:r>
            <a:r>
              <a:rPr lang="en-US" sz="2400" b="1" dirty="0" err="1" smtClean="0">
                <a:latin typeface="#9Slide03 SFU Futura_12" panose="00000400000000000000" pitchFamily="2" charset="0"/>
                <a:cs typeface="Arial" panose="020B0604020202020204" pitchFamily="34" charset="0"/>
              </a:rPr>
              <a:t>đới</a:t>
            </a:r>
            <a:r>
              <a:rPr lang="en-US" sz="2400" b="1" dirty="0" smtClean="0">
                <a:latin typeface="#9Slide03 SFU Futura_12" panose="00000400000000000000" pitchFamily="2" charset="0"/>
                <a:cs typeface="Arial" panose="020B0604020202020204" pitchFamily="34" charset="0"/>
              </a:rPr>
              <a:t> </a:t>
            </a:r>
            <a:r>
              <a:rPr lang="en-US" sz="2400" b="1" dirty="0" err="1" smtClean="0">
                <a:latin typeface="#9Slide03 SFU Futura_12" panose="00000400000000000000" pitchFamily="2" charset="0"/>
                <a:cs typeface="Arial" panose="020B0604020202020204" pitchFamily="34" charset="0"/>
              </a:rPr>
              <a:t>khí</a:t>
            </a:r>
            <a:r>
              <a:rPr lang="en-US" sz="2400" b="1" dirty="0" smtClean="0">
                <a:latin typeface="#9Slide03 SFU Futura_12" panose="00000400000000000000" pitchFamily="2" charset="0"/>
                <a:cs typeface="Arial" panose="020B0604020202020204" pitchFamily="34" charset="0"/>
              </a:rPr>
              <a:t> </a:t>
            </a:r>
            <a:r>
              <a:rPr lang="en-US" sz="2400" b="1" dirty="0" err="1" smtClean="0">
                <a:latin typeface="#9Slide03 SFU Futura_12" panose="00000400000000000000" pitchFamily="2" charset="0"/>
                <a:cs typeface="Arial" panose="020B0604020202020204" pitchFamily="34" charset="0"/>
              </a:rPr>
              <a:t>hậu</a:t>
            </a:r>
            <a:r>
              <a:rPr lang="en-US" sz="2400" b="1" dirty="0" smtClean="0">
                <a:latin typeface="#9Slide03 SFU Futura_12" panose="00000400000000000000" pitchFamily="2" charset="0"/>
                <a:cs typeface="Arial" panose="020B0604020202020204" pitchFamily="34" charset="0"/>
              </a:rPr>
              <a:t> </a:t>
            </a:r>
            <a:r>
              <a:rPr lang="en-US" sz="2400" b="1" dirty="0" err="1" smtClean="0">
                <a:latin typeface="#9Slide03 SFU Futura_12" panose="00000400000000000000" pitchFamily="2" charset="0"/>
                <a:cs typeface="Arial" panose="020B0604020202020204" pitchFamily="34" charset="0"/>
              </a:rPr>
              <a:t>trên</a:t>
            </a:r>
            <a:r>
              <a:rPr lang="en-US" sz="2400" b="1" dirty="0" smtClean="0">
                <a:latin typeface="#9Slide03 SFU Futura_12" panose="00000400000000000000" pitchFamily="2" charset="0"/>
                <a:cs typeface="Arial" panose="020B0604020202020204" pitchFamily="34" charset="0"/>
              </a:rPr>
              <a:t> </a:t>
            </a:r>
            <a:r>
              <a:rPr lang="en-US" sz="2400" b="1" dirty="0" err="1" smtClean="0">
                <a:latin typeface="#9Slide03 SFU Futura_12" panose="00000400000000000000" pitchFamily="2" charset="0"/>
                <a:cs typeface="Arial" panose="020B0604020202020204" pitchFamily="34" charset="0"/>
              </a:rPr>
              <a:t>Trái</a:t>
            </a:r>
            <a:r>
              <a:rPr lang="en-US" sz="2400" b="1" dirty="0" smtClean="0">
                <a:latin typeface="#9Slide03 SFU Futura_12" panose="00000400000000000000" pitchFamily="2" charset="0"/>
                <a:cs typeface="Arial" panose="020B0604020202020204" pitchFamily="34" charset="0"/>
              </a:rPr>
              <a:t> </a:t>
            </a:r>
            <a:r>
              <a:rPr lang="en-US" sz="2400" b="1" dirty="0" err="1" smtClean="0">
                <a:latin typeface="#9Slide03 SFU Futura_12" panose="00000400000000000000" pitchFamily="2" charset="0"/>
                <a:cs typeface="Arial" panose="020B0604020202020204" pitchFamily="34" charset="0"/>
              </a:rPr>
              <a:t>Đất</a:t>
            </a:r>
            <a:endParaRPr lang="vi-VN" sz="2400" b="1" dirty="0">
              <a:latin typeface="#9Slide03 SFU Futura_12" panose="00000400000000000000" pitchFamily="2" charset="0"/>
              <a:cs typeface="Arial" panose="020B0604020202020204" pitchFamily="34" charset="0"/>
            </a:endParaRPr>
          </a:p>
        </p:txBody>
      </p:sp>
      <p:sp>
        <p:nvSpPr>
          <p:cNvPr id="9" name="Rectangle: Rounded Corners 7">
            <a:extLst>
              <a:ext uri="{FF2B5EF4-FFF2-40B4-BE49-F238E27FC236}">
                <a16:creationId xmlns:a16="http://schemas.microsoft.com/office/drawing/2014/main" xmlns="" id="{D5397E9F-57CE-4CBC-BF7D-C7F3ACC44961}"/>
              </a:ext>
            </a:extLst>
          </p:cNvPr>
          <p:cNvSpPr/>
          <p:nvPr/>
        </p:nvSpPr>
        <p:spPr>
          <a:xfrm>
            <a:off x="180109" y="1298493"/>
            <a:ext cx="3699163" cy="1332809"/>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33CC"/>
                </a:solidFill>
                <a:latin typeface="#9Slide03 SFU Futura_12" panose="00000400000000000000" pitchFamily="2" charset="0"/>
                <a:cs typeface="Arial" panose="020B0604020202020204" pitchFamily="34" charset="0"/>
              </a:rPr>
              <a:t>S</a:t>
            </a:r>
            <a:r>
              <a:rPr lang="vi-VN" sz="2800" b="1" dirty="0" smtClean="0">
                <a:solidFill>
                  <a:srgbClr val="0033CC"/>
                </a:solidFill>
                <a:latin typeface="#9Slide03 SFU Futura_12" panose="00000400000000000000" pitchFamily="2" charset="0"/>
                <a:cs typeface="Arial" panose="020B0604020202020204" pitchFamily="34" charset="0"/>
              </a:rPr>
              <a:t>ắp </a:t>
            </a:r>
            <a:r>
              <a:rPr lang="vi-VN" sz="2800" b="1" dirty="0">
                <a:solidFill>
                  <a:srgbClr val="0033CC"/>
                </a:solidFill>
                <a:latin typeface="#9Slide03 SFU Futura_12" panose="00000400000000000000" pitchFamily="2" charset="0"/>
                <a:cs typeface="Arial" panose="020B0604020202020204" pitchFamily="34" charset="0"/>
              </a:rPr>
              <a:t>xếp các </a:t>
            </a:r>
            <a:r>
              <a:rPr lang="en-US" sz="2800" b="1" dirty="0" err="1" smtClean="0">
                <a:solidFill>
                  <a:srgbClr val="0033CC"/>
                </a:solidFill>
                <a:latin typeface="#9Slide03 SFU Futura_12" panose="00000400000000000000" pitchFamily="2" charset="0"/>
                <a:cs typeface="Arial" panose="020B0604020202020204" pitchFamily="34" charset="0"/>
              </a:rPr>
              <a:t>địa</a:t>
            </a:r>
            <a:r>
              <a:rPr lang="en-US" sz="2800" b="1" dirty="0" smtClean="0">
                <a:solidFill>
                  <a:srgbClr val="0033CC"/>
                </a:solidFill>
                <a:latin typeface="#9Slide03 SFU Futura_12" panose="00000400000000000000" pitchFamily="2" charset="0"/>
                <a:cs typeface="Arial" panose="020B0604020202020204" pitchFamily="34" charset="0"/>
              </a:rPr>
              <a:t> </a:t>
            </a:r>
            <a:r>
              <a:rPr lang="en-US" sz="2800" b="1" dirty="0" err="1" smtClean="0">
                <a:solidFill>
                  <a:srgbClr val="0033CC"/>
                </a:solidFill>
                <a:latin typeface="#9Slide03 SFU Futura_12" panose="00000400000000000000" pitchFamily="2" charset="0"/>
                <a:cs typeface="Arial" panose="020B0604020202020204" pitchFamily="34" charset="0"/>
              </a:rPr>
              <a:t>điểm</a:t>
            </a:r>
            <a:r>
              <a:rPr lang="en-US" sz="2800" b="1" dirty="0" smtClean="0">
                <a:solidFill>
                  <a:srgbClr val="0033CC"/>
                </a:solidFill>
                <a:latin typeface="#9Slide03 SFU Futura_12" panose="00000400000000000000" pitchFamily="2" charset="0"/>
                <a:cs typeface="Arial" panose="020B0604020202020204" pitchFamily="34" charset="0"/>
              </a:rPr>
              <a:t> </a:t>
            </a:r>
            <a:r>
              <a:rPr lang="en-US" sz="2800" b="1" dirty="0" err="1" smtClean="0">
                <a:solidFill>
                  <a:srgbClr val="0033CC"/>
                </a:solidFill>
                <a:latin typeface="#9Slide03 SFU Futura_12" panose="00000400000000000000" pitchFamily="2" charset="0"/>
                <a:cs typeface="Arial" panose="020B0604020202020204" pitchFamily="34" charset="0"/>
              </a:rPr>
              <a:t>sau</a:t>
            </a:r>
            <a:r>
              <a:rPr lang="vi-VN" sz="2800" b="1" dirty="0" smtClean="0">
                <a:solidFill>
                  <a:srgbClr val="0033CC"/>
                </a:solidFill>
                <a:latin typeface="#9Slide03 SFU Futura_12" panose="00000400000000000000" pitchFamily="2" charset="0"/>
                <a:cs typeface="Arial" panose="020B0604020202020204" pitchFamily="34" charset="0"/>
              </a:rPr>
              <a:t> </a:t>
            </a:r>
            <a:r>
              <a:rPr lang="vi-VN" sz="2800" b="1" dirty="0">
                <a:solidFill>
                  <a:srgbClr val="0033CC"/>
                </a:solidFill>
                <a:latin typeface="#9Slide03 SFU Futura_12" panose="00000400000000000000" pitchFamily="2" charset="0"/>
                <a:cs typeface="Arial" panose="020B0604020202020204" pitchFamily="34" charset="0"/>
              </a:rPr>
              <a:t>vào vị trí tương ứng trên </a:t>
            </a:r>
            <a:r>
              <a:rPr lang="vi-VN" sz="2800" b="1" dirty="0" smtClean="0">
                <a:solidFill>
                  <a:srgbClr val="0033CC"/>
                </a:solidFill>
                <a:latin typeface="#9Slide03 SFU Futura_12" panose="00000400000000000000" pitchFamily="2" charset="0"/>
                <a:cs typeface="Arial" panose="020B0604020202020204" pitchFamily="34" charset="0"/>
              </a:rPr>
              <a:t>hình</a:t>
            </a:r>
            <a:endParaRPr lang="en-US" sz="2800" b="1" dirty="0">
              <a:solidFill>
                <a:srgbClr val="0033CC"/>
              </a:solidFill>
              <a:latin typeface="#9Slide03 SFU Futura_12" panose="00000400000000000000" pitchFamily="2"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02A4E065-26AE-42DA-9D35-367AC0CC99D8}"/>
              </a:ext>
            </a:extLst>
          </p:cNvPr>
          <p:cNvCxnSpPr/>
          <p:nvPr/>
        </p:nvCxnSpPr>
        <p:spPr>
          <a:xfrm flipV="1">
            <a:off x="0" y="1019926"/>
            <a:ext cx="12192000" cy="80889"/>
          </a:xfrm>
          <a:prstGeom prst="line">
            <a:avLst/>
          </a:pr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D493815-81D7-4DFB-BC03-7ABE761D9402}"/>
              </a:ext>
            </a:extLst>
          </p:cNvPr>
          <p:cNvCxnSpPr>
            <a:cxnSpLocks/>
          </p:cNvCxnSpPr>
          <p:nvPr/>
        </p:nvCxnSpPr>
        <p:spPr>
          <a:xfrm flipV="1">
            <a:off x="0" y="916167"/>
            <a:ext cx="12192000" cy="762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Rounded Corners 7">
            <a:extLst>
              <a:ext uri="{FF2B5EF4-FFF2-40B4-BE49-F238E27FC236}">
                <a16:creationId xmlns:a16="http://schemas.microsoft.com/office/drawing/2014/main" xmlns="" id="{09CD7DA3-870E-45AC-9BA5-014F990F81AD}"/>
              </a:ext>
            </a:extLst>
          </p:cNvPr>
          <p:cNvSpPr/>
          <p:nvPr/>
        </p:nvSpPr>
        <p:spPr>
          <a:xfrm>
            <a:off x="4469578" y="108478"/>
            <a:ext cx="4167243" cy="742881"/>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006C00"/>
                </a:solidFill>
                <a:latin typeface="#9Slide03 SFU Futura_12" panose="00000400000000000000" pitchFamily="2" charset="0"/>
                <a:cs typeface="Arial" panose="020B0604020202020204" pitchFamily="34" charset="0"/>
              </a:rPr>
              <a:t>LUYỆN TẬP</a:t>
            </a:r>
            <a:endParaRPr lang="vi-VN" sz="4400" b="1" dirty="0">
              <a:solidFill>
                <a:schemeClr val="tx1"/>
              </a:solidFill>
              <a:latin typeface="#9Slide03 SFU Futura_12" panose="00000400000000000000" pitchFamily="2" charset="0"/>
              <a:cs typeface="Arial" panose="020B0604020202020204" pitchFamily="34" charset="0"/>
            </a:endParaRPr>
          </a:p>
        </p:txBody>
      </p:sp>
      <p:pic>
        <p:nvPicPr>
          <p:cNvPr id="13" name="Picture 2" descr="Copyediting | AnnaProofing">
            <a:extLst>
              <a:ext uri="{FF2B5EF4-FFF2-40B4-BE49-F238E27FC236}">
                <a16:creationId xmlns:a16="http://schemas.microsoft.com/office/drawing/2014/main" xmlns="" id="{8C2C0F88-ED36-4737-A139-308D36F1F7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9272" y="27404"/>
            <a:ext cx="886691" cy="94417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440685" y="1121863"/>
            <a:ext cx="891591" cy="427296"/>
          </a:xfrm>
          <a:prstGeom prst="rect">
            <a:avLst/>
          </a:prstGeom>
        </p:spPr>
        <p:txBody>
          <a:bodyPr wrap="none">
            <a:spAutoFit/>
          </a:bodyPr>
          <a:lstStyle/>
          <a:p>
            <a:pPr algn="ctr">
              <a:lnSpc>
                <a:spcPct val="120000"/>
              </a:lnSpc>
            </a:pPr>
            <a:r>
              <a:rPr lang="en-US" sz="2000" b="1" dirty="0" err="1">
                <a:solidFill>
                  <a:srgbClr val="C00000"/>
                </a:solidFill>
                <a:latin typeface="#9Slide03 SFU Futura_12" panose="020B0604020202020204" charset="0"/>
              </a:rPr>
              <a:t>Tích</a:t>
            </a:r>
            <a:r>
              <a:rPr lang="en-US" sz="2000" b="1" dirty="0">
                <a:solidFill>
                  <a:srgbClr val="C00000"/>
                </a:solidFill>
                <a:latin typeface="#9Slide03 SFU Futura_12" panose="020B0604020202020204" charset="0"/>
              </a:rPr>
              <a:t>-xi</a:t>
            </a:r>
            <a:endParaRPr lang="en-US" sz="1400" b="1" dirty="0">
              <a:solidFill>
                <a:srgbClr val="C00000"/>
              </a:solidFill>
              <a:latin typeface="#9Slide03 SFU Futura_12" panose="020B0604020202020204" charset="0"/>
              <a:ea typeface="Arial" panose="020B0604020202020204" pitchFamily="34" charset="0"/>
            </a:endParaRPr>
          </a:p>
        </p:txBody>
      </p:sp>
      <p:sp>
        <p:nvSpPr>
          <p:cNvPr id="18" name="Rectangle 17"/>
          <p:cNvSpPr/>
          <p:nvPr/>
        </p:nvSpPr>
        <p:spPr>
          <a:xfrm>
            <a:off x="10151231" y="1950472"/>
            <a:ext cx="808235" cy="427296"/>
          </a:xfrm>
          <a:prstGeom prst="rect">
            <a:avLst/>
          </a:prstGeom>
        </p:spPr>
        <p:txBody>
          <a:bodyPr wrap="none">
            <a:spAutoFit/>
          </a:bodyPr>
          <a:lstStyle/>
          <a:p>
            <a:pPr algn="ctr">
              <a:lnSpc>
                <a:spcPct val="120000"/>
              </a:lnSpc>
            </a:pPr>
            <a:r>
              <a:rPr lang="en-US" sz="2000" b="1" dirty="0" err="1">
                <a:solidFill>
                  <a:srgbClr val="C00000"/>
                </a:solidFill>
                <a:latin typeface="#9Slide03 SFU Futura_12" panose="020B0604020202020204" charset="0"/>
              </a:rPr>
              <a:t>Xê</a:t>
            </a:r>
            <a:r>
              <a:rPr lang="en-US" sz="2000" b="1" dirty="0">
                <a:solidFill>
                  <a:srgbClr val="C00000"/>
                </a:solidFill>
                <a:latin typeface="#9Slide03 SFU Futura_12" panose="020B0604020202020204" charset="0"/>
              </a:rPr>
              <a:t>-un</a:t>
            </a:r>
            <a:endParaRPr lang="en-US" sz="1400" b="1" dirty="0">
              <a:solidFill>
                <a:srgbClr val="C00000"/>
              </a:solidFill>
              <a:latin typeface="#9Slide03 SFU Futura_12" panose="020B0604020202020204" charset="0"/>
              <a:ea typeface="Arial" panose="020B0604020202020204" pitchFamily="34" charset="0"/>
            </a:endParaRPr>
          </a:p>
        </p:txBody>
      </p:sp>
      <p:sp>
        <p:nvSpPr>
          <p:cNvPr id="19" name="Rectangle 18"/>
          <p:cNvSpPr/>
          <p:nvPr/>
        </p:nvSpPr>
        <p:spPr>
          <a:xfrm>
            <a:off x="10709000" y="2537216"/>
            <a:ext cx="1116010" cy="427296"/>
          </a:xfrm>
          <a:prstGeom prst="rect">
            <a:avLst/>
          </a:prstGeom>
        </p:spPr>
        <p:txBody>
          <a:bodyPr wrap="none">
            <a:spAutoFit/>
          </a:bodyPr>
          <a:lstStyle/>
          <a:p>
            <a:pPr algn="ctr">
              <a:lnSpc>
                <a:spcPct val="120000"/>
              </a:lnSpc>
            </a:pPr>
            <a:r>
              <a:rPr lang="en-US" sz="2000" b="1" dirty="0">
                <a:solidFill>
                  <a:srgbClr val="C00000"/>
                </a:solidFill>
                <a:latin typeface="#9Slide03 SFU Futura_12" panose="020B0604020202020204" charset="0"/>
              </a:rPr>
              <a:t>Ma-</a:t>
            </a:r>
            <a:r>
              <a:rPr lang="en-US" sz="2000" b="1" dirty="0" err="1">
                <a:solidFill>
                  <a:srgbClr val="C00000"/>
                </a:solidFill>
                <a:latin typeface="#9Slide03 SFU Futura_12" panose="020B0604020202020204" charset="0"/>
              </a:rPr>
              <a:t>ni</a:t>
            </a:r>
            <a:r>
              <a:rPr lang="en-US" sz="2000" b="1" dirty="0">
                <a:solidFill>
                  <a:srgbClr val="C00000"/>
                </a:solidFill>
                <a:latin typeface="#9Slide03 SFU Futura_12" panose="020B0604020202020204" charset="0"/>
              </a:rPr>
              <a:t>-la</a:t>
            </a:r>
            <a:endParaRPr lang="en-US" sz="1400" b="1" dirty="0">
              <a:solidFill>
                <a:srgbClr val="C00000"/>
              </a:solidFill>
              <a:latin typeface="#9Slide03 SFU Futura_12" panose="020B0604020202020204" charset="0"/>
              <a:ea typeface="Arial" panose="020B0604020202020204" pitchFamily="34" charset="0"/>
            </a:endParaRPr>
          </a:p>
        </p:txBody>
      </p:sp>
      <p:sp>
        <p:nvSpPr>
          <p:cNvPr id="20" name="Flowchart: Terminator 19">
            <a:extLst>
              <a:ext uri="{FF2B5EF4-FFF2-40B4-BE49-F238E27FC236}">
                <a16:creationId xmlns:a16="http://schemas.microsoft.com/office/drawing/2014/main" xmlns="" id="{454EC65F-9461-4D3A-AD62-5A0132ABA328}"/>
              </a:ext>
            </a:extLst>
          </p:cNvPr>
          <p:cNvSpPr/>
          <p:nvPr/>
        </p:nvSpPr>
        <p:spPr>
          <a:xfrm>
            <a:off x="156340" y="2906795"/>
            <a:ext cx="3427027" cy="804335"/>
          </a:xfrm>
          <a:prstGeom prst="flowChartTerminator">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FFFF3F"/>
              </a:solidFill>
              <a:latin typeface="#9Slide03 SFU Futura_12" panose="020B0604020202020204" charset="0"/>
              <a:cs typeface="Arial" panose="020B0604020202020204" pitchFamily="34" charset="0"/>
            </a:endParaRPr>
          </a:p>
        </p:txBody>
      </p:sp>
      <p:sp>
        <p:nvSpPr>
          <p:cNvPr id="21" name="Flowchart: Terminator 20">
            <a:extLst>
              <a:ext uri="{FF2B5EF4-FFF2-40B4-BE49-F238E27FC236}">
                <a16:creationId xmlns:a16="http://schemas.microsoft.com/office/drawing/2014/main" xmlns="" id="{454EC65F-9461-4D3A-AD62-5A0132ABA328}"/>
              </a:ext>
            </a:extLst>
          </p:cNvPr>
          <p:cNvSpPr/>
          <p:nvPr/>
        </p:nvSpPr>
        <p:spPr>
          <a:xfrm>
            <a:off x="156341" y="4224306"/>
            <a:ext cx="3427027" cy="804335"/>
          </a:xfrm>
          <a:prstGeom prst="flowChartTerminator">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FFFF3F"/>
              </a:solidFill>
              <a:latin typeface="#9Slide03 SFU Futura_12" panose="020B0604020202020204" charset="0"/>
              <a:cs typeface="Arial" panose="020B0604020202020204" pitchFamily="34" charset="0"/>
            </a:endParaRPr>
          </a:p>
        </p:txBody>
      </p:sp>
      <p:sp>
        <p:nvSpPr>
          <p:cNvPr id="22" name="Flowchart: Terminator 21">
            <a:extLst>
              <a:ext uri="{FF2B5EF4-FFF2-40B4-BE49-F238E27FC236}">
                <a16:creationId xmlns:a16="http://schemas.microsoft.com/office/drawing/2014/main" xmlns="" id="{454EC65F-9461-4D3A-AD62-5A0132ABA328}"/>
              </a:ext>
            </a:extLst>
          </p:cNvPr>
          <p:cNvSpPr/>
          <p:nvPr/>
        </p:nvSpPr>
        <p:spPr>
          <a:xfrm>
            <a:off x="133591" y="5541817"/>
            <a:ext cx="3427027" cy="804335"/>
          </a:xfrm>
          <a:prstGeom prst="flowChartTerminator">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FFFF3F"/>
              </a:solidFill>
              <a:latin typeface="#9Slide03 SFU Futura_12" panose="020B0604020202020204" charset="0"/>
              <a:cs typeface="Arial" panose="020B0604020202020204" pitchFamily="34" charset="0"/>
            </a:endParaRPr>
          </a:p>
        </p:txBody>
      </p:sp>
      <p:sp>
        <p:nvSpPr>
          <p:cNvPr id="23" name="Rectangle 22"/>
          <p:cNvSpPr/>
          <p:nvPr/>
        </p:nvSpPr>
        <p:spPr>
          <a:xfrm>
            <a:off x="1047045" y="2918910"/>
            <a:ext cx="1600118" cy="762260"/>
          </a:xfrm>
          <a:prstGeom prst="rect">
            <a:avLst/>
          </a:prstGeom>
        </p:spPr>
        <p:txBody>
          <a:bodyPr wrap="none">
            <a:spAutoFit/>
          </a:bodyPr>
          <a:lstStyle/>
          <a:p>
            <a:pPr algn="ctr">
              <a:lnSpc>
                <a:spcPct val="120000"/>
              </a:lnSpc>
            </a:pPr>
            <a:r>
              <a:rPr lang="en-US" sz="4000" b="1" dirty="0" err="1">
                <a:solidFill>
                  <a:srgbClr val="FFFF00"/>
                </a:solidFill>
                <a:latin typeface="#9Slide03 SFU Futura_12" panose="020B0604020202020204" charset="0"/>
              </a:rPr>
              <a:t>Tích</a:t>
            </a:r>
            <a:r>
              <a:rPr lang="en-US" sz="4000" b="1" dirty="0">
                <a:solidFill>
                  <a:srgbClr val="FFFF00"/>
                </a:solidFill>
                <a:latin typeface="#9Slide03 SFU Futura_12" panose="020B0604020202020204" charset="0"/>
              </a:rPr>
              <a:t>-xi</a:t>
            </a:r>
            <a:endParaRPr lang="en-US" sz="2800" b="1" dirty="0">
              <a:solidFill>
                <a:srgbClr val="FFFF00"/>
              </a:solidFill>
              <a:latin typeface="#9Slide03 SFU Futura_12" panose="020B0604020202020204" charset="0"/>
              <a:ea typeface="Arial" panose="020B0604020202020204" pitchFamily="34" charset="0"/>
            </a:endParaRPr>
          </a:p>
        </p:txBody>
      </p:sp>
      <p:sp>
        <p:nvSpPr>
          <p:cNvPr id="24" name="Rectangle 23"/>
          <p:cNvSpPr/>
          <p:nvPr/>
        </p:nvSpPr>
        <p:spPr>
          <a:xfrm>
            <a:off x="1057036" y="4224306"/>
            <a:ext cx="1433406" cy="762260"/>
          </a:xfrm>
          <a:prstGeom prst="rect">
            <a:avLst/>
          </a:prstGeom>
        </p:spPr>
        <p:txBody>
          <a:bodyPr wrap="none">
            <a:spAutoFit/>
          </a:bodyPr>
          <a:lstStyle/>
          <a:p>
            <a:pPr algn="ctr">
              <a:lnSpc>
                <a:spcPct val="120000"/>
              </a:lnSpc>
            </a:pPr>
            <a:r>
              <a:rPr lang="en-US" sz="4000" b="1" dirty="0" err="1">
                <a:solidFill>
                  <a:srgbClr val="FFFF00"/>
                </a:solidFill>
                <a:latin typeface="#9Slide03 SFU Futura_12" panose="020B0604020202020204" charset="0"/>
              </a:rPr>
              <a:t>Xê</a:t>
            </a:r>
            <a:r>
              <a:rPr lang="en-US" sz="4000" b="1" dirty="0">
                <a:solidFill>
                  <a:srgbClr val="FFFF00"/>
                </a:solidFill>
                <a:latin typeface="#9Slide03 SFU Futura_12" panose="020B0604020202020204" charset="0"/>
              </a:rPr>
              <a:t>-un</a:t>
            </a:r>
            <a:endParaRPr lang="en-US" sz="2800" b="1" dirty="0">
              <a:solidFill>
                <a:srgbClr val="FFFF00"/>
              </a:solidFill>
              <a:latin typeface="#9Slide03 SFU Futura_12" panose="020B0604020202020204" charset="0"/>
              <a:ea typeface="Arial" panose="020B0604020202020204" pitchFamily="34" charset="0"/>
            </a:endParaRPr>
          </a:p>
        </p:txBody>
      </p:sp>
      <p:sp>
        <p:nvSpPr>
          <p:cNvPr id="25" name="Rectangle 24"/>
          <p:cNvSpPr/>
          <p:nvPr/>
        </p:nvSpPr>
        <p:spPr>
          <a:xfrm>
            <a:off x="940253" y="5541817"/>
            <a:ext cx="2050561" cy="762260"/>
          </a:xfrm>
          <a:prstGeom prst="rect">
            <a:avLst/>
          </a:prstGeom>
        </p:spPr>
        <p:txBody>
          <a:bodyPr wrap="none">
            <a:spAutoFit/>
          </a:bodyPr>
          <a:lstStyle/>
          <a:p>
            <a:pPr algn="ctr">
              <a:lnSpc>
                <a:spcPct val="120000"/>
              </a:lnSpc>
            </a:pPr>
            <a:r>
              <a:rPr lang="en-US" sz="4000" b="1" dirty="0">
                <a:solidFill>
                  <a:srgbClr val="FFFF00"/>
                </a:solidFill>
                <a:latin typeface="#9Slide03 SFU Futura_12" panose="020B0604020202020204" charset="0"/>
              </a:rPr>
              <a:t>Ma-</a:t>
            </a:r>
            <a:r>
              <a:rPr lang="en-US" sz="4000" b="1" dirty="0" err="1">
                <a:solidFill>
                  <a:srgbClr val="FFFF00"/>
                </a:solidFill>
                <a:latin typeface="#9Slide03 SFU Futura_12" panose="020B0604020202020204" charset="0"/>
              </a:rPr>
              <a:t>ni</a:t>
            </a:r>
            <a:r>
              <a:rPr lang="en-US" sz="4000" b="1" dirty="0">
                <a:solidFill>
                  <a:srgbClr val="FFFF00"/>
                </a:solidFill>
                <a:latin typeface="#9Slide03 SFU Futura_12" panose="020B0604020202020204" charset="0"/>
              </a:rPr>
              <a:t>-la</a:t>
            </a:r>
            <a:endParaRPr lang="en-US" sz="2800" b="1" dirty="0">
              <a:solidFill>
                <a:srgbClr val="FFFF00"/>
              </a:solidFill>
              <a:latin typeface="#9Slide03 SFU Futura_12" panose="020B0604020202020204" charset="0"/>
              <a:ea typeface="Arial" panose="020B0604020202020204" pitchFamily="34" charset="0"/>
            </a:endParaRPr>
          </a:p>
        </p:txBody>
      </p:sp>
    </p:spTree>
    <p:extLst>
      <p:ext uri="{BB962C8B-B14F-4D97-AF65-F5344CB8AC3E}">
        <p14:creationId xmlns:p14="http://schemas.microsoft.com/office/powerpoint/2010/main" val="216487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7">
            <a:extLst>
              <a:ext uri="{FF2B5EF4-FFF2-40B4-BE49-F238E27FC236}">
                <a16:creationId xmlns:a16="http://schemas.microsoft.com/office/drawing/2014/main" xmlns="" id="{D5397E9F-57CE-4CBC-BF7D-C7F3ACC44961}"/>
              </a:ext>
            </a:extLst>
          </p:cNvPr>
          <p:cNvSpPr/>
          <p:nvPr/>
        </p:nvSpPr>
        <p:spPr>
          <a:xfrm>
            <a:off x="468605" y="1202615"/>
            <a:ext cx="5864725" cy="1292386"/>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33CC"/>
                </a:solidFill>
                <a:latin typeface="#9Slide03 SFU Futura_12" panose="00000400000000000000" pitchFamily="2" charset="0"/>
                <a:cs typeface="Arial" panose="020B0604020202020204" pitchFamily="34" charset="0"/>
              </a:rPr>
              <a:t>- </a:t>
            </a:r>
            <a:r>
              <a:rPr lang="en-US" sz="2800" b="1" dirty="0" err="1" smtClean="0">
                <a:solidFill>
                  <a:srgbClr val="0033CC"/>
                </a:solidFill>
                <a:latin typeface="#9Slide03 SFU Futura_12" panose="00000400000000000000" pitchFamily="2" charset="0"/>
                <a:cs typeface="Arial" panose="020B0604020202020204" pitchFamily="34" charset="0"/>
              </a:rPr>
              <a:t>Hoàn</a:t>
            </a:r>
            <a:r>
              <a:rPr lang="en-US" sz="2800" b="1" dirty="0" smtClean="0">
                <a:solidFill>
                  <a:srgbClr val="0033CC"/>
                </a:solidFill>
                <a:latin typeface="#9Slide03 SFU Futura_12" panose="00000400000000000000" pitchFamily="2" charset="0"/>
                <a:cs typeface="Arial" panose="020B0604020202020204" pitchFamily="34" charset="0"/>
              </a:rPr>
              <a:t> </a:t>
            </a:r>
            <a:r>
              <a:rPr lang="en-US" sz="2800" b="1" dirty="0" err="1">
                <a:solidFill>
                  <a:srgbClr val="0033CC"/>
                </a:solidFill>
                <a:latin typeface="#9Slide03 SFU Futura_12" panose="00000400000000000000" pitchFamily="2" charset="0"/>
                <a:cs typeface="Arial" panose="020B0604020202020204" pitchFamily="34" charset="0"/>
              </a:rPr>
              <a:t>thành</a:t>
            </a:r>
            <a:r>
              <a:rPr lang="en-US" sz="2800" b="1" dirty="0">
                <a:solidFill>
                  <a:srgbClr val="0033CC"/>
                </a:solidFill>
                <a:latin typeface="#9Slide03 SFU Futura_12" panose="00000400000000000000" pitchFamily="2" charset="0"/>
                <a:cs typeface="Arial" panose="020B0604020202020204" pitchFamily="34" charset="0"/>
              </a:rPr>
              <a:t> 2 </a:t>
            </a:r>
            <a:r>
              <a:rPr lang="en-US" sz="2800" b="1" dirty="0" err="1">
                <a:solidFill>
                  <a:srgbClr val="0033CC"/>
                </a:solidFill>
                <a:latin typeface="#9Slide03 SFU Futura_12" panose="00000400000000000000" pitchFamily="2" charset="0"/>
                <a:cs typeface="Arial" panose="020B0604020202020204" pitchFamily="34" charset="0"/>
              </a:rPr>
              <a:t>bài</a:t>
            </a:r>
            <a:r>
              <a:rPr lang="en-US" sz="2800" b="1" dirty="0">
                <a:solidFill>
                  <a:srgbClr val="0033CC"/>
                </a:solidFill>
                <a:latin typeface="#9Slide03 SFU Futura_12" panose="00000400000000000000" pitchFamily="2" charset="0"/>
                <a:cs typeface="Arial" panose="020B0604020202020204" pitchFamily="34" charset="0"/>
              </a:rPr>
              <a:t> </a:t>
            </a:r>
            <a:r>
              <a:rPr lang="en-US" sz="2800" b="1" dirty="0" err="1">
                <a:solidFill>
                  <a:srgbClr val="0033CC"/>
                </a:solidFill>
                <a:latin typeface="#9Slide03 SFU Futura_12" panose="00000400000000000000" pitchFamily="2" charset="0"/>
                <a:cs typeface="Arial" panose="020B0604020202020204" pitchFamily="34" charset="0"/>
              </a:rPr>
              <a:t>tập</a:t>
            </a:r>
            <a:r>
              <a:rPr lang="en-US" sz="2800" b="1" dirty="0">
                <a:solidFill>
                  <a:srgbClr val="0033CC"/>
                </a:solidFill>
                <a:latin typeface="#9Slide03 SFU Futura_12" panose="00000400000000000000" pitchFamily="2" charset="0"/>
                <a:cs typeface="Arial" panose="020B0604020202020204" pitchFamily="34" charset="0"/>
              </a:rPr>
              <a:t> </a:t>
            </a:r>
            <a:r>
              <a:rPr lang="en-US" sz="2800" b="1" dirty="0" err="1">
                <a:solidFill>
                  <a:srgbClr val="0033CC"/>
                </a:solidFill>
                <a:latin typeface="#9Slide03 SFU Futura_12" panose="00000400000000000000" pitchFamily="2" charset="0"/>
                <a:cs typeface="Arial" panose="020B0604020202020204" pitchFamily="34" charset="0"/>
              </a:rPr>
              <a:t>trong</a:t>
            </a:r>
            <a:r>
              <a:rPr lang="en-US" sz="2800" b="1" dirty="0">
                <a:solidFill>
                  <a:srgbClr val="0033CC"/>
                </a:solidFill>
                <a:latin typeface="#9Slide03 SFU Futura_12" panose="00000400000000000000" pitchFamily="2" charset="0"/>
                <a:cs typeface="Arial" panose="020B0604020202020204" pitchFamily="34" charset="0"/>
              </a:rPr>
              <a:t> SBT/43 </a:t>
            </a:r>
            <a:r>
              <a:rPr lang="en-US" sz="2800" b="1" dirty="0" err="1">
                <a:solidFill>
                  <a:srgbClr val="0033CC"/>
                </a:solidFill>
                <a:latin typeface="#9Slide03 SFU Futura_12" panose="00000400000000000000" pitchFamily="2" charset="0"/>
                <a:cs typeface="Arial" panose="020B0604020202020204" pitchFamily="34" charset="0"/>
              </a:rPr>
              <a:t>vào</a:t>
            </a:r>
            <a:r>
              <a:rPr lang="en-US" sz="2800" b="1" dirty="0">
                <a:solidFill>
                  <a:srgbClr val="0033CC"/>
                </a:solidFill>
                <a:latin typeface="#9Slide03 SFU Futura_12" panose="00000400000000000000" pitchFamily="2" charset="0"/>
                <a:cs typeface="Arial" panose="020B0604020202020204" pitchFamily="34" charset="0"/>
              </a:rPr>
              <a:t> </a:t>
            </a:r>
            <a:r>
              <a:rPr lang="en-US" sz="2800" b="1" dirty="0" err="1">
                <a:solidFill>
                  <a:srgbClr val="0033CC"/>
                </a:solidFill>
                <a:latin typeface="#9Slide03 SFU Futura_12" panose="00000400000000000000" pitchFamily="2" charset="0"/>
                <a:cs typeface="Arial" panose="020B0604020202020204" pitchFamily="34" charset="0"/>
              </a:rPr>
              <a:t>vở</a:t>
            </a:r>
            <a:r>
              <a:rPr lang="en-US" sz="2800" b="1" dirty="0" smtClean="0">
                <a:solidFill>
                  <a:srgbClr val="0033CC"/>
                </a:solidFill>
                <a:latin typeface="#9Slide03 SFU Futura_12" panose="00000400000000000000" pitchFamily="2" charset="0"/>
                <a:cs typeface="Arial" panose="020B0604020202020204" pitchFamily="34" charset="0"/>
              </a:rPr>
              <a:t>.</a:t>
            </a:r>
          </a:p>
          <a:p>
            <a:pPr algn="just"/>
            <a:r>
              <a:rPr lang="en-US" sz="2800" b="1" dirty="0" smtClean="0">
                <a:solidFill>
                  <a:srgbClr val="0033CC"/>
                </a:solidFill>
                <a:latin typeface="#9Slide03 SFU Futura_12" panose="00000400000000000000" pitchFamily="2" charset="0"/>
                <a:cs typeface="Arial" panose="020B0604020202020204" pitchFamily="34" charset="0"/>
              </a:rPr>
              <a:t>- </a:t>
            </a:r>
            <a:r>
              <a:rPr lang="en-US" sz="2800" b="1" dirty="0" err="1" smtClean="0">
                <a:solidFill>
                  <a:srgbClr val="0033CC"/>
                </a:solidFill>
                <a:latin typeface="#9Slide03 SFU Futura_12" panose="00000400000000000000" pitchFamily="2" charset="0"/>
                <a:cs typeface="Arial" panose="020B0604020202020204" pitchFamily="34" charset="0"/>
              </a:rPr>
              <a:t>Nộp</a:t>
            </a:r>
            <a:r>
              <a:rPr lang="en-US" sz="2800" b="1" dirty="0" smtClean="0">
                <a:solidFill>
                  <a:srgbClr val="0033CC"/>
                </a:solidFill>
                <a:latin typeface="#9Slide03 SFU Futura_12" panose="00000400000000000000" pitchFamily="2" charset="0"/>
                <a:cs typeface="Arial" panose="020B0604020202020204" pitchFamily="34" charset="0"/>
              </a:rPr>
              <a:t> </a:t>
            </a:r>
            <a:r>
              <a:rPr lang="en-US" sz="2800" b="1" dirty="0" err="1" smtClean="0">
                <a:solidFill>
                  <a:srgbClr val="0033CC"/>
                </a:solidFill>
                <a:latin typeface="#9Slide03 SFU Futura_12" panose="00000400000000000000" pitchFamily="2" charset="0"/>
                <a:cs typeface="Arial" panose="020B0604020202020204" pitchFamily="34" charset="0"/>
              </a:rPr>
              <a:t>bài</a:t>
            </a:r>
            <a:r>
              <a:rPr lang="en-US" sz="2800" b="1" dirty="0" smtClean="0">
                <a:solidFill>
                  <a:srgbClr val="0033CC"/>
                </a:solidFill>
                <a:latin typeface="#9Slide03 SFU Futura_12" panose="00000400000000000000" pitchFamily="2" charset="0"/>
                <a:cs typeface="Arial" panose="020B0604020202020204" pitchFamily="34" charset="0"/>
              </a:rPr>
              <a:t>: </a:t>
            </a:r>
            <a:r>
              <a:rPr lang="en-US" sz="2800" b="1" dirty="0" err="1" smtClean="0">
                <a:solidFill>
                  <a:srgbClr val="0033CC"/>
                </a:solidFill>
                <a:latin typeface="#9Slide03 SFU Futura_12" panose="00000400000000000000" pitchFamily="2" charset="0"/>
                <a:cs typeface="Arial" panose="020B0604020202020204" pitchFamily="34" charset="0"/>
              </a:rPr>
              <a:t>tiết</a:t>
            </a:r>
            <a:r>
              <a:rPr lang="en-US" sz="2800" b="1" dirty="0" smtClean="0">
                <a:solidFill>
                  <a:srgbClr val="0033CC"/>
                </a:solidFill>
                <a:latin typeface="#9Slide03 SFU Futura_12" panose="00000400000000000000" pitchFamily="2" charset="0"/>
                <a:cs typeface="Arial" panose="020B0604020202020204" pitchFamily="34" charset="0"/>
              </a:rPr>
              <a:t> </a:t>
            </a:r>
            <a:r>
              <a:rPr lang="en-US" sz="2800" b="1" dirty="0" err="1" smtClean="0">
                <a:solidFill>
                  <a:srgbClr val="0033CC"/>
                </a:solidFill>
                <a:latin typeface="#9Slide03 SFU Futura_12" panose="00000400000000000000" pitchFamily="2" charset="0"/>
                <a:cs typeface="Arial" panose="020B0604020202020204" pitchFamily="34" charset="0"/>
              </a:rPr>
              <a:t>sau</a:t>
            </a:r>
            <a:endParaRPr lang="en-US" sz="2800" b="1" dirty="0">
              <a:solidFill>
                <a:srgbClr val="0033CC"/>
              </a:solidFill>
              <a:latin typeface="#9Slide03 SFU Futura_12" panose="00000400000000000000" pitchFamily="2"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02A4E065-26AE-42DA-9D35-367AC0CC99D8}"/>
              </a:ext>
            </a:extLst>
          </p:cNvPr>
          <p:cNvCxnSpPr/>
          <p:nvPr/>
        </p:nvCxnSpPr>
        <p:spPr>
          <a:xfrm flipV="1">
            <a:off x="0" y="1019926"/>
            <a:ext cx="12192000" cy="80889"/>
          </a:xfrm>
          <a:prstGeom prst="line">
            <a:avLst/>
          </a:pr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D493815-81D7-4DFB-BC03-7ABE761D9402}"/>
              </a:ext>
            </a:extLst>
          </p:cNvPr>
          <p:cNvCxnSpPr>
            <a:cxnSpLocks/>
          </p:cNvCxnSpPr>
          <p:nvPr/>
        </p:nvCxnSpPr>
        <p:spPr>
          <a:xfrm flipV="1">
            <a:off x="0" y="916167"/>
            <a:ext cx="12192000" cy="762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Copyediting | AnnaProofing">
            <a:extLst>
              <a:ext uri="{FF2B5EF4-FFF2-40B4-BE49-F238E27FC236}">
                <a16:creationId xmlns:a16="http://schemas.microsoft.com/office/drawing/2014/main" xmlns="" id="{8C2C0F88-ED36-4737-A139-308D36F1F7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5769" y="-21418"/>
            <a:ext cx="886691" cy="94417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7">
            <a:extLst>
              <a:ext uri="{FF2B5EF4-FFF2-40B4-BE49-F238E27FC236}">
                <a16:creationId xmlns:a16="http://schemas.microsoft.com/office/drawing/2014/main" xmlns="" id="{BA82641E-3201-4492-91D4-87379E758E19}"/>
              </a:ext>
            </a:extLst>
          </p:cNvPr>
          <p:cNvSpPr/>
          <p:nvPr/>
        </p:nvSpPr>
        <p:spPr>
          <a:xfrm>
            <a:off x="3345527" y="90004"/>
            <a:ext cx="6469508" cy="812408"/>
          </a:xfrm>
          <a:prstGeom prst="roundRect">
            <a:avLst/>
          </a:prstGeom>
          <a:noFill/>
          <a:ln w="38100">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6C00"/>
                </a:solidFill>
                <a:latin typeface="#9Slide03 SFU Futura_12" panose="020B0604020202020204" charset="0"/>
                <a:cs typeface="Arial" panose="020B0604020202020204" pitchFamily="34" charset="0"/>
              </a:rPr>
              <a:t>HOẠT ĐỘNG Ở NHÀ</a:t>
            </a:r>
            <a:endParaRPr lang="en-US" sz="4800" b="1" dirty="0">
              <a:solidFill>
                <a:srgbClr val="006C00"/>
              </a:solidFill>
              <a:latin typeface="#9Slide03 SFU Futura_12" panose="020B0604020202020204" charset="0"/>
              <a:cs typeface="Arial" panose="020B0604020202020204" pitchFamily="34" charset="0"/>
            </a:endParaRPr>
          </a:p>
        </p:txBody>
      </p:sp>
      <p:pic>
        <p:nvPicPr>
          <p:cNvPr id="21" name="Picture 4" descr="Home Icon Images #386631 - Free Icons Library"/>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430312" y="1096173"/>
            <a:ext cx="5650852" cy="565085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5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6907" y="2651645"/>
            <a:ext cx="58864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Premium Vector | Glossy green leaves for nature concept."/>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331" t="20128" r="11315" b="17812"/>
          <a:stretch/>
        </p:blipFill>
        <p:spPr bwMode="auto">
          <a:xfrm rot="12800136">
            <a:off x="10514942" y="-161592"/>
            <a:ext cx="2304556" cy="182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0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arn(inVertical)">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8" name="Rectangle 72">
            <a:extLst>
              <a:ext uri="{FF2B5EF4-FFF2-40B4-BE49-F238E27FC236}">
                <a16:creationId xmlns:a16="http://schemas.microsoft.com/office/drawing/2014/main" xmlns="" id="{D99D2C73-08B0-4F6B-A8E9-4651E6BDBE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9" name="Rectangle 74">
            <a:extLst>
              <a:ext uri="{FF2B5EF4-FFF2-40B4-BE49-F238E27FC236}">
                <a16:creationId xmlns:a16="http://schemas.microsoft.com/office/drawing/2014/main" xmlns="" id="{968DB88C-7EF2-487C-85D1-848F61F13E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Thanksgiving Icon Thank You Icon PNG, Clipart, Portrait, Poster,  Royaltyfree, Thanksgiving Icon, Thank You Icon Free">
            <a:extLst>
              <a:ext uri="{FF2B5EF4-FFF2-40B4-BE49-F238E27FC236}">
                <a16:creationId xmlns:a16="http://schemas.microsoft.com/office/drawing/2014/main" xmlns="" id="{8A2D9B27-0834-4F81-BEC0-F3802F2B13F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229" b="89900" l="10000" r="90000">
                        <a14:foregroundMark x1="10500" y1="55362" x2="10875" y2="19327"/>
                        <a14:foregroundMark x1="10875" y1="19327" x2="13375" y2="12718"/>
                        <a14:foregroundMark x1="20125" y1="9850" x2="30750" y2="10224"/>
                        <a14:foregroundMark x1="30750" y1="10224" x2="38250" y2="8229"/>
                        <a14:foregroundMark x1="38250" y1="8229" x2="68625" y2="10723"/>
                        <a14:foregroundMark x1="68625" y1="10723" x2="73750" y2="10224"/>
                        <a14:foregroundMark x1="81625" y1="19327" x2="83000" y2="30923"/>
                      </a14:backgroundRemoval>
                    </a14:imgEffect>
                  </a14:imgLayer>
                </a14:imgProps>
              </a:ext>
              <a:ext uri="{28A0092B-C50C-407E-A947-70E740481C1C}">
                <a14:useLocalDpi xmlns:a14="http://schemas.microsoft.com/office/drawing/2010/main" val="0"/>
              </a:ext>
            </a:extLst>
          </a:blip>
          <a:srcRect l="5398" t="6687" r="9020" b="8382"/>
          <a:stretch/>
        </p:blipFill>
        <p:spPr bwMode="auto">
          <a:xfrm>
            <a:off x="6096000" y="787700"/>
            <a:ext cx="5618988" cy="55902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77012" y="607590"/>
            <a:ext cx="5829511" cy="559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42231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7" name="Straight Connector 616">
            <a:extLst>
              <a:ext uri="{FF2B5EF4-FFF2-40B4-BE49-F238E27FC236}">
                <a16:creationId xmlns:a16="http://schemas.microsoft.com/office/drawing/2014/main" xmlns="" id="{8529DE91-F9A3-4AAE-9D59-914616AB64F5}"/>
              </a:ext>
            </a:extLst>
          </p:cNvPr>
          <p:cNvCxnSpPr/>
          <p:nvPr/>
        </p:nvCxnSpPr>
        <p:spPr>
          <a:xfrm flipV="1">
            <a:off x="0" y="1204290"/>
            <a:ext cx="12192000" cy="10978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4" descr="Thinking Person PNG Image &amp;amp; PSD File Free Download - Lovepik | 401333021"/>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79070" y1="26163" x2="79070" y2="26163"/>
                        <a14:foregroundMark x1="76395" y1="36628" x2="76395" y2="36628"/>
                        <a14:foregroundMark x1="75930" y1="32791" x2="75930" y2="32791"/>
                        <a14:foregroundMark x1="76744" y1="31628" x2="76977" y2="30930"/>
                        <a14:foregroundMark x1="76977" y1="30930" x2="77093" y2="30349"/>
                        <a14:foregroundMark x1="73605" y1="25814" x2="73605" y2="25814"/>
                        <a14:foregroundMark x1="75349" y1="24651" x2="75349" y2="24651"/>
                        <a14:foregroundMark x1="66628" y1="18023" x2="66628" y2="18023"/>
                        <a14:foregroundMark x1="64767" y1="15349" x2="64767" y2="15349"/>
                        <a14:foregroundMark x1="22209" y1="28953" x2="22209" y2="28953"/>
                        <a14:foregroundMark x1="22326" y1="24070" x2="22326" y2="24070"/>
                      </a14:backgroundRemoval>
                    </a14:imgEffect>
                  </a14:imgLayer>
                </a14:imgProps>
              </a:ext>
              <a:ext uri="{28A0092B-C50C-407E-A947-70E740481C1C}">
                <a14:useLocalDpi xmlns:a14="http://schemas.microsoft.com/office/drawing/2010/main" val="0"/>
              </a:ext>
            </a:extLst>
          </a:blip>
          <a:srcRect l="15020" t="4831" r="16684" b="10969"/>
          <a:stretch/>
        </p:blipFill>
        <p:spPr bwMode="auto">
          <a:xfrm>
            <a:off x="11360608" y="-104292"/>
            <a:ext cx="991074" cy="12218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DE35741-2083-4377-8A9B-E9E3E4A863A9}"/>
              </a:ext>
            </a:extLst>
          </p:cNvPr>
          <p:cNvSpPr txBox="1"/>
          <p:nvPr/>
        </p:nvSpPr>
        <p:spPr>
          <a:xfrm>
            <a:off x="4017818" y="145272"/>
            <a:ext cx="7620710" cy="1015663"/>
          </a:xfrm>
          <a:prstGeom prst="rect">
            <a:avLst/>
          </a:prstGeom>
          <a:noFill/>
        </p:spPr>
        <p:txBody>
          <a:bodyPr wrap="square" rtlCol="0">
            <a:spAutoFit/>
          </a:bodyPr>
          <a:lstStyle/>
          <a:p>
            <a:r>
              <a:rPr lang="en-US" sz="6000" b="1" dirty="0" smtClean="0">
                <a:solidFill>
                  <a:srgbClr val="0033CC"/>
                </a:solidFill>
                <a:latin typeface="#9Slide03 SFU Futura_12" panose="020B0604020202020204" charset="0"/>
              </a:rPr>
              <a:t>NHÌN HÌNH ĐOÁN Ý</a:t>
            </a:r>
            <a:endParaRPr lang="en-US" sz="4800" b="1" dirty="0">
              <a:solidFill>
                <a:srgbClr val="0033CC"/>
              </a:solidFill>
              <a:latin typeface="#9Slide03 SFU Futura_12" panose="020B0604020202020204" charset="0"/>
            </a:endParaRPr>
          </a:p>
        </p:txBody>
      </p:sp>
      <p:pic>
        <p:nvPicPr>
          <p:cNvPr id="5" name="Picture 2" descr="4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7094" y="1492678"/>
            <a:ext cx="4607739" cy="522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artoon Cute Yellow Rectangle White Border Bubble Box Element, Cartoon,  Lovely, Yellow PNG Transparent Clipart Image and PSD File for Free Download"/>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1875">
                        <a14:foregroundMark x1="15625" y1="24688" x2="15625" y2="24688"/>
                        <a14:foregroundMark x1="17813" y1="17969" x2="17813" y2="17969"/>
                        <a14:foregroundMark x1="22031" y1="20000" x2="22031" y2="20000"/>
                        <a14:foregroundMark x1="91875" y1="56563" x2="91875" y2="56563"/>
                        <a14:foregroundMark x1="25781" y1="18906" x2="25781" y2="18906"/>
                        <a14:foregroundMark x1="22031" y1="24844" x2="22031" y2="24844"/>
                      </a14:backgroundRemoval>
                    </a14:imgEffect>
                  </a14:imgLayer>
                </a14:imgProps>
              </a:ext>
              <a:ext uri="{28A0092B-C50C-407E-A947-70E740481C1C}">
                <a14:useLocalDpi xmlns:a14="http://schemas.microsoft.com/office/drawing/2010/main" val="0"/>
              </a:ext>
            </a:extLst>
          </a:blip>
          <a:srcRect l="7695" t="14318" r="5259" b="18637"/>
          <a:stretch/>
        </p:blipFill>
        <p:spPr bwMode="auto">
          <a:xfrm>
            <a:off x="626026" y="0"/>
            <a:ext cx="2996630" cy="18181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E648D752-BF5C-4466-86C9-578981A27C92}"/>
              </a:ext>
            </a:extLst>
          </p:cNvPr>
          <p:cNvSpPr txBox="1"/>
          <p:nvPr/>
        </p:nvSpPr>
        <p:spPr>
          <a:xfrm>
            <a:off x="1051849" y="667865"/>
            <a:ext cx="2412498" cy="634020"/>
          </a:xfrm>
          <a:prstGeom prst="rect">
            <a:avLst/>
          </a:prstGeom>
          <a:noFill/>
          <a:ln>
            <a:noFill/>
            <a:prstDash val="sysDot"/>
          </a:ln>
        </p:spPr>
        <p:txBody>
          <a:bodyPr wrap="square">
            <a:spAutoFit/>
          </a:bodyPr>
          <a:lstStyle/>
          <a:p>
            <a:pPr marL="0" indent="0" algn="just">
              <a:lnSpc>
                <a:spcPct val="110000"/>
              </a:lnSpc>
              <a:spcBef>
                <a:spcPts val="0"/>
              </a:spcBef>
              <a:buFont typeface="Times New Roman" panose="02020603050405020304" pitchFamily="18" charset="0"/>
              <a:buNone/>
            </a:pPr>
            <a:r>
              <a:rPr lang="en-US" altLang="en-US" sz="3200" b="1" dirty="0">
                <a:solidFill>
                  <a:srgbClr val="0033CC"/>
                </a:solidFill>
                <a:latin typeface="#9Slide03 SFU Futura_12" panose="00000400000000000000" pitchFamily="2" charset="0"/>
              </a:rPr>
              <a:t>ĐÂY LÀ GÌ?</a:t>
            </a:r>
          </a:p>
        </p:txBody>
      </p:sp>
      <p:pic>
        <p:nvPicPr>
          <p:cNvPr id="19" name="Picture 4" descr="Caixa De Texto Bobina De Vírgula Preta, Caixa De Texto, Preto, Vírgula  Imagem PNG e PSD Para Download Gratuito"/>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20469" y1="26406" x2="22344" y2="25000"/>
                        <a14:foregroundMark x1="29531" y1="24688" x2="29531" y2="24688"/>
                        <a14:foregroundMark x1="38906" y1="22188" x2="38906" y2="22188"/>
                        <a14:foregroundMark x1="42500" y1="22188" x2="42500" y2="22188"/>
                        <a14:foregroundMark x1="47031" y1="19219" x2="47031" y2="19219"/>
                        <a14:foregroundMark x1="82656" y1="18281" x2="82656" y2="18281"/>
                        <a14:foregroundMark x1="85938" y1="21250" x2="85938" y2="21250"/>
                        <a14:foregroundMark x1="86250" y1="24688" x2="86250" y2="24688"/>
                        <a14:foregroundMark x1="75156" y1="75000" x2="75156" y2="75000"/>
                        <a14:foregroundMark x1="67813" y1="77656" x2="67813" y2="77656"/>
                        <a14:foregroundMark x1="59688" y1="76406" x2="59688" y2="76406"/>
                        <a14:foregroundMark x1="22031" y1="82500" x2="22031" y2="82500"/>
                        <a14:foregroundMark x1="19063" y1="80781" x2="19063" y2="80781"/>
                        <a14:foregroundMark x1="18750" y1="76719" x2="18750" y2="76719"/>
                      </a14:backgroundRemoval>
                    </a14:imgEffect>
                  </a14:imgLayer>
                </a14:imgProps>
              </a:ext>
              <a:ext uri="{28A0092B-C50C-407E-A947-70E740481C1C}">
                <a14:useLocalDpi xmlns:a14="http://schemas.microsoft.com/office/drawing/2010/main" val="0"/>
              </a:ext>
            </a:extLst>
          </a:blip>
          <a:srcRect l="12267" t="12218" r="9014" b="11483"/>
          <a:stretch/>
        </p:blipFill>
        <p:spPr bwMode="auto">
          <a:xfrm>
            <a:off x="5635158" y="1160935"/>
            <a:ext cx="6003370" cy="58189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E648D752-BF5C-4466-86C9-578981A27C92}"/>
              </a:ext>
            </a:extLst>
          </p:cNvPr>
          <p:cNvSpPr txBox="1"/>
          <p:nvPr/>
        </p:nvSpPr>
        <p:spPr>
          <a:xfrm>
            <a:off x="6844240" y="2765737"/>
            <a:ext cx="4003963" cy="2123658"/>
          </a:xfrm>
          <a:prstGeom prst="rect">
            <a:avLst/>
          </a:prstGeom>
          <a:noFill/>
          <a:ln>
            <a:noFill/>
            <a:prstDash val="sysDot"/>
          </a:ln>
        </p:spPr>
        <p:txBody>
          <a:bodyPr wrap="square">
            <a:spAutoFit/>
          </a:bodyPr>
          <a:lstStyle/>
          <a:p>
            <a:pPr marL="0" indent="0" algn="ctr">
              <a:lnSpc>
                <a:spcPct val="110000"/>
              </a:lnSpc>
              <a:spcBef>
                <a:spcPts val="0"/>
              </a:spcBef>
              <a:buFont typeface="Times New Roman" panose="02020603050405020304" pitchFamily="18" charset="0"/>
              <a:buNone/>
            </a:pPr>
            <a:r>
              <a:rPr lang="en-US" altLang="en-US" sz="4000" b="1" dirty="0" err="1" smtClean="0">
                <a:solidFill>
                  <a:srgbClr val="0033CC"/>
                </a:solidFill>
                <a:latin typeface="#9Slide03 SFU Futura_12" panose="00000400000000000000" pitchFamily="2" charset="0"/>
              </a:rPr>
              <a:t>Biểu</a:t>
            </a:r>
            <a:r>
              <a:rPr lang="en-US" altLang="en-US" sz="4000" b="1" dirty="0" smtClean="0">
                <a:solidFill>
                  <a:srgbClr val="0033CC"/>
                </a:solidFill>
                <a:latin typeface="#9Slide03 SFU Futura_12" panose="00000400000000000000" pitchFamily="2" charset="0"/>
              </a:rPr>
              <a:t> </a:t>
            </a:r>
            <a:r>
              <a:rPr lang="en-US" altLang="en-US" sz="4000" b="1" dirty="0" err="1" smtClean="0">
                <a:solidFill>
                  <a:srgbClr val="0033CC"/>
                </a:solidFill>
                <a:latin typeface="#9Slide03 SFU Futura_12" panose="00000400000000000000" pitchFamily="2" charset="0"/>
              </a:rPr>
              <a:t>đồ</a:t>
            </a:r>
            <a:r>
              <a:rPr lang="en-US" altLang="en-US" sz="4000" b="1" dirty="0" smtClean="0">
                <a:solidFill>
                  <a:srgbClr val="0033CC"/>
                </a:solidFill>
                <a:latin typeface="#9Slide03 SFU Futura_12" panose="00000400000000000000" pitchFamily="2" charset="0"/>
              </a:rPr>
              <a:t> </a:t>
            </a:r>
          </a:p>
          <a:p>
            <a:pPr marL="0" indent="0" algn="ctr">
              <a:lnSpc>
                <a:spcPct val="110000"/>
              </a:lnSpc>
              <a:spcBef>
                <a:spcPts val="0"/>
              </a:spcBef>
              <a:buFont typeface="Times New Roman" panose="02020603050405020304" pitchFamily="18" charset="0"/>
              <a:buNone/>
            </a:pPr>
            <a:r>
              <a:rPr lang="en-US" altLang="en-US" sz="4000" b="1" dirty="0" smtClean="0">
                <a:solidFill>
                  <a:srgbClr val="0033CC"/>
                </a:solidFill>
                <a:latin typeface="#9Slide03 SFU Futura_12" panose="00000400000000000000" pitchFamily="2" charset="0"/>
              </a:rPr>
              <a:t>NHIỆT ĐỘ LƯỢNG MƯA</a:t>
            </a:r>
          </a:p>
        </p:txBody>
      </p:sp>
      <p:pic>
        <p:nvPicPr>
          <p:cNvPr id="21" name="Picture 2" descr="icon-ban-tay - Nha Khoa Quốc Tế Á Châu"/>
          <p:cNvPicPr>
            <a:picLocks noChangeAspect="1" noChangeArrowheads="1"/>
          </p:cNvPicPr>
          <p:nvPr/>
        </p:nvPicPr>
        <p:blipFill rotWithShape="1">
          <a:blip r:embed="rId11">
            <a:extLst>
              <a:ext uri="{28A0092B-C50C-407E-A947-70E740481C1C}">
                <a14:useLocalDpi xmlns:a14="http://schemas.microsoft.com/office/drawing/2010/main" val="0"/>
              </a:ext>
            </a:extLst>
          </a:blip>
          <a:srcRect t="22938" b="27061"/>
          <a:stretch/>
        </p:blipFill>
        <p:spPr bwMode="auto">
          <a:xfrm>
            <a:off x="4717090" y="3501658"/>
            <a:ext cx="1303634" cy="65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xmlns="" id="{2172A0AC-3DCE-4672-BCAF-28FEF91F60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Vẽ Tay Biểu Tượng Vật Liệu Khí Hậu Tự Nhiên Hình ảnh | Định dạng hình ảnh  PSD 401568414| vn.lovepik.com">
            <a:extLst>
              <a:ext uri="{FF2B5EF4-FFF2-40B4-BE49-F238E27FC236}">
                <a16:creationId xmlns:a16="http://schemas.microsoft.com/office/drawing/2014/main" xmlns="" id="{CB33443D-1957-4384-9200-335459B4072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276" b="97069" l="4535" r="90000">
                        <a14:foregroundMark x1="7326" y1="63621" x2="7326" y2="63621"/>
                        <a14:foregroundMark x1="15581" y1="25690" x2="15581" y2="25690"/>
                        <a14:foregroundMark x1="11163" y1="15000" x2="11163" y2="15000"/>
                        <a14:foregroundMark x1="11163" y1="11207" x2="13953" y2="8448"/>
                        <a14:foregroundMark x1="71628" y1="18276" x2="71628" y2="18276"/>
                        <a14:foregroundMark x1="68488" y1="17241" x2="68488" y2="17241"/>
                        <a14:foregroundMark x1="70349" y1="15000" x2="85581" y2="17586"/>
                        <a14:foregroundMark x1="85581" y1="17586" x2="66977" y2="24828"/>
                        <a14:foregroundMark x1="66977" y1="24828" x2="60000" y2="19138"/>
                        <a14:foregroundMark x1="78256" y1="33276" x2="80116" y2="49138"/>
                        <a14:foregroundMark x1="85465" y1="13621" x2="87093" y2="23793"/>
                        <a14:foregroundMark x1="81744" y1="77069" x2="70000" y2="78621"/>
                        <a14:foregroundMark x1="70000" y1="78621" x2="75698" y2="69138"/>
                        <a14:foregroundMark x1="81395" y1="89310" x2="81744" y2="91552"/>
                        <a14:foregroundMark x1="81744" y1="90172" x2="81744" y2="90172"/>
                        <a14:foregroundMark x1="78605" y1="93966" x2="77674" y2="93448"/>
                        <a14:foregroundMark x1="75465" y1="92931" x2="75465" y2="92931"/>
                        <a14:foregroundMark x1="73488" y1="85000" x2="73488" y2="85000"/>
                        <a14:foregroundMark x1="73837" y1="88276" x2="73837" y2="88276"/>
                        <a14:foregroundMark x1="69070" y1="97241" x2="69070" y2="97241"/>
                        <a14:foregroundMark x1="69070" y1="91552" x2="69070" y2="91552"/>
                        <a14:foregroundMark x1="67907" y1="89655" x2="67907" y2="89655"/>
                        <a14:foregroundMark x1="67209" y1="88276" x2="67209" y2="88276"/>
                        <a14:foregroundMark x1="66279" y1="86897" x2="66279" y2="86897"/>
                        <a14:foregroundMark x1="63140" y1="93448" x2="63140" y2="93448"/>
                        <a14:foregroundMark x1="62209" y1="89310" x2="62209" y2="89310"/>
                        <a14:foregroundMark x1="62209" y1="89310" x2="62209" y2="89310"/>
                        <a14:foregroundMark x1="63721" y1="83103" x2="63721" y2="83103"/>
                        <a14:foregroundMark x1="63721" y1="83103" x2="63721" y2="83103"/>
                        <a14:foregroundMark x1="69070" y1="95862" x2="69070" y2="95862"/>
                        <a14:foregroundMark x1="70698" y1="93966" x2="70698" y2="93966"/>
                        <a14:foregroundMark x1="79535" y1="85517" x2="79535" y2="85517"/>
                        <a14:foregroundMark x1="79535" y1="85517" x2="79535" y2="85517"/>
                        <a14:foregroundMark x1="83605" y1="87414" x2="83605" y2="87414"/>
                        <a14:foregroundMark x1="83605" y1="87414" x2="83605" y2="87414"/>
                        <a14:foregroundMark x1="85233" y1="95862" x2="85233" y2="95862"/>
                        <a14:foregroundMark x1="85233" y1="95862" x2="85233" y2="95862"/>
                        <a14:foregroundMark x1="65349" y1="85517" x2="65349" y2="85517"/>
                        <a14:foregroundMark x1="65349" y1="85517" x2="65349" y2="85517"/>
                        <a14:foregroundMark x1="22791" y1="13103" x2="22791" y2="13103"/>
                        <a14:foregroundMark x1="19651" y1="11724" x2="19651" y2="11724"/>
                        <a14:foregroundMark x1="20581" y1="9828" x2="20581" y2="9828"/>
                        <a14:foregroundMark x1="4535" y1="23793" x2="4535" y2="23793"/>
                        <a14:foregroundMark x1="4535" y1="20172" x2="4535" y2="20172"/>
                        <a14:foregroundMark x1="28488" y1="28448" x2="28488" y2="28448"/>
                        <a14:foregroundMark x1="25930" y1="23448" x2="29419" y2="17241"/>
                        <a14:foregroundMark x1="34186" y1="21034" x2="26163" y2="31897"/>
                        <a14:foregroundMark x1="26163" y1="31897" x2="36977" y2="38793"/>
                        <a14:foregroundMark x1="14651" y1="23793" x2="14651" y2="23793"/>
                        <a14:foregroundMark x1="11163" y1="25690" x2="11163" y2="25690"/>
                        <a14:foregroundMark x1="13023" y1="15862" x2="18372" y2="25690"/>
                        <a14:backgroundMark x1="81744" y1="86034" x2="81744" y2="86034"/>
                      </a14:backgroundRemoval>
                    </a14:imgEffect>
                  </a14:imgLayer>
                </a14:imgProps>
              </a:ext>
              <a:ext uri="{28A0092B-C50C-407E-A947-70E740481C1C}">
                <a14:useLocalDpi xmlns:a14="http://schemas.microsoft.com/office/drawing/2010/main" val="0"/>
              </a:ext>
            </a:extLst>
          </a:blip>
          <a:srcRect l="59045" t="56638" r="7846" b="-1"/>
          <a:stretch/>
        </p:blipFill>
        <p:spPr bwMode="auto">
          <a:xfrm>
            <a:off x="7924267" y="255327"/>
            <a:ext cx="1605324" cy="16150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895FE3C8-8779-4328-81F5-6B38A83C891A}"/>
              </a:ext>
            </a:extLst>
          </p:cNvPr>
          <p:cNvSpPr txBox="1"/>
          <p:nvPr/>
        </p:nvSpPr>
        <p:spPr>
          <a:xfrm>
            <a:off x="59501" y="34096"/>
            <a:ext cx="8132618" cy="2959272"/>
          </a:xfrm>
          <a:prstGeom prst="rect">
            <a:avLst/>
          </a:prstGeom>
          <a:noFill/>
        </p:spPr>
        <p:txBody>
          <a:bodyPr wrap="square">
            <a:spAutoFit/>
          </a:bodyPr>
          <a:lstStyle/>
          <a:p>
            <a:pPr indent="180340" algn="ctr">
              <a:lnSpc>
                <a:spcPct val="115000"/>
              </a:lnSpc>
            </a:pPr>
            <a:r>
              <a:rPr lang="vi-VN" sz="5400" b="1" kern="1400" spc="-50" dirty="0" smtClean="0">
                <a:solidFill>
                  <a:srgbClr val="FF0000"/>
                </a:solidFill>
                <a:latin typeface="#9Slide07 IcielKoni" pitchFamily="2" charset="0"/>
                <a:ea typeface="Times New Roman" panose="02020603050405020304" pitchFamily="18" charset="0"/>
                <a:cs typeface="Times New Roman" panose="02020603050405020304" pitchFamily="18" charset="0"/>
              </a:rPr>
              <a:t>Bài 18:</a:t>
            </a:r>
          </a:p>
          <a:p>
            <a:pPr indent="180340" algn="ctr">
              <a:lnSpc>
                <a:spcPct val="115000"/>
              </a:lnSpc>
            </a:pPr>
            <a:r>
              <a:rPr lang="vi-VN" sz="5400" b="1" kern="1400" spc="-50" dirty="0" smtClean="0">
                <a:solidFill>
                  <a:srgbClr val="FF0000"/>
                </a:solidFill>
                <a:latin typeface="#9Slide07 IcielKoni" pitchFamily="2" charset="0"/>
                <a:ea typeface="Times New Roman" panose="02020603050405020304" pitchFamily="18" charset="0"/>
                <a:cs typeface="Times New Roman" panose="02020603050405020304" pitchFamily="18" charset="0"/>
              </a:rPr>
              <a:t>PHÂN </a:t>
            </a:r>
            <a:r>
              <a:rPr lang="vi-VN" sz="5400" b="1" kern="1400" spc="-50" dirty="0">
                <a:solidFill>
                  <a:srgbClr val="FF0000"/>
                </a:solidFill>
                <a:latin typeface="#9Slide07 IcielKoni" pitchFamily="2" charset="0"/>
                <a:ea typeface="Times New Roman" panose="02020603050405020304" pitchFamily="18" charset="0"/>
                <a:cs typeface="Times New Roman" panose="02020603050405020304" pitchFamily="18" charset="0"/>
              </a:rPr>
              <a:t>TÍCH BIỂU ĐỒ </a:t>
            </a:r>
            <a:endParaRPr lang="en-US" sz="5400" b="1" kern="1400" spc="-50" dirty="0" smtClean="0">
              <a:solidFill>
                <a:srgbClr val="FF0000"/>
              </a:solidFill>
              <a:latin typeface="#9Slide07 IcielKoni" pitchFamily="2" charset="0"/>
              <a:ea typeface="Times New Roman" panose="02020603050405020304" pitchFamily="18" charset="0"/>
              <a:cs typeface="Times New Roman" panose="02020603050405020304" pitchFamily="18" charset="0"/>
            </a:endParaRPr>
          </a:p>
          <a:p>
            <a:pPr indent="180340" algn="ctr">
              <a:lnSpc>
                <a:spcPct val="115000"/>
              </a:lnSpc>
            </a:pPr>
            <a:r>
              <a:rPr lang="vi-VN" sz="5400" b="1" kern="1400" spc="-50" dirty="0" smtClean="0">
                <a:solidFill>
                  <a:srgbClr val="FF0000"/>
                </a:solidFill>
                <a:latin typeface="#9Slide07 IcielKoni" pitchFamily="2" charset="0"/>
                <a:ea typeface="Times New Roman" panose="02020603050405020304" pitchFamily="18" charset="0"/>
                <a:cs typeface="Times New Roman" panose="02020603050405020304" pitchFamily="18" charset="0"/>
              </a:rPr>
              <a:t>NHIỆT </a:t>
            </a:r>
            <a:r>
              <a:rPr lang="vi-VN" sz="5400" b="1" kern="1400" spc="-50" dirty="0">
                <a:solidFill>
                  <a:srgbClr val="FF0000"/>
                </a:solidFill>
                <a:latin typeface="#9Slide07 IcielKoni" pitchFamily="2" charset="0"/>
                <a:ea typeface="Times New Roman" panose="02020603050405020304" pitchFamily="18" charset="0"/>
                <a:cs typeface="Times New Roman" panose="02020603050405020304" pitchFamily="18" charset="0"/>
              </a:rPr>
              <a:t>ĐỘ, LƯỢNG </a:t>
            </a:r>
            <a:r>
              <a:rPr lang="vi-VN" sz="5400" b="1" kern="1400" spc="-50" dirty="0" smtClean="0">
                <a:solidFill>
                  <a:srgbClr val="FF0000"/>
                </a:solidFill>
                <a:latin typeface="#9Slide07 IcielKoni" pitchFamily="2" charset="0"/>
                <a:ea typeface="Times New Roman" panose="02020603050405020304" pitchFamily="18" charset="0"/>
                <a:cs typeface="Times New Roman" panose="02020603050405020304" pitchFamily="18" charset="0"/>
              </a:rPr>
              <a:t>MƯA</a:t>
            </a:r>
            <a:endParaRPr lang="vi-VN" sz="5400" b="1" kern="1400" spc="-50" dirty="0">
              <a:solidFill>
                <a:srgbClr val="FF0000"/>
              </a:solidFill>
              <a:latin typeface="#9Slide07 IcielKoni" pitchFamily="2" charset="0"/>
              <a:ea typeface="Times New Roman" panose="02020603050405020304" pitchFamily="18" charset="0"/>
              <a:cs typeface="Times New Roman" panose="02020603050405020304" pitchFamily="18" charset="0"/>
            </a:endParaRPr>
          </a:p>
        </p:txBody>
      </p:sp>
      <p:cxnSp>
        <p:nvCxnSpPr>
          <p:cNvPr id="3" name="Straight Connector 2"/>
          <p:cNvCxnSpPr/>
          <p:nvPr/>
        </p:nvCxnSpPr>
        <p:spPr>
          <a:xfrm flipV="1">
            <a:off x="77581" y="2745608"/>
            <a:ext cx="11945129" cy="35779"/>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2050" name="Picture 2" descr="Chart Graph of a function Infographic Information, market, angle, text png  | PNGEg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60444" y1="26667" x2="60444" y2="26667"/>
                        <a14:foregroundMark x1="60444" y1="26778" x2="60444" y2="26778"/>
                        <a14:foregroundMark x1="32333" y1="60444" x2="32333" y2="60444"/>
                        <a14:foregroundMark x1="21333" y1="70333" x2="21333" y2="70333"/>
                        <a14:foregroundMark x1="19222" y1="72222" x2="19222" y2="72222"/>
                      </a14:backgroundRemoval>
                    </a14:imgEffect>
                  </a14:imgLayer>
                </a14:imgProps>
              </a:ext>
              <a:ext uri="{28A0092B-C50C-407E-A947-70E740481C1C}">
                <a14:useLocalDpi xmlns:a14="http://schemas.microsoft.com/office/drawing/2010/main" val="0"/>
              </a:ext>
            </a:extLst>
          </a:blip>
          <a:srcRect l="16771" t="19717" r="17774" b="15475"/>
          <a:stretch/>
        </p:blipFill>
        <p:spPr bwMode="auto">
          <a:xfrm>
            <a:off x="9399957" y="67054"/>
            <a:ext cx="2622753" cy="25968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ả lại trận mưa theo quan sát và tưởng tượng của em - Văn 6 (6 mẫ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79" y="3620852"/>
            <a:ext cx="2996367" cy="27375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Tản văn MƯA ĐẦU MÙA của Nguyễn Thị Như Ý"/>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9946" y="3656631"/>
            <a:ext cx="2959327" cy="27754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6" name="Picture 8" descr="NTO - Nắng hè"/>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2306" y="3027738"/>
            <a:ext cx="4055818" cy="3733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flipV="1">
            <a:off x="74388" y="2895466"/>
            <a:ext cx="11945129" cy="35779"/>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44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7">
            <a:extLst>
              <a:ext uri="{FF2B5EF4-FFF2-40B4-BE49-F238E27FC236}">
                <a16:creationId xmlns:a16="http://schemas.microsoft.com/office/drawing/2014/main" xmlns="" id="{BE55959A-1F2C-46C2-9FCD-F989F5DD87B7}"/>
              </a:ext>
            </a:extLst>
          </p:cNvPr>
          <p:cNvSpPr/>
          <p:nvPr/>
        </p:nvSpPr>
        <p:spPr>
          <a:xfrm>
            <a:off x="255534" y="4559408"/>
            <a:ext cx="1983779" cy="1401957"/>
          </a:xfrm>
          <a:prstGeom prst="roundRect">
            <a:avLst/>
          </a:prstGeom>
          <a:solidFill>
            <a:srgbClr val="0033CC"/>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FFFF00"/>
                </a:solidFill>
                <a:latin typeface="#9Slide03 SFU Futura_12" panose="00000400000000000000" pitchFamily="2" charset="0"/>
                <a:cs typeface="Arial" panose="020B0604020202020204" pitchFamily="34" charset="0"/>
              </a:rPr>
              <a:t>Hoạt</a:t>
            </a:r>
            <a:r>
              <a:rPr lang="en-US" sz="2600" b="1" dirty="0">
                <a:solidFill>
                  <a:srgbClr val="FFFF00"/>
                </a:solidFill>
                <a:latin typeface="#9Slide03 SFU Futura_12" panose="00000400000000000000" pitchFamily="2" charset="0"/>
                <a:cs typeface="Arial" panose="020B0604020202020204" pitchFamily="34" charset="0"/>
              </a:rPr>
              <a:t> </a:t>
            </a:r>
            <a:r>
              <a:rPr lang="en-US" sz="2600" b="1" dirty="0" err="1">
                <a:solidFill>
                  <a:srgbClr val="FFFF00"/>
                </a:solidFill>
                <a:latin typeface="#9Slide03 SFU Futura_12" panose="00000400000000000000" pitchFamily="2" charset="0"/>
                <a:cs typeface="Arial" panose="020B0604020202020204" pitchFamily="34" charset="0"/>
              </a:rPr>
              <a:t>động</a:t>
            </a:r>
            <a:r>
              <a:rPr lang="en-US" sz="2600" b="1" dirty="0">
                <a:solidFill>
                  <a:srgbClr val="FFFF00"/>
                </a:solidFill>
                <a:latin typeface="#9Slide03 SFU Futura_12" panose="00000400000000000000" pitchFamily="2" charset="0"/>
                <a:cs typeface="Arial" panose="020B0604020202020204" pitchFamily="34" charset="0"/>
              </a:rPr>
              <a:t>: 6 </a:t>
            </a:r>
            <a:r>
              <a:rPr lang="en-US" sz="2600" b="1" dirty="0" err="1">
                <a:solidFill>
                  <a:srgbClr val="FFFF00"/>
                </a:solidFill>
                <a:latin typeface="#9Slide03 SFU Futura_12" panose="00000400000000000000" pitchFamily="2" charset="0"/>
                <a:cs typeface="Arial" panose="020B0604020202020204" pitchFamily="34" charset="0"/>
              </a:rPr>
              <a:t>nhóm</a:t>
            </a:r>
            <a:endParaRPr lang="en-US" sz="2600" b="1" dirty="0">
              <a:solidFill>
                <a:srgbClr val="FFFF00"/>
              </a:solidFill>
              <a:latin typeface="#9Slide03 SFU Futura_12" panose="00000400000000000000" pitchFamily="2" charset="0"/>
              <a:cs typeface="Arial" panose="020B0604020202020204" pitchFamily="34" charset="0"/>
            </a:endParaRPr>
          </a:p>
        </p:txBody>
      </p:sp>
      <p:sp>
        <p:nvSpPr>
          <p:cNvPr id="7" name="Rectangle: Rounded Corners 7">
            <a:extLst>
              <a:ext uri="{FF2B5EF4-FFF2-40B4-BE49-F238E27FC236}">
                <a16:creationId xmlns:a16="http://schemas.microsoft.com/office/drawing/2014/main" xmlns="" id="{53C967EF-6321-45EB-B34B-D99D778ACFBD}"/>
              </a:ext>
            </a:extLst>
          </p:cNvPr>
          <p:cNvSpPr/>
          <p:nvPr/>
        </p:nvSpPr>
        <p:spPr>
          <a:xfrm>
            <a:off x="2518007" y="4546958"/>
            <a:ext cx="2077756" cy="1401957"/>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0033CC"/>
                </a:solidFill>
                <a:latin typeface="#9Slide03 SFU Futura_12" panose="00000400000000000000" pitchFamily="2" charset="0"/>
                <a:cs typeface="Arial" panose="020B0604020202020204" pitchFamily="34" charset="0"/>
              </a:rPr>
              <a:t>Chuẩn</a:t>
            </a:r>
            <a:r>
              <a:rPr lang="en-US" sz="2600" b="1" dirty="0">
                <a:solidFill>
                  <a:srgbClr val="0033CC"/>
                </a:solidFill>
                <a:latin typeface="#9Slide03 SFU Futura_12" panose="00000400000000000000" pitchFamily="2" charset="0"/>
                <a:cs typeface="Arial" panose="020B0604020202020204" pitchFamily="34" charset="0"/>
              </a:rPr>
              <a:t> </a:t>
            </a:r>
            <a:r>
              <a:rPr lang="en-US" sz="2600" b="1" dirty="0" err="1">
                <a:solidFill>
                  <a:srgbClr val="0033CC"/>
                </a:solidFill>
                <a:latin typeface="#9Slide03 SFU Futura_12" panose="00000400000000000000" pitchFamily="2" charset="0"/>
                <a:cs typeface="Arial" panose="020B0604020202020204" pitchFamily="34" charset="0"/>
              </a:rPr>
              <a:t>bị</a:t>
            </a:r>
            <a:r>
              <a:rPr lang="en-US" sz="2600" b="1" dirty="0">
                <a:solidFill>
                  <a:srgbClr val="0033CC"/>
                </a:solidFill>
                <a:latin typeface="#9Slide03 SFU Futura_12" panose="00000400000000000000" pitchFamily="2" charset="0"/>
                <a:cs typeface="Arial" panose="020B0604020202020204" pitchFamily="34" charset="0"/>
              </a:rPr>
              <a:t> </a:t>
            </a:r>
            <a:r>
              <a:rPr lang="en-US" sz="2600" b="1" dirty="0" err="1">
                <a:solidFill>
                  <a:srgbClr val="0033CC"/>
                </a:solidFill>
                <a:latin typeface="#9Slide03 SFU Futura_12" panose="00000400000000000000" pitchFamily="2" charset="0"/>
                <a:cs typeface="Arial" panose="020B0604020202020204" pitchFamily="34" charset="0"/>
              </a:rPr>
              <a:t>bảng</a:t>
            </a:r>
            <a:r>
              <a:rPr lang="en-US" sz="2600" b="1" dirty="0">
                <a:solidFill>
                  <a:srgbClr val="0033CC"/>
                </a:solidFill>
                <a:latin typeface="#9Slide03 SFU Futura_12" panose="00000400000000000000" pitchFamily="2" charset="0"/>
                <a:cs typeface="Arial" panose="020B0604020202020204" pitchFamily="34" charset="0"/>
              </a:rPr>
              <a:t> </a:t>
            </a:r>
            <a:r>
              <a:rPr lang="en-US" sz="2600" b="1" dirty="0" err="1">
                <a:solidFill>
                  <a:srgbClr val="0033CC"/>
                </a:solidFill>
                <a:latin typeface="#9Slide03 SFU Futura_12" panose="00000400000000000000" pitchFamily="2" charset="0"/>
                <a:cs typeface="Arial" panose="020B0604020202020204" pitchFamily="34" charset="0"/>
              </a:rPr>
              <a:t>nhóm</a:t>
            </a:r>
            <a:r>
              <a:rPr lang="en-US" sz="2600" b="1" dirty="0">
                <a:solidFill>
                  <a:srgbClr val="0033CC"/>
                </a:solidFill>
                <a:latin typeface="#9Slide03 SFU Futura_12" panose="00000400000000000000" pitchFamily="2" charset="0"/>
                <a:cs typeface="Arial" panose="020B0604020202020204" pitchFamily="34" charset="0"/>
              </a:rPr>
              <a:t>, </a:t>
            </a:r>
            <a:r>
              <a:rPr lang="en-US" sz="2600" b="1" dirty="0" err="1">
                <a:solidFill>
                  <a:srgbClr val="0033CC"/>
                </a:solidFill>
                <a:latin typeface="#9Slide03 SFU Futura_12" panose="00000400000000000000" pitchFamily="2" charset="0"/>
                <a:cs typeface="Arial" panose="020B0604020202020204" pitchFamily="34" charset="0"/>
              </a:rPr>
              <a:t>bút</a:t>
            </a:r>
            <a:r>
              <a:rPr lang="en-US" sz="2600" b="1" dirty="0">
                <a:solidFill>
                  <a:srgbClr val="0033CC"/>
                </a:solidFill>
                <a:latin typeface="#9Slide03 SFU Futura_12" panose="00000400000000000000" pitchFamily="2" charset="0"/>
                <a:cs typeface="Arial" panose="020B0604020202020204" pitchFamily="34" charset="0"/>
              </a:rPr>
              <a:t> </a:t>
            </a:r>
            <a:r>
              <a:rPr lang="en-US" sz="2600" b="1" dirty="0" err="1">
                <a:solidFill>
                  <a:srgbClr val="0033CC"/>
                </a:solidFill>
                <a:latin typeface="#9Slide03 SFU Futura_12" panose="00000400000000000000" pitchFamily="2" charset="0"/>
                <a:cs typeface="Arial" panose="020B0604020202020204" pitchFamily="34" charset="0"/>
              </a:rPr>
              <a:t>lông</a:t>
            </a:r>
            <a:endParaRPr lang="en-US" sz="2600" b="1" dirty="0">
              <a:solidFill>
                <a:srgbClr val="0033CC"/>
              </a:solidFill>
              <a:latin typeface="#9Slide03 SFU Futura_12" panose="00000400000000000000" pitchFamily="2" charset="0"/>
              <a:cs typeface="Arial" panose="020B0604020202020204" pitchFamily="34" charset="0"/>
            </a:endParaRPr>
          </a:p>
        </p:txBody>
      </p:sp>
      <p:sp>
        <p:nvSpPr>
          <p:cNvPr id="10" name="Rectangle: Rounded Corners 7">
            <a:extLst>
              <a:ext uri="{FF2B5EF4-FFF2-40B4-BE49-F238E27FC236}">
                <a16:creationId xmlns:a16="http://schemas.microsoft.com/office/drawing/2014/main" xmlns="" id="{3582B86B-BF97-4986-B5E7-3EF41E0CF4DB}"/>
              </a:ext>
            </a:extLst>
          </p:cNvPr>
          <p:cNvSpPr/>
          <p:nvPr/>
        </p:nvSpPr>
        <p:spPr>
          <a:xfrm>
            <a:off x="4787188" y="4128531"/>
            <a:ext cx="2617624" cy="2416472"/>
          </a:xfrm>
          <a:prstGeom prst="roundRect">
            <a:avLst/>
          </a:prstGeom>
          <a:solidFill>
            <a:srgbClr val="0033CC"/>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FF00"/>
                </a:solidFill>
                <a:latin typeface="#9Slide03 SFU Futura_12" panose="00000400000000000000" pitchFamily="2" charset="0"/>
                <a:cs typeface="Arial" panose="020B0604020202020204" pitchFamily="34" charset="0"/>
              </a:rPr>
              <a:t>GV </a:t>
            </a:r>
            <a:r>
              <a:rPr lang="en-US" sz="2600" b="1" dirty="0" err="1" smtClean="0">
                <a:solidFill>
                  <a:srgbClr val="FFFF00"/>
                </a:solidFill>
                <a:latin typeface="#9Slide03 SFU Futura_12" panose="00000400000000000000" pitchFamily="2" charset="0"/>
                <a:cs typeface="Arial" panose="020B0604020202020204" pitchFamily="34" charset="0"/>
              </a:rPr>
              <a:t>đọc</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câu</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hỏi</a:t>
            </a:r>
            <a:r>
              <a:rPr lang="en-US" sz="2600" b="1" dirty="0" smtClean="0">
                <a:solidFill>
                  <a:srgbClr val="FFFF00"/>
                </a:solidFill>
                <a:latin typeface="#9Slide03 SFU Futura_12" panose="00000400000000000000" pitchFamily="2" charset="0"/>
                <a:cs typeface="Arial" panose="020B0604020202020204" pitchFamily="34" charset="0"/>
              </a:rPr>
              <a:t>, HS </a:t>
            </a:r>
            <a:r>
              <a:rPr lang="en-US" sz="2600" b="1" dirty="0" err="1" smtClean="0">
                <a:solidFill>
                  <a:srgbClr val="FFFF00"/>
                </a:solidFill>
                <a:latin typeface="#9Slide03 SFU Futura_12" panose="00000400000000000000" pitchFamily="2" charset="0"/>
                <a:cs typeface="Arial" panose="020B0604020202020204" pitchFamily="34" charset="0"/>
              </a:rPr>
              <a:t>ghi</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thật</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nhanh</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đáp</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án</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vào</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bảng</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nhóm</a:t>
            </a:r>
            <a:endParaRPr lang="en-US" sz="2600" b="1" dirty="0">
              <a:solidFill>
                <a:srgbClr val="FFFF00"/>
              </a:solidFill>
              <a:latin typeface="#9Slide03 SFU Futura_12" panose="00000400000000000000" pitchFamily="2" charset="0"/>
              <a:cs typeface="Arial" panose="020B0604020202020204" pitchFamily="34" charset="0"/>
            </a:endParaRPr>
          </a:p>
        </p:txBody>
      </p:sp>
      <p:sp>
        <p:nvSpPr>
          <p:cNvPr id="12" name="Rectangle: Rounded Corners 7">
            <a:extLst>
              <a:ext uri="{FF2B5EF4-FFF2-40B4-BE49-F238E27FC236}">
                <a16:creationId xmlns:a16="http://schemas.microsoft.com/office/drawing/2014/main" xmlns="" id="{D5397E9F-57CE-4CBC-BF7D-C7F3ACC44961}"/>
              </a:ext>
            </a:extLst>
          </p:cNvPr>
          <p:cNvSpPr/>
          <p:nvPr/>
        </p:nvSpPr>
        <p:spPr>
          <a:xfrm>
            <a:off x="7596237" y="4559409"/>
            <a:ext cx="2093874" cy="1401957"/>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0033CC"/>
                </a:solidFill>
                <a:latin typeface="#9Slide03 SFU Futura_12" panose="00000400000000000000" pitchFamily="2" charset="0"/>
                <a:cs typeface="Arial" panose="020B0604020202020204" pitchFamily="34" charset="0"/>
              </a:rPr>
              <a:t>Thời</a:t>
            </a:r>
            <a:r>
              <a:rPr lang="en-US" sz="2600" b="1" dirty="0">
                <a:solidFill>
                  <a:srgbClr val="0033CC"/>
                </a:solidFill>
                <a:latin typeface="#9Slide03 SFU Futura_12" panose="00000400000000000000" pitchFamily="2" charset="0"/>
                <a:cs typeface="Arial" panose="020B0604020202020204" pitchFamily="34" charset="0"/>
              </a:rPr>
              <a:t> </a:t>
            </a:r>
            <a:r>
              <a:rPr lang="en-US" sz="2600" b="1" dirty="0" err="1" smtClean="0">
                <a:solidFill>
                  <a:srgbClr val="0033CC"/>
                </a:solidFill>
                <a:latin typeface="#9Slide03 SFU Futura_12" panose="00000400000000000000" pitchFamily="2" charset="0"/>
                <a:cs typeface="Arial" panose="020B0604020202020204" pitchFamily="34" charset="0"/>
              </a:rPr>
              <a:t>gian</a:t>
            </a:r>
            <a:r>
              <a:rPr lang="en-US" sz="2600" b="1" dirty="0" smtClean="0">
                <a:solidFill>
                  <a:srgbClr val="0033CC"/>
                </a:solidFill>
                <a:latin typeface="#9Slide03 SFU Futura_12" panose="00000400000000000000" pitchFamily="2" charset="0"/>
                <a:cs typeface="Arial" panose="020B0604020202020204" pitchFamily="34" charset="0"/>
              </a:rPr>
              <a:t>: 5 </a:t>
            </a:r>
            <a:r>
              <a:rPr lang="en-US" sz="2600" b="1" dirty="0" err="1" smtClean="0">
                <a:solidFill>
                  <a:srgbClr val="0033CC"/>
                </a:solidFill>
                <a:latin typeface="#9Slide03 SFU Futura_12" panose="00000400000000000000" pitchFamily="2" charset="0"/>
                <a:cs typeface="Arial" panose="020B0604020202020204" pitchFamily="34" charset="0"/>
              </a:rPr>
              <a:t>tiếng</a:t>
            </a:r>
            <a:r>
              <a:rPr lang="en-US" sz="2600" b="1" dirty="0" smtClean="0">
                <a:solidFill>
                  <a:srgbClr val="0033CC"/>
                </a:solidFill>
                <a:latin typeface="#9Slide03 SFU Futura_12" panose="00000400000000000000" pitchFamily="2" charset="0"/>
                <a:cs typeface="Arial" panose="020B0604020202020204" pitchFamily="34" charset="0"/>
              </a:rPr>
              <a:t> </a:t>
            </a:r>
            <a:r>
              <a:rPr lang="en-US" sz="2600" b="1" dirty="0" err="1" smtClean="0">
                <a:solidFill>
                  <a:srgbClr val="0033CC"/>
                </a:solidFill>
                <a:latin typeface="#9Slide03 SFU Futura_12" panose="00000400000000000000" pitchFamily="2" charset="0"/>
                <a:cs typeface="Arial" panose="020B0604020202020204" pitchFamily="34" charset="0"/>
              </a:rPr>
              <a:t>đếm</a:t>
            </a:r>
            <a:r>
              <a:rPr lang="en-US" sz="2600" b="1" dirty="0" smtClean="0">
                <a:solidFill>
                  <a:srgbClr val="0033CC"/>
                </a:solidFill>
                <a:latin typeface="#9Slide03 SFU Futura_12" panose="00000400000000000000" pitchFamily="2" charset="0"/>
                <a:cs typeface="Arial" panose="020B0604020202020204" pitchFamily="34" charset="0"/>
              </a:rPr>
              <a:t> </a:t>
            </a:r>
            <a:r>
              <a:rPr lang="en-US" sz="2600" b="1" dirty="0" err="1" smtClean="0">
                <a:solidFill>
                  <a:srgbClr val="0033CC"/>
                </a:solidFill>
                <a:latin typeface="#9Slide03 SFU Futura_12" panose="00000400000000000000" pitchFamily="2" charset="0"/>
                <a:cs typeface="Arial" panose="020B0604020202020204" pitchFamily="34" charset="0"/>
              </a:rPr>
              <a:t>của</a:t>
            </a:r>
            <a:r>
              <a:rPr lang="en-US" sz="2600" b="1" dirty="0" smtClean="0">
                <a:solidFill>
                  <a:srgbClr val="0033CC"/>
                </a:solidFill>
                <a:latin typeface="#9Slide03 SFU Futura_12" panose="00000400000000000000" pitchFamily="2" charset="0"/>
                <a:cs typeface="Arial" panose="020B0604020202020204" pitchFamily="34" charset="0"/>
              </a:rPr>
              <a:t> GV</a:t>
            </a:r>
            <a:endParaRPr lang="en-US" sz="2600" b="1" dirty="0">
              <a:solidFill>
                <a:srgbClr val="0033CC"/>
              </a:solidFill>
              <a:latin typeface="#9Slide03 SFU Futura_12" panose="00000400000000000000" pitchFamily="2" charset="0"/>
              <a:cs typeface="Arial" panose="020B0604020202020204" pitchFamily="34" charset="0"/>
            </a:endParaRPr>
          </a:p>
        </p:txBody>
      </p:sp>
      <p:sp>
        <p:nvSpPr>
          <p:cNvPr id="13" name="Rectangle: Rounded Corners 7">
            <a:extLst>
              <a:ext uri="{FF2B5EF4-FFF2-40B4-BE49-F238E27FC236}">
                <a16:creationId xmlns:a16="http://schemas.microsoft.com/office/drawing/2014/main" xmlns="" id="{C22CBC91-7E69-41A0-A1C7-59D20020A212}"/>
              </a:ext>
            </a:extLst>
          </p:cNvPr>
          <p:cNvSpPr/>
          <p:nvPr/>
        </p:nvSpPr>
        <p:spPr>
          <a:xfrm>
            <a:off x="9881536" y="4559408"/>
            <a:ext cx="2247820" cy="1401957"/>
          </a:xfrm>
          <a:prstGeom prst="roundRect">
            <a:avLst/>
          </a:prstGeom>
          <a:solidFill>
            <a:srgbClr val="0033CC"/>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FFFF00"/>
                </a:solidFill>
                <a:latin typeface="#9Slide03 SFU Futura_12" panose="00000400000000000000" pitchFamily="2" charset="0"/>
                <a:cs typeface="Arial" panose="020B0604020202020204" pitchFamily="34" charset="0"/>
              </a:rPr>
              <a:t>Nhóm</a:t>
            </a:r>
            <a:r>
              <a:rPr lang="en-US" sz="2600" b="1" dirty="0">
                <a:solidFill>
                  <a:srgbClr val="FFFF00"/>
                </a:solidFill>
                <a:latin typeface="#9Slide03 SFU Futura_12" panose="00000400000000000000" pitchFamily="2" charset="0"/>
                <a:cs typeface="Arial" panose="020B0604020202020204" pitchFamily="34" charset="0"/>
              </a:rPr>
              <a:t> </a:t>
            </a:r>
            <a:r>
              <a:rPr lang="en-US" sz="2600" b="1" dirty="0" err="1">
                <a:solidFill>
                  <a:srgbClr val="FFFF00"/>
                </a:solidFill>
                <a:latin typeface="#9Slide03 SFU Futura_12" panose="00000400000000000000" pitchFamily="2" charset="0"/>
                <a:cs typeface="Arial" panose="020B0604020202020204" pitchFamily="34" charset="0"/>
              </a:rPr>
              <a:t>đúng</a:t>
            </a:r>
            <a:r>
              <a:rPr lang="en-US" sz="2600" b="1" dirty="0">
                <a:solidFill>
                  <a:srgbClr val="FFFF00"/>
                </a:solidFill>
                <a:latin typeface="#9Slide03 SFU Futura_12" panose="00000400000000000000" pitchFamily="2" charset="0"/>
                <a:cs typeface="Arial" panose="020B0604020202020204" pitchFamily="34" charset="0"/>
              </a:rPr>
              <a:t> </a:t>
            </a:r>
            <a:r>
              <a:rPr lang="en-US" sz="2600" b="1" dirty="0" err="1">
                <a:solidFill>
                  <a:srgbClr val="FFFF00"/>
                </a:solidFill>
                <a:latin typeface="#9Slide03 SFU Futura_12" panose="00000400000000000000" pitchFamily="2" charset="0"/>
                <a:cs typeface="Arial" panose="020B0604020202020204" pitchFamily="34" charset="0"/>
              </a:rPr>
              <a:t>nhiều</a:t>
            </a:r>
            <a:r>
              <a:rPr lang="en-US" sz="2600" b="1" dirty="0">
                <a:solidFill>
                  <a:srgbClr val="FFFF00"/>
                </a:solidFill>
                <a:latin typeface="#9Slide03 SFU Futura_12" panose="00000400000000000000" pitchFamily="2" charset="0"/>
                <a:cs typeface="Arial" panose="020B0604020202020204" pitchFamily="34" charset="0"/>
              </a:rPr>
              <a:t> </a:t>
            </a:r>
            <a:r>
              <a:rPr lang="en-US" sz="2600" b="1" dirty="0" err="1">
                <a:solidFill>
                  <a:srgbClr val="FFFF00"/>
                </a:solidFill>
                <a:latin typeface="#9Slide03 SFU Futura_12" panose="00000400000000000000" pitchFamily="2" charset="0"/>
                <a:cs typeface="Arial" panose="020B0604020202020204" pitchFamily="34" charset="0"/>
              </a:rPr>
              <a:t>nhất</a:t>
            </a:r>
            <a:r>
              <a:rPr lang="en-US" sz="2600" b="1" dirty="0">
                <a:solidFill>
                  <a:srgbClr val="FFFF00"/>
                </a:solidFill>
                <a:latin typeface="#9Slide03 SFU Futura_12" panose="00000400000000000000" pitchFamily="2" charset="0"/>
                <a:cs typeface="Arial" panose="020B0604020202020204" pitchFamily="34" charset="0"/>
              </a:rPr>
              <a:t> </a:t>
            </a:r>
            <a:r>
              <a:rPr lang="en-US" sz="2600" b="1" dirty="0">
                <a:solidFill>
                  <a:srgbClr val="FFFF00"/>
                </a:solidFill>
                <a:latin typeface="#9Slide03 SFU Futura_12" panose="00000400000000000000" pitchFamily="2" charset="0"/>
                <a:cs typeface="Arial" panose="020B0604020202020204" pitchFamily="34" charset="0"/>
                <a:sym typeface="Wingdings" panose="05000000000000000000" pitchFamily="2" charset="2"/>
              </a:rPr>
              <a:t> </a:t>
            </a:r>
            <a:r>
              <a:rPr lang="en-US" sz="2600" b="1" dirty="0" err="1">
                <a:solidFill>
                  <a:srgbClr val="FFFF00"/>
                </a:solidFill>
                <a:latin typeface="#9Slide03 SFU Futura_12" panose="00000400000000000000" pitchFamily="2" charset="0"/>
                <a:cs typeface="Arial" panose="020B0604020202020204" pitchFamily="34" charset="0"/>
                <a:sym typeface="Wingdings" panose="05000000000000000000" pitchFamily="2" charset="2"/>
              </a:rPr>
              <a:t>chiến</a:t>
            </a:r>
            <a:r>
              <a:rPr lang="en-US" sz="2600" b="1" dirty="0">
                <a:solidFill>
                  <a:srgbClr val="FFFF00"/>
                </a:solidFill>
                <a:latin typeface="#9Slide03 SFU Futura_12" panose="00000400000000000000" pitchFamily="2" charset="0"/>
                <a:cs typeface="Arial" panose="020B0604020202020204" pitchFamily="34" charset="0"/>
                <a:sym typeface="Wingdings" panose="05000000000000000000" pitchFamily="2" charset="2"/>
              </a:rPr>
              <a:t> </a:t>
            </a:r>
            <a:r>
              <a:rPr lang="en-US" sz="2600" b="1" dirty="0" err="1">
                <a:solidFill>
                  <a:srgbClr val="FFFF00"/>
                </a:solidFill>
                <a:latin typeface="#9Slide03 SFU Futura_12" panose="00000400000000000000" pitchFamily="2" charset="0"/>
                <a:cs typeface="Arial" panose="020B0604020202020204" pitchFamily="34" charset="0"/>
                <a:sym typeface="Wingdings" panose="05000000000000000000" pitchFamily="2" charset="2"/>
              </a:rPr>
              <a:t>thắng</a:t>
            </a:r>
            <a:endParaRPr lang="en-US" sz="2600" b="1" dirty="0">
              <a:solidFill>
                <a:srgbClr val="FFFF00"/>
              </a:solidFill>
              <a:latin typeface="#9Slide03 SFU Futura_12" panose="00000400000000000000" pitchFamily="2" charset="0"/>
              <a:cs typeface="Arial" panose="020B0604020202020204" pitchFamily="34" charset="0"/>
            </a:endParaRPr>
          </a:p>
        </p:txBody>
      </p:sp>
      <p:pic>
        <p:nvPicPr>
          <p:cNvPr id="14" name="Picture 2" descr="Galeria - ícones de natureza grátis">
            <a:extLst>
              <a:ext uri="{FF2B5EF4-FFF2-40B4-BE49-F238E27FC236}">
                <a16:creationId xmlns:a16="http://schemas.microsoft.com/office/drawing/2014/main" xmlns="" id="{D788C6DA-1120-4008-9FA8-DA4CC712E4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6951" y="2976373"/>
            <a:ext cx="1466735" cy="14667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5D6E7CB2-DECE-4A7D-A15B-85B6D0E3F4A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273" b="89697" l="9804" r="89542">
                        <a14:foregroundMark x1="27778" y1="46667" x2="41176" y2="23636"/>
                        <a14:foregroundMark x1="41176" y1="23636" x2="51634" y2="23636"/>
                        <a14:foregroundMark x1="59804" y1="49697" x2="41176" y2="48485"/>
                        <a14:foregroundMark x1="40523" y1="66061" x2="29412" y2="56364"/>
                        <a14:foregroundMark x1="48366" y1="61212" x2="54575" y2="41212"/>
                        <a14:foregroundMark x1="31373" y1="67879" x2="32026" y2="76970"/>
                        <a14:foregroundMark x1="18301" y1="26061" x2="28431" y2="59394"/>
                        <a14:foregroundMark x1="68627" y1="77576" x2="64052" y2="86061"/>
                        <a14:foregroundMark x1="79739" y1="55152" x2="79412" y2="67273"/>
                        <a14:foregroundMark x1="69935" y1="82424" x2="70261" y2="85455"/>
                        <a14:foregroundMark x1="34641" y1="78182" x2="34641" y2="88485"/>
                        <a14:foregroundMark x1="30719" y1="69091" x2="29085" y2="79394"/>
                        <a14:foregroundMark x1="27778" y1="65455" x2="21895" y2="59394"/>
                        <a14:foregroundMark x1="23203" y1="62424" x2="23203" y2="66061"/>
                        <a14:foregroundMark x1="28431" y1="12121" x2="31046" y2="30303"/>
                        <a14:foregroundMark x1="42157" y1="8485" x2="42157" y2="8485"/>
                        <a14:foregroundMark x1="61765" y1="7273" x2="61765" y2="7273"/>
                        <a14:foregroundMark x1="57190" y1="41818" x2="44444" y2="48485"/>
                        <a14:foregroundMark x1="49673" y1="34545" x2="39216" y2="44242"/>
                      </a14:backgroundRemoval>
                    </a14:imgEffect>
                  </a14:imgLayer>
                </a14:imgProps>
              </a:ext>
            </a:extLst>
          </a:blip>
          <a:stretch>
            <a:fillRect/>
          </a:stretch>
        </p:blipFill>
        <p:spPr>
          <a:xfrm>
            <a:off x="255535" y="5961365"/>
            <a:ext cx="1823920" cy="983486"/>
          </a:xfrm>
          <a:prstGeom prst="rect">
            <a:avLst/>
          </a:prstGeom>
        </p:spPr>
      </p:pic>
      <p:pic>
        <p:nvPicPr>
          <p:cNvPr id="1026" name="Picture 2" descr="Giấy Mở Rộng Biểu Tượng - Véc tơ bút và giấy png tải về - Miễn phí trong  suốt Góc png Tải về.">
            <a:extLst>
              <a:ext uri="{FF2B5EF4-FFF2-40B4-BE49-F238E27FC236}">
                <a16:creationId xmlns:a16="http://schemas.microsoft.com/office/drawing/2014/main" xmlns="" id="{E563379A-F467-4019-AC1D-DBC6B18287C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731" b="96731" l="10000" r="90000">
                        <a14:foregroundMark x1="65111" y1="90000" x2="65111" y2="90000"/>
                        <a14:foregroundMark x1="55444" y1="96923" x2="55444" y2="96923"/>
                        <a14:foregroundMark x1="39667" y1="8269" x2="39667" y2="8269"/>
                        <a14:foregroundMark x1="65889" y1="32692" x2="65889" y2="31923"/>
                        <a14:foregroundMark x1="72000" y1="23654" x2="72000" y2="23654"/>
                        <a14:foregroundMark x1="74889" y1="29231" x2="64222" y2="46538"/>
                        <a14:foregroundMark x1="30333" y1="20385" x2="30333" y2="20385"/>
                        <a14:foregroundMark x1="36444" y1="3269" x2="48333" y2="1731"/>
                        <a14:foregroundMark x1="46556" y1="75769" x2="40444" y2="74615"/>
                        <a14:foregroundMark x1="40444" y1="74615" x2="43778" y2="62115"/>
                      </a14:backgroundRemoval>
                    </a14:imgEffect>
                  </a14:imgLayer>
                </a14:imgProps>
              </a:ext>
              <a:ext uri="{28A0092B-C50C-407E-A947-70E740481C1C}">
                <a14:useLocalDpi xmlns:a14="http://schemas.microsoft.com/office/drawing/2010/main" val="0"/>
              </a:ext>
            </a:extLst>
          </a:blip>
          <a:srcRect l="22136" r="21865"/>
          <a:stretch/>
        </p:blipFill>
        <p:spPr bwMode="auto">
          <a:xfrm>
            <a:off x="3035032" y="3574473"/>
            <a:ext cx="1060961" cy="1094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xmlns="" id="{A502EEEF-18B8-4A77-9404-58674D215B1E}"/>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34167" y1="23417" x2="34167" y2="23417"/>
                        <a14:foregroundMark x1="37667" y1="29917" x2="29333" y2="19333"/>
                        <a14:foregroundMark x1="28750" y1="17417" x2="23333" y2="23667"/>
                        <a14:foregroundMark x1="23333" y1="23667" x2="22750" y2="23750"/>
                      </a14:backgroundRemoval>
                    </a14:imgEffect>
                  </a14:imgLayer>
                </a14:imgProps>
              </a:ext>
              <a:ext uri="{28A0092B-C50C-407E-A947-70E740481C1C}">
                <a14:useLocalDpi xmlns:a14="http://schemas.microsoft.com/office/drawing/2010/main" val="0"/>
              </a:ext>
            </a:extLst>
          </a:blip>
          <a:srcRect l="23333" t="12560" r="15604" b="27674"/>
          <a:stretch/>
        </p:blipFill>
        <p:spPr bwMode="auto">
          <a:xfrm>
            <a:off x="8122919" y="3574473"/>
            <a:ext cx="1233758" cy="12075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mpions cup icon Royalty Free Vector Image - VectorStock">
            <a:extLst>
              <a:ext uri="{FF2B5EF4-FFF2-40B4-BE49-F238E27FC236}">
                <a16:creationId xmlns:a16="http://schemas.microsoft.com/office/drawing/2014/main" xmlns="" id="{542EEBD3-7673-4409-AA6F-977744C8022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89" b="91759" l="4300" r="97600">
                        <a14:foregroundMark x1="30800" y1="69167" x2="19100" y2="52315"/>
                        <a14:foregroundMark x1="19100" y1="52315" x2="19700" y2="21944"/>
                        <a14:foregroundMark x1="19700" y1="21944" x2="45300" y2="14259"/>
                        <a14:foregroundMark x1="45300" y1="14259" x2="81100" y2="30833"/>
                        <a14:foregroundMark x1="81100" y1="30833" x2="86900" y2="39630"/>
                        <a14:foregroundMark x1="94900" y1="38056" x2="97400" y2="47500"/>
                        <a14:foregroundMark x1="97400" y1="47500" x2="91600" y2="62963"/>
                        <a14:foregroundMark x1="91600" y1="62963" x2="69200" y2="74259"/>
                        <a14:foregroundMark x1="69200" y1="74259" x2="56300" y2="73611"/>
                        <a14:foregroundMark x1="56300" y1="73611" x2="55200" y2="71852"/>
                        <a14:foregroundMark x1="23900" y1="78241" x2="21600" y2="74815"/>
                        <a14:foregroundMark x1="14700" y1="65463" x2="11000" y2="58519"/>
                        <a14:foregroundMark x1="9900" y1="55648" x2="9100" y2="46759"/>
                        <a14:foregroundMark x1="9100" y1="46759" x2="9100" y2="46759"/>
                        <a14:foregroundMark x1="9500" y1="45833" x2="9500" y2="35741"/>
                        <a14:foregroundMark x1="9500" y1="34815" x2="10800" y2="29352"/>
                        <a14:foregroundMark x1="17400" y1="21481" x2="19900" y2="17778"/>
                        <a14:foregroundMark x1="26800" y1="11389" x2="28500" y2="10463"/>
                        <a14:foregroundMark x1="38700" y1="6389" x2="43300" y2="4815"/>
                        <a14:foregroundMark x1="43500" y1="4815" x2="47900" y2="5185"/>
                        <a14:foregroundMark x1="56300" y1="3889" x2="58300" y2="4630"/>
                        <a14:foregroundMark x1="63600" y1="7963" x2="65200" y2="8889"/>
                        <a14:foregroundMark x1="97600" y1="47130" x2="97600" y2="47130"/>
                        <a14:foregroundMark x1="95300" y1="35370" x2="94200" y2="32685"/>
                        <a14:foregroundMark x1="97600" y1="50463" x2="97600" y2="50463"/>
                        <a14:foregroundMark x1="4300" y1="47963" x2="4300" y2="47963"/>
                        <a14:foregroundMark x1="5800" y1="44259" x2="7600" y2="41759"/>
                        <a14:foregroundMark x1="5300" y1="33796" x2="5100" y2="34352"/>
                        <a14:foregroundMark x1="48700" y1="91204" x2="49200" y2="91759"/>
                      </a14:backgroundRemoval>
                    </a14:imgEffect>
                  </a14:imgLayer>
                </a14:imgProps>
              </a:ext>
              <a:ext uri="{28A0092B-C50C-407E-A947-70E740481C1C}">
                <a14:useLocalDpi xmlns:a14="http://schemas.microsoft.com/office/drawing/2010/main" val="0"/>
              </a:ext>
            </a:extLst>
          </a:blip>
          <a:srcRect/>
          <a:stretch>
            <a:fillRect/>
          </a:stretch>
        </p:blipFill>
        <p:spPr bwMode="auto">
          <a:xfrm>
            <a:off x="10567216" y="5948915"/>
            <a:ext cx="876459" cy="89257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xmlns="" id="{02A4E065-26AE-42DA-9D35-367AC0CC99D8}"/>
              </a:ext>
            </a:extLst>
          </p:cNvPr>
          <p:cNvCxnSpPr/>
          <p:nvPr/>
        </p:nvCxnSpPr>
        <p:spPr>
          <a:xfrm>
            <a:off x="0" y="3105851"/>
            <a:ext cx="12192000" cy="0"/>
          </a:xfrm>
          <a:prstGeom prst="line">
            <a:avLst/>
          </a:pr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D493815-81D7-4DFB-BC03-7ABE761D9402}"/>
              </a:ext>
            </a:extLst>
          </p:cNvPr>
          <p:cNvCxnSpPr>
            <a:cxnSpLocks/>
          </p:cNvCxnSpPr>
          <p:nvPr/>
        </p:nvCxnSpPr>
        <p:spPr>
          <a:xfrm>
            <a:off x="0" y="3181826"/>
            <a:ext cx="12192000" cy="61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Rounded Corners 7">
            <a:extLst>
              <a:ext uri="{FF2B5EF4-FFF2-40B4-BE49-F238E27FC236}">
                <a16:creationId xmlns:a16="http://schemas.microsoft.com/office/drawing/2014/main" xmlns="" id="{B947E66A-9075-41E4-BB5E-4121C57A7C22}"/>
              </a:ext>
            </a:extLst>
          </p:cNvPr>
          <p:cNvSpPr/>
          <p:nvPr/>
        </p:nvSpPr>
        <p:spPr>
          <a:xfrm>
            <a:off x="2959133" y="584896"/>
            <a:ext cx="3381743" cy="664109"/>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dirty="0" smtClean="0">
                <a:solidFill>
                  <a:srgbClr val="4E5674"/>
                </a:solidFill>
                <a:latin typeface="#9Slide03 SFU Futura_12" panose="00000400000000000000" pitchFamily="2" charset="0"/>
                <a:cs typeface="Arial" panose="020B0604020202020204" pitchFamily="34" charset="0"/>
              </a:rPr>
              <a:t>TRÒ CHƠI</a:t>
            </a:r>
            <a:endParaRPr lang="en-US" sz="4400" b="1" dirty="0">
              <a:solidFill>
                <a:srgbClr val="4E5674"/>
              </a:solidFill>
              <a:latin typeface="#9Slide03 SFU Futura_12" panose="00000400000000000000" pitchFamily="2" charset="0"/>
              <a:cs typeface="Arial" panose="020B0604020202020204" pitchFamily="34" charset="0"/>
            </a:endParaRPr>
          </a:p>
        </p:txBody>
      </p:sp>
      <p:sp>
        <p:nvSpPr>
          <p:cNvPr id="25" name="Rectangle: Rounded Corners 7">
            <a:extLst>
              <a:ext uri="{FF2B5EF4-FFF2-40B4-BE49-F238E27FC236}">
                <a16:creationId xmlns:a16="http://schemas.microsoft.com/office/drawing/2014/main" xmlns="" id="{09CD7DA3-870E-45AC-9BA5-014F990F81AD}"/>
              </a:ext>
            </a:extLst>
          </p:cNvPr>
          <p:cNvSpPr/>
          <p:nvPr/>
        </p:nvSpPr>
        <p:spPr>
          <a:xfrm>
            <a:off x="427104" y="1603075"/>
            <a:ext cx="7946557" cy="752475"/>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6600" b="1" dirty="0" smtClean="0">
                <a:solidFill>
                  <a:srgbClr val="0033CC"/>
                </a:solidFill>
                <a:latin typeface="#9Slide03 SFU Futura_12" panose="00000400000000000000" pitchFamily="2" charset="0"/>
                <a:cs typeface="Arial" panose="020B0604020202020204" pitchFamily="34" charset="0"/>
              </a:rPr>
              <a:t>AI TINH MẮT HƠN ?</a:t>
            </a:r>
            <a:endParaRPr lang="vi-VN" sz="6600" b="1" dirty="0">
              <a:solidFill>
                <a:srgbClr val="0033CC"/>
              </a:solidFill>
              <a:latin typeface="#9Slide03 SFU Futura_12" panose="00000400000000000000" pitchFamily="2" charset="0"/>
              <a:cs typeface="Arial" panose="020B0604020202020204" pitchFamily="34" charset="0"/>
            </a:endParaRPr>
          </a:p>
        </p:txBody>
      </p:sp>
      <p:pic>
        <p:nvPicPr>
          <p:cNvPr id="26" name="Picture 2" descr="Vẽ Tay Ppt Cảnh Một Người đàn ông Cầm Kính Lúp Hình ảnh | Định dạng hình  ảnh PSD 401528940| vn.lovepik.com">
            <a:extLst>
              <a:ext uri="{FF2B5EF4-FFF2-40B4-BE49-F238E27FC236}">
                <a16:creationId xmlns:a16="http://schemas.microsoft.com/office/drawing/2014/main" xmlns="" id="{D5F95879-C14A-4603-BF4B-CA35F87F56FF}"/>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233" b="96279" l="10000" r="92791">
                        <a14:foregroundMark x1="33372" y1="24535" x2="33372" y2="24535"/>
                        <a14:foregroundMark x1="64884" y1="26279" x2="64884" y2="26279"/>
                        <a14:foregroundMark x1="83023" y1="22558" x2="83023" y2="22558"/>
                        <a14:foregroundMark x1="83953" y1="28953" x2="76977" y2="35233"/>
                        <a14:foregroundMark x1="76977" y1="35233" x2="76512" y2="34767"/>
                        <a14:foregroundMark x1="63488" y1="5000" x2="72989" y2="6129"/>
                        <a14:foregroundMark x1="81964" y1="9302" x2="85465" y2="10814"/>
                        <a14:foregroundMark x1="80887" y1="8837" x2="81964" y2="9302"/>
                        <a14:foregroundMark x1="79940" y1="8428" x2="80887" y2="8837"/>
                        <a14:foregroundMark x1="89289" y1="17337" x2="91395" y2="20930"/>
                        <a14:foregroundMark x1="85465" y1="10814" x2="89265" y2="17297"/>
                        <a14:foregroundMark x1="91395" y1="20930" x2="92791" y2="29884"/>
                        <a14:foregroundMark x1="92791" y1="29884" x2="91977" y2="33605"/>
                        <a14:foregroundMark x1="92558" y1="63372" x2="91163" y2="73140"/>
                        <a14:foregroundMark x1="91163" y1="73140" x2="72209" y2="84186"/>
                        <a14:foregroundMark x1="72209" y1="84186" x2="53140" y2="72558"/>
                        <a14:foregroundMark x1="53140" y1="72558" x2="50000" y2="59302"/>
                        <a14:foregroundMark x1="63032" y1="48721" x2="63605" y2="48256"/>
                        <a14:foregroundMark x1="60884" y1="50465" x2="63032" y2="48721"/>
                        <a14:foregroundMark x1="50000" y1="59302" x2="60884" y2="50465"/>
                        <a14:foregroundMark x1="75261" y1="52209" x2="76977" y2="52791"/>
                        <a14:foregroundMark x1="63605" y1="48256" x2="75261" y2="52209"/>
                        <a14:foregroundMark x1="76977" y1="52791" x2="88372" y2="62674"/>
                        <a14:foregroundMark x1="88372" y1="62674" x2="89651" y2="64884"/>
                        <a14:foregroundMark x1="87326" y1="49651" x2="78605" y2="54419"/>
                        <a14:foregroundMark x1="78605" y1="54419" x2="80116" y2="49302"/>
                        <a14:foregroundMark x1="92558" y1="64186" x2="76395" y2="72674"/>
                        <a14:foregroundMark x1="76395" y1="72674" x2="47791" y2="76279"/>
                        <a14:foregroundMark x1="47791" y1="76279" x2="83837" y2="66512"/>
                        <a14:foregroundMark x1="88605" y1="68837" x2="67558" y2="81744"/>
                        <a14:foregroundMark x1="67558" y1="81744" x2="56860" y2="80814"/>
                        <a14:foregroundMark x1="56860" y1="80814" x2="75814" y2="85233"/>
                        <a14:foregroundMark x1="75814" y1="85233" x2="76860" y2="83488"/>
                        <a14:foregroundMark x1="89419" y1="61279" x2="47209" y2="73605"/>
                        <a14:foregroundMark x1="47209" y1="73605" x2="58605" y2="86163"/>
                        <a14:foregroundMark x1="58605" y1="86163" x2="66860" y2="90698"/>
                        <a14:foregroundMark x1="66860" y1="90698" x2="75465" y2="84884"/>
                        <a14:foregroundMark x1="75930" y1="87558" x2="65116" y2="81977"/>
                        <a14:foregroundMark x1="65116" y1="81977" x2="65116" y2="81977"/>
                        <a14:foregroundMark x1="77257" y1="6293" x2="71860" y2="4302"/>
                        <a14:foregroundMark x1="83837" y1="8721" x2="79061" y2="6959"/>
                        <a14:foregroundMark x1="71860" y1="4302" x2="62442" y2="5233"/>
                        <a14:foregroundMark x1="62442" y1="5233" x2="60233" y2="7674"/>
                        <a14:foregroundMark x1="34186" y1="27791" x2="33372" y2="28372"/>
                        <a14:foregroundMark x1="33140" y1="21279" x2="35349" y2="29302"/>
                        <a14:foregroundMark x1="35349" y1="29302" x2="32791" y2="24186"/>
                        <a14:foregroundMark x1="33372" y1="22442" x2="32442" y2="23023"/>
                        <a14:foregroundMark x1="48256" y1="42326" x2="49419" y2="43721"/>
                        <a14:foregroundMark x1="24302" y1="91395" x2="23721" y2="94651"/>
                        <a14:foregroundMark x1="22558" y1="92791" x2="22558" y2="92791"/>
                        <a14:foregroundMark x1="24884" y1="96279" x2="24884" y2="96279"/>
                        <a14:backgroundMark x1="56977" y1="15233" x2="64884" y2="12791"/>
                        <a14:backgroundMark x1="64884" y1="12791" x2="77442" y2="14186"/>
                        <a14:backgroundMark x1="77442" y1="14186" x2="77674" y2="14535"/>
                        <a14:backgroundMark x1="83953" y1="16977" x2="78837" y2="12326"/>
                        <a14:backgroundMark x1="78837" y1="12326" x2="78605" y2="12326"/>
                        <a14:backgroundMark x1="72209" y1="6977" x2="81512" y2="11860"/>
                        <a14:backgroundMark x1="81512" y1="11860" x2="87674" y2="18488"/>
                        <a14:backgroundMark x1="87674" y1="18488" x2="87674" y2="19186"/>
                        <a14:backgroundMark x1="87907" y1="30581" x2="81163" y2="39767"/>
                        <a14:backgroundMark x1="57907" y1="38023" x2="53721" y2="26628"/>
                        <a14:backgroundMark x1="79767" y1="8140" x2="73953" y2="7558"/>
                        <a14:backgroundMark x1="70698" y1="6163" x2="70698" y2="6163"/>
                        <a14:backgroundMark x1="80581" y1="8837" x2="80581" y2="8837"/>
                        <a14:backgroundMark x1="82093" y1="9302" x2="82093" y2="9302"/>
                        <a14:backgroundMark x1="80698" y1="9070" x2="80581" y2="8488"/>
                        <a14:backgroundMark x1="72209" y1="6047" x2="72209" y2="6047"/>
                        <a14:backgroundMark x1="61163" y1="48721" x2="61163" y2="48721"/>
                        <a14:backgroundMark x1="61047" y1="46977" x2="61047" y2="46977"/>
                        <a14:backgroundMark x1="60581" y1="50465" x2="60581" y2="50465"/>
                        <a14:backgroundMark x1="74302" y1="52209" x2="74302" y2="52209"/>
                      </a14:backgroundRemoval>
                    </a14:imgEffect>
                  </a14:imgLayer>
                </a14:imgProps>
              </a:ext>
              <a:ext uri="{28A0092B-C50C-407E-A947-70E740481C1C}">
                <a14:useLocalDpi xmlns:a14="http://schemas.microsoft.com/office/drawing/2010/main" val="0"/>
              </a:ext>
            </a:extLst>
          </a:blip>
          <a:srcRect/>
          <a:stretch>
            <a:fillRect/>
          </a:stretch>
        </p:blipFill>
        <p:spPr bwMode="auto">
          <a:xfrm>
            <a:off x="8373661" y="-124293"/>
            <a:ext cx="3202189" cy="320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9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barn(inVertical)">
                                      <p:cBhvr>
                                        <p:cTn id="3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스트 라이프 카탈로그 만화 일러스트 카탈로그 일러스트 Ppt 카탈로그, 스트라이프 카탈로그, 만화 삽화, 카탈로그 일러스트무료  다운로드를위한 PNG 및 PSD 파일"/>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28275" r="6713" b="51630"/>
          <a:stretch/>
        </p:blipFill>
        <p:spPr bwMode="auto">
          <a:xfrm>
            <a:off x="471674" y="303672"/>
            <a:ext cx="6941441" cy="103909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7">
            <a:extLst>
              <a:ext uri="{FF2B5EF4-FFF2-40B4-BE49-F238E27FC236}">
                <a16:creationId xmlns:a16="http://schemas.microsoft.com/office/drawing/2014/main" xmlns="" id="{9C8CB8A0-CA76-4A71-B990-0741CE8ED4AB}"/>
              </a:ext>
            </a:extLst>
          </p:cNvPr>
          <p:cNvSpPr/>
          <p:nvPr/>
        </p:nvSpPr>
        <p:spPr>
          <a:xfrm>
            <a:off x="1453762" y="642667"/>
            <a:ext cx="5654757" cy="70009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9Slide03 SFU Futura_12" panose="00000400000000000000" pitchFamily="2" charset="0"/>
                <a:cs typeface="Arial" panose="020B0604020202020204" pitchFamily="34" charset="0"/>
              </a:rPr>
              <a:t>Tên</a:t>
            </a:r>
            <a:r>
              <a:rPr lang="en-US" sz="2800" b="1" dirty="0" smtClean="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biểu</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đồ</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của</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hình</a:t>
            </a:r>
            <a:r>
              <a:rPr lang="en-US" sz="2800" b="1" dirty="0">
                <a:solidFill>
                  <a:schemeClr val="tx1"/>
                </a:solidFill>
                <a:latin typeface="#9Slide03 SFU Futura_12" panose="00000400000000000000" pitchFamily="2" charset="0"/>
                <a:cs typeface="Arial" panose="020B0604020202020204" pitchFamily="34" charset="0"/>
              </a:rPr>
              <a:t> 1 </a:t>
            </a:r>
            <a:r>
              <a:rPr lang="en-US" sz="2800" b="1" dirty="0" err="1">
                <a:solidFill>
                  <a:schemeClr val="tx1"/>
                </a:solidFill>
                <a:latin typeface="#9Slide03 SFU Futura_12" panose="00000400000000000000" pitchFamily="2" charset="0"/>
                <a:cs typeface="Arial" panose="020B0604020202020204" pitchFamily="34" charset="0"/>
              </a:rPr>
              <a:t>là</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gì</a:t>
            </a:r>
            <a:r>
              <a:rPr lang="en-US" sz="2800" b="1" dirty="0">
                <a:solidFill>
                  <a:schemeClr val="tx1"/>
                </a:solidFill>
                <a:latin typeface="#9Slide03 SFU Futura_12" panose="00000400000000000000" pitchFamily="2" charset="0"/>
                <a:cs typeface="Arial" panose="020B0604020202020204" pitchFamily="34" charset="0"/>
              </a:rPr>
              <a:t>?</a:t>
            </a:r>
          </a:p>
        </p:txBody>
      </p:sp>
      <p:sp>
        <p:nvSpPr>
          <p:cNvPr id="22" name="Rectangle: Rounded Corners 7">
            <a:extLst>
              <a:ext uri="{FF2B5EF4-FFF2-40B4-BE49-F238E27FC236}">
                <a16:creationId xmlns:a16="http://schemas.microsoft.com/office/drawing/2014/main" xmlns="" id="{9C8CB8A0-CA76-4A71-B990-0741CE8ED4AB}"/>
              </a:ext>
            </a:extLst>
          </p:cNvPr>
          <p:cNvSpPr/>
          <p:nvPr/>
        </p:nvSpPr>
        <p:spPr>
          <a:xfrm>
            <a:off x="621525" y="421415"/>
            <a:ext cx="445585" cy="46870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9Slide03 SFU Futura_12" panose="00000400000000000000" pitchFamily="2" charset="0"/>
                <a:cs typeface="Arial" panose="020B0604020202020204" pitchFamily="34" charset="0"/>
              </a:rPr>
              <a:t>1</a:t>
            </a:r>
            <a:endParaRPr lang="en-US" sz="3600" b="1" dirty="0">
              <a:solidFill>
                <a:schemeClr val="tx1"/>
              </a:solidFill>
              <a:latin typeface="#9Slide03 SFU Futura_12" panose="00000400000000000000" pitchFamily="2" charset="0"/>
              <a:cs typeface="Arial" panose="020B0604020202020204" pitchFamily="34" charset="0"/>
            </a:endParaRPr>
          </a:p>
        </p:txBody>
      </p:sp>
      <p:pic>
        <p:nvPicPr>
          <p:cNvPr id="3074"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64781" y="184873"/>
            <a:ext cx="3818215" cy="498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16901" y="5168874"/>
            <a:ext cx="4166095" cy="800219"/>
          </a:xfrm>
          <a:prstGeom prst="rect">
            <a:avLst/>
          </a:prstGeom>
        </p:spPr>
        <p:txBody>
          <a:bodyPr wrap="square">
            <a:spAutoFit/>
          </a:bodyPr>
          <a:lstStyle/>
          <a:p>
            <a:pPr algn="ctr">
              <a:lnSpc>
                <a:spcPct val="115000"/>
              </a:lnSpc>
            </a:pPr>
            <a:r>
              <a:rPr lang="en-US" sz="2000" b="1" dirty="0" err="1">
                <a:latin typeface="#9Slide03 SFU Futura_12" panose="020B0604020202020204" charset="0"/>
                <a:ea typeface="Tahoma" panose="020B0604030504040204" pitchFamily="34" charset="0"/>
              </a:rPr>
              <a:t>Hình</a:t>
            </a:r>
            <a:r>
              <a:rPr lang="en-US" sz="2000" b="1" dirty="0">
                <a:latin typeface="#9Slide03 SFU Futura_12" panose="020B0604020202020204" charset="0"/>
                <a:ea typeface="Tahoma" panose="020B0604030504040204" pitchFamily="34" charset="0"/>
              </a:rPr>
              <a:t> 1. </a:t>
            </a:r>
            <a:r>
              <a:rPr lang="en-US" sz="2000" b="1" dirty="0" err="1">
                <a:latin typeface="#9Slide03 SFU Futura_12" panose="020B0604020202020204" charset="0"/>
                <a:ea typeface="Tahoma" panose="020B0604030504040204" pitchFamily="34" charset="0"/>
              </a:rPr>
              <a:t>Biểu</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đồ</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nhiệt</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độ</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lượng</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mưa</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tại</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trạm</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Láng</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Hà</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Nội</a:t>
            </a:r>
            <a:r>
              <a:rPr lang="en-US" sz="2000" b="1" dirty="0">
                <a:latin typeface="#9Slide03 SFU Futura_12" panose="020B0604020202020204" charset="0"/>
                <a:ea typeface="Tahoma" panose="020B0604030504040204" pitchFamily="34" charset="0"/>
              </a:rPr>
              <a:t>)</a:t>
            </a:r>
          </a:p>
        </p:txBody>
      </p:sp>
      <p:sp>
        <p:nvSpPr>
          <p:cNvPr id="4" name="Rectangle 3"/>
          <p:cNvSpPr/>
          <p:nvPr/>
        </p:nvSpPr>
        <p:spPr>
          <a:xfrm>
            <a:off x="8160512" y="5969093"/>
            <a:ext cx="3435927" cy="707886"/>
          </a:xfrm>
          <a:prstGeom prst="rect">
            <a:avLst/>
          </a:prstGeom>
        </p:spPr>
        <p:txBody>
          <a:bodyPr wrap="square">
            <a:spAutoFit/>
          </a:bodyPr>
          <a:lstStyle/>
          <a:p>
            <a:r>
              <a:rPr lang="vi-VN" sz="2000" b="1" dirty="0">
                <a:solidFill>
                  <a:srgbClr val="0033CC"/>
                </a:solidFill>
                <a:latin typeface="#9Slide03 SFU Futura_12" panose="020B0604020202020204" charset="0"/>
              </a:rPr>
              <a:t>T: nhiệt độ trung bình năm</a:t>
            </a:r>
          </a:p>
          <a:p>
            <a:r>
              <a:rPr lang="vi-VN" sz="2000" b="1" dirty="0">
                <a:solidFill>
                  <a:srgbClr val="0033CC"/>
                </a:solidFill>
                <a:latin typeface="#9Slide03 SFU Futura_12" panose="020B0604020202020204" charset="0"/>
              </a:rPr>
              <a:t>P: Lượng mưa trung bình năm</a:t>
            </a:r>
          </a:p>
        </p:txBody>
      </p:sp>
      <p:sp>
        <p:nvSpPr>
          <p:cNvPr id="24" name="Rectangle: Rounded Corners 7">
            <a:extLst>
              <a:ext uri="{FF2B5EF4-FFF2-40B4-BE49-F238E27FC236}">
                <a16:creationId xmlns:a16="http://schemas.microsoft.com/office/drawing/2014/main" xmlns="" id="{09CD7DA3-870E-45AC-9BA5-014F990F81AD}"/>
              </a:ext>
            </a:extLst>
          </p:cNvPr>
          <p:cNvSpPr/>
          <p:nvPr/>
        </p:nvSpPr>
        <p:spPr>
          <a:xfrm>
            <a:off x="1522103" y="1474360"/>
            <a:ext cx="5459502" cy="964040"/>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33CC"/>
                </a:solidFill>
                <a:latin typeface="#9Slide03 SFU Futura_12" panose="00000400000000000000" pitchFamily="2" charset="0"/>
                <a:cs typeface="Arial" panose="020B0604020202020204" pitchFamily="34" charset="0"/>
              </a:rPr>
              <a:t>Biểu </a:t>
            </a:r>
            <a:r>
              <a:rPr lang="vi-VN" sz="2800" b="1" dirty="0">
                <a:solidFill>
                  <a:srgbClr val="0033CC"/>
                </a:solidFill>
                <a:latin typeface="#9Slide03 SFU Futura_12" panose="00000400000000000000" pitchFamily="2" charset="0"/>
                <a:cs typeface="Arial" panose="020B0604020202020204" pitchFamily="34" charset="0"/>
              </a:rPr>
              <a:t>đồ nhiệt độ, lượng mưa tại trạm Láng (Hà Nội</a:t>
            </a:r>
            <a:r>
              <a:rPr lang="vi-VN" sz="2800" b="1" dirty="0" smtClean="0">
                <a:solidFill>
                  <a:srgbClr val="0033CC"/>
                </a:solidFill>
                <a:latin typeface="#9Slide03 SFU Futura_12" panose="00000400000000000000" pitchFamily="2" charset="0"/>
                <a:cs typeface="Arial" panose="020B0604020202020204" pitchFamily="34" charset="0"/>
              </a:rPr>
              <a:t>)</a:t>
            </a:r>
            <a:endParaRPr lang="vi-VN" sz="2800" b="1" dirty="0">
              <a:solidFill>
                <a:srgbClr val="0033CC"/>
              </a:solidFill>
              <a:latin typeface="#9Slide03 SFU Futura_12" panose="00000400000000000000" pitchFamily="2" charset="0"/>
              <a:cs typeface="Arial" panose="020B0604020202020204" pitchFamily="34" charset="0"/>
            </a:endParaRPr>
          </a:p>
        </p:txBody>
      </p:sp>
      <p:pic>
        <p:nvPicPr>
          <p:cNvPr id="27" name="Picture 2" descr="icon-ban-tay - Nha Khoa Quốc Tế Á Châu"/>
          <p:cNvPicPr>
            <a:picLocks noChangeAspect="1" noChangeArrowheads="1"/>
          </p:cNvPicPr>
          <p:nvPr/>
        </p:nvPicPr>
        <p:blipFill rotWithShape="1">
          <a:blip r:embed="rId5">
            <a:extLst>
              <a:ext uri="{28A0092B-C50C-407E-A947-70E740481C1C}">
                <a14:useLocalDpi xmlns:a14="http://schemas.microsoft.com/office/drawing/2010/main" val="0"/>
              </a:ext>
            </a:extLst>
          </a:blip>
          <a:srcRect t="22938" b="27061"/>
          <a:stretch/>
        </p:blipFill>
        <p:spPr bwMode="auto">
          <a:xfrm>
            <a:off x="192500" y="1630471"/>
            <a:ext cx="1303634" cy="6518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스트 라이프 카탈로그 만화 일러스트 카탈로그 일러스트 Ppt 카탈로그, 스트라이프 카탈로그, 만화 삽화, 카탈로그 일러스트무료  다운로드를위한 PNG 및 PSD 파일"/>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28275" r="6713" b="51630"/>
          <a:stretch/>
        </p:blipFill>
        <p:spPr bwMode="auto">
          <a:xfrm>
            <a:off x="403334" y="2438400"/>
            <a:ext cx="7009781" cy="10390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7">
            <a:extLst>
              <a:ext uri="{FF2B5EF4-FFF2-40B4-BE49-F238E27FC236}">
                <a16:creationId xmlns:a16="http://schemas.microsoft.com/office/drawing/2014/main" xmlns="" id="{9C8CB8A0-CA76-4A71-B990-0741CE8ED4AB}"/>
              </a:ext>
            </a:extLst>
          </p:cNvPr>
          <p:cNvSpPr/>
          <p:nvPr/>
        </p:nvSpPr>
        <p:spPr>
          <a:xfrm>
            <a:off x="1346650" y="2777395"/>
            <a:ext cx="6027692" cy="70009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9Slide03 SFU Futura_12" panose="00000400000000000000" pitchFamily="2" charset="0"/>
                <a:cs typeface="Arial" panose="020B0604020202020204" pitchFamily="34" charset="0"/>
              </a:rPr>
              <a:t>Trục</a:t>
            </a:r>
            <a:r>
              <a:rPr lang="en-US" sz="2800" b="1" dirty="0" smtClean="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bên</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tay</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trái</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thể</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hiện</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yếu</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tố</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smtClean="0">
                <a:solidFill>
                  <a:schemeClr val="tx1"/>
                </a:solidFill>
                <a:latin typeface="#9Slide03 SFU Futura_12" panose="00000400000000000000" pitchFamily="2" charset="0"/>
                <a:cs typeface="Arial" panose="020B0604020202020204" pitchFamily="34" charset="0"/>
              </a:rPr>
              <a:t>nào</a:t>
            </a:r>
            <a:r>
              <a:rPr lang="en-US" sz="2800" b="1" dirty="0" smtClean="0">
                <a:solidFill>
                  <a:schemeClr val="tx1"/>
                </a:solidFill>
                <a:latin typeface="#9Slide03 SFU Futura_12" panose="00000400000000000000" pitchFamily="2" charset="0"/>
                <a:cs typeface="Arial" panose="020B0604020202020204" pitchFamily="34" charset="0"/>
              </a:rPr>
              <a:t>?</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30" name="Rectangle: Rounded Corners 7">
            <a:extLst>
              <a:ext uri="{FF2B5EF4-FFF2-40B4-BE49-F238E27FC236}">
                <a16:creationId xmlns:a16="http://schemas.microsoft.com/office/drawing/2014/main" xmlns="" id="{9C8CB8A0-CA76-4A71-B990-0741CE8ED4AB}"/>
              </a:ext>
            </a:extLst>
          </p:cNvPr>
          <p:cNvSpPr/>
          <p:nvPr/>
        </p:nvSpPr>
        <p:spPr>
          <a:xfrm>
            <a:off x="553185" y="2556143"/>
            <a:ext cx="445585" cy="46870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9Slide03 SFU Futura_12" panose="00000400000000000000" pitchFamily="2" charset="0"/>
                <a:cs typeface="Arial" panose="020B0604020202020204" pitchFamily="34" charset="0"/>
              </a:rPr>
              <a:t>2</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31" name="Rectangle: Rounded Corners 7">
            <a:extLst>
              <a:ext uri="{FF2B5EF4-FFF2-40B4-BE49-F238E27FC236}">
                <a16:creationId xmlns:a16="http://schemas.microsoft.com/office/drawing/2014/main" xmlns="" id="{09CD7DA3-870E-45AC-9BA5-014F990F81AD}"/>
              </a:ext>
            </a:extLst>
          </p:cNvPr>
          <p:cNvSpPr/>
          <p:nvPr/>
        </p:nvSpPr>
        <p:spPr>
          <a:xfrm>
            <a:off x="1453763" y="3609088"/>
            <a:ext cx="5459502" cy="964040"/>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33CC"/>
                </a:solidFill>
                <a:latin typeface="#9Slide03 SFU Futura_12" panose="00000400000000000000" pitchFamily="2" charset="0"/>
                <a:cs typeface="Arial" panose="020B0604020202020204" pitchFamily="34" charset="0"/>
              </a:rPr>
              <a:t>Nhiệt </a:t>
            </a:r>
            <a:r>
              <a:rPr lang="vi-VN" sz="2800" b="1" dirty="0">
                <a:solidFill>
                  <a:srgbClr val="0033CC"/>
                </a:solidFill>
                <a:latin typeface="#9Slide03 SFU Futura_12" panose="00000400000000000000" pitchFamily="2" charset="0"/>
                <a:cs typeface="Arial" panose="020B0604020202020204" pitchFamily="34" charset="0"/>
              </a:rPr>
              <a:t>độ</a:t>
            </a:r>
          </a:p>
        </p:txBody>
      </p:sp>
      <p:pic>
        <p:nvPicPr>
          <p:cNvPr id="32" name="Picture 2" descr="icon-ban-tay - Nha Khoa Quốc Tế Á Châu"/>
          <p:cNvPicPr>
            <a:picLocks noChangeAspect="1" noChangeArrowheads="1"/>
          </p:cNvPicPr>
          <p:nvPr/>
        </p:nvPicPr>
        <p:blipFill rotWithShape="1">
          <a:blip r:embed="rId5">
            <a:extLst>
              <a:ext uri="{28A0092B-C50C-407E-A947-70E740481C1C}">
                <a14:useLocalDpi xmlns:a14="http://schemas.microsoft.com/office/drawing/2010/main" val="0"/>
              </a:ext>
            </a:extLst>
          </a:blip>
          <a:srcRect t="22938" b="27061"/>
          <a:stretch/>
        </p:blipFill>
        <p:spPr bwMode="auto">
          <a:xfrm>
            <a:off x="124160" y="3765199"/>
            <a:ext cx="1303634" cy="6518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스트 라이프 카탈로그 만화 일러스트 카탈로그 일러스트 Ppt 카탈로그, 스트라이프 카탈로그, 만화 삽화, 카탈로그 일러스트무료  다운로드를위한 PNG 및 PSD 파일"/>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28275" r="6713" b="51630"/>
          <a:stretch/>
        </p:blipFill>
        <p:spPr bwMode="auto">
          <a:xfrm>
            <a:off x="471674" y="4573128"/>
            <a:ext cx="7009781" cy="103909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7">
            <a:extLst>
              <a:ext uri="{FF2B5EF4-FFF2-40B4-BE49-F238E27FC236}">
                <a16:creationId xmlns:a16="http://schemas.microsoft.com/office/drawing/2014/main" xmlns="" id="{9C8CB8A0-CA76-4A71-B990-0741CE8ED4AB}"/>
              </a:ext>
            </a:extLst>
          </p:cNvPr>
          <p:cNvSpPr/>
          <p:nvPr/>
        </p:nvSpPr>
        <p:spPr>
          <a:xfrm>
            <a:off x="1453763" y="4912123"/>
            <a:ext cx="5654756" cy="70009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9Slide03 SFU Futura_12" panose="00000400000000000000" pitchFamily="2" charset="0"/>
                <a:cs typeface="Arial" panose="020B0604020202020204" pitchFamily="34" charset="0"/>
              </a:rPr>
              <a:t>Đơn </a:t>
            </a:r>
            <a:r>
              <a:rPr lang="vi-VN" sz="2800" b="1" dirty="0">
                <a:solidFill>
                  <a:schemeClr val="tx1"/>
                </a:solidFill>
                <a:latin typeface="#9Slide03 SFU Futura_12" panose="00000400000000000000" pitchFamily="2" charset="0"/>
                <a:cs typeface="Arial" panose="020B0604020202020204" pitchFamily="34" charset="0"/>
              </a:rPr>
              <a:t>vị đo của yếu tố ở cột bên </a:t>
            </a:r>
            <a:r>
              <a:rPr lang="vi-VN" sz="2800" b="1" dirty="0" smtClean="0">
                <a:solidFill>
                  <a:schemeClr val="tx1"/>
                </a:solidFill>
                <a:latin typeface="#9Slide03 SFU Futura_12" panose="00000400000000000000" pitchFamily="2" charset="0"/>
                <a:cs typeface="Arial" panose="020B0604020202020204" pitchFamily="34" charset="0"/>
              </a:rPr>
              <a:t>trái?</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35" name="Rectangle: Rounded Corners 7">
            <a:extLst>
              <a:ext uri="{FF2B5EF4-FFF2-40B4-BE49-F238E27FC236}">
                <a16:creationId xmlns:a16="http://schemas.microsoft.com/office/drawing/2014/main" xmlns="" id="{9C8CB8A0-CA76-4A71-B990-0741CE8ED4AB}"/>
              </a:ext>
            </a:extLst>
          </p:cNvPr>
          <p:cNvSpPr/>
          <p:nvPr/>
        </p:nvSpPr>
        <p:spPr>
          <a:xfrm>
            <a:off x="621525" y="4690871"/>
            <a:ext cx="445585" cy="46870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9Slide03 SFU Futura_12" panose="00000400000000000000" pitchFamily="2" charset="0"/>
                <a:cs typeface="Arial" panose="020B0604020202020204" pitchFamily="34" charset="0"/>
              </a:rPr>
              <a:t>3</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36" name="Rectangle: Rounded Corners 7">
            <a:extLst>
              <a:ext uri="{FF2B5EF4-FFF2-40B4-BE49-F238E27FC236}">
                <a16:creationId xmlns:a16="http://schemas.microsoft.com/office/drawing/2014/main" xmlns="" id="{09CD7DA3-870E-45AC-9BA5-014F990F81AD}"/>
              </a:ext>
            </a:extLst>
          </p:cNvPr>
          <p:cNvSpPr/>
          <p:nvPr/>
        </p:nvSpPr>
        <p:spPr>
          <a:xfrm>
            <a:off x="1522103" y="5743816"/>
            <a:ext cx="5459502" cy="964040"/>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baseline="30000" dirty="0" smtClean="0">
                <a:solidFill>
                  <a:srgbClr val="0033CC"/>
                </a:solidFill>
                <a:latin typeface="#9Slide03 SFU Futura_12" panose="00000400000000000000" pitchFamily="2" charset="0"/>
                <a:cs typeface="Arial" panose="020B0604020202020204" pitchFamily="34" charset="0"/>
              </a:rPr>
              <a:t>0</a:t>
            </a:r>
            <a:r>
              <a:rPr lang="en-US" sz="2800" b="1" dirty="0" smtClean="0">
                <a:solidFill>
                  <a:srgbClr val="0033CC"/>
                </a:solidFill>
                <a:latin typeface="#9Slide03 SFU Futura_12" panose="00000400000000000000" pitchFamily="2" charset="0"/>
                <a:cs typeface="Arial" panose="020B0604020202020204" pitchFamily="34" charset="0"/>
              </a:rPr>
              <a:t>C</a:t>
            </a:r>
            <a:endParaRPr lang="vi-VN" sz="2800" b="1" dirty="0">
              <a:solidFill>
                <a:srgbClr val="0033CC"/>
              </a:solidFill>
              <a:latin typeface="#9Slide03 SFU Futura_12" panose="00000400000000000000" pitchFamily="2" charset="0"/>
              <a:cs typeface="Arial" panose="020B0604020202020204" pitchFamily="34" charset="0"/>
            </a:endParaRPr>
          </a:p>
        </p:txBody>
      </p:sp>
      <p:pic>
        <p:nvPicPr>
          <p:cNvPr id="37" name="Picture 2" descr="icon-ban-tay - Nha Khoa Quốc Tế Á Châu"/>
          <p:cNvPicPr>
            <a:picLocks noChangeAspect="1" noChangeArrowheads="1"/>
          </p:cNvPicPr>
          <p:nvPr/>
        </p:nvPicPr>
        <p:blipFill rotWithShape="1">
          <a:blip r:embed="rId5">
            <a:extLst>
              <a:ext uri="{28A0092B-C50C-407E-A947-70E740481C1C}">
                <a14:useLocalDpi xmlns:a14="http://schemas.microsoft.com/office/drawing/2010/main" val="0"/>
              </a:ext>
            </a:extLst>
          </a:blip>
          <a:srcRect t="22938" b="27061"/>
          <a:stretch/>
        </p:blipFill>
        <p:spPr bwMode="auto">
          <a:xfrm>
            <a:off x="192500" y="5899927"/>
            <a:ext cx="1303634" cy="65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animBg="1"/>
      <p:bldP spid="29" grpId="0"/>
      <p:bldP spid="30" grpId="0"/>
      <p:bldP spid="31" grpId="0" animBg="1"/>
      <p:bldP spid="34" grpId="0"/>
      <p:bldP spid="3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스트 라이프 카탈로그 만화 일러스트 카탈로그 일러스트 Ppt 카탈로그, 스트라이프 카탈로그, 만화 삽화, 카탈로그 일러스트무료  다운로드를위한 PNG 및 PSD 파일"/>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28275" r="6713" b="51630"/>
          <a:stretch/>
        </p:blipFill>
        <p:spPr bwMode="auto">
          <a:xfrm>
            <a:off x="471674" y="303672"/>
            <a:ext cx="6941441" cy="103909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7">
            <a:extLst>
              <a:ext uri="{FF2B5EF4-FFF2-40B4-BE49-F238E27FC236}">
                <a16:creationId xmlns:a16="http://schemas.microsoft.com/office/drawing/2014/main" xmlns="" id="{9C8CB8A0-CA76-4A71-B990-0741CE8ED4AB}"/>
              </a:ext>
            </a:extLst>
          </p:cNvPr>
          <p:cNvSpPr/>
          <p:nvPr/>
        </p:nvSpPr>
        <p:spPr>
          <a:xfrm>
            <a:off x="621525" y="421415"/>
            <a:ext cx="445585" cy="46870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9Slide03 SFU Futura_12" panose="00000400000000000000" pitchFamily="2" charset="0"/>
                <a:cs typeface="Arial" panose="020B0604020202020204" pitchFamily="34" charset="0"/>
              </a:rPr>
              <a:t>4</a:t>
            </a:r>
            <a:endParaRPr lang="en-US" sz="3600" b="1" dirty="0">
              <a:solidFill>
                <a:schemeClr val="tx1"/>
              </a:solidFill>
              <a:latin typeface="#9Slide03 SFU Futura_12" panose="00000400000000000000" pitchFamily="2" charset="0"/>
              <a:cs typeface="Arial" panose="020B0604020202020204" pitchFamily="34" charset="0"/>
            </a:endParaRPr>
          </a:p>
        </p:txBody>
      </p:sp>
      <p:pic>
        <p:nvPicPr>
          <p:cNvPr id="3074"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64781" y="184873"/>
            <a:ext cx="3818215" cy="498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16901" y="5168874"/>
            <a:ext cx="4166095" cy="800219"/>
          </a:xfrm>
          <a:prstGeom prst="rect">
            <a:avLst/>
          </a:prstGeom>
        </p:spPr>
        <p:txBody>
          <a:bodyPr wrap="square">
            <a:spAutoFit/>
          </a:bodyPr>
          <a:lstStyle/>
          <a:p>
            <a:pPr algn="ctr">
              <a:lnSpc>
                <a:spcPct val="115000"/>
              </a:lnSpc>
            </a:pPr>
            <a:r>
              <a:rPr lang="en-US" sz="2000" b="1" dirty="0" err="1">
                <a:latin typeface="#9Slide03 SFU Futura_12" panose="020B0604020202020204" charset="0"/>
                <a:ea typeface="Tahoma" panose="020B0604030504040204" pitchFamily="34" charset="0"/>
              </a:rPr>
              <a:t>Hình</a:t>
            </a:r>
            <a:r>
              <a:rPr lang="en-US" sz="2000" b="1" dirty="0">
                <a:latin typeface="#9Slide03 SFU Futura_12" panose="020B0604020202020204" charset="0"/>
                <a:ea typeface="Tahoma" panose="020B0604030504040204" pitchFamily="34" charset="0"/>
              </a:rPr>
              <a:t> 1. </a:t>
            </a:r>
            <a:r>
              <a:rPr lang="en-US" sz="2000" b="1" dirty="0" err="1">
                <a:latin typeface="#9Slide03 SFU Futura_12" panose="020B0604020202020204" charset="0"/>
                <a:ea typeface="Tahoma" panose="020B0604030504040204" pitchFamily="34" charset="0"/>
              </a:rPr>
              <a:t>Biểu</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đồ</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nhiệt</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độ</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lượng</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mưa</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tại</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trạm</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Láng</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Hà</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Nội</a:t>
            </a:r>
            <a:r>
              <a:rPr lang="en-US" sz="2000" b="1" dirty="0">
                <a:latin typeface="#9Slide03 SFU Futura_12" panose="020B0604020202020204" charset="0"/>
                <a:ea typeface="Tahoma" panose="020B0604030504040204" pitchFamily="34" charset="0"/>
              </a:rPr>
              <a:t>)</a:t>
            </a:r>
          </a:p>
        </p:txBody>
      </p:sp>
      <p:sp>
        <p:nvSpPr>
          <p:cNvPr id="4" name="Rectangle 3"/>
          <p:cNvSpPr/>
          <p:nvPr/>
        </p:nvSpPr>
        <p:spPr>
          <a:xfrm>
            <a:off x="8160512" y="5969093"/>
            <a:ext cx="3435927" cy="707886"/>
          </a:xfrm>
          <a:prstGeom prst="rect">
            <a:avLst/>
          </a:prstGeom>
        </p:spPr>
        <p:txBody>
          <a:bodyPr wrap="square">
            <a:spAutoFit/>
          </a:bodyPr>
          <a:lstStyle/>
          <a:p>
            <a:r>
              <a:rPr lang="vi-VN" sz="2000" b="1" dirty="0">
                <a:solidFill>
                  <a:srgbClr val="0033CC"/>
                </a:solidFill>
                <a:latin typeface="#9Slide03 SFU Futura_12" panose="020B0604020202020204" charset="0"/>
              </a:rPr>
              <a:t>T: nhiệt độ trung bình năm</a:t>
            </a:r>
          </a:p>
          <a:p>
            <a:r>
              <a:rPr lang="vi-VN" sz="2000" b="1" dirty="0">
                <a:solidFill>
                  <a:srgbClr val="0033CC"/>
                </a:solidFill>
                <a:latin typeface="#9Slide03 SFU Futura_12" panose="020B0604020202020204" charset="0"/>
              </a:rPr>
              <a:t>P: Lượng mưa trung bình năm</a:t>
            </a:r>
          </a:p>
        </p:txBody>
      </p:sp>
      <p:sp>
        <p:nvSpPr>
          <p:cNvPr id="24" name="Rectangle: Rounded Corners 7">
            <a:extLst>
              <a:ext uri="{FF2B5EF4-FFF2-40B4-BE49-F238E27FC236}">
                <a16:creationId xmlns:a16="http://schemas.microsoft.com/office/drawing/2014/main" xmlns="" id="{09CD7DA3-870E-45AC-9BA5-014F990F81AD}"/>
              </a:ext>
            </a:extLst>
          </p:cNvPr>
          <p:cNvSpPr/>
          <p:nvPr/>
        </p:nvSpPr>
        <p:spPr>
          <a:xfrm>
            <a:off x="1522103" y="1474360"/>
            <a:ext cx="5459502" cy="964040"/>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3CC"/>
                </a:solidFill>
                <a:latin typeface="#9Slide03 SFU Futura_12" panose="00000400000000000000" pitchFamily="2" charset="0"/>
                <a:cs typeface="Arial" panose="020B0604020202020204" pitchFamily="34" charset="0"/>
              </a:rPr>
              <a:t>L</a:t>
            </a:r>
            <a:r>
              <a:rPr lang="vi-VN" sz="2800" b="1" dirty="0" smtClean="0">
                <a:solidFill>
                  <a:srgbClr val="0033CC"/>
                </a:solidFill>
                <a:latin typeface="#9Slide03 SFU Futura_12" panose="00000400000000000000" pitchFamily="2" charset="0"/>
                <a:cs typeface="Arial" panose="020B0604020202020204" pitchFamily="34" charset="0"/>
              </a:rPr>
              <a:t>ượng mưa</a:t>
            </a:r>
            <a:endParaRPr lang="vi-VN" sz="2800" b="1" dirty="0">
              <a:solidFill>
                <a:srgbClr val="0033CC"/>
              </a:solidFill>
              <a:latin typeface="#9Slide03 SFU Futura_12" panose="00000400000000000000" pitchFamily="2" charset="0"/>
              <a:cs typeface="Arial" panose="020B0604020202020204" pitchFamily="34" charset="0"/>
            </a:endParaRPr>
          </a:p>
        </p:txBody>
      </p:sp>
      <p:pic>
        <p:nvPicPr>
          <p:cNvPr id="27" name="Picture 2" descr="icon-ban-tay - Nha Khoa Quốc Tế Á Châu"/>
          <p:cNvPicPr>
            <a:picLocks noChangeAspect="1" noChangeArrowheads="1"/>
          </p:cNvPicPr>
          <p:nvPr/>
        </p:nvPicPr>
        <p:blipFill rotWithShape="1">
          <a:blip r:embed="rId5">
            <a:extLst>
              <a:ext uri="{28A0092B-C50C-407E-A947-70E740481C1C}">
                <a14:useLocalDpi xmlns:a14="http://schemas.microsoft.com/office/drawing/2010/main" val="0"/>
              </a:ext>
            </a:extLst>
          </a:blip>
          <a:srcRect t="22938" b="27061"/>
          <a:stretch/>
        </p:blipFill>
        <p:spPr bwMode="auto">
          <a:xfrm>
            <a:off x="192500" y="1630471"/>
            <a:ext cx="1303634" cy="6518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스트 라이프 카탈로그 만화 일러스트 카탈로그 일러스트 Ppt 카탈로그, 스트라이프 카탈로그, 만화 삽화, 카탈로그 일러스트무료  다운로드를위한 PNG 및 PSD 파일"/>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28275" r="6713" b="51630"/>
          <a:stretch/>
        </p:blipFill>
        <p:spPr bwMode="auto">
          <a:xfrm>
            <a:off x="403334" y="2438400"/>
            <a:ext cx="7009781" cy="10390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7">
            <a:extLst>
              <a:ext uri="{FF2B5EF4-FFF2-40B4-BE49-F238E27FC236}">
                <a16:creationId xmlns:a16="http://schemas.microsoft.com/office/drawing/2014/main" xmlns="" id="{9C8CB8A0-CA76-4A71-B990-0741CE8ED4AB}"/>
              </a:ext>
            </a:extLst>
          </p:cNvPr>
          <p:cNvSpPr/>
          <p:nvPr/>
        </p:nvSpPr>
        <p:spPr>
          <a:xfrm>
            <a:off x="1411331" y="566070"/>
            <a:ext cx="6027692" cy="70009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9Slide03 SFU Futura_12" panose="00000400000000000000" pitchFamily="2" charset="0"/>
                <a:cs typeface="Arial" panose="020B0604020202020204" pitchFamily="34" charset="0"/>
              </a:rPr>
              <a:t>Trục</a:t>
            </a:r>
            <a:r>
              <a:rPr lang="en-US" sz="2800" b="1" dirty="0" smtClean="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bên</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tay</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smtClean="0">
                <a:solidFill>
                  <a:schemeClr val="tx1"/>
                </a:solidFill>
                <a:latin typeface="#9Slide03 SFU Futura_12" panose="00000400000000000000" pitchFamily="2" charset="0"/>
                <a:cs typeface="Arial" panose="020B0604020202020204" pitchFamily="34" charset="0"/>
              </a:rPr>
              <a:t>phải</a:t>
            </a:r>
            <a:r>
              <a:rPr lang="en-US" sz="2800" b="1" dirty="0" smtClean="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thể</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hiện</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yếu</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a:solidFill>
                  <a:schemeClr val="tx1"/>
                </a:solidFill>
                <a:latin typeface="#9Slide03 SFU Futura_12" panose="00000400000000000000" pitchFamily="2" charset="0"/>
                <a:cs typeface="Arial" panose="020B0604020202020204" pitchFamily="34" charset="0"/>
              </a:rPr>
              <a:t>tố</a:t>
            </a:r>
            <a:r>
              <a:rPr lang="en-US" sz="2800" b="1" dirty="0">
                <a:solidFill>
                  <a:schemeClr val="tx1"/>
                </a:solidFill>
                <a:latin typeface="#9Slide03 SFU Futura_12" panose="00000400000000000000" pitchFamily="2" charset="0"/>
                <a:cs typeface="Arial" panose="020B0604020202020204" pitchFamily="34" charset="0"/>
              </a:rPr>
              <a:t> </a:t>
            </a:r>
            <a:r>
              <a:rPr lang="en-US" sz="2800" b="1" dirty="0" err="1" smtClean="0">
                <a:solidFill>
                  <a:schemeClr val="tx1"/>
                </a:solidFill>
                <a:latin typeface="#9Slide03 SFU Futura_12" panose="00000400000000000000" pitchFamily="2" charset="0"/>
                <a:cs typeface="Arial" panose="020B0604020202020204" pitchFamily="34" charset="0"/>
              </a:rPr>
              <a:t>nào</a:t>
            </a:r>
            <a:r>
              <a:rPr lang="en-US" sz="2800" b="1" dirty="0" smtClean="0">
                <a:solidFill>
                  <a:schemeClr val="tx1"/>
                </a:solidFill>
                <a:latin typeface="#9Slide03 SFU Futura_12" panose="00000400000000000000" pitchFamily="2" charset="0"/>
                <a:cs typeface="Arial" panose="020B0604020202020204" pitchFamily="34" charset="0"/>
              </a:rPr>
              <a:t>?</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30" name="Rectangle: Rounded Corners 7">
            <a:extLst>
              <a:ext uri="{FF2B5EF4-FFF2-40B4-BE49-F238E27FC236}">
                <a16:creationId xmlns:a16="http://schemas.microsoft.com/office/drawing/2014/main" xmlns="" id="{9C8CB8A0-CA76-4A71-B990-0741CE8ED4AB}"/>
              </a:ext>
            </a:extLst>
          </p:cNvPr>
          <p:cNvSpPr/>
          <p:nvPr/>
        </p:nvSpPr>
        <p:spPr>
          <a:xfrm>
            <a:off x="553185" y="2556143"/>
            <a:ext cx="445585" cy="46870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9Slide03 SFU Futura_12" panose="00000400000000000000" pitchFamily="2" charset="0"/>
                <a:cs typeface="Arial" panose="020B0604020202020204" pitchFamily="34" charset="0"/>
              </a:rPr>
              <a:t>5</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31" name="Rectangle: Rounded Corners 7">
            <a:extLst>
              <a:ext uri="{FF2B5EF4-FFF2-40B4-BE49-F238E27FC236}">
                <a16:creationId xmlns:a16="http://schemas.microsoft.com/office/drawing/2014/main" xmlns="" id="{09CD7DA3-870E-45AC-9BA5-014F990F81AD}"/>
              </a:ext>
            </a:extLst>
          </p:cNvPr>
          <p:cNvSpPr/>
          <p:nvPr/>
        </p:nvSpPr>
        <p:spPr>
          <a:xfrm>
            <a:off x="1453763" y="3609088"/>
            <a:ext cx="5459502" cy="964040"/>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33CC"/>
                </a:solidFill>
                <a:latin typeface="#9Slide03 SFU Futura_12" panose="00000400000000000000" pitchFamily="2" charset="0"/>
                <a:cs typeface="Arial" panose="020B0604020202020204" pitchFamily="34" charset="0"/>
              </a:rPr>
              <a:t>mm</a:t>
            </a:r>
            <a:endParaRPr lang="vi-VN" sz="2800" b="1" dirty="0">
              <a:solidFill>
                <a:srgbClr val="0033CC"/>
              </a:solidFill>
              <a:latin typeface="#9Slide03 SFU Futura_12" panose="00000400000000000000" pitchFamily="2" charset="0"/>
              <a:cs typeface="Arial" panose="020B0604020202020204" pitchFamily="34" charset="0"/>
            </a:endParaRPr>
          </a:p>
        </p:txBody>
      </p:sp>
      <p:pic>
        <p:nvPicPr>
          <p:cNvPr id="32" name="Picture 2" descr="icon-ban-tay - Nha Khoa Quốc Tế Á Châu"/>
          <p:cNvPicPr>
            <a:picLocks noChangeAspect="1" noChangeArrowheads="1"/>
          </p:cNvPicPr>
          <p:nvPr/>
        </p:nvPicPr>
        <p:blipFill rotWithShape="1">
          <a:blip r:embed="rId5">
            <a:extLst>
              <a:ext uri="{28A0092B-C50C-407E-A947-70E740481C1C}">
                <a14:useLocalDpi xmlns:a14="http://schemas.microsoft.com/office/drawing/2010/main" val="0"/>
              </a:ext>
            </a:extLst>
          </a:blip>
          <a:srcRect t="22938" b="27061"/>
          <a:stretch/>
        </p:blipFill>
        <p:spPr bwMode="auto">
          <a:xfrm>
            <a:off x="124160" y="3765199"/>
            <a:ext cx="1303634" cy="6518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스트 라이프 카탈로그 만화 일러스트 카탈로그 일러스트 Ppt 카탈로그, 스트라이프 카탈로그, 만화 삽화, 카탈로그 일러스트무료  다운로드를위한 PNG 및 PSD 파일"/>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28275" r="6713" b="51630"/>
          <a:stretch/>
        </p:blipFill>
        <p:spPr bwMode="auto">
          <a:xfrm>
            <a:off x="471674" y="4495503"/>
            <a:ext cx="7009781" cy="123990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7">
            <a:extLst>
              <a:ext uri="{FF2B5EF4-FFF2-40B4-BE49-F238E27FC236}">
                <a16:creationId xmlns:a16="http://schemas.microsoft.com/office/drawing/2014/main" xmlns="" id="{9C8CB8A0-CA76-4A71-B990-0741CE8ED4AB}"/>
              </a:ext>
            </a:extLst>
          </p:cNvPr>
          <p:cNvSpPr/>
          <p:nvPr/>
        </p:nvSpPr>
        <p:spPr>
          <a:xfrm>
            <a:off x="1427794" y="2765138"/>
            <a:ext cx="5931019" cy="70009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9Slide03 SFU Futura_12" panose="00000400000000000000" pitchFamily="2" charset="0"/>
                <a:cs typeface="Arial" panose="020B0604020202020204" pitchFamily="34" charset="0"/>
              </a:rPr>
              <a:t>Đơn </a:t>
            </a:r>
            <a:r>
              <a:rPr lang="vi-VN" sz="2800" b="1" dirty="0">
                <a:solidFill>
                  <a:schemeClr val="tx1"/>
                </a:solidFill>
                <a:latin typeface="#9Slide03 SFU Futura_12" panose="00000400000000000000" pitchFamily="2" charset="0"/>
                <a:cs typeface="Arial" panose="020B0604020202020204" pitchFamily="34" charset="0"/>
              </a:rPr>
              <a:t>vị đo của yếu tố ở cột bên </a:t>
            </a:r>
            <a:r>
              <a:rPr lang="en-US" sz="2800" b="1" dirty="0" err="1" smtClean="0">
                <a:solidFill>
                  <a:schemeClr val="tx1"/>
                </a:solidFill>
                <a:latin typeface="#9Slide03 SFU Futura_12" panose="00000400000000000000" pitchFamily="2" charset="0"/>
                <a:cs typeface="Arial" panose="020B0604020202020204" pitchFamily="34" charset="0"/>
              </a:rPr>
              <a:t>phải</a:t>
            </a:r>
            <a:r>
              <a:rPr lang="vi-VN" sz="2800" b="1" dirty="0" smtClean="0">
                <a:solidFill>
                  <a:schemeClr val="tx1"/>
                </a:solidFill>
                <a:latin typeface="#9Slide03 SFU Futura_12" panose="00000400000000000000" pitchFamily="2" charset="0"/>
                <a:cs typeface="Arial" panose="020B0604020202020204" pitchFamily="34" charset="0"/>
              </a:rPr>
              <a:t>?</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35" name="Rectangle: Rounded Corners 7">
            <a:extLst>
              <a:ext uri="{FF2B5EF4-FFF2-40B4-BE49-F238E27FC236}">
                <a16:creationId xmlns:a16="http://schemas.microsoft.com/office/drawing/2014/main" xmlns="" id="{9C8CB8A0-CA76-4A71-B990-0741CE8ED4AB}"/>
              </a:ext>
            </a:extLst>
          </p:cNvPr>
          <p:cNvSpPr/>
          <p:nvPr/>
        </p:nvSpPr>
        <p:spPr>
          <a:xfrm>
            <a:off x="621525" y="4690871"/>
            <a:ext cx="445585" cy="46870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9Slide03 SFU Futura_12" panose="00000400000000000000" pitchFamily="2" charset="0"/>
                <a:cs typeface="Arial" panose="020B0604020202020204" pitchFamily="34" charset="0"/>
              </a:rPr>
              <a:t>6</a:t>
            </a:r>
            <a:endParaRPr lang="en-US" sz="3600" b="1" dirty="0">
              <a:solidFill>
                <a:schemeClr val="tx1"/>
              </a:solidFill>
              <a:latin typeface="#9Slide03 SFU Futura_12" panose="00000400000000000000" pitchFamily="2" charset="0"/>
              <a:cs typeface="Arial" panose="020B0604020202020204" pitchFamily="34" charset="0"/>
            </a:endParaRPr>
          </a:p>
        </p:txBody>
      </p:sp>
      <p:pic>
        <p:nvPicPr>
          <p:cNvPr id="37" name="Picture 2" descr="icon-ban-tay - Nha Khoa Quốc Tế Á Châu"/>
          <p:cNvPicPr>
            <a:picLocks noChangeAspect="1" noChangeArrowheads="1"/>
          </p:cNvPicPr>
          <p:nvPr/>
        </p:nvPicPr>
        <p:blipFill rotWithShape="1">
          <a:blip r:embed="rId5">
            <a:extLst>
              <a:ext uri="{28A0092B-C50C-407E-A947-70E740481C1C}">
                <a14:useLocalDpi xmlns:a14="http://schemas.microsoft.com/office/drawing/2010/main" val="0"/>
              </a:ext>
            </a:extLst>
          </a:blip>
          <a:srcRect t="22938" b="27061"/>
          <a:stretch/>
        </p:blipFill>
        <p:spPr bwMode="auto">
          <a:xfrm>
            <a:off x="192500" y="5899927"/>
            <a:ext cx="1303634" cy="65181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7">
            <a:extLst>
              <a:ext uri="{FF2B5EF4-FFF2-40B4-BE49-F238E27FC236}">
                <a16:creationId xmlns:a16="http://schemas.microsoft.com/office/drawing/2014/main" xmlns="" id="{9C8CB8A0-CA76-4A71-B990-0741CE8ED4AB}"/>
              </a:ext>
            </a:extLst>
          </p:cNvPr>
          <p:cNvSpPr/>
          <p:nvPr/>
        </p:nvSpPr>
        <p:spPr>
          <a:xfrm>
            <a:off x="1579525" y="4926452"/>
            <a:ext cx="4794077" cy="668281"/>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9Slide03 SFU Futura_12" panose="00000400000000000000" pitchFamily="2" charset="0"/>
                <a:cs typeface="Arial" panose="020B0604020202020204" pitchFamily="34" charset="0"/>
              </a:rPr>
              <a:t>Biểu </a:t>
            </a:r>
            <a:r>
              <a:rPr lang="vi-VN" sz="2800" b="1" dirty="0">
                <a:solidFill>
                  <a:schemeClr val="tx1"/>
                </a:solidFill>
                <a:latin typeface="#9Slide03 SFU Futura_12" panose="00000400000000000000" pitchFamily="2" charset="0"/>
                <a:cs typeface="Arial" panose="020B0604020202020204" pitchFamily="34" charset="0"/>
              </a:rPr>
              <a:t>đồ cột màu xanh thể hiện cho yếu tố </a:t>
            </a:r>
            <a:r>
              <a:rPr lang="vi-VN" sz="2800" b="1" dirty="0" smtClean="0">
                <a:solidFill>
                  <a:schemeClr val="tx1"/>
                </a:solidFill>
                <a:latin typeface="#9Slide03 SFU Futura_12" panose="00000400000000000000" pitchFamily="2" charset="0"/>
                <a:cs typeface="Arial" panose="020B0604020202020204" pitchFamily="34" charset="0"/>
              </a:rPr>
              <a:t>nào?</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23" name="Rectangle: Rounded Corners 7">
            <a:extLst>
              <a:ext uri="{FF2B5EF4-FFF2-40B4-BE49-F238E27FC236}">
                <a16:creationId xmlns:a16="http://schemas.microsoft.com/office/drawing/2014/main" xmlns="" id="{09CD7DA3-870E-45AC-9BA5-014F990F81AD}"/>
              </a:ext>
            </a:extLst>
          </p:cNvPr>
          <p:cNvSpPr/>
          <p:nvPr/>
        </p:nvSpPr>
        <p:spPr>
          <a:xfrm>
            <a:off x="1427794" y="5747667"/>
            <a:ext cx="5459502" cy="964040"/>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3CC"/>
                </a:solidFill>
                <a:latin typeface="#9Slide03 SFU Futura_12" panose="00000400000000000000" pitchFamily="2" charset="0"/>
                <a:cs typeface="Arial" panose="020B0604020202020204" pitchFamily="34" charset="0"/>
              </a:rPr>
              <a:t>L</a:t>
            </a:r>
            <a:r>
              <a:rPr lang="vi-VN" sz="2800" b="1" dirty="0" smtClean="0">
                <a:solidFill>
                  <a:srgbClr val="0033CC"/>
                </a:solidFill>
                <a:latin typeface="#9Slide03 SFU Futura_12" panose="00000400000000000000" pitchFamily="2" charset="0"/>
                <a:cs typeface="Arial" panose="020B0604020202020204" pitchFamily="34" charset="0"/>
              </a:rPr>
              <a:t>ượng mưa</a:t>
            </a:r>
            <a:endParaRPr lang="vi-VN" sz="2800" b="1" dirty="0">
              <a:solidFill>
                <a:srgbClr val="0033CC"/>
              </a:solidFill>
              <a:latin typeface="#9Slide03 SFU Futura_12" panose="00000400000000000000" pitchFamily="2" charset="0"/>
              <a:cs typeface="Arial" panose="020B0604020202020204" pitchFamily="34" charset="0"/>
            </a:endParaRPr>
          </a:p>
        </p:txBody>
      </p:sp>
    </p:spTree>
    <p:extLst>
      <p:ext uri="{BB962C8B-B14F-4D97-AF65-F5344CB8AC3E}">
        <p14:creationId xmlns:p14="http://schemas.microsoft.com/office/powerpoint/2010/main" val="341050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9" grpId="0"/>
      <p:bldP spid="30" grpId="0"/>
      <p:bldP spid="31" grpId="0" animBg="1"/>
      <p:bldP spid="34" grpId="0"/>
      <p:bldP spid="35" grpId="0"/>
      <p:bldP spid="21"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스트 라이프 카탈로그 만화 일러스트 카탈로그 일러스트 Ppt 카탈로그, 스트라이프 카탈로그, 만화 삽화, 카탈로그 일러스트무료  다운로드를위한 PNG 및 PSD 파일"/>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28275" r="6713" b="51630"/>
          <a:stretch/>
        </p:blipFill>
        <p:spPr bwMode="auto">
          <a:xfrm>
            <a:off x="471674" y="-8550"/>
            <a:ext cx="6941441" cy="1351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7">
            <a:extLst>
              <a:ext uri="{FF2B5EF4-FFF2-40B4-BE49-F238E27FC236}">
                <a16:creationId xmlns:a16="http://schemas.microsoft.com/office/drawing/2014/main" xmlns="" id="{9C8CB8A0-CA76-4A71-B990-0741CE8ED4AB}"/>
              </a:ext>
            </a:extLst>
          </p:cNvPr>
          <p:cNvSpPr/>
          <p:nvPr/>
        </p:nvSpPr>
        <p:spPr>
          <a:xfrm>
            <a:off x="774716" y="266494"/>
            <a:ext cx="445585" cy="46870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9Slide03 SFU Futura_12" panose="00000400000000000000" pitchFamily="2" charset="0"/>
                <a:cs typeface="Arial" panose="020B0604020202020204" pitchFamily="34" charset="0"/>
              </a:rPr>
              <a:t>7</a:t>
            </a:r>
            <a:endParaRPr lang="en-US" sz="3600" b="1" dirty="0">
              <a:solidFill>
                <a:schemeClr val="tx1"/>
              </a:solidFill>
              <a:latin typeface="#9Slide03 SFU Futura_12" panose="00000400000000000000" pitchFamily="2" charset="0"/>
              <a:cs typeface="Arial" panose="020B0604020202020204" pitchFamily="34" charset="0"/>
            </a:endParaRPr>
          </a:p>
        </p:txBody>
      </p:sp>
      <p:pic>
        <p:nvPicPr>
          <p:cNvPr id="3074"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64781" y="184873"/>
            <a:ext cx="3818215" cy="498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16901" y="5168874"/>
            <a:ext cx="4166095" cy="800219"/>
          </a:xfrm>
          <a:prstGeom prst="rect">
            <a:avLst/>
          </a:prstGeom>
        </p:spPr>
        <p:txBody>
          <a:bodyPr wrap="square">
            <a:spAutoFit/>
          </a:bodyPr>
          <a:lstStyle/>
          <a:p>
            <a:pPr algn="ctr">
              <a:lnSpc>
                <a:spcPct val="115000"/>
              </a:lnSpc>
            </a:pPr>
            <a:r>
              <a:rPr lang="en-US" sz="2000" b="1" dirty="0" err="1">
                <a:latin typeface="#9Slide03 SFU Futura_12" panose="020B0604020202020204" charset="0"/>
                <a:ea typeface="Tahoma" panose="020B0604030504040204" pitchFamily="34" charset="0"/>
              </a:rPr>
              <a:t>Hình</a:t>
            </a:r>
            <a:r>
              <a:rPr lang="en-US" sz="2000" b="1" dirty="0">
                <a:latin typeface="#9Slide03 SFU Futura_12" panose="020B0604020202020204" charset="0"/>
                <a:ea typeface="Tahoma" panose="020B0604030504040204" pitchFamily="34" charset="0"/>
              </a:rPr>
              <a:t> 1. </a:t>
            </a:r>
            <a:r>
              <a:rPr lang="en-US" sz="2000" b="1" dirty="0" err="1">
                <a:latin typeface="#9Slide03 SFU Futura_12" panose="020B0604020202020204" charset="0"/>
                <a:ea typeface="Tahoma" panose="020B0604030504040204" pitchFamily="34" charset="0"/>
              </a:rPr>
              <a:t>Biểu</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đồ</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nhiệt</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độ</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lượng</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mưa</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tại</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trạm</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Láng</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Hà</a:t>
            </a:r>
            <a:r>
              <a:rPr lang="en-US" sz="2000" b="1" dirty="0">
                <a:latin typeface="#9Slide03 SFU Futura_12" panose="020B0604020202020204" charset="0"/>
                <a:ea typeface="Tahoma" panose="020B0604030504040204" pitchFamily="34" charset="0"/>
              </a:rPr>
              <a:t> </a:t>
            </a:r>
            <a:r>
              <a:rPr lang="en-US" sz="2000" b="1" dirty="0" err="1">
                <a:latin typeface="#9Slide03 SFU Futura_12" panose="020B0604020202020204" charset="0"/>
                <a:ea typeface="Tahoma" panose="020B0604030504040204" pitchFamily="34" charset="0"/>
              </a:rPr>
              <a:t>Nội</a:t>
            </a:r>
            <a:r>
              <a:rPr lang="en-US" sz="2000" b="1" dirty="0">
                <a:latin typeface="#9Slide03 SFU Futura_12" panose="020B0604020202020204" charset="0"/>
                <a:ea typeface="Tahoma" panose="020B0604030504040204" pitchFamily="34" charset="0"/>
              </a:rPr>
              <a:t>)</a:t>
            </a:r>
          </a:p>
        </p:txBody>
      </p:sp>
      <p:sp>
        <p:nvSpPr>
          <p:cNvPr id="4" name="Rectangle 3"/>
          <p:cNvSpPr/>
          <p:nvPr/>
        </p:nvSpPr>
        <p:spPr>
          <a:xfrm>
            <a:off x="8160512" y="5969093"/>
            <a:ext cx="3435927" cy="707886"/>
          </a:xfrm>
          <a:prstGeom prst="rect">
            <a:avLst/>
          </a:prstGeom>
        </p:spPr>
        <p:txBody>
          <a:bodyPr wrap="square">
            <a:spAutoFit/>
          </a:bodyPr>
          <a:lstStyle/>
          <a:p>
            <a:r>
              <a:rPr lang="vi-VN" sz="2000" b="1" dirty="0">
                <a:solidFill>
                  <a:srgbClr val="0033CC"/>
                </a:solidFill>
                <a:latin typeface="#9Slide03 SFU Futura_12" panose="020B0604020202020204" charset="0"/>
              </a:rPr>
              <a:t>T: nhiệt độ trung bình năm</a:t>
            </a:r>
          </a:p>
          <a:p>
            <a:r>
              <a:rPr lang="vi-VN" sz="2000" b="1" dirty="0">
                <a:solidFill>
                  <a:srgbClr val="0033CC"/>
                </a:solidFill>
                <a:latin typeface="#9Slide03 SFU Futura_12" panose="020B0604020202020204" charset="0"/>
              </a:rPr>
              <a:t>P: Lượng mưa trung bình năm</a:t>
            </a:r>
          </a:p>
        </p:txBody>
      </p:sp>
      <p:sp>
        <p:nvSpPr>
          <p:cNvPr id="24" name="Rectangle: Rounded Corners 7">
            <a:extLst>
              <a:ext uri="{FF2B5EF4-FFF2-40B4-BE49-F238E27FC236}">
                <a16:creationId xmlns:a16="http://schemas.microsoft.com/office/drawing/2014/main" xmlns="" id="{09CD7DA3-870E-45AC-9BA5-014F990F81AD}"/>
              </a:ext>
            </a:extLst>
          </p:cNvPr>
          <p:cNvSpPr/>
          <p:nvPr/>
        </p:nvSpPr>
        <p:spPr>
          <a:xfrm>
            <a:off x="1522103" y="1474360"/>
            <a:ext cx="5459502" cy="519077"/>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33CC"/>
                </a:solidFill>
                <a:latin typeface="#9Slide03 SFU Futura_12" panose="00000400000000000000" pitchFamily="2" charset="0"/>
                <a:cs typeface="Arial" panose="020B0604020202020204" pitchFamily="34" charset="0"/>
              </a:rPr>
              <a:t>Nhiệt</a:t>
            </a:r>
            <a:r>
              <a:rPr lang="en-US" sz="2800" b="1" dirty="0" smtClean="0">
                <a:solidFill>
                  <a:srgbClr val="0033CC"/>
                </a:solidFill>
                <a:latin typeface="#9Slide03 SFU Futura_12" panose="00000400000000000000" pitchFamily="2" charset="0"/>
                <a:cs typeface="Arial" panose="020B0604020202020204" pitchFamily="34" charset="0"/>
              </a:rPr>
              <a:t> </a:t>
            </a:r>
            <a:r>
              <a:rPr lang="en-US" sz="2800" b="1" dirty="0" err="1" smtClean="0">
                <a:solidFill>
                  <a:srgbClr val="0033CC"/>
                </a:solidFill>
                <a:latin typeface="#9Slide03 SFU Futura_12" panose="00000400000000000000" pitchFamily="2" charset="0"/>
                <a:cs typeface="Arial" panose="020B0604020202020204" pitchFamily="34" charset="0"/>
              </a:rPr>
              <a:t>độ</a:t>
            </a:r>
            <a:endParaRPr lang="vi-VN" sz="2800" b="1" dirty="0">
              <a:solidFill>
                <a:srgbClr val="0033CC"/>
              </a:solidFill>
              <a:latin typeface="#9Slide03 SFU Futura_12" panose="00000400000000000000" pitchFamily="2" charset="0"/>
              <a:cs typeface="Arial" panose="020B0604020202020204" pitchFamily="34" charset="0"/>
            </a:endParaRPr>
          </a:p>
        </p:txBody>
      </p:sp>
      <p:pic>
        <p:nvPicPr>
          <p:cNvPr id="27" name="Picture 2" descr="icon-ban-tay - Nha Khoa Quốc Tế Á Châu"/>
          <p:cNvPicPr>
            <a:picLocks noChangeAspect="1" noChangeArrowheads="1"/>
          </p:cNvPicPr>
          <p:nvPr/>
        </p:nvPicPr>
        <p:blipFill rotWithShape="1">
          <a:blip r:embed="rId5">
            <a:extLst>
              <a:ext uri="{28A0092B-C50C-407E-A947-70E740481C1C}">
                <a14:useLocalDpi xmlns:a14="http://schemas.microsoft.com/office/drawing/2010/main" val="0"/>
              </a:ext>
            </a:extLst>
          </a:blip>
          <a:srcRect t="22938" b="27061"/>
          <a:stretch/>
        </p:blipFill>
        <p:spPr bwMode="auto">
          <a:xfrm>
            <a:off x="192810" y="1365024"/>
            <a:ext cx="1303634" cy="6518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스트 라이프 카탈로그 만화 일러스트 카탈로그 일러스트 Ppt 카탈로그, 스트라이프 카탈로그, 만화 삽화, 카탈로그 일러스트무료  다운로드를위한 PNG 및 PSD 파일"/>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28275" r="6713" b="51630"/>
          <a:stretch/>
        </p:blipFill>
        <p:spPr bwMode="auto">
          <a:xfrm>
            <a:off x="403334" y="1955217"/>
            <a:ext cx="7009781" cy="10390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7">
            <a:extLst>
              <a:ext uri="{FF2B5EF4-FFF2-40B4-BE49-F238E27FC236}">
                <a16:creationId xmlns:a16="http://schemas.microsoft.com/office/drawing/2014/main" xmlns="" id="{9C8CB8A0-CA76-4A71-B990-0741CE8ED4AB}"/>
              </a:ext>
            </a:extLst>
          </p:cNvPr>
          <p:cNvSpPr/>
          <p:nvPr/>
        </p:nvSpPr>
        <p:spPr>
          <a:xfrm>
            <a:off x="1496134" y="514529"/>
            <a:ext cx="5044019" cy="70009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9Slide03 SFU Futura_12" panose="00000400000000000000" pitchFamily="2" charset="0"/>
                <a:cs typeface="Arial" panose="020B0604020202020204" pitchFamily="34" charset="0"/>
              </a:rPr>
              <a:t>Đường </a:t>
            </a:r>
            <a:r>
              <a:rPr lang="vi-VN" sz="2800" b="1" dirty="0">
                <a:solidFill>
                  <a:schemeClr val="tx1"/>
                </a:solidFill>
                <a:latin typeface="#9Slide03 SFU Futura_12" panose="00000400000000000000" pitchFamily="2" charset="0"/>
                <a:cs typeface="Arial" panose="020B0604020202020204" pitchFamily="34" charset="0"/>
              </a:rPr>
              <a:t>biểu diễn màu đỏ thể hiện yếu tố nào?</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30" name="Rectangle: Rounded Corners 7">
            <a:extLst>
              <a:ext uri="{FF2B5EF4-FFF2-40B4-BE49-F238E27FC236}">
                <a16:creationId xmlns:a16="http://schemas.microsoft.com/office/drawing/2014/main" xmlns="" id="{9C8CB8A0-CA76-4A71-B990-0741CE8ED4AB}"/>
              </a:ext>
            </a:extLst>
          </p:cNvPr>
          <p:cNvSpPr/>
          <p:nvPr/>
        </p:nvSpPr>
        <p:spPr>
          <a:xfrm>
            <a:off x="553185" y="2072960"/>
            <a:ext cx="445585" cy="46870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9Slide03 SFU Futura_12" panose="00000400000000000000" pitchFamily="2" charset="0"/>
                <a:cs typeface="Arial" panose="020B0604020202020204" pitchFamily="34" charset="0"/>
              </a:rPr>
              <a:t>8</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31" name="Rectangle: Rounded Corners 7">
            <a:extLst>
              <a:ext uri="{FF2B5EF4-FFF2-40B4-BE49-F238E27FC236}">
                <a16:creationId xmlns:a16="http://schemas.microsoft.com/office/drawing/2014/main" xmlns="" id="{09CD7DA3-870E-45AC-9BA5-014F990F81AD}"/>
              </a:ext>
            </a:extLst>
          </p:cNvPr>
          <p:cNvSpPr/>
          <p:nvPr/>
        </p:nvSpPr>
        <p:spPr>
          <a:xfrm>
            <a:off x="1496134" y="3023237"/>
            <a:ext cx="5459502" cy="549974"/>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33CC"/>
                </a:solidFill>
                <a:latin typeface="#9Slide03 SFU Futura_12" panose="00000400000000000000" pitchFamily="2" charset="0"/>
                <a:cs typeface="Arial" panose="020B0604020202020204" pitchFamily="34" charset="0"/>
              </a:rPr>
              <a:t>Tháng</a:t>
            </a:r>
            <a:r>
              <a:rPr lang="en-US" sz="2800" b="1" dirty="0" smtClean="0">
                <a:solidFill>
                  <a:srgbClr val="0033CC"/>
                </a:solidFill>
                <a:latin typeface="#9Slide03 SFU Futura_12" panose="00000400000000000000" pitchFamily="2" charset="0"/>
                <a:cs typeface="Arial" panose="020B0604020202020204" pitchFamily="34" charset="0"/>
              </a:rPr>
              <a:t> </a:t>
            </a:r>
            <a:endParaRPr lang="vi-VN" sz="2800" b="1" dirty="0">
              <a:solidFill>
                <a:srgbClr val="0033CC"/>
              </a:solidFill>
              <a:latin typeface="#9Slide03 SFU Futura_12" panose="00000400000000000000" pitchFamily="2" charset="0"/>
              <a:cs typeface="Arial" panose="020B0604020202020204" pitchFamily="34" charset="0"/>
            </a:endParaRPr>
          </a:p>
        </p:txBody>
      </p:sp>
      <p:pic>
        <p:nvPicPr>
          <p:cNvPr id="32" name="Picture 2" descr="icon-ban-tay - Nha Khoa Quốc Tế Á Châu"/>
          <p:cNvPicPr>
            <a:picLocks noChangeAspect="1" noChangeArrowheads="1"/>
          </p:cNvPicPr>
          <p:nvPr/>
        </p:nvPicPr>
        <p:blipFill rotWithShape="1">
          <a:blip r:embed="rId5">
            <a:extLst>
              <a:ext uri="{28A0092B-C50C-407E-A947-70E740481C1C}">
                <a14:useLocalDpi xmlns:a14="http://schemas.microsoft.com/office/drawing/2010/main" val="0"/>
              </a:ext>
            </a:extLst>
          </a:blip>
          <a:srcRect t="22938" b="27061"/>
          <a:stretch/>
        </p:blipFill>
        <p:spPr bwMode="auto">
          <a:xfrm>
            <a:off x="231948" y="2972315"/>
            <a:ext cx="1303634" cy="6518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스트 라이프 카탈로그 만화 일러스트 카탈로그 일러스트 Ppt 카탈로그, 스트라이프 카탈로그, 만화 삽화, 카탈로그 일러스트무료  다운로드를위한 PNG 및 PSD 파일"/>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28275" r="6713" b="51630"/>
          <a:stretch/>
        </p:blipFill>
        <p:spPr bwMode="auto">
          <a:xfrm>
            <a:off x="471674" y="3606405"/>
            <a:ext cx="7009781" cy="99245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7">
            <a:extLst>
              <a:ext uri="{FF2B5EF4-FFF2-40B4-BE49-F238E27FC236}">
                <a16:creationId xmlns:a16="http://schemas.microsoft.com/office/drawing/2014/main" xmlns="" id="{9C8CB8A0-CA76-4A71-B990-0741CE8ED4AB}"/>
              </a:ext>
            </a:extLst>
          </p:cNvPr>
          <p:cNvSpPr/>
          <p:nvPr/>
        </p:nvSpPr>
        <p:spPr>
          <a:xfrm>
            <a:off x="1427794" y="2281955"/>
            <a:ext cx="5931019" cy="70009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9Slide03 SFU Futura_12" panose="00000400000000000000" pitchFamily="2" charset="0"/>
                <a:cs typeface="Arial" panose="020B0604020202020204" pitchFamily="34" charset="0"/>
              </a:rPr>
              <a:t>Trục ngang thể hiện yếu tố </a:t>
            </a:r>
            <a:r>
              <a:rPr lang="vi-VN" sz="2800" b="1" dirty="0" smtClean="0">
                <a:solidFill>
                  <a:schemeClr val="tx1"/>
                </a:solidFill>
                <a:latin typeface="#9Slide03 SFU Futura_12" panose="00000400000000000000" pitchFamily="2" charset="0"/>
                <a:cs typeface="Arial" panose="020B0604020202020204" pitchFamily="34" charset="0"/>
              </a:rPr>
              <a:t>nào?</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35" name="Rectangle: Rounded Corners 7">
            <a:extLst>
              <a:ext uri="{FF2B5EF4-FFF2-40B4-BE49-F238E27FC236}">
                <a16:creationId xmlns:a16="http://schemas.microsoft.com/office/drawing/2014/main" xmlns="" id="{9C8CB8A0-CA76-4A71-B990-0741CE8ED4AB}"/>
              </a:ext>
            </a:extLst>
          </p:cNvPr>
          <p:cNvSpPr/>
          <p:nvPr/>
        </p:nvSpPr>
        <p:spPr>
          <a:xfrm>
            <a:off x="669795" y="3673718"/>
            <a:ext cx="445585" cy="46870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9Slide03 SFU Futura_12" panose="00000400000000000000" pitchFamily="2" charset="0"/>
                <a:cs typeface="Arial" panose="020B0604020202020204" pitchFamily="34" charset="0"/>
              </a:rPr>
              <a:t>9</a:t>
            </a:r>
            <a:endParaRPr lang="en-US" sz="3600" b="1" dirty="0">
              <a:solidFill>
                <a:schemeClr val="tx1"/>
              </a:solidFill>
              <a:latin typeface="#9Slide03 SFU Futura_12" panose="00000400000000000000" pitchFamily="2" charset="0"/>
              <a:cs typeface="Arial" panose="020B0604020202020204" pitchFamily="34" charset="0"/>
            </a:endParaRPr>
          </a:p>
        </p:txBody>
      </p:sp>
      <p:pic>
        <p:nvPicPr>
          <p:cNvPr id="37" name="Picture 2" descr="icon-ban-tay - Nha Khoa Quốc Tế Á Châu"/>
          <p:cNvPicPr>
            <a:picLocks noChangeAspect="1" noChangeArrowheads="1"/>
          </p:cNvPicPr>
          <p:nvPr/>
        </p:nvPicPr>
        <p:blipFill rotWithShape="1">
          <a:blip r:embed="rId5">
            <a:extLst>
              <a:ext uri="{28A0092B-C50C-407E-A947-70E740481C1C}">
                <a14:useLocalDpi xmlns:a14="http://schemas.microsoft.com/office/drawing/2010/main" val="0"/>
              </a:ext>
            </a:extLst>
          </a:blip>
          <a:srcRect t="22938" b="27061"/>
          <a:stretch/>
        </p:blipFill>
        <p:spPr bwMode="auto">
          <a:xfrm>
            <a:off x="192500" y="4559141"/>
            <a:ext cx="1303634" cy="65181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7">
            <a:extLst>
              <a:ext uri="{FF2B5EF4-FFF2-40B4-BE49-F238E27FC236}">
                <a16:creationId xmlns:a16="http://schemas.microsoft.com/office/drawing/2014/main" xmlns="" id="{9C8CB8A0-CA76-4A71-B990-0741CE8ED4AB}"/>
              </a:ext>
            </a:extLst>
          </p:cNvPr>
          <p:cNvSpPr/>
          <p:nvPr/>
        </p:nvSpPr>
        <p:spPr>
          <a:xfrm>
            <a:off x="1579525" y="3920397"/>
            <a:ext cx="5402080" cy="668281"/>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9Slide03 SFU Futura_12" panose="00000400000000000000" pitchFamily="2" charset="0"/>
                <a:cs typeface="Arial" panose="020B0604020202020204" pitchFamily="34" charset="0"/>
              </a:rPr>
              <a:t>Kí hiệu chữ T biểu hiện yếu tố gì? </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23" name="Rectangle: Rounded Corners 7">
            <a:extLst>
              <a:ext uri="{FF2B5EF4-FFF2-40B4-BE49-F238E27FC236}">
                <a16:creationId xmlns:a16="http://schemas.microsoft.com/office/drawing/2014/main" xmlns="" id="{09CD7DA3-870E-45AC-9BA5-014F990F81AD}"/>
              </a:ext>
            </a:extLst>
          </p:cNvPr>
          <p:cNvSpPr/>
          <p:nvPr/>
        </p:nvSpPr>
        <p:spPr>
          <a:xfrm>
            <a:off x="1427794" y="4632055"/>
            <a:ext cx="5459502" cy="536819"/>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33CC"/>
                </a:solidFill>
                <a:latin typeface="#9Slide03 SFU Futura_12" panose="00000400000000000000" pitchFamily="2" charset="0"/>
                <a:cs typeface="Arial" panose="020B0604020202020204" pitchFamily="34" charset="0"/>
              </a:rPr>
              <a:t>Nhiệt </a:t>
            </a:r>
            <a:r>
              <a:rPr lang="vi-VN" sz="2800" b="1" dirty="0">
                <a:solidFill>
                  <a:srgbClr val="0033CC"/>
                </a:solidFill>
                <a:latin typeface="#9Slide03 SFU Futura_12" panose="00000400000000000000" pitchFamily="2" charset="0"/>
                <a:cs typeface="Arial" panose="020B0604020202020204" pitchFamily="34" charset="0"/>
              </a:rPr>
              <a:t>độ trung bình năm</a:t>
            </a:r>
          </a:p>
        </p:txBody>
      </p:sp>
      <p:pic>
        <p:nvPicPr>
          <p:cNvPr id="20" name="Picture 2" descr="스트 라이프 카탈로그 만화 일러스트 카탈로그 일러스트 Ppt 카탈로그, 스트라이프 카탈로그, 만화 삽화, 카탈로그 일러스트무료  다운로드를위한 PNG 및 PSD 파일"/>
          <p:cNvPicPr>
            <a:picLocks noChangeAspect="1" noChangeArrowheads="1"/>
          </p:cNvPicPr>
          <p:nvPr/>
        </p:nvPicPr>
        <p:blipFill rotWithShape="1">
          <a:blip r:embed="rId2">
            <a:extLst>
              <a:ext uri="{28A0092B-C50C-407E-A947-70E740481C1C}">
                <a14:useLocalDpi xmlns:a14="http://schemas.microsoft.com/office/drawing/2010/main" val="0"/>
              </a:ext>
            </a:extLst>
          </a:blip>
          <a:srcRect l="6473" t="28275" r="6713" b="51630"/>
          <a:stretch/>
        </p:blipFill>
        <p:spPr bwMode="auto">
          <a:xfrm>
            <a:off x="430389" y="5168043"/>
            <a:ext cx="7009781" cy="99245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7">
            <a:extLst>
              <a:ext uri="{FF2B5EF4-FFF2-40B4-BE49-F238E27FC236}">
                <a16:creationId xmlns:a16="http://schemas.microsoft.com/office/drawing/2014/main" xmlns="" id="{9C8CB8A0-CA76-4A71-B990-0741CE8ED4AB}"/>
              </a:ext>
            </a:extLst>
          </p:cNvPr>
          <p:cNvSpPr/>
          <p:nvPr/>
        </p:nvSpPr>
        <p:spPr>
          <a:xfrm>
            <a:off x="628510" y="5235356"/>
            <a:ext cx="893593" cy="468706"/>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9Slide03 SFU Futura_12" panose="00000400000000000000" pitchFamily="2" charset="0"/>
                <a:cs typeface="Arial" panose="020B0604020202020204" pitchFamily="34" charset="0"/>
              </a:rPr>
              <a:t>10</a:t>
            </a:r>
            <a:endParaRPr lang="en-US" sz="3600" b="1" dirty="0">
              <a:solidFill>
                <a:schemeClr val="tx1"/>
              </a:solidFill>
              <a:latin typeface="#9Slide03 SFU Futura_12" panose="00000400000000000000" pitchFamily="2" charset="0"/>
              <a:cs typeface="Arial" panose="020B0604020202020204" pitchFamily="34" charset="0"/>
            </a:endParaRPr>
          </a:p>
        </p:txBody>
      </p:sp>
      <p:pic>
        <p:nvPicPr>
          <p:cNvPr id="26" name="Picture 2" descr="icon-ban-tay - Nha Khoa Quốc Tế Á Châu"/>
          <p:cNvPicPr>
            <a:picLocks noChangeAspect="1" noChangeArrowheads="1"/>
          </p:cNvPicPr>
          <p:nvPr/>
        </p:nvPicPr>
        <p:blipFill rotWithShape="1">
          <a:blip r:embed="rId5">
            <a:extLst>
              <a:ext uri="{28A0092B-C50C-407E-A947-70E740481C1C}">
                <a14:useLocalDpi xmlns:a14="http://schemas.microsoft.com/office/drawing/2010/main" val="0"/>
              </a:ext>
            </a:extLst>
          </a:blip>
          <a:srcRect t="22938" b="27061"/>
          <a:stretch/>
        </p:blipFill>
        <p:spPr bwMode="auto">
          <a:xfrm>
            <a:off x="151215" y="6120779"/>
            <a:ext cx="1303634" cy="651817"/>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7">
            <a:extLst>
              <a:ext uri="{FF2B5EF4-FFF2-40B4-BE49-F238E27FC236}">
                <a16:creationId xmlns:a16="http://schemas.microsoft.com/office/drawing/2014/main" xmlns="" id="{9C8CB8A0-CA76-4A71-B990-0741CE8ED4AB}"/>
              </a:ext>
            </a:extLst>
          </p:cNvPr>
          <p:cNvSpPr/>
          <p:nvPr/>
        </p:nvSpPr>
        <p:spPr>
          <a:xfrm>
            <a:off x="1538240" y="5482035"/>
            <a:ext cx="5402080" cy="668281"/>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9Slide03 SFU Futura_12" panose="00000400000000000000" pitchFamily="2" charset="0"/>
                <a:cs typeface="Arial" panose="020B0604020202020204" pitchFamily="34" charset="0"/>
              </a:rPr>
              <a:t>Kí hiệu chữ </a:t>
            </a:r>
            <a:r>
              <a:rPr lang="en-US" sz="2800" b="1" dirty="0" smtClean="0">
                <a:solidFill>
                  <a:schemeClr val="tx1"/>
                </a:solidFill>
                <a:latin typeface="#9Slide03 SFU Futura_12" panose="00000400000000000000" pitchFamily="2" charset="0"/>
                <a:cs typeface="Arial" panose="020B0604020202020204" pitchFamily="34" charset="0"/>
              </a:rPr>
              <a:t>P</a:t>
            </a:r>
            <a:r>
              <a:rPr lang="vi-VN" sz="2800" b="1" dirty="0" smtClean="0">
                <a:solidFill>
                  <a:schemeClr val="tx1"/>
                </a:solidFill>
                <a:latin typeface="#9Slide03 SFU Futura_12" panose="00000400000000000000" pitchFamily="2" charset="0"/>
                <a:cs typeface="Arial" panose="020B0604020202020204" pitchFamily="34" charset="0"/>
              </a:rPr>
              <a:t> </a:t>
            </a:r>
            <a:r>
              <a:rPr lang="vi-VN" sz="2800" b="1" dirty="0">
                <a:solidFill>
                  <a:schemeClr val="tx1"/>
                </a:solidFill>
                <a:latin typeface="#9Slide03 SFU Futura_12" panose="00000400000000000000" pitchFamily="2" charset="0"/>
                <a:cs typeface="Arial" panose="020B0604020202020204" pitchFamily="34" charset="0"/>
              </a:rPr>
              <a:t>biểu hiện yếu tố gì? </a:t>
            </a:r>
            <a:endParaRPr lang="en-US" sz="2800" b="1" dirty="0">
              <a:solidFill>
                <a:schemeClr val="tx1"/>
              </a:solidFill>
              <a:latin typeface="#9Slide03 SFU Futura_12" panose="00000400000000000000" pitchFamily="2" charset="0"/>
              <a:cs typeface="Arial" panose="020B0604020202020204" pitchFamily="34" charset="0"/>
            </a:endParaRPr>
          </a:p>
        </p:txBody>
      </p:sp>
      <p:sp>
        <p:nvSpPr>
          <p:cNvPr id="38" name="Rectangle: Rounded Corners 7">
            <a:extLst>
              <a:ext uri="{FF2B5EF4-FFF2-40B4-BE49-F238E27FC236}">
                <a16:creationId xmlns:a16="http://schemas.microsoft.com/office/drawing/2014/main" xmlns="" id="{09CD7DA3-870E-45AC-9BA5-014F990F81AD}"/>
              </a:ext>
            </a:extLst>
          </p:cNvPr>
          <p:cNvSpPr/>
          <p:nvPr/>
        </p:nvSpPr>
        <p:spPr>
          <a:xfrm>
            <a:off x="1386509" y="6193693"/>
            <a:ext cx="5459502" cy="536819"/>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33CC"/>
                </a:solidFill>
                <a:latin typeface="#9Slide03 SFU Futura_12" panose="00000400000000000000" pitchFamily="2" charset="0"/>
                <a:cs typeface="Arial" panose="020B0604020202020204" pitchFamily="34" charset="0"/>
              </a:rPr>
              <a:t>Lượng</a:t>
            </a:r>
            <a:r>
              <a:rPr lang="en-US" sz="2800" b="1" dirty="0" smtClean="0">
                <a:solidFill>
                  <a:srgbClr val="0033CC"/>
                </a:solidFill>
                <a:latin typeface="#9Slide03 SFU Futura_12" panose="00000400000000000000" pitchFamily="2" charset="0"/>
                <a:cs typeface="Arial" panose="020B0604020202020204" pitchFamily="34" charset="0"/>
              </a:rPr>
              <a:t> </a:t>
            </a:r>
            <a:r>
              <a:rPr lang="en-US" sz="2800" b="1" dirty="0" err="1" smtClean="0">
                <a:solidFill>
                  <a:srgbClr val="0033CC"/>
                </a:solidFill>
                <a:latin typeface="#9Slide03 SFU Futura_12" panose="00000400000000000000" pitchFamily="2" charset="0"/>
                <a:cs typeface="Arial" panose="020B0604020202020204" pitchFamily="34" charset="0"/>
              </a:rPr>
              <a:t>mưa</a:t>
            </a:r>
            <a:r>
              <a:rPr lang="en-US" sz="2800" b="1" dirty="0" smtClean="0">
                <a:solidFill>
                  <a:srgbClr val="0033CC"/>
                </a:solidFill>
                <a:latin typeface="#9Slide03 SFU Futura_12" panose="00000400000000000000" pitchFamily="2" charset="0"/>
                <a:cs typeface="Arial" panose="020B0604020202020204" pitchFamily="34" charset="0"/>
              </a:rPr>
              <a:t> </a:t>
            </a:r>
            <a:r>
              <a:rPr lang="vi-VN" sz="2800" b="1" dirty="0" smtClean="0">
                <a:solidFill>
                  <a:srgbClr val="0033CC"/>
                </a:solidFill>
                <a:latin typeface="#9Slide03 SFU Futura_12" panose="00000400000000000000" pitchFamily="2" charset="0"/>
                <a:cs typeface="Arial" panose="020B0604020202020204" pitchFamily="34" charset="0"/>
              </a:rPr>
              <a:t>trung </a:t>
            </a:r>
            <a:r>
              <a:rPr lang="vi-VN" sz="2800" b="1" dirty="0">
                <a:solidFill>
                  <a:srgbClr val="0033CC"/>
                </a:solidFill>
                <a:latin typeface="#9Slide03 SFU Futura_12" panose="00000400000000000000" pitchFamily="2" charset="0"/>
                <a:cs typeface="Arial" panose="020B0604020202020204" pitchFamily="34" charset="0"/>
              </a:rPr>
              <a:t>bình năm</a:t>
            </a:r>
          </a:p>
        </p:txBody>
      </p:sp>
    </p:spTree>
    <p:extLst>
      <p:ext uri="{BB962C8B-B14F-4D97-AF65-F5344CB8AC3E}">
        <p14:creationId xmlns:p14="http://schemas.microsoft.com/office/powerpoint/2010/main" val="13467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barn(inVertical)">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Vertical)">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9" grpId="0"/>
      <p:bldP spid="30" grpId="0"/>
      <p:bldP spid="31" grpId="0" animBg="1"/>
      <p:bldP spid="34" grpId="0"/>
      <p:bldP spid="35" grpId="0"/>
      <p:bldP spid="21" grpId="0"/>
      <p:bldP spid="23" grpId="0" animBg="1"/>
      <p:bldP spid="25" grpId="0"/>
      <p:bldP spid="36"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7">
            <a:extLst>
              <a:ext uri="{FF2B5EF4-FFF2-40B4-BE49-F238E27FC236}">
                <a16:creationId xmlns:a16="http://schemas.microsoft.com/office/drawing/2014/main" xmlns="" id="{BE55959A-1F2C-46C2-9FCD-F989F5DD87B7}"/>
              </a:ext>
            </a:extLst>
          </p:cNvPr>
          <p:cNvSpPr/>
          <p:nvPr/>
        </p:nvSpPr>
        <p:spPr>
          <a:xfrm>
            <a:off x="158946" y="3315286"/>
            <a:ext cx="1907228" cy="1344980"/>
          </a:xfrm>
          <a:prstGeom prst="roundRect">
            <a:avLst/>
          </a:prstGeom>
          <a:solidFill>
            <a:srgbClr val="0033CC"/>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FFFF00"/>
                </a:solidFill>
                <a:latin typeface="#9Slide03 SFU Futura_12" panose="00000400000000000000" pitchFamily="2" charset="0"/>
                <a:cs typeface="Arial" panose="020B0604020202020204" pitchFamily="34" charset="0"/>
              </a:rPr>
              <a:t>Hoạt</a:t>
            </a:r>
            <a:r>
              <a:rPr lang="en-US" sz="2600" b="1" dirty="0">
                <a:solidFill>
                  <a:srgbClr val="FFFF00"/>
                </a:solidFill>
                <a:latin typeface="#9Slide03 SFU Futura_12" panose="00000400000000000000" pitchFamily="2" charset="0"/>
                <a:cs typeface="Arial" panose="020B0604020202020204" pitchFamily="34" charset="0"/>
              </a:rPr>
              <a:t> </a:t>
            </a:r>
            <a:r>
              <a:rPr lang="en-US" sz="2600" b="1" dirty="0" err="1">
                <a:solidFill>
                  <a:srgbClr val="FFFF00"/>
                </a:solidFill>
                <a:latin typeface="#9Slide03 SFU Futura_12" panose="00000400000000000000" pitchFamily="2" charset="0"/>
                <a:cs typeface="Arial" panose="020B0604020202020204" pitchFamily="34" charset="0"/>
              </a:rPr>
              <a:t>động</a:t>
            </a:r>
            <a:r>
              <a:rPr lang="en-US" sz="2600" b="1" dirty="0">
                <a:solidFill>
                  <a:srgbClr val="FFFF00"/>
                </a:solidFill>
                <a:latin typeface="#9Slide03 SFU Futura_12" panose="00000400000000000000" pitchFamily="2" charset="0"/>
                <a:cs typeface="Arial" panose="020B0604020202020204" pitchFamily="34" charset="0"/>
              </a:rPr>
              <a:t>: 6 </a:t>
            </a:r>
            <a:r>
              <a:rPr lang="en-US" sz="2600" b="1" dirty="0" err="1">
                <a:solidFill>
                  <a:srgbClr val="FFFF00"/>
                </a:solidFill>
                <a:latin typeface="#9Slide03 SFU Futura_12" panose="00000400000000000000" pitchFamily="2" charset="0"/>
                <a:cs typeface="Arial" panose="020B0604020202020204" pitchFamily="34" charset="0"/>
              </a:rPr>
              <a:t>nhóm</a:t>
            </a:r>
            <a:endParaRPr lang="en-US" sz="2600" b="1" dirty="0">
              <a:solidFill>
                <a:srgbClr val="FFFF00"/>
              </a:solidFill>
              <a:latin typeface="#9Slide03 SFU Futura_12" panose="00000400000000000000" pitchFamily="2" charset="0"/>
              <a:cs typeface="Arial" panose="020B0604020202020204" pitchFamily="34" charset="0"/>
            </a:endParaRPr>
          </a:p>
        </p:txBody>
      </p:sp>
      <p:sp>
        <p:nvSpPr>
          <p:cNvPr id="7" name="Rectangle: Rounded Corners 7">
            <a:extLst>
              <a:ext uri="{FF2B5EF4-FFF2-40B4-BE49-F238E27FC236}">
                <a16:creationId xmlns:a16="http://schemas.microsoft.com/office/drawing/2014/main" xmlns="" id="{53C967EF-6321-45EB-B34B-D99D778ACFBD}"/>
              </a:ext>
            </a:extLst>
          </p:cNvPr>
          <p:cNvSpPr/>
          <p:nvPr/>
        </p:nvSpPr>
        <p:spPr>
          <a:xfrm>
            <a:off x="68595" y="5069676"/>
            <a:ext cx="1997579" cy="1344980"/>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rgbClr val="0033CC"/>
                </a:solidFill>
                <a:latin typeface="#9Slide03 SFU Futura_12" panose="00000400000000000000" pitchFamily="2" charset="0"/>
                <a:cs typeface="Arial" panose="020B0604020202020204" pitchFamily="34" charset="0"/>
              </a:rPr>
              <a:t>Thảo</a:t>
            </a:r>
            <a:r>
              <a:rPr lang="en-US" sz="2600" b="1" dirty="0" smtClean="0">
                <a:solidFill>
                  <a:srgbClr val="0033CC"/>
                </a:solidFill>
                <a:latin typeface="#9Slide03 SFU Futura_12" panose="00000400000000000000" pitchFamily="2" charset="0"/>
                <a:cs typeface="Arial" panose="020B0604020202020204" pitchFamily="34" charset="0"/>
              </a:rPr>
              <a:t> </a:t>
            </a:r>
            <a:r>
              <a:rPr lang="en-US" sz="2600" b="1" dirty="0" err="1" smtClean="0">
                <a:solidFill>
                  <a:srgbClr val="0033CC"/>
                </a:solidFill>
                <a:latin typeface="#9Slide03 SFU Futura_12" panose="00000400000000000000" pitchFamily="2" charset="0"/>
                <a:cs typeface="Arial" panose="020B0604020202020204" pitchFamily="34" charset="0"/>
              </a:rPr>
              <a:t>luận</a:t>
            </a:r>
            <a:r>
              <a:rPr lang="en-US" sz="2600" b="1" dirty="0" smtClean="0">
                <a:solidFill>
                  <a:srgbClr val="0033CC"/>
                </a:solidFill>
                <a:latin typeface="#9Slide03 SFU Futura_12" panose="00000400000000000000" pitchFamily="2" charset="0"/>
                <a:cs typeface="Arial" panose="020B0604020202020204" pitchFamily="34" charset="0"/>
              </a:rPr>
              <a:t> </a:t>
            </a:r>
            <a:r>
              <a:rPr lang="en-US" sz="2600" b="1" dirty="0" err="1" smtClean="0">
                <a:solidFill>
                  <a:srgbClr val="0033CC"/>
                </a:solidFill>
                <a:latin typeface="#9Slide03 SFU Futura_12" panose="00000400000000000000" pitchFamily="2" charset="0"/>
                <a:cs typeface="Arial" panose="020B0604020202020204" pitchFamily="34" charset="0"/>
              </a:rPr>
              <a:t>hoàn</a:t>
            </a:r>
            <a:r>
              <a:rPr lang="en-US" sz="2600" b="1" dirty="0" smtClean="0">
                <a:solidFill>
                  <a:srgbClr val="0033CC"/>
                </a:solidFill>
                <a:latin typeface="#9Slide03 SFU Futura_12" panose="00000400000000000000" pitchFamily="2" charset="0"/>
                <a:cs typeface="Arial" panose="020B0604020202020204" pitchFamily="34" charset="0"/>
              </a:rPr>
              <a:t> </a:t>
            </a:r>
            <a:r>
              <a:rPr lang="en-US" sz="2600" b="1" dirty="0" err="1" smtClean="0">
                <a:solidFill>
                  <a:srgbClr val="0033CC"/>
                </a:solidFill>
                <a:latin typeface="#9Slide03 SFU Futura_12" panose="00000400000000000000" pitchFamily="2" charset="0"/>
                <a:cs typeface="Arial" panose="020B0604020202020204" pitchFamily="34" charset="0"/>
              </a:rPr>
              <a:t>thành</a:t>
            </a:r>
            <a:r>
              <a:rPr lang="en-US" sz="2600" b="1" dirty="0" smtClean="0">
                <a:solidFill>
                  <a:srgbClr val="0033CC"/>
                </a:solidFill>
                <a:latin typeface="#9Slide03 SFU Futura_12" panose="00000400000000000000" pitchFamily="2" charset="0"/>
                <a:cs typeface="Arial" panose="020B0604020202020204" pitchFamily="34" charset="0"/>
              </a:rPr>
              <a:t> PHT (</a:t>
            </a:r>
            <a:r>
              <a:rPr lang="en-US" sz="2600" b="1" dirty="0" err="1" smtClean="0">
                <a:solidFill>
                  <a:srgbClr val="0033CC"/>
                </a:solidFill>
                <a:latin typeface="#9Slide03 SFU Futura_12" panose="00000400000000000000" pitchFamily="2" charset="0"/>
                <a:cs typeface="Arial" panose="020B0604020202020204" pitchFamily="34" charset="0"/>
              </a:rPr>
              <a:t>bảng</a:t>
            </a:r>
            <a:r>
              <a:rPr lang="en-US" sz="2600" b="1" dirty="0" smtClean="0">
                <a:solidFill>
                  <a:srgbClr val="0033CC"/>
                </a:solidFill>
                <a:latin typeface="#9Slide03 SFU Futura_12" panose="00000400000000000000" pitchFamily="2" charset="0"/>
                <a:cs typeface="Arial" panose="020B0604020202020204" pitchFamily="34" charset="0"/>
              </a:rPr>
              <a:t>)</a:t>
            </a:r>
            <a:endParaRPr lang="en-US" sz="2600" b="1" dirty="0">
              <a:solidFill>
                <a:srgbClr val="0033CC"/>
              </a:solidFill>
              <a:latin typeface="#9Slide03 SFU Futura_12" panose="00000400000000000000" pitchFamily="2" charset="0"/>
              <a:cs typeface="Arial" panose="020B0604020202020204" pitchFamily="34" charset="0"/>
            </a:endParaRPr>
          </a:p>
        </p:txBody>
      </p:sp>
      <p:sp>
        <p:nvSpPr>
          <p:cNvPr id="12" name="Rectangle: Rounded Corners 7">
            <a:extLst>
              <a:ext uri="{FF2B5EF4-FFF2-40B4-BE49-F238E27FC236}">
                <a16:creationId xmlns:a16="http://schemas.microsoft.com/office/drawing/2014/main" xmlns="" id="{D5397E9F-57CE-4CBC-BF7D-C7F3ACC44961}"/>
              </a:ext>
            </a:extLst>
          </p:cNvPr>
          <p:cNvSpPr/>
          <p:nvPr/>
        </p:nvSpPr>
        <p:spPr>
          <a:xfrm>
            <a:off x="3810168" y="3317000"/>
            <a:ext cx="2161080" cy="1344980"/>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0033CC"/>
                </a:solidFill>
                <a:latin typeface="#9Slide03 SFU Futura_12" panose="00000400000000000000" pitchFamily="2" charset="0"/>
                <a:cs typeface="Arial" panose="020B0604020202020204" pitchFamily="34" charset="0"/>
              </a:rPr>
              <a:t>Thời</a:t>
            </a:r>
            <a:r>
              <a:rPr lang="en-US" sz="2600" b="1" dirty="0">
                <a:solidFill>
                  <a:srgbClr val="0033CC"/>
                </a:solidFill>
                <a:latin typeface="#9Slide03 SFU Futura_12" panose="00000400000000000000" pitchFamily="2" charset="0"/>
                <a:cs typeface="Arial" panose="020B0604020202020204" pitchFamily="34" charset="0"/>
              </a:rPr>
              <a:t> </a:t>
            </a:r>
            <a:r>
              <a:rPr lang="en-US" sz="2600" b="1" dirty="0" err="1" smtClean="0">
                <a:solidFill>
                  <a:srgbClr val="0033CC"/>
                </a:solidFill>
                <a:latin typeface="#9Slide03 SFU Futura_12" panose="00000400000000000000" pitchFamily="2" charset="0"/>
                <a:cs typeface="Arial" panose="020B0604020202020204" pitchFamily="34" charset="0"/>
              </a:rPr>
              <a:t>gian</a:t>
            </a:r>
            <a:r>
              <a:rPr lang="en-US" sz="2600" b="1" dirty="0" smtClean="0">
                <a:solidFill>
                  <a:srgbClr val="0033CC"/>
                </a:solidFill>
                <a:latin typeface="#9Slide03 SFU Futura_12" panose="00000400000000000000" pitchFamily="2" charset="0"/>
                <a:cs typeface="Arial" panose="020B0604020202020204" pitchFamily="34" charset="0"/>
              </a:rPr>
              <a:t>: 5 </a:t>
            </a:r>
            <a:r>
              <a:rPr lang="en-US" sz="2600" b="1" dirty="0" err="1" smtClean="0">
                <a:solidFill>
                  <a:srgbClr val="0033CC"/>
                </a:solidFill>
                <a:latin typeface="#9Slide03 SFU Futura_12" panose="00000400000000000000" pitchFamily="2" charset="0"/>
                <a:cs typeface="Arial" panose="020B0604020202020204" pitchFamily="34" charset="0"/>
              </a:rPr>
              <a:t>phút</a:t>
            </a:r>
            <a:endParaRPr lang="en-US" sz="2600" b="1" dirty="0">
              <a:solidFill>
                <a:srgbClr val="0033CC"/>
              </a:solidFill>
              <a:latin typeface="#9Slide03 SFU Futura_12" panose="00000400000000000000" pitchFamily="2" charset="0"/>
              <a:cs typeface="Arial" panose="020B0604020202020204" pitchFamily="34" charset="0"/>
            </a:endParaRPr>
          </a:p>
        </p:txBody>
      </p:sp>
      <p:sp>
        <p:nvSpPr>
          <p:cNvPr id="13" name="Rectangle: Rounded Corners 7">
            <a:extLst>
              <a:ext uri="{FF2B5EF4-FFF2-40B4-BE49-F238E27FC236}">
                <a16:creationId xmlns:a16="http://schemas.microsoft.com/office/drawing/2014/main" xmlns="" id="{C22CBC91-7E69-41A0-A1C7-59D20020A212}"/>
              </a:ext>
            </a:extLst>
          </p:cNvPr>
          <p:cNvSpPr/>
          <p:nvPr/>
        </p:nvSpPr>
        <p:spPr>
          <a:xfrm>
            <a:off x="3810168" y="5069676"/>
            <a:ext cx="2161080" cy="1344980"/>
          </a:xfrm>
          <a:prstGeom prst="roundRect">
            <a:avLst/>
          </a:prstGeom>
          <a:solidFill>
            <a:srgbClr val="0033CC"/>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rgbClr val="FFFF00"/>
                </a:solidFill>
                <a:latin typeface="#9Slide03 SFU Futura_12" panose="00000400000000000000" pitchFamily="2" charset="0"/>
                <a:cs typeface="Arial" panose="020B0604020202020204" pitchFamily="34" charset="0"/>
              </a:rPr>
              <a:t>Hết</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giờ</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các</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nhóm</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báo</a:t>
            </a:r>
            <a:r>
              <a:rPr lang="en-US" sz="2600" b="1" dirty="0" smtClean="0">
                <a:solidFill>
                  <a:srgbClr val="FFFF00"/>
                </a:solidFill>
                <a:latin typeface="#9Slide03 SFU Futura_12" panose="00000400000000000000" pitchFamily="2" charset="0"/>
                <a:cs typeface="Arial" panose="020B0604020202020204" pitchFamily="34" charset="0"/>
              </a:rPr>
              <a:t> </a:t>
            </a:r>
            <a:r>
              <a:rPr lang="en-US" sz="2600" b="1" dirty="0" err="1" smtClean="0">
                <a:solidFill>
                  <a:srgbClr val="FFFF00"/>
                </a:solidFill>
                <a:latin typeface="#9Slide03 SFU Futura_12" panose="00000400000000000000" pitchFamily="2" charset="0"/>
                <a:cs typeface="Arial" panose="020B0604020202020204" pitchFamily="34" charset="0"/>
              </a:rPr>
              <a:t>cáo</a:t>
            </a:r>
            <a:endParaRPr lang="en-US" sz="2600" b="1" dirty="0">
              <a:solidFill>
                <a:srgbClr val="FFFF00"/>
              </a:solidFill>
              <a:latin typeface="#9Slide03 SFU Futura_12" panose="00000400000000000000" pitchFamily="2" charset="0"/>
              <a:cs typeface="Arial" panose="020B0604020202020204" pitchFamily="34" charset="0"/>
            </a:endParaRPr>
          </a:p>
        </p:txBody>
      </p:sp>
      <p:pic>
        <p:nvPicPr>
          <p:cNvPr id="17" name="Picture 16">
            <a:extLst>
              <a:ext uri="{FF2B5EF4-FFF2-40B4-BE49-F238E27FC236}">
                <a16:creationId xmlns:a16="http://schemas.microsoft.com/office/drawing/2014/main" xmlns="" id="{5D6E7CB2-DECE-4A7D-A15B-85B6D0E3F4A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273" b="89697" l="9804" r="89542">
                        <a14:foregroundMark x1="27778" y1="46667" x2="41176" y2="23636"/>
                        <a14:foregroundMark x1="41176" y1="23636" x2="51634" y2="23636"/>
                        <a14:foregroundMark x1="59804" y1="49697" x2="41176" y2="48485"/>
                        <a14:foregroundMark x1="40523" y1="66061" x2="29412" y2="56364"/>
                        <a14:foregroundMark x1="48366" y1="61212" x2="54575" y2="41212"/>
                        <a14:foregroundMark x1="31373" y1="67879" x2="32026" y2="76970"/>
                        <a14:foregroundMark x1="18301" y1="26061" x2="28431" y2="59394"/>
                        <a14:foregroundMark x1="68627" y1="77576" x2="64052" y2="86061"/>
                        <a14:foregroundMark x1="79739" y1="55152" x2="79412" y2="67273"/>
                        <a14:foregroundMark x1="69935" y1="82424" x2="70261" y2="85455"/>
                        <a14:foregroundMark x1="34641" y1="78182" x2="34641" y2="88485"/>
                        <a14:foregroundMark x1="30719" y1="69091" x2="29085" y2="79394"/>
                        <a14:foregroundMark x1="27778" y1="65455" x2="21895" y2="59394"/>
                        <a14:foregroundMark x1="23203" y1="62424" x2="23203" y2="66061"/>
                        <a14:foregroundMark x1="28431" y1="12121" x2="31046" y2="30303"/>
                        <a14:foregroundMark x1="42157" y1="8485" x2="42157" y2="8485"/>
                        <a14:foregroundMark x1="61765" y1="7273" x2="61765" y2="7273"/>
                        <a14:foregroundMark x1="57190" y1="41818" x2="44444" y2="48485"/>
                        <a14:foregroundMark x1="49673" y1="34545" x2="39216" y2="44242"/>
                      </a14:backgroundRemoval>
                    </a14:imgEffect>
                  </a14:imgLayer>
                </a14:imgProps>
              </a:ext>
            </a:extLst>
          </a:blip>
          <a:stretch>
            <a:fillRect/>
          </a:stretch>
        </p:blipFill>
        <p:spPr>
          <a:xfrm>
            <a:off x="1877322" y="3542161"/>
            <a:ext cx="1932846" cy="1042221"/>
          </a:xfrm>
          <a:prstGeom prst="rect">
            <a:avLst/>
          </a:prstGeom>
        </p:spPr>
      </p:pic>
      <p:pic>
        <p:nvPicPr>
          <p:cNvPr id="1026" name="Picture 2" descr="Giấy Mở Rộng Biểu Tượng - Véc tơ bút và giấy png tải về - Miễn phí trong  suốt Góc png Tải về.">
            <a:extLst>
              <a:ext uri="{FF2B5EF4-FFF2-40B4-BE49-F238E27FC236}">
                <a16:creationId xmlns:a16="http://schemas.microsoft.com/office/drawing/2014/main" xmlns="" id="{E563379A-F467-4019-AC1D-DBC6B18287CD}"/>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731" b="96731" l="10000" r="90000">
                        <a14:foregroundMark x1="65111" y1="90000" x2="65111" y2="90000"/>
                        <a14:foregroundMark x1="55444" y1="96923" x2="55444" y2="96923"/>
                        <a14:foregroundMark x1="39667" y1="8269" x2="39667" y2="8269"/>
                        <a14:foregroundMark x1="65889" y1="32692" x2="65889" y2="31923"/>
                        <a14:foregroundMark x1="72000" y1="23654" x2="72000" y2="23654"/>
                        <a14:foregroundMark x1="74889" y1="29231" x2="64222" y2="46538"/>
                        <a14:foregroundMark x1="30333" y1="20385" x2="30333" y2="20385"/>
                        <a14:foregroundMark x1="36444" y1="3269" x2="48333" y2="1731"/>
                        <a14:foregroundMark x1="46556" y1="75769" x2="40444" y2="74615"/>
                        <a14:foregroundMark x1="40444" y1="74615" x2="43778" y2="62115"/>
                      </a14:backgroundRemoval>
                    </a14:imgEffect>
                  </a14:imgLayer>
                </a14:imgProps>
              </a:ext>
              <a:ext uri="{28A0092B-C50C-407E-A947-70E740481C1C}">
                <a14:useLocalDpi xmlns:a14="http://schemas.microsoft.com/office/drawing/2010/main" val="0"/>
              </a:ext>
            </a:extLst>
          </a:blip>
          <a:srcRect l="22136" r="21865"/>
          <a:stretch/>
        </p:blipFill>
        <p:spPr bwMode="auto">
          <a:xfrm>
            <a:off x="2442328" y="5194834"/>
            <a:ext cx="1060961" cy="1094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xmlns="" id="{A502EEEF-18B8-4A77-9404-58674D215B1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34167" y1="23417" x2="34167" y2="23417"/>
                        <a14:foregroundMark x1="37667" y1="29917" x2="29333" y2="19333"/>
                        <a14:foregroundMark x1="28750" y1="17417" x2="23333" y2="23667"/>
                        <a14:foregroundMark x1="23333" y1="23667" x2="22750" y2="23750"/>
                      </a14:backgroundRemoval>
                    </a14:imgEffect>
                  </a14:imgLayer>
                </a14:imgProps>
              </a:ext>
              <a:ext uri="{28A0092B-C50C-407E-A947-70E740481C1C}">
                <a14:useLocalDpi xmlns:a14="http://schemas.microsoft.com/office/drawing/2010/main" val="0"/>
              </a:ext>
            </a:extLst>
          </a:blip>
          <a:srcRect l="23333" t="12560" r="15604" b="27674"/>
          <a:stretch/>
        </p:blipFill>
        <p:spPr bwMode="auto">
          <a:xfrm>
            <a:off x="6096000" y="3417505"/>
            <a:ext cx="1233758" cy="120755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xmlns="" id="{02A4E065-26AE-42DA-9D35-367AC0CC99D8}"/>
              </a:ext>
            </a:extLst>
          </p:cNvPr>
          <p:cNvCxnSpPr/>
          <p:nvPr/>
        </p:nvCxnSpPr>
        <p:spPr>
          <a:xfrm>
            <a:off x="0" y="3105851"/>
            <a:ext cx="12192000" cy="0"/>
          </a:xfrm>
          <a:prstGeom prst="line">
            <a:avLst/>
          </a:pr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D493815-81D7-4DFB-BC03-7ABE761D9402}"/>
              </a:ext>
            </a:extLst>
          </p:cNvPr>
          <p:cNvCxnSpPr>
            <a:cxnSpLocks/>
          </p:cNvCxnSpPr>
          <p:nvPr/>
        </p:nvCxnSpPr>
        <p:spPr>
          <a:xfrm>
            <a:off x="0" y="3181826"/>
            <a:ext cx="12192000" cy="61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Rounded Corners 7">
            <a:extLst>
              <a:ext uri="{FF2B5EF4-FFF2-40B4-BE49-F238E27FC236}">
                <a16:creationId xmlns:a16="http://schemas.microsoft.com/office/drawing/2014/main" xmlns="" id="{B947E66A-9075-41E4-BB5E-4121C57A7C22}"/>
              </a:ext>
            </a:extLst>
          </p:cNvPr>
          <p:cNvSpPr/>
          <p:nvPr/>
        </p:nvSpPr>
        <p:spPr>
          <a:xfrm>
            <a:off x="2442328" y="565333"/>
            <a:ext cx="3878000" cy="664109"/>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dirty="0" smtClean="0">
                <a:solidFill>
                  <a:srgbClr val="0033CC"/>
                </a:solidFill>
                <a:latin typeface="#9Slide03 SFU Futura_12" panose="00000400000000000000" pitchFamily="2" charset="0"/>
                <a:cs typeface="Arial" panose="020B0604020202020204" pitchFamily="34" charset="0"/>
              </a:rPr>
              <a:t>HOẠT ĐỘNG</a:t>
            </a:r>
            <a:endParaRPr lang="en-US" sz="4400" b="1" dirty="0">
              <a:solidFill>
                <a:srgbClr val="0033CC"/>
              </a:solidFill>
              <a:latin typeface="#9Slide03 SFU Futura_12" panose="00000400000000000000" pitchFamily="2" charset="0"/>
              <a:cs typeface="Arial" panose="020B0604020202020204" pitchFamily="34" charset="0"/>
            </a:endParaRPr>
          </a:p>
        </p:txBody>
      </p:sp>
      <p:sp>
        <p:nvSpPr>
          <p:cNvPr id="25" name="Rectangle: Rounded Corners 7">
            <a:extLst>
              <a:ext uri="{FF2B5EF4-FFF2-40B4-BE49-F238E27FC236}">
                <a16:creationId xmlns:a16="http://schemas.microsoft.com/office/drawing/2014/main" xmlns="" id="{09CD7DA3-870E-45AC-9BA5-014F990F81AD}"/>
              </a:ext>
            </a:extLst>
          </p:cNvPr>
          <p:cNvSpPr/>
          <p:nvPr/>
        </p:nvSpPr>
        <p:spPr>
          <a:xfrm>
            <a:off x="96753" y="1574980"/>
            <a:ext cx="7946557" cy="859259"/>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6600" b="1" dirty="0" smtClean="0">
                <a:solidFill>
                  <a:srgbClr val="006C00"/>
                </a:solidFill>
                <a:latin typeface="#9Slide03 SFU Futura_12" panose="00000400000000000000" pitchFamily="2" charset="0"/>
                <a:cs typeface="Arial" panose="020B0604020202020204" pitchFamily="34" charset="0"/>
              </a:rPr>
              <a:t>PHÂN TÍCH BIỂU ĐỒ</a:t>
            </a:r>
            <a:endParaRPr lang="vi-VN" sz="6600" b="1" dirty="0">
              <a:solidFill>
                <a:srgbClr val="006C00"/>
              </a:solidFill>
              <a:latin typeface="#9Slide03 SFU Futura_12" panose="00000400000000000000" pitchFamily="2" charset="0"/>
              <a:cs typeface="Arial" panose="020B0604020202020204" pitchFamily="34" charset="0"/>
            </a:endParaRPr>
          </a:p>
        </p:txBody>
      </p:sp>
      <p:pic>
        <p:nvPicPr>
          <p:cNvPr id="26" name="Picture 2" descr="Vẽ Tay Ppt Cảnh Một Người đàn ông Cầm Kính Lúp Hình ảnh | Định dạng hình  ảnh PSD 401528940| vn.lovepik.com">
            <a:extLst>
              <a:ext uri="{FF2B5EF4-FFF2-40B4-BE49-F238E27FC236}">
                <a16:creationId xmlns:a16="http://schemas.microsoft.com/office/drawing/2014/main" xmlns="" id="{D5F95879-C14A-4603-BF4B-CA35F87F56FF}"/>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233" b="96279" l="10000" r="92791">
                        <a14:foregroundMark x1="33372" y1="24535" x2="33372" y2="24535"/>
                        <a14:foregroundMark x1="64884" y1="26279" x2="64884" y2="26279"/>
                        <a14:foregroundMark x1="83023" y1="22558" x2="83023" y2="22558"/>
                        <a14:foregroundMark x1="83953" y1="28953" x2="76977" y2="35233"/>
                        <a14:foregroundMark x1="76977" y1="35233" x2="76512" y2="34767"/>
                        <a14:foregroundMark x1="63488" y1="5000" x2="72989" y2="6129"/>
                        <a14:foregroundMark x1="81964" y1="9302" x2="85465" y2="10814"/>
                        <a14:foregroundMark x1="80887" y1="8837" x2="81964" y2="9302"/>
                        <a14:foregroundMark x1="79940" y1="8428" x2="80887" y2="8837"/>
                        <a14:foregroundMark x1="89289" y1="17337" x2="91395" y2="20930"/>
                        <a14:foregroundMark x1="85465" y1="10814" x2="89265" y2="17297"/>
                        <a14:foregroundMark x1="91395" y1="20930" x2="92791" y2="29884"/>
                        <a14:foregroundMark x1="92791" y1="29884" x2="91977" y2="33605"/>
                        <a14:foregroundMark x1="92558" y1="63372" x2="91163" y2="73140"/>
                        <a14:foregroundMark x1="91163" y1="73140" x2="72209" y2="84186"/>
                        <a14:foregroundMark x1="72209" y1="84186" x2="53140" y2="72558"/>
                        <a14:foregroundMark x1="53140" y1="72558" x2="50000" y2="59302"/>
                        <a14:foregroundMark x1="63032" y1="48721" x2="63605" y2="48256"/>
                        <a14:foregroundMark x1="60884" y1="50465" x2="63032" y2="48721"/>
                        <a14:foregroundMark x1="50000" y1="59302" x2="60884" y2="50465"/>
                        <a14:foregroundMark x1="75261" y1="52209" x2="76977" y2="52791"/>
                        <a14:foregroundMark x1="63605" y1="48256" x2="75261" y2="52209"/>
                        <a14:foregroundMark x1="76977" y1="52791" x2="88372" y2="62674"/>
                        <a14:foregroundMark x1="88372" y1="62674" x2="89651" y2="64884"/>
                        <a14:foregroundMark x1="87326" y1="49651" x2="78605" y2="54419"/>
                        <a14:foregroundMark x1="78605" y1="54419" x2="80116" y2="49302"/>
                        <a14:foregroundMark x1="92558" y1="64186" x2="76395" y2="72674"/>
                        <a14:foregroundMark x1="76395" y1="72674" x2="47791" y2="76279"/>
                        <a14:foregroundMark x1="47791" y1="76279" x2="83837" y2="66512"/>
                        <a14:foregroundMark x1="88605" y1="68837" x2="67558" y2="81744"/>
                        <a14:foregroundMark x1="67558" y1="81744" x2="56860" y2="80814"/>
                        <a14:foregroundMark x1="56860" y1="80814" x2="75814" y2="85233"/>
                        <a14:foregroundMark x1="75814" y1="85233" x2="76860" y2="83488"/>
                        <a14:foregroundMark x1="89419" y1="61279" x2="47209" y2="73605"/>
                        <a14:foregroundMark x1="47209" y1="73605" x2="58605" y2="86163"/>
                        <a14:foregroundMark x1="58605" y1="86163" x2="66860" y2="90698"/>
                        <a14:foregroundMark x1="66860" y1="90698" x2="75465" y2="84884"/>
                        <a14:foregroundMark x1="75930" y1="87558" x2="65116" y2="81977"/>
                        <a14:foregroundMark x1="65116" y1="81977" x2="65116" y2="81977"/>
                        <a14:foregroundMark x1="77257" y1="6293" x2="71860" y2="4302"/>
                        <a14:foregroundMark x1="83837" y1="8721" x2="79061" y2="6959"/>
                        <a14:foregroundMark x1="71860" y1="4302" x2="62442" y2="5233"/>
                        <a14:foregroundMark x1="62442" y1="5233" x2="60233" y2="7674"/>
                        <a14:foregroundMark x1="34186" y1="27791" x2="33372" y2="28372"/>
                        <a14:foregroundMark x1="33140" y1="21279" x2="35349" y2="29302"/>
                        <a14:foregroundMark x1="35349" y1="29302" x2="32791" y2="24186"/>
                        <a14:foregroundMark x1="33372" y1="22442" x2="32442" y2="23023"/>
                        <a14:foregroundMark x1="48256" y1="42326" x2="49419" y2="43721"/>
                        <a14:foregroundMark x1="24302" y1="91395" x2="23721" y2="94651"/>
                        <a14:foregroundMark x1="22558" y1="92791" x2="22558" y2="92791"/>
                        <a14:foregroundMark x1="24884" y1="96279" x2="24884" y2="96279"/>
                        <a14:backgroundMark x1="56977" y1="15233" x2="64884" y2="12791"/>
                        <a14:backgroundMark x1="64884" y1="12791" x2="77442" y2="14186"/>
                        <a14:backgroundMark x1="77442" y1="14186" x2="77674" y2="14535"/>
                        <a14:backgroundMark x1="83953" y1="16977" x2="78837" y2="12326"/>
                        <a14:backgroundMark x1="78837" y1="12326" x2="78605" y2="12326"/>
                        <a14:backgroundMark x1="72209" y1="6977" x2="81512" y2="11860"/>
                        <a14:backgroundMark x1="81512" y1="11860" x2="87674" y2="18488"/>
                        <a14:backgroundMark x1="87674" y1="18488" x2="87674" y2="19186"/>
                        <a14:backgroundMark x1="87907" y1="30581" x2="81163" y2="39767"/>
                        <a14:backgroundMark x1="57907" y1="38023" x2="53721" y2="26628"/>
                        <a14:backgroundMark x1="79767" y1="8140" x2="73953" y2="7558"/>
                        <a14:backgroundMark x1="70698" y1="6163" x2="70698" y2="6163"/>
                        <a14:backgroundMark x1="80581" y1="8837" x2="80581" y2="8837"/>
                        <a14:backgroundMark x1="82093" y1="9302" x2="82093" y2="9302"/>
                        <a14:backgroundMark x1="80698" y1="9070" x2="80581" y2="8488"/>
                        <a14:backgroundMark x1="72209" y1="6047" x2="72209" y2="6047"/>
                        <a14:backgroundMark x1="61163" y1="48721" x2="61163" y2="48721"/>
                        <a14:backgroundMark x1="61047" y1="46977" x2="61047" y2="46977"/>
                        <a14:backgroundMark x1="60581" y1="50465" x2="60581" y2="50465"/>
                        <a14:backgroundMark x1="74302" y1="52209" x2="74302" y2="52209"/>
                      </a14:backgroundRemoval>
                    </a14:imgEffect>
                  </a14:imgLayer>
                </a14:imgProps>
              </a:ext>
              <a:ext uri="{28A0092B-C50C-407E-A947-70E740481C1C}">
                <a14:useLocalDpi xmlns:a14="http://schemas.microsoft.com/office/drawing/2010/main" val="0"/>
              </a:ext>
            </a:extLst>
          </a:blip>
          <a:srcRect/>
          <a:stretch>
            <a:fillRect/>
          </a:stretch>
        </p:blipFill>
        <p:spPr bwMode="auto">
          <a:xfrm>
            <a:off x="9237517" y="-15395"/>
            <a:ext cx="1873168" cy="18731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navocado-task-badges-legal-task-icons-smaller | Icon, Task, Icon collection">
            <a:extLst>
              <a:ext uri="{FF2B5EF4-FFF2-40B4-BE49-F238E27FC236}">
                <a16:creationId xmlns:a16="http://schemas.microsoft.com/office/drawing/2014/main" xmlns="" id="{57F6C0D9-41A7-406C-A7C8-4F9489DE6A7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7654" t="79227" b="1915"/>
          <a:stretch/>
        </p:blipFill>
        <p:spPr bwMode="auto">
          <a:xfrm>
            <a:off x="6108448" y="5163522"/>
            <a:ext cx="1221310" cy="115728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AEEF8788-B109-4C3A-86F4-8B0AB626282D}"/>
              </a:ext>
            </a:extLst>
          </p:cNvPr>
          <p:cNvSpPr txBox="1"/>
          <p:nvPr/>
        </p:nvSpPr>
        <p:spPr>
          <a:xfrm>
            <a:off x="8294209" y="2233017"/>
            <a:ext cx="3646892" cy="1200329"/>
          </a:xfrm>
          <a:prstGeom prst="rect">
            <a:avLst/>
          </a:prstGeom>
          <a:solidFill>
            <a:srgbClr val="7BC666"/>
          </a:solidFill>
          <a:ln>
            <a:solidFill>
              <a:schemeClr val="tx1"/>
            </a:solidFill>
            <a:prstDash val="sysDot"/>
          </a:ln>
        </p:spPr>
        <p:txBody>
          <a:bodyPr wrap="square">
            <a:spAutoFit/>
          </a:bodyPr>
          <a:lstStyle/>
          <a:p>
            <a:pPr algn="just">
              <a:defRPr/>
            </a:pPr>
            <a:endParaRPr lang="en-US" sz="2400" b="1" dirty="0">
              <a:solidFill>
                <a:schemeClr val="bg1"/>
              </a:solidFill>
              <a:latin typeface="#9Slide03 SFU Futura_12" panose="020B0604020202020204" charset="0"/>
              <a:cs typeface="Times New Roman" pitchFamily="18" charset="0"/>
            </a:endParaRPr>
          </a:p>
          <a:p>
            <a:pPr algn="just">
              <a:defRPr/>
            </a:pPr>
            <a:r>
              <a:rPr lang="en-US" sz="2400" b="1" dirty="0" err="1" smtClean="0">
                <a:latin typeface="#9Slide03 SFU Futura_12" panose="020B0604020202020204" charset="0"/>
                <a:cs typeface="#9Slide05 Cimochi" panose="02000504060000020004" pitchFamily="2" charset="-34"/>
              </a:rPr>
              <a:t>Phân</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tích</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biểu</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đồ</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nhiệt</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độ</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lượng</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mưa</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của</a:t>
            </a:r>
            <a:r>
              <a:rPr lang="en-US" sz="2400" b="1" dirty="0">
                <a:latin typeface="#9Slide03 SFU Futura_12" panose="020B0604020202020204" charset="0"/>
                <a:cs typeface="#9Slide05 Cimochi" panose="02000504060000020004" pitchFamily="2" charset="-34"/>
              </a:rPr>
              <a:t> </a:t>
            </a:r>
            <a:r>
              <a:rPr lang="en-US" sz="2400" b="1" dirty="0" err="1" smtClean="0">
                <a:solidFill>
                  <a:srgbClr val="FF0000"/>
                </a:solidFill>
                <a:latin typeface="#9Slide03 SFU Futura_12" panose="020B0604020202020204" charset="0"/>
                <a:cs typeface="#9Slide05 Cimochi" panose="02000504060000020004" pitchFamily="2" charset="-34"/>
              </a:rPr>
              <a:t>Tích</a:t>
            </a:r>
            <a:r>
              <a:rPr lang="en-US" sz="2400" b="1" dirty="0" smtClean="0">
                <a:solidFill>
                  <a:srgbClr val="FF0000"/>
                </a:solidFill>
                <a:latin typeface="#9Slide03 SFU Futura_12" panose="020B0604020202020204" charset="0"/>
                <a:cs typeface="#9Slide05 Cimochi" panose="02000504060000020004" pitchFamily="2" charset="-34"/>
              </a:rPr>
              <a:t>-xi </a:t>
            </a:r>
            <a:endParaRPr lang="en-US" sz="2400" b="1" dirty="0">
              <a:solidFill>
                <a:srgbClr val="FF0000"/>
              </a:solidFill>
              <a:latin typeface="#9Slide03 SFU Futura_12" panose="020B0604020202020204" charset="0"/>
              <a:cs typeface="#9Slide05 Cimochi" panose="02000504060000020004" pitchFamily="2" charset="-34"/>
            </a:endParaRPr>
          </a:p>
        </p:txBody>
      </p:sp>
      <p:sp>
        <p:nvSpPr>
          <p:cNvPr id="24" name="Flowchart: Terminator 23">
            <a:extLst>
              <a:ext uri="{FF2B5EF4-FFF2-40B4-BE49-F238E27FC236}">
                <a16:creationId xmlns:a16="http://schemas.microsoft.com/office/drawing/2014/main" xmlns="" id="{F5739BFE-E2F6-4C61-9F35-A0BDEAD5D893}"/>
              </a:ext>
            </a:extLst>
          </p:cNvPr>
          <p:cNvSpPr/>
          <p:nvPr/>
        </p:nvSpPr>
        <p:spPr>
          <a:xfrm>
            <a:off x="8694931" y="2010817"/>
            <a:ext cx="2427345" cy="537328"/>
          </a:xfrm>
          <a:prstGeom prst="flowChartTerminator">
            <a:avLst/>
          </a:prstGeom>
          <a:solidFill>
            <a:srgbClr val="00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9Slide03 SFU Futura_12" panose="020B0604020202020204" charset="0"/>
              </a:rPr>
              <a:t>Nhóm</a:t>
            </a:r>
            <a:r>
              <a:rPr lang="en-US" sz="2800" b="1" dirty="0" smtClean="0">
                <a:solidFill>
                  <a:srgbClr val="FFFF00"/>
                </a:solidFill>
                <a:latin typeface="#9Slide03 SFU Futura_12" panose="020B0604020202020204" charset="0"/>
              </a:rPr>
              <a:t> 1, 2</a:t>
            </a:r>
            <a:endParaRPr lang="en-US" sz="2800" b="1" dirty="0">
              <a:solidFill>
                <a:srgbClr val="FFFF00"/>
              </a:solidFill>
              <a:latin typeface="#9Slide03 SFU Futura_12" panose="020B0604020202020204" charset="0"/>
            </a:endParaRPr>
          </a:p>
        </p:txBody>
      </p:sp>
      <p:pic>
        <p:nvPicPr>
          <p:cNvPr id="27" name="Picture 26">
            <a:extLst>
              <a:ext uri="{FF2B5EF4-FFF2-40B4-BE49-F238E27FC236}">
                <a16:creationId xmlns:a16="http://schemas.microsoft.com/office/drawing/2014/main" xmlns="" id="{DC0502AE-5658-4CEE-96B3-BC6EFE8B1D4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8130933" y="1704728"/>
            <a:ext cx="1168082" cy="1168082"/>
          </a:xfrm>
          <a:prstGeom prst="rect">
            <a:avLst/>
          </a:prstGeom>
        </p:spPr>
      </p:pic>
      <p:sp>
        <p:nvSpPr>
          <p:cNvPr id="31" name="TextBox 30">
            <a:extLst>
              <a:ext uri="{FF2B5EF4-FFF2-40B4-BE49-F238E27FC236}">
                <a16:creationId xmlns:a16="http://schemas.microsoft.com/office/drawing/2014/main" xmlns="" id="{AEEF8788-B109-4C3A-86F4-8B0AB626282D}"/>
              </a:ext>
            </a:extLst>
          </p:cNvPr>
          <p:cNvSpPr txBox="1"/>
          <p:nvPr/>
        </p:nvSpPr>
        <p:spPr>
          <a:xfrm>
            <a:off x="8294209" y="3905032"/>
            <a:ext cx="3646892" cy="1200329"/>
          </a:xfrm>
          <a:prstGeom prst="rect">
            <a:avLst/>
          </a:prstGeom>
          <a:solidFill>
            <a:srgbClr val="7BC666"/>
          </a:solidFill>
          <a:ln>
            <a:solidFill>
              <a:schemeClr val="tx1"/>
            </a:solidFill>
            <a:prstDash val="sysDot"/>
          </a:ln>
        </p:spPr>
        <p:txBody>
          <a:bodyPr wrap="square">
            <a:spAutoFit/>
          </a:bodyPr>
          <a:lstStyle/>
          <a:p>
            <a:pPr algn="just">
              <a:defRPr/>
            </a:pPr>
            <a:endParaRPr lang="en-US" sz="2400" b="1" dirty="0">
              <a:solidFill>
                <a:schemeClr val="bg1"/>
              </a:solidFill>
              <a:latin typeface="#9Slide03 SFU Futura_12" panose="020B0604020202020204" charset="0"/>
              <a:cs typeface="Times New Roman" pitchFamily="18" charset="0"/>
            </a:endParaRPr>
          </a:p>
          <a:p>
            <a:pPr algn="just">
              <a:defRPr/>
            </a:pPr>
            <a:r>
              <a:rPr lang="en-US" sz="2400" b="1" dirty="0" err="1" smtClean="0">
                <a:latin typeface="#9Slide03 SFU Futura_12" panose="020B0604020202020204" charset="0"/>
                <a:cs typeface="#9Slide05 Cimochi" panose="02000504060000020004" pitchFamily="2" charset="-34"/>
              </a:rPr>
              <a:t>Phân</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tích</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biểu</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đồ</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nhiệt</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độ</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lượng</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mưa</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của</a:t>
            </a:r>
            <a:r>
              <a:rPr lang="en-US" sz="2400" b="1" dirty="0">
                <a:latin typeface="#9Slide03 SFU Futura_12" panose="020B0604020202020204" charset="0"/>
                <a:cs typeface="#9Slide05 Cimochi" panose="02000504060000020004" pitchFamily="2" charset="-34"/>
              </a:rPr>
              <a:t> </a:t>
            </a:r>
            <a:r>
              <a:rPr lang="en-US" sz="2400" b="1" dirty="0" err="1" smtClean="0">
                <a:solidFill>
                  <a:srgbClr val="FF0000"/>
                </a:solidFill>
                <a:latin typeface="#9Slide03 SFU Futura_12" panose="020B0604020202020204" charset="0"/>
                <a:cs typeface="#9Slide05 Cimochi" panose="02000504060000020004" pitchFamily="2" charset="-34"/>
              </a:rPr>
              <a:t>Xê</a:t>
            </a:r>
            <a:r>
              <a:rPr lang="en-US" sz="2400" b="1" dirty="0" smtClean="0">
                <a:solidFill>
                  <a:srgbClr val="FF0000"/>
                </a:solidFill>
                <a:latin typeface="#9Slide03 SFU Futura_12" panose="020B0604020202020204" charset="0"/>
                <a:cs typeface="#9Slide05 Cimochi" panose="02000504060000020004" pitchFamily="2" charset="-34"/>
              </a:rPr>
              <a:t>-un</a:t>
            </a:r>
            <a:endParaRPr lang="en-US" sz="2400" b="1" dirty="0">
              <a:solidFill>
                <a:srgbClr val="FF0000"/>
              </a:solidFill>
              <a:latin typeface="#9Slide03 SFU Futura_12" panose="020B0604020202020204" charset="0"/>
              <a:cs typeface="#9Slide05 Cimochi" panose="02000504060000020004" pitchFamily="2" charset="-34"/>
            </a:endParaRPr>
          </a:p>
        </p:txBody>
      </p:sp>
      <p:sp>
        <p:nvSpPr>
          <p:cNvPr id="32" name="Flowchart: Terminator 31">
            <a:extLst>
              <a:ext uri="{FF2B5EF4-FFF2-40B4-BE49-F238E27FC236}">
                <a16:creationId xmlns:a16="http://schemas.microsoft.com/office/drawing/2014/main" xmlns="" id="{F5739BFE-E2F6-4C61-9F35-A0BDEAD5D893}"/>
              </a:ext>
            </a:extLst>
          </p:cNvPr>
          <p:cNvSpPr/>
          <p:nvPr/>
        </p:nvSpPr>
        <p:spPr>
          <a:xfrm>
            <a:off x="8694931" y="3682832"/>
            <a:ext cx="2427345" cy="537328"/>
          </a:xfrm>
          <a:prstGeom prst="flowChartTerminator">
            <a:avLst/>
          </a:prstGeom>
          <a:solidFill>
            <a:srgbClr val="00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9Slide03 SFU Futura_12" panose="020B0604020202020204" charset="0"/>
              </a:rPr>
              <a:t>Nhóm</a:t>
            </a:r>
            <a:r>
              <a:rPr lang="en-US" sz="2800" b="1" dirty="0" smtClean="0">
                <a:solidFill>
                  <a:srgbClr val="FFFF00"/>
                </a:solidFill>
                <a:latin typeface="#9Slide03 SFU Futura_12" panose="020B0604020202020204" charset="0"/>
              </a:rPr>
              <a:t> 3, 4</a:t>
            </a:r>
            <a:endParaRPr lang="en-US" sz="2800" b="1" dirty="0">
              <a:solidFill>
                <a:srgbClr val="FFFF00"/>
              </a:solidFill>
              <a:latin typeface="#9Slide03 SFU Futura_12" panose="020B0604020202020204" charset="0"/>
            </a:endParaRPr>
          </a:p>
        </p:txBody>
      </p:sp>
      <p:pic>
        <p:nvPicPr>
          <p:cNvPr id="33" name="Picture 32">
            <a:extLst>
              <a:ext uri="{FF2B5EF4-FFF2-40B4-BE49-F238E27FC236}">
                <a16:creationId xmlns:a16="http://schemas.microsoft.com/office/drawing/2014/main" xmlns="" id="{DC0502AE-5658-4CEE-96B3-BC6EFE8B1D4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8130933" y="3376743"/>
            <a:ext cx="1168082" cy="1168082"/>
          </a:xfrm>
          <a:prstGeom prst="rect">
            <a:avLst/>
          </a:prstGeom>
        </p:spPr>
      </p:pic>
      <p:sp>
        <p:nvSpPr>
          <p:cNvPr id="34" name="TextBox 33">
            <a:extLst>
              <a:ext uri="{FF2B5EF4-FFF2-40B4-BE49-F238E27FC236}">
                <a16:creationId xmlns:a16="http://schemas.microsoft.com/office/drawing/2014/main" xmlns="" id="{AEEF8788-B109-4C3A-86F4-8B0AB626282D}"/>
              </a:ext>
            </a:extLst>
          </p:cNvPr>
          <p:cNvSpPr txBox="1"/>
          <p:nvPr/>
        </p:nvSpPr>
        <p:spPr>
          <a:xfrm>
            <a:off x="8282618" y="5523534"/>
            <a:ext cx="3646892" cy="1200329"/>
          </a:xfrm>
          <a:prstGeom prst="rect">
            <a:avLst/>
          </a:prstGeom>
          <a:solidFill>
            <a:srgbClr val="7BC666"/>
          </a:solidFill>
          <a:ln>
            <a:solidFill>
              <a:schemeClr val="tx1"/>
            </a:solidFill>
            <a:prstDash val="sysDot"/>
          </a:ln>
        </p:spPr>
        <p:txBody>
          <a:bodyPr wrap="square">
            <a:spAutoFit/>
          </a:bodyPr>
          <a:lstStyle/>
          <a:p>
            <a:pPr algn="just">
              <a:defRPr/>
            </a:pPr>
            <a:endParaRPr lang="en-US" sz="2400" b="1" dirty="0">
              <a:solidFill>
                <a:schemeClr val="bg1"/>
              </a:solidFill>
              <a:latin typeface="#9Slide03 SFU Futura_12" panose="020B0604020202020204" charset="0"/>
              <a:cs typeface="Times New Roman" pitchFamily="18" charset="0"/>
            </a:endParaRPr>
          </a:p>
          <a:p>
            <a:pPr algn="just">
              <a:defRPr/>
            </a:pPr>
            <a:r>
              <a:rPr lang="en-US" sz="2400" b="1" dirty="0" err="1" smtClean="0">
                <a:latin typeface="#9Slide03 SFU Futura_12" panose="020B0604020202020204" charset="0"/>
                <a:cs typeface="#9Slide05 Cimochi" panose="02000504060000020004" pitchFamily="2" charset="-34"/>
              </a:rPr>
              <a:t>Phân</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tích</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biểu</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đồ</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nhiệt</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độ</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lượng</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mưa</a:t>
            </a:r>
            <a:r>
              <a:rPr lang="en-US" sz="2400" b="1" dirty="0" smtClean="0">
                <a:latin typeface="#9Slide03 SFU Futura_12" panose="020B0604020202020204" charset="0"/>
                <a:cs typeface="#9Slide05 Cimochi" panose="02000504060000020004" pitchFamily="2" charset="-34"/>
              </a:rPr>
              <a:t> </a:t>
            </a:r>
            <a:r>
              <a:rPr lang="en-US" sz="2400" b="1" dirty="0" err="1" smtClean="0">
                <a:latin typeface="#9Slide03 SFU Futura_12" panose="020B0604020202020204" charset="0"/>
                <a:cs typeface="#9Slide05 Cimochi" panose="02000504060000020004" pitchFamily="2" charset="-34"/>
              </a:rPr>
              <a:t>của</a:t>
            </a:r>
            <a:r>
              <a:rPr lang="en-US" sz="2400" b="1" dirty="0">
                <a:latin typeface="#9Slide03 SFU Futura_12" panose="020B0604020202020204" charset="0"/>
                <a:cs typeface="#9Slide05 Cimochi" panose="02000504060000020004" pitchFamily="2" charset="-34"/>
              </a:rPr>
              <a:t> </a:t>
            </a:r>
            <a:r>
              <a:rPr lang="en-US" sz="2400" b="1" dirty="0" smtClean="0">
                <a:solidFill>
                  <a:srgbClr val="FF0000"/>
                </a:solidFill>
                <a:latin typeface="#9Slide03 SFU Futura_12" panose="020B0604020202020204" charset="0"/>
                <a:cs typeface="#9Slide05 Cimochi" panose="02000504060000020004" pitchFamily="2" charset="-34"/>
              </a:rPr>
              <a:t>Ma-</a:t>
            </a:r>
            <a:r>
              <a:rPr lang="en-US" sz="2400" b="1" dirty="0" err="1" smtClean="0">
                <a:solidFill>
                  <a:srgbClr val="FF0000"/>
                </a:solidFill>
                <a:latin typeface="#9Slide03 SFU Futura_12" panose="020B0604020202020204" charset="0"/>
                <a:cs typeface="#9Slide05 Cimochi" panose="02000504060000020004" pitchFamily="2" charset="-34"/>
              </a:rPr>
              <a:t>ni</a:t>
            </a:r>
            <a:r>
              <a:rPr lang="en-US" sz="2400" b="1" dirty="0" smtClean="0">
                <a:solidFill>
                  <a:srgbClr val="FF0000"/>
                </a:solidFill>
                <a:latin typeface="#9Slide03 SFU Futura_12" panose="020B0604020202020204" charset="0"/>
                <a:cs typeface="#9Slide05 Cimochi" panose="02000504060000020004" pitchFamily="2" charset="-34"/>
              </a:rPr>
              <a:t>-la</a:t>
            </a:r>
            <a:endParaRPr lang="en-US" sz="2400" b="1" dirty="0">
              <a:solidFill>
                <a:srgbClr val="FF0000"/>
              </a:solidFill>
              <a:latin typeface="#9Slide03 SFU Futura_12" panose="020B0604020202020204" charset="0"/>
              <a:cs typeface="#9Slide05 Cimochi" panose="02000504060000020004" pitchFamily="2" charset="-34"/>
            </a:endParaRPr>
          </a:p>
        </p:txBody>
      </p:sp>
      <p:sp>
        <p:nvSpPr>
          <p:cNvPr id="35" name="Flowchart: Terminator 34">
            <a:extLst>
              <a:ext uri="{FF2B5EF4-FFF2-40B4-BE49-F238E27FC236}">
                <a16:creationId xmlns:a16="http://schemas.microsoft.com/office/drawing/2014/main" xmlns="" id="{F5739BFE-E2F6-4C61-9F35-A0BDEAD5D893}"/>
              </a:ext>
            </a:extLst>
          </p:cNvPr>
          <p:cNvSpPr/>
          <p:nvPr/>
        </p:nvSpPr>
        <p:spPr>
          <a:xfrm>
            <a:off x="8683340" y="5301334"/>
            <a:ext cx="2427345" cy="537328"/>
          </a:xfrm>
          <a:prstGeom prst="flowChartTerminator">
            <a:avLst/>
          </a:prstGeom>
          <a:solidFill>
            <a:srgbClr val="00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9Slide03 SFU Futura_12" panose="020B0604020202020204" charset="0"/>
              </a:rPr>
              <a:t>Nhóm</a:t>
            </a:r>
            <a:r>
              <a:rPr lang="en-US" sz="2800" b="1" dirty="0" smtClean="0">
                <a:solidFill>
                  <a:srgbClr val="FFFF00"/>
                </a:solidFill>
                <a:latin typeface="#9Slide03 SFU Futura_12" panose="020B0604020202020204" charset="0"/>
              </a:rPr>
              <a:t> 5, 6</a:t>
            </a:r>
            <a:endParaRPr lang="en-US" sz="2800" b="1" dirty="0">
              <a:solidFill>
                <a:srgbClr val="FFFF00"/>
              </a:solidFill>
              <a:latin typeface="#9Slide03 SFU Futura_12" panose="020B0604020202020204" charset="0"/>
            </a:endParaRPr>
          </a:p>
        </p:txBody>
      </p:sp>
      <p:pic>
        <p:nvPicPr>
          <p:cNvPr id="36" name="Picture 35">
            <a:extLst>
              <a:ext uri="{FF2B5EF4-FFF2-40B4-BE49-F238E27FC236}">
                <a16:creationId xmlns:a16="http://schemas.microsoft.com/office/drawing/2014/main" xmlns="" id="{DC0502AE-5658-4CEE-96B3-BC6EFE8B1D4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8119342" y="4995245"/>
            <a:ext cx="1168082" cy="1168082"/>
          </a:xfrm>
          <a:prstGeom prst="rect">
            <a:avLst/>
          </a:prstGeom>
        </p:spPr>
      </p:pic>
    </p:spTree>
    <p:extLst>
      <p:ext uri="{BB962C8B-B14F-4D97-AF65-F5344CB8AC3E}">
        <p14:creationId xmlns:p14="http://schemas.microsoft.com/office/powerpoint/2010/main" val="5982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par>
                                <p:cTn id="40" presetID="22" presetClass="entr" presetSubtype="4"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par>
                                <p:cTn id="52" presetID="22" presetClass="entr" presetSubtype="4"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20" grpId="0" animBg="1"/>
      <p:bldP spid="24" grpId="0" animBg="1"/>
      <p:bldP spid="31" grpId="0" animBg="1"/>
      <p:bldP spid="32"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06837" y="0"/>
            <a:ext cx="3962399" cy="1207481"/>
            <a:chOff x="124690" y="13499"/>
            <a:chExt cx="3962399" cy="1207481"/>
          </a:xfrm>
        </p:grpSpPr>
        <p:sp>
          <p:nvSpPr>
            <p:cNvPr id="5" name="Flowchart: Terminator 4">
              <a:extLst>
                <a:ext uri="{FF2B5EF4-FFF2-40B4-BE49-F238E27FC236}">
                  <a16:creationId xmlns:a16="http://schemas.microsoft.com/office/drawing/2014/main" xmlns="" id="{454EC65F-9461-4D3A-AD62-5A0132ABA328}"/>
                </a:ext>
              </a:extLst>
            </p:cNvPr>
            <p:cNvSpPr/>
            <p:nvPr/>
          </p:nvSpPr>
          <p:spPr>
            <a:xfrm>
              <a:off x="433972" y="192923"/>
              <a:ext cx="3653117" cy="821636"/>
            </a:xfrm>
            <a:prstGeom prst="flowChartTerminator">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3F"/>
                  </a:solidFill>
                  <a:latin typeface="#9Slide03 SFU Futura_12" panose="020B0604020202020204" charset="0"/>
                  <a:cs typeface="Arial" panose="020B0604020202020204" pitchFamily="34" charset="0"/>
                </a:rPr>
                <a:t>NHÓM 1,2</a:t>
              </a:r>
              <a:endParaRPr lang="en-US" sz="3600" b="1" dirty="0">
                <a:solidFill>
                  <a:srgbClr val="FFFF3F"/>
                </a:solidFill>
                <a:latin typeface="#9Slide03 SFU Futura_12" panose="020B0604020202020204" charset="0"/>
                <a:cs typeface="Arial" panose="020B0604020202020204" pitchFamily="34" charset="0"/>
              </a:endParaRPr>
            </a:p>
          </p:txBody>
        </p:sp>
        <p:pic>
          <p:nvPicPr>
            <p:cNvPr id="6" name="Picture 5">
              <a:extLst>
                <a:ext uri="{FF2B5EF4-FFF2-40B4-BE49-F238E27FC236}">
                  <a16:creationId xmlns:a16="http://schemas.microsoft.com/office/drawing/2014/main" xmlns="" id="{DC0502AE-5658-4CEE-96B3-BC6EFE8B1D42}"/>
                </a:ext>
              </a:extLst>
            </p:cNvPr>
            <p:cNvPicPr>
              <a:picLocks noChangeAspect="1"/>
            </p:cNvPicPr>
            <p:nvPr/>
          </p:nvPicPr>
          <p:blipFill>
            <a:blip r:embed="rId2"/>
            <a:stretch>
              <a:fillRect/>
            </a:stretch>
          </p:blipFill>
          <p:spPr>
            <a:xfrm>
              <a:off x="124690" y="13499"/>
              <a:ext cx="1207481" cy="1207481"/>
            </a:xfrm>
            <a:prstGeom prst="rect">
              <a:avLst/>
            </a:prstGeom>
          </p:spPr>
        </p:pic>
      </p:grpSp>
      <p:pic>
        <p:nvPicPr>
          <p:cNvPr id="4098" name="Picture 2" descr="4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4897" y="179424"/>
            <a:ext cx="3798544" cy="5317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440057355"/>
              </p:ext>
            </p:extLst>
          </p:nvPr>
        </p:nvGraphicFramePr>
        <p:xfrm>
          <a:off x="5375563" y="1448657"/>
          <a:ext cx="6608619" cy="4917599"/>
        </p:xfrm>
        <a:graphic>
          <a:graphicData uri="http://schemas.openxmlformats.org/drawingml/2006/table">
            <a:tbl>
              <a:tblPr>
                <a:tableStyleId>{616DA210-FB5B-4158-B5E0-FEB733F419BA}</a:tableStyleId>
              </a:tblPr>
              <a:tblGrid>
                <a:gridCol w="3906982">
                  <a:extLst>
                    <a:ext uri="{9D8B030D-6E8A-4147-A177-3AD203B41FA5}">
                      <a16:colId xmlns:a16="http://schemas.microsoft.com/office/drawing/2014/main" xmlns="" val="4006572326"/>
                    </a:ext>
                  </a:extLst>
                </a:gridCol>
                <a:gridCol w="2701637">
                  <a:extLst>
                    <a:ext uri="{9D8B030D-6E8A-4147-A177-3AD203B41FA5}">
                      <a16:colId xmlns:a16="http://schemas.microsoft.com/office/drawing/2014/main" xmlns="" val="3780863056"/>
                    </a:ext>
                  </a:extLst>
                </a:gridCol>
              </a:tblGrid>
              <a:tr h="422010">
                <a:tc gridSpan="2">
                  <a:txBody>
                    <a:bodyPr/>
                    <a:lstStyle/>
                    <a:p>
                      <a:pPr marL="0" marR="0" algn="ctr">
                        <a:lnSpc>
                          <a:spcPct val="120000"/>
                        </a:lnSpc>
                        <a:spcBef>
                          <a:spcPts val="0"/>
                        </a:spcBef>
                        <a:spcAft>
                          <a:spcPts val="0"/>
                        </a:spcAft>
                      </a:pPr>
                      <a:r>
                        <a:rPr lang="en-US" sz="3600" b="1" dirty="0" smtClean="0">
                          <a:solidFill>
                            <a:srgbClr val="FFFF00"/>
                          </a:solidFill>
                          <a:effectLst/>
                          <a:latin typeface="#9Slide03 SFU Futura_12" panose="020B0604020202020204" charset="0"/>
                        </a:rPr>
                        <a:t>TÍCH-XI</a:t>
                      </a:r>
                      <a:endParaRPr lang="en-US" sz="2800" b="1" dirty="0">
                        <a:solidFill>
                          <a:srgbClr val="FFFF00"/>
                        </a:solidFill>
                        <a:effectLst/>
                        <a:latin typeface="#9Slide03 SFU Futura_12" panose="020B0604020202020204" charset="0"/>
                        <a:ea typeface="Arial" panose="020B0604020202020204" pitchFamily="34" charset="0"/>
                      </a:endParaRPr>
                    </a:p>
                  </a:txBody>
                  <a:tcPr marL="6350" marR="6350" marT="0" marB="0">
                    <a:solidFill>
                      <a:schemeClr val="accent4">
                        <a:lumMod val="50000"/>
                      </a:schemeClr>
                    </a:solidFill>
                  </a:tcPr>
                </a:tc>
                <a:tc hMerge="1">
                  <a:txBody>
                    <a:bodyPr/>
                    <a:lstStyle/>
                    <a:p>
                      <a:endParaRPr lang="en-US"/>
                    </a:p>
                  </a:txBody>
                  <a:tcPr/>
                </a:tc>
                <a:extLst>
                  <a:ext uri="{0D108BD9-81ED-4DB2-BD59-A6C34878D82A}">
                    <a16:rowId xmlns:a16="http://schemas.microsoft.com/office/drawing/2014/main" xmlns="" val="76019808"/>
                  </a:ext>
                </a:extLst>
              </a:tr>
              <a:tr h="459110">
                <a:tc gridSpan="2">
                  <a:txBody>
                    <a:bodyPr/>
                    <a:lstStyle/>
                    <a:p>
                      <a:pPr marL="0" marR="0" indent="95250" algn="ctr">
                        <a:lnSpc>
                          <a:spcPct val="120000"/>
                        </a:lnSpc>
                        <a:spcBef>
                          <a:spcPts val="0"/>
                        </a:spcBef>
                        <a:spcAft>
                          <a:spcPts val="0"/>
                        </a:spcAft>
                      </a:pPr>
                      <a:r>
                        <a:rPr lang="en-US" sz="2800" b="1" dirty="0" err="1">
                          <a:solidFill>
                            <a:schemeClr val="accent4">
                              <a:lumMod val="50000"/>
                            </a:schemeClr>
                          </a:solidFill>
                          <a:effectLst/>
                          <a:latin typeface="#9Slide03 SFU Futura_12" panose="020B0604020202020204" charset="0"/>
                        </a:rPr>
                        <a:t>Về</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nhiệt</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độ</a:t>
                      </a:r>
                      <a:endParaRPr lang="en-US" sz="2000" b="1" dirty="0">
                        <a:solidFill>
                          <a:schemeClr val="accent4">
                            <a:lumMod val="50000"/>
                          </a:schemeClr>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hMerge="1">
                  <a:txBody>
                    <a:bodyPr/>
                    <a:lstStyle/>
                    <a:p>
                      <a:endParaRPr lang="en-US"/>
                    </a:p>
                  </a:txBody>
                  <a:tcPr/>
                </a:tc>
                <a:extLst>
                  <a:ext uri="{0D108BD9-81ED-4DB2-BD59-A6C34878D82A}">
                    <a16:rowId xmlns:a16="http://schemas.microsoft.com/office/drawing/2014/main" xmlns="" val="1440555349"/>
                  </a:ext>
                </a:extLst>
              </a:tr>
              <a:tr h="459110">
                <a:tc>
                  <a:txBody>
                    <a:bodyPr/>
                    <a:lstStyle/>
                    <a:p>
                      <a:pPr marL="0" marR="0" indent="95250">
                        <a:lnSpc>
                          <a:spcPct val="120000"/>
                        </a:lnSpc>
                        <a:spcBef>
                          <a:spcPts val="0"/>
                        </a:spcBef>
                        <a:spcAft>
                          <a:spcPts val="0"/>
                        </a:spcAft>
                      </a:pPr>
                      <a:r>
                        <a:rPr lang="vi-VN" sz="2000" b="1">
                          <a:solidFill>
                            <a:srgbClr val="0033CC"/>
                          </a:solidFill>
                          <a:effectLst/>
                          <a:latin typeface="#9Slide03 SFU Futura_12" panose="020B0604020202020204" charset="0"/>
                        </a:rPr>
                        <a:t>Nhiệt độ tháng cao nhất (°C)</a:t>
                      </a:r>
                      <a:endParaRPr lang="en-US" sz="1600" b="1">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1391736306"/>
                  </a:ext>
                </a:extLst>
              </a:tr>
              <a:tr h="459110">
                <a:tc>
                  <a:txBody>
                    <a:bodyPr/>
                    <a:lstStyle/>
                    <a:p>
                      <a:pPr marL="0" marR="0" indent="95250">
                        <a:lnSpc>
                          <a:spcPct val="120000"/>
                        </a:lnSpc>
                        <a:spcBef>
                          <a:spcPts val="0"/>
                        </a:spcBef>
                        <a:spcAft>
                          <a:spcPts val="0"/>
                        </a:spcAft>
                      </a:pPr>
                      <a:r>
                        <a:rPr lang="vi-VN" sz="2000" b="1" dirty="0">
                          <a:solidFill>
                            <a:srgbClr val="0033CC"/>
                          </a:solidFill>
                          <a:effectLst/>
                          <a:latin typeface="#9Slide03 SFU Futura_12" panose="020B0604020202020204" charset="0"/>
                        </a:rPr>
                        <a:t>Nhiệt độ tháng th</a:t>
                      </a:r>
                      <a:r>
                        <a:rPr lang="en-US" sz="2000" b="1" dirty="0">
                          <a:solidFill>
                            <a:srgbClr val="0033CC"/>
                          </a:solidFill>
                          <a:effectLst/>
                          <a:latin typeface="#9Slide03 SFU Futura_12" panose="020B0604020202020204" charset="0"/>
                        </a:rPr>
                        <a:t>ấ</a:t>
                      </a:r>
                      <a:r>
                        <a:rPr lang="vi-VN" sz="2000" b="1" dirty="0">
                          <a:solidFill>
                            <a:srgbClr val="0033CC"/>
                          </a:solidFill>
                          <a:effectLst/>
                          <a:latin typeface="#9Slide03 SFU Futura_12" panose="020B0604020202020204" charset="0"/>
                        </a:rPr>
                        <a:t>p nhất (°C)</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2783245390"/>
                  </a:ext>
                </a:extLst>
              </a:tr>
              <a:tr h="466530">
                <a:tc>
                  <a:txBody>
                    <a:bodyPr/>
                    <a:lstStyle/>
                    <a:p>
                      <a:pPr marL="0" marR="0" indent="95250">
                        <a:lnSpc>
                          <a:spcPct val="120000"/>
                        </a:lnSpc>
                        <a:spcBef>
                          <a:spcPts val="0"/>
                        </a:spcBef>
                        <a:spcAft>
                          <a:spcPts val="0"/>
                        </a:spcAft>
                      </a:pPr>
                      <a:r>
                        <a:rPr lang="vi-VN" sz="2000" b="1" dirty="0">
                          <a:solidFill>
                            <a:srgbClr val="0033CC"/>
                          </a:solidFill>
                          <a:effectLst/>
                          <a:latin typeface="#9Slide03 SFU Futura_12" panose="020B0604020202020204" charset="0"/>
                        </a:rPr>
                        <a:t>Biên độ nhiệt độ năm (°C)</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a:solidFill>
                            <a:srgbClr val="FFFF00"/>
                          </a:solidFill>
                          <a:effectLst/>
                          <a:latin typeface="#9Slide03 SFU Futura_12" panose="020B0604020202020204" charset="0"/>
                        </a:rPr>
                        <a:t> </a:t>
                      </a:r>
                      <a:endParaRPr lang="en-US" sz="2400" b="1">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4210093050"/>
                  </a:ext>
                </a:extLst>
              </a:tr>
              <a:tr h="459110">
                <a:tc>
                  <a:txBody>
                    <a:bodyPr/>
                    <a:lstStyle/>
                    <a:p>
                      <a:pPr marL="0" marR="0" indent="95250">
                        <a:lnSpc>
                          <a:spcPct val="120000"/>
                        </a:lnSpc>
                        <a:spcBef>
                          <a:spcPts val="0"/>
                        </a:spcBef>
                        <a:spcAft>
                          <a:spcPts val="0"/>
                        </a:spcAft>
                      </a:pPr>
                      <a:r>
                        <a:rPr lang="en-US" sz="2000" b="1" dirty="0" err="1">
                          <a:solidFill>
                            <a:srgbClr val="0033CC"/>
                          </a:solidFill>
                          <a:effectLst/>
                          <a:latin typeface="#9Slide03 SFU Futura_12" panose="020B0604020202020204" charset="0"/>
                        </a:rPr>
                        <a:t>Nhiệt</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độ</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trung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bình</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năm</a:t>
                      </a:r>
                      <a:r>
                        <a:rPr lang="en-US" sz="2000" b="1" dirty="0">
                          <a:solidFill>
                            <a:srgbClr val="0033CC"/>
                          </a:solidFill>
                          <a:effectLst/>
                          <a:latin typeface="#9Slide03 SFU Futura_12" panose="020B0604020202020204" charset="0"/>
                        </a:rPr>
                        <a:t> (°C)</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3671387100"/>
                  </a:ext>
                </a:extLst>
              </a:tr>
              <a:tr h="459110">
                <a:tc gridSpan="2">
                  <a:txBody>
                    <a:bodyPr/>
                    <a:lstStyle/>
                    <a:p>
                      <a:pPr marL="0" marR="0" indent="95250" algn="ctr">
                        <a:lnSpc>
                          <a:spcPct val="120000"/>
                        </a:lnSpc>
                        <a:spcBef>
                          <a:spcPts val="0"/>
                        </a:spcBef>
                        <a:spcAft>
                          <a:spcPts val="0"/>
                        </a:spcAft>
                      </a:pPr>
                      <a:r>
                        <a:rPr lang="en-US" sz="2800" b="1" dirty="0" err="1">
                          <a:solidFill>
                            <a:schemeClr val="accent4">
                              <a:lumMod val="50000"/>
                            </a:schemeClr>
                          </a:solidFill>
                          <a:effectLst/>
                          <a:latin typeface="#9Slide03 SFU Futura_12" panose="020B0604020202020204" charset="0"/>
                        </a:rPr>
                        <a:t>Về</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lượng</a:t>
                      </a:r>
                      <a:r>
                        <a:rPr lang="en-US" sz="2800" b="1" dirty="0">
                          <a:solidFill>
                            <a:schemeClr val="accent4">
                              <a:lumMod val="50000"/>
                            </a:schemeClr>
                          </a:solidFill>
                          <a:effectLst/>
                          <a:latin typeface="#9Slide03 SFU Futura_12" panose="020B0604020202020204" charset="0"/>
                        </a:rPr>
                        <a:t> </a:t>
                      </a:r>
                      <a:r>
                        <a:rPr lang="en-US" sz="2800" b="1" dirty="0" err="1">
                          <a:solidFill>
                            <a:schemeClr val="accent4">
                              <a:lumMod val="50000"/>
                            </a:schemeClr>
                          </a:solidFill>
                          <a:effectLst/>
                          <a:latin typeface="#9Slide03 SFU Futura_12" panose="020B0604020202020204" charset="0"/>
                        </a:rPr>
                        <a:t>mưa</a:t>
                      </a:r>
                      <a:endParaRPr lang="en-US" sz="2000" b="1" dirty="0">
                        <a:solidFill>
                          <a:schemeClr val="accent4">
                            <a:lumMod val="50000"/>
                          </a:schemeClr>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hMerge="1">
                  <a:txBody>
                    <a:bodyPr/>
                    <a:lstStyle/>
                    <a:p>
                      <a:endParaRPr lang="en-US"/>
                    </a:p>
                  </a:txBody>
                  <a:tcPr/>
                </a:tc>
                <a:extLst>
                  <a:ext uri="{0D108BD9-81ED-4DB2-BD59-A6C34878D82A}">
                    <a16:rowId xmlns:a16="http://schemas.microsoft.com/office/drawing/2014/main" xmlns="" val="4019249181"/>
                  </a:ext>
                </a:extLst>
              </a:tr>
              <a:tr h="459110">
                <a:tc>
                  <a:txBody>
                    <a:bodyPr/>
                    <a:lstStyle/>
                    <a:p>
                      <a:pPr marL="0" marR="0" indent="95250">
                        <a:lnSpc>
                          <a:spcPct val="120000"/>
                        </a:lnSpc>
                        <a:spcBef>
                          <a:spcPts val="0"/>
                        </a:spcBef>
                        <a:spcAft>
                          <a:spcPts val="0"/>
                        </a:spcAft>
                      </a:pPr>
                      <a:r>
                        <a:rPr lang="vi-VN" sz="2000" b="1">
                          <a:solidFill>
                            <a:srgbClr val="0033CC"/>
                          </a:solidFill>
                          <a:effectLst/>
                          <a:latin typeface="#9Slide03 SFU Futura_12" panose="020B0604020202020204" charset="0"/>
                        </a:rPr>
                        <a:t>Lượng mưa tháng cao nhất (mm)</a:t>
                      </a:r>
                      <a:endParaRPr lang="en-US" sz="1600" b="1">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a:solidFill>
                            <a:srgbClr val="FFFF00"/>
                          </a:solidFill>
                          <a:effectLst/>
                          <a:latin typeface="#9Slide03 SFU Futura_12" panose="020B0604020202020204" charset="0"/>
                        </a:rPr>
                        <a:t> </a:t>
                      </a:r>
                      <a:endParaRPr lang="en-US" sz="2400" b="1">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904490789"/>
                  </a:ext>
                </a:extLst>
              </a:tr>
              <a:tr h="459110">
                <a:tc>
                  <a:txBody>
                    <a:bodyPr/>
                    <a:lstStyle/>
                    <a:p>
                      <a:pPr marL="0" marR="0" indent="95250">
                        <a:lnSpc>
                          <a:spcPct val="120000"/>
                        </a:lnSpc>
                        <a:spcBef>
                          <a:spcPts val="0"/>
                        </a:spcBef>
                        <a:spcAft>
                          <a:spcPts val="0"/>
                        </a:spcAft>
                      </a:pPr>
                      <a:r>
                        <a:rPr lang="vi-VN" sz="2000" b="1">
                          <a:solidFill>
                            <a:srgbClr val="0033CC"/>
                          </a:solidFill>
                          <a:effectLst/>
                          <a:latin typeface="#9Slide03 SFU Futura_12" panose="020B0604020202020204" charset="0"/>
                        </a:rPr>
                        <a:t>Lượng mưa tháng thấp nhất (mm)</a:t>
                      </a:r>
                      <a:endParaRPr lang="en-US" sz="1600" b="1">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a:solidFill>
                            <a:srgbClr val="FFFF00"/>
                          </a:solidFill>
                          <a:effectLst/>
                          <a:latin typeface="#9Slide03 SFU Futura_12" panose="020B0604020202020204" charset="0"/>
                        </a:rPr>
                        <a:t> </a:t>
                      </a:r>
                      <a:endParaRPr lang="en-US" sz="2400" b="1">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1805370961"/>
                  </a:ext>
                </a:extLst>
              </a:tr>
              <a:tr h="473023">
                <a:tc>
                  <a:txBody>
                    <a:bodyPr/>
                    <a:lstStyle/>
                    <a:p>
                      <a:pPr marL="0" marR="0" indent="95250">
                        <a:lnSpc>
                          <a:spcPct val="120000"/>
                        </a:lnSpc>
                        <a:spcBef>
                          <a:spcPts val="0"/>
                        </a:spcBef>
                        <a:spcAft>
                          <a:spcPts val="0"/>
                        </a:spcAft>
                      </a:pPr>
                      <a:r>
                        <a:rPr lang="en-US" sz="2000" b="1" dirty="0" err="1">
                          <a:solidFill>
                            <a:srgbClr val="0033CC"/>
                          </a:solidFill>
                          <a:effectLst/>
                          <a:latin typeface="#9Slide03 SFU Futura_12" panose="020B0604020202020204" charset="0"/>
                        </a:rPr>
                        <a:t>Lượng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mưa</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trung</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bình</a:t>
                      </a:r>
                      <a:r>
                        <a:rPr lang="en-US" sz="2000" b="1" dirty="0">
                          <a:solidFill>
                            <a:srgbClr val="0033CC"/>
                          </a:solidFill>
                          <a:effectLst/>
                          <a:latin typeface="#9Slide03 SFU Futura_12" panose="020B0604020202020204" charset="0"/>
                        </a:rPr>
                        <a:t> </a:t>
                      </a:r>
                      <a:r>
                        <a:rPr lang="en-US" sz="2000" b="1" dirty="0" err="1">
                          <a:solidFill>
                            <a:srgbClr val="0033CC"/>
                          </a:solidFill>
                          <a:effectLst/>
                          <a:latin typeface="#9Slide03 SFU Futura_12" panose="020B0604020202020204" charset="0"/>
                        </a:rPr>
                        <a:t>năm</a:t>
                      </a:r>
                      <a:r>
                        <a:rPr lang="en-US" sz="2000" b="1" dirty="0">
                          <a:solidFill>
                            <a:srgbClr val="0033CC"/>
                          </a:solidFill>
                          <a:effectLst/>
                          <a:latin typeface="#9Slide03 SFU Futura_12" panose="020B0604020202020204" charset="0"/>
                        </a:rPr>
                        <a:t> (mm)</a:t>
                      </a:r>
                      <a:endParaRPr lang="en-US" sz="1600" b="1" dirty="0">
                        <a:solidFill>
                          <a:srgbClr val="0033CC"/>
                        </a:solidFill>
                        <a:effectLst/>
                        <a:latin typeface="#9Slide03 SFU Futura_12" panose="020B0604020202020204" charset="0"/>
                        <a:ea typeface="Arial" panose="020B0604020202020204" pitchFamily="34" charset="0"/>
                      </a:endParaRPr>
                    </a:p>
                  </a:txBody>
                  <a:tcPr marL="6350" marR="6350" marT="0" marB="0" anchor="ctr">
                    <a:solidFill>
                      <a:schemeClr val="bg1"/>
                    </a:solidFill>
                  </a:tcPr>
                </a:tc>
                <a:tc>
                  <a:txBody>
                    <a:bodyPr/>
                    <a:lstStyle/>
                    <a:p>
                      <a:pPr marL="0" marR="0" indent="180340" algn="just">
                        <a:lnSpc>
                          <a:spcPct val="106000"/>
                        </a:lnSpc>
                        <a:spcBef>
                          <a:spcPts val="0"/>
                        </a:spcBef>
                        <a:spcAft>
                          <a:spcPts val="0"/>
                        </a:spcAft>
                      </a:pPr>
                      <a:r>
                        <a:rPr lang="vi-VN" sz="2000" b="1" dirty="0">
                          <a:solidFill>
                            <a:srgbClr val="FFFF00"/>
                          </a:solidFill>
                          <a:effectLst/>
                          <a:latin typeface="#9Slide03 SFU Futura_12" panose="020B0604020202020204" charset="0"/>
                        </a:rPr>
                        <a:t> </a:t>
                      </a:r>
                      <a:endParaRPr lang="en-US" sz="2400" b="1" dirty="0">
                        <a:solidFill>
                          <a:srgbClr val="FFFF00"/>
                        </a:solidFill>
                        <a:effectLst/>
                        <a:latin typeface="#9Slide03 SFU Futura_12" panose="020B0604020202020204" charset="0"/>
                        <a:ea typeface="Tahoma" panose="020B0604030504040204" pitchFamily="34" charset="0"/>
                      </a:endParaRPr>
                    </a:p>
                  </a:txBody>
                  <a:tcPr marL="6350" marR="6350" marT="0" marB="0">
                    <a:solidFill>
                      <a:schemeClr val="bg1"/>
                    </a:solidFill>
                  </a:tcPr>
                </a:tc>
                <a:extLst>
                  <a:ext uri="{0D108BD9-81ED-4DB2-BD59-A6C34878D82A}">
                    <a16:rowId xmlns:a16="http://schemas.microsoft.com/office/drawing/2014/main" xmlns="" val="428667271"/>
                  </a:ext>
                </a:extLst>
              </a:tr>
            </a:tbl>
          </a:graphicData>
        </a:graphic>
      </p:graphicFrame>
      <p:pic>
        <p:nvPicPr>
          <p:cNvPr id="4100" name="Picture 4" descr="Hình ảnh Lượng Mưa Mùa Hè Các Vector Biểu Tượng, Tinh Vân Mặt Trời, Mưa  Biểu Tượng, Biểu Tượng Thời Tiết Vector và PNG với nền trong suốt để tải  xuống miễn"/>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19238" y1="63477" x2="19238" y2="63477"/>
                        <a14:foregroundMark x1="26270" y1="66016" x2="26270" y2="66016"/>
                        <a14:foregroundMark x1="38770" y1="64941" x2="38770" y2="64941"/>
                        <a14:foregroundMark x1="50977" y1="64258" x2="50977" y2="64258"/>
                        <a14:foregroundMark x1="48438" y1="76465" x2="48438" y2="76465"/>
                        <a14:foregroundMark x1="36426" y1="75391" x2="36426" y2="75391"/>
                        <a14:foregroundMark x1="24219" y1="76953" x2="24219" y2="76953"/>
                        <a14:foregroundMark x1="64355" y1="61328" x2="64355" y2="61328"/>
                        <a14:foregroundMark x1="73145" y1="53809" x2="73145" y2="53809"/>
                        <a14:foregroundMark x1="81055" y1="49023" x2="81055" y2="49023"/>
                        <a14:foregroundMark x1="82617" y1="38770" x2="82617" y2="38770"/>
                        <a14:foregroundMark x1="79492" y1="28809" x2="79492" y2="28809"/>
                        <a14:foregroundMark x1="74121" y1="21582" x2="74121" y2="21582"/>
                        <a14:foregroundMark x1="63281" y1="19922" x2="63281" y2="19922"/>
                        <a14:foregroundMark x1="55469" y1="24316" x2="55469" y2="24316"/>
                      </a14:backgroundRemoval>
                    </a14:imgEffect>
                  </a14:imgLayer>
                </a14:imgProps>
              </a:ext>
              <a:ext uri="{28A0092B-C50C-407E-A947-70E740481C1C}">
                <a14:useLocalDpi xmlns:a14="http://schemas.microsoft.com/office/drawing/2010/main" val="0"/>
              </a:ext>
            </a:extLst>
          </a:blip>
          <a:srcRect l="12702" t="15552" r="10309" b="15050"/>
          <a:stretch/>
        </p:blipFill>
        <p:spPr bwMode="auto">
          <a:xfrm>
            <a:off x="10478518" y="-18723"/>
            <a:ext cx="1606008" cy="14476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ột Cuốn Sách Mở Hình ảnh | Định dạng hình ảnh JPG 500877382| vn.lovepik.com">
            <a:extLst>
              <a:ext uri="{FF2B5EF4-FFF2-40B4-BE49-F238E27FC236}">
                <a16:creationId xmlns:a16="http://schemas.microsoft.com/office/drawing/2014/main" xmlns="" id="{0100486B-ABC2-47CF-B989-4C3780D43EA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4398" b="95637" l="6163" r="94535">
                        <a14:foregroundMark x1="13023" y1="83072" x2="13023" y2="83072"/>
                        <a14:foregroundMark x1="40349" y1="64398" x2="40349" y2="64398"/>
                        <a14:foregroundMark x1="92674" y1="85689" x2="92674" y2="85689"/>
                        <a14:foregroundMark x1="92674" y1="90227" x2="56163" y2="84119"/>
                        <a14:foregroundMark x1="61395" y1="89354" x2="59535" y2="94241"/>
                        <a14:foregroundMark x1="59535" y1="94241" x2="58488" y2="94764"/>
                        <a14:foregroundMark x1="59419" y1="93019" x2="31163" y2="95637"/>
                        <a14:foregroundMark x1="31163" y1="95637" x2="28023" y2="94764"/>
                        <a14:foregroundMark x1="52674" y1="91274" x2="9070" y2="88307"/>
                        <a14:foregroundMark x1="8953" y1="90576" x2="6163" y2="90925"/>
                        <a14:foregroundMark x1="9651" y1="85515" x2="9651" y2="85515"/>
                        <a14:foregroundMark x1="93721" y1="89878" x2="94535" y2="92670"/>
                      </a14:backgroundRemoval>
                    </a14:imgEffect>
                  </a14:imgLayer>
                </a14:imgProps>
              </a:ext>
              <a:ext uri="{28A0092B-C50C-407E-A947-70E740481C1C}">
                <a14:useLocalDpi xmlns:a14="http://schemas.microsoft.com/office/drawing/2010/main" val="0"/>
              </a:ext>
            </a:extLst>
          </a:blip>
          <a:srcRect l="6050" t="62600" r="2788" b="5669"/>
          <a:stretch/>
        </p:blipFill>
        <p:spPr bwMode="auto">
          <a:xfrm>
            <a:off x="-223433" y="5356816"/>
            <a:ext cx="5535204" cy="1390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4990</TotalTime>
  <Words>1033</Words>
  <Application>Microsoft Office PowerPoint</Application>
  <PresentationFormat>Widescreen</PresentationFormat>
  <Paragraphs>226</Paragraphs>
  <Slides>16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Calibri</vt:lpstr>
      <vt:lpstr>#9Slide05 Cimochi</vt:lpstr>
      <vt:lpstr>#9Slide07 IcielKoni</vt:lpstr>
      <vt:lpstr>Times New Roman</vt:lpstr>
      <vt:lpstr>#9Slide03 SFU Futura_12</vt:lpstr>
      <vt:lpstr>Calibri Light</vt:lpstr>
      <vt:lpstr>Arial</vt:lpstr>
      <vt:lpstr>Wingdings</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Trang</dc:creator>
  <cp:lastModifiedBy>Windows</cp:lastModifiedBy>
  <cp:revision>173</cp:revision>
  <dcterms:created xsi:type="dcterms:W3CDTF">2021-07-21T02:55:04Z</dcterms:created>
  <dcterms:modified xsi:type="dcterms:W3CDTF">2023-02-20T13:48:54Z</dcterms:modified>
</cp:coreProperties>
</file>