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67" r:id="rId4"/>
    <p:sldId id="261" r:id="rId5"/>
    <p:sldId id="262" r:id="rId6"/>
    <p:sldId id="263" r:id="rId7"/>
    <p:sldId id="264" r:id="rId8"/>
    <p:sldId id="268" r:id="rId9"/>
    <p:sldId id="269" r:id="rId10"/>
    <p:sldId id="271" r:id="rId11"/>
    <p:sldId id="270" r:id="rId12"/>
    <p:sldId id="275" r:id="rId13"/>
    <p:sldId id="274" r:id="rId14"/>
    <p:sldId id="276" r:id="rId15"/>
    <p:sldId id="277" r:id="rId16"/>
    <p:sldId id="278" r:id="rId17"/>
    <p:sldId id="280" r:id="rId18"/>
    <p:sldId id="282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86" autoAdjust="0"/>
  </p:normalViewPr>
  <p:slideViewPr>
    <p:cSldViewPr>
      <p:cViewPr varScale="1">
        <p:scale>
          <a:sx n="81" d="100"/>
          <a:sy n="81" d="100"/>
        </p:scale>
        <p:origin x="10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802F5-2C6E-43C1-8595-04F124DAC24B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46760-9DB7-4B3D-9521-60F9F1F12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3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mặn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46760-9DB7-4B3D-9521-60F9F1F128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66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46760-9DB7-4B3D-9521-60F9F1F128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3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0BC2CE-E843-4B48-A27A-77CADA9D2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NGUYEN%20THI%20LAI\nhac\MP3\Truyen_thong\CUOC%20DOI%20VAN%20DEP%20SAO.MP3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458200" cy="3448051"/>
          </a:xfrm>
        </p:spPr>
        <p:txBody>
          <a:bodyPr/>
          <a:lstStyle/>
          <a:p>
            <a:pPr algn="ctr"/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5: </a:t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NƯỚC TRÊN TRÁI ĐẤT</a:t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Trái đấ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95600"/>
            <a:ext cx="5029200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3429000" cy="4114800"/>
          </a:xfrm>
        </p:spPr>
        <p:txBody>
          <a:bodyPr/>
          <a:lstStyle/>
          <a:p>
            <a:pPr lv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nl-NL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905000"/>
            <a:ext cx="5257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3810000" cy="5257800"/>
          </a:xfrm>
        </p:spPr>
        <p:txBody>
          <a:bodyPr/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066800"/>
            <a:ext cx="5257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3810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/>
          </a:p>
        </p:txBody>
      </p:sp>
      <p:sp>
        <p:nvSpPr>
          <p:cNvPr id="15" name="Explosion 1 14"/>
          <p:cNvSpPr/>
          <p:nvPr/>
        </p:nvSpPr>
        <p:spPr>
          <a:xfrm>
            <a:off x="8534400" y="2819400"/>
            <a:ext cx="609600" cy="609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1371600"/>
            <a:ext cx="685800" cy="609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Explosion 1 17"/>
          <p:cNvSpPr/>
          <p:nvPr/>
        </p:nvSpPr>
        <p:spPr>
          <a:xfrm>
            <a:off x="7391400" y="3048000"/>
            <a:ext cx="5334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5562600" y="2743200"/>
            <a:ext cx="685800" cy="609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4419600" y="3886200"/>
            <a:ext cx="685800" cy="609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21" name="Explosion 1 20"/>
          <p:cNvSpPr/>
          <p:nvPr/>
        </p:nvSpPr>
        <p:spPr>
          <a:xfrm>
            <a:off x="6553200" y="3886200"/>
            <a:ext cx="685800" cy="609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 animBg="1"/>
      <p:bldP spid="16" grpId="0" build="p" animBg="1"/>
      <p:bldP spid="18" grpId="0" build="p" animBg="1"/>
      <p:bldP spid="19" grpId="0" build="p" animBg="1"/>
      <p:bldP spid="20" grpId="0" build="p" animBg="1"/>
      <p:bldP spid="2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75" name="CUOC DOI VAN DEP SA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447800" y="685800"/>
            <a:ext cx="6324600" cy="4038600"/>
          </a:xfrm>
          <a:prstGeom prst="ellipse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2700000" scaled="1"/>
          </a:gradFill>
          <a:ln w="9525">
            <a:solidFill>
              <a:srgbClr val="99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742950" indent="-742950" algn="ctr" eaLnBrk="1" hangingPunct="1">
              <a:defRPr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742950" indent="-742950" algn="ctr" eaLnBrk="1" hangingPunct="1">
              <a:defRPr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 algn="ctr" eaLnBrk="1" hangingPunct="1">
              <a:defRPr/>
            </a:pP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 eaLnBrk="1" hangingPunct="1">
              <a:defRPr/>
            </a:pP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 eaLnBrk="1" hangingPunct="1">
              <a:defRPr/>
            </a:pP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 eaLnBrk="1" hangingPunct="1">
              <a:defRPr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marL="742950" indent="-742950" algn="ctr" eaLnBrk="1" hangingPunct="1">
              <a:defRPr/>
            </a:pP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67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D.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D.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898648"/>
            <a:ext cx="19944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0224" y="4319016"/>
            <a:ext cx="13051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667000"/>
            <a:ext cx="4343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10200" y="4648200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5029200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-nhiem-muoc-mat-o-hcm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0"/>
            <a:ext cx="4191000" cy="2789237"/>
          </a:xfrm>
          <a:prstGeom prst="rect">
            <a:avLst/>
          </a:prstGeom>
        </p:spPr>
      </p:pic>
      <p:pic>
        <p:nvPicPr>
          <p:cNvPr id="5" name="Picture 4" descr="o-nhiem-nuoc-do-rac-thai-sinh-hoat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28600" y="0"/>
            <a:ext cx="4191000" cy="2743200"/>
          </a:xfrm>
          <a:prstGeom prst="rect">
            <a:avLst/>
          </a:prstGeom>
        </p:spPr>
      </p:pic>
      <p:pic>
        <p:nvPicPr>
          <p:cNvPr id="6" name="Picture 5" descr="o-nhiem-nuoc-mat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4724400" y="0"/>
            <a:ext cx="4038600" cy="2743200"/>
          </a:xfrm>
          <a:prstGeom prst="rect">
            <a:avLst/>
          </a:prstGeom>
        </p:spPr>
      </p:pic>
      <p:pic>
        <p:nvPicPr>
          <p:cNvPr id="7" name="Picture 6" descr="o-nhiem-nuoc-hien-nay-o-viet-nam-song-to-lich-1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4724400" y="0"/>
            <a:ext cx="4038600" cy="2743200"/>
          </a:xfrm>
          <a:prstGeom prst="rect">
            <a:avLst/>
          </a:prstGeom>
        </p:spPr>
      </p:pic>
      <p:pic>
        <p:nvPicPr>
          <p:cNvPr id="8" name="Picture 7" descr="nguyen-nhan-gay-o-nhiem-mo-truong-nuoc-5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304800" y="2819400"/>
            <a:ext cx="4191000" cy="2743200"/>
          </a:xfrm>
          <a:prstGeom prst="rect">
            <a:avLst/>
          </a:prstGeom>
        </p:spPr>
      </p:pic>
      <p:pic>
        <p:nvPicPr>
          <p:cNvPr id="9" name="Picture 8" descr="o-nhiem-moi-truong-nuoc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4724400" y="2743200"/>
            <a:ext cx="4038600" cy="2667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5638800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Nam?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ở?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524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57400"/>
            <a:ext cx="67627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14400" y="5562600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biển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18488"/>
          </a:xfrm>
        </p:spPr>
        <p:txBody>
          <a:bodyPr/>
          <a:lstStyle/>
          <a:p>
            <a:pPr lvl="0" algn="ctr"/>
            <a:r>
              <a:rPr lang="en-US" sz="32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33, 34 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BÀI 19. THUỶ QUYỂN</a:t>
            </a:r>
            <a:r>
              <a:rPr lang="en-US" sz="3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 VÒNG TUẦN HOÀN LỚN CỦA NƯỚC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848600" cy="1569720"/>
          </a:xfrm>
        </p:spPr>
        <p:txBody>
          <a:bodyPr/>
          <a:lstStyle/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endParaRPr lang="en-US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</a:t>
            </a:r>
            <a:r>
              <a:rPr lang="en-US" u="sng" dirty="0" err="1" smtClean="0">
                <a:solidFill>
                  <a:srgbClr val="FF0000"/>
                </a:solidFill>
              </a:rPr>
              <a:t>c</a:t>
            </a:r>
            <a:r>
              <a:rPr lang="en-US" u="sng" dirty="0" smtClean="0">
                <a:solidFill>
                  <a:srgbClr val="FF0000"/>
                </a:solidFill>
              </a:rPr>
              <a:t>: (HS </a:t>
            </a:r>
            <a:r>
              <a:rPr lang="en-US" u="sng" dirty="0" err="1" smtClean="0">
                <a:solidFill>
                  <a:srgbClr val="FF0000"/>
                </a:solidFill>
              </a:rPr>
              <a:t>tự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học</a:t>
            </a:r>
            <a:r>
              <a:rPr lang="en-US" u="sng" smtClean="0">
                <a:solidFill>
                  <a:srgbClr val="FF0000"/>
                </a:solidFill>
              </a:rPr>
              <a:t>)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962400" cy="502920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endParaRPr lang="en-US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3716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33 - BÀI 19. THUỶ QUYỂN</a:t>
            </a:r>
            <a:r>
              <a:rPr lang="en-US" sz="3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 VÒNG TUẦN HOÀN LỚN CỦA NƯỚC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464820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l-NL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Thuỷ quyển là gì? Thủy quyển có vai trò như thế nào đối với con người?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3622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- Khái niệm: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" y="312420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Thủy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quyển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trọng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cuộc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5" grpId="0" build="p"/>
      <p:bldP spid="5" grpId="0" build="p"/>
      <p:bldP spid="204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66800"/>
            <a:ext cx="5867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9200" y="6019800"/>
            <a:ext cx="6876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 1: Tỉ lệ các thành phần của thủy quyển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343400" cy="4800600"/>
          </a:xfrm>
        </p:spPr>
        <p:txBody>
          <a:bodyPr/>
          <a:lstStyle/>
          <a:p>
            <a:r>
              <a:rPr lang="nl-NL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1+2: </a:t>
            </a:r>
            <a:r>
              <a:rPr lang="nl-NL" sz="2000" i="1" dirty="0" smtClean="0">
                <a:latin typeface="Times New Roman" pitchFamily="18" charset="0"/>
                <a:cs typeface="Times New Roman" pitchFamily="18" charset="0"/>
              </a:rPr>
              <a:t>Quan sát hình 1 (biểu đồ tròn phía trên), hoàn thành phiếu học tập sau: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sz="2000" i="1" dirty="0" smtClean="0">
                <a:latin typeface="Times New Roman" pitchFamily="18" charset="0"/>
                <a:cs typeface="Times New Roman" pitchFamily="18" charset="0"/>
              </a:rPr>
              <a:t> - Các thành phần chủ yếu của thuỷ quyển gồm: ..............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sz="2000" i="1" dirty="0" smtClean="0">
                <a:latin typeface="Times New Roman" pitchFamily="18" charset="0"/>
                <a:cs typeface="Times New Roman" pitchFamily="18" charset="0"/>
              </a:rPr>
              <a:t>+ Nước mặn chiếm: .....%, phân bố chủ yếu ở: ...........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sz="2000" i="1" dirty="0" smtClean="0">
                <a:latin typeface="Times New Roman" pitchFamily="18" charset="0"/>
                <a:cs typeface="Times New Roman" pitchFamily="18" charset="0"/>
              </a:rPr>
              <a:t>+ Nước ngọt chiếm: ......%, phân bố chủ yếu ở: ..........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3+4</a:t>
            </a:r>
            <a:r>
              <a:rPr lang="nl-NL" sz="2000" i="1" dirty="0" smtClean="0">
                <a:latin typeface="Times New Roman" pitchFamily="18" charset="0"/>
                <a:cs typeface="Times New Roman" pitchFamily="18" charset="0"/>
              </a:rPr>
              <a:t>: Quan sát hình 1 (biểu đồ tròn phía dưới), hoàn thành phiếu học tập sau: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sz="2000" i="1" dirty="0" smtClean="0">
                <a:latin typeface="Times New Roman" pitchFamily="18" charset="0"/>
                <a:cs typeface="Times New Roman" pitchFamily="18" charset="0"/>
              </a:rPr>
              <a:t>Nước ngọt tồn tại dưới những dạng nào? Nêu tỉ lệ của từng dạng?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4478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43400" y="6248400"/>
            <a:ext cx="48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 1: Tỉ lệ các thành phần của thủy quyển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3820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(97,5%):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(2,5%):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lầy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30,1%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68,7%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1,2%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nl-N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Khái niệm: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Thủy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quyển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trò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trọng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cuộc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/>
            </a:r>
            <a:br>
              <a:rPr lang="en-US" u="sng" dirty="0" smtClean="0">
                <a:solidFill>
                  <a:srgbClr val="FF0000"/>
                </a:solidFill>
              </a:rPr>
            </a:b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(HS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&gt;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&gt;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&gt;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Theo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3505200" cy="4572000"/>
          </a:xfrm>
        </p:spPr>
        <p:txBody>
          <a:bodyPr/>
          <a:lstStyle/>
          <a:p>
            <a:pPr>
              <a:buNone/>
            </a:pPr>
            <a:r>
              <a:rPr lang="nl-NL" i="1" dirty="0" smtClean="0">
                <a:latin typeface="Times New Roman" pitchFamily="18" charset="0"/>
                <a:cs typeface="Times New Roman" pitchFamily="18" charset="0"/>
              </a:rPr>
              <a:t>? Quan sát sơ đồ hình 2 và kết hợp với hiểu biết của em, hãy cho biết: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i="1" dirty="0" smtClean="0">
                <a:latin typeface="Times New Roman" pitchFamily="18" charset="0"/>
                <a:cs typeface="Times New Roman" pitchFamily="18" charset="0"/>
              </a:rPr>
              <a:t>  - Nước mưa rơi xuống bề mặt đất sẽ tồn tại ở những đâu?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i="1" dirty="0" smtClean="0">
                <a:latin typeface="Times New Roman" pitchFamily="18" charset="0"/>
                <a:cs typeface="Times New Roman" pitchFamily="18" charset="0"/>
              </a:rPr>
              <a:t>  - Hãy mô tả vòng tuần hoàn của nước?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905000"/>
            <a:ext cx="5257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3810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3add8e860c2090a5ded299337ceed7c4cac81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811</TotalTime>
  <Words>1074</Words>
  <Application>Microsoft Office PowerPoint</Application>
  <PresentationFormat>On-screen Show (4:3)</PresentationFormat>
  <Paragraphs>95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Constantia</vt:lpstr>
      <vt:lpstr>Tahoma</vt:lpstr>
      <vt:lpstr>Times New Roman</vt:lpstr>
      <vt:lpstr>Wingdings 2</vt:lpstr>
      <vt:lpstr>Flow</vt:lpstr>
      <vt:lpstr>Chương 5:  NƯỚC TRÊN TRÁI ĐẤT </vt:lpstr>
      <vt:lpstr>Quan sát bức tranh sau và trả lời câu hỏi</vt:lpstr>
      <vt:lpstr>TiẾT 33, 34 - BÀI 19. THUỶ QUYỂN VÀ VÒNG TUẦN HOÀN LỚN CỦA NƯỚC </vt:lpstr>
      <vt:lpstr> TiẾT 33 - BÀI 19. THUỶ QUYỂN VÀ VÒNG TUẦN HOÀN LỚN CỦA NƯỚC </vt:lpstr>
      <vt:lpstr>PowerPoint Presentation</vt:lpstr>
      <vt:lpstr>Thảo luận: 4 nhóm, thời gian 3 phút</vt:lpstr>
      <vt:lpstr>      1. Thủy quyển - Khái niệm: Thuỷ quyển là toàn bộ lớp nước bao quanh Trái Đất, nằm trên bề mặt và bên trong của vỏ Trái Đất  - Thủy quyển có vai trò quan trọng đối với cuộc sống con người</vt:lpstr>
      <vt:lpstr> 2. Vòng tuần hoàn lớn của nước (HS tự học)</vt:lpstr>
      <vt:lpstr>Thảo luận theo cặp (2 phút)</vt:lpstr>
      <vt:lpstr>2. Vòng tuần hoàn lớn của nước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Đáp án</vt:lpstr>
      <vt:lpstr>Hướng dẫn về nhà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19. THUỶ QUYỂN VÀ VÒNG TUẦN HOÀN LỚN CỦA NƯỚC</dc:title>
  <dc:creator>CNTT_LENOVO</dc:creator>
  <cp:lastModifiedBy>Windows</cp:lastModifiedBy>
  <cp:revision>94</cp:revision>
  <dcterms:created xsi:type="dcterms:W3CDTF">2006-08-16T00:00:00Z</dcterms:created>
  <dcterms:modified xsi:type="dcterms:W3CDTF">2023-02-20T13:53:58Z</dcterms:modified>
</cp:coreProperties>
</file>