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303" r:id="rId2"/>
    <p:sldId id="320" r:id="rId3"/>
    <p:sldId id="342" r:id="rId4"/>
    <p:sldId id="343" r:id="rId5"/>
    <p:sldId id="354" r:id="rId6"/>
    <p:sldId id="325" r:id="rId7"/>
    <p:sldId id="315" r:id="rId8"/>
    <p:sldId id="274" r:id="rId9"/>
    <p:sldId id="287" r:id="rId10"/>
    <p:sldId id="355" r:id="rId11"/>
    <p:sldId id="276" r:id="rId12"/>
    <p:sldId id="304" r:id="rId13"/>
    <p:sldId id="289" r:id="rId14"/>
    <p:sldId id="290" r:id="rId15"/>
    <p:sldId id="279" r:id="rId16"/>
    <p:sldId id="295" r:id="rId17"/>
    <p:sldId id="326" r:id="rId18"/>
    <p:sldId id="307" r:id="rId19"/>
    <p:sldId id="305" r:id="rId20"/>
    <p:sldId id="328" r:id="rId21"/>
    <p:sldId id="329" r:id="rId22"/>
    <p:sldId id="331" r:id="rId23"/>
    <p:sldId id="357" r:id="rId24"/>
    <p:sldId id="300" r:id="rId25"/>
    <p:sldId id="263" r:id="rId26"/>
    <p:sldId id="360" r:id="rId27"/>
    <p:sldId id="264" r:id="rId28"/>
    <p:sldId id="301" r:id="rId29"/>
    <p:sldId id="332" r:id="rId30"/>
    <p:sldId id="296" r:id="rId31"/>
    <p:sldId id="351" r:id="rId32"/>
    <p:sldId id="352" r:id="rId33"/>
    <p:sldId id="272" r:id="rId34"/>
    <p:sldId id="353" r:id="rId35"/>
    <p:sldId id="284" r:id="rId36"/>
    <p:sldId id="338" r:id="rId37"/>
    <p:sldId id="306" r:id="rId38"/>
  </p:sldIdLst>
  <p:sldSz cx="18288000" cy="10287000"/>
  <p:notesSz cx="6858000" cy="9144000"/>
  <p:embeddedFontLst>
    <p:embeddedFont>
      <p:font typeface="Livvic Bold Bold" panose="020B0604020202020204" charset="0"/>
      <p:regular r:id="rId40"/>
    </p:embeddedFont>
    <p:embeddedFont>
      <p:font typeface="Maven Pro Bold" panose="020B0604020202020204" charset="0"/>
      <p:regular r:id="rId41"/>
    </p:embeddedFont>
    <p:embeddedFont>
      <p:font typeface="Maven Pro Bold Bold" panose="020B0604020202020204" charset="0"/>
      <p:regular r:id="rId42"/>
    </p:embeddedFont>
    <p:embeddedFont>
      <p:font typeface="Open Sans" panose="020B0606030504020204" pitchFamily="34" charset="0"/>
      <p:regular r:id="rId43"/>
      <p:bold r:id="rId44"/>
      <p:italic r:id="rId45"/>
      <p:boldItalic r:id="rId46"/>
    </p:embeddedFont>
    <p:embeddedFont>
      <p:font typeface="Open Sans Bold" panose="020B0806030504020204" charset="0"/>
      <p:regular r:id="rId47"/>
      <p:bold r:id="rId48"/>
    </p:embeddedFont>
    <p:embeddedFont>
      <p:font typeface="Open Sans Hebrew Bold" panose="020B0604020202020204" charset="-79"/>
      <p:regular r:id="rId49"/>
    </p:embeddedFont>
    <p:embeddedFont>
      <p:font typeface="Poppins" panose="00000500000000000000" pitchFamily="2" charset="0"/>
      <p:regular r:id="rId50"/>
      <p:bold r:id="rId51"/>
    </p:embeddedFont>
    <p:embeddedFont>
      <p:font typeface="Verdana" panose="020B0604030504040204" pitchFamily="34" charset="0"/>
      <p:regular r:id="rId52"/>
      <p:bold r:id="rId53"/>
      <p:italic r:id="rId54"/>
      <p:boldItalic r:id="rId55"/>
    </p:embeddedFont>
    <p:embeddedFont>
      <p:font typeface="Vollkorn" panose="020B0604020202020204"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225E5B-ED39-45AB-B997-D9D5ACF0FBDB}" type="doc">
      <dgm:prSet loTypeId="urn:microsoft.com/office/officeart/2005/8/layout/hProcess7" loCatId="list" qsTypeId="urn:microsoft.com/office/officeart/2005/8/quickstyle/simple1" qsCatId="simple" csTypeId="urn:microsoft.com/office/officeart/2005/8/colors/colorful2" csCatId="colorful" phldr="1"/>
      <dgm:spPr/>
      <dgm:t>
        <a:bodyPr/>
        <a:lstStyle/>
        <a:p>
          <a:endParaRPr lang="en-US"/>
        </a:p>
      </dgm:t>
    </dgm:pt>
    <dgm:pt modelId="{E0683951-9967-4967-84C5-EC62503E0877}">
      <dgm:prSet phldrT="[Text]"/>
      <dgm:spPr/>
      <dgm:t>
        <a:bodyPr/>
        <a:lstStyle/>
        <a:p>
          <a:r>
            <a:rPr lang="en-US" u="none">
              <a:latin typeface="Open Sans Bold"/>
            </a:rPr>
            <a:t>Bước 1</a:t>
          </a:r>
          <a:endParaRPr lang="en-US" dirty="0"/>
        </a:p>
      </dgm:t>
    </dgm:pt>
    <dgm:pt modelId="{9E3AB073-1BD5-4215-8ECF-75AFBF0531EE}" type="parTrans" cxnId="{486B7062-6D07-4818-B6CA-51144E21C4A3}">
      <dgm:prSet/>
      <dgm:spPr/>
      <dgm:t>
        <a:bodyPr/>
        <a:lstStyle/>
        <a:p>
          <a:endParaRPr lang="en-US"/>
        </a:p>
      </dgm:t>
    </dgm:pt>
    <dgm:pt modelId="{2BF92B3F-0963-4255-8A19-EB8381657820}" type="sibTrans" cxnId="{486B7062-6D07-4818-B6CA-51144E21C4A3}">
      <dgm:prSet/>
      <dgm:spPr/>
      <dgm:t>
        <a:bodyPr/>
        <a:lstStyle/>
        <a:p>
          <a:endParaRPr lang="en-US"/>
        </a:p>
      </dgm:t>
    </dgm:pt>
    <dgm:pt modelId="{69BDE6F8-CBEF-401D-812F-8A5956E6F590}">
      <dgm:prSet phldrT="[Text]"/>
      <dgm:spPr/>
      <dgm:t>
        <a:bodyPr/>
        <a:lstStyle/>
        <a:p>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ngang</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cuống</a:t>
          </a:r>
          <a:r>
            <a:rPr lang="en-US" dirty="0">
              <a:latin typeface="Times New Roman" panose="02020603050405020304" pitchFamily="18" charset="0"/>
              <a:cs typeface="Times New Roman" panose="02020603050405020304" pitchFamily="18" charset="0"/>
            </a:rPr>
            <a:t> lá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rồi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cắm</a:t>
          </a:r>
          <a:r>
            <a:rPr lang="en-US" dirty="0">
              <a:latin typeface="Times New Roman" panose="02020603050405020304" pitchFamily="18" charset="0"/>
              <a:cs typeface="Times New Roman" panose="02020603050405020304" pitchFamily="18" charset="0"/>
            </a:rPr>
            <a:t> vào </a:t>
          </a:r>
          <a:r>
            <a:rPr lang="en-US" dirty="0" err="1">
              <a:latin typeface="Times New Roman" panose="02020603050405020304" pitchFamily="18" charset="0"/>
              <a:cs typeface="Times New Roman" panose="02020603050405020304" pitchFamily="18" charset="0"/>
            </a:rPr>
            <a:t>cốc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màu, để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chỗ </a:t>
          </a:r>
          <a:r>
            <a:rPr lang="en-US" dirty="0" err="1">
              <a:latin typeface="Times New Roman" panose="02020603050405020304" pitchFamily="18" charset="0"/>
              <a:cs typeface="Times New Roman" panose="02020603050405020304" pitchFamily="18" charset="0"/>
            </a:rPr>
            <a:t>thoáng</a:t>
          </a:r>
          <a:r>
            <a:rPr lang="en-US" dirty="0">
              <a:latin typeface="Times New Roman" panose="02020603050405020304" pitchFamily="18" charset="0"/>
              <a:cs typeface="Times New Roman" panose="02020603050405020304" pitchFamily="18" charset="0"/>
            </a:rPr>
            <a:t> từ 30 - 60 </a:t>
          </a:r>
          <a:r>
            <a:rPr lang="en-US" dirty="0" err="1">
              <a:latin typeface="Times New Roman" panose="02020603050405020304" pitchFamily="18" charset="0"/>
              <a:cs typeface="Times New Roman" panose="02020603050405020304" pitchFamily="18" charset="0"/>
            </a:rPr>
            <a:t>phút</a:t>
          </a:r>
          <a:r>
            <a:rPr lang="en-US"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sát sự thay </a:t>
          </a:r>
          <a:r>
            <a:rPr lang="en-US" dirty="0" err="1">
              <a:latin typeface="Times New Roman" panose="02020603050405020304" pitchFamily="18" charset="0"/>
              <a:cs typeface="Times New Roman" panose="02020603050405020304" pitchFamily="18" charset="0"/>
            </a:rPr>
            <a:t>đổi</a:t>
          </a:r>
          <a:r>
            <a:rPr lang="en-US" dirty="0">
              <a:latin typeface="Times New Roman" panose="02020603050405020304" pitchFamily="18" charset="0"/>
              <a:cs typeface="Times New Roman" panose="02020603050405020304" pitchFamily="18" charset="0"/>
            </a:rPr>
            <a:t> màu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cuống</a:t>
          </a:r>
          <a:r>
            <a:rPr lang="en-US" dirty="0">
              <a:latin typeface="Times New Roman" panose="02020603050405020304" pitchFamily="18" charset="0"/>
              <a:cs typeface="Times New Roman" panose="02020603050405020304" pitchFamily="18" charset="0"/>
            </a:rPr>
            <a:t> lá. (</a:t>
          </a:r>
          <a:r>
            <a:rPr lang="en-US" dirty="0" err="1">
              <a:latin typeface="Times New Roman" panose="02020603050405020304" pitchFamily="18" charset="0"/>
              <a:cs typeface="Times New Roman" panose="02020603050405020304" pitchFamily="18" charset="0"/>
            </a:rPr>
            <a:t>chuẩn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trước</a:t>
          </a:r>
          <a:r>
            <a:rPr lang="en-US" dirty="0">
              <a:latin typeface="Times New Roman" panose="02020603050405020304" pitchFamily="18" charset="0"/>
              <a:cs typeface="Times New Roman" panose="02020603050405020304" pitchFamily="18" charset="0"/>
            </a:rPr>
            <a:t>)</a:t>
          </a:r>
          <a:endParaRPr lang="en-US" dirty="0"/>
        </a:p>
      </dgm:t>
    </dgm:pt>
    <dgm:pt modelId="{F4D5E500-3DB5-4517-8DFC-D09D08AE49DB}" type="parTrans" cxnId="{D06FA0F1-0A62-45D9-A635-FFE2515C09A0}">
      <dgm:prSet/>
      <dgm:spPr/>
      <dgm:t>
        <a:bodyPr/>
        <a:lstStyle/>
        <a:p>
          <a:endParaRPr lang="en-US"/>
        </a:p>
      </dgm:t>
    </dgm:pt>
    <dgm:pt modelId="{61FD8F5E-B540-49DF-81E9-D74D758068BE}" type="sibTrans" cxnId="{D06FA0F1-0A62-45D9-A635-FFE2515C09A0}">
      <dgm:prSet/>
      <dgm:spPr/>
      <dgm:t>
        <a:bodyPr/>
        <a:lstStyle/>
        <a:p>
          <a:endParaRPr lang="en-US"/>
        </a:p>
      </dgm:t>
    </dgm:pt>
    <dgm:pt modelId="{A748F8FB-40D1-4D49-8036-DFF7934A05A9}">
      <dgm:prSet phldrT="[Text]"/>
      <dgm:spPr/>
      <dgm:t>
        <a:bodyPr/>
        <a:lstStyle/>
        <a:p>
          <a:r>
            <a:rPr lang="en-US" u="none">
              <a:latin typeface="Open Sans Bold"/>
            </a:rPr>
            <a:t>Bước 2</a:t>
          </a:r>
          <a:endParaRPr lang="en-US" dirty="0"/>
        </a:p>
      </dgm:t>
    </dgm:pt>
    <dgm:pt modelId="{6C1E2756-CDA9-4B86-AA68-CD6FDB4ABC80}" type="parTrans" cxnId="{4F5A6F59-0EAF-4645-B7BE-AC512F1546F0}">
      <dgm:prSet/>
      <dgm:spPr/>
      <dgm:t>
        <a:bodyPr/>
        <a:lstStyle/>
        <a:p>
          <a:endParaRPr lang="en-US"/>
        </a:p>
      </dgm:t>
    </dgm:pt>
    <dgm:pt modelId="{2ECA14B1-856D-4015-AE9E-8A62080A0CA2}" type="sibTrans" cxnId="{4F5A6F59-0EAF-4645-B7BE-AC512F1546F0}">
      <dgm:prSet/>
      <dgm:spPr/>
      <dgm:t>
        <a:bodyPr/>
        <a:lstStyle/>
        <a:p>
          <a:endParaRPr lang="en-US"/>
        </a:p>
      </dgm:t>
    </dgm:pt>
    <dgm:pt modelId="{636EE359-BA69-405B-B888-6F7EA699D636}">
      <dgm:prSet phldrT="[Text]"/>
      <dgm:spPr/>
      <dgm:t>
        <a:bodyPr/>
        <a:lstStyle/>
        <a:p>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ngang</a:t>
          </a:r>
          <a:r>
            <a:rPr lang="en-US" dirty="0">
              <a:latin typeface="Times New Roman" panose="02020603050405020304" pitchFamily="18" charset="0"/>
              <a:cs typeface="Times New Roman" panose="02020603050405020304" pitchFamily="18" charset="0"/>
            </a:rPr>
            <a:t> phần </a:t>
          </a:r>
          <a:r>
            <a:rPr lang="en-US" dirty="0" err="1">
              <a:latin typeface="Times New Roman" panose="02020603050405020304" pitchFamily="18" charset="0"/>
              <a:cs typeface="Times New Roman" panose="02020603050405020304" pitchFamily="18" charset="0"/>
            </a:rPr>
            <a:t>cuống</a:t>
          </a:r>
          <a:r>
            <a:rPr lang="en-US" dirty="0">
              <a:latin typeface="Times New Roman" panose="02020603050405020304" pitchFamily="18" charset="0"/>
              <a:cs typeface="Times New Roman" panose="02020603050405020304" pitchFamily="18" charset="0"/>
            </a:rPr>
            <a:t> lá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nhuộm</a:t>
          </a:r>
          <a:r>
            <a:rPr lang="en-US" dirty="0">
              <a:latin typeface="Times New Roman" panose="02020603050405020304" pitchFamily="18" charset="0"/>
              <a:cs typeface="Times New Roman" panose="02020603050405020304" pitchFamily="18" charset="0"/>
            </a:rPr>
            <a:t> màu thành các đoạn ngắn..</a:t>
          </a:r>
          <a:endParaRPr lang="en-US" dirty="0"/>
        </a:p>
      </dgm:t>
    </dgm:pt>
    <dgm:pt modelId="{54106C6E-0AC5-4015-9B33-AF134AFC9859}" type="parTrans" cxnId="{DAF62208-C1B4-4BAD-846C-A4E1F799B3AF}">
      <dgm:prSet/>
      <dgm:spPr/>
      <dgm:t>
        <a:bodyPr/>
        <a:lstStyle/>
        <a:p>
          <a:endParaRPr lang="en-US"/>
        </a:p>
      </dgm:t>
    </dgm:pt>
    <dgm:pt modelId="{159814F7-F77D-49CD-9A1D-A808C4F9C343}" type="sibTrans" cxnId="{DAF62208-C1B4-4BAD-846C-A4E1F799B3AF}">
      <dgm:prSet/>
      <dgm:spPr/>
      <dgm:t>
        <a:bodyPr/>
        <a:lstStyle/>
        <a:p>
          <a:endParaRPr lang="en-US"/>
        </a:p>
      </dgm:t>
    </dgm:pt>
    <dgm:pt modelId="{65EF917C-EE90-45CE-81A1-378D57CF81A5}">
      <dgm:prSet phldrT="[Text]"/>
      <dgm:spPr/>
      <dgm:t>
        <a:bodyPr/>
        <a:lstStyle/>
        <a:p>
          <a:r>
            <a:rPr lang="en-US" u="none">
              <a:latin typeface="Open Sans Bold"/>
            </a:rPr>
            <a:t>Bước 3</a:t>
          </a:r>
          <a:endParaRPr lang="en-US" dirty="0"/>
        </a:p>
      </dgm:t>
    </dgm:pt>
    <dgm:pt modelId="{8C755570-F9DE-445D-8C85-B95283424C3C}" type="parTrans" cxnId="{C6E9E126-9138-4191-98CA-AAC9952D94FD}">
      <dgm:prSet/>
      <dgm:spPr/>
      <dgm:t>
        <a:bodyPr/>
        <a:lstStyle/>
        <a:p>
          <a:endParaRPr lang="en-US"/>
        </a:p>
      </dgm:t>
    </dgm:pt>
    <dgm:pt modelId="{853A52C0-627F-451C-94BC-3DC3C62B7467}" type="sibTrans" cxnId="{C6E9E126-9138-4191-98CA-AAC9952D94FD}">
      <dgm:prSet/>
      <dgm:spPr/>
      <dgm:t>
        <a:bodyPr/>
        <a:lstStyle/>
        <a:p>
          <a:endParaRPr lang="en-US"/>
        </a:p>
      </dgm:t>
    </dgm:pt>
    <dgm:pt modelId="{114109C7-8160-4358-9E7B-AEC837CE6C19}">
      <dgm:prSet phldrT="[Text]"/>
      <dgm:spPr/>
      <dgm:t>
        <a:bodyPr/>
        <a:lstStyle/>
        <a:p>
          <a:r>
            <a:rPr lang="en-US" dirty="0">
              <a:latin typeface="Times New Roman" panose="02020603050405020304" pitchFamily="18" charset="0"/>
              <a:cs typeface="Times New Roman" panose="02020603050405020304" pitchFamily="18" charset="0"/>
            </a:rPr>
            <a:t>Sử dụng </a:t>
          </a:r>
          <a:r>
            <a:rPr lang="en-US" dirty="0" err="1">
              <a:latin typeface="Times New Roman" panose="02020603050405020304" pitchFamily="18" charset="0"/>
              <a:cs typeface="Times New Roman" panose="02020603050405020304" pitchFamily="18" charset="0"/>
            </a:rPr>
            <a:t>kính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lúp</a:t>
          </a:r>
          <a:r>
            <a:rPr lang="en-US" dirty="0">
              <a:latin typeface="Times New Roman" panose="02020603050405020304" pitchFamily="18" charset="0"/>
              <a:cs typeface="Times New Roman" panose="02020603050405020304" pitchFamily="18" charset="0"/>
            </a:rPr>
            <a:t> để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sát phần mạch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các đoạn </a:t>
          </a:r>
          <a:r>
            <a:rPr lang="en-US" dirty="0" err="1">
              <a:latin typeface="Times New Roman" panose="02020603050405020304" pitchFamily="18" charset="0"/>
              <a:cs typeface="Times New Roman" panose="02020603050405020304" pitchFamily="18" charset="0"/>
            </a:rPr>
            <a:t>cuống</a:t>
          </a:r>
          <a:r>
            <a:rPr lang="en-US" dirty="0">
              <a:latin typeface="Times New Roman" panose="02020603050405020304" pitchFamily="18" charset="0"/>
              <a:cs typeface="Times New Roman" panose="02020603050405020304" pitchFamily="18" charset="0"/>
            </a:rPr>
            <a:t> lá</a:t>
          </a:r>
          <a:r>
            <a:rPr lang="en-US" b="1" dirty="0">
              <a:latin typeface="Times New Roman" panose="02020603050405020304" pitchFamily="18" charset="0"/>
              <a:cs typeface="Times New Roman" panose="02020603050405020304" pitchFamily="18" charset="0"/>
            </a:rPr>
            <a:t>.</a:t>
          </a:r>
          <a:endParaRPr lang="en-US" dirty="0"/>
        </a:p>
      </dgm:t>
    </dgm:pt>
    <dgm:pt modelId="{EB8C92E6-A05D-47F8-AC06-457EED6B2CE3}" type="parTrans" cxnId="{D8BFFC83-9E22-4559-965A-D783D5208EB3}">
      <dgm:prSet/>
      <dgm:spPr/>
      <dgm:t>
        <a:bodyPr/>
        <a:lstStyle/>
        <a:p>
          <a:endParaRPr lang="en-US"/>
        </a:p>
      </dgm:t>
    </dgm:pt>
    <dgm:pt modelId="{FA1C3401-B21A-4EF3-AC7B-8B159109ACD4}" type="sibTrans" cxnId="{D8BFFC83-9E22-4559-965A-D783D5208EB3}">
      <dgm:prSet/>
      <dgm:spPr/>
      <dgm:t>
        <a:bodyPr/>
        <a:lstStyle/>
        <a:p>
          <a:endParaRPr lang="en-US"/>
        </a:p>
      </dgm:t>
    </dgm:pt>
    <dgm:pt modelId="{C408A5BC-0FE6-429A-9924-D5127A33A847}" type="pres">
      <dgm:prSet presAssocID="{2C225E5B-ED39-45AB-B997-D9D5ACF0FBDB}" presName="Name0" presStyleCnt="0">
        <dgm:presLayoutVars>
          <dgm:dir/>
          <dgm:animLvl val="lvl"/>
          <dgm:resizeHandles val="exact"/>
        </dgm:presLayoutVars>
      </dgm:prSet>
      <dgm:spPr/>
    </dgm:pt>
    <dgm:pt modelId="{F6314C2F-4666-4D10-A620-BD7522CB81B0}" type="pres">
      <dgm:prSet presAssocID="{E0683951-9967-4967-84C5-EC62503E0877}" presName="compositeNode" presStyleCnt="0">
        <dgm:presLayoutVars>
          <dgm:bulletEnabled val="1"/>
        </dgm:presLayoutVars>
      </dgm:prSet>
      <dgm:spPr/>
    </dgm:pt>
    <dgm:pt modelId="{B8A2D4F1-6D91-4896-8D8B-6CFFC6C3CD58}" type="pres">
      <dgm:prSet presAssocID="{E0683951-9967-4967-84C5-EC62503E0877}" presName="bgRect" presStyleLbl="node1" presStyleIdx="0" presStyleCnt="3"/>
      <dgm:spPr/>
    </dgm:pt>
    <dgm:pt modelId="{BF2A503C-B342-4798-A995-6BB5444002F7}" type="pres">
      <dgm:prSet presAssocID="{E0683951-9967-4967-84C5-EC62503E0877}" presName="parentNode" presStyleLbl="node1" presStyleIdx="0" presStyleCnt="3">
        <dgm:presLayoutVars>
          <dgm:chMax val="0"/>
          <dgm:bulletEnabled val="1"/>
        </dgm:presLayoutVars>
      </dgm:prSet>
      <dgm:spPr/>
    </dgm:pt>
    <dgm:pt modelId="{2E9869DE-6317-4B86-A8B1-8250964EF739}" type="pres">
      <dgm:prSet presAssocID="{E0683951-9967-4967-84C5-EC62503E0877}" presName="childNode" presStyleLbl="node1" presStyleIdx="0" presStyleCnt="3">
        <dgm:presLayoutVars>
          <dgm:bulletEnabled val="1"/>
        </dgm:presLayoutVars>
      </dgm:prSet>
      <dgm:spPr/>
    </dgm:pt>
    <dgm:pt modelId="{09764F16-7591-417F-88F8-94E805A8B5AD}" type="pres">
      <dgm:prSet presAssocID="{2BF92B3F-0963-4255-8A19-EB8381657820}" presName="hSp" presStyleCnt="0"/>
      <dgm:spPr/>
    </dgm:pt>
    <dgm:pt modelId="{7BABA668-C377-448C-B6FD-1DD528EA1D4F}" type="pres">
      <dgm:prSet presAssocID="{2BF92B3F-0963-4255-8A19-EB8381657820}" presName="vProcSp" presStyleCnt="0"/>
      <dgm:spPr/>
    </dgm:pt>
    <dgm:pt modelId="{10BC342B-156D-40D9-821E-C0873FE6D9BC}" type="pres">
      <dgm:prSet presAssocID="{2BF92B3F-0963-4255-8A19-EB8381657820}" presName="vSp1" presStyleCnt="0"/>
      <dgm:spPr/>
    </dgm:pt>
    <dgm:pt modelId="{87663477-BDD0-443C-87CE-D1CEBF4E92E8}" type="pres">
      <dgm:prSet presAssocID="{2BF92B3F-0963-4255-8A19-EB8381657820}" presName="simulatedConn" presStyleLbl="solidFgAcc1" presStyleIdx="0" presStyleCnt="2"/>
      <dgm:spPr/>
    </dgm:pt>
    <dgm:pt modelId="{7269E5FC-F656-4826-AD68-012CA69FE8BF}" type="pres">
      <dgm:prSet presAssocID="{2BF92B3F-0963-4255-8A19-EB8381657820}" presName="vSp2" presStyleCnt="0"/>
      <dgm:spPr/>
    </dgm:pt>
    <dgm:pt modelId="{DEE8CB90-A257-42CD-BDAD-EF7D1A75DA06}" type="pres">
      <dgm:prSet presAssocID="{2BF92B3F-0963-4255-8A19-EB8381657820}" presName="sibTrans" presStyleCnt="0"/>
      <dgm:spPr/>
    </dgm:pt>
    <dgm:pt modelId="{EC24C77B-455B-44B8-A936-C7020A2DFF9A}" type="pres">
      <dgm:prSet presAssocID="{A748F8FB-40D1-4D49-8036-DFF7934A05A9}" presName="compositeNode" presStyleCnt="0">
        <dgm:presLayoutVars>
          <dgm:bulletEnabled val="1"/>
        </dgm:presLayoutVars>
      </dgm:prSet>
      <dgm:spPr/>
    </dgm:pt>
    <dgm:pt modelId="{43D1E4CE-23D4-4CD7-ACC7-1D33E777AA45}" type="pres">
      <dgm:prSet presAssocID="{A748F8FB-40D1-4D49-8036-DFF7934A05A9}" presName="bgRect" presStyleLbl="node1" presStyleIdx="1" presStyleCnt="3"/>
      <dgm:spPr/>
    </dgm:pt>
    <dgm:pt modelId="{62E7BA2A-923E-490C-93F1-0531A9157232}" type="pres">
      <dgm:prSet presAssocID="{A748F8FB-40D1-4D49-8036-DFF7934A05A9}" presName="parentNode" presStyleLbl="node1" presStyleIdx="1" presStyleCnt="3">
        <dgm:presLayoutVars>
          <dgm:chMax val="0"/>
          <dgm:bulletEnabled val="1"/>
        </dgm:presLayoutVars>
      </dgm:prSet>
      <dgm:spPr/>
    </dgm:pt>
    <dgm:pt modelId="{7CA862C9-A267-4822-B0D4-2176FCD44251}" type="pres">
      <dgm:prSet presAssocID="{A748F8FB-40D1-4D49-8036-DFF7934A05A9}" presName="childNode" presStyleLbl="node1" presStyleIdx="1" presStyleCnt="3">
        <dgm:presLayoutVars>
          <dgm:bulletEnabled val="1"/>
        </dgm:presLayoutVars>
      </dgm:prSet>
      <dgm:spPr/>
    </dgm:pt>
    <dgm:pt modelId="{F60E451E-21C0-4273-8A21-32C762E893D1}" type="pres">
      <dgm:prSet presAssocID="{2ECA14B1-856D-4015-AE9E-8A62080A0CA2}" presName="hSp" presStyleCnt="0"/>
      <dgm:spPr/>
    </dgm:pt>
    <dgm:pt modelId="{71F78F41-16C8-4CF8-A0B1-53A462EBD840}" type="pres">
      <dgm:prSet presAssocID="{2ECA14B1-856D-4015-AE9E-8A62080A0CA2}" presName="vProcSp" presStyleCnt="0"/>
      <dgm:spPr/>
    </dgm:pt>
    <dgm:pt modelId="{52C10D91-A5D2-42DA-A156-72582451E879}" type="pres">
      <dgm:prSet presAssocID="{2ECA14B1-856D-4015-AE9E-8A62080A0CA2}" presName="vSp1" presStyleCnt="0"/>
      <dgm:spPr/>
    </dgm:pt>
    <dgm:pt modelId="{6F44B589-D575-4780-90E3-8C83EBF21A95}" type="pres">
      <dgm:prSet presAssocID="{2ECA14B1-856D-4015-AE9E-8A62080A0CA2}" presName="simulatedConn" presStyleLbl="solidFgAcc1" presStyleIdx="1" presStyleCnt="2"/>
      <dgm:spPr/>
    </dgm:pt>
    <dgm:pt modelId="{1092FE91-1886-4639-BFF4-BFBC475149AB}" type="pres">
      <dgm:prSet presAssocID="{2ECA14B1-856D-4015-AE9E-8A62080A0CA2}" presName="vSp2" presStyleCnt="0"/>
      <dgm:spPr/>
    </dgm:pt>
    <dgm:pt modelId="{0FECE563-5C32-4ABD-8813-0578A2645049}" type="pres">
      <dgm:prSet presAssocID="{2ECA14B1-856D-4015-AE9E-8A62080A0CA2}" presName="sibTrans" presStyleCnt="0"/>
      <dgm:spPr/>
    </dgm:pt>
    <dgm:pt modelId="{2AC6818E-4FC2-48F4-81CA-886DA1B26166}" type="pres">
      <dgm:prSet presAssocID="{65EF917C-EE90-45CE-81A1-378D57CF81A5}" presName="compositeNode" presStyleCnt="0">
        <dgm:presLayoutVars>
          <dgm:bulletEnabled val="1"/>
        </dgm:presLayoutVars>
      </dgm:prSet>
      <dgm:spPr/>
    </dgm:pt>
    <dgm:pt modelId="{3A8E9550-0707-45E6-9875-AA7BA9A16D4F}" type="pres">
      <dgm:prSet presAssocID="{65EF917C-EE90-45CE-81A1-378D57CF81A5}" presName="bgRect" presStyleLbl="node1" presStyleIdx="2" presStyleCnt="3" custLinFactNeighborX="13618" custLinFactNeighborY="351"/>
      <dgm:spPr/>
    </dgm:pt>
    <dgm:pt modelId="{BE9579CA-4375-4007-BCD1-35275C303926}" type="pres">
      <dgm:prSet presAssocID="{65EF917C-EE90-45CE-81A1-378D57CF81A5}" presName="parentNode" presStyleLbl="node1" presStyleIdx="2" presStyleCnt="3">
        <dgm:presLayoutVars>
          <dgm:chMax val="0"/>
          <dgm:bulletEnabled val="1"/>
        </dgm:presLayoutVars>
      </dgm:prSet>
      <dgm:spPr/>
    </dgm:pt>
    <dgm:pt modelId="{9BC089C5-8FE5-4C2B-B8C4-A14027493A1B}" type="pres">
      <dgm:prSet presAssocID="{65EF917C-EE90-45CE-81A1-378D57CF81A5}" presName="childNode" presStyleLbl="node1" presStyleIdx="2" presStyleCnt="3">
        <dgm:presLayoutVars>
          <dgm:bulletEnabled val="1"/>
        </dgm:presLayoutVars>
      </dgm:prSet>
      <dgm:spPr/>
    </dgm:pt>
  </dgm:ptLst>
  <dgm:cxnLst>
    <dgm:cxn modelId="{DAF62208-C1B4-4BAD-846C-A4E1F799B3AF}" srcId="{A748F8FB-40D1-4D49-8036-DFF7934A05A9}" destId="{636EE359-BA69-405B-B888-6F7EA699D636}" srcOrd="0" destOrd="0" parTransId="{54106C6E-0AC5-4015-9B33-AF134AFC9859}" sibTransId="{159814F7-F77D-49CD-9A1D-A808C4F9C343}"/>
    <dgm:cxn modelId="{C6782D1B-B1E6-4134-B7A4-D983C1EACC98}" type="presOf" srcId="{636EE359-BA69-405B-B888-6F7EA699D636}" destId="{7CA862C9-A267-4822-B0D4-2176FCD44251}" srcOrd="0" destOrd="0" presId="urn:microsoft.com/office/officeart/2005/8/layout/hProcess7"/>
    <dgm:cxn modelId="{159DBD24-149F-4E24-BC6A-3736A957480A}" type="presOf" srcId="{114109C7-8160-4358-9E7B-AEC837CE6C19}" destId="{9BC089C5-8FE5-4C2B-B8C4-A14027493A1B}" srcOrd="0" destOrd="0" presId="urn:microsoft.com/office/officeart/2005/8/layout/hProcess7"/>
    <dgm:cxn modelId="{C6E9E126-9138-4191-98CA-AAC9952D94FD}" srcId="{2C225E5B-ED39-45AB-B997-D9D5ACF0FBDB}" destId="{65EF917C-EE90-45CE-81A1-378D57CF81A5}" srcOrd="2" destOrd="0" parTransId="{8C755570-F9DE-445D-8C85-B95283424C3C}" sibTransId="{853A52C0-627F-451C-94BC-3DC3C62B7467}"/>
    <dgm:cxn modelId="{C1FC2A2E-9EEF-4FDF-B75D-9997BA2B2859}" type="presOf" srcId="{E0683951-9967-4967-84C5-EC62503E0877}" destId="{BF2A503C-B342-4798-A995-6BB5444002F7}" srcOrd="1" destOrd="0" presId="urn:microsoft.com/office/officeart/2005/8/layout/hProcess7"/>
    <dgm:cxn modelId="{2BB92734-8FFA-4097-AC47-6A3B4F925717}" type="presOf" srcId="{65EF917C-EE90-45CE-81A1-378D57CF81A5}" destId="{BE9579CA-4375-4007-BCD1-35275C303926}" srcOrd="1" destOrd="0" presId="urn:microsoft.com/office/officeart/2005/8/layout/hProcess7"/>
    <dgm:cxn modelId="{12661737-C090-4611-81A1-5C4F800B7D88}" type="presOf" srcId="{A748F8FB-40D1-4D49-8036-DFF7934A05A9}" destId="{43D1E4CE-23D4-4CD7-ACC7-1D33E777AA45}" srcOrd="0" destOrd="0" presId="urn:microsoft.com/office/officeart/2005/8/layout/hProcess7"/>
    <dgm:cxn modelId="{486B7062-6D07-4818-B6CA-51144E21C4A3}" srcId="{2C225E5B-ED39-45AB-B997-D9D5ACF0FBDB}" destId="{E0683951-9967-4967-84C5-EC62503E0877}" srcOrd="0" destOrd="0" parTransId="{9E3AB073-1BD5-4215-8ECF-75AFBF0531EE}" sibTransId="{2BF92B3F-0963-4255-8A19-EB8381657820}"/>
    <dgm:cxn modelId="{48D27A74-08A3-4C0A-95AE-00831D69E9EF}" type="presOf" srcId="{69BDE6F8-CBEF-401D-812F-8A5956E6F590}" destId="{2E9869DE-6317-4B86-A8B1-8250964EF739}" srcOrd="0" destOrd="0" presId="urn:microsoft.com/office/officeart/2005/8/layout/hProcess7"/>
    <dgm:cxn modelId="{4F5A6F59-0EAF-4645-B7BE-AC512F1546F0}" srcId="{2C225E5B-ED39-45AB-B997-D9D5ACF0FBDB}" destId="{A748F8FB-40D1-4D49-8036-DFF7934A05A9}" srcOrd="1" destOrd="0" parTransId="{6C1E2756-CDA9-4B86-AA68-CD6FDB4ABC80}" sibTransId="{2ECA14B1-856D-4015-AE9E-8A62080A0CA2}"/>
    <dgm:cxn modelId="{AC951981-AE26-4F54-B536-B09C339A97E8}" type="presOf" srcId="{2C225E5B-ED39-45AB-B997-D9D5ACF0FBDB}" destId="{C408A5BC-0FE6-429A-9924-D5127A33A847}" srcOrd="0" destOrd="0" presId="urn:microsoft.com/office/officeart/2005/8/layout/hProcess7"/>
    <dgm:cxn modelId="{D8BFFC83-9E22-4559-965A-D783D5208EB3}" srcId="{65EF917C-EE90-45CE-81A1-378D57CF81A5}" destId="{114109C7-8160-4358-9E7B-AEC837CE6C19}" srcOrd="0" destOrd="0" parTransId="{EB8C92E6-A05D-47F8-AC06-457EED6B2CE3}" sibTransId="{FA1C3401-B21A-4EF3-AC7B-8B159109ACD4}"/>
    <dgm:cxn modelId="{3D8B98D8-0F1E-4156-9B9A-1CFD6A31FE88}" type="presOf" srcId="{E0683951-9967-4967-84C5-EC62503E0877}" destId="{B8A2D4F1-6D91-4896-8D8B-6CFFC6C3CD58}" srcOrd="0" destOrd="0" presId="urn:microsoft.com/office/officeart/2005/8/layout/hProcess7"/>
    <dgm:cxn modelId="{717987E5-00FB-4ADB-9339-E398739D830B}" type="presOf" srcId="{A748F8FB-40D1-4D49-8036-DFF7934A05A9}" destId="{62E7BA2A-923E-490C-93F1-0531A9157232}" srcOrd="1" destOrd="0" presId="urn:microsoft.com/office/officeart/2005/8/layout/hProcess7"/>
    <dgm:cxn modelId="{A96388E8-34E3-4700-A173-5090A932ACA5}" type="presOf" srcId="{65EF917C-EE90-45CE-81A1-378D57CF81A5}" destId="{3A8E9550-0707-45E6-9875-AA7BA9A16D4F}" srcOrd="0" destOrd="0" presId="urn:microsoft.com/office/officeart/2005/8/layout/hProcess7"/>
    <dgm:cxn modelId="{D06FA0F1-0A62-45D9-A635-FFE2515C09A0}" srcId="{E0683951-9967-4967-84C5-EC62503E0877}" destId="{69BDE6F8-CBEF-401D-812F-8A5956E6F590}" srcOrd="0" destOrd="0" parTransId="{F4D5E500-3DB5-4517-8DFC-D09D08AE49DB}" sibTransId="{61FD8F5E-B540-49DF-81E9-D74D758068BE}"/>
    <dgm:cxn modelId="{B65872F3-A794-4F83-B1FB-42973003630B}" type="presParOf" srcId="{C408A5BC-0FE6-429A-9924-D5127A33A847}" destId="{F6314C2F-4666-4D10-A620-BD7522CB81B0}" srcOrd="0" destOrd="0" presId="urn:microsoft.com/office/officeart/2005/8/layout/hProcess7"/>
    <dgm:cxn modelId="{E06E8A3D-12DF-4CAF-97B4-AA345AB6F6F6}" type="presParOf" srcId="{F6314C2F-4666-4D10-A620-BD7522CB81B0}" destId="{B8A2D4F1-6D91-4896-8D8B-6CFFC6C3CD58}" srcOrd="0" destOrd="0" presId="urn:microsoft.com/office/officeart/2005/8/layout/hProcess7"/>
    <dgm:cxn modelId="{59888A64-2047-4DD1-A8B9-D99F52888670}" type="presParOf" srcId="{F6314C2F-4666-4D10-A620-BD7522CB81B0}" destId="{BF2A503C-B342-4798-A995-6BB5444002F7}" srcOrd="1" destOrd="0" presId="urn:microsoft.com/office/officeart/2005/8/layout/hProcess7"/>
    <dgm:cxn modelId="{51249CB6-7ACA-4FF6-A1D9-96751C9DB5F6}" type="presParOf" srcId="{F6314C2F-4666-4D10-A620-BD7522CB81B0}" destId="{2E9869DE-6317-4B86-A8B1-8250964EF739}" srcOrd="2" destOrd="0" presId="urn:microsoft.com/office/officeart/2005/8/layout/hProcess7"/>
    <dgm:cxn modelId="{AB502B66-DF08-4E0B-850D-0B2C99CB99FC}" type="presParOf" srcId="{C408A5BC-0FE6-429A-9924-D5127A33A847}" destId="{09764F16-7591-417F-88F8-94E805A8B5AD}" srcOrd="1" destOrd="0" presId="urn:microsoft.com/office/officeart/2005/8/layout/hProcess7"/>
    <dgm:cxn modelId="{62F8046D-580F-4D6C-8DA6-2AA212D1E7A5}" type="presParOf" srcId="{C408A5BC-0FE6-429A-9924-D5127A33A847}" destId="{7BABA668-C377-448C-B6FD-1DD528EA1D4F}" srcOrd="2" destOrd="0" presId="urn:microsoft.com/office/officeart/2005/8/layout/hProcess7"/>
    <dgm:cxn modelId="{3998ABA6-EC88-4F2B-9261-AAD12A1F41AA}" type="presParOf" srcId="{7BABA668-C377-448C-B6FD-1DD528EA1D4F}" destId="{10BC342B-156D-40D9-821E-C0873FE6D9BC}" srcOrd="0" destOrd="0" presId="urn:microsoft.com/office/officeart/2005/8/layout/hProcess7"/>
    <dgm:cxn modelId="{4955474B-3531-4898-B061-1BE1F23E23E6}" type="presParOf" srcId="{7BABA668-C377-448C-B6FD-1DD528EA1D4F}" destId="{87663477-BDD0-443C-87CE-D1CEBF4E92E8}" srcOrd="1" destOrd="0" presId="urn:microsoft.com/office/officeart/2005/8/layout/hProcess7"/>
    <dgm:cxn modelId="{3CC33266-D0E4-4EAB-8F75-59E6D3E56018}" type="presParOf" srcId="{7BABA668-C377-448C-B6FD-1DD528EA1D4F}" destId="{7269E5FC-F656-4826-AD68-012CA69FE8BF}" srcOrd="2" destOrd="0" presId="urn:microsoft.com/office/officeart/2005/8/layout/hProcess7"/>
    <dgm:cxn modelId="{59C5F8E1-B0FF-4DB8-9832-0B9529033318}" type="presParOf" srcId="{C408A5BC-0FE6-429A-9924-D5127A33A847}" destId="{DEE8CB90-A257-42CD-BDAD-EF7D1A75DA06}" srcOrd="3" destOrd="0" presId="urn:microsoft.com/office/officeart/2005/8/layout/hProcess7"/>
    <dgm:cxn modelId="{5F8A115E-B841-45C2-BF42-56A599547221}" type="presParOf" srcId="{C408A5BC-0FE6-429A-9924-D5127A33A847}" destId="{EC24C77B-455B-44B8-A936-C7020A2DFF9A}" srcOrd="4" destOrd="0" presId="urn:microsoft.com/office/officeart/2005/8/layout/hProcess7"/>
    <dgm:cxn modelId="{B5C6359A-C1DD-46FE-B97F-ED0F3AFE0B28}" type="presParOf" srcId="{EC24C77B-455B-44B8-A936-C7020A2DFF9A}" destId="{43D1E4CE-23D4-4CD7-ACC7-1D33E777AA45}" srcOrd="0" destOrd="0" presId="urn:microsoft.com/office/officeart/2005/8/layout/hProcess7"/>
    <dgm:cxn modelId="{D24938A5-DFB0-4C33-8FF5-49538F82B50D}" type="presParOf" srcId="{EC24C77B-455B-44B8-A936-C7020A2DFF9A}" destId="{62E7BA2A-923E-490C-93F1-0531A9157232}" srcOrd="1" destOrd="0" presId="urn:microsoft.com/office/officeart/2005/8/layout/hProcess7"/>
    <dgm:cxn modelId="{6B0083C3-F721-4820-A2B8-D05EE12491DB}" type="presParOf" srcId="{EC24C77B-455B-44B8-A936-C7020A2DFF9A}" destId="{7CA862C9-A267-4822-B0D4-2176FCD44251}" srcOrd="2" destOrd="0" presId="urn:microsoft.com/office/officeart/2005/8/layout/hProcess7"/>
    <dgm:cxn modelId="{0AA9333B-9F83-4EF5-B43A-6407A79E708F}" type="presParOf" srcId="{C408A5BC-0FE6-429A-9924-D5127A33A847}" destId="{F60E451E-21C0-4273-8A21-32C762E893D1}" srcOrd="5" destOrd="0" presId="urn:microsoft.com/office/officeart/2005/8/layout/hProcess7"/>
    <dgm:cxn modelId="{C81C1283-B56C-4331-AAA2-2B281E3350E6}" type="presParOf" srcId="{C408A5BC-0FE6-429A-9924-D5127A33A847}" destId="{71F78F41-16C8-4CF8-A0B1-53A462EBD840}" srcOrd="6" destOrd="0" presId="urn:microsoft.com/office/officeart/2005/8/layout/hProcess7"/>
    <dgm:cxn modelId="{6FC587DF-2CB1-4796-B4A8-CAAEE12C36CB}" type="presParOf" srcId="{71F78F41-16C8-4CF8-A0B1-53A462EBD840}" destId="{52C10D91-A5D2-42DA-A156-72582451E879}" srcOrd="0" destOrd="0" presId="urn:microsoft.com/office/officeart/2005/8/layout/hProcess7"/>
    <dgm:cxn modelId="{01470D39-BC66-4DAC-A1F9-BBEA0332A9FD}" type="presParOf" srcId="{71F78F41-16C8-4CF8-A0B1-53A462EBD840}" destId="{6F44B589-D575-4780-90E3-8C83EBF21A95}" srcOrd="1" destOrd="0" presId="urn:microsoft.com/office/officeart/2005/8/layout/hProcess7"/>
    <dgm:cxn modelId="{B1E27FEA-1875-4F74-945D-0C0A83719B72}" type="presParOf" srcId="{71F78F41-16C8-4CF8-A0B1-53A462EBD840}" destId="{1092FE91-1886-4639-BFF4-BFBC475149AB}" srcOrd="2" destOrd="0" presId="urn:microsoft.com/office/officeart/2005/8/layout/hProcess7"/>
    <dgm:cxn modelId="{1268E94E-4E35-4FEC-8E3A-A715280171C4}" type="presParOf" srcId="{C408A5BC-0FE6-429A-9924-D5127A33A847}" destId="{0FECE563-5C32-4ABD-8813-0578A2645049}" srcOrd="7" destOrd="0" presId="urn:microsoft.com/office/officeart/2005/8/layout/hProcess7"/>
    <dgm:cxn modelId="{2CBE02C3-28F9-42D2-AB37-B5E4ECC6EEE8}" type="presParOf" srcId="{C408A5BC-0FE6-429A-9924-D5127A33A847}" destId="{2AC6818E-4FC2-48F4-81CA-886DA1B26166}" srcOrd="8" destOrd="0" presId="urn:microsoft.com/office/officeart/2005/8/layout/hProcess7"/>
    <dgm:cxn modelId="{776B1C86-539E-4AF9-91ED-DEABEC879419}" type="presParOf" srcId="{2AC6818E-4FC2-48F4-81CA-886DA1B26166}" destId="{3A8E9550-0707-45E6-9875-AA7BA9A16D4F}" srcOrd="0" destOrd="0" presId="urn:microsoft.com/office/officeart/2005/8/layout/hProcess7"/>
    <dgm:cxn modelId="{85B38C1A-3EBF-4CFE-BB01-5ACF3E9DCC11}" type="presParOf" srcId="{2AC6818E-4FC2-48F4-81CA-886DA1B26166}" destId="{BE9579CA-4375-4007-BCD1-35275C303926}" srcOrd="1" destOrd="0" presId="urn:microsoft.com/office/officeart/2005/8/layout/hProcess7"/>
    <dgm:cxn modelId="{48219153-844D-4D4C-A376-0E70975632B8}" type="presParOf" srcId="{2AC6818E-4FC2-48F4-81CA-886DA1B26166}" destId="{9BC089C5-8FE5-4C2B-B8C4-A14027493A1B}"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A2D4F1-6D91-4896-8D8B-6CFFC6C3CD58}">
      <dsp:nvSpPr>
        <dsp:cNvPr id="0" name=""/>
        <dsp:cNvSpPr/>
      </dsp:nvSpPr>
      <dsp:spPr>
        <a:xfrm>
          <a:off x="1032" y="0"/>
          <a:ext cx="4442259" cy="4565984"/>
        </a:xfrm>
        <a:prstGeom prst="roundRect">
          <a:avLst>
            <a:gd name="adj" fmla="val 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7734" rIns="204470" bIns="0" numCol="1" spcCol="1270" anchor="t" anchorCtr="0">
          <a:noAutofit/>
        </a:bodyPr>
        <a:lstStyle/>
        <a:p>
          <a:pPr marL="0" lvl="0" indent="0" algn="r" defTabSz="2044700">
            <a:lnSpc>
              <a:spcPct val="90000"/>
            </a:lnSpc>
            <a:spcBef>
              <a:spcPct val="0"/>
            </a:spcBef>
            <a:spcAft>
              <a:spcPct val="35000"/>
            </a:spcAft>
            <a:buNone/>
          </a:pPr>
          <a:r>
            <a:rPr lang="en-US" sz="4600" u="none" kern="1200">
              <a:latin typeface="Open Sans Bold"/>
            </a:rPr>
            <a:t>Bước 1</a:t>
          </a:r>
          <a:endParaRPr lang="en-US" sz="4600" kern="1200" dirty="0"/>
        </a:p>
      </dsp:txBody>
      <dsp:txXfrm rot="16200000">
        <a:off x="-1426795" y="1427827"/>
        <a:ext cx="3744106" cy="888451"/>
      </dsp:txXfrm>
    </dsp:sp>
    <dsp:sp modelId="{2E9869DE-6317-4B86-A8B1-8250964EF739}">
      <dsp:nvSpPr>
        <dsp:cNvPr id="0" name=""/>
        <dsp:cNvSpPr/>
      </dsp:nvSpPr>
      <dsp:spPr>
        <a:xfrm>
          <a:off x="889484" y="0"/>
          <a:ext cx="3309483" cy="456598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157" rIns="0" bIns="0" numCol="1" spcCol="1270" anchor="t" anchorCtr="0">
          <a:noAutofit/>
        </a:bodyPr>
        <a:lstStyle/>
        <a:p>
          <a:pPr marL="0" lvl="0" indent="0" algn="l" defTabSz="1466850">
            <a:lnSpc>
              <a:spcPct val="90000"/>
            </a:lnSpc>
            <a:spcBef>
              <a:spcPct val="0"/>
            </a:spcBef>
            <a:spcAft>
              <a:spcPct val="35000"/>
            </a:spcAft>
            <a:buNone/>
          </a:pPr>
          <a:r>
            <a:rPr lang="en-US" sz="3300" kern="1200" dirty="0" err="1">
              <a:latin typeface="Times New Roman" panose="02020603050405020304" pitchFamily="18" charset="0"/>
              <a:cs typeface="Times New Roman" panose="02020603050405020304" pitchFamily="18" charset="0"/>
            </a:rPr>
            <a:t>Dùng</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dao</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mổ</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cắt</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ngang</a:t>
          </a:r>
          <a:r>
            <a:rPr lang="en-US" sz="3300" kern="1200" dirty="0">
              <a:latin typeface="Times New Roman" panose="02020603050405020304" pitchFamily="18" charset="0"/>
              <a:cs typeface="Times New Roman" panose="02020603050405020304" pitchFamily="18" charset="0"/>
            </a:rPr>
            <a:t> qua </a:t>
          </a:r>
          <a:r>
            <a:rPr lang="en-US" sz="3300" kern="1200" dirty="0" err="1">
              <a:latin typeface="Times New Roman" panose="02020603050405020304" pitchFamily="18" charset="0"/>
              <a:cs typeface="Times New Roman" panose="02020603050405020304" pitchFamily="18" charset="0"/>
            </a:rPr>
            <a:t>cuống</a:t>
          </a:r>
          <a:r>
            <a:rPr lang="en-US" sz="3300" kern="1200" dirty="0">
              <a:latin typeface="Times New Roman" panose="02020603050405020304" pitchFamily="18" charset="0"/>
              <a:cs typeface="Times New Roman" panose="02020603050405020304" pitchFamily="18" charset="0"/>
            </a:rPr>
            <a:t> lá </a:t>
          </a:r>
          <a:r>
            <a:rPr lang="en-US" sz="3300" kern="1200" dirty="0" err="1">
              <a:latin typeface="Times New Roman" panose="02020603050405020304" pitchFamily="18" charset="0"/>
              <a:cs typeface="Times New Roman" panose="02020603050405020304" pitchFamily="18" charset="0"/>
            </a:rPr>
            <a:t>cần</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tây</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rồi</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cắm</a:t>
          </a:r>
          <a:r>
            <a:rPr lang="en-US" sz="3300" kern="1200" dirty="0">
              <a:latin typeface="Times New Roman" panose="02020603050405020304" pitchFamily="18" charset="0"/>
              <a:cs typeface="Times New Roman" panose="02020603050405020304" pitchFamily="18" charset="0"/>
            </a:rPr>
            <a:t> vào </a:t>
          </a:r>
          <a:r>
            <a:rPr lang="en-US" sz="3300" kern="1200" dirty="0" err="1">
              <a:latin typeface="Times New Roman" panose="02020603050405020304" pitchFamily="18" charset="0"/>
              <a:cs typeface="Times New Roman" panose="02020603050405020304" pitchFamily="18" charset="0"/>
            </a:rPr>
            <a:t>cốc</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nước</a:t>
          </a:r>
          <a:r>
            <a:rPr lang="en-US" sz="3300" kern="1200" dirty="0">
              <a:latin typeface="Times New Roman" panose="02020603050405020304" pitchFamily="18" charset="0"/>
              <a:cs typeface="Times New Roman" panose="02020603050405020304" pitchFamily="18" charset="0"/>
            </a:rPr>
            <a:t> màu, để </a:t>
          </a:r>
          <a:r>
            <a:rPr lang="en-US" sz="3300" kern="1200" dirty="0" err="1">
              <a:latin typeface="Times New Roman" panose="02020603050405020304" pitchFamily="18" charset="0"/>
              <a:cs typeface="Times New Roman" panose="02020603050405020304" pitchFamily="18" charset="0"/>
            </a:rPr>
            <a:t>ra</a:t>
          </a:r>
          <a:r>
            <a:rPr lang="en-US" sz="3300" kern="1200" dirty="0">
              <a:latin typeface="Times New Roman" panose="02020603050405020304" pitchFamily="18" charset="0"/>
              <a:cs typeface="Times New Roman" panose="02020603050405020304" pitchFamily="18" charset="0"/>
            </a:rPr>
            <a:t> chỗ </a:t>
          </a:r>
          <a:r>
            <a:rPr lang="en-US" sz="3300" kern="1200" dirty="0" err="1">
              <a:latin typeface="Times New Roman" panose="02020603050405020304" pitchFamily="18" charset="0"/>
              <a:cs typeface="Times New Roman" panose="02020603050405020304" pitchFamily="18" charset="0"/>
            </a:rPr>
            <a:t>thoáng</a:t>
          </a:r>
          <a:r>
            <a:rPr lang="en-US" sz="3300" kern="1200" dirty="0">
              <a:latin typeface="Times New Roman" panose="02020603050405020304" pitchFamily="18" charset="0"/>
              <a:cs typeface="Times New Roman" panose="02020603050405020304" pitchFamily="18" charset="0"/>
            </a:rPr>
            <a:t> từ 30 - 60 </a:t>
          </a:r>
          <a:r>
            <a:rPr lang="en-US" sz="3300" kern="1200" dirty="0" err="1">
              <a:latin typeface="Times New Roman" panose="02020603050405020304" pitchFamily="18" charset="0"/>
              <a:cs typeface="Times New Roman" panose="02020603050405020304" pitchFamily="18" charset="0"/>
            </a:rPr>
            <a:t>phút</a:t>
          </a:r>
          <a:r>
            <a:rPr lang="en-US" sz="3300" kern="1200" dirty="0">
              <a:latin typeface="Times New Roman" panose="02020603050405020304" pitchFamily="18" charset="0"/>
              <a:cs typeface="Times New Roman" panose="02020603050405020304" pitchFamily="18" charset="0"/>
            </a:rPr>
            <a:t>,</a:t>
          </a:r>
          <a:r>
            <a:rPr lang="en-US" sz="3300" b="1"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quan</a:t>
          </a:r>
          <a:r>
            <a:rPr lang="en-US" sz="3300" kern="1200" dirty="0">
              <a:latin typeface="Times New Roman" panose="02020603050405020304" pitchFamily="18" charset="0"/>
              <a:cs typeface="Times New Roman" panose="02020603050405020304" pitchFamily="18" charset="0"/>
            </a:rPr>
            <a:t> sát sự thay </a:t>
          </a:r>
          <a:r>
            <a:rPr lang="en-US" sz="3300" kern="1200" dirty="0" err="1">
              <a:latin typeface="Times New Roman" panose="02020603050405020304" pitchFamily="18" charset="0"/>
              <a:cs typeface="Times New Roman" panose="02020603050405020304" pitchFamily="18" charset="0"/>
            </a:rPr>
            <a:t>đổi</a:t>
          </a:r>
          <a:r>
            <a:rPr lang="en-US" sz="3300" kern="1200" dirty="0">
              <a:latin typeface="Times New Roman" panose="02020603050405020304" pitchFamily="18" charset="0"/>
              <a:cs typeface="Times New Roman" panose="02020603050405020304" pitchFamily="18" charset="0"/>
            </a:rPr>
            <a:t> màu </a:t>
          </a:r>
          <a:r>
            <a:rPr lang="en-US" sz="3300" kern="1200" dirty="0" err="1">
              <a:latin typeface="Times New Roman" panose="02020603050405020304" pitchFamily="18" charset="0"/>
              <a:cs typeface="Times New Roman" panose="02020603050405020304" pitchFamily="18" charset="0"/>
            </a:rPr>
            <a:t>của</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cuống</a:t>
          </a:r>
          <a:r>
            <a:rPr lang="en-US" sz="3300" kern="1200" dirty="0">
              <a:latin typeface="Times New Roman" panose="02020603050405020304" pitchFamily="18" charset="0"/>
              <a:cs typeface="Times New Roman" panose="02020603050405020304" pitchFamily="18" charset="0"/>
            </a:rPr>
            <a:t> lá. (</a:t>
          </a:r>
          <a:r>
            <a:rPr lang="en-US" sz="3300" kern="1200" dirty="0" err="1">
              <a:latin typeface="Times New Roman" panose="02020603050405020304" pitchFamily="18" charset="0"/>
              <a:cs typeface="Times New Roman" panose="02020603050405020304" pitchFamily="18" charset="0"/>
            </a:rPr>
            <a:t>chuẩn</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bị</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trước</a:t>
          </a:r>
          <a:r>
            <a:rPr lang="en-US" sz="3300" kern="1200" dirty="0">
              <a:latin typeface="Times New Roman" panose="02020603050405020304" pitchFamily="18" charset="0"/>
              <a:cs typeface="Times New Roman" panose="02020603050405020304" pitchFamily="18" charset="0"/>
            </a:rPr>
            <a:t>)</a:t>
          </a:r>
          <a:endParaRPr lang="en-US" sz="3300" kern="1200" dirty="0"/>
        </a:p>
      </dsp:txBody>
      <dsp:txXfrm>
        <a:off x="889484" y="0"/>
        <a:ext cx="3309483" cy="4565984"/>
      </dsp:txXfrm>
    </dsp:sp>
    <dsp:sp modelId="{43D1E4CE-23D4-4CD7-ACC7-1D33E777AA45}">
      <dsp:nvSpPr>
        <dsp:cNvPr id="0" name=""/>
        <dsp:cNvSpPr/>
      </dsp:nvSpPr>
      <dsp:spPr>
        <a:xfrm>
          <a:off x="4598770" y="0"/>
          <a:ext cx="4442259" cy="4565984"/>
        </a:xfrm>
        <a:prstGeom prst="roundRect">
          <a:avLst>
            <a:gd name="adj" fmla="val 5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7734" rIns="204470" bIns="0" numCol="1" spcCol="1270" anchor="t" anchorCtr="0">
          <a:noAutofit/>
        </a:bodyPr>
        <a:lstStyle/>
        <a:p>
          <a:pPr marL="0" lvl="0" indent="0" algn="r" defTabSz="2044700">
            <a:lnSpc>
              <a:spcPct val="90000"/>
            </a:lnSpc>
            <a:spcBef>
              <a:spcPct val="0"/>
            </a:spcBef>
            <a:spcAft>
              <a:spcPct val="35000"/>
            </a:spcAft>
            <a:buNone/>
          </a:pPr>
          <a:r>
            <a:rPr lang="en-US" sz="4600" u="none" kern="1200">
              <a:latin typeface="Open Sans Bold"/>
            </a:rPr>
            <a:t>Bước 2</a:t>
          </a:r>
          <a:endParaRPr lang="en-US" sz="4600" kern="1200" dirty="0"/>
        </a:p>
      </dsp:txBody>
      <dsp:txXfrm rot="16200000">
        <a:off x="3170942" y="1427827"/>
        <a:ext cx="3744106" cy="888451"/>
      </dsp:txXfrm>
    </dsp:sp>
    <dsp:sp modelId="{87663477-BDD0-443C-87CE-D1CEBF4E92E8}">
      <dsp:nvSpPr>
        <dsp:cNvPr id="0" name=""/>
        <dsp:cNvSpPr/>
      </dsp:nvSpPr>
      <dsp:spPr>
        <a:xfrm rot="5400000">
          <a:off x="4285314" y="3582945"/>
          <a:ext cx="671333" cy="666338"/>
        </a:xfrm>
        <a:prstGeom prst="flowChartExtra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A862C9-A267-4822-B0D4-2176FCD44251}">
      <dsp:nvSpPr>
        <dsp:cNvPr id="0" name=""/>
        <dsp:cNvSpPr/>
      </dsp:nvSpPr>
      <dsp:spPr>
        <a:xfrm>
          <a:off x="5487222" y="0"/>
          <a:ext cx="3309483" cy="456598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157" rIns="0" bIns="0" numCol="1" spcCol="1270" anchor="t" anchorCtr="0">
          <a:noAutofit/>
        </a:bodyPr>
        <a:lstStyle/>
        <a:p>
          <a:pPr marL="0" lvl="0" indent="0" algn="l" defTabSz="1466850">
            <a:lnSpc>
              <a:spcPct val="90000"/>
            </a:lnSpc>
            <a:spcBef>
              <a:spcPct val="0"/>
            </a:spcBef>
            <a:spcAft>
              <a:spcPct val="35000"/>
            </a:spcAft>
            <a:buNone/>
          </a:pPr>
          <a:r>
            <a:rPr lang="en-US" sz="3300" kern="1200" dirty="0" err="1">
              <a:latin typeface="Times New Roman" panose="02020603050405020304" pitchFamily="18" charset="0"/>
              <a:cs typeface="Times New Roman" panose="02020603050405020304" pitchFamily="18" charset="0"/>
            </a:rPr>
            <a:t>Dùng</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dao</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cắt</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ngang</a:t>
          </a:r>
          <a:r>
            <a:rPr lang="en-US" sz="3300" kern="1200" dirty="0">
              <a:latin typeface="Times New Roman" panose="02020603050405020304" pitchFamily="18" charset="0"/>
              <a:cs typeface="Times New Roman" panose="02020603050405020304" pitchFamily="18" charset="0"/>
            </a:rPr>
            <a:t> phần </a:t>
          </a:r>
          <a:r>
            <a:rPr lang="en-US" sz="3300" kern="1200" dirty="0" err="1">
              <a:latin typeface="Times New Roman" panose="02020603050405020304" pitchFamily="18" charset="0"/>
              <a:cs typeface="Times New Roman" panose="02020603050405020304" pitchFamily="18" charset="0"/>
            </a:rPr>
            <a:t>cuống</a:t>
          </a:r>
          <a:r>
            <a:rPr lang="en-US" sz="3300" kern="1200" dirty="0">
              <a:latin typeface="Times New Roman" panose="02020603050405020304" pitchFamily="18" charset="0"/>
              <a:cs typeface="Times New Roman" panose="02020603050405020304" pitchFamily="18" charset="0"/>
            </a:rPr>
            <a:t> lá </a:t>
          </a:r>
          <a:r>
            <a:rPr lang="en-US" sz="3300" kern="1200" dirty="0" err="1">
              <a:latin typeface="Times New Roman" panose="02020603050405020304" pitchFamily="18" charset="0"/>
              <a:cs typeface="Times New Roman" panose="02020603050405020304" pitchFamily="18" charset="0"/>
            </a:rPr>
            <a:t>cần</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tây</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bị</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nhuộm</a:t>
          </a:r>
          <a:r>
            <a:rPr lang="en-US" sz="3300" kern="1200" dirty="0">
              <a:latin typeface="Times New Roman" panose="02020603050405020304" pitchFamily="18" charset="0"/>
              <a:cs typeface="Times New Roman" panose="02020603050405020304" pitchFamily="18" charset="0"/>
            </a:rPr>
            <a:t> màu thành các đoạn ngắn..</a:t>
          </a:r>
          <a:endParaRPr lang="en-US" sz="3300" kern="1200" dirty="0"/>
        </a:p>
      </dsp:txBody>
      <dsp:txXfrm>
        <a:off x="5487222" y="0"/>
        <a:ext cx="3309483" cy="4565984"/>
      </dsp:txXfrm>
    </dsp:sp>
    <dsp:sp modelId="{3A8E9550-0707-45E6-9875-AA7BA9A16D4F}">
      <dsp:nvSpPr>
        <dsp:cNvPr id="0" name=""/>
        <dsp:cNvSpPr/>
      </dsp:nvSpPr>
      <dsp:spPr>
        <a:xfrm>
          <a:off x="9197540" y="0"/>
          <a:ext cx="4442259" cy="4565984"/>
        </a:xfrm>
        <a:prstGeom prst="roundRect">
          <a:avLst>
            <a:gd name="adj" fmla="val 5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7734" rIns="204470" bIns="0" numCol="1" spcCol="1270" anchor="t" anchorCtr="0">
          <a:noAutofit/>
        </a:bodyPr>
        <a:lstStyle/>
        <a:p>
          <a:pPr marL="0" lvl="0" indent="0" algn="r" defTabSz="2044700">
            <a:lnSpc>
              <a:spcPct val="90000"/>
            </a:lnSpc>
            <a:spcBef>
              <a:spcPct val="0"/>
            </a:spcBef>
            <a:spcAft>
              <a:spcPct val="35000"/>
            </a:spcAft>
            <a:buNone/>
          </a:pPr>
          <a:r>
            <a:rPr lang="en-US" sz="4600" u="none" kern="1200">
              <a:latin typeface="Open Sans Bold"/>
            </a:rPr>
            <a:t>Bước 3</a:t>
          </a:r>
          <a:endParaRPr lang="en-US" sz="4600" kern="1200" dirty="0"/>
        </a:p>
      </dsp:txBody>
      <dsp:txXfrm rot="16200000">
        <a:off x="7769713" y="1427827"/>
        <a:ext cx="3744106" cy="888451"/>
      </dsp:txXfrm>
    </dsp:sp>
    <dsp:sp modelId="{6F44B589-D575-4780-90E3-8C83EBF21A95}">
      <dsp:nvSpPr>
        <dsp:cNvPr id="0" name=""/>
        <dsp:cNvSpPr/>
      </dsp:nvSpPr>
      <dsp:spPr>
        <a:xfrm rot="5400000">
          <a:off x="8883052" y="3582945"/>
          <a:ext cx="671333" cy="666338"/>
        </a:xfrm>
        <a:prstGeom prst="flowChartExtract">
          <a:avLst/>
        </a:prstGeom>
        <a:solidFill>
          <a:schemeClr val="lt1">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 modelId="{9BC089C5-8FE5-4C2B-B8C4-A14027493A1B}">
      <dsp:nvSpPr>
        <dsp:cNvPr id="0" name=""/>
        <dsp:cNvSpPr/>
      </dsp:nvSpPr>
      <dsp:spPr>
        <a:xfrm>
          <a:off x="10085992" y="0"/>
          <a:ext cx="3309483" cy="456598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157" rIns="0" bIns="0" numCol="1" spcCol="1270" anchor="t" anchorCtr="0">
          <a:noAutofit/>
        </a:bodyPr>
        <a:lstStyle/>
        <a:p>
          <a:pPr marL="0" lvl="0" indent="0" algn="l" defTabSz="1466850">
            <a:lnSpc>
              <a:spcPct val="90000"/>
            </a:lnSpc>
            <a:spcBef>
              <a:spcPct val="0"/>
            </a:spcBef>
            <a:spcAft>
              <a:spcPct val="35000"/>
            </a:spcAft>
            <a:buNone/>
          </a:pPr>
          <a:r>
            <a:rPr lang="en-US" sz="3300" kern="1200" dirty="0">
              <a:latin typeface="Times New Roman" panose="02020603050405020304" pitchFamily="18" charset="0"/>
              <a:cs typeface="Times New Roman" panose="02020603050405020304" pitchFamily="18" charset="0"/>
            </a:rPr>
            <a:t>Sử dụng </a:t>
          </a:r>
          <a:r>
            <a:rPr lang="en-US" sz="3300" kern="1200" dirty="0" err="1">
              <a:latin typeface="Times New Roman" panose="02020603050405020304" pitchFamily="18" charset="0"/>
              <a:cs typeface="Times New Roman" panose="02020603050405020304" pitchFamily="18" charset="0"/>
            </a:rPr>
            <a:t>kính</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lúp</a:t>
          </a:r>
          <a:r>
            <a:rPr lang="en-US" sz="3300" kern="1200" dirty="0">
              <a:latin typeface="Times New Roman" panose="02020603050405020304" pitchFamily="18" charset="0"/>
              <a:cs typeface="Times New Roman" panose="02020603050405020304" pitchFamily="18" charset="0"/>
            </a:rPr>
            <a:t> để </a:t>
          </a:r>
          <a:r>
            <a:rPr lang="en-US" sz="3300" kern="1200" dirty="0" err="1">
              <a:latin typeface="Times New Roman" panose="02020603050405020304" pitchFamily="18" charset="0"/>
              <a:cs typeface="Times New Roman" panose="02020603050405020304" pitchFamily="18" charset="0"/>
            </a:rPr>
            <a:t>quan</a:t>
          </a:r>
          <a:r>
            <a:rPr lang="en-US" sz="3300" kern="1200" dirty="0">
              <a:latin typeface="Times New Roman" panose="02020603050405020304" pitchFamily="18" charset="0"/>
              <a:cs typeface="Times New Roman" panose="02020603050405020304" pitchFamily="18" charset="0"/>
            </a:rPr>
            <a:t> sát phần mạch </a:t>
          </a:r>
          <a:r>
            <a:rPr lang="en-US" sz="3300" kern="1200" dirty="0" err="1">
              <a:latin typeface="Times New Roman" panose="02020603050405020304" pitchFamily="18" charset="0"/>
              <a:cs typeface="Times New Roman" panose="02020603050405020304" pitchFamily="18" charset="0"/>
            </a:rPr>
            <a:t>dẫn</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trong</a:t>
          </a:r>
          <a:r>
            <a:rPr lang="en-US" sz="3300" kern="1200" dirty="0">
              <a:latin typeface="Times New Roman" panose="02020603050405020304" pitchFamily="18" charset="0"/>
              <a:cs typeface="Times New Roman" panose="02020603050405020304" pitchFamily="18" charset="0"/>
            </a:rPr>
            <a:t> các đoạn </a:t>
          </a:r>
          <a:r>
            <a:rPr lang="en-US" sz="3300" kern="1200" dirty="0" err="1">
              <a:latin typeface="Times New Roman" panose="02020603050405020304" pitchFamily="18" charset="0"/>
              <a:cs typeface="Times New Roman" panose="02020603050405020304" pitchFamily="18" charset="0"/>
            </a:rPr>
            <a:t>cuống</a:t>
          </a:r>
          <a:r>
            <a:rPr lang="en-US" sz="3300" kern="1200" dirty="0">
              <a:latin typeface="Times New Roman" panose="02020603050405020304" pitchFamily="18" charset="0"/>
              <a:cs typeface="Times New Roman" panose="02020603050405020304" pitchFamily="18" charset="0"/>
            </a:rPr>
            <a:t> lá</a:t>
          </a:r>
          <a:r>
            <a:rPr lang="en-US" sz="3300" b="1" kern="1200" dirty="0">
              <a:latin typeface="Times New Roman" panose="02020603050405020304" pitchFamily="18" charset="0"/>
              <a:cs typeface="Times New Roman" panose="02020603050405020304" pitchFamily="18" charset="0"/>
            </a:rPr>
            <a:t>.</a:t>
          </a:r>
          <a:endParaRPr lang="en-US" sz="3300" kern="1200" dirty="0"/>
        </a:p>
      </dsp:txBody>
      <dsp:txXfrm>
        <a:off x="10085992" y="0"/>
        <a:ext cx="3309483" cy="456598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F72F8C-2084-4B45-83CA-AB2951BD1844}" type="datetimeFigureOut">
              <a:rPr lang="en-US" smtClean="0"/>
              <a:t>5/11/2024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A95496-B0B7-4C60-AAAD-2A252C434166}" type="slidenum">
              <a:rPr lang="en-US" smtClean="0"/>
              <a:t>‹#›</a:t>
            </a:fld>
            <a:endParaRPr lang="en-US"/>
          </a:p>
        </p:txBody>
      </p:sp>
    </p:spTree>
    <p:extLst>
      <p:ext uri="{BB962C8B-B14F-4D97-AF65-F5344CB8AC3E}">
        <p14:creationId xmlns:p14="http://schemas.microsoft.com/office/powerpoint/2010/main" val="2746984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A95496-B0B7-4C60-AAAD-2A252C434166}" type="slidenum">
              <a:rPr lang="en-US" smtClean="0"/>
              <a:t>17</a:t>
            </a:fld>
            <a:endParaRPr lang="en-US"/>
          </a:p>
        </p:txBody>
      </p:sp>
    </p:spTree>
    <p:extLst>
      <p:ext uri="{BB962C8B-B14F-4D97-AF65-F5344CB8AC3E}">
        <p14:creationId xmlns:p14="http://schemas.microsoft.com/office/powerpoint/2010/main" val="243508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A95496-B0B7-4C60-AAAD-2A252C434166}" type="slidenum">
              <a:rPr lang="en-US" smtClean="0"/>
              <a:t>28</a:t>
            </a:fld>
            <a:endParaRPr lang="en-US"/>
          </a:p>
        </p:txBody>
      </p:sp>
    </p:spTree>
    <p:extLst>
      <p:ext uri="{BB962C8B-B14F-4D97-AF65-F5344CB8AC3E}">
        <p14:creationId xmlns:p14="http://schemas.microsoft.com/office/powerpoint/2010/main" val="2297783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A95496-B0B7-4C60-AAAD-2A252C434166}" type="slidenum">
              <a:rPr lang="en-US" smtClean="0"/>
              <a:t>31</a:t>
            </a:fld>
            <a:endParaRPr lang="en-US"/>
          </a:p>
        </p:txBody>
      </p:sp>
    </p:spTree>
    <p:extLst>
      <p:ext uri="{BB962C8B-B14F-4D97-AF65-F5344CB8AC3E}">
        <p14:creationId xmlns:p14="http://schemas.microsoft.com/office/powerpoint/2010/main" val="3678717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A95496-B0B7-4C60-AAAD-2A252C434166}" type="slidenum">
              <a:rPr lang="en-US" smtClean="0"/>
              <a:t>35</a:t>
            </a:fld>
            <a:endParaRPr lang="en-US"/>
          </a:p>
        </p:txBody>
      </p:sp>
    </p:spTree>
    <p:extLst>
      <p:ext uri="{BB962C8B-B14F-4D97-AF65-F5344CB8AC3E}">
        <p14:creationId xmlns:p14="http://schemas.microsoft.com/office/powerpoint/2010/main" val="776962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image" Target="../media/image13.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2.png"/><Relationship Id="rId4" Type="http://schemas.openxmlformats.org/officeDocument/2006/relationships/diagramQuickStyle" Target="../diagrams/quickStyle1.xml"/><Relationship Id="rId9"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3"/>
          <p:cNvSpPr txBox="1"/>
          <p:nvPr/>
        </p:nvSpPr>
        <p:spPr>
          <a:xfrm>
            <a:off x="2819400" y="3924300"/>
            <a:ext cx="13563600" cy="3590727"/>
          </a:xfrm>
          <a:prstGeom prst="rect">
            <a:avLst/>
          </a:prstGeom>
        </p:spPr>
        <p:txBody>
          <a:bodyPr wrap="square" lIns="0" tIns="0" rIns="0" bIns="0" rtlCol="0" anchor="t">
            <a:spAutoFit/>
          </a:bodyPr>
          <a:lstStyle/>
          <a:p>
            <a:pPr algn="ctr">
              <a:lnSpc>
                <a:spcPts val="7015"/>
              </a:lnSpc>
            </a:pPr>
            <a:r>
              <a:rPr lang="en-US" sz="7015" spc="70" dirty="0">
                <a:solidFill>
                  <a:srgbClr val="1B512D"/>
                </a:solidFill>
                <a:latin typeface="Maven Pro Bold Bold"/>
              </a:rPr>
              <a:t>BÀI 32: THỰC HÀNH: </a:t>
            </a:r>
          </a:p>
          <a:p>
            <a:pPr algn="ctr">
              <a:lnSpc>
                <a:spcPts val="7015"/>
              </a:lnSpc>
            </a:pPr>
            <a:r>
              <a:rPr lang="en-US" sz="7015" spc="70" dirty="0">
                <a:solidFill>
                  <a:srgbClr val="1B512D"/>
                </a:solidFill>
                <a:latin typeface="Maven Pro Bold Bold"/>
              </a:rPr>
              <a:t>CHỨNG MINH THÂN VẬN CHUYỂN NƯỚC VÀ LÁ THOÁT HƠI NƯỚC</a:t>
            </a:r>
          </a:p>
        </p:txBody>
      </p:sp>
    </p:spTree>
    <p:extLst>
      <p:ext uri="{BB962C8B-B14F-4D97-AF65-F5344CB8AC3E}">
        <p14:creationId xmlns:p14="http://schemas.microsoft.com/office/powerpoint/2010/main" val="78634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2F99BAE-9363-421D-9EB7-390FEF9B2F33}"/>
              </a:ext>
            </a:extLst>
          </p:cNvPr>
          <p:cNvGraphicFramePr>
            <a:graphicFrameLocks noGrp="1"/>
          </p:cNvGraphicFramePr>
          <p:nvPr/>
        </p:nvGraphicFramePr>
        <p:xfrm>
          <a:off x="271670" y="571500"/>
          <a:ext cx="17983200" cy="9519429"/>
        </p:xfrm>
        <a:graphic>
          <a:graphicData uri="http://schemas.openxmlformats.org/drawingml/2006/table">
            <a:tbl>
              <a:tblPr/>
              <a:tblGrid>
                <a:gridCol w="8642611">
                  <a:extLst>
                    <a:ext uri="{9D8B030D-6E8A-4147-A177-3AD203B41FA5}">
                      <a16:colId xmlns:a16="http://schemas.microsoft.com/office/drawing/2014/main" val="2795676317"/>
                    </a:ext>
                  </a:extLst>
                </a:gridCol>
                <a:gridCol w="9340589">
                  <a:extLst>
                    <a:ext uri="{9D8B030D-6E8A-4147-A177-3AD203B41FA5}">
                      <a16:colId xmlns:a16="http://schemas.microsoft.com/office/drawing/2014/main" val="2701719539"/>
                    </a:ext>
                  </a:extLst>
                </a:gridCol>
              </a:tblGrid>
              <a:tr h="420969">
                <a:tc gridSpan="2">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vi-VN" altLang="en-US" sz="3600" b="1" i="0" u="none" strike="noStrike" cap="none" normalizeH="0" baseline="0" dirty="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PHIẾU HỌC TẬP (1)</a:t>
                      </a:r>
                      <a:endParaRPr kumimoji="0" lang="en-US" altLang="en-US" sz="36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c hMerge="1">
                  <a:txBody>
                    <a:bodyPr/>
                    <a:lstStyle/>
                    <a:p>
                      <a:endParaRPr lang="en-US"/>
                    </a:p>
                  </a:txBody>
                  <a:tcPr/>
                </a:tc>
                <a:extLst>
                  <a:ext uri="{0D108BD9-81ED-4DB2-BD59-A6C34878D82A}">
                    <a16:rowId xmlns:a16="http://schemas.microsoft.com/office/drawing/2014/main" val="862003694"/>
                  </a:ext>
                </a:extLst>
              </a:tr>
              <a:tr h="420969">
                <a:tc>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vi-VN" altLang="en-US" sz="3600" b="0" i="0" u="none" strike="noStrike" cap="none" normalizeH="0" baseline="0" dirty="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Thí nghiệm 1</a:t>
                      </a:r>
                      <a:endParaRPr kumimoji="0" lang="en-US" altLang="en-US" sz="36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2D69B"/>
                    </a:solidFill>
                  </a:tcPr>
                </a:tc>
                <a:tc>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vi-VN" altLang="en-US" sz="36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Hiện tương/Kết quả</a:t>
                      </a:r>
                      <a:endParaRPr kumimoji="0" lang="en-US" altLang="en-US" sz="36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0"/>
                    </a:solidFill>
                  </a:tcPr>
                </a:tc>
                <a:extLst>
                  <a:ext uri="{0D108BD9-81ED-4DB2-BD59-A6C34878D82A}">
                    <a16:rowId xmlns:a16="http://schemas.microsoft.com/office/drawing/2014/main" val="3659844874"/>
                  </a:ext>
                </a:extLst>
              </a:tr>
              <a:tr h="1686069">
                <a:tc>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vi-VN" altLang="en-US" sz="3600" b="1" i="0" u="none" strike="noStrike" cap="none" normalizeH="0" baseline="0" dirty="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vi-VN" altLang="en-US" sz="36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Thí nghiệm chứng minh </a:t>
                      </a:r>
                      <a:r>
                        <a:rPr kumimoji="0" lang="en-US" altLang="en-US" sz="3600" b="1" i="0" u="none" strike="noStrike" cap="none" normalizeH="0" baseline="0" dirty="0" err="1">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thân</a:t>
                      </a:r>
                      <a:r>
                        <a:rPr kumimoji="0" lang="en-US" altLang="en-US" sz="36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600" b="1" i="0" u="none" strike="noStrike" cap="none" normalizeH="0" baseline="0" dirty="0" err="1">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vận</a:t>
                      </a:r>
                      <a:r>
                        <a:rPr kumimoji="0" lang="en-US" altLang="en-US" sz="36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chuyển </a:t>
                      </a:r>
                      <a:r>
                        <a:rPr kumimoji="0" lang="en-US" altLang="en-US" sz="3600" b="1" i="0" u="none" strike="noStrike" cap="none" normalizeH="0" baseline="0" dirty="0" err="1">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nước</a:t>
                      </a: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marL="0" marR="0" lvl="0" indent="0" algn="just" defTabSz="914400" rtl="0" eaLnBrk="1" fontAlgn="base" latinLnBrk="0" hangingPunct="1">
                        <a:lnSpc>
                          <a:spcPct val="100000"/>
                        </a:lnSpc>
                        <a:spcBef>
                          <a:spcPts val="30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38335688"/>
                  </a:ext>
                </a:extLst>
              </a:tr>
              <a:tr h="4444292">
                <a:tc gridSpan="2">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vi-VN" altLang="en-US" sz="36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6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Giải thích</a:t>
                      </a:r>
                    </a:p>
                    <a:p>
                      <a:pPr marL="0" marR="0" lvl="0" indent="0" algn="l" defTabSz="914400" rtl="0" eaLnBrk="1" fontAlgn="base" latinLnBrk="0" hangingPunct="1">
                        <a:lnSpc>
                          <a:spcPct val="100000"/>
                        </a:lnSpc>
                        <a:spcBef>
                          <a:spcPts val="300"/>
                        </a:spcBef>
                        <a:spcAft>
                          <a:spcPct val="0"/>
                        </a:spcAft>
                        <a:buClrTx/>
                        <a:buSzTx/>
                        <a:buFontTx/>
                        <a:buNone/>
                        <a:tabLst/>
                      </a:pPr>
                      <a:r>
                        <a:rPr kumimoji="0" lang="en-US" altLang="en-US" sz="36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a:t>
                      </a:r>
                      <a:r>
                        <a:rPr kumimoji="0" lang="vi-VN" altLang="en-US" sz="36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Trả lời các câu hỏi:</a:t>
                      </a:r>
                      <a:endParaRPr kumimoji="0" lang="en-US" altLang="en-US" sz="36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ts val="300"/>
                        </a:spcBef>
                        <a:spcAft>
                          <a:spcPct val="0"/>
                        </a:spcAft>
                        <a:buClrTx/>
                        <a:buSzTx/>
                        <a:buFontTx/>
                        <a:buNone/>
                        <a:tabLst/>
                      </a:pPr>
                      <a:r>
                        <a:rPr lang="nl-NL" sz="3600" b="0" dirty="0">
                          <a:solidFill>
                            <a:schemeClr val="tx1"/>
                          </a:solidFill>
                          <a:effectLst/>
                          <a:latin typeface="Times New Roman" panose="02020603050405020304" pitchFamily="18" charset="0"/>
                          <a:cs typeface="Times New Roman" panose="02020603050405020304" pitchFamily="18" charset="0"/>
                        </a:rPr>
                        <a:t>Tại sao trong thí nghiệm chứng minh thân vận chuyển nước ta phải sử dụng nước pha màu?</a:t>
                      </a:r>
                      <a:endParaRPr lang="en-US" sz="3600" b="0" dirty="0">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ts val="300"/>
                        </a:spcBef>
                        <a:spcAft>
                          <a:spcPct val="0"/>
                        </a:spcAft>
                        <a:buClrTx/>
                        <a:buSzTx/>
                        <a:buFontTx/>
                        <a:buNone/>
                        <a:tabLst/>
                        <a:defRPr/>
                      </a:pPr>
                      <a:r>
                        <a:rPr kumimoji="0" lang="en-US" altLang="en-US" sz="36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a:t>
                      </a:r>
                    </a:p>
                    <a:p>
                      <a:pPr marL="0" marR="0" lvl="0" indent="0" algn="l" defTabSz="914400" rtl="0" eaLnBrk="1" fontAlgn="base" latinLnBrk="0" hangingPunct="1">
                        <a:lnSpc>
                          <a:spcPct val="100000"/>
                        </a:lnSpc>
                        <a:spcBef>
                          <a:spcPts val="300"/>
                        </a:spcBef>
                        <a:spcAft>
                          <a:spcPct val="0"/>
                        </a:spcAft>
                        <a:buClrTx/>
                        <a:buSzTx/>
                        <a:buFontTx/>
                        <a:buNone/>
                        <a:tabLst/>
                        <a:defRPr/>
                      </a:pPr>
                      <a:r>
                        <a:rPr kumimoji="0" lang="en-US" altLang="en-US" sz="36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3797289737"/>
                  </a:ext>
                </a:extLst>
              </a:tr>
            </a:tbl>
          </a:graphicData>
        </a:graphic>
      </p:graphicFrame>
    </p:spTree>
    <p:extLst>
      <p:ext uri="{BB962C8B-B14F-4D97-AF65-F5344CB8AC3E}">
        <p14:creationId xmlns:p14="http://schemas.microsoft.com/office/powerpoint/2010/main" val="64251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2133600" y="2628900"/>
            <a:ext cx="14203008" cy="5237406"/>
          </a:xfrm>
          <a:prstGeom prst="cloudCallout">
            <a:avLst>
              <a:gd name="adj1" fmla="val 90060"/>
              <a:gd name="adj2" fmla="val 59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latin typeface="Times New Roman" panose="02020603050405020304" pitchFamily="18" charset="0"/>
                <a:cs typeface="Times New Roman" panose="02020603050405020304" pitchFamily="18" charset="0"/>
              </a:rPr>
              <a:t>Nghiên cứu thông tin SGK </a:t>
            </a:r>
            <a:r>
              <a:rPr lang="en-US" sz="5400" b="1" dirty="0" err="1">
                <a:latin typeface="Times New Roman" panose="02020603050405020304" pitchFamily="18" charset="0"/>
                <a:cs typeface="Times New Roman" panose="02020603050405020304" pitchFamily="18" charset="0"/>
              </a:rPr>
              <a:t>nêu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các</a:t>
            </a:r>
            <a:r>
              <a:rPr lang="en-US" sz="5400" b="1" dirty="0">
                <a:latin typeface="Times New Roman" panose="02020603050405020304" pitchFamily="18" charset="0"/>
                <a:cs typeface="Times New Roman" panose="02020603050405020304" pitchFamily="18" charset="0"/>
              </a:rPr>
              <a:t> bước tiến hành </a:t>
            </a:r>
            <a:r>
              <a:rPr lang="en-US" sz="5400" b="1" dirty="0" err="1">
                <a:latin typeface="Times New Roman" panose="02020603050405020304" pitchFamily="18" charset="0"/>
                <a:cs typeface="Times New Roman" panose="02020603050405020304" pitchFamily="18" charset="0"/>
              </a:rPr>
              <a:t>thí</a:t>
            </a:r>
            <a:r>
              <a:rPr lang="en-US" sz="5400" b="1" dirty="0">
                <a:latin typeface="Times New Roman" panose="02020603050405020304" pitchFamily="18" charset="0"/>
                <a:cs typeface="Times New Roman" panose="02020603050405020304" pitchFamily="18" charset="0"/>
              </a:rPr>
              <a:t> nghiệm.</a:t>
            </a:r>
          </a:p>
        </p:txBody>
      </p:sp>
    </p:spTree>
    <p:extLst>
      <p:ext uri="{BB962C8B-B14F-4D97-AF65-F5344CB8AC3E}">
        <p14:creationId xmlns:p14="http://schemas.microsoft.com/office/powerpoint/2010/main" val="125149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78354762"/>
              </p:ext>
            </p:extLst>
          </p:nvPr>
        </p:nvGraphicFramePr>
        <p:xfrm>
          <a:off x="2500854" y="1740568"/>
          <a:ext cx="13639800" cy="45659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19"/>
          <p:cNvGrpSpPr/>
          <p:nvPr/>
        </p:nvGrpSpPr>
        <p:grpSpPr>
          <a:xfrm>
            <a:off x="6629400" y="266700"/>
            <a:ext cx="5382711" cy="1447800"/>
            <a:chOff x="0" y="0"/>
            <a:chExt cx="7648293" cy="3824493"/>
          </a:xfrm>
          <a:solidFill>
            <a:schemeClr val="accent1">
              <a:lumMod val="60000"/>
              <a:lumOff val="40000"/>
            </a:schemeClr>
          </a:solidFill>
        </p:grpSpPr>
        <p:grpSp>
          <p:nvGrpSpPr>
            <p:cNvPr id="5" name="Group 20"/>
            <p:cNvGrpSpPr/>
            <p:nvPr/>
          </p:nvGrpSpPr>
          <p:grpSpPr>
            <a:xfrm>
              <a:off x="0" y="0"/>
              <a:ext cx="7648293" cy="3824493"/>
              <a:chOff x="0" y="0"/>
              <a:chExt cx="2404597" cy="1202407"/>
            </a:xfrm>
            <a:grpFill/>
          </p:grpSpPr>
          <p:sp>
            <p:nvSpPr>
              <p:cNvPr id="7" name="Freeform 21"/>
              <p:cNvSpPr/>
              <p:nvPr/>
            </p:nvSpPr>
            <p:spPr>
              <a:xfrm>
                <a:off x="0" y="0"/>
                <a:ext cx="2404596" cy="1202407"/>
              </a:xfrm>
              <a:custGeom>
                <a:avLst/>
                <a:gdLst/>
                <a:ahLst/>
                <a:cxnLst/>
                <a:rect l="l" t="t" r="r" b="b"/>
                <a:pathLst>
                  <a:path w="2404596" h="1202407">
                    <a:moveTo>
                      <a:pt x="0" y="0"/>
                    </a:moveTo>
                    <a:lnTo>
                      <a:pt x="2404596" y="0"/>
                    </a:lnTo>
                    <a:lnTo>
                      <a:pt x="2404596" y="1202407"/>
                    </a:lnTo>
                    <a:lnTo>
                      <a:pt x="0" y="1202407"/>
                    </a:lnTo>
                    <a:close/>
                  </a:path>
                </a:pathLst>
              </a:custGeom>
              <a:grpFill/>
            </p:spPr>
          </p:sp>
        </p:grpSp>
        <p:sp>
          <p:nvSpPr>
            <p:cNvPr id="6" name="TextBox 22"/>
            <p:cNvSpPr txBox="1"/>
            <p:nvPr/>
          </p:nvSpPr>
          <p:spPr>
            <a:xfrm>
              <a:off x="759140" y="1338018"/>
              <a:ext cx="6130013" cy="2405183"/>
            </a:xfrm>
            <a:prstGeom prst="rect">
              <a:avLst/>
            </a:prstGeom>
            <a:grpFill/>
          </p:spPr>
          <p:txBody>
            <a:bodyPr lIns="0" tIns="0" rIns="0" bIns="0" rtlCol="0" anchor="t">
              <a:spAutoFit/>
            </a:bodyPr>
            <a:lstStyle/>
            <a:p>
              <a:pPr marL="0" lvl="0" indent="0" algn="ctr">
                <a:lnSpc>
                  <a:spcPts val="7056"/>
                </a:lnSpc>
                <a:spcBef>
                  <a:spcPct val="0"/>
                </a:spcBef>
              </a:pPr>
              <a:r>
                <a:rPr lang="en-US" sz="7200" b="1" spc="-511" dirty="0">
                  <a:solidFill>
                    <a:srgbClr val="574839"/>
                  </a:solidFill>
                  <a:effectLst>
                    <a:outerShdw blurRad="38100" dist="38100" dir="2700000" algn="tl">
                      <a:srgbClr val="000000">
                        <a:alpha val="43137"/>
                      </a:srgbClr>
                    </a:outerShdw>
                  </a:effectLst>
                  <a:latin typeface="Open Sans Hebrew Bold"/>
                </a:rPr>
                <a:t>Các bước</a:t>
              </a:r>
            </a:p>
          </p:txBody>
        </p:sp>
      </p:grpSp>
      <p:pic>
        <p:nvPicPr>
          <p:cNvPr id="8" name="Picture 7"/>
          <p:cNvPicPr>
            <a:picLocks noChangeAspect="1"/>
          </p:cNvPicPr>
          <p:nvPr/>
        </p:nvPicPr>
        <p:blipFill>
          <a:blip r:embed="rId7"/>
          <a:stretch>
            <a:fillRect/>
          </a:stretch>
        </p:blipFill>
        <p:spPr>
          <a:xfrm>
            <a:off x="7163667" y="6770816"/>
            <a:ext cx="4600755" cy="3047463"/>
          </a:xfrm>
          <a:prstGeom prst="rect">
            <a:avLst/>
          </a:prstGeom>
        </p:spPr>
      </p:pic>
      <p:pic>
        <p:nvPicPr>
          <p:cNvPr id="9"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573000" y="6547185"/>
            <a:ext cx="3501087" cy="4114800"/>
          </a:xfrm>
          <a:prstGeom prst="rect">
            <a:avLst/>
          </a:prstGeom>
        </p:spPr>
      </p:pic>
      <p:pic>
        <p:nvPicPr>
          <p:cNvPr id="10" name="Picture 9"/>
          <p:cNvPicPr>
            <a:picLocks noChangeAspect="1"/>
          </p:cNvPicPr>
          <p:nvPr/>
        </p:nvPicPr>
        <p:blipFill>
          <a:blip r:embed="rId10"/>
          <a:stretch>
            <a:fillRect/>
          </a:stretch>
        </p:blipFill>
        <p:spPr>
          <a:xfrm>
            <a:off x="2697833" y="6740737"/>
            <a:ext cx="3733800" cy="3332119"/>
          </a:xfrm>
          <a:prstGeom prst="rect">
            <a:avLst/>
          </a:prstGeom>
        </p:spPr>
      </p:pic>
    </p:spTree>
    <p:extLst>
      <p:ext uri="{BB962C8B-B14F-4D97-AF65-F5344CB8AC3E}">
        <p14:creationId xmlns:p14="http://schemas.microsoft.com/office/powerpoint/2010/main" val="89944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943100"/>
            <a:ext cx="184731" cy="369332"/>
          </a:xfrm>
          <a:prstGeom prst="rect">
            <a:avLst/>
          </a:prstGeom>
          <a:noFill/>
        </p:spPr>
        <p:txBody>
          <a:bodyPr wrap="none" rtlCol="0">
            <a:spAutoFit/>
          </a:bodyPr>
          <a:lstStyle/>
          <a:p>
            <a:endParaRPr lang="en-US" dirty="0"/>
          </a:p>
        </p:txBody>
      </p:sp>
      <p:sp>
        <p:nvSpPr>
          <p:cNvPr id="3" name="TextBox 2"/>
          <p:cNvSpPr txBox="1"/>
          <p:nvPr/>
        </p:nvSpPr>
        <p:spPr>
          <a:xfrm>
            <a:off x="671683" y="97965"/>
            <a:ext cx="17235317" cy="1754326"/>
          </a:xfrm>
          <a:prstGeom prst="rect">
            <a:avLst/>
          </a:prstGeom>
          <a:noFill/>
        </p:spPr>
        <p:txBody>
          <a:bodyPr wrap="square" rtlCol="0">
            <a:spAutoFit/>
          </a:bodyPr>
          <a:lstStyle/>
          <a:p>
            <a:r>
              <a:rPr lang="en-US" sz="5400" dirty="0"/>
              <a:t>Học sinh tiến hành </a:t>
            </a:r>
            <a:r>
              <a:rPr lang="en-US" sz="5400" dirty="0" err="1"/>
              <a:t>thí</a:t>
            </a:r>
            <a:r>
              <a:rPr lang="en-US" sz="5400" dirty="0"/>
              <a:t> nghiệm (bước 2, bước 3), hoàn thành </a:t>
            </a:r>
            <a:r>
              <a:rPr lang="en-US" sz="5400" dirty="0" err="1"/>
              <a:t>phiếu</a:t>
            </a:r>
            <a:r>
              <a:rPr lang="en-US" sz="5400" dirty="0"/>
              <a:t> học tập 1 </a:t>
            </a:r>
            <a:r>
              <a:rPr lang="en-US" sz="5400" dirty="0" err="1"/>
              <a:t>theo</a:t>
            </a:r>
            <a:r>
              <a:rPr lang="en-US" sz="5400" dirty="0"/>
              <a:t> nhóm</a:t>
            </a:r>
          </a:p>
        </p:txBody>
      </p:sp>
      <p:grpSp>
        <p:nvGrpSpPr>
          <p:cNvPr id="4" name="Group 7"/>
          <p:cNvGrpSpPr/>
          <p:nvPr/>
        </p:nvGrpSpPr>
        <p:grpSpPr>
          <a:xfrm>
            <a:off x="-1054512" y="3001944"/>
            <a:ext cx="7346178" cy="1216813"/>
            <a:chOff x="0" y="884740"/>
            <a:chExt cx="9794904" cy="1622417"/>
          </a:xfrm>
        </p:grpSpPr>
        <p:sp>
          <p:nvSpPr>
            <p:cNvPr id="5" name="TextBox 8"/>
            <p:cNvSpPr txBox="1"/>
            <p:nvPr/>
          </p:nvSpPr>
          <p:spPr>
            <a:xfrm>
              <a:off x="0" y="884740"/>
              <a:ext cx="6536093" cy="581356"/>
            </a:xfrm>
            <a:prstGeom prst="rect">
              <a:avLst/>
            </a:prstGeom>
          </p:spPr>
          <p:txBody>
            <a:bodyPr lIns="0" tIns="0" rIns="0" bIns="0" rtlCol="0" anchor="t">
              <a:spAutoFit/>
            </a:bodyPr>
            <a:lstStyle/>
            <a:p>
              <a:pPr marL="0" lvl="0" indent="0" algn="l">
                <a:lnSpc>
                  <a:spcPts val="3359"/>
                </a:lnSpc>
                <a:spcBef>
                  <a:spcPct val="0"/>
                </a:spcBef>
              </a:pPr>
              <a:endParaRPr lang="en-US" sz="2400" u="none" spc="-74" dirty="0">
                <a:latin typeface="Vollkorn"/>
              </a:endParaRPr>
            </a:p>
          </p:txBody>
        </p:sp>
        <p:sp>
          <p:nvSpPr>
            <p:cNvPr id="6" name="TextBox 9"/>
            <p:cNvSpPr txBox="1"/>
            <p:nvPr/>
          </p:nvSpPr>
          <p:spPr>
            <a:xfrm>
              <a:off x="3258811" y="1912293"/>
              <a:ext cx="6536093" cy="594864"/>
            </a:xfrm>
            <a:prstGeom prst="rect">
              <a:avLst/>
            </a:prstGeom>
          </p:spPr>
          <p:txBody>
            <a:bodyPr lIns="0" tIns="0" rIns="0" bIns="0" rtlCol="0" anchor="t">
              <a:spAutoFit/>
            </a:bodyPr>
            <a:lstStyle/>
            <a:p>
              <a:pPr marL="0" lvl="0" indent="0" algn="l">
                <a:lnSpc>
                  <a:spcPts val="3359"/>
                </a:lnSpc>
                <a:spcBef>
                  <a:spcPct val="0"/>
                </a:spcBef>
              </a:pPr>
              <a:r>
                <a:rPr lang="en-US" sz="3600" u="none" dirty="0" err="1">
                  <a:latin typeface="Open Sans Bold"/>
                </a:rPr>
                <a:t>Bước</a:t>
              </a:r>
              <a:r>
                <a:rPr lang="en-US" sz="3600" u="none" dirty="0">
                  <a:latin typeface="Open Sans Bold"/>
                </a:rPr>
                <a:t> 2</a:t>
              </a:r>
            </a:p>
          </p:txBody>
        </p:sp>
      </p:grpSp>
      <p:sp>
        <p:nvSpPr>
          <p:cNvPr id="7" name="TextBox 11"/>
          <p:cNvSpPr txBox="1"/>
          <p:nvPr/>
        </p:nvSpPr>
        <p:spPr>
          <a:xfrm>
            <a:off x="1396523" y="4153492"/>
            <a:ext cx="7629911" cy="2031325"/>
          </a:xfrm>
          <a:prstGeom prst="rect">
            <a:avLst/>
          </a:prstGeom>
        </p:spPr>
        <p:txBody>
          <a:bodyPr wrap="square" lIns="0" tIns="0" rIns="0" bIns="0" rtlCol="0" anchor="t">
            <a:spAutoFit/>
          </a:bodyPr>
          <a:lstStyle/>
          <a:p>
            <a:pPr lvl="0">
              <a:spcBef>
                <a:spcPts val="600"/>
              </a:spcBef>
            </a:pP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nhuộm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a:t>
            </a:r>
            <a:endParaRPr lang="en-US" sz="4400" u="none" spc="-74" dirty="0">
              <a:latin typeface="Times New Roman" panose="02020603050405020304" pitchFamily="18" charset="0"/>
              <a:cs typeface="Times New Roman" panose="02020603050405020304" pitchFamily="18" charset="0"/>
            </a:endParaRPr>
          </a:p>
        </p:txBody>
      </p:sp>
      <p:grpSp>
        <p:nvGrpSpPr>
          <p:cNvPr id="8" name="Group 7"/>
          <p:cNvGrpSpPr/>
          <p:nvPr/>
        </p:nvGrpSpPr>
        <p:grpSpPr>
          <a:xfrm>
            <a:off x="1398068" y="6500863"/>
            <a:ext cx="7736577" cy="1362504"/>
            <a:chOff x="-3779342" y="-350576"/>
            <a:chExt cx="10315435" cy="1816672"/>
          </a:xfrm>
        </p:grpSpPr>
        <p:sp>
          <p:nvSpPr>
            <p:cNvPr id="9" name="TextBox 8"/>
            <p:cNvSpPr txBox="1"/>
            <p:nvPr/>
          </p:nvSpPr>
          <p:spPr>
            <a:xfrm>
              <a:off x="0" y="884740"/>
              <a:ext cx="6536093" cy="581356"/>
            </a:xfrm>
            <a:prstGeom prst="rect">
              <a:avLst/>
            </a:prstGeom>
          </p:spPr>
          <p:txBody>
            <a:bodyPr lIns="0" tIns="0" rIns="0" bIns="0" rtlCol="0" anchor="t">
              <a:spAutoFit/>
            </a:bodyPr>
            <a:lstStyle/>
            <a:p>
              <a:pPr marL="0" lvl="0" indent="0" algn="l">
                <a:lnSpc>
                  <a:spcPts val="3359"/>
                </a:lnSpc>
                <a:spcBef>
                  <a:spcPct val="0"/>
                </a:spcBef>
              </a:pPr>
              <a:endParaRPr lang="en-US" sz="2400" u="none" spc="-74" dirty="0">
                <a:latin typeface="Vollkorn"/>
              </a:endParaRPr>
            </a:p>
          </p:txBody>
        </p:sp>
        <p:sp>
          <p:nvSpPr>
            <p:cNvPr id="10" name="TextBox 9"/>
            <p:cNvSpPr txBox="1"/>
            <p:nvPr/>
          </p:nvSpPr>
          <p:spPr>
            <a:xfrm>
              <a:off x="-3779342" y="-350576"/>
              <a:ext cx="6536093" cy="594864"/>
            </a:xfrm>
            <a:prstGeom prst="rect">
              <a:avLst/>
            </a:prstGeom>
          </p:spPr>
          <p:txBody>
            <a:bodyPr lIns="0" tIns="0" rIns="0" bIns="0" rtlCol="0" anchor="t">
              <a:spAutoFit/>
            </a:bodyPr>
            <a:lstStyle/>
            <a:p>
              <a:pPr marL="0" lvl="0" indent="0" algn="l">
                <a:lnSpc>
                  <a:spcPts val="3359"/>
                </a:lnSpc>
                <a:spcBef>
                  <a:spcPct val="0"/>
                </a:spcBef>
              </a:pPr>
              <a:r>
                <a:rPr lang="en-US" sz="3600" u="none" dirty="0" err="1">
                  <a:latin typeface="Open Sans Bold"/>
                </a:rPr>
                <a:t>Bước</a:t>
              </a:r>
              <a:r>
                <a:rPr lang="en-US" sz="3600" u="none" dirty="0">
                  <a:latin typeface="Open Sans Bold"/>
                </a:rPr>
                <a:t> 3</a:t>
              </a:r>
            </a:p>
          </p:txBody>
        </p:sp>
      </p:grpSp>
      <p:sp>
        <p:nvSpPr>
          <p:cNvPr id="11" name="TextBox 11"/>
          <p:cNvSpPr txBox="1"/>
          <p:nvPr/>
        </p:nvSpPr>
        <p:spPr>
          <a:xfrm>
            <a:off x="1396523" y="7074575"/>
            <a:ext cx="6457950" cy="2031325"/>
          </a:xfrm>
          <a:prstGeom prst="rect">
            <a:avLst/>
          </a:prstGeom>
        </p:spPr>
        <p:txBody>
          <a:bodyPr wrap="square" lIns="0" tIns="0" rIns="0" bIns="0" rtlCol="0" anchor="t">
            <a:spAutoFit/>
          </a:bodyPr>
          <a:lstStyle/>
          <a:p>
            <a:pPr lvl="0">
              <a:spcBef>
                <a:spcPts val="600"/>
              </a:spcBef>
            </a:pP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lúp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a:t>
            </a:r>
            <a:r>
              <a:rPr lang="en-US" sz="4400" b="1" dirty="0">
                <a:latin typeface="Times New Roman" panose="02020603050405020304" pitchFamily="18" charset="0"/>
                <a:cs typeface="Times New Roman" panose="02020603050405020304" pitchFamily="18" charset="0"/>
              </a:rPr>
              <a:t>.</a:t>
            </a:r>
            <a:endParaRPr lang="en-US" sz="4400" u="none" spc="-74"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2"/>
          <a:stretch>
            <a:fillRect/>
          </a:stretch>
        </p:blipFill>
        <p:spPr>
          <a:xfrm>
            <a:off x="9525000" y="2076929"/>
            <a:ext cx="5560423" cy="3683131"/>
          </a:xfrm>
          <a:prstGeom prst="rect">
            <a:avLst/>
          </a:prstGeom>
        </p:spPr>
      </p:pic>
      <p:pic>
        <p:nvPicPr>
          <p:cNvPr id="1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54667" y="5970119"/>
            <a:ext cx="3501087" cy="4114800"/>
          </a:xfrm>
          <a:prstGeom prst="rect">
            <a:avLst/>
          </a:prstGeom>
        </p:spPr>
      </p:pic>
    </p:spTree>
    <p:extLst>
      <p:ext uri="{BB962C8B-B14F-4D97-AF65-F5344CB8AC3E}">
        <p14:creationId xmlns:p14="http://schemas.microsoft.com/office/powerpoint/2010/main" val="62699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2F99BAE-9363-421D-9EB7-390FEF9B2F33}"/>
              </a:ext>
            </a:extLst>
          </p:cNvPr>
          <p:cNvGraphicFramePr>
            <a:graphicFrameLocks noGrp="1"/>
          </p:cNvGraphicFramePr>
          <p:nvPr>
            <p:extLst>
              <p:ext uri="{D42A27DB-BD31-4B8C-83A1-F6EECF244321}">
                <p14:modId xmlns:p14="http://schemas.microsoft.com/office/powerpoint/2010/main" val="3414130277"/>
              </p:ext>
            </p:extLst>
          </p:nvPr>
        </p:nvGraphicFramePr>
        <p:xfrm>
          <a:off x="271670" y="571500"/>
          <a:ext cx="17983200" cy="9519429"/>
        </p:xfrm>
        <a:graphic>
          <a:graphicData uri="http://schemas.openxmlformats.org/drawingml/2006/table">
            <a:tbl>
              <a:tblPr/>
              <a:tblGrid>
                <a:gridCol w="8642611">
                  <a:extLst>
                    <a:ext uri="{9D8B030D-6E8A-4147-A177-3AD203B41FA5}">
                      <a16:colId xmlns:a16="http://schemas.microsoft.com/office/drawing/2014/main" val="2795676317"/>
                    </a:ext>
                  </a:extLst>
                </a:gridCol>
                <a:gridCol w="9340589">
                  <a:extLst>
                    <a:ext uri="{9D8B030D-6E8A-4147-A177-3AD203B41FA5}">
                      <a16:colId xmlns:a16="http://schemas.microsoft.com/office/drawing/2014/main" val="2701719539"/>
                    </a:ext>
                  </a:extLst>
                </a:gridCol>
              </a:tblGrid>
              <a:tr h="420969">
                <a:tc gridSpan="2">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vi-VN" altLang="en-US" sz="3600" b="1" i="0" u="none" strike="noStrike" cap="none" normalizeH="0" baseline="0" dirty="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PHIẾU HỌC TẬP (1)</a:t>
                      </a:r>
                      <a:endParaRPr kumimoji="0" lang="en-US" altLang="en-US" sz="36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c hMerge="1">
                  <a:txBody>
                    <a:bodyPr/>
                    <a:lstStyle/>
                    <a:p>
                      <a:endParaRPr lang="en-US"/>
                    </a:p>
                  </a:txBody>
                  <a:tcPr/>
                </a:tc>
                <a:extLst>
                  <a:ext uri="{0D108BD9-81ED-4DB2-BD59-A6C34878D82A}">
                    <a16:rowId xmlns:a16="http://schemas.microsoft.com/office/drawing/2014/main" val="862003694"/>
                  </a:ext>
                </a:extLst>
              </a:tr>
              <a:tr h="420969">
                <a:tc>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vi-VN" altLang="en-US" sz="3600" b="0" i="0" u="none" strike="noStrike" cap="none" normalizeH="0" baseline="0" dirty="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Thí nghiệm 1</a:t>
                      </a:r>
                      <a:endParaRPr kumimoji="0" lang="en-US" altLang="en-US" sz="36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2D69B"/>
                    </a:solidFill>
                  </a:tcPr>
                </a:tc>
                <a:tc>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vi-VN" altLang="en-US" sz="36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Hiện tương/Kết quả</a:t>
                      </a:r>
                      <a:endParaRPr kumimoji="0" lang="en-US" altLang="en-US" sz="36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0"/>
                    </a:solidFill>
                  </a:tcPr>
                </a:tc>
                <a:extLst>
                  <a:ext uri="{0D108BD9-81ED-4DB2-BD59-A6C34878D82A}">
                    <a16:rowId xmlns:a16="http://schemas.microsoft.com/office/drawing/2014/main" val="3659844874"/>
                  </a:ext>
                </a:extLst>
              </a:tr>
              <a:tr h="1686069">
                <a:tc>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vi-VN" altLang="en-US" sz="3600" b="1" i="0" u="none" strike="noStrike" cap="none" normalizeH="0" baseline="0" dirty="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vi-VN" altLang="en-US" sz="36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Thí nghiệm chứng minh </a:t>
                      </a:r>
                      <a:r>
                        <a:rPr kumimoji="0" lang="en-US" altLang="en-US" sz="3600" b="1" i="0" u="none" strike="noStrike" cap="none" normalizeH="0" baseline="0" dirty="0" err="1">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thân</a:t>
                      </a:r>
                      <a:r>
                        <a:rPr kumimoji="0" lang="en-US" altLang="en-US" sz="36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600" b="1" i="0" u="none" strike="noStrike" cap="none" normalizeH="0" baseline="0" dirty="0" err="1">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vận</a:t>
                      </a:r>
                      <a:r>
                        <a:rPr kumimoji="0" lang="en-US" altLang="en-US" sz="36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chuyển </a:t>
                      </a:r>
                      <a:r>
                        <a:rPr kumimoji="0" lang="en-US" altLang="en-US" sz="3600" b="1" i="0" u="none" strike="noStrike" cap="none" normalizeH="0" baseline="0" dirty="0" err="1">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nước</a:t>
                      </a: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marL="0" marR="0" lvl="0" indent="0" algn="just" defTabSz="914400" rtl="0" eaLnBrk="1" fontAlgn="base" latinLnBrk="0" hangingPunct="1">
                        <a:lnSpc>
                          <a:spcPct val="100000"/>
                        </a:lnSpc>
                        <a:spcBef>
                          <a:spcPts val="30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38335688"/>
                  </a:ext>
                </a:extLst>
              </a:tr>
              <a:tr h="4444292">
                <a:tc gridSpan="2">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vi-VN" altLang="en-US" sz="36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6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Giải thích</a:t>
                      </a:r>
                    </a:p>
                    <a:p>
                      <a:pPr marL="0" marR="0" lvl="0" indent="0" algn="l" defTabSz="914400" rtl="0" eaLnBrk="1" fontAlgn="base" latinLnBrk="0" hangingPunct="1">
                        <a:lnSpc>
                          <a:spcPct val="100000"/>
                        </a:lnSpc>
                        <a:spcBef>
                          <a:spcPts val="300"/>
                        </a:spcBef>
                        <a:spcAft>
                          <a:spcPct val="0"/>
                        </a:spcAft>
                        <a:buClrTx/>
                        <a:buSzTx/>
                        <a:buFontTx/>
                        <a:buNone/>
                        <a:tabLst/>
                      </a:pPr>
                      <a:r>
                        <a:rPr kumimoji="0" lang="en-US" altLang="en-US" sz="36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a:t>
                      </a:r>
                      <a:r>
                        <a:rPr kumimoji="0" lang="vi-VN" altLang="en-US" sz="36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Trả lời các câu hỏi:</a:t>
                      </a:r>
                      <a:endParaRPr kumimoji="0" lang="en-US" altLang="en-US" sz="36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ts val="300"/>
                        </a:spcBef>
                        <a:spcAft>
                          <a:spcPct val="0"/>
                        </a:spcAft>
                        <a:buClrTx/>
                        <a:buSzTx/>
                        <a:buFontTx/>
                        <a:buNone/>
                        <a:tabLst/>
                      </a:pPr>
                      <a:r>
                        <a:rPr lang="nl-NL" sz="3600" b="0" dirty="0">
                          <a:solidFill>
                            <a:schemeClr val="tx1"/>
                          </a:solidFill>
                          <a:effectLst/>
                          <a:latin typeface="Times New Roman" panose="02020603050405020304" pitchFamily="18" charset="0"/>
                          <a:cs typeface="Times New Roman" panose="02020603050405020304" pitchFamily="18" charset="0"/>
                        </a:rPr>
                        <a:t>Tại sao trong thí nghiệm chứng minh thân vận chuyển nước ta phải sử dụng nước pha màu?</a:t>
                      </a:r>
                      <a:endParaRPr lang="en-US" sz="3600" b="0" dirty="0">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ts val="300"/>
                        </a:spcBef>
                        <a:spcAft>
                          <a:spcPct val="0"/>
                        </a:spcAft>
                        <a:buClrTx/>
                        <a:buSzTx/>
                        <a:buFontTx/>
                        <a:buNone/>
                        <a:tabLst/>
                        <a:defRPr/>
                      </a:pPr>
                      <a:r>
                        <a:rPr kumimoji="0" lang="en-US" altLang="en-US" sz="36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a:t>
                      </a:r>
                    </a:p>
                    <a:p>
                      <a:pPr marL="0" marR="0" lvl="0" indent="0" algn="l" defTabSz="914400" rtl="0" eaLnBrk="1" fontAlgn="base" latinLnBrk="0" hangingPunct="1">
                        <a:lnSpc>
                          <a:spcPct val="100000"/>
                        </a:lnSpc>
                        <a:spcBef>
                          <a:spcPts val="300"/>
                        </a:spcBef>
                        <a:spcAft>
                          <a:spcPct val="0"/>
                        </a:spcAft>
                        <a:buClrTx/>
                        <a:buSzTx/>
                        <a:buFontTx/>
                        <a:buNone/>
                        <a:tabLst/>
                        <a:defRPr/>
                      </a:pPr>
                      <a:r>
                        <a:rPr kumimoji="0" lang="en-US" altLang="en-US" sz="36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3797289737"/>
                  </a:ext>
                </a:extLst>
              </a:tr>
            </a:tbl>
          </a:graphicData>
        </a:graphic>
      </p:graphicFrame>
      <p:pic>
        <p:nvPicPr>
          <p:cNvPr id="3" name="5 phút đếm ngược nhạc vui vẻ hào hứng cho hoạt động nhó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782800" y="8286210"/>
            <a:ext cx="3196160" cy="1796436"/>
          </a:xfrm>
          <a:prstGeom prst="rect">
            <a:avLst/>
          </a:prstGeom>
        </p:spPr>
      </p:pic>
    </p:spTree>
    <p:extLst>
      <p:ext uri="{BB962C8B-B14F-4D97-AF65-F5344CB8AC3E}">
        <p14:creationId xmlns:p14="http://schemas.microsoft.com/office/powerpoint/2010/main" val="301260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491" t="2884" r="16051"/>
          <a:stretch/>
        </p:blipFill>
        <p:spPr>
          <a:xfrm>
            <a:off x="3200400" y="1333500"/>
            <a:ext cx="12642440" cy="7696200"/>
          </a:xfrm>
          <a:prstGeom prst="rect">
            <a:avLst/>
          </a:prstGeom>
        </p:spPr>
      </p:pic>
      <p:sp>
        <p:nvSpPr>
          <p:cNvPr id="3" name="TextBox 2"/>
          <p:cNvSpPr txBox="1"/>
          <p:nvPr/>
        </p:nvSpPr>
        <p:spPr>
          <a:xfrm>
            <a:off x="969725" y="564059"/>
            <a:ext cx="2258247" cy="769441"/>
          </a:xfrm>
          <a:prstGeom prst="rect">
            <a:avLst/>
          </a:prstGeom>
          <a:noFill/>
        </p:spPr>
        <p:txBody>
          <a:bodyPr wrap="none" rtlCol="0">
            <a:spAutoFit/>
          </a:bodyPr>
          <a:lstStyle/>
          <a:p>
            <a:r>
              <a:rPr lang="en-US" sz="4400" b="1" dirty="0"/>
              <a:t>KẾT QUẢ</a:t>
            </a:r>
          </a:p>
        </p:txBody>
      </p:sp>
      <p:sp>
        <p:nvSpPr>
          <p:cNvPr id="4" name="Rectangle 3"/>
          <p:cNvSpPr/>
          <p:nvPr/>
        </p:nvSpPr>
        <p:spPr>
          <a:xfrm>
            <a:off x="2130220" y="9105900"/>
            <a:ext cx="14782800" cy="954107"/>
          </a:xfrm>
          <a:prstGeom prst="rect">
            <a:avLst/>
          </a:prstGeom>
        </p:spPr>
        <p:txBody>
          <a:bodyPr wrap="square">
            <a:spAutoFit/>
          </a:bodyPr>
          <a:lstStyle/>
          <a:p>
            <a:pPr algn="just"/>
            <a:r>
              <a:rPr lang="vi-VN" sz="2800" b="1" dirty="0"/>
              <a:t>- Lá của cây cần tây dần chuyển màu giống màu của cốc nước tương ứng.</a:t>
            </a:r>
          </a:p>
          <a:p>
            <a:pPr algn="just"/>
            <a:r>
              <a:rPr lang="vi-VN" sz="2800" b="1" dirty="0"/>
              <a:t>- Khi cắt ngang thân cây có vùng bị chuyển màu giống màu của cốc nước tương ứng.</a:t>
            </a:r>
          </a:p>
        </p:txBody>
      </p:sp>
    </p:spTree>
    <p:extLst>
      <p:ext uri="{BB962C8B-B14F-4D97-AF65-F5344CB8AC3E}">
        <p14:creationId xmlns:p14="http://schemas.microsoft.com/office/powerpoint/2010/main" val="91997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2F99BAE-9363-421D-9EB7-390FEF9B2F33}"/>
              </a:ext>
            </a:extLst>
          </p:cNvPr>
          <p:cNvGraphicFramePr>
            <a:graphicFrameLocks noGrp="1"/>
          </p:cNvGraphicFramePr>
          <p:nvPr>
            <p:extLst>
              <p:ext uri="{D42A27DB-BD31-4B8C-83A1-F6EECF244321}">
                <p14:modId xmlns:p14="http://schemas.microsoft.com/office/powerpoint/2010/main" val="3891195343"/>
              </p:ext>
            </p:extLst>
          </p:nvPr>
        </p:nvGraphicFramePr>
        <p:xfrm>
          <a:off x="152400" y="190501"/>
          <a:ext cx="17297400" cy="10090139"/>
        </p:xfrm>
        <a:graphic>
          <a:graphicData uri="http://schemas.openxmlformats.org/drawingml/2006/table">
            <a:tbl>
              <a:tblPr/>
              <a:tblGrid>
                <a:gridCol w="8313020">
                  <a:extLst>
                    <a:ext uri="{9D8B030D-6E8A-4147-A177-3AD203B41FA5}">
                      <a16:colId xmlns:a16="http://schemas.microsoft.com/office/drawing/2014/main" val="2795676317"/>
                    </a:ext>
                  </a:extLst>
                </a:gridCol>
                <a:gridCol w="8984380">
                  <a:extLst>
                    <a:ext uri="{9D8B030D-6E8A-4147-A177-3AD203B41FA5}">
                      <a16:colId xmlns:a16="http://schemas.microsoft.com/office/drawing/2014/main" val="2701719539"/>
                    </a:ext>
                  </a:extLst>
                </a:gridCol>
              </a:tblGrid>
              <a:tr h="665723">
                <a:tc gridSpan="2">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vi-VN" altLang="en-US" sz="3600" b="1" i="0" u="none" strike="noStrike" cap="none" normalizeH="0" baseline="0" dirty="0">
                          <a:ln>
                            <a:noFill/>
                          </a:ln>
                          <a:solidFill>
                            <a:schemeClr val="tx1"/>
                          </a:solidFill>
                          <a:effectLst/>
                          <a:latin typeface="+mj-lt"/>
                          <a:ea typeface="SimSun" panose="02010600030101010101" pitchFamily="2" charset="-122"/>
                          <a:cs typeface="Arial" panose="020B0604020202020204" pitchFamily="34" charset="0"/>
                        </a:rPr>
                        <a:t>PHIẾU HỌC TẬP (1)</a:t>
                      </a:r>
                      <a:endParaRPr kumimoji="0" lang="en-US" altLang="en-US" sz="3600" b="1" i="0" u="none" strike="noStrike" cap="none" normalizeH="0" baseline="0" dirty="0">
                        <a:ln>
                          <a:noFill/>
                        </a:ln>
                        <a:solidFill>
                          <a:schemeClr val="tx1"/>
                        </a:solidFill>
                        <a:effectLst/>
                        <a:latin typeface="+mj-lt"/>
                        <a:ea typeface="SimSun" panose="02010600030101010101" pitchFamily="2" charset="-122"/>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c hMerge="1">
                  <a:txBody>
                    <a:bodyPr/>
                    <a:lstStyle/>
                    <a:p>
                      <a:endParaRPr lang="en-US"/>
                    </a:p>
                  </a:txBody>
                  <a:tcPr/>
                </a:tc>
                <a:extLst>
                  <a:ext uri="{0D108BD9-81ED-4DB2-BD59-A6C34878D82A}">
                    <a16:rowId xmlns:a16="http://schemas.microsoft.com/office/drawing/2014/main" val="862003694"/>
                  </a:ext>
                </a:extLst>
              </a:tr>
              <a:tr h="517784">
                <a:tc>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vi-VN" altLang="en-US" sz="3600" b="0" i="0" u="none" strike="noStrike" cap="none" normalizeH="0" baseline="0" dirty="0">
                          <a:ln>
                            <a:noFill/>
                          </a:ln>
                          <a:solidFill>
                            <a:schemeClr val="tx1"/>
                          </a:solidFill>
                          <a:effectLst/>
                          <a:latin typeface="+mj-lt"/>
                          <a:ea typeface="SimSun" panose="02010600030101010101" pitchFamily="2" charset="-122"/>
                          <a:cs typeface="Arial" panose="020B0604020202020204" pitchFamily="34" charset="0"/>
                        </a:rPr>
                        <a:t>Thí nghiệm 1</a:t>
                      </a:r>
                      <a:endParaRPr kumimoji="0" lang="en-US" altLang="en-US" sz="3600" b="0" i="0" u="none" strike="noStrike" cap="none" normalizeH="0" baseline="0" dirty="0">
                        <a:ln>
                          <a:noFill/>
                        </a:ln>
                        <a:solidFill>
                          <a:schemeClr val="tx1"/>
                        </a:solidFill>
                        <a:effectLst/>
                        <a:latin typeface="+mj-lt"/>
                        <a:ea typeface="SimSun" panose="02010600030101010101" pitchFamily="2" charset="-122"/>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2D69B"/>
                    </a:solidFill>
                  </a:tcPr>
                </a:tc>
                <a:tc>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vi-VN" altLang="en-US" sz="3600" b="0" i="0" u="none" strike="noStrike" cap="none" normalizeH="0" baseline="0" dirty="0">
                          <a:ln>
                            <a:noFill/>
                          </a:ln>
                          <a:solidFill>
                            <a:schemeClr val="tx1"/>
                          </a:solidFill>
                          <a:effectLst/>
                          <a:latin typeface="+mj-lt"/>
                          <a:ea typeface="SimSun" panose="02010600030101010101" pitchFamily="2" charset="-122"/>
                          <a:cs typeface="Arial" panose="020B0604020202020204" pitchFamily="34" charset="0"/>
                        </a:rPr>
                        <a:t>Hiện tương/Kết quả</a:t>
                      </a:r>
                      <a:endParaRPr kumimoji="0" lang="en-US" altLang="en-US" sz="3600" b="0" i="0" u="none" strike="noStrike" cap="none" normalizeH="0" baseline="0" dirty="0">
                        <a:ln>
                          <a:noFill/>
                        </a:ln>
                        <a:solidFill>
                          <a:schemeClr val="tx1"/>
                        </a:solidFill>
                        <a:effectLst/>
                        <a:latin typeface="+mj-lt"/>
                        <a:ea typeface="SimSun" panose="02010600030101010101" pitchFamily="2" charset="-122"/>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0"/>
                    </a:solidFill>
                  </a:tcPr>
                </a:tc>
                <a:extLst>
                  <a:ext uri="{0D108BD9-81ED-4DB2-BD59-A6C34878D82A}">
                    <a16:rowId xmlns:a16="http://schemas.microsoft.com/office/drawing/2014/main" val="3659844874"/>
                  </a:ext>
                </a:extLst>
              </a:tr>
              <a:tr h="2738709">
                <a:tc>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vi-VN" altLang="en-US" sz="3600" b="1" i="0" u="none" strike="noStrike" cap="none" normalizeH="0" baseline="0" dirty="0">
                          <a:ln>
                            <a:noFill/>
                          </a:ln>
                          <a:solidFill>
                            <a:schemeClr val="tx1"/>
                          </a:solidFill>
                          <a:effectLst/>
                          <a:latin typeface="+mj-lt"/>
                          <a:ea typeface="SimSun" panose="02010600030101010101" pitchFamily="2" charset="-122"/>
                          <a:cs typeface="Arial" panose="020B0604020202020204" pitchFamily="34" charset="0"/>
                        </a:rPr>
                        <a:t> Thí nghiệm chứng minh </a:t>
                      </a:r>
                      <a:r>
                        <a:rPr kumimoji="0" lang="en-US" altLang="en-US" sz="3600" b="1" i="0" u="none" strike="noStrike" cap="none" normalizeH="0" baseline="0" dirty="0" err="1">
                          <a:ln>
                            <a:noFill/>
                          </a:ln>
                          <a:solidFill>
                            <a:schemeClr val="tx1"/>
                          </a:solidFill>
                          <a:effectLst/>
                          <a:latin typeface="+mj-lt"/>
                          <a:ea typeface="SimSun" panose="02010600030101010101" pitchFamily="2" charset="-122"/>
                          <a:cs typeface="Arial" panose="020B0604020202020204" pitchFamily="34" charset="0"/>
                        </a:rPr>
                        <a:t>thân</a:t>
                      </a:r>
                      <a:r>
                        <a:rPr kumimoji="0" lang="en-US" altLang="en-US" sz="3600" b="1" i="0" u="none" strike="noStrike" cap="none" normalizeH="0" baseline="0" dirty="0">
                          <a:ln>
                            <a:noFill/>
                          </a:ln>
                          <a:solidFill>
                            <a:schemeClr val="tx1"/>
                          </a:solidFill>
                          <a:effectLst/>
                          <a:latin typeface="+mj-lt"/>
                          <a:ea typeface="SimSun" panose="02010600030101010101" pitchFamily="2" charset="-122"/>
                          <a:cs typeface="Arial" panose="020B0604020202020204" pitchFamily="34" charset="0"/>
                        </a:rPr>
                        <a:t> </a:t>
                      </a:r>
                      <a:r>
                        <a:rPr kumimoji="0" lang="en-US" altLang="en-US" sz="3600" b="1" i="0" u="none" strike="noStrike" cap="none" normalizeH="0" baseline="0" dirty="0" err="1">
                          <a:ln>
                            <a:noFill/>
                          </a:ln>
                          <a:solidFill>
                            <a:schemeClr val="tx1"/>
                          </a:solidFill>
                          <a:effectLst/>
                          <a:latin typeface="+mj-lt"/>
                          <a:ea typeface="SimSun" panose="02010600030101010101" pitchFamily="2" charset="-122"/>
                          <a:cs typeface="Arial" panose="020B0604020202020204" pitchFamily="34" charset="0"/>
                        </a:rPr>
                        <a:t>vận</a:t>
                      </a:r>
                      <a:r>
                        <a:rPr kumimoji="0" lang="en-US" altLang="en-US" sz="3600" b="1" i="0" u="none" strike="noStrike" cap="none" normalizeH="0" baseline="0" dirty="0">
                          <a:ln>
                            <a:noFill/>
                          </a:ln>
                          <a:solidFill>
                            <a:schemeClr val="tx1"/>
                          </a:solidFill>
                          <a:effectLst/>
                          <a:latin typeface="+mj-lt"/>
                          <a:ea typeface="SimSun" panose="02010600030101010101" pitchFamily="2" charset="-122"/>
                          <a:cs typeface="Arial" panose="020B0604020202020204" pitchFamily="34" charset="0"/>
                        </a:rPr>
                        <a:t> chuyển </a:t>
                      </a:r>
                      <a:r>
                        <a:rPr kumimoji="0" lang="en-US" altLang="en-US" sz="3600" b="1" i="0" u="none" strike="noStrike" cap="none" normalizeH="0" baseline="0" dirty="0" err="1">
                          <a:ln>
                            <a:noFill/>
                          </a:ln>
                          <a:solidFill>
                            <a:schemeClr val="tx1"/>
                          </a:solidFill>
                          <a:effectLst/>
                          <a:latin typeface="+mj-lt"/>
                          <a:ea typeface="SimSun" panose="02010600030101010101" pitchFamily="2" charset="-122"/>
                          <a:cs typeface="Arial" panose="020B0604020202020204" pitchFamily="34" charset="0"/>
                        </a:rPr>
                        <a:t>nước</a:t>
                      </a:r>
                      <a:endParaRPr kumimoji="0" lang="en-US" altLang="en-US" sz="3600" b="0" i="0" u="none" strike="noStrike" cap="none" normalizeH="0" baseline="0" dirty="0">
                        <a:ln>
                          <a:noFill/>
                        </a:ln>
                        <a:solidFill>
                          <a:schemeClr val="tx1"/>
                        </a:solidFill>
                        <a:effectLst/>
                        <a:latin typeface="+mj-lt"/>
                        <a:cs typeface="Calibri" panose="020F050202020403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algn="just"/>
                      <a:r>
                        <a:rPr lang="vi-VN" sz="3600" dirty="0">
                          <a:solidFill>
                            <a:schemeClr val="tx1"/>
                          </a:solidFill>
                          <a:effectLst/>
                          <a:latin typeface="+mj-lt"/>
                        </a:rPr>
                        <a:t>- Lá của cây cần tây dần chuyển màu giống màu của cốc nước tương ứng.</a:t>
                      </a:r>
                    </a:p>
                    <a:p>
                      <a:pPr algn="just"/>
                      <a:r>
                        <a:rPr lang="vi-VN" sz="3600" dirty="0">
                          <a:solidFill>
                            <a:schemeClr val="tx1"/>
                          </a:solidFill>
                          <a:effectLst/>
                          <a:latin typeface="+mj-lt"/>
                        </a:rPr>
                        <a:t>- Khi cắt ngang thân cây có vùng bị chuyển màu giống màu của cốc nước tương ứng.</a:t>
                      </a:r>
                    </a:p>
                    <a:p>
                      <a:pPr marL="0" marR="0" lvl="0" indent="0" algn="just" defTabSz="914400" rtl="0" eaLnBrk="1" fontAlgn="base" latinLnBrk="0" hangingPunct="1">
                        <a:lnSpc>
                          <a:spcPct val="100000"/>
                        </a:lnSpc>
                        <a:spcBef>
                          <a:spcPts val="30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mj-lt"/>
                        <a:cs typeface="Calibri" panose="020F050202020403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38335688"/>
                  </a:ext>
                </a:extLst>
              </a:tr>
              <a:tr h="5678984">
                <a:tc gridSpan="2">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vi-VN" altLang="en-US" sz="3600" b="1" i="0" u="none" strike="noStrike" cap="none" normalizeH="0" baseline="0" dirty="0">
                          <a:ln>
                            <a:noFill/>
                          </a:ln>
                          <a:solidFill>
                            <a:schemeClr val="tx1"/>
                          </a:solidFill>
                          <a:effectLst/>
                          <a:latin typeface="+mj-lt"/>
                          <a:ea typeface="SimSun" panose="02010600030101010101" pitchFamily="2" charset="-122"/>
                          <a:cs typeface="Arial" panose="020B0604020202020204" pitchFamily="34" charset="0"/>
                        </a:rPr>
                        <a:t> </a:t>
                      </a:r>
                      <a:r>
                        <a:rPr kumimoji="0" lang="en-US" altLang="en-US" sz="3600" b="1" i="0" u="none" strike="noStrike" cap="none" normalizeH="0" baseline="0" dirty="0">
                          <a:ln>
                            <a:noFill/>
                          </a:ln>
                          <a:solidFill>
                            <a:schemeClr val="tx1"/>
                          </a:solidFill>
                          <a:effectLst/>
                          <a:latin typeface="+mj-lt"/>
                          <a:ea typeface="SimSun" panose="02010600030101010101" pitchFamily="2" charset="-122"/>
                          <a:cs typeface="Arial" panose="020B0604020202020204" pitchFamily="34" charset="0"/>
                        </a:rPr>
                        <a:t>Giải thích</a:t>
                      </a:r>
                    </a:p>
                    <a:p>
                      <a:pPr marL="0" marR="0" lvl="0" indent="0" algn="l" defTabSz="914400" rtl="0" eaLnBrk="1" fontAlgn="base" latinLnBrk="0" hangingPunct="1">
                        <a:lnSpc>
                          <a:spcPct val="100000"/>
                        </a:lnSpc>
                        <a:spcBef>
                          <a:spcPts val="300"/>
                        </a:spcBef>
                        <a:spcAft>
                          <a:spcPct val="0"/>
                        </a:spcAft>
                        <a:buClrTx/>
                        <a:buSzTx/>
                        <a:buFontTx/>
                        <a:buNone/>
                        <a:tabLst/>
                      </a:pPr>
                      <a:r>
                        <a:rPr lang="vi-VN" sz="3600" b="1" i="0" kern="1200" dirty="0">
                          <a:solidFill>
                            <a:schemeClr val="tx1"/>
                          </a:solidFill>
                          <a:effectLst/>
                          <a:latin typeface="+mj-lt"/>
                          <a:ea typeface="+mn-ea"/>
                          <a:cs typeface="+mn-cs"/>
                        </a:rPr>
                        <a:t> </a:t>
                      </a:r>
                      <a:r>
                        <a:rPr lang="vi-VN" sz="3600" b="0" i="0" kern="1200" dirty="0">
                          <a:solidFill>
                            <a:schemeClr val="tx1"/>
                          </a:solidFill>
                          <a:effectLst/>
                          <a:latin typeface="+mj-lt"/>
                          <a:ea typeface="+mn-ea"/>
                          <a:cs typeface="+mn-cs"/>
                        </a:rPr>
                        <a:t>Lá và phần mạch gỗ ở cuống lá chuyển màu giống như màu của cốc nước màu tương ứng bởi vì mạch gỗ trong thân vận chuyển nước pha màu lên lá.</a:t>
                      </a:r>
                    </a:p>
                    <a:p>
                      <a:r>
                        <a:rPr lang="vi-VN" sz="3600" b="0" i="0" kern="1200" dirty="0">
                          <a:solidFill>
                            <a:srgbClr val="FF0000"/>
                          </a:solidFill>
                          <a:effectLst/>
                          <a:latin typeface="+mj-lt"/>
                          <a:ea typeface="+mn-ea"/>
                          <a:cs typeface="+mn-cs"/>
                        </a:rPr>
                        <a:t>+ Kết luận: Mạch gỗ có chức năng vận chuyển nước từ rễ lên thân rồi lên lá.</a:t>
                      </a:r>
                      <a:br>
                        <a:rPr lang="vi-VN" sz="3600" b="0" i="0" kern="1200" dirty="0">
                          <a:solidFill>
                            <a:schemeClr val="tx1"/>
                          </a:solidFill>
                          <a:effectLst/>
                          <a:latin typeface="+mj-lt"/>
                          <a:ea typeface="+mn-ea"/>
                          <a:cs typeface="+mn-cs"/>
                        </a:rPr>
                      </a:br>
                      <a:r>
                        <a:rPr kumimoji="0" lang="vi-VN" altLang="en-US" sz="3600" b="1" i="0" u="none" strike="noStrike" cap="none" normalizeH="0" baseline="0" dirty="0">
                          <a:ln>
                            <a:noFill/>
                          </a:ln>
                          <a:solidFill>
                            <a:schemeClr val="tx1"/>
                          </a:solidFill>
                          <a:effectLst/>
                          <a:latin typeface="+mj-lt"/>
                          <a:ea typeface="SimSun" panose="02010600030101010101" pitchFamily="2" charset="-122"/>
                          <a:cs typeface="Arial" panose="020B0604020202020204" pitchFamily="34" charset="0"/>
                        </a:rPr>
                        <a:t>Trả lời các câu hỏi:</a:t>
                      </a:r>
                      <a:r>
                        <a:rPr kumimoji="0" lang="en-US" altLang="en-US" sz="3600" b="0" i="0" u="none" strike="noStrike" cap="none" normalizeH="0" baseline="0" dirty="0">
                          <a:ln>
                            <a:noFill/>
                          </a:ln>
                          <a:solidFill>
                            <a:schemeClr val="tx1"/>
                          </a:solidFill>
                          <a:effectLst/>
                          <a:latin typeface="+mj-lt"/>
                          <a:ea typeface="SimSun" panose="02010600030101010101" pitchFamily="2" charset="-122"/>
                          <a:cs typeface="Arial" panose="020B0604020202020204" pitchFamily="34" charset="0"/>
                        </a:rPr>
                        <a:t>  </a:t>
                      </a:r>
                    </a:p>
                    <a:p>
                      <a:pPr marL="0" marR="0" lvl="0" indent="0" algn="l" defTabSz="914400" rtl="0" eaLnBrk="1" fontAlgn="base" latinLnBrk="0" hangingPunct="1">
                        <a:lnSpc>
                          <a:spcPct val="100000"/>
                        </a:lnSpc>
                        <a:spcBef>
                          <a:spcPts val="300"/>
                        </a:spcBef>
                        <a:spcAft>
                          <a:spcPct val="0"/>
                        </a:spcAft>
                        <a:buClrTx/>
                        <a:buSzTx/>
                        <a:buFontTx/>
                        <a:buNone/>
                        <a:tabLst/>
                      </a:pPr>
                      <a:r>
                        <a:rPr lang="nl-NL" sz="3600" b="1" dirty="0">
                          <a:solidFill>
                            <a:schemeClr val="tx1"/>
                          </a:solidFill>
                          <a:effectLst/>
                          <a:latin typeface="Times New Roman" panose="02020603050405020304" pitchFamily="18" charset="0"/>
                          <a:cs typeface="Times New Roman" panose="02020603050405020304" pitchFamily="18" charset="0"/>
                        </a:rPr>
                        <a:t>Tại sao trong thí nghiệm chứng minh thân vận chuyển nước ta phải sử dụng nước pha màu?</a:t>
                      </a:r>
                      <a:endParaRPr lang="en-US" sz="3600" b="1"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vi-VN" sz="3600" b="0" i="0" kern="1200" dirty="0">
                          <a:solidFill>
                            <a:schemeClr val="tx1"/>
                          </a:solidFill>
                          <a:effectLst/>
                          <a:latin typeface="+mj-lt"/>
                          <a:ea typeface="+mn-ea"/>
                          <a:cs typeface="+mn-cs"/>
                        </a:rPr>
                        <a:t>Thí nghiệm chứng minh thân vận chuyển nước ta phải sử dụng nước pha màu vì nước là chất không màu, việc pha màu sẽ kiến chúng ta dễ quan sát được sự hấp thụ của nước ở thân</a:t>
                      </a:r>
                      <a:endParaRPr lang="en-US" sz="3600" b="0" i="0" kern="1200" dirty="0">
                        <a:solidFill>
                          <a:schemeClr val="tx1"/>
                        </a:solidFill>
                        <a:effectLst/>
                        <a:latin typeface="+mj-lt"/>
                        <a:ea typeface="+mn-ea"/>
                        <a:cs typeface="+mn-cs"/>
                      </a:endParaRPr>
                    </a:p>
                    <a:p>
                      <a:pPr marL="0" marR="0" lvl="0" indent="0" algn="l" defTabSz="914400" rtl="0" eaLnBrk="1" fontAlgn="base" latinLnBrk="0" hangingPunct="1">
                        <a:lnSpc>
                          <a:spcPct val="100000"/>
                        </a:lnSpc>
                        <a:spcBef>
                          <a:spcPts val="30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mj-lt"/>
                        <a:ea typeface="SimSun" panose="0201060003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3797289737"/>
                  </a:ext>
                </a:extLst>
              </a:tr>
            </a:tbl>
          </a:graphicData>
        </a:graphic>
      </p:graphicFrame>
    </p:spTree>
    <p:extLst>
      <p:ext uri="{BB962C8B-B14F-4D97-AF65-F5344CB8AC3E}">
        <p14:creationId xmlns:p14="http://schemas.microsoft.com/office/powerpoint/2010/main" val="232237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643890" y="482266"/>
            <a:ext cx="17754600" cy="833562"/>
          </a:xfrm>
          <a:prstGeom prst="rect">
            <a:avLst/>
          </a:prstGeom>
        </p:spPr>
        <p:txBody>
          <a:bodyPr wrap="square" lIns="0" tIns="0" rIns="0" bIns="0" rtlCol="0" anchor="t">
            <a:spAutoFit/>
          </a:bodyPr>
          <a:lstStyle/>
          <a:p>
            <a:pPr>
              <a:lnSpc>
                <a:spcPts val="6485"/>
              </a:lnSpc>
            </a:pPr>
            <a:r>
              <a:rPr lang="en-US" sz="4400" dirty="0">
                <a:solidFill>
                  <a:srgbClr val="1B512D"/>
                </a:solidFill>
                <a:latin typeface="Livvic Bold Bold"/>
              </a:rPr>
              <a:t>I. THÍ NGHIỆM CHỨNG MINH THÂN VẬN CHUYỂN NƯỚC</a:t>
            </a:r>
          </a:p>
        </p:txBody>
      </p:sp>
      <p:sp>
        <p:nvSpPr>
          <p:cNvPr id="3" name="TextBox 2"/>
          <p:cNvSpPr txBox="1"/>
          <p:nvPr/>
        </p:nvSpPr>
        <p:spPr>
          <a:xfrm>
            <a:off x="1249681" y="1409700"/>
            <a:ext cx="8656319" cy="738664"/>
          </a:xfrm>
          <a:prstGeom prst="rect">
            <a:avLst/>
          </a:prstGeom>
          <a:noFill/>
        </p:spPr>
        <p:txBody>
          <a:bodyPr wrap="square" rtlCol="0">
            <a:spAutoFit/>
          </a:bodyPr>
          <a:lstStyle/>
          <a:p>
            <a:r>
              <a:rPr lang="en-US" sz="4200" b="1" dirty="0">
                <a:latin typeface="Times New Roman" panose="02020603050405020304" pitchFamily="18" charset="0"/>
                <a:cs typeface="Times New Roman" panose="02020603050405020304" pitchFamily="18" charset="0"/>
              </a:rPr>
              <a:t>1.Chuẩn </a:t>
            </a:r>
            <a:r>
              <a:rPr lang="en-US" sz="4200" b="1" dirty="0" err="1">
                <a:latin typeface="Times New Roman" panose="02020603050405020304" pitchFamily="18" charset="0"/>
                <a:cs typeface="Times New Roman" panose="02020603050405020304" pitchFamily="18" charset="0"/>
              </a:rPr>
              <a:t>bị</a:t>
            </a:r>
            <a:r>
              <a:rPr lang="en-US" sz="4200" b="1"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1287781" y="2192408"/>
            <a:ext cx="8656319" cy="738664"/>
          </a:xfrm>
          <a:prstGeom prst="rect">
            <a:avLst/>
          </a:prstGeom>
          <a:noFill/>
        </p:spPr>
        <p:txBody>
          <a:bodyPr wrap="square" rtlCol="0">
            <a:spAutoFit/>
          </a:bodyPr>
          <a:lstStyle/>
          <a:p>
            <a:r>
              <a:rPr lang="en-US" sz="4200" b="1" dirty="0">
                <a:latin typeface="Times New Roman" panose="02020603050405020304" pitchFamily="18" charset="0"/>
                <a:cs typeface="Times New Roman" panose="02020603050405020304" pitchFamily="18" charset="0"/>
              </a:rPr>
              <a:t>2. </a:t>
            </a:r>
            <a:r>
              <a:rPr lang="en-US" sz="4200" b="1" dirty="0" err="1">
                <a:latin typeface="Times New Roman" panose="02020603050405020304" pitchFamily="18" charset="0"/>
                <a:cs typeface="Times New Roman" panose="02020603050405020304" pitchFamily="18" charset="0"/>
              </a:rPr>
              <a:t>Tiến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hành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thí</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nghiệm</a:t>
            </a:r>
            <a:r>
              <a:rPr lang="en-US" sz="4200" b="1"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1287781" y="2975116"/>
            <a:ext cx="16466819" cy="7278916"/>
          </a:xfrm>
          <a:prstGeom prst="rect">
            <a:avLst/>
          </a:prstGeom>
          <a:noFill/>
        </p:spPr>
        <p:txBody>
          <a:bodyPr wrap="square" rtlCol="0">
            <a:spAutoFit/>
          </a:bodyPr>
          <a:lstStyle/>
          <a:p>
            <a:pPr algn="just"/>
            <a:r>
              <a:rPr lang="en-US" sz="4200" dirty="0">
                <a:latin typeface="Times New Roman" panose="02020603050405020304" pitchFamily="18" charset="0"/>
                <a:cs typeface="Times New Roman" panose="02020603050405020304" pitchFamily="18" charset="0"/>
              </a:rPr>
              <a:t>a. </a:t>
            </a:r>
            <a:r>
              <a:rPr lang="en-US" sz="4200" dirty="0" err="1">
                <a:latin typeface="Times New Roman" panose="02020603050405020304" pitchFamily="18" charset="0"/>
                <a:cs typeface="Times New Roman" panose="02020603050405020304" pitchFamily="18" charset="0"/>
              </a:rPr>
              <a:t>Các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bước</a:t>
            </a:r>
            <a:r>
              <a:rPr lang="en-US" sz="4200" dirty="0">
                <a:latin typeface="Times New Roman" panose="02020603050405020304" pitchFamily="18" charset="0"/>
                <a:cs typeface="Times New Roman" panose="02020603050405020304" pitchFamily="18" charset="0"/>
              </a:rPr>
              <a:t>: SGK</a:t>
            </a:r>
          </a:p>
          <a:p>
            <a:pPr algn="just"/>
            <a:r>
              <a:rPr lang="en-US" sz="4200" dirty="0">
                <a:latin typeface="Times New Roman" panose="02020603050405020304" pitchFamily="18" charset="0"/>
                <a:cs typeface="Times New Roman" panose="02020603050405020304" pitchFamily="18" charset="0"/>
              </a:rPr>
              <a:t>b. </a:t>
            </a:r>
            <a:r>
              <a:rPr lang="en-US" sz="4200" dirty="0" err="1">
                <a:latin typeface="Times New Roman" panose="02020603050405020304" pitchFamily="18" charset="0"/>
                <a:cs typeface="Times New Roman" panose="02020603050405020304" pitchFamily="18" charset="0"/>
              </a:rPr>
              <a:t>Hiện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tượng</a:t>
            </a:r>
            <a:r>
              <a:rPr lang="en-US" sz="4200" dirty="0">
                <a:latin typeface="Times New Roman" panose="02020603050405020304" pitchFamily="18" charset="0"/>
                <a:cs typeface="Times New Roman" panose="02020603050405020304" pitchFamily="18" charset="0"/>
              </a:rPr>
              <a:t>:</a:t>
            </a:r>
          </a:p>
          <a:p>
            <a:pPr algn="just"/>
            <a:r>
              <a:rPr lang="vi-VN" sz="4200" dirty="0">
                <a:latin typeface="Times New Roman" panose="02020603050405020304" pitchFamily="18" charset="0"/>
                <a:cs typeface="Times New Roman" panose="02020603050405020304" pitchFamily="18" charset="0"/>
              </a:rPr>
              <a:t>- Lá của cây cần tây dần chuyển màu giống màu của cốc nước tương ứng.</a:t>
            </a:r>
          </a:p>
          <a:p>
            <a:pPr algn="just"/>
            <a:r>
              <a:rPr lang="vi-VN" sz="4200" dirty="0">
                <a:latin typeface="Times New Roman" panose="02020603050405020304" pitchFamily="18" charset="0"/>
                <a:cs typeface="Times New Roman" panose="02020603050405020304" pitchFamily="18" charset="0"/>
              </a:rPr>
              <a:t>- Khi cắt ngang thân cây có vùng bị chuyển màu giống màu của cốc nước tương ứng.</a:t>
            </a:r>
          </a:p>
          <a:p>
            <a:pPr lvl="0" fontAlgn="base">
              <a:spcBef>
                <a:spcPts val="300"/>
              </a:spcBef>
              <a:spcAft>
                <a:spcPct val="0"/>
              </a:spcAft>
            </a:pPr>
            <a:r>
              <a:rPr lang="en-US" altLang="en-US" sz="4200" b="1" dirty="0">
                <a:latin typeface="Times New Roman" panose="02020603050405020304" pitchFamily="18" charset="0"/>
                <a:ea typeface="SimSun" panose="02010600030101010101" pitchFamily="2" charset="-122"/>
                <a:cs typeface="Times New Roman" panose="02020603050405020304" pitchFamily="18" charset="0"/>
              </a:rPr>
              <a:t>c. </a:t>
            </a:r>
            <a:r>
              <a:rPr lang="en-US" altLang="en-US" sz="4200" b="1" dirty="0" err="1">
                <a:latin typeface="Times New Roman" panose="02020603050405020304" pitchFamily="18" charset="0"/>
                <a:ea typeface="SimSun" panose="02010600030101010101" pitchFamily="2" charset="-122"/>
                <a:cs typeface="Times New Roman" panose="02020603050405020304" pitchFamily="18" charset="0"/>
              </a:rPr>
              <a:t>Giải</a:t>
            </a:r>
            <a:r>
              <a:rPr lang="en-US" altLang="en-US" sz="42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4200" b="1" dirty="0" err="1">
                <a:latin typeface="Times New Roman" panose="02020603050405020304" pitchFamily="18" charset="0"/>
                <a:ea typeface="SimSun" panose="02010600030101010101" pitchFamily="2" charset="-122"/>
                <a:cs typeface="Times New Roman" panose="02020603050405020304" pitchFamily="18" charset="0"/>
              </a:rPr>
              <a:t>thích</a:t>
            </a:r>
            <a:endParaRPr lang="en-US" altLang="en-US" sz="4200" b="1" dirty="0">
              <a:latin typeface="Times New Roman" panose="02020603050405020304" pitchFamily="18" charset="0"/>
              <a:ea typeface="SimSun" panose="02010600030101010101" pitchFamily="2" charset="-122"/>
              <a:cs typeface="Times New Roman" panose="02020603050405020304" pitchFamily="18" charset="0"/>
            </a:endParaRPr>
          </a:p>
          <a:p>
            <a:pPr lvl="0" fontAlgn="base">
              <a:spcBef>
                <a:spcPts val="300"/>
              </a:spcBef>
              <a:spcAft>
                <a:spcPct val="0"/>
              </a:spcAft>
            </a:pPr>
            <a:r>
              <a:rPr lang="vi-VN" sz="4200" b="1" dirty="0">
                <a:latin typeface="Times New Roman" panose="02020603050405020304" pitchFamily="18" charset="0"/>
                <a:cs typeface="Times New Roman" panose="02020603050405020304" pitchFamily="18" charset="0"/>
              </a:rPr>
              <a:t> </a:t>
            </a:r>
            <a:r>
              <a:rPr lang="vi-VN" sz="4200" dirty="0">
                <a:latin typeface="Times New Roman" panose="02020603050405020304" pitchFamily="18" charset="0"/>
                <a:cs typeface="Times New Roman" panose="02020603050405020304" pitchFamily="18" charset="0"/>
              </a:rPr>
              <a:t>Lá và phần mạch gỗ ở cuống lá chuyển màu giống như màu của cốc nước màu tương ứng bởi vì mạch gỗ trong thân vận chuyển nước pha màu lên lá.</a:t>
            </a:r>
          </a:p>
          <a:p>
            <a:r>
              <a:rPr lang="en-US" sz="4200" b="1" dirty="0">
                <a:latin typeface="Times New Roman" panose="02020603050405020304" pitchFamily="18" charset="0"/>
                <a:cs typeface="Times New Roman" panose="02020603050405020304" pitchFamily="18" charset="0"/>
              </a:rPr>
              <a:t>3.</a:t>
            </a:r>
            <a:r>
              <a:rPr lang="vi-VN" sz="4200" b="1" dirty="0">
                <a:latin typeface="Times New Roman" panose="02020603050405020304" pitchFamily="18" charset="0"/>
                <a:cs typeface="Times New Roman" panose="02020603050405020304" pitchFamily="18" charset="0"/>
              </a:rPr>
              <a:t> Kết luận: </a:t>
            </a:r>
            <a:endParaRPr lang="en-US" sz="4200" b="1" dirty="0">
              <a:latin typeface="Times New Roman" panose="02020603050405020304" pitchFamily="18" charset="0"/>
              <a:cs typeface="Times New Roman" panose="02020603050405020304" pitchFamily="18" charset="0"/>
            </a:endParaRPr>
          </a:p>
          <a:p>
            <a:pPr algn="ctr"/>
            <a:r>
              <a:rPr lang="vi-VN" sz="4200" dirty="0">
                <a:solidFill>
                  <a:srgbClr val="FF0000"/>
                </a:solidFill>
                <a:latin typeface="Times New Roman" panose="02020603050405020304" pitchFamily="18" charset="0"/>
                <a:cs typeface="Times New Roman" panose="02020603050405020304" pitchFamily="18" charset="0"/>
              </a:rPr>
              <a:t>Mạch gỗ có chức năng vận chuyển nước từ rễ lên thân rồi lên lá.</a:t>
            </a:r>
            <a:br>
              <a:rPr lang="vi-VN" sz="4200" dirty="0">
                <a:latin typeface="Times New Roman" panose="02020603050405020304" pitchFamily="18" charset="0"/>
                <a:cs typeface="Times New Roman" panose="02020603050405020304" pitchFamily="18" charset="0"/>
              </a:rPr>
            </a:br>
            <a:endParaRPr lang="en-US" sz="4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675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42900"/>
            <a:ext cx="8229600" cy="8402300"/>
          </a:xfrm>
          <a:prstGeom prst="rect">
            <a:avLst/>
          </a:prstGeom>
        </p:spPr>
        <p:txBody>
          <a:bodyPr wrap="square">
            <a:spAutoFit/>
          </a:bodyPr>
          <a:lstStyle/>
          <a:p>
            <a:pPr algn="just"/>
            <a:r>
              <a:rPr lang="vi-VN" sz="5400" b="1" dirty="0">
                <a:solidFill>
                  <a:srgbClr val="0000FF"/>
                </a:solidFill>
                <a:latin typeface="+mj-lt"/>
              </a:rPr>
              <a:t>Mạch gỗ là tập hợp các tế bào đã chết</a:t>
            </a:r>
            <a:r>
              <a:rPr lang="vi-VN" sz="5400" b="1" dirty="0">
                <a:solidFill>
                  <a:srgbClr val="202122"/>
                </a:solidFill>
                <a:latin typeface="+mj-lt"/>
              </a:rPr>
              <a:t>, </a:t>
            </a:r>
            <a:r>
              <a:rPr lang="vi-VN" sz="5400" b="1" dirty="0">
                <a:solidFill>
                  <a:srgbClr val="0000FF"/>
                </a:solidFill>
                <a:latin typeface="+mj-lt"/>
              </a:rPr>
              <a:t>hoá gỗ</a:t>
            </a:r>
            <a:r>
              <a:rPr lang="vi-VN" sz="5400" b="1" dirty="0">
                <a:solidFill>
                  <a:srgbClr val="202122"/>
                </a:solidFill>
                <a:latin typeface="+mj-lt"/>
              </a:rPr>
              <a:t>. Tế bào mạch gỗ gồm hai loại chính là </a:t>
            </a:r>
            <a:r>
              <a:rPr lang="vi-VN" sz="5400" b="1" dirty="0">
                <a:solidFill>
                  <a:srgbClr val="0000FF"/>
                </a:solidFill>
                <a:latin typeface="+mj-lt"/>
              </a:rPr>
              <a:t>quản bào</a:t>
            </a:r>
            <a:r>
              <a:rPr lang="vi-VN" sz="5400" b="1" dirty="0">
                <a:latin typeface="+mj-lt"/>
              </a:rPr>
              <a:t> và </a:t>
            </a:r>
            <a:r>
              <a:rPr lang="vi-VN" sz="5400" b="1" dirty="0">
                <a:solidFill>
                  <a:srgbClr val="0000FF"/>
                </a:solidFill>
                <a:latin typeface="+mj-lt"/>
              </a:rPr>
              <a:t>mạch ống</a:t>
            </a:r>
            <a:r>
              <a:rPr lang="vi-VN" sz="5400" b="1" dirty="0">
                <a:latin typeface="+mj-lt"/>
              </a:rPr>
              <a:t>. Những tế bào cùng loại</a:t>
            </a:r>
            <a:r>
              <a:rPr lang="vi-VN" sz="5400" b="1" dirty="0">
                <a:solidFill>
                  <a:srgbClr val="202122"/>
                </a:solidFill>
                <a:latin typeface="+mj-lt"/>
              </a:rPr>
              <a:t> nối liền với nhau tạo thành ống dẫn hình trụ kéo dài từ rễ lên thân và đến lá cây</a:t>
            </a:r>
            <a:r>
              <a:rPr lang="en-US" sz="5400" b="1" dirty="0">
                <a:solidFill>
                  <a:srgbClr val="202122"/>
                </a:solidFill>
                <a:latin typeface="+mj-lt"/>
              </a:rPr>
              <a:t> </a:t>
            </a:r>
            <a:r>
              <a:rPr lang="vi-VN" sz="5400" b="1" dirty="0">
                <a:solidFill>
                  <a:srgbClr val="202122"/>
                </a:solidFill>
                <a:latin typeface="+mj-lt"/>
              </a:rPr>
              <a:t>tương tự như mạch máu ở động vật.</a:t>
            </a:r>
          </a:p>
        </p:txBody>
      </p:sp>
      <p:pic>
        <p:nvPicPr>
          <p:cNvPr id="2050" name="Picture 2" descr="https://loga.vn/FileUpload/images/image(400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41" y="1268818"/>
            <a:ext cx="8953407" cy="7837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239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09600" y="495300"/>
            <a:ext cx="16916400" cy="2123658"/>
          </a:xfrm>
          <a:prstGeom prst="rect">
            <a:avLst/>
          </a:prstGeom>
          <a:noFill/>
        </p:spPr>
        <p:txBody>
          <a:bodyPr wrap="square" rtlCol="0">
            <a:spAutoFit/>
          </a:bodyPr>
          <a:lstStyle/>
          <a:p>
            <a:r>
              <a:rPr lang="vi-VN" sz="4400" b="1" dirty="0"/>
              <a:t>Ở thí nghiệm chứng minh thân vận chuyển nước, để rút ngắn thời gian thí nghiệm, nên dùng mẫu vật là những cây có đặc điểm thân như thế nào? Vì sao?</a:t>
            </a:r>
            <a:endParaRPr lang="en-US" sz="4400" b="1" dirty="0"/>
          </a:p>
        </p:txBody>
      </p:sp>
      <p:sp>
        <p:nvSpPr>
          <p:cNvPr id="3" name="Rectangle 2"/>
          <p:cNvSpPr/>
          <p:nvPr/>
        </p:nvSpPr>
        <p:spPr>
          <a:xfrm>
            <a:off x="7620000" y="3224391"/>
            <a:ext cx="10515600" cy="6186309"/>
          </a:xfrm>
          <a:prstGeom prst="rect">
            <a:avLst/>
          </a:prstGeom>
        </p:spPr>
        <p:txBody>
          <a:bodyPr wrap="square">
            <a:spAutoFit/>
          </a:bodyPr>
          <a:lstStyle/>
          <a:p>
            <a:pPr algn="just"/>
            <a:r>
              <a:rPr lang="vi-VN" sz="4400" dirty="0">
                <a:solidFill>
                  <a:srgbClr val="000000"/>
                </a:solidFill>
                <a:latin typeface="Open Sans"/>
              </a:rPr>
              <a:t>- </a:t>
            </a:r>
            <a:r>
              <a:rPr lang="en-US" sz="4400" dirty="0">
                <a:solidFill>
                  <a:srgbClr val="000000"/>
                </a:solidFill>
                <a:latin typeface="Open Sans"/>
              </a:rPr>
              <a:t>Đ</a:t>
            </a:r>
            <a:r>
              <a:rPr lang="vi-VN" sz="4400" dirty="0">
                <a:solidFill>
                  <a:srgbClr val="000000"/>
                </a:solidFill>
                <a:latin typeface="Open Sans"/>
              </a:rPr>
              <a:t>ể rút ngắn thời gian thí nghiệm, nên dùng mẫu vật là những cây có đặc điểm thân ngắn, không có nhiều cành trên thân, mạch gỗ lớn</a:t>
            </a:r>
            <a:r>
              <a:rPr lang="en-US" sz="4400" dirty="0">
                <a:solidFill>
                  <a:srgbClr val="000000"/>
                </a:solidFill>
                <a:latin typeface="Open Sans"/>
              </a:rPr>
              <a:t>. </a:t>
            </a:r>
            <a:r>
              <a:rPr lang="en-US" sz="4400" dirty="0" err="1">
                <a:solidFill>
                  <a:srgbClr val="000000"/>
                </a:solidFill>
                <a:latin typeface="Open Sans"/>
              </a:rPr>
              <a:t>Mẫu</a:t>
            </a:r>
            <a:r>
              <a:rPr lang="en-US" sz="4400" dirty="0">
                <a:solidFill>
                  <a:srgbClr val="000000"/>
                </a:solidFill>
                <a:latin typeface="Open Sans"/>
              </a:rPr>
              <a:t> vật này </a:t>
            </a:r>
            <a:r>
              <a:rPr lang="vi-VN" sz="4400" dirty="0">
                <a:solidFill>
                  <a:srgbClr val="000000"/>
                </a:solidFill>
                <a:latin typeface="Open Sans"/>
              </a:rPr>
              <a:t>sẽ có quá trình vận chuyển nước và các chất diễn ra tương đối nhanh. Nhờ đó, tốc độ di chuyển của nước từ thân lên lá, hoa nhanh, rút ngắn được thời gian thí nghiệm.</a:t>
            </a:r>
            <a:endParaRPr lang="vi-VN" sz="4400" b="0" i="0" dirty="0">
              <a:solidFill>
                <a:srgbClr val="000000"/>
              </a:solidFill>
              <a:effectLst/>
              <a:latin typeface="Open Sans"/>
            </a:endParaRPr>
          </a:p>
        </p:txBody>
      </p:sp>
    </p:spTree>
    <p:extLst>
      <p:ext uri="{BB962C8B-B14F-4D97-AF65-F5344CB8AC3E}">
        <p14:creationId xmlns:p14="http://schemas.microsoft.com/office/powerpoint/2010/main" val="2055059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Text Box 6"/>
          <p:cNvSpPr txBox="1"/>
          <p:nvPr/>
        </p:nvSpPr>
        <p:spPr>
          <a:xfrm>
            <a:off x="3876675" y="5155407"/>
            <a:ext cx="3057525" cy="4154984"/>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r>
              <a:rPr lang="en-US" altLang="en-US" sz="4800" b="1" dirty="0" err="1">
                <a:solidFill>
                  <a:srgbClr val="000000"/>
                </a:solidFill>
                <a:latin typeface="Arial" panose="020B0604020202020204" pitchFamily="34" charset="0"/>
              </a:rPr>
              <a:t>Tiết</a:t>
            </a:r>
            <a:r>
              <a:rPr lang="en-US" altLang="en-US" sz="4800" b="1" dirty="0">
                <a:solidFill>
                  <a:srgbClr val="000000"/>
                </a:solidFill>
                <a:latin typeface="Arial" panose="020B0604020202020204" pitchFamily="34" charset="0"/>
              </a:rPr>
              <a:t> 1</a:t>
            </a:r>
          </a:p>
          <a:p>
            <a:pPr marL="0" indent="0">
              <a:lnSpc>
                <a:spcPct val="100000"/>
              </a:lnSpc>
              <a:spcBef>
                <a:spcPts val="0"/>
              </a:spcBef>
              <a:buNone/>
            </a:pPr>
            <a:r>
              <a:rPr lang="en-US" sz="3600" dirty="0">
                <a:solidFill>
                  <a:srgbClr val="1B512D"/>
                </a:solidFill>
                <a:latin typeface="Livvic Bold Bold"/>
              </a:rPr>
              <a:t>THÍ NGHIỆM CHỨNG MINH THÂN VẬN CHUYỂN NƯỚC</a:t>
            </a:r>
          </a:p>
        </p:txBody>
      </p:sp>
      <p:sp>
        <p:nvSpPr>
          <p:cNvPr id="49154" name="Rectangle 2"/>
          <p:cNvSpPr>
            <a:spLocks noGrp="1"/>
          </p:cNvSpPr>
          <p:nvPr>
            <p:ph type="title"/>
          </p:nvPr>
        </p:nvSpPr>
        <p:spPr>
          <a:xfrm>
            <a:off x="1307307" y="431007"/>
            <a:ext cx="15773400" cy="1426368"/>
          </a:xfrm>
          <a:ln/>
        </p:spPr>
        <p:txBody>
          <a:bodyPr vert="horz" wrap="square" lIns="137160" tIns="68580" rIns="137160" bIns="68580" rtlCol="0" anchor="ctr" anchorCtr="0">
            <a:normAutofit/>
          </a:bodyPr>
          <a:lstStyle/>
          <a:p>
            <a:pPr algn="ctr" eaLnBrk="1" hangingPunct="1"/>
            <a:r>
              <a:rPr lang="en-US" altLang="en-US" sz="5400" b="1" dirty="0">
                <a:latin typeface="Times New Roman" panose="02020603050405020304" pitchFamily="18" charset="0"/>
                <a:cs typeface="Times New Roman" panose="02020603050405020304" pitchFamily="18" charset="0"/>
              </a:rPr>
              <a:t>NỘI DUNG BÀI HỌC</a:t>
            </a:r>
            <a:endParaRPr lang="en-US" altLang="en-US" sz="3000" b="1" dirty="0">
              <a:latin typeface="Times New Roman" panose="02020603050405020304" pitchFamily="18" charset="0"/>
              <a:ea typeface="Times New Roman" panose="02020603050405020304" pitchFamily="18" charset="0"/>
            </a:endParaRPr>
          </a:p>
        </p:txBody>
      </p:sp>
      <p:sp>
        <p:nvSpPr>
          <p:cNvPr id="49155" name="AutoShape 3"/>
          <p:cNvSpPr/>
          <p:nvPr/>
        </p:nvSpPr>
        <p:spPr>
          <a:xfrm>
            <a:off x="10953750" y="4979194"/>
            <a:ext cx="3829050" cy="4355305"/>
          </a:xfrm>
          <a:prstGeom prst="roundRect">
            <a:avLst>
              <a:gd name="adj" fmla="val 16667"/>
            </a:avLst>
          </a:prstGeom>
          <a:noFill/>
          <a:ln w="38100" cap="flat" cmpd="sng">
            <a:solidFill>
              <a:schemeClr val="tx1"/>
            </a:solidFill>
            <a:prstDash val="solid"/>
            <a:headEnd type="none" w="med" len="med"/>
            <a:tailEnd type="none" w="med" len="med"/>
          </a:ln>
        </p:spPr>
        <p:txBody>
          <a:bodyPr wrap="none"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gn="ctr">
              <a:lnSpc>
                <a:spcPct val="100000"/>
              </a:lnSpc>
              <a:spcBef>
                <a:spcPct val="0"/>
              </a:spcBef>
              <a:buNone/>
            </a:pPr>
            <a:endParaRPr lang="en-US" altLang="en-US" sz="2700" dirty="0">
              <a:solidFill>
                <a:srgbClr val="003366"/>
              </a:solidFill>
              <a:latin typeface="Verdana" panose="020B0604030504040204" pitchFamily="34" charset="0"/>
            </a:endParaRPr>
          </a:p>
        </p:txBody>
      </p:sp>
      <p:sp>
        <p:nvSpPr>
          <p:cNvPr id="49156" name="AutoShape 5"/>
          <p:cNvSpPr/>
          <p:nvPr/>
        </p:nvSpPr>
        <p:spPr>
          <a:xfrm>
            <a:off x="3352800" y="4860132"/>
            <a:ext cx="3729038" cy="4702968"/>
          </a:xfrm>
          <a:prstGeom prst="roundRect">
            <a:avLst>
              <a:gd name="adj" fmla="val 16667"/>
            </a:avLst>
          </a:prstGeom>
          <a:noFill/>
          <a:ln w="38100" cap="flat" cmpd="sng">
            <a:solidFill>
              <a:schemeClr val="tx1"/>
            </a:solidFill>
            <a:prstDash val="solid"/>
            <a:headEnd type="none" w="med" len="med"/>
            <a:tailEnd type="none" w="med" len="med"/>
          </a:ln>
        </p:spPr>
        <p:txBody>
          <a:bodyPr wrap="none"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gn="ctr">
              <a:lnSpc>
                <a:spcPct val="100000"/>
              </a:lnSpc>
              <a:spcBef>
                <a:spcPct val="0"/>
              </a:spcBef>
              <a:buNone/>
            </a:pPr>
            <a:endParaRPr lang="en-US" altLang="en-US" sz="2700" dirty="0">
              <a:solidFill>
                <a:srgbClr val="003366"/>
              </a:solidFill>
              <a:latin typeface="Verdana" panose="020B0604030504040204" pitchFamily="34" charset="0"/>
            </a:endParaRPr>
          </a:p>
        </p:txBody>
      </p:sp>
      <p:sp>
        <p:nvSpPr>
          <p:cNvPr id="69639" name="Freeform 7"/>
          <p:cNvSpPr/>
          <p:nvPr/>
        </p:nvSpPr>
        <p:spPr bwMode="gray">
          <a:xfrm>
            <a:off x="7119938" y="4726783"/>
            <a:ext cx="1354932" cy="186213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p:spPr>
        <p:txBody>
          <a:bodyPr/>
          <a:lstStyle/>
          <a:p>
            <a:pPr defTabSz="1371600" fontAlgn="base">
              <a:spcBef>
                <a:spcPct val="0"/>
              </a:spcBef>
              <a:spcAft>
                <a:spcPct val="0"/>
              </a:spcAft>
              <a:defRPr/>
            </a:pPr>
            <a:endParaRPr lang="en-US" sz="2700">
              <a:solidFill>
                <a:srgbClr val="003366"/>
              </a:solidFill>
              <a:latin typeface="Arial" panose="020B0604020202020204" pitchFamily="34" charset="0"/>
            </a:endParaRPr>
          </a:p>
        </p:txBody>
      </p:sp>
      <p:sp>
        <p:nvSpPr>
          <p:cNvPr id="49159" name="AutoShape 8"/>
          <p:cNvSpPr>
            <a:spLocks noChangeAspect="1" noTextEdit="1"/>
          </p:cNvSpPr>
          <p:nvPr/>
        </p:nvSpPr>
        <p:spPr>
          <a:xfrm flipH="1">
            <a:off x="9589295" y="4722020"/>
            <a:ext cx="1364456" cy="1866900"/>
          </a:xfrm>
          <a:prstGeom prst="rect">
            <a:avLst/>
          </a:prstGeom>
          <a:noFill/>
          <a:ln w="9525">
            <a:noFill/>
          </a:ln>
        </p:spPr>
        <p:txBody>
          <a:bodyPr/>
          <a:lstStyle/>
          <a:p>
            <a:endParaRPr lang="en-US" sz="2700"/>
          </a:p>
        </p:txBody>
      </p:sp>
      <p:sp>
        <p:nvSpPr>
          <p:cNvPr id="69641" name="Freeform 9"/>
          <p:cNvSpPr/>
          <p:nvPr/>
        </p:nvSpPr>
        <p:spPr bwMode="gray">
          <a:xfrm flipH="1">
            <a:off x="9598820" y="4726783"/>
            <a:ext cx="1354932" cy="186213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tx2"/>
              </a:gs>
              <a:gs pos="100000">
                <a:schemeClr val="tx2">
                  <a:gamma/>
                  <a:tint val="31765"/>
                  <a:invGamma/>
                </a:schemeClr>
              </a:gs>
            </a:gsLst>
            <a:lin ang="0" scaled="1"/>
          </a:gradFill>
          <a:ln>
            <a:noFill/>
          </a:ln>
        </p:spPr>
        <p:txBody>
          <a:bodyPr/>
          <a:lstStyle/>
          <a:p>
            <a:pPr defTabSz="1371600" fontAlgn="base">
              <a:spcBef>
                <a:spcPct val="0"/>
              </a:spcBef>
              <a:spcAft>
                <a:spcPct val="0"/>
              </a:spcAft>
              <a:defRPr/>
            </a:pPr>
            <a:endParaRPr lang="en-US" sz="2700">
              <a:solidFill>
                <a:srgbClr val="003366"/>
              </a:solidFill>
              <a:latin typeface="Arial" panose="020B0604020202020204" pitchFamily="34" charset="0"/>
            </a:endParaRPr>
          </a:p>
        </p:txBody>
      </p:sp>
      <p:grpSp>
        <p:nvGrpSpPr>
          <p:cNvPr id="49161" name="Group 10"/>
          <p:cNvGrpSpPr/>
          <p:nvPr/>
        </p:nvGrpSpPr>
        <p:grpSpPr>
          <a:xfrm>
            <a:off x="4495800" y="2140745"/>
            <a:ext cx="9372600" cy="2405063"/>
            <a:chOff x="1997" y="1314"/>
            <a:chExt cx="1889" cy="1009"/>
          </a:xfrm>
        </p:grpSpPr>
        <p:grpSp>
          <p:nvGrpSpPr>
            <p:cNvPr id="49164" name="Group 11"/>
            <p:cNvGrpSpPr/>
            <p:nvPr/>
          </p:nvGrpSpPr>
          <p:grpSpPr>
            <a:xfrm>
              <a:off x="1997" y="1404"/>
              <a:ext cx="1889" cy="919"/>
              <a:chOff x="1973" y="1027"/>
              <a:chExt cx="1926" cy="937"/>
            </a:xfrm>
          </p:grpSpPr>
          <p:sp>
            <p:nvSpPr>
              <p:cNvPr id="69644" name="Oval 12"/>
              <p:cNvSpPr>
                <a:spLocks noChangeArrowheads="1"/>
              </p:cNvSpPr>
              <p:nvPr/>
            </p:nvSpPr>
            <p:spPr bwMode="gray">
              <a:xfrm>
                <a:off x="1994" y="1054"/>
                <a:ext cx="1905" cy="910"/>
              </a:xfrm>
              <a:prstGeom prst="ellipse">
                <a:avLst/>
              </a:prstGeom>
              <a:gradFill rotWithShape="1">
                <a:gsLst>
                  <a:gs pos="0">
                    <a:schemeClr val="tx2"/>
                  </a:gs>
                  <a:gs pos="100000">
                    <a:schemeClr val="tx2">
                      <a:gamma/>
                      <a:shade val="48627"/>
                      <a:invGamma/>
                    </a:schemeClr>
                  </a:gs>
                </a:gsLst>
                <a:lin ang="2700000" scaled="1"/>
              </a:gradFill>
              <a:ln>
                <a:noFill/>
              </a:ln>
              <a:effectLst/>
            </p:spPr>
            <p:txBody>
              <a:bodyPr wrap="none" anchor="ctr"/>
              <a:lstStyle/>
              <a:p>
                <a:pPr defTabSz="1371600" fontAlgn="base">
                  <a:spcBef>
                    <a:spcPct val="0"/>
                  </a:spcBef>
                  <a:spcAft>
                    <a:spcPct val="0"/>
                  </a:spcAft>
                  <a:defRPr/>
                </a:pPr>
                <a:endParaRPr lang="en-US" sz="2700">
                  <a:solidFill>
                    <a:srgbClr val="003366"/>
                  </a:solidFill>
                  <a:latin typeface="Arial" panose="020B0604020202020204" pitchFamily="34" charset="0"/>
                </a:endParaRPr>
              </a:p>
            </p:txBody>
          </p:sp>
          <p:sp>
            <p:nvSpPr>
              <p:cNvPr id="69645" name="Oval 13"/>
              <p:cNvSpPr>
                <a:spLocks noChangeArrowheads="1"/>
              </p:cNvSpPr>
              <p:nvPr/>
            </p:nvSpPr>
            <p:spPr bwMode="gray">
              <a:xfrm>
                <a:off x="1973" y="1027"/>
                <a:ext cx="1905" cy="910"/>
              </a:xfrm>
              <a:prstGeom prst="ellipse">
                <a:avLst/>
              </a:prstGeom>
              <a:gradFill rotWithShape="1">
                <a:gsLst>
                  <a:gs pos="0">
                    <a:schemeClr val="tx2">
                      <a:gamma/>
                      <a:tint val="44314"/>
                      <a:invGamma/>
                    </a:schemeClr>
                  </a:gs>
                  <a:gs pos="100000">
                    <a:schemeClr val="tx2"/>
                  </a:gs>
                </a:gsLst>
                <a:lin ang="2700000" scaled="1"/>
              </a:gradFill>
              <a:ln>
                <a:noFill/>
              </a:ln>
              <a:effectLst/>
            </p:spPr>
            <p:txBody>
              <a:bodyPr wrap="none" anchor="ctr"/>
              <a:lstStyle/>
              <a:p>
                <a:pPr defTabSz="1371600" fontAlgn="base">
                  <a:spcBef>
                    <a:spcPct val="0"/>
                  </a:spcBef>
                  <a:spcAft>
                    <a:spcPct val="0"/>
                  </a:spcAft>
                  <a:defRPr/>
                </a:pPr>
                <a:endParaRPr lang="en-US" sz="2700">
                  <a:solidFill>
                    <a:srgbClr val="003366"/>
                  </a:solidFill>
                  <a:latin typeface="Arial" panose="020B0604020202020204" pitchFamily="34" charset="0"/>
                </a:endParaRPr>
              </a:p>
            </p:txBody>
          </p:sp>
        </p:grpSp>
        <p:sp>
          <p:nvSpPr>
            <p:cNvPr id="69646" name="Oval 14"/>
            <p:cNvSpPr>
              <a:spLocks noChangeArrowheads="1"/>
            </p:cNvSpPr>
            <p:nvPr/>
          </p:nvSpPr>
          <p:spPr bwMode="gray">
            <a:xfrm>
              <a:off x="2086" y="1314"/>
              <a:ext cx="1692" cy="845"/>
            </a:xfrm>
            <a:prstGeom prst="ellipse">
              <a:avLst/>
            </a:prstGeom>
            <a:gradFill rotWithShape="1">
              <a:gsLst>
                <a:gs pos="0">
                  <a:schemeClr val="accent1">
                    <a:gamma/>
                    <a:shade val="46275"/>
                    <a:invGamma/>
                  </a:schemeClr>
                </a:gs>
                <a:gs pos="100000">
                  <a:schemeClr val="accent1"/>
                </a:gs>
              </a:gsLst>
              <a:lin ang="2700000" scaled="1"/>
            </a:gradFill>
            <a:ln>
              <a:noFill/>
            </a:ln>
            <a:effectLst/>
          </p:spPr>
          <p:txBody>
            <a:bodyPr vert="eaVert" wrap="none" anchor="ctr"/>
            <a:lstStyle/>
            <a:p>
              <a:pPr defTabSz="1371600" fontAlgn="base">
                <a:spcBef>
                  <a:spcPct val="0"/>
                </a:spcBef>
                <a:spcAft>
                  <a:spcPct val="0"/>
                </a:spcAft>
                <a:defRPr/>
              </a:pPr>
              <a:endParaRPr lang="en-US" sz="2700">
                <a:solidFill>
                  <a:srgbClr val="003366"/>
                </a:solidFill>
                <a:latin typeface="Arial" panose="020B0604020202020204" pitchFamily="34" charset="0"/>
              </a:endParaRPr>
            </a:p>
          </p:txBody>
        </p:sp>
        <p:sp>
          <p:nvSpPr>
            <p:cNvPr id="69647" name="Oval 15"/>
            <p:cNvSpPr>
              <a:spLocks noChangeArrowheads="1"/>
            </p:cNvSpPr>
            <p:nvPr/>
          </p:nvSpPr>
          <p:spPr bwMode="gray">
            <a:xfrm>
              <a:off x="2108" y="1319"/>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p:spPr>
          <p:txBody>
            <a:bodyPr vert="eaVert" wrap="none" anchor="ctr"/>
            <a:lstStyle/>
            <a:p>
              <a:pPr defTabSz="1371600" fontAlgn="base">
                <a:spcBef>
                  <a:spcPct val="0"/>
                </a:spcBef>
                <a:spcAft>
                  <a:spcPct val="0"/>
                </a:spcAft>
                <a:defRPr/>
              </a:pPr>
              <a:endParaRPr lang="en-US" sz="2700">
                <a:solidFill>
                  <a:srgbClr val="003366"/>
                </a:solidFill>
                <a:latin typeface="Arial" panose="020B0604020202020204" pitchFamily="34" charset="0"/>
              </a:endParaRPr>
            </a:p>
          </p:txBody>
        </p:sp>
        <p:sp>
          <p:nvSpPr>
            <p:cNvPr id="69648" name="Oval 16"/>
            <p:cNvSpPr>
              <a:spLocks noChangeArrowheads="1"/>
            </p:cNvSpPr>
            <p:nvPr/>
          </p:nvSpPr>
          <p:spPr bwMode="gray">
            <a:xfrm>
              <a:off x="2125" y="1327"/>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p:spPr>
          <p:txBody>
            <a:bodyPr vert="eaVert" wrap="none" anchor="ctr"/>
            <a:lstStyle/>
            <a:p>
              <a:pPr defTabSz="1371600" fontAlgn="base">
                <a:spcBef>
                  <a:spcPct val="0"/>
                </a:spcBef>
                <a:spcAft>
                  <a:spcPct val="0"/>
                </a:spcAft>
                <a:defRPr/>
              </a:pPr>
              <a:endParaRPr lang="en-US" sz="2700">
                <a:solidFill>
                  <a:srgbClr val="003366"/>
                </a:solidFill>
                <a:latin typeface="Arial" panose="020B0604020202020204" pitchFamily="34" charset="0"/>
              </a:endParaRPr>
            </a:p>
          </p:txBody>
        </p:sp>
        <p:sp>
          <p:nvSpPr>
            <p:cNvPr id="69649" name="Oval 17"/>
            <p:cNvSpPr>
              <a:spLocks noChangeArrowheads="1"/>
            </p:cNvSpPr>
            <p:nvPr/>
          </p:nvSpPr>
          <p:spPr bwMode="gray">
            <a:xfrm>
              <a:off x="2208" y="1344"/>
              <a:ext cx="1382" cy="624"/>
            </a:xfrm>
            <a:prstGeom prst="ellipse">
              <a:avLst/>
            </a:prstGeom>
            <a:gradFill rotWithShape="1">
              <a:gsLst>
                <a:gs pos="0">
                  <a:schemeClr val="accent1">
                    <a:gamma/>
                    <a:tint val="0"/>
                    <a:invGamma/>
                  </a:schemeClr>
                </a:gs>
                <a:gs pos="100000">
                  <a:schemeClr val="accent1">
                    <a:alpha val="38000"/>
                  </a:schemeClr>
                </a:gs>
              </a:gsLst>
              <a:lin ang="2700000" scaled="1"/>
            </a:gradFill>
            <a:ln>
              <a:noFill/>
            </a:ln>
            <a:effectLst/>
          </p:spPr>
          <p:txBody>
            <a:bodyPr vert="eaVert" wrap="none" anchor="ctr"/>
            <a:lstStyle/>
            <a:p>
              <a:pPr defTabSz="1371600" fontAlgn="base">
                <a:spcBef>
                  <a:spcPct val="0"/>
                </a:spcBef>
                <a:spcAft>
                  <a:spcPct val="0"/>
                </a:spcAft>
                <a:defRPr/>
              </a:pPr>
              <a:endParaRPr lang="en-US" sz="2700">
                <a:solidFill>
                  <a:srgbClr val="003366"/>
                </a:solidFill>
                <a:latin typeface="Arial" panose="020B0604020202020204" pitchFamily="34" charset="0"/>
              </a:endParaRPr>
            </a:p>
          </p:txBody>
        </p:sp>
      </p:grpSp>
      <p:sp>
        <p:nvSpPr>
          <p:cNvPr id="49162" name="Text Box 19"/>
          <p:cNvSpPr txBox="1"/>
          <p:nvPr/>
        </p:nvSpPr>
        <p:spPr>
          <a:xfrm>
            <a:off x="11225213" y="5026820"/>
            <a:ext cx="3057525" cy="3693319"/>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r>
              <a:rPr lang="en-US" altLang="en-US" sz="5400" b="1" dirty="0">
                <a:solidFill>
                  <a:srgbClr val="000000"/>
                </a:solidFill>
                <a:latin typeface="Arial" panose="020B0604020202020204" pitchFamily="34" charset="0"/>
              </a:rPr>
              <a:t>Tiết 2</a:t>
            </a:r>
          </a:p>
          <a:p>
            <a:pPr marL="0" indent="0">
              <a:lnSpc>
                <a:spcPct val="100000"/>
              </a:lnSpc>
              <a:spcBef>
                <a:spcPct val="0"/>
              </a:spcBef>
              <a:buNone/>
            </a:pPr>
            <a:r>
              <a:rPr lang="en-US" sz="3600" dirty="0">
                <a:solidFill>
                  <a:srgbClr val="1B512D"/>
                </a:solidFill>
                <a:latin typeface="Livvic Bold Bold"/>
              </a:rPr>
              <a:t>THÍ NGHIỆM CHỨNG MINH LÁ THOÁT HƠI NƯỚC</a:t>
            </a:r>
            <a:endParaRPr lang="en-US" altLang="en-US" sz="3600" dirty="0">
              <a:solidFill>
                <a:srgbClr val="000000"/>
              </a:solidFill>
              <a:latin typeface="Arial" panose="020B0604020202020204" pitchFamily="34" charset="0"/>
            </a:endParaRPr>
          </a:p>
        </p:txBody>
      </p:sp>
      <p:sp>
        <p:nvSpPr>
          <p:cNvPr id="2" name="Rectangle 1"/>
          <p:cNvSpPr/>
          <p:nvPr/>
        </p:nvSpPr>
        <p:spPr>
          <a:xfrm>
            <a:off x="6150770" y="1638300"/>
            <a:ext cx="6400800" cy="2433638"/>
          </a:xfrm>
          <a:prstGeom prst="rect">
            <a:avLst/>
          </a:prstGeom>
          <a:noFill/>
          <a:ln w="9525">
            <a:noFill/>
          </a:ln>
        </p:spPr>
        <p:txBody>
          <a:bodyPr anchor="b"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gn="ctr" eaLnBrk="1" hangingPunct="1">
              <a:lnSpc>
                <a:spcPct val="100000"/>
              </a:lnSpc>
              <a:spcBef>
                <a:spcPct val="0"/>
              </a:spcBef>
              <a:buNone/>
            </a:pPr>
            <a:r>
              <a:rPr lang="en-US" sz="3200" spc="70" dirty="0">
                <a:solidFill>
                  <a:srgbClr val="1B512D"/>
                </a:solidFill>
                <a:latin typeface="Maven Pro Bold Bold"/>
              </a:rPr>
              <a:t>THỰC HÀNH: CHỨNG MINH THÂN VẬN CHUYỂN NƯỚC VÀ LÁ THOÁT HƠI NƯỚC</a:t>
            </a:r>
            <a:endParaRPr lang="vi-VN" altLang="en-US" sz="4800" b="1" i="1" dirty="0">
              <a:solidFill>
                <a:srgbClr val="0070C0"/>
              </a:solidFill>
              <a:latin typeface="Times New Roman" panose="02020603050405020304" pitchFamily="18" charset="0"/>
            </a:endParaRPr>
          </a:p>
        </p:txBody>
      </p:sp>
    </p:spTree>
    <p:extLst>
      <p:ext uri="{BB962C8B-B14F-4D97-AF65-F5344CB8AC3E}">
        <p14:creationId xmlns:p14="http://schemas.microsoft.com/office/powerpoint/2010/main" val="221777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4114800" y="2476500"/>
            <a:ext cx="10363200" cy="1569660"/>
          </a:xfrm>
          <a:prstGeom prst="rect">
            <a:avLst/>
          </a:prstGeom>
          <a:noFill/>
        </p:spPr>
        <p:txBody>
          <a:bodyPr wrap="square" rtlCol="0">
            <a:spAutoFit/>
          </a:bodyPr>
          <a:lstStyle/>
          <a:p>
            <a:pPr algn="ctr"/>
            <a:r>
              <a:rPr lang="en-US" sz="9600" b="1" dirty="0">
                <a:solidFill>
                  <a:srgbClr val="0000FF"/>
                </a:solidFill>
              </a:rPr>
              <a:t>VẬN DỤNG</a:t>
            </a:r>
          </a:p>
        </p:txBody>
      </p:sp>
    </p:spTree>
    <p:extLst>
      <p:ext uri="{BB962C8B-B14F-4D97-AF65-F5344CB8AC3E}">
        <p14:creationId xmlns:p14="http://schemas.microsoft.com/office/powerpoint/2010/main" val="415412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4"/>
          <p:cNvSpPr>
            <a:spLocks noChangeArrowheads="1"/>
          </p:cNvSpPr>
          <p:nvPr/>
        </p:nvSpPr>
        <p:spPr bwMode="auto">
          <a:xfrm>
            <a:off x="11125200" y="247974"/>
            <a:ext cx="7162800" cy="5278258"/>
          </a:xfrm>
          <a:prstGeom prst="cloudCallout">
            <a:avLst>
              <a:gd name="adj1" fmla="val -65406"/>
              <a:gd name="adj2" fmla="val 127974"/>
            </a:avLst>
          </a:prstGeom>
          <a:solidFill>
            <a:schemeClr val="accent1">
              <a:lumMod val="40000"/>
              <a:lumOff val="60000"/>
            </a:schemeClr>
          </a:solidFill>
          <a:ln w="9525">
            <a:solidFill>
              <a:schemeClr val="tx1"/>
            </a:solidFill>
            <a:round/>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4400" b="1" dirty="0" err="1"/>
              <a:t>Em</a:t>
            </a:r>
            <a:r>
              <a:rPr lang="en-US" sz="4400" b="1" dirty="0"/>
              <a:t> </a:t>
            </a:r>
            <a:r>
              <a:rPr lang="en-US" sz="4400" b="1" dirty="0" err="1"/>
              <a:t>có</a:t>
            </a:r>
            <a:r>
              <a:rPr lang="en-US" sz="4400" b="1" dirty="0"/>
              <a:t> </a:t>
            </a:r>
            <a:r>
              <a:rPr lang="en-US" sz="4400" b="1" dirty="0" err="1"/>
              <a:t>thể</a:t>
            </a:r>
            <a:r>
              <a:rPr lang="en-US" sz="4400" b="1" dirty="0"/>
              <a:t> </a:t>
            </a:r>
            <a:r>
              <a:rPr lang="en-US" sz="4400" b="1" dirty="0" err="1"/>
              <a:t>tạo</a:t>
            </a:r>
            <a:r>
              <a:rPr lang="en-US" sz="4400" b="1" dirty="0"/>
              <a:t> </a:t>
            </a:r>
            <a:r>
              <a:rPr lang="en-US" sz="4400" b="1" dirty="0" err="1"/>
              <a:t>ra</a:t>
            </a:r>
            <a:r>
              <a:rPr lang="en-US" sz="4400" b="1" dirty="0"/>
              <a:t> </a:t>
            </a:r>
            <a:r>
              <a:rPr lang="en-US" sz="4400" b="1" dirty="0" err="1"/>
              <a:t>một</a:t>
            </a:r>
            <a:r>
              <a:rPr lang="en-US" sz="4400" b="1" dirty="0"/>
              <a:t> </a:t>
            </a:r>
            <a:r>
              <a:rPr lang="en-US" sz="4400" b="1" dirty="0" err="1"/>
              <a:t>bông</a:t>
            </a:r>
            <a:r>
              <a:rPr lang="en-US" sz="4400" b="1" dirty="0"/>
              <a:t> </a:t>
            </a:r>
            <a:r>
              <a:rPr lang="en-US" sz="4400" b="1" dirty="0" err="1"/>
              <a:t>hoa</a:t>
            </a:r>
            <a:r>
              <a:rPr lang="en-US" sz="4400" b="1" dirty="0"/>
              <a:t> nhiều màu sắc như vậy?</a:t>
            </a:r>
          </a:p>
          <a:p>
            <a:pPr algn="ctr"/>
            <a:endParaRPr lang="en-US" sz="44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327" y="1371600"/>
            <a:ext cx="9967673" cy="8343900"/>
          </a:xfrm>
          <a:prstGeom prst="rect">
            <a:avLst/>
          </a:prstGeom>
        </p:spPr>
      </p:pic>
    </p:spTree>
    <p:extLst>
      <p:ext uri="{BB962C8B-B14F-4D97-AF65-F5344CB8AC3E}">
        <p14:creationId xmlns:p14="http://schemas.microsoft.com/office/powerpoint/2010/main" val="77219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225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grpId="1" nodeType="clickEffect">
                                  <p:stCondLst>
                                    <p:cond delay="0"/>
                                  </p:stCondLst>
                                  <p:childTnLst>
                                    <p:animEffect transition="out" filter="randombar(horizontal)">
                                      <p:cBhvr>
                                        <p:cTn id="18" dur="2000"/>
                                        <p:tgtEl>
                                          <p:spTgt spid="2"/>
                                        </p:tgtEl>
                                      </p:cBhvr>
                                    </p:animEffect>
                                    <p:set>
                                      <p:cBhvr>
                                        <p:cTn id="19"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nvSpPr>
        <p:spPr>
          <a:xfrm>
            <a:off x="1569720" y="738188"/>
            <a:ext cx="15773400" cy="198834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solidFill>
                  <a:srgbClr val="FF0000"/>
                </a:solidFill>
              </a:rPr>
              <a:t>HƯỚNG DẪN VỀ NHÀ</a:t>
            </a:r>
          </a:p>
        </p:txBody>
      </p:sp>
      <p:sp>
        <p:nvSpPr>
          <p:cNvPr id="9" name="Round Diagonal Corner Rectangle 8"/>
          <p:cNvSpPr/>
          <p:nvPr/>
        </p:nvSpPr>
        <p:spPr>
          <a:xfrm>
            <a:off x="685800" y="342900"/>
            <a:ext cx="17449800" cy="9372600"/>
          </a:xfrm>
          <a:prstGeom prst="round2Diag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a:spLocks noGrp="1"/>
          </p:cNvSpPr>
          <p:nvPr/>
        </p:nvSpPr>
        <p:spPr>
          <a:xfrm>
            <a:off x="914400" y="2171700"/>
            <a:ext cx="17221200" cy="6527483"/>
          </a:xfrm>
          <a:prstGeom prst="rect">
            <a:avLst/>
          </a:prstGeom>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4800" dirty="0" err="1"/>
              <a:t>Tiến</a:t>
            </a:r>
            <a:r>
              <a:rPr lang="en-US" altLang="en-US" sz="4800" dirty="0"/>
              <a:t> </a:t>
            </a:r>
            <a:r>
              <a:rPr lang="en-US" altLang="en-US" sz="4800" dirty="0" err="1"/>
              <a:t>hành</a:t>
            </a:r>
            <a:r>
              <a:rPr lang="en-US" altLang="en-US" sz="4800" dirty="0"/>
              <a:t> </a:t>
            </a:r>
            <a:r>
              <a:rPr lang="en-US" altLang="en-US" sz="4800" dirty="0" err="1"/>
              <a:t>thí</a:t>
            </a:r>
            <a:r>
              <a:rPr lang="en-US" altLang="en-US" sz="4800" dirty="0"/>
              <a:t> </a:t>
            </a:r>
            <a:r>
              <a:rPr lang="en-US" altLang="en-US" sz="4800" dirty="0" err="1"/>
              <a:t>nghiệm</a:t>
            </a:r>
            <a:r>
              <a:rPr lang="en-US" altLang="en-US" sz="4800" dirty="0"/>
              <a:t> </a:t>
            </a:r>
            <a:r>
              <a:rPr lang="en-US" altLang="en-US" sz="4800" dirty="0" err="1"/>
              <a:t>tạo</a:t>
            </a:r>
            <a:r>
              <a:rPr lang="en-US" altLang="en-US" sz="4800" dirty="0"/>
              <a:t> </a:t>
            </a:r>
            <a:r>
              <a:rPr lang="en-US" altLang="en-US" sz="4800" dirty="0" err="1"/>
              <a:t>ra</a:t>
            </a:r>
            <a:r>
              <a:rPr lang="en-US" altLang="en-US" sz="4800" dirty="0"/>
              <a:t> </a:t>
            </a:r>
            <a:r>
              <a:rPr lang="en-US" altLang="en-US" sz="4800" dirty="0" err="1"/>
              <a:t>bông</a:t>
            </a:r>
            <a:r>
              <a:rPr lang="en-US" altLang="en-US" sz="4800" dirty="0"/>
              <a:t> </a:t>
            </a:r>
            <a:r>
              <a:rPr lang="en-US" altLang="en-US" sz="4800" dirty="0" err="1"/>
              <a:t>hoa</a:t>
            </a:r>
            <a:r>
              <a:rPr lang="en-US" altLang="en-US" sz="4800" dirty="0"/>
              <a:t> </a:t>
            </a:r>
            <a:r>
              <a:rPr lang="en-US" altLang="en-US" sz="4800" dirty="0" err="1"/>
              <a:t>có</a:t>
            </a:r>
            <a:r>
              <a:rPr lang="en-US" altLang="en-US" sz="4800" dirty="0"/>
              <a:t> </a:t>
            </a:r>
            <a:r>
              <a:rPr lang="en-US" altLang="en-US" sz="4800" dirty="0" err="1"/>
              <a:t>nhiều</a:t>
            </a:r>
            <a:r>
              <a:rPr lang="en-US" altLang="en-US" sz="4800" dirty="0"/>
              <a:t> </a:t>
            </a:r>
            <a:r>
              <a:rPr lang="en-US" altLang="en-US" sz="4800" dirty="0" err="1"/>
              <a:t>màu</a:t>
            </a:r>
            <a:r>
              <a:rPr lang="en-US" altLang="en-US" sz="4800" dirty="0"/>
              <a:t>, </a:t>
            </a:r>
            <a:r>
              <a:rPr lang="en-US" altLang="en-US" sz="4800" dirty="0" err="1"/>
              <a:t>chụp</a:t>
            </a:r>
            <a:r>
              <a:rPr lang="en-US" altLang="en-US" sz="4800" dirty="0"/>
              <a:t> </a:t>
            </a:r>
            <a:r>
              <a:rPr lang="en-US" altLang="en-US" sz="4800" dirty="0" err="1"/>
              <a:t>ảnh</a:t>
            </a:r>
            <a:r>
              <a:rPr lang="en-US" altLang="en-US" sz="4800" dirty="0"/>
              <a:t>, quay </a:t>
            </a:r>
            <a:r>
              <a:rPr lang="en-US" altLang="en-US" sz="4800" dirty="0" err="1"/>
              <a:t>lại</a:t>
            </a:r>
            <a:r>
              <a:rPr lang="en-US" altLang="en-US" sz="4800" dirty="0"/>
              <a:t> video </a:t>
            </a:r>
            <a:r>
              <a:rPr lang="en-US" altLang="en-US" sz="4800" dirty="0" err="1"/>
              <a:t>và</a:t>
            </a:r>
            <a:r>
              <a:rPr lang="en-US" altLang="en-US" sz="4800" dirty="0"/>
              <a:t> </a:t>
            </a:r>
            <a:r>
              <a:rPr lang="en-US" altLang="en-US" sz="4800" dirty="0" err="1"/>
              <a:t>gửi</a:t>
            </a:r>
            <a:r>
              <a:rPr lang="en-US" altLang="en-US" sz="4800" dirty="0"/>
              <a:t> </a:t>
            </a:r>
            <a:r>
              <a:rPr lang="en-US" altLang="en-US" sz="4800" dirty="0" err="1"/>
              <a:t>lên</a:t>
            </a:r>
            <a:r>
              <a:rPr lang="en-US" altLang="en-US" sz="4800" dirty="0"/>
              <a:t> </a:t>
            </a:r>
            <a:r>
              <a:rPr lang="en-US" altLang="en-US" sz="4800" dirty="0" err="1"/>
              <a:t>padlet</a:t>
            </a:r>
            <a:r>
              <a:rPr lang="en-US" altLang="en-US" sz="4800" dirty="0"/>
              <a:t> </a:t>
            </a:r>
            <a:r>
              <a:rPr lang="en-US" altLang="en-US" sz="4800" dirty="0" err="1"/>
              <a:t>của</a:t>
            </a:r>
            <a:r>
              <a:rPr lang="en-US" altLang="en-US" sz="4800" dirty="0"/>
              <a:t> </a:t>
            </a:r>
            <a:r>
              <a:rPr lang="en-US" altLang="en-US" sz="4800" dirty="0" err="1"/>
              <a:t>lớp</a:t>
            </a:r>
            <a:endParaRPr lang="en-US" altLang="en-US" sz="4800" dirty="0"/>
          </a:p>
          <a:p>
            <a:r>
              <a:rPr lang="en-US" altLang="en-US" sz="4800" dirty="0" err="1"/>
              <a:t>Chuẩn</a:t>
            </a:r>
            <a:r>
              <a:rPr lang="en-US" altLang="en-US" sz="4800" dirty="0"/>
              <a:t> </a:t>
            </a:r>
            <a:r>
              <a:rPr lang="en-US" altLang="en-US" sz="4800" dirty="0" err="1"/>
              <a:t>bị</a:t>
            </a:r>
            <a:r>
              <a:rPr lang="en-US" altLang="en-US" sz="4800" dirty="0"/>
              <a:t> </a:t>
            </a:r>
            <a:r>
              <a:rPr lang="en-US" altLang="en-US" sz="4800" dirty="0" err="1"/>
              <a:t>cho</a:t>
            </a:r>
            <a:r>
              <a:rPr lang="en-US" altLang="en-US" sz="4800" dirty="0"/>
              <a:t> </a:t>
            </a:r>
            <a:r>
              <a:rPr lang="en-US" altLang="en-US" sz="4800" dirty="0" err="1"/>
              <a:t>tiết</a:t>
            </a:r>
            <a:r>
              <a:rPr lang="en-US" altLang="en-US" sz="4800" dirty="0"/>
              <a:t> </a:t>
            </a:r>
            <a:r>
              <a:rPr lang="en-US" altLang="en-US" sz="4800" dirty="0" err="1"/>
              <a:t>học</a:t>
            </a:r>
            <a:r>
              <a:rPr lang="en-US" altLang="en-US" sz="4800" dirty="0"/>
              <a:t> </a:t>
            </a:r>
            <a:r>
              <a:rPr lang="en-US" altLang="en-US" sz="4800" dirty="0" err="1"/>
              <a:t>sau</a:t>
            </a:r>
            <a:r>
              <a:rPr lang="en-US" altLang="en-US" sz="4800" dirty="0"/>
              <a:t>:</a:t>
            </a:r>
          </a:p>
          <a:p>
            <a:pPr>
              <a:buNone/>
            </a:pPr>
            <a:r>
              <a:rPr lang="vi-VN" sz="4800" dirty="0">
                <a:latin typeface="Times New Roman" panose="02020603050405020304" pitchFamily="18" charset="0"/>
                <a:cs typeface="Times New Roman" panose="02020603050405020304" pitchFamily="18" charset="0"/>
              </a:rPr>
              <a:t>L</a:t>
            </a:r>
            <a:r>
              <a:rPr lang="vi-VN" sz="4800" dirty="0">
                <a:latin typeface="Times New Roman" panose="02020603050405020304" pitchFamily="18" charset="0"/>
                <a:ea typeface="Times New Roman" panose="02020603050405020304" pitchFamily="18" charset="0"/>
              </a:rPr>
              <a:t>à</a:t>
            </a:r>
            <a:r>
              <a:rPr lang="vi-VN" sz="4800" dirty="0">
                <a:latin typeface="Times New Roman" panose="02020603050405020304" pitchFamily="18" charset="0"/>
                <a:cs typeface="Times New Roman" panose="02020603050405020304" pitchFamily="18" charset="0"/>
              </a:rPr>
              <a:t>m thí nghiệm chứng minh </a:t>
            </a:r>
            <a:r>
              <a:rPr lang="en-US" sz="4800" dirty="0" err="1">
                <a:latin typeface="Times New Roman" panose="02020603050405020304" pitchFamily="18" charset="0"/>
                <a:cs typeface="Times New Roman" panose="02020603050405020304" pitchFamily="18" charset="0"/>
              </a:rPr>
              <a:t>theo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nhóm</a:t>
            </a:r>
            <a:r>
              <a:rPr lang="en-US" sz="4800" dirty="0">
                <a:latin typeface="Times New Roman" panose="02020603050405020304" pitchFamily="18" charset="0"/>
                <a:cs typeface="Times New Roman" panose="02020603050405020304" pitchFamily="18" charset="0"/>
              </a:rPr>
              <a:t> 4 </a:t>
            </a:r>
            <a:r>
              <a:rPr lang="en-US" sz="4800" dirty="0" err="1">
                <a:latin typeface="Times New Roman" panose="02020603050405020304" pitchFamily="18" charset="0"/>
                <a:cs typeface="Times New Roman" panose="02020603050405020304" pitchFamily="18" charset="0"/>
              </a:rPr>
              <a:t>học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sinh</a:t>
            </a:r>
            <a:r>
              <a:rPr lang="en-US" sz="4800" dirty="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tại nh</a:t>
            </a:r>
            <a:r>
              <a:rPr lang="vi-VN" sz="4800" dirty="0">
                <a:latin typeface="Times New Roman" panose="02020603050405020304" pitchFamily="18" charset="0"/>
                <a:ea typeface="Times New Roman" panose="02020603050405020304" pitchFamily="18" charset="0"/>
              </a:rPr>
              <a:t>à</a:t>
            </a:r>
            <a:r>
              <a:rPr lang="vi-VN" sz="4800" dirty="0">
                <a:latin typeface="Times New Roman" panose="02020603050405020304" pitchFamily="18" charset="0"/>
                <a:cs typeface="Times New Roman" panose="02020603050405020304" pitchFamily="18" charset="0"/>
              </a:rPr>
              <a:t>:</a:t>
            </a:r>
          </a:p>
          <a:p>
            <a:pPr>
              <a:buNone/>
            </a:pPr>
            <a:r>
              <a:rPr lang="vi-VN" sz="4800" dirty="0">
                <a:latin typeface="Times New Roman" panose="02020603050405020304" pitchFamily="18" charset="0"/>
                <a:cs typeface="Times New Roman" panose="02020603050405020304" pitchFamily="18" charset="0"/>
              </a:rPr>
              <a:t>+ Chuẩn bị 2 bao nilong trong suốt v</a:t>
            </a:r>
            <a:r>
              <a:rPr lang="vi-VN" sz="4800" dirty="0">
                <a:latin typeface="Times New Roman" panose="02020603050405020304" pitchFamily="18" charset="0"/>
                <a:ea typeface="Times New Roman" panose="02020603050405020304" pitchFamily="18" charset="0"/>
              </a:rPr>
              <a:t>à</a:t>
            </a:r>
            <a:r>
              <a:rPr lang="vi-VN" sz="4800" dirty="0">
                <a:latin typeface="Times New Roman" panose="02020603050405020304" pitchFamily="18" charset="0"/>
                <a:cs typeface="Times New Roman" panose="02020603050405020304" pitchFamily="18" charset="0"/>
              </a:rPr>
              <a:t> 2 chậu cây cùng lo</a:t>
            </a:r>
            <a:r>
              <a:rPr lang="vi-VN" sz="4800" dirty="0">
                <a:latin typeface="Times New Roman" panose="02020603050405020304" pitchFamily="18" charset="0"/>
                <a:ea typeface="Times New Roman" panose="02020603050405020304" pitchFamily="18" charset="0"/>
              </a:rPr>
              <a:t>à</a:t>
            </a:r>
            <a:r>
              <a:rPr lang="vi-VN" sz="4800" dirty="0">
                <a:latin typeface="Times New Roman" panose="02020603050405020304" pitchFamily="18" charset="0"/>
                <a:cs typeface="Times New Roman" panose="02020603050405020304" pitchFamily="18" charset="0"/>
              </a:rPr>
              <a:t>i, cùng kích cỡ (1 chậu để nguyên lá v</a:t>
            </a:r>
            <a:r>
              <a:rPr lang="vi-VN" sz="4800" dirty="0">
                <a:latin typeface="Times New Roman" panose="02020603050405020304" pitchFamily="18" charset="0"/>
                <a:ea typeface="Times New Roman" panose="02020603050405020304" pitchFamily="18" charset="0"/>
              </a:rPr>
              <a:t>à</a:t>
            </a:r>
            <a:r>
              <a:rPr lang="vi-VN" sz="4800" dirty="0">
                <a:latin typeface="Times New Roman" panose="02020603050405020304" pitchFamily="18" charset="0"/>
                <a:cs typeface="Times New Roman" panose="02020603050405020304" pitchFamily="18" charset="0"/>
              </a:rPr>
              <a:t> một chậu cắt bỏ ho</a:t>
            </a:r>
            <a:r>
              <a:rPr lang="vi-VN" sz="4800" dirty="0">
                <a:latin typeface="Times New Roman" panose="02020603050405020304" pitchFamily="18" charset="0"/>
                <a:ea typeface="Times New Roman" panose="02020603050405020304" pitchFamily="18" charset="0"/>
              </a:rPr>
              <a:t>à</a:t>
            </a:r>
            <a:r>
              <a:rPr lang="vi-VN" sz="4800" dirty="0">
                <a:latin typeface="Times New Roman" panose="02020603050405020304" pitchFamily="18" charset="0"/>
                <a:cs typeface="Times New Roman" panose="02020603050405020304" pitchFamily="18" charset="0"/>
              </a:rPr>
              <a:t>n to</a:t>
            </a:r>
            <a:r>
              <a:rPr lang="vi-VN" sz="4800" dirty="0">
                <a:latin typeface="Times New Roman" panose="02020603050405020304" pitchFamily="18" charset="0"/>
                <a:ea typeface="Times New Roman" panose="02020603050405020304" pitchFamily="18" charset="0"/>
              </a:rPr>
              <a:t>à</a:t>
            </a:r>
            <a:r>
              <a:rPr lang="vi-VN" sz="4800" dirty="0">
                <a:latin typeface="Times New Roman" panose="02020603050405020304" pitchFamily="18" charset="0"/>
                <a:cs typeface="Times New Roman" panose="02020603050405020304" pitchFamily="18" charset="0"/>
              </a:rPr>
              <a:t>n lá cây).</a:t>
            </a:r>
          </a:p>
          <a:p>
            <a:pPr>
              <a:buNone/>
            </a:pPr>
            <a:r>
              <a:rPr lang="vi-VN" sz="4800" dirty="0">
                <a:latin typeface="Times New Roman" panose="02020603050405020304" pitchFamily="18" charset="0"/>
                <a:cs typeface="Times New Roman" panose="02020603050405020304" pitchFamily="18" charset="0"/>
              </a:rPr>
              <a:t>+ Trùm túi nilong lên 2 chậu cây, buộc kĩ miệng túi, quan sát hiện tượng sau 1 giờ.</a:t>
            </a:r>
          </a:p>
          <a:p>
            <a:pPr>
              <a:buNone/>
            </a:pPr>
            <a:r>
              <a:rPr lang="vi-VN" sz="4800" dirty="0">
                <a:latin typeface="Times New Roman" panose="02020603050405020304" pitchFamily="18" charset="0"/>
                <a:cs typeface="Times New Roman" panose="02020603050405020304" pitchFamily="18" charset="0"/>
              </a:rPr>
              <a:t>+ Chụp hình ảnh hoặc quay video quá trình thực hiện, </a:t>
            </a:r>
            <a:r>
              <a:rPr lang="en-US" sz="4800" dirty="0" err="1">
                <a:latin typeface="Times New Roman" panose="02020603050405020304" pitchFamily="18" charset="0"/>
                <a:cs typeface="Times New Roman" panose="02020603050405020304" pitchFamily="18" charset="0"/>
              </a:rPr>
              <a:t>mang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sản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phẩm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báo cáo tại lớp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sau</a:t>
            </a:r>
            <a:r>
              <a:rPr lang="vi-VN" sz="4800" dirty="0">
                <a:latin typeface="Times New Roman" panose="02020603050405020304" pitchFamily="18" charset="0"/>
                <a:cs typeface="Times New Roman" panose="02020603050405020304" pitchFamily="18" charset="0"/>
              </a:rPr>
              <a:t>.</a:t>
            </a:r>
          </a:p>
          <a:p>
            <a:endParaRPr lang="en-US" altLang="en-US" sz="4800" dirty="0"/>
          </a:p>
          <a:p>
            <a:endParaRPr lang="vi-VN" altLang="en-US" sz="4800" dirty="0"/>
          </a:p>
        </p:txBody>
      </p:sp>
    </p:spTree>
    <p:extLst>
      <p:ext uri="{BB962C8B-B14F-4D97-AF65-F5344CB8AC3E}">
        <p14:creationId xmlns:p14="http://schemas.microsoft.com/office/powerpoint/2010/main" val="277141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 Box 19"/>
          <p:cNvSpPr txBox="1"/>
          <p:nvPr/>
        </p:nvSpPr>
        <p:spPr>
          <a:xfrm>
            <a:off x="2895600" y="1562100"/>
            <a:ext cx="13182599" cy="5016758"/>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gn="ctr">
              <a:lnSpc>
                <a:spcPct val="100000"/>
              </a:lnSpc>
              <a:spcBef>
                <a:spcPct val="0"/>
              </a:spcBef>
              <a:buNone/>
            </a:pPr>
            <a:r>
              <a:rPr lang="en-US" altLang="en-US" sz="8000" b="1" dirty="0">
                <a:solidFill>
                  <a:srgbClr val="000000"/>
                </a:solidFill>
                <a:latin typeface="Arial" panose="020B0604020202020204" pitchFamily="34" charset="0"/>
              </a:rPr>
              <a:t>Tiết 2</a:t>
            </a:r>
          </a:p>
          <a:p>
            <a:pPr marL="0" indent="0" algn="ctr">
              <a:lnSpc>
                <a:spcPct val="100000"/>
              </a:lnSpc>
              <a:spcBef>
                <a:spcPct val="0"/>
              </a:spcBef>
              <a:buNone/>
            </a:pPr>
            <a:r>
              <a:rPr lang="en-US" sz="8000" dirty="0">
                <a:solidFill>
                  <a:srgbClr val="1B512D"/>
                </a:solidFill>
                <a:latin typeface="Livvic Bold Bold"/>
              </a:rPr>
              <a:t>II. THÍ NGHIỆM CHỨNG MINH LÁ THOÁT HƠI NƯỚC</a:t>
            </a:r>
            <a:endParaRPr lang="en-US" altLang="en-US" sz="8000" dirty="0">
              <a:solidFill>
                <a:srgbClr val="000000"/>
              </a:solidFill>
              <a:latin typeface="Arial" panose="020B0604020202020204" pitchFamily="34" charset="0"/>
            </a:endParaRPr>
          </a:p>
        </p:txBody>
      </p:sp>
    </p:spTree>
    <p:extLst>
      <p:ext uri="{BB962C8B-B14F-4D97-AF65-F5344CB8AC3E}">
        <p14:creationId xmlns:p14="http://schemas.microsoft.com/office/powerpoint/2010/main" val="3534433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2133600" y="2628900"/>
            <a:ext cx="14203008" cy="5237406"/>
          </a:xfrm>
          <a:prstGeom prst="cloudCallout">
            <a:avLst>
              <a:gd name="adj1" fmla="val 90060"/>
              <a:gd name="adj2" fmla="val 59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Times New Roman" panose="02020603050405020304" pitchFamily="18" charset="0"/>
                <a:cs typeface="Times New Roman" panose="02020603050405020304" pitchFamily="18" charset="0"/>
              </a:rPr>
              <a:t>Nghiên cứu thông tin SGK nêu dụng </a:t>
            </a:r>
            <a:r>
              <a:rPr lang="en-US" sz="5400" b="1" dirty="0" err="1">
                <a:latin typeface="Times New Roman" panose="02020603050405020304" pitchFamily="18" charset="0"/>
                <a:cs typeface="Times New Roman" panose="02020603050405020304" pitchFamily="18" charset="0"/>
              </a:rPr>
              <a:t>cụ</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mẫu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vật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cần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dùng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cho</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thí</a:t>
            </a:r>
            <a:r>
              <a:rPr lang="en-US" sz="5400" b="1" dirty="0">
                <a:latin typeface="Times New Roman" panose="02020603050405020304" pitchFamily="18" charset="0"/>
                <a:cs typeface="Times New Roman" panose="02020603050405020304" pitchFamily="18" charset="0"/>
              </a:rPr>
              <a:t> nghiệm.</a:t>
            </a:r>
          </a:p>
        </p:txBody>
      </p:sp>
    </p:spTree>
    <p:extLst>
      <p:ext uri="{BB962C8B-B14F-4D97-AF65-F5344CB8AC3E}">
        <p14:creationId xmlns:p14="http://schemas.microsoft.com/office/powerpoint/2010/main" val="71771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891472" y="3267378"/>
            <a:ext cx="7513740" cy="4380921"/>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72800" y="3044982"/>
            <a:ext cx="5208843" cy="4740047"/>
          </a:xfrm>
          <a:prstGeom prst="rect">
            <a:avLst/>
          </a:prstGeom>
        </p:spPr>
      </p:pic>
      <p:sp>
        <p:nvSpPr>
          <p:cNvPr id="4" name="TextBox 4"/>
          <p:cNvSpPr txBox="1"/>
          <p:nvPr/>
        </p:nvSpPr>
        <p:spPr>
          <a:xfrm>
            <a:off x="5362085" y="1670933"/>
            <a:ext cx="8772724" cy="1667123"/>
          </a:xfrm>
          <a:prstGeom prst="rect">
            <a:avLst/>
          </a:prstGeom>
        </p:spPr>
        <p:txBody>
          <a:bodyPr lIns="0" tIns="0" rIns="0" bIns="0" rtlCol="0" anchor="t">
            <a:spAutoFit/>
          </a:bodyPr>
          <a:lstStyle/>
          <a:p>
            <a:pPr marL="0" lvl="0" indent="0">
              <a:lnSpc>
                <a:spcPts val="6501"/>
              </a:lnSpc>
            </a:pPr>
            <a:r>
              <a:rPr lang="en-US" sz="6772" dirty="0">
                <a:solidFill>
                  <a:srgbClr val="5A5B82"/>
                </a:solidFill>
                <a:latin typeface="Maven Pro Bold"/>
              </a:rPr>
              <a:t>1 </a:t>
            </a:r>
            <a:r>
              <a:rPr lang="en-US" sz="6772" dirty="0" err="1">
                <a:solidFill>
                  <a:srgbClr val="5A5B82"/>
                </a:solidFill>
                <a:latin typeface="Maven Pro Bold"/>
              </a:rPr>
              <a:t>Chuẩn</a:t>
            </a:r>
            <a:r>
              <a:rPr lang="en-US" sz="6772" dirty="0">
                <a:solidFill>
                  <a:srgbClr val="5A5B82"/>
                </a:solidFill>
                <a:latin typeface="Maven Pro Bold"/>
              </a:rPr>
              <a:t> </a:t>
            </a:r>
            <a:r>
              <a:rPr lang="en-US" sz="6772" dirty="0" err="1">
                <a:solidFill>
                  <a:srgbClr val="5A5B82"/>
                </a:solidFill>
                <a:latin typeface="Maven Pro Bold"/>
              </a:rPr>
              <a:t>bị</a:t>
            </a:r>
            <a:r>
              <a:rPr lang="en-US" sz="6772" dirty="0">
                <a:solidFill>
                  <a:srgbClr val="5A5B82"/>
                </a:solidFill>
                <a:latin typeface="Maven Pro Bold"/>
              </a:rPr>
              <a:t> :</a:t>
            </a:r>
          </a:p>
          <a:p>
            <a:pPr marL="0" lvl="0" indent="0">
              <a:lnSpc>
                <a:spcPts val="6501"/>
              </a:lnSpc>
            </a:pPr>
            <a:r>
              <a:rPr lang="en-US" sz="6772" dirty="0">
                <a:solidFill>
                  <a:srgbClr val="5A5B82"/>
                </a:solidFill>
                <a:latin typeface="Maven Pro Bold"/>
              </a:rPr>
              <a:t>DỤNG CỤ, MẪU VẬT</a:t>
            </a:r>
          </a:p>
        </p:txBody>
      </p:sp>
      <p:sp>
        <p:nvSpPr>
          <p:cNvPr id="8" name="TextBox 7"/>
          <p:cNvSpPr txBox="1"/>
          <p:nvPr/>
        </p:nvSpPr>
        <p:spPr>
          <a:xfrm>
            <a:off x="1447800" y="7773162"/>
            <a:ext cx="8153400" cy="584775"/>
          </a:xfrm>
          <a:prstGeom prst="rect">
            <a:avLst/>
          </a:prstGeom>
          <a:noFill/>
        </p:spPr>
        <p:txBody>
          <a:bodyPr wrap="square" rtlCol="0">
            <a:spAutoFit/>
          </a:bodyPr>
          <a:lstStyle/>
          <a:p>
            <a:pPr algn="ctr"/>
            <a:r>
              <a:rPr lang="en-US" sz="3200" dirty="0"/>
              <a:t>Hai </a:t>
            </a:r>
            <a:r>
              <a:rPr lang="en-US" sz="3200" dirty="0" err="1"/>
              <a:t>chậu</a:t>
            </a:r>
            <a:r>
              <a:rPr lang="en-US" sz="3200" dirty="0"/>
              <a:t> </a:t>
            </a:r>
            <a:r>
              <a:rPr lang="en-US" sz="3200" dirty="0" err="1"/>
              <a:t>cây</a:t>
            </a:r>
            <a:r>
              <a:rPr lang="en-US" sz="3200" dirty="0"/>
              <a:t> </a:t>
            </a:r>
            <a:r>
              <a:rPr lang="en-US" sz="3200" dirty="0" err="1"/>
              <a:t>trong</a:t>
            </a:r>
            <a:r>
              <a:rPr lang="en-US" sz="3200" dirty="0"/>
              <a:t> </a:t>
            </a:r>
            <a:r>
              <a:rPr lang="en-US" sz="3200" dirty="0" err="1"/>
              <a:t>đó</a:t>
            </a:r>
            <a:r>
              <a:rPr lang="en-US" sz="3200" dirty="0"/>
              <a:t> </a:t>
            </a:r>
            <a:r>
              <a:rPr lang="en-US" sz="3200" dirty="0" err="1"/>
              <a:t>có</a:t>
            </a:r>
            <a:r>
              <a:rPr lang="en-US" sz="3200" dirty="0"/>
              <a:t> </a:t>
            </a:r>
            <a:r>
              <a:rPr lang="en-US" sz="3200" dirty="0" err="1"/>
              <a:t>một</a:t>
            </a:r>
            <a:r>
              <a:rPr lang="en-US" sz="3200" dirty="0"/>
              <a:t> </a:t>
            </a:r>
            <a:r>
              <a:rPr lang="en-US" sz="3200" dirty="0" err="1"/>
              <a:t>chậu</a:t>
            </a:r>
            <a:r>
              <a:rPr lang="en-US" sz="3200" dirty="0"/>
              <a:t> </a:t>
            </a:r>
            <a:r>
              <a:rPr lang="en-US" sz="3200" dirty="0" err="1"/>
              <a:t>ngắt</a:t>
            </a:r>
            <a:r>
              <a:rPr lang="en-US" sz="3200" dirty="0"/>
              <a:t> </a:t>
            </a:r>
            <a:r>
              <a:rPr lang="en-US" sz="3200" dirty="0" err="1"/>
              <a:t>hết</a:t>
            </a:r>
            <a:r>
              <a:rPr lang="en-US" sz="3200" dirty="0"/>
              <a:t> </a:t>
            </a:r>
            <a:r>
              <a:rPr lang="en-US" sz="3200" dirty="0" err="1"/>
              <a:t>lá</a:t>
            </a:r>
            <a:endParaRPr lang="en-US" sz="3200" dirty="0"/>
          </a:p>
        </p:txBody>
      </p:sp>
      <p:sp>
        <p:nvSpPr>
          <p:cNvPr id="9" name="TextBox 8"/>
          <p:cNvSpPr txBox="1"/>
          <p:nvPr/>
        </p:nvSpPr>
        <p:spPr>
          <a:xfrm>
            <a:off x="12344400" y="7785029"/>
            <a:ext cx="3273103" cy="584775"/>
          </a:xfrm>
          <a:prstGeom prst="rect">
            <a:avLst/>
          </a:prstGeom>
          <a:noFill/>
        </p:spPr>
        <p:txBody>
          <a:bodyPr wrap="square" rtlCol="0">
            <a:spAutoFit/>
          </a:bodyPr>
          <a:lstStyle/>
          <a:p>
            <a:r>
              <a:rPr lang="en-US" sz="3200" dirty="0" err="1"/>
              <a:t>Túi</a:t>
            </a:r>
            <a:r>
              <a:rPr lang="en-US" sz="3200" dirty="0"/>
              <a:t> nylon</a:t>
            </a:r>
          </a:p>
        </p:txBody>
      </p:sp>
      <p:sp>
        <p:nvSpPr>
          <p:cNvPr id="7" name="TextBox 6"/>
          <p:cNvSpPr txBox="1"/>
          <p:nvPr/>
        </p:nvSpPr>
        <p:spPr>
          <a:xfrm>
            <a:off x="2438400" y="8644579"/>
            <a:ext cx="15163800" cy="1200329"/>
          </a:xfrm>
          <a:prstGeom prst="rect">
            <a:avLst/>
          </a:prstGeom>
          <a:noFill/>
        </p:spPr>
        <p:txBody>
          <a:bodyPr wrap="square" rtlCol="0">
            <a:spAutoFit/>
          </a:bodyPr>
          <a:lstStyle/>
          <a:p>
            <a:r>
              <a:rPr lang="en-US" sz="7200" b="1" dirty="0" err="1">
                <a:solidFill>
                  <a:srgbClr val="00B050"/>
                </a:solidFill>
              </a:rPr>
              <a:t>Kiểm</a:t>
            </a:r>
            <a:r>
              <a:rPr lang="en-US" sz="7200" b="1" dirty="0">
                <a:solidFill>
                  <a:srgbClr val="00B050"/>
                </a:solidFill>
              </a:rPr>
              <a:t> </a:t>
            </a:r>
            <a:r>
              <a:rPr lang="en-US" sz="7200" b="1" dirty="0" err="1">
                <a:solidFill>
                  <a:srgbClr val="00B050"/>
                </a:solidFill>
              </a:rPr>
              <a:t>tra</a:t>
            </a:r>
            <a:r>
              <a:rPr lang="en-US" sz="7200" b="1" dirty="0">
                <a:solidFill>
                  <a:srgbClr val="00B050"/>
                </a:solidFill>
              </a:rPr>
              <a:t> </a:t>
            </a:r>
            <a:r>
              <a:rPr lang="en-US" sz="7200" b="1" dirty="0" err="1">
                <a:solidFill>
                  <a:srgbClr val="00B050"/>
                </a:solidFill>
              </a:rPr>
              <a:t>phần</a:t>
            </a:r>
            <a:r>
              <a:rPr lang="en-US" sz="7200" b="1" dirty="0">
                <a:solidFill>
                  <a:srgbClr val="00B050"/>
                </a:solidFill>
              </a:rPr>
              <a:t> </a:t>
            </a:r>
            <a:r>
              <a:rPr lang="en-US" sz="7200" b="1" dirty="0" err="1">
                <a:solidFill>
                  <a:srgbClr val="00B050"/>
                </a:solidFill>
              </a:rPr>
              <a:t>chuẩn</a:t>
            </a:r>
            <a:r>
              <a:rPr lang="en-US" sz="7200" b="1" dirty="0">
                <a:solidFill>
                  <a:srgbClr val="00B050"/>
                </a:solidFill>
              </a:rPr>
              <a:t> </a:t>
            </a:r>
            <a:r>
              <a:rPr lang="en-US" sz="7200" b="1" dirty="0" err="1">
                <a:solidFill>
                  <a:srgbClr val="00B050"/>
                </a:solidFill>
              </a:rPr>
              <a:t>bị</a:t>
            </a:r>
            <a:r>
              <a:rPr lang="en-US" sz="7200" b="1" dirty="0">
                <a:solidFill>
                  <a:srgbClr val="00B050"/>
                </a:solidFill>
              </a:rPr>
              <a:t> </a:t>
            </a:r>
            <a:r>
              <a:rPr lang="en-US" sz="7200" b="1" dirty="0" err="1">
                <a:solidFill>
                  <a:srgbClr val="00B050"/>
                </a:solidFill>
              </a:rPr>
              <a:t>của</a:t>
            </a:r>
            <a:r>
              <a:rPr lang="en-US" sz="7200" b="1" dirty="0">
                <a:solidFill>
                  <a:srgbClr val="00B050"/>
                </a:solidFill>
              </a:rPr>
              <a:t> </a:t>
            </a:r>
            <a:r>
              <a:rPr lang="en-US" sz="7200" b="1" dirty="0" err="1">
                <a:solidFill>
                  <a:srgbClr val="00B050"/>
                </a:solidFill>
              </a:rPr>
              <a:t>học</a:t>
            </a:r>
            <a:r>
              <a:rPr lang="en-US" sz="7200" b="1" dirty="0">
                <a:solidFill>
                  <a:srgbClr val="00B050"/>
                </a:solidFill>
              </a:rPr>
              <a:t> </a:t>
            </a:r>
            <a:r>
              <a:rPr lang="en-US" sz="7200" b="1" dirty="0" err="1">
                <a:solidFill>
                  <a:srgbClr val="00B050"/>
                </a:solidFill>
              </a:rPr>
              <a:t>sinh</a:t>
            </a:r>
            <a:endParaRPr lang="en-US" sz="7200" b="1"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2133600" y="2628900"/>
            <a:ext cx="14203008" cy="5237406"/>
          </a:xfrm>
          <a:prstGeom prst="cloudCallout">
            <a:avLst>
              <a:gd name="adj1" fmla="val 90060"/>
              <a:gd name="adj2" fmla="val 59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atin typeface="Times New Roman" panose="02020603050405020304" pitchFamily="18" charset="0"/>
                <a:cs typeface="Times New Roman" panose="02020603050405020304" pitchFamily="18" charset="0"/>
              </a:rPr>
              <a:t>Nêu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các</a:t>
            </a:r>
            <a:r>
              <a:rPr lang="en-US" sz="5400" b="1" dirty="0">
                <a:latin typeface="Times New Roman" panose="02020603050405020304" pitchFamily="18" charset="0"/>
                <a:cs typeface="Times New Roman" panose="02020603050405020304" pitchFamily="18" charset="0"/>
              </a:rPr>
              <a:t> bước tiến hành </a:t>
            </a:r>
            <a:r>
              <a:rPr lang="en-US" sz="5400" b="1" dirty="0" err="1">
                <a:latin typeface="Times New Roman" panose="02020603050405020304" pitchFamily="18" charset="0"/>
                <a:cs typeface="Times New Roman" panose="02020603050405020304" pitchFamily="18" charset="0"/>
              </a:rPr>
              <a:t>thí</a:t>
            </a:r>
            <a:r>
              <a:rPr lang="en-US" sz="5400" b="1" dirty="0">
                <a:latin typeface="Times New Roman" panose="02020603050405020304" pitchFamily="18" charset="0"/>
                <a:cs typeface="Times New Roman" panose="02020603050405020304" pitchFamily="18" charset="0"/>
              </a:rPr>
              <a:t> nghiệm.</a:t>
            </a:r>
          </a:p>
        </p:txBody>
      </p:sp>
    </p:spTree>
    <p:extLst>
      <p:ext uri="{BB962C8B-B14F-4D97-AF65-F5344CB8AC3E}">
        <p14:creationId xmlns:p14="http://schemas.microsoft.com/office/powerpoint/2010/main" val="422662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sp>
        <p:nvSpPr>
          <p:cNvPr id="6" name="TextBox 6"/>
          <p:cNvSpPr txBox="1"/>
          <p:nvPr/>
        </p:nvSpPr>
        <p:spPr>
          <a:xfrm>
            <a:off x="3625699" y="984080"/>
            <a:ext cx="11036601" cy="1000274"/>
          </a:xfrm>
          <a:prstGeom prst="rect">
            <a:avLst/>
          </a:prstGeom>
        </p:spPr>
        <p:txBody>
          <a:bodyPr lIns="0" tIns="0" rIns="0" bIns="0" rtlCol="0" anchor="t">
            <a:spAutoFit/>
          </a:bodyPr>
          <a:lstStyle/>
          <a:p>
            <a:pPr marL="0" lvl="0" indent="0" algn="ctr">
              <a:lnSpc>
                <a:spcPts val="7840"/>
              </a:lnSpc>
              <a:spcBef>
                <a:spcPct val="0"/>
              </a:spcBef>
            </a:pPr>
            <a:r>
              <a:rPr lang="en-US" sz="8000" spc="-480" dirty="0">
                <a:solidFill>
                  <a:srgbClr val="69484F"/>
                </a:solidFill>
                <a:latin typeface="Open Sans Hebrew Bold"/>
              </a:rPr>
              <a:t>2. </a:t>
            </a:r>
            <a:r>
              <a:rPr lang="en-US" sz="8000" spc="-480" dirty="0" err="1">
                <a:solidFill>
                  <a:srgbClr val="69484F"/>
                </a:solidFill>
                <a:latin typeface="Open Sans Hebrew Bold"/>
              </a:rPr>
              <a:t>Cách</a:t>
            </a:r>
            <a:r>
              <a:rPr lang="en-US" sz="8000" spc="-480" dirty="0">
                <a:solidFill>
                  <a:srgbClr val="69484F"/>
                </a:solidFill>
                <a:latin typeface="Open Sans Hebrew Bold"/>
              </a:rPr>
              <a:t> </a:t>
            </a:r>
            <a:r>
              <a:rPr lang="en-US" sz="8000" spc="-480" dirty="0" err="1">
                <a:solidFill>
                  <a:srgbClr val="69484F"/>
                </a:solidFill>
                <a:latin typeface="Open Sans Hebrew Bold"/>
              </a:rPr>
              <a:t>tiến</a:t>
            </a:r>
            <a:r>
              <a:rPr lang="en-US" sz="8000" spc="-480" dirty="0">
                <a:solidFill>
                  <a:srgbClr val="69484F"/>
                </a:solidFill>
                <a:latin typeface="Open Sans Hebrew Bold"/>
              </a:rPr>
              <a:t> </a:t>
            </a:r>
            <a:r>
              <a:rPr lang="en-US" sz="8000" spc="-480" dirty="0" err="1">
                <a:solidFill>
                  <a:srgbClr val="69484F"/>
                </a:solidFill>
                <a:latin typeface="Open Sans Hebrew Bold"/>
              </a:rPr>
              <a:t>hành</a:t>
            </a:r>
            <a:endParaRPr lang="en-US" sz="8000" spc="-480" dirty="0">
              <a:solidFill>
                <a:srgbClr val="69484F"/>
              </a:solidFill>
              <a:latin typeface="Open Sans Hebrew Bold"/>
            </a:endParaRPr>
          </a:p>
        </p:txBody>
      </p:sp>
      <p:sp>
        <p:nvSpPr>
          <p:cNvPr id="7" name="TextBox 7"/>
          <p:cNvSpPr txBox="1"/>
          <p:nvPr/>
        </p:nvSpPr>
        <p:spPr>
          <a:xfrm>
            <a:off x="304800" y="6384225"/>
            <a:ext cx="4650909" cy="406458"/>
          </a:xfrm>
          <a:prstGeom prst="rect">
            <a:avLst/>
          </a:prstGeom>
        </p:spPr>
        <p:txBody>
          <a:bodyPr lIns="0" tIns="0" rIns="0" bIns="0" rtlCol="0" anchor="t">
            <a:spAutoFit/>
          </a:bodyPr>
          <a:lstStyle/>
          <a:p>
            <a:pPr marL="0" lvl="0" indent="0" algn="ctr">
              <a:lnSpc>
                <a:spcPts val="3359"/>
              </a:lnSpc>
              <a:spcBef>
                <a:spcPct val="0"/>
              </a:spcBef>
            </a:pPr>
            <a:r>
              <a:rPr lang="en-US" sz="2400" u="none" dirty="0">
                <a:solidFill>
                  <a:srgbClr val="69484F"/>
                </a:solidFill>
                <a:latin typeface="Open Sans Bold"/>
              </a:rPr>
              <a:t>BƯỚC 1</a:t>
            </a:r>
          </a:p>
        </p:txBody>
      </p:sp>
      <p:sp>
        <p:nvSpPr>
          <p:cNvPr id="8" name="TextBox 8"/>
          <p:cNvSpPr txBox="1"/>
          <p:nvPr/>
        </p:nvSpPr>
        <p:spPr>
          <a:xfrm>
            <a:off x="3625699" y="6394509"/>
            <a:ext cx="4650909" cy="406458"/>
          </a:xfrm>
          <a:prstGeom prst="rect">
            <a:avLst/>
          </a:prstGeom>
        </p:spPr>
        <p:txBody>
          <a:bodyPr lIns="0" tIns="0" rIns="0" bIns="0" rtlCol="0" anchor="t">
            <a:spAutoFit/>
          </a:bodyPr>
          <a:lstStyle/>
          <a:p>
            <a:pPr marL="0" lvl="0" indent="0" algn="ctr">
              <a:lnSpc>
                <a:spcPts val="3359"/>
              </a:lnSpc>
              <a:spcBef>
                <a:spcPct val="0"/>
              </a:spcBef>
            </a:pPr>
            <a:r>
              <a:rPr lang="en-US" sz="2400" dirty="0">
                <a:solidFill>
                  <a:srgbClr val="69484F"/>
                </a:solidFill>
                <a:latin typeface="Open Sans Bold"/>
              </a:rPr>
              <a:t>BƯỚC 2</a:t>
            </a:r>
            <a:endParaRPr lang="en-US" sz="2400" u="none" dirty="0">
              <a:solidFill>
                <a:srgbClr val="69484F"/>
              </a:solidFill>
              <a:latin typeface="Open Sans Bold"/>
            </a:endParaRPr>
          </a:p>
        </p:txBody>
      </p:sp>
      <p:sp>
        <p:nvSpPr>
          <p:cNvPr id="9" name="TextBox 9"/>
          <p:cNvSpPr txBox="1"/>
          <p:nvPr/>
        </p:nvSpPr>
        <p:spPr>
          <a:xfrm>
            <a:off x="13097173" y="6576573"/>
            <a:ext cx="4650909" cy="406458"/>
          </a:xfrm>
          <a:prstGeom prst="rect">
            <a:avLst/>
          </a:prstGeom>
        </p:spPr>
        <p:txBody>
          <a:bodyPr lIns="0" tIns="0" rIns="0" bIns="0" rtlCol="0" anchor="t">
            <a:spAutoFit/>
          </a:bodyPr>
          <a:lstStyle/>
          <a:p>
            <a:pPr lvl="0" algn="ctr">
              <a:lnSpc>
                <a:spcPts val="3359"/>
              </a:lnSpc>
              <a:spcBef>
                <a:spcPct val="0"/>
              </a:spcBef>
            </a:pPr>
            <a:r>
              <a:rPr lang="en-US" sz="2400" dirty="0">
                <a:solidFill>
                  <a:srgbClr val="69484F"/>
                </a:solidFill>
                <a:latin typeface="Open Sans Bold"/>
              </a:rPr>
              <a:t>BƯỚC 4</a:t>
            </a:r>
          </a:p>
        </p:txBody>
      </p:sp>
      <p:sp>
        <p:nvSpPr>
          <p:cNvPr id="10" name="TextBox 10"/>
          <p:cNvSpPr txBox="1"/>
          <p:nvPr/>
        </p:nvSpPr>
        <p:spPr>
          <a:xfrm>
            <a:off x="1334854" y="7073504"/>
            <a:ext cx="2590800" cy="1502334"/>
          </a:xfrm>
          <a:prstGeom prst="rect">
            <a:avLst/>
          </a:prstGeom>
        </p:spPr>
        <p:txBody>
          <a:bodyPr wrap="square" lIns="0" tIns="0" rIns="0" bIns="0" rtlCol="0" anchor="t">
            <a:spAutoFit/>
          </a:bodyPr>
          <a:lstStyle/>
          <a:p>
            <a:pPr lvl="0" algn="just">
              <a:lnSpc>
                <a:spcPts val="2940"/>
              </a:lnSpc>
              <a:spcBef>
                <a:spcPct val="0"/>
              </a:spcBef>
            </a:pPr>
            <a:r>
              <a:rPr lang="en-US" sz="2800" dirty="0" err="1">
                <a:latin typeface="Vollkorn" panose="020B0604020202020204" charset="0"/>
                <a:ea typeface="Vollkorn" panose="020B0604020202020204" charset="0"/>
              </a:rPr>
              <a:t>Đánh</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dấu</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hai</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chậu</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cây</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là</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chậu</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cây</a:t>
            </a:r>
            <a:r>
              <a:rPr lang="en-US" sz="2800" dirty="0">
                <a:latin typeface="Vollkorn" panose="020B0604020202020204" charset="0"/>
                <a:ea typeface="Vollkorn" panose="020B0604020202020204" charset="0"/>
              </a:rPr>
              <a:t> A </a:t>
            </a:r>
            <a:r>
              <a:rPr lang="en-US" sz="2800" dirty="0" err="1">
                <a:latin typeface="Vollkorn" panose="020B0604020202020204" charset="0"/>
                <a:ea typeface="Vollkorn" panose="020B0604020202020204" charset="0"/>
              </a:rPr>
              <a:t>và</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chậu</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cây</a:t>
            </a:r>
            <a:r>
              <a:rPr lang="en-US" sz="2800" dirty="0">
                <a:latin typeface="Vollkorn" panose="020B0604020202020204" charset="0"/>
                <a:ea typeface="Vollkorn" panose="020B0604020202020204" charset="0"/>
              </a:rPr>
              <a:t> B</a:t>
            </a:r>
            <a:r>
              <a:rPr lang="en-US" sz="2100" u="none" spc="-65" dirty="0">
                <a:solidFill>
                  <a:srgbClr val="69484F"/>
                </a:solidFill>
                <a:latin typeface="Vollkorn"/>
              </a:rPr>
              <a:t>.</a:t>
            </a:r>
          </a:p>
        </p:txBody>
      </p:sp>
      <p:sp>
        <p:nvSpPr>
          <p:cNvPr id="11" name="TextBox 11"/>
          <p:cNvSpPr txBox="1"/>
          <p:nvPr/>
        </p:nvSpPr>
        <p:spPr>
          <a:xfrm>
            <a:off x="4788267" y="6908962"/>
            <a:ext cx="2133600" cy="1859483"/>
          </a:xfrm>
          <a:prstGeom prst="rect">
            <a:avLst/>
          </a:prstGeom>
        </p:spPr>
        <p:txBody>
          <a:bodyPr wrap="square" lIns="0" tIns="0" rIns="0" bIns="0" rtlCol="0" anchor="t">
            <a:spAutoFit/>
          </a:bodyPr>
          <a:lstStyle/>
          <a:p>
            <a:pPr lvl="0" algn="just">
              <a:lnSpc>
                <a:spcPts val="2940"/>
              </a:lnSpc>
              <a:spcBef>
                <a:spcPct val="0"/>
              </a:spcBef>
            </a:pPr>
            <a:r>
              <a:rPr lang="en-US" sz="2800" dirty="0" err="1">
                <a:latin typeface="Vollkorn" panose="020B0604020202020204" charset="0"/>
                <a:ea typeface="Vollkorn" panose="020B0604020202020204" charset="0"/>
              </a:rPr>
              <a:t>Ngắt</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toàn</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bộ</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lá</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cây</a:t>
            </a:r>
            <a:r>
              <a:rPr lang="en-US" sz="2800" dirty="0">
                <a:latin typeface="Vollkorn" panose="020B0604020202020204" charset="0"/>
                <a:ea typeface="Vollkorn" panose="020B0604020202020204" charset="0"/>
              </a:rPr>
              <a:t> ở </a:t>
            </a:r>
            <a:r>
              <a:rPr lang="en-US" sz="2800" dirty="0" err="1">
                <a:latin typeface="Vollkorn" panose="020B0604020202020204" charset="0"/>
                <a:ea typeface="Vollkorn" panose="020B0604020202020204" charset="0"/>
              </a:rPr>
              <a:t>chậu</a:t>
            </a:r>
            <a:r>
              <a:rPr lang="en-US" sz="2800" dirty="0">
                <a:latin typeface="Vollkorn" panose="020B0604020202020204" charset="0"/>
                <a:ea typeface="Vollkorn" panose="020B0604020202020204" charset="0"/>
              </a:rPr>
              <a:t> A </a:t>
            </a:r>
            <a:r>
              <a:rPr lang="en-US" sz="2800" dirty="0" err="1">
                <a:latin typeface="Vollkorn" panose="020B0604020202020204" charset="0"/>
                <a:ea typeface="Vollkorn" panose="020B0604020202020204" charset="0"/>
              </a:rPr>
              <a:t>và</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cây</a:t>
            </a:r>
            <a:r>
              <a:rPr lang="en-US" sz="2800" dirty="0">
                <a:latin typeface="Vollkorn" panose="020B0604020202020204" charset="0"/>
                <a:ea typeface="Vollkorn" panose="020B0604020202020204" charset="0"/>
              </a:rPr>
              <a:t> ở </a:t>
            </a:r>
            <a:r>
              <a:rPr lang="en-US" sz="2800" dirty="0" err="1">
                <a:latin typeface="Vollkorn" panose="020B0604020202020204" charset="0"/>
                <a:ea typeface="Vollkorn" panose="020B0604020202020204" charset="0"/>
              </a:rPr>
              <a:t>chậu</a:t>
            </a:r>
            <a:r>
              <a:rPr lang="en-US" sz="2800" dirty="0">
                <a:latin typeface="Vollkorn" panose="020B0604020202020204" charset="0"/>
                <a:ea typeface="Vollkorn" panose="020B0604020202020204" charset="0"/>
              </a:rPr>
              <a:t> B  </a:t>
            </a:r>
            <a:r>
              <a:rPr lang="en-US" sz="2800" dirty="0" err="1">
                <a:latin typeface="Vollkorn" panose="020B0604020202020204" charset="0"/>
                <a:ea typeface="Vollkorn" panose="020B0604020202020204" charset="0"/>
              </a:rPr>
              <a:t>giữ</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nguyên</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lá</a:t>
            </a:r>
            <a:endParaRPr lang="en-US" sz="2800" u="none" spc="-65" dirty="0">
              <a:solidFill>
                <a:srgbClr val="69484F"/>
              </a:solidFill>
              <a:latin typeface="Vollkorn" panose="020B0604020202020204" charset="0"/>
              <a:ea typeface="Vollkorn" panose="020B0604020202020204" charset="0"/>
            </a:endParaRPr>
          </a:p>
        </p:txBody>
      </p:sp>
      <p:pic>
        <p:nvPicPr>
          <p:cNvPr id="13" name="Picture 2"/>
          <p:cNvPicPr>
            <a:picLocks noChangeAspect="1"/>
          </p:cNvPicPr>
          <p:nvPr/>
        </p:nvPicPr>
        <p:blipFill>
          <a:blip r:embed="rId2"/>
          <a:srcRect/>
          <a:stretch>
            <a:fillRect/>
          </a:stretch>
        </p:blipFill>
        <p:spPr>
          <a:xfrm>
            <a:off x="1600200" y="2970775"/>
            <a:ext cx="5351647" cy="3120302"/>
          </a:xfrm>
          <a:prstGeom prst="rect">
            <a:avLst/>
          </a:prstGeom>
        </p:spPr>
      </p:pic>
      <p:sp>
        <p:nvSpPr>
          <p:cNvPr id="15" name="Rectangle 14"/>
          <p:cNvSpPr/>
          <p:nvPr/>
        </p:nvSpPr>
        <p:spPr>
          <a:xfrm>
            <a:off x="9525000" y="7200900"/>
            <a:ext cx="3142100" cy="1815882"/>
          </a:xfrm>
          <a:prstGeom prst="rect">
            <a:avLst/>
          </a:prstGeom>
        </p:spPr>
        <p:txBody>
          <a:bodyPr wrap="square">
            <a:spAutoFit/>
          </a:bodyPr>
          <a:lstStyle/>
          <a:p>
            <a:pPr algn="just"/>
            <a:r>
              <a:rPr lang="en-US" sz="2800" dirty="0" err="1">
                <a:solidFill>
                  <a:srgbClr val="000000"/>
                </a:solidFill>
                <a:latin typeface="Vollkorn" panose="020B0604020202020204" charset="0"/>
                <a:ea typeface="Vollkorn" panose="020B0604020202020204" charset="0"/>
              </a:rPr>
              <a:t>Trùm</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túi</a:t>
            </a:r>
            <a:r>
              <a:rPr lang="en-US" sz="2800" dirty="0">
                <a:solidFill>
                  <a:srgbClr val="000000"/>
                </a:solidFill>
                <a:latin typeface="Vollkorn" panose="020B0604020202020204" charset="0"/>
                <a:ea typeface="Vollkorn" panose="020B0604020202020204" charset="0"/>
              </a:rPr>
              <a:t> nylon </a:t>
            </a:r>
            <a:r>
              <a:rPr lang="en-US" sz="2800" dirty="0" err="1">
                <a:solidFill>
                  <a:srgbClr val="000000"/>
                </a:solidFill>
                <a:latin typeface="Vollkorn" panose="020B0604020202020204" charset="0"/>
                <a:ea typeface="Vollkorn" panose="020B0604020202020204" charset="0"/>
              </a:rPr>
              <a:t>trong</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suốt</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lên</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cây</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trong</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chậu</a:t>
            </a:r>
            <a:r>
              <a:rPr lang="en-US" sz="2800" dirty="0">
                <a:solidFill>
                  <a:srgbClr val="000000"/>
                </a:solidFill>
                <a:latin typeface="Vollkorn" panose="020B0604020202020204" charset="0"/>
                <a:ea typeface="Vollkorn" panose="020B0604020202020204" charset="0"/>
              </a:rPr>
              <a:t> A </a:t>
            </a:r>
            <a:r>
              <a:rPr lang="en-US" sz="2800" dirty="0" err="1">
                <a:solidFill>
                  <a:srgbClr val="000000"/>
                </a:solidFill>
                <a:latin typeface="Vollkorn" panose="020B0604020202020204" charset="0"/>
                <a:ea typeface="Vollkorn" panose="020B0604020202020204" charset="0"/>
              </a:rPr>
              <a:t>và</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chậu</a:t>
            </a:r>
            <a:r>
              <a:rPr lang="en-US" sz="2800" dirty="0">
                <a:solidFill>
                  <a:srgbClr val="000000"/>
                </a:solidFill>
                <a:latin typeface="Vollkorn" panose="020B0604020202020204" charset="0"/>
                <a:ea typeface="Vollkorn" panose="020B0604020202020204" charset="0"/>
              </a:rPr>
              <a:t> B</a:t>
            </a:r>
            <a:endParaRPr lang="en-US" sz="2800" dirty="0">
              <a:latin typeface="Vollkorn" panose="020B0604020202020204" charset="0"/>
              <a:ea typeface="Vollkorn" panose="020B0604020202020204" charset="0"/>
            </a:endParaRPr>
          </a:p>
        </p:txBody>
      </p:sp>
      <p:sp>
        <p:nvSpPr>
          <p:cNvPr id="16" name="Rectangle 15"/>
          <p:cNvSpPr/>
          <p:nvPr/>
        </p:nvSpPr>
        <p:spPr>
          <a:xfrm>
            <a:off x="13952676" y="7006819"/>
            <a:ext cx="3573323" cy="2246769"/>
          </a:xfrm>
          <a:prstGeom prst="rect">
            <a:avLst/>
          </a:prstGeom>
        </p:spPr>
        <p:txBody>
          <a:bodyPr wrap="square">
            <a:spAutoFit/>
          </a:bodyPr>
          <a:lstStyle/>
          <a:p>
            <a:pPr algn="just"/>
            <a:r>
              <a:rPr lang="en-US" sz="2800" dirty="0" err="1">
                <a:solidFill>
                  <a:srgbClr val="000000"/>
                </a:solidFill>
                <a:latin typeface="Vollkorn" panose="020B0604020202020204" charset="0"/>
                <a:ea typeface="Vollkorn" panose="020B0604020202020204" charset="0"/>
              </a:rPr>
              <a:t>Sau</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khoảng</a:t>
            </a:r>
            <a:r>
              <a:rPr lang="en-US" sz="2800" dirty="0">
                <a:solidFill>
                  <a:srgbClr val="000000"/>
                </a:solidFill>
                <a:latin typeface="Vollkorn" panose="020B0604020202020204" charset="0"/>
                <a:ea typeface="Vollkorn" panose="020B0604020202020204" charset="0"/>
              </a:rPr>
              <a:t> 15 </a:t>
            </a:r>
            <a:r>
              <a:rPr lang="en-US" sz="2800" dirty="0" err="1">
                <a:solidFill>
                  <a:srgbClr val="000000"/>
                </a:solidFill>
                <a:latin typeface="Vollkorn" panose="020B0604020202020204" charset="0"/>
                <a:ea typeface="Vollkorn" panose="020B0604020202020204" charset="0"/>
              </a:rPr>
              <a:t>phút</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đến</a:t>
            </a:r>
            <a:r>
              <a:rPr lang="en-US" sz="2800" dirty="0">
                <a:solidFill>
                  <a:srgbClr val="000000"/>
                </a:solidFill>
                <a:latin typeface="Vollkorn" panose="020B0604020202020204" charset="0"/>
                <a:ea typeface="Vollkorn" panose="020B0604020202020204" charset="0"/>
              </a:rPr>
              <a:t> 30 </a:t>
            </a:r>
            <a:r>
              <a:rPr lang="en-US" sz="2800" dirty="0" err="1">
                <a:solidFill>
                  <a:srgbClr val="000000"/>
                </a:solidFill>
                <a:latin typeface="Vollkorn" panose="020B0604020202020204" charset="0"/>
                <a:ea typeface="Vollkorn" panose="020B0604020202020204" charset="0"/>
              </a:rPr>
              <a:t>phút</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quan</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sát</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hiện</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tượng</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trong</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túi</a:t>
            </a:r>
            <a:r>
              <a:rPr lang="en-US" sz="2800" dirty="0">
                <a:solidFill>
                  <a:srgbClr val="000000"/>
                </a:solidFill>
                <a:latin typeface="Vollkorn" panose="020B0604020202020204" charset="0"/>
                <a:ea typeface="Vollkorn" panose="020B0604020202020204" charset="0"/>
              </a:rPr>
              <a:t> nylon </a:t>
            </a:r>
            <a:r>
              <a:rPr lang="en-US" sz="2800" dirty="0" err="1">
                <a:solidFill>
                  <a:srgbClr val="000000"/>
                </a:solidFill>
                <a:latin typeface="Vollkorn" panose="020B0604020202020204" charset="0"/>
                <a:ea typeface="Vollkorn" panose="020B0604020202020204" charset="0"/>
              </a:rPr>
              <a:t>trùm</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trên</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cây</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chậu</a:t>
            </a:r>
            <a:r>
              <a:rPr lang="en-US" sz="2800" dirty="0">
                <a:solidFill>
                  <a:srgbClr val="000000"/>
                </a:solidFill>
                <a:latin typeface="Vollkorn" panose="020B0604020202020204" charset="0"/>
                <a:ea typeface="Vollkorn" panose="020B0604020202020204" charset="0"/>
              </a:rPr>
              <a:t> A </a:t>
            </a:r>
            <a:r>
              <a:rPr lang="en-US" sz="2800" dirty="0" err="1">
                <a:solidFill>
                  <a:srgbClr val="000000"/>
                </a:solidFill>
                <a:latin typeface="Vollkorn" panose="020B0604020202020204" charset="0"/>
                <a:ea typeface="Vollkorn" panose="020B0604020202020204" charset="0"/>
              </a:rPr>
              <a:t>và</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cây</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chậu</a:t>
            </a:r>
            <a:r>
              <a:rPr lang="en-US" sz="2800" dirty="0">
                <a:solidFill>
                  <a:srgbClr val="000000"/>
                </a:solidFill>
                <a:latin typeface="Vollkorn" panose="020B0604020202020204" charset="0"/>
                <a:ea typeface="Vollkorn" panose="020B0604020202020204" charset="0"/>
              </a:rPr>
              <a:t> B</a:t>
            </a:r>
            <a:endParaRPr lang="en-US" sz="2800" dirty="0">
              <a:latin typeface="Vollkorn" panose="020B0604020202020204" charset="0"/>
              <a:ea typeface="Vollkorn" panose="020B0604020202020204" charset="0"/>
            </a:endParaRPr>
          </a:p>
        </p:txBody>
      </p:sp>
      <p:sp>
        <p:nvSpPr>
          <p:cNvPr id="17" name="TextBox 9"/>
          <p:cNvSpPr txBox="1"/>
          <p:nvPr/>
        </p:nvSpPr>
        <p:spPr>
          <a:xfrm>
            <a:off x="8514538" y="6525312"/>
            <a:ext cx="4650909" cy="406458"/>
          </a:xfrm>
          <a:prstGeom prst="rect">
            <a:avLst/>
          </a:prstGeom>
        </p:spPr>
        <p:txBody>
          <a:bodyPr lIns="0" tIns="0" rIns="0" bIns="0" rtlCol="0" anchor="t">
            <a:spAutoFit/>
          </a:bodyPr>
          <a:lstStyle/>
          <a:p>
            <a:pPr lvl="0" algn="ctr">
              <a:lnSpc>
                <a:spcPts val="3359"/>
              </a:lnSpc>
              <a:spcBef>
                <a:spcPct val="0"/>
              </a:spcBef>
            </a:pPr>
            <a:r>
              <a:rPr lang="en-US" sz="2400" dirty="0">
                <a:solidFill>
                  <a:srgbClr val="69484F"/>
                </a:solidFill>
                <a:latin typeface="Open Sans Bold"/>
              </a:rPr>
              <a:t>BƯỚC 3</a:t>
            </a:r>
          </a:p>
        </p:txBody>
      </p:sp>
      <p:pic>
        <p:nvPicPr>
          <p:cNvPr id="18" name="Picture 17"/>
          <p:cNvPicPr>
            <a:picLocks noChangeAspect="1"/>
          </p:cNvPicPr>
          <p:nvPr/>
        </p:nvPicPr>
        <p:blipFill>
          <a:blip r:embed="rId3"/>
          <a:stretch>
            <a:fillRect/>
          </a:stretch>
        </p:blipFill>
        <p:spPr>
          <a:xfrm>
            <a:off x="10439400" y="2845881"/>
            <a:ext cx="6108068" cy="354862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647700"/>
            <a:ext cx="16840200" cy="1200329"/>
          </a:xfrm>
          <a:prstGeom prst="rect">
            <a:avLst/>
          </a:prstGeom>
        </p:spPr>
        <p:txBody>
          <a:bodyPr wrap="square">
            <a:spAutoFit/>
          </a:bodyPr>
          <a:lstStyle/>
          <a:p>
            <a:pPr algn="ctr"/>
            <a:r>
              <a:rPr lang="en-US" sz="7200" b="1" dirty="0" err="1"/>
              <a:t>Báo</a:t>
            </a:r>
            <a:r>
              <a:rPr lang="en-US" sz="7200" b="1" dirty="0"/>
              <a:t> </a:t>
            </a:r>
            <a:r>
              <a:rPr lang="en-US" sz="7200" b="1" dirty="0" err="1"/>
              <a:t>cáo</a:t>
            </a:r>
            <a:r>
              <a:rPr lang="en-US" sz="7200" b="1" dirty="0"/>
              <a:t> </a:t>
            </a:r>
            <a:r>
              <a:rPr lang="en-US" sz="7200" b="1" dirty="0" err="1"/>
              <a:t>kết</a:t>
            </a:r>
            <a:r>
              <a:rPr lang="en-US" sz="7200" b="1" dirty="0"/>
              <a:t> </a:t>
            </a:r>
            <a:r>
              <a:rPr lang="en-US" sz="7200" b="1" dirty="0" err="1"/>
              <a:t>quả</a:t>
            </a:r>
            <a:r>
              <a:rPr lang="en-US" sz="7200" b="1" dirty="0"/>
              <a:t> </a:t>
            </a:r>
            <a:r>
              <a:rPr lang="en-US" sz="7200" b="1" dirty="0" err="1"/>
              <a:t>của</a:t>
            </a:r>
            <a:r>
              <a:rPr lang="en-US" sz="7200" b="1" dirty="0"/>
              <a:t> </a:t>
            </a:r>
            <a:r>
              <a:rPr lang="en-US" sz="7200" b="1" dirty="0" err="1"/>
              <a:t>thí</a:t>
            </a:r>
            <a:r>
              <a:rPr lang="en-US" sz="7200" b="1" dirty="0"/>
              <a:t> </a:t>
            </a:r>
            <a:r>
              <a:rPr lang="en-US" sz="7200" b="1" dirty="0" err="1"/>
              <a:t>nghiệm</a:t>
            </a:r>
            <a:endParaRPr lang="en-US" sz="7200" b="1" dirty="0"/>
          </a:p>
        </p:txBody>
      </p:sp>
      <p:pic>
        <p:nvPicPr>
          <p:cNvPr id="3" name="Picture 2"/>
          <p:cNvPicPr>
            <a:picLocks noChangeAspect="1"/>
          </p:cNvPicPr>
          <p:nvPr/>
        </p:nvPicPr>
        <p:blipFill>
          <a:blip r:embed="rId3"/>
          <a:stretch>
            <a:fillRect/>
          </a:stretch>
        </p:blipFill>
        <p:spPr>
          <a:xfrm>
            <a:off x="3319720" y="3009900"/>
            <a:ext cx="10820400" cy="6286370"/>
          </a:xfrm>
          <a:prstGeom prst="rect">
            <a:avLst/>
          </a:prstGeom>
        </p:spPr>
      </p:pic>
    </p:spTree>
    <p:extLst>
      <p:ext uri="{BB962C8B-B14F-4D97-AF65-F5344CB8AC3E}">
        <p14:creationId xmlns:p14="http://schemas.microsoft.com/office/powerpoint/2010/main" val="1112497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85800" y="190500"/>
            <a:ext cx="3495675" cy="2600325"/>
          </a:xfrm>
          <a:prstGeom prst="rect">
            <a:avLst/>
          </a:prstGeom>
        </p:spPr>
      </p:pic>
      <p:sp>
        <p:nvSpPr>
          <p:cNvPr id="3" name="TextBox 1"/>
          <p:cNvSpPr txBox="1"/>
          <p:nvPr/>
        </p:nvSpPr>
        <p:spPr>
          <a:xfrm>
            <a:off x="5568376" y="360660"/>
            <a:ext cx="7574402" cy="923330"/>
          </a:xfrm>
          <a:prstGeom prst="rect">
            <a:avLst/>
          </a:prstGeom>
          <a:solidFill>
            <a:srgbClr val="FFFF00"/>
          </a:solid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5pPr>
          </a:lstStyle>
          <a:p>
            <a:pPr marL="0" lvl="0" indent="0" eaLnBrk="1" hangingPunct="1">
              <a:spcBef>
                <a:spcPct val="0"/>
              </a:spcBef>
              <a:buFontTx/>
              <a:buNone/>
            </a:pPr>
            <a:r>
              <a:rPr lang="en-US" altLang="en-US" sz="5400" b="1" dirty="0">
                <a:solidFill>
                  <a:schemeClr val="tx1"/>
                </a:solidFill>
                <a:latin typeface="Times New Roman" panose="02020603050405020304" pitchFamily="18" charset="0"/>
                <a:cs typeface="Times New Roman" panose="02020603050405020304" pitchFamily="18" charset="0"/>
              </a:rPr>
              <a:t>THẢO LUẬN (5 </a:t>
            </a:r>
            <a:r>
              <a:rPr lang="en-US" altLang="en-US" sz="5400" b="1" dirty="0" err="1">
                <a:solidFill>
                  <a:schemeClr val="tx1"/>
                </a:solidFill>
                <a:latin typeface="Times New Roman" panose="02020603050405020304" pitchFamily="18" charset="0"/>
                <a:cs typeface="Times New Roman" panose="02020603050405020304" pitchFamily="18" charset="0"/>
              </a:rPr>
              <a:t>phút</a:t>
            </a:r>
            <a:r>
              <a:rPr lang="en-US" altLang="en-US" sz="5400" b="1" dirty="0">
                <a:solidFill>
                  <a:schemeClr val="tx1"/>
                </a:solidFill>
                <a:latin typeface="Times New Roman" panose="02020603050405020304" pitchFamily="18" charset="0"/>
                <a:cs typeface="Times New Roman" panose="02020603050405020304" pitchFamily="18" charset="0"/>
              </a:rPr>
              <a:t>)</a:t>
            </a:r>
            <a:endParaRPr lang="en-US" altLang="en-US" sz="5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2F99BAE-9363-421D-9EB7-390FEF9B2F33}"/>
              </a:ext>
            </a:extLst>
          </p:cNvPr>
          <p:cNvGraphicFramePr>
            <a:graphicFrameLocks noGrp="1"/>
          </p:cNvGraphicFramePr>
          <p:nvPr>
            <p:extLst>
              <p:ext uri="{D42A27DB-BD31-4B8C-83A1-F6EECF244321}">
                <p14:modId xmlns:p14="http://schemas.microsoft.com/office/powerpoint/2010/main" val="2267751591"/>
              </p:ext>
            </p:extLst>
          </p:nvPr>
        </p:nvGraphicFramePr>
        <p:xfrm>
          <a:off x="402077" y="1454150"/>
          <a:ext cx="17907000" cy="8947150"/>
        </p:xfrm>
        <a:graphic>
          <a:graphicData uri="http://schemas.openxmlformats.org/drawingml/2006/table">
            <a:tbl>
              <a:tblPr/>
              <a:tblGrid>
                <a:gridCol w="8605990">
                  <a:extLst>
                    <a:ext uri="{9D8B030D-6E8A-4147-A177-3AD203B41FA5}">
                      <a16:colId xmlns:a16="http://schemas.microsoft.com/office/drawing/2014/main" val="2795676317"/>
                    </a:ext>
                  </a:extLst>
                </a:gridCol>
                <a:gridCol w="9301010">
                  <a:extLst>
                    <a:ext uri="{9D8B030D-6E8A-4147-A177-3AD203B41FA5}">
                      <a16:colId xmlns:a16="http://schemas.microsoft.com/office/drawing/2014/main" val="2701719539"/>
                    </a:ext>
                  </a:extLst>
                </a:gridCol>
              </a:tblGrid>
              <a:tr h="425358">
                <a:tc gridSpan="2">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vi-VN" altLang="en-US" sz="3600" b="1" i="0" u="none" strike="noStrike" cap="none" normalizeH="0" baseline="0" dirty="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PHIẾU HỌC TẬP (</a:t>
                      </a:r>
                      <a:r>
                        <a:rPr kumimoji="0" lang="en-US" altLang="en-US" sz="3600" b="1" i="0" u="none" strike="noStrike" cap="none" normalizeH="0" baseline="0" dirty="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a:t>
                      </a:r>
                      <a:r>
                        <a:rPr kumimoji="0" lang="vi-VN" altLang="en-US" sz="3600" b="1" i="0" u="none" strike="noStrike" cap="none" normalizeH="0" baseline="0" dirty="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kumimoji="0" lang="en-US" altLang="en-US" sz="36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c hMerge="1">
                  <a:txBody>
                    <a:bodyPr/>
                    <a:lstStyle/>
                    <a:p>
                      <a:endParaRPr lang="en-US"/>
                    </a:p>
                  </a:txBody>
                  <a:tcPr/>
                </a:tc>
                <a:extLst>
                  <a:ext uri="{0D108BD9-81ED-4DB2-BD59-A6C34878D82A}">
                    <a16:rowId xmlns:a16="http://schemas.microsoft.com/office/drawing/2014/main" val="862003694"/>
                  </a:ext>
                </a:extLst>
              </a:tr>
              <a:tr h="425358">
                <a:tc>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vi-VN" altLang="en-US" sz="3600" b="0" i="0" u="none" strike="noStrike" cap="none" normalizeH="0" baseline="0" dirty="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Thí nghiệm </a:t>
                      </a:r>
                      <a:r>
                        <a:rPr kumimoji="0" lang="en-US" altLang="en-US" sz="3600" b="0" i="0" u="none" strike="noStrike" cap="none" normalizeH="0" baseline="0" dirty="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a:t>
                      </a:r>
                      <a:endParaRPr kumimoji="0" lang="en-US" altLang="en-US" sz="36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2D69B"/>
                    </a:solidFill>
                  </a:tcPr>
                </a:tc>
                <a:tc>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vi-VN" altLang="en-US" sz="36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Hiện tương/Kết quả</a:t>
                      </a:r>
                      <a:endParaRPr kumimoji="0" lang="en-US" altLang="en-US" sz="36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0"/>
                    </a:solidFill>
                  </a:tcPr>
                </a:tc>
                <a:extLst>
                  <a:ext uri="{0D108BD9-81ED-4DB2-BD59-A6C34878D82A}">
                    <a16:rowId xmlns:a16="http://schemas.microsoft.com/office/drawing/2014/main" val="3659844874"/>
                  </a:ext>
                </a:extLst>
              </a:tr>
              <a:tr h="1083494">
                <a:tc>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vi-VN" altLang="en-US" sz="3600" b="1" i="0" u="none" strike="noStrike" cap="none" normalizeH="0" baseline="0" dirty="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vi-VN" altLang="en-US" sz="36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Thí nghiệm chứng minh </a:t>
                      </a:r>
                      <a:r>
                        <a:rPr kumimoji="0" lang="en-US" altLang="en-US" sz="3600" b="1" i="0" u="none" strike="noStrike" cap="none" normalizeH="0" baseline="0" dirty="0" err="1">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thân</a:t>
                      </a:r>
                      <a:r>
                        <a:rPr kumimoji="0" lang="en-US" altLang="en-US" sz="36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600" b="1" i="0" u="none" strike="noStrike" cap="none" normalizeH="0" baseline="0" dirty="0" err="1">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vận</a:t>
                      </a:r>
                      <a:r>
                        <a:rPr kumimoji="0" lang="en-US" altLang="en-US" sz="36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chuyển </a:t>
                      </a:r>
                      <a:r>
                        <a:rPr kumimoji="0" lang="en-US" altLang="en-US" sz="3600" b="1" i="0" u="none" strike="noStrike" cap="none" normalizeH="0" baseline="0" dirty="0" err="1">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nước</a:t>
                      </a: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marL="0" marR="0" lvl="0" indent="0" algn="just" defTabSz="914400" rtl="0" eaLnBrk="1" fontAlgn="base" latinLnBrk="0" hangingPunct="1">
                        <a:lnSpc>
                          <a:spcPct val="100000"/>
                        </a:lnSpc>
                        <a:spcBef>
                          <a:spcPts val="30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38335688"/>
                  </a:ext>
                </a:extLst>
              </a:tr>
              <a:tr h="6752590">
                <a:tc gridSpan="2">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vi-VN" altLang="en-US" sz="36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6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Giải thích</a:t>
                      </a:r>
                    </a:p>
                    <a:p>
                      <a:pPr marL="0" marR="0" lvl="0" indent="0" algn="l" defTabSz="914400" rtl="0" eaLnBrk="1" fontAlgn="base" latinLnBrk="0" hangingPunct="1">
                        <a:lnSpc>
                          <a:spcPct val="100000"/>
                        </a:lnSpc>
                        <a:spcBef>
                          <a:spcPts val="300"/>
                        </a:spcBef>
                        <a:spcAft>
                          <a:spcPct val="0"/>
                        </a:spcAft>
                        <a:buClrTx/>
                        <a:buSzTx/>
                        <a:buFontTx/>
                        <a:buNone/>
                        <a:tabLst/>
                      </a:pPr>
                      <a:r>
                        <a:rPr kumimoji="0" lang="en-US" altLang="en-US" sz="36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p>
                    <a:p>
                      <a:pPr marL="0" marR="0" lvl="0" indent="0" algn="l" defTabSz="914400" rtl="0" eaLnBrk="1" fontAlgn="base" latinLnBrk="0" hangingPunct="1">
                        <a:lnSpc>
                          <a:spcPct val="100000"/>
                        </a:lnSpc>
                        <a:spcBef>
                          <a:spcPts val="300"/>
                        </a:spcBef>
                        <a:spcAft>
                          <a:spcPct val="0"/>
                        </a:spcAft>
                        <a:buClrTx/>
                        <a:buSzTx/>
                        <a:buFontTx/>
                        <a:buNone/>
                        <a:tabLst/>
                      </a:pPr>
                      <a:r>
                        <a:rPr kumimoji="0" lang="en-US" altLang="en-US" sz="3600" b="1" i="0" u="none" strike="noStrike" cap="none" normalizeH="0" baseline="0" dirty="0" err="1">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Kết</a:t>
                      </a:r>
                      <a:r>
                        <a:rPr kumimoji="0" lang="en-US" altLang="en-US" sz="36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luận: </a:t>
                      </a:r>
                      <a:r>
                        <a:rPr kumimoji="0" lang="en-US" altLang="en-US" sz="36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a:t>
                      </a:r>
                    </a:p>
                    <a:p>
                      <a:pPr marL="0" marR="0" lvl="0" indent="0" algn="l" defTabSz="914400" rtl="0" eaLnBrk="1" fontAlgn="base" latinLnBrk="0" hangingPunct="1">
                        <a:lnSpc>
                          <a:spcPct val="100000"/>
                        </a:lnSpc>
                        <a:spcBef>
                          <a:spcPts val="300"/>
                        </a:spcBef>
                        <a:spcAft>
                          <a:spcPct val="0"/>
                        </a:spcAft>
                        <a:buClrTx/>
                        <a:buSzTx/>
                        <a:buFontTx/>
                        <a:buNone/>
                        <a:tabLst/>
                      </a:pPr>
                      <a:r>
                        <a:rPr kumimoji="0" lang="vi-VN" altLang="en-US" sz="36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Trả lời các câu hỏi:</a:t>
                      </a:r>
                      <a:endParaRPr kumimoji="0" lang="en-US" altLang="en-US" sz="36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ts val="300"/>
                        </a:spcBef>
                        <a:spcAft>
                          <a:spcPct val="0"/>
                        </a:spcAft>
                        <a:buClrTx/>
                        <a:buSzTx/>
                        <a:buFontTx/>
                        <a:buNone/>
                        <a:tabLst/>
                      </a:pPr>
                      <a:r>
                        <a:rPr lang="nl-NL" sz="3600" b="1" i="1" dirty="0">
                          <a:solidFill>
                            <a:schemeClr val="tx1"/>
                          </a:solidFill>
                          <a:effectLst/>
                          <a:latin typeface="Times New Roman" panose="02020603050405020304" pitchFamily="18" charset="0"/>
                          <a:cs typeface="Times New Roman" panose="02020603050405020304" pitchFamily="18" charset="0"/>
                        </a:rPr>
                        <a:t>Tại sao trong thí nghiệm chứng minh lá thoát hơi nước phải trùm túi nylon trong suốt, kín toàn bộ phần lá cây?</a:t>
                      </a:r>
                    </a:p>
                    <a:p>
                      <a:pPr marL="0" marR="0" lvl="0" indent="0" algn="l" defTabSz="914400" rtl="0" eaLnBrk="1" fontAlgn="base" latinLnBrk="0" hangingPunct="1">
                        <a:lnSpc>
                          <a:spcPct val="100000"/>
                        </a:lnSpc>
                        <a:spcBef>
                          <a:spcPts val="300"/>
                        </a:spcBef>
                        <a:spcAft>
                          <a:spcPct val="0"/>
                        </a:spcAft>
                        <a:buClrTx/>
                        <a:buSzTx/>
                        <a:buFontTx/>
                        <a:buNone/>
                        <a:tabLst/>
                        <a:defRPr/>
                      </a:pPr>
                      <a:r>
                        <a:rPr kumimoji="0" lang="en-US" altLang="en-US" sz="36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a:t>
                      </a:r>
                    </a:p>
                    <a:p>
                      <a:pPr marL="0" marR="0" lvl="0" indent="0" algn="l" defTabSz="914400" rtl="0" eaLnBrk="1" fontAlgn="base" latinLnBrk="0" hangingPunct="1">
                        <a:lnSpc>
                          <a:spcPct val="100000"/>
                        </a:lnSpc>
                        <a:spcBef>
                          <a:spcPts val="300"/>
                        </a:spcBef>
                        <a:spcAft>
                          <a:spcPct val="0"/>
                        </a:spcAft>
                        <a:buClrTx/>
                        <a:buSzTx/>
                        <a:buFontTx/>
                        <a:buNone/>
                        <a:tabLst/>
                        <a:defRPr/>
                      </a:pPr>
                      <a:r>
                        <a:rPr kumimoji="0" lang="en-US" altLang="en-US" sz="36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3797289737"/>
                  </a:ext>
                </a:extLst>
              </a:tr>
            </a:tbl>
          </a:graphicData>
        </a:graphic>
      </p:graphicFrame>
      <p:pic>
        <p:nvPicPr>
          <p:cNvPr id="6" name="5 phút đếm ngược nhạc vui vẻ hào hứng cho hoạt động nhó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06600" y="38100"/>
            <a:ext cx="3196160" cy="1796436"/>
          </a:xfrm>
          <a:prstGeom prst="rect">
            <a:avLst/>
          </a:prstGeom>
        </p:spPr>
      </p:pic>
    </p:spTree>
    <p:extLst>
      <p:ext uri="{BB962C8B-B14F-4D97-AF65-F5344CB8AC3E}">
        <p14:creationId xmlns:p14="http://schemas.microsoft.com/office/powerpoint/2010/main" val="206946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23870" y="2606044"/>
            <a:ext cx="9176199" cy="6504188"/>
          </a:xfrm>
        </p:spPr>
        <p:txBody>
          <a:bodyPr>
            <a:normAutofit/>
          </a:bodyPr>
          <a:lstStyle/>
          <a:p>
            <a:pPr algn="just"/>
            <a:r>
              <a:rPr lang="en-US" sz="3450" b="1" dirty="0" err="1">
                <a:latin typeface="Arial (Body)"/>
                <a:cs typeface="Arial" panose="020B0604020202020204" pitchFamily="34" charset="0"/>
              </a:rPr>
              <a:t>Học</a:t>
            </a:r>
            <a:r>
              <a:rPr lang="en-US" sz="3450" b="1" dirty="0">
                <a:latin typeface="Arial (Body)"/>
                <a:cs typeface="Arial" panose="020B0604020202020204" pitchFamily="34" charset="0"/>
              </a:rPr>
              <a:t> </a:t>
            </a:r>
            <a:r>
              <a:rPr lang="en-US" sz="3450" b="1" dirty="0" err="1">
                <a:latin typeface="Arial (Body)"/>
                <a:cs typeface="Arial" panose="020B0604020202020204" pitchFamily="34" charset="0"/>
              </a:rPr>
              <a:t>sinh</a:t>
            </a:r>
            <a:r>
              <a:rPr lang="en-US" sz="3450" b="1" dirty="0">
                <a:latin typeface="Arial (Body)"/>
                <a:cs typeface="Arial" panose="020B0604020202020204" pitchFamily="34" charset="0"/>
              </a:rPr>
              <a:t> </a:t>
            </a:r>
            <a:r>
              <a:rPr lang="en-US" sz="3450" b="1" dirty="0" err="1">
                <a:latin typeface="Arial (Body)"/>
                <a:cs typeface="Arial" panose="020B0604020202020204" pitchFamily="34" charset="0"/>
              </a:rPr>
              <a:t>báo</a:t>
            </a:r>
            <a:r>
              <a:rPr lang="en-US" sz="3450" b="1" dirty="0">
                <a:latin typeface="Arial (Body)"/>
                <a:cs typeface="Arial" panose="020B0604020202020204" pitchFamily="34" charset="0"/>
              </a:rPr>
              <a:t> </a:t>
            </a:r>
            <a:r>
              <a:rPr lang="en-US" sz="3450" b="1" dirty="0" err="1">
                <a:latin typeface="Arial (Body)"/>
                <a:cs typeface="Arial" panose="020B0604020202020204" pitchFamily="34" charset="0"/>
              </a:rPr>
              <a:t>cáo</a:t>
            </a:r>
            <a:r>
              <a:rPr lang="en-US" sz="3450" b="1" dirty="0">
                <a:latin typeface="Arial (Body)"/>
                <a:cs typeface="Arial" panose="020B0604020202020204" pitchFamily="34" charset="0"/>
              </a:rPr>
              <a:t> </a:t>
            </a:r>
            <a:r>
              <a:rPr lang="en-US" sz="3450" b="1" dirty="0" err="1">
                <a:latin typeface="Arial (Body)"/>
                <a:cs typeface="Arial" panose="020B0604020202020204" pitchFamily="34" charset="0"/>
              </a:rPr>
              <a:t>kết</a:t>
            </a:r>
            <a:r>
              <a:rPr lang="en-US" sz="3450" b="1" dirty="0">
                <a:latin typeface="Arial (Body)"/>
                <a:cs typeface="Arial" panose="020B0604020202020204" pitchFamily="34" charset="0"/>
              </a:rPr>
              <a:t> </a:t>
            </a:r>
            <a:r>
              <a:rPr lang="en-US" sz="3450" b="1" dirty="0" err="1">
                <a:latin typeface="Arial (Body)"/>
                <a:cs typeface="Arial" panose="020B0604020202020204" pitchFamily="34" charset="0"/>
              </a:rPr>
              <a:t>quả</a:t>
            </a:r>
            <a:r>
              <a:rPr lang="en-US" sz="3450" b="1" dirty="0">
                <a:latin typeface="Arial (Body)"/>
                <a:cs typeface="Arial" panose="020B0604020202020204" pitchFamily="34" charset="0"/>
              </a:rPr>
              <a:t> </a:t>
            </a:r>
            <a:r>
              <a:rPr lang="en-US" sz="3450" b="1" dirty="0" err="1">
                <a:latin typeface="Arial (Body)"/>
                <a:cs typeface="Arial" panose="020B0604020202020204" pitchFamily="34" charset="0"/>
              </a:rPr>
              <a:t>thí</a:t>
            </a:r>
            <a:r>
              <a:rPr lang="en-US" sz="3450" b="1" dirty="0">
                <a:latin typeface="Arial (Body)"/>
                <a:cs typeface="Arial" panose="020B0604020202020204" pitchFamily="34" charset="0"/>
              </a:rPr>
              <a:t> </a:t>
            </a:r>
            <a:r>
              <a:rPr lang="en-US" sz="3450" b="1" dirty="0" err="1">
                <a:latin typeface="Arial (Body)"/>
                <a:cs typeface="Arial" panose="020B0604020202020204" pitchFamily="34" charset="0"/>
              </a:rPr>
              <a:t>nghiệm</a:t>
            </a:r>
            <a:r>
              <a:rPr lang="en-US" sz="3450" b="1" dirty="0">
                <a:latin typeface="Arial (Body)"/>
                <a:cs typeface="Arial" panose="020B0604020202020204" pitchFamily="34" charset="0"/>
              </a:rPr>
              <a:t> </a:t>
            </a:r>
            <a:r>
              <a:rPr lang="en-US" sz="3450" b="1" dirty="0" err="1">
                <a:latin typeface="Arial (Body)"/>
                <a:cs typeface="Arial" panose="020B0604020202020204" pitchFamily="34" charset="0"/>
              </a:rPr>
              <a:t>đã</a:t>
            </a:r>
            <a:r>
              <a:rPr lang="en-US" sz="3450" b="1" dirty="0">
                <a:latin typeface="Arial (Body)"/>
                <a:cs typeface="Arial" panose="020B0604020202020204" pitchFamily="34" charset="0"/>
              </a:rPr>
              <a:t> </a:t>
            </a:r>
            <a:r>
              <a:rPr lang="en-US" sz="3450" b="1" dirty="0" err="1">
                <a:latin typeface="Arial (Body)"/>
                <a:cs typeface="Arial" panose="020B0604020202020204" pitchFamily="34" charset="0"/>
              </a:rPr>
              <a:t>được</a:t>
            </a:r>
            <a:r>
              <a:rPr lang="en-US" sz="3450" b="1" dirty="0">
                <a:latin typeface="Arial (Body)"/>
                <a:cs typeface="Arial" panose="020B0604020202020204" pitchFamily="34" charset="0"/>
              </a:rPr>
              <a:t> </a:t>
            </a:r>
            <a:r>
              <a:rPr lang="en-US" sz="3450" b="1" dirty="0" err="1">
                <a:latin typeface="Arial (Body)"/>
                <a:cs typeface="Arial" panose="020B0604020202020204" pitchFamily="34" charset="0"/>
              </a:rPr>
              <a:t>giao</a:t>
            </a:r>
            <a:r>
              <a:rPr lang="en-US" sz="3450" b="1" dirty="0">
                <a:latin typeface="Arial (Body)"/>
                <a:cs typeface="Arial" panose="020B0604020202020204" pitchFamily="34" charset="0"/>
              </a:rPr>
              <a:t> </a:t>
            </a:r>
            <a:r>
              <a:rPr lang="en-US" sz="3450" b="1" dirty="0" err="1">
                <a:latin typeface="Arial (Body)"/>
                <a:cs typeface="Arial" panose="020B0604020202020204" pitchFamily="34" charset="0"/>
              </a:rPr>
              <a:t>nhiệm</a:t>
            </a:r>
            <a:r>
              <a:rPr lang="en-US" sz="3450" b="1" dirty="0">
                <a:latin typeface="Arial (Body)"/>
                <a:cs typeface="Arial" panose="020B0604020202020204" pitchFamily="34" charset="0"/>
              </a:rPr>
              <a:t> </a:t>
            </a:r>
            <a:r>
              <a:rPr lang="en-US" sz="3450" b="1" dirty="0" err="1">
                <a:latin typeface="Arial (Body)"/>
                <a:cs typeface="Arial" panose="020B0604020202020204" pitchFamily="34" charset="0"/>
              </a:rPr>
              <a:t>vụ</a:t>
            </a:r>
            <a:r>
              <a:rPr lang="en-US" sz="3450" b="1" dirty="0">
                <a:latin typeface="Arial (Body)"/>
                <a:cs typeface="Arial" panose="020B0604020202020204" pitchFamily="34" charset="0"/>
              </a:rPr>
              <a:t> </a:t>
            </a:r>
            <a:r>
              <a:rPr lang="en-US" sz="3450" b="1" dirty="0" err="1">
                <a:latin typeface="Arial (Body)"/>
                <a:cs typeface="Arial" panose="020B0604020202020204" pitchFamily="34" charset="0"/>
              </a:rPr>
              <a:t>từ</a:t>
            </a:r>
            <a:r>
              <a:rPr lang="en-US" sz="3450" b="1" dirty="0">
                <a:latin typeface="Arial (Body)"/>
                <a:cs typeface="Arial" panose="020B0604020202020204" pitchFamily="34" charset="0"/>
              </a:rPr>
              <a:t> </a:t>
            </a:r>
            <a:r>
              <a:rPr lang="en-US" sz="3450" b="1" dirty="0" err="1">
                <a:latin typeface="Arial (Body)"/>
                <a:cs typeface="Arial" panose="020B0604020202020204" pitchFamily="34" charset="0"/>
              </a:rPr>
              <a:t>tiết</a:t>
            </a:r>
            <a:r>
              <a:rPr lang="en-US" sz="3450" b="1" dirty="0">
                <a:latin typeface="Arial (Body)"/>
                <a:cs typeface="Arial" panose="020B0604020202020204" pitchFamily="34" charset="0"/>
              </a:rPr>
              <a:t> </a:t>
            </a:r>
            <a:r>
              <a:rPr lang="en-US" sz="3450" b="1" dirty="0" err="1">
                <a:latin typeface="Arial (Body)"/>
                <a:cs typeface="Arial" panose="020B0604020202020204" pitchFamily="34" charset="0"/>
              </a:rPr>
              <a:t>học</a:t>
            </a:r>
            <a:r>
              <a:rPr lang="en-US" sz="3450" b="1" dirty="0">
                <a:latin typeface="Arial (Body)"/>
                <a:cs typeface="Arial" panose="020B0604020202020204" pitchFamily="34" charset="0"/>
              </a:rPr>
              <a:t> </a:t>
            </a:r>
            <a:r>
              <a:rPr lang="en-US" sz="3450" b="1" dirty="0" err="1">
                <a:latin typeface="Arial (Body)"/>
                <a:cs typeface="Arial" panose="020B0604020202020204" pitchFamily="34" charset="0"/>
              </a:rPr>
              <a:t>trước</a:t>
            </a:r>
            <a:endParaRPr lang="vi-VN" sz="3450" b="1" dirty="0">
              <a:latin typeface="Arial (Body)"/>
              <a:cs typeface="Arial" panose="020B0604020202020204" pitchFamily="34" charset="0"/>
            </a:endParaRPr>
          </a:p>
          <a:p>
            <a:pPr marL="0" indent="0" algn="just">
              <a:buNone/>
            </a:pPr>
            <a:r>
              <a:rPr lang="vi-VN" sz="2400" dirty="0"/>
              <a:t>+ Chuẩn bị: lọ hoa thủy tinh hoặc </a:t>
            </a:r>
            <a:r>
              <a:rPr lang="en-US" sz="2400" dirty="0" err="1">
                <a:latin typeface="Arial (Body)"/>
              </a:rPr>
              <a:t>bình</a:t>
            </a:r>
            <a:r>
              <a:rPr lang="vi-VN" sz="2400" dirty="0"/>
              <a:t> nhựa trong suốt; nước; hạt phân NPK; nhổ một cây có rễ bất kì, rửa sạch </a:t>
            </a:r>
            <a:r>
              <a:rPr lang="en-US" sz="2400" dirty="0" err="1">
                <a:latin typeface="Aria (Body)"/>
              </a:rPr>
              <a:t>đất</a:t>
            </a:r>
            <a:r>
              <a:rPr lang="en-US" sz="2400" dirty="0">
                <a:latin typeface="Aria (Body)"/>
              </a:rPr>
              <a:t>.</a:t>
            </a:r>
            <a:endParaRPr lang="vi-VN" sz="2400" dirty="0">
              <a:latin typeface="Aria (Body)"/>
            </a:endParaRPr>
          </a:p>
          <a:p>
            <a:pPr marL="0" indent="0" algn="just">
              <a:buNone/>
            </a:pPr>
            <a:r>
              <a:rPr lang="vi-VN" sz="2400" dirty="0"/>
              <a:t>+ Tiến hành: Hòa </a:t>
            </a:r>
            <a:r>
              <a:rPr lang="en-US" sz="2400" dirty="0"/>
              <a:t>tan</a:t>
            </a:r>
            <a:r>
              <a:rPr lang="vi-VN" sz="2400" dirty="0"/>
              <a:t> 3-4 hạt phân vào lọ </a:t>
            </a:r>
            <a:r>
              <a:rPr lang="en-US" sz="2400" dirty="0" err="1">
                <a:latin typeface="Arial (Body)"/>
              </a:rPr>
              <a:t>hoa</a:t>
            </a:r>
            <a:r>
              <a:rPr lang="en-US" sz="2400" dirty="0">
                <a:latin typeface="Arial (Body)"/>
              </a:rPr>
              <a:t> </a:t>
            </a:r>
            <a:r>
              <a:rPr lang="vi-VN" sz="2400" dirty="0"/>
              <a:t>hoặc bình nhựa 0,5 lít nước cho đến khi tan hết. Đổ 1 lớp dầu ăn vào để hạn chế hơi nước thoát ra ngoài. Đánh dấu mực nước ban đầu. Đặt cây có rễ đã chuẩn bị vào cho ngập hết phần rễ. Sau 2-3 ngày, quan sát sự thay đổi của mực nước. </a:t>
            </a:r>
            <a:endParaRPr lang="en-US" sz="2400" dirty="0"/>
          </a:p>
        </p:txBody>
      </p:sp>
      <p:sp>
        <p:nvSpPr>
          <p:cNvPr id="2" name="Title 1"/>
          <p:cNvSpPr>
            <a:spLocks noGrp="1"/>
          </p:cNvSpPr>
          <p:nvPr>
            <p:ph type="title"/>
          </p:nvPr>
        </p:nvSpPr>
        <p:spPr>
          <a:xfrm>
            <a:off x="1545465" y="429908"/>
            <a:ext cx="15188055" cy="2176136"/>
          </a:xfrm>
        </p:spPr>
        <p:txBody>
          <a:bodyPr>
            <a:normAutofit/>
          </a:bodyPr>
          <a:lstStyle/>
          <a:p>
            <a:r>
              <a:rPr lang="en-US" sz="10800" b="1" dirty="0">
                <a:solidFill>
                  <a:srgbClr val="FF0000"/>
                </a:solidFill>
              </a:rPr>
              <a:t>EM LÀM NHÀ KHOA HỌC</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702343" y="2994338"/>
            <a:ext cx="7098305" cy="5795492"/>
          </a:xfrm>
        </p:spPr>
      </p:pic>
    </p:spTree>
    <p:extLst>
      <p:ext uri="{BB962C8B-B14F-4D97-AF65-F5344CB8AC3E}">
        <p14:creationId xmlns:p14="http://schemas.microsoft.com/office/powerpoint/2010/main" val="250086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2F99BAE-9363-421D-9EB7-390FEF9B2F33}"/>
              </a:ext>
            </a:extLst>
          </p:cNvPr>
          <p:cNvGraphicFramePr>
            <a:graphicFrameLocks noGrp="1"/>
          </p:cNvGraphicFramePr>
          <p:nvPr>
            <p:extLst>
              <p:ext uri="{D42A27DB-BD31-4B8C-83A1-F6EECF244321}">
                <p14:modId xmlns:p14="http://schemas.microsoft.com/office/powerpoint/2010/main" val="2430693459"/>
              </p:ext>
            </p:extLst>
          </p:nvPr>
        </p:nvGraphicFramePr>
        <p:xfrm>
          <a:off x="1828800" y="495300"/>
          <a:ext cx="14020800" cy="9157896"/>
        </p:xfrm>
        <a:graphic>
          <a:graphicData uri="http://schemas.openxmlformats.org/drawingml/2006/table">
            <a:tbl>
              <a:tblPr/>
              <a:tblGrid>
                <a:gridCol w="6777886">
                  <a:extLst>
                    <a:ext uri="{9D8B030D-6E8A-4147-A177-3AD203B41FA5}">
                      <a16:colId xmlns:a16="http://schemas.microsoft.com/office/drawing/2014/main" val="2795676317"/>
                    </a:ext>
                  </a:extLst>
                </a:gridCol>
                <a:gridCol w="7242914">
                  <a:extLst>
                    <a:ext uri="{9D8B030D-6E8A-4147-A177-3AD203B41FA5}">
                      <a16:colId xmlns:a16="http://schemas.microsoft.com/office/drawing/2014/main" val="2701719539"/>
                    </a:ext>
                  </a:extLst>
                </a:gridCol>
              </a:tblGrid>
              <a:tr h="420969">
                <a:tc gridSpan="2">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vi-VN" altLang="en-US" sz="3600" b="1" i="0" u="none" strike="noStrike" cap="none" normalizeH="0" baseline="0" dirty="0">
                          <a:ln>
                            <a:noFill/>
                          </a:ln>
                          <a:solidFill>
                            <a:schemeClr val="tx1"/>
                          </a:solidFill>
                          <a:effectLst/>
                          <a:latin typeface="+mj-lt"/>
                          <a:ea typeface="SimSun" panose="02010600030101010101" pitchFamily="2" charset="-122"/>
                          <a:cs typeface="Arial" panose="020B0604020202020204" pitchFamily="34" charset="0"/>
                        </a:rPr>
                        <a:t>PHIẾU HỌC TẬP (</a:t>
                      </a:r>
                      <a:r>
                        <a:rPr kumimoji="0" lang="en-US" altLang="en-US" sz="3600" b="1" i="0" u="none" strike="noStrike" cap="none" normalizeH="0" baseline="0" dirty="0">
                          <a:ln>
                            <a:noFill/>
                          </a:ln>
                          <a:solidFill>
                            <a:schemeClr val="tx1"/>
                          </a:solidFill>
                          <a:effectLst/>
                          <a:latin typeface="+mj-lt"/>
                          <a:ea typeface="SimSun" panose="02010600030101010101" pitchFamily="2" charset="-122"/>
                          <a:cs typeface="Arial" panose="020B0604020202020204" pitchFamily="34" charset="0"/>
                        </a:rPr>
                        <a:t>2</a:t>
                      </a:r>
                      <a:r>
                        <a:rPr kumimoji="0" lang="vi-VN" altLang="en-US" sz="3600" b="1" i="0" u="none" strike="noStrike" cap="none" normalizeH="0" baseline="0" dirty="0">
                          <a:ln>
                            <a:noFill/>
                          </a:ln>
                          <a:solidFill>
                            <a:schemeClr val="tx1"/>
                          </a:solidFill>
                          <a:effectLst/>
                          <a:latin typeface="+mj-lt"/>
                          <a:ea typeface="SimSun" panose="02010600030101010101" pitchFamily="2" charset="-122"/>
                          <a:cs typeface="Arial" panose="020B0604020202020204" pitchFamily="34" charset="0"/>
                        </a:rPr>
                        <a:t>)</a:t>
                      </a:r>
                      <a:endParaRPr kumimoji="0" lang="en-US" altLang="en-US" sz="3600" b="1" i="0" u="none" strike="noStrike" cap="none" normalizeH="0" baseline="0" dirty="0">
                        <a:ln>
                          <a:noFill/>
                        </a:ln>
                        <a:solidFill>
                          <a:schemeClr val="tx1"/>
                        </a:solidFill>
                        <a:effectLst/>
                        <a:latin typeface="+mj-lt"/>
                        <a:ea typeface="SimSun" panose="02010600030101010101" pitchFamily="2" charset="-122"/>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c hMerge="1">
                  <a:txBody>
                    <a:bodyPr/>
                    <a:lstStyle/>
                    <a:p>
                      <a:endParaRPr lang="en-US"/>
                    </a:p>
                  </a:txBody>
                  <a:tcPr/>
                </a:tc>
                <a:extLst>
                  <a:ext uri="{0D108BD9-81ED-4DB2-BD59-A6C34878D82A}">
                    <a16:rowId xmlns:a16="http://schemas.microsoft.com/office/drawing/2014/main" val="862003694"/>
                  </a:ext>
                </a:extLst>
              </a:tr>
              <a:tr h="531531">
                <a:tc>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vi-VN" altLang="en-US" sz="2800" b="1" i="0" u="none" strike="noStrike" cap="none" normalizeH="0" baseline="0" dirty="0">
                          <a:ln>
                            <a:noFill/>
                          </a:ln>
                          <a:solidFill>
                            <a:schemeClr val="tx1"/>
                          </a:solidFill>
                          <a:effectLst/>
                          <a:latin typeface="+mj-lt"/>
                          <a:ea typeface="SimSun" panose="02010600030101010101" pitchFamily="2" charset="-122"/>
                          <a:cs typeface="Arial" panose="020B0604020202020204" pitchFamily="34" charset="0"/>
                        </a:rPr>
                        <a:t>Thí nghiệm </a:t>
                      </a:r>
                      <a:r>
                        <a:rPr kumimoji="0" lang="en-US" altLang="en-US" sz="2800" b="1" i="0" u="none" strike="noStrike" cap="none" normalizeH="0" baseline="0" dirty="0">
                          <a:ln>
                            <a:noFill/>
                          </a:ln>
                          <a:solidFill>
                            <a:schemeClr val="tx1"/>
                          </a:solidFill>
                          <a:effectLst/>
                          <a:latin typeface="+mj-lt"/>
                          <a:ea typeface="SimSun" panose="02010600030101010101" pitchFamily="2" charset="-122"/>
                          <a:cs typeface="Arial" panose="020B0604020202020204" pitchFamily="34" charset="0"/>
                        </a:rPr>
                        <a:t>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2D69B"/>
                    </a:solidFill>
                  </a:tcPr>
                </a:tc>
                <a:tc>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vi-VN" altLang="en-US" sz="2800" b="1" i="0" u="none" strike="noStrike" cap="none" normalizeH="0" baseline="0" dirty="0">
                          <a:ln>
                            <a:noFill/>
                          </a:ln>
                          <a:solidFill>
                            <a:schemeClr val="tx1"/>
                          </a:solidFill>
                          <a:effectLst/>
                          <a:latin typeface="+mj-lt"/>
                          <a:ea typeface="SimSun" panose="02010600030101010101" pitchFamily="2" charset="-122"/>
                          <a:cs typeface="Arial" panose="020B0604020202020204" pitchFamily="34" charset="0"/>
                        </a:rPr>
                        <a:t>Hiện tương/Kết quả</a:t>
                      </a:r>
                      <a:endParaRPr kumimoji="0" lang="en-US" altLang="en-US" sz="2800" b="1" i="0" u="none" strike="noStrike" cap="none" normalizeH="0" baseline="0" dirty="0">
                        <a:ln>
                          <a:noFill/>
                        </a:ln>
                        <a:solidFill>
                          <a:schemeClr val="tx1"/>
                        </a:solidFill>
                        <a:effectLst/>
                        <a:latin typeface="+mj-lt"/>
                        <a:ea typeface="SimSun" panose="02010600030101010101" pitchFamily="2" charset="-122"/>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0"/>
                    </a:solidFill>
                  </a:tcPr>
                </a:tc>
                <a:extLst>
                  <a:ext uri="{0D108BD9-81ED-4DB2-BD59-A6C34878D82A}">
                    <a16:rowId xmlns:a16="http://schemas.microsoft.com/office/drawing/2014/main" val="3659844874"/>
                  </a:ext>
                </a:extLst>
              </a:tr>
              <a:tr h="1686069">
                <a:tc>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algn="just"/>
                      <a:r>
                        <a:rPr kumimoji="0" lang="vi-VN" altLang="en-US" sz="2800" b="1" i="0" u="none" strike="noStrike" cap="none" normalizeH="0" baseline="0" dirty="0">
                          <a:ln>
                            <a:noFill/>
                          </a:ln>
                          <a:solidFill>
                            <a:schemeClr val="tx1"/>
                          </a:solidFill>
                          <a:effectLst/>
                          <a:latin typeface="+mj-lt"/>
                          <a:ea typeface="SimSun" panose="02010600030101010101" pitchFamily="2" charset="-122"/>
                          <a:cs typeface="Arial" panose="020B0604020202020204" pitchFamily="34" charset="0"/>
                        </a:rPr>
                        <a:t> Thí nghiệm chứng minh </a:t>
                      </a:r>
                      <a:r>
                        <a:rPr lang="vi-VN" sz="2800" b="1" dirty="0">
                          <a:solidFill>
                            <a:schemeClr val="tx1"/>
                          </a:solidFill>
                          <a:effectLst/>
                          <a:latin typeface="+mj-lt"/>
                        </a:rPr>
                        <a:t>lá thoát hơi nước</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algn="just"/>
                      <a:r>
                        <a:rPr lang="vi-VN" sz="2800" dirty="0">
                          <a:solidFill>
                            <a:schemeClr val="tx1"/>
                          </a:solidFill>
                          <a:effectLst/>
                          <a:latin typeface="+mj-lt"/>
                        </a:rPr>
                        <a:t>Phần túi nylon ở chậu A vẫn trong, hầu như không có sự thay đổi nào.</a:t>
                      </a:r>
                    </a:p>
                    <a:p>
                      <a:pPr algn="just"/>
                      <a:r>
                        <a:rPr lang="vi-VN" sz="2800" dirty="0">
                          <a:solidFill>
                            <a:schemeClr val="tx1"/>
                          </a:solidFill>
                          <a:effectLst/>
                          <a:latin typeface="+mj-lt"/>
                        </a:rPr>
                        <a:t>- Phần túi nylon ở chậu B bị mờ đục dần.</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38335688"/>
                  </a:ext>
                </a:extLst>
              </a:tr>
              <a:tr h="4444292">
                <a:tc gridSpan="2">
                  <a:txBody>
                    <a:bodyPr/>
                    <a:lstStyle>
                      <a:lvl1pPr>
                        <a:spcBef>
                          <a:spcPct val="20000"/>
                        </a:spcBef>
                        <a:buFont typeface="Arial" panose="020B0604020202020204" pitchFamily="34" charset="0"/>
                        <a:defRPr sz="20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vi-VN" altLang="en-US" sz="2800" b="1" i="0" u="none" strike="noStrike" cap="none" normalizeH="0" baseline="0" dirty="0">
                          <a:ln>
                            <a:noFill/>
                          </a:ln>
                          <a:solidFill>
                            <a:schemeClr val="tx1"/>
                          </a:solidFill>
                          <a:effectLst/>
                          <a:latin typeface="+mj-lt"/>
                          <a:ea typeface="SimSun" panose="02010600030101010101" pitchFamily="2" charset="-122"/>
                          <a:cs typeface="Arial" panose="020B0604020202020204" pitchFamily="34" charset="0"/>
                        </a:rPr>
                        <a:t> </a:t>
                      </a:r>
                      <a:r>
                        <a:rPr kumimoji="0" lang="en-US" altLang="en-US" sz="2800" b="1" i="0" u="none" strike="noStrike" cap="none" normalizeH="0" baseline="0" dirty="0">
                          <a:ln>
                            <a:noFill/>
                          </a:ln>
                          <a:solidFill>
                            <a:schemeClr val="tx1"/>
                          </a:solidFill>
                          <a:effectLst/>
                          <a:latin typeface="+mj-lt"/>
                          <a:ea typeface="SimSun" panose="02010600030101010101" pitchFamily="2" charset="-122"/>
                          <a:cs typeface="Arial" panose="020B0604020202020204" pitchFamily="34" charset="0"/>
                        </a:rPr>
                        <a:t>+ </a:t>
                      </a:r>
                      <a:r>
                        <a:rPr kumimoji="0" lang="en-US" altLang="en-US" sz="28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Giải thích</a:t>
                      </a:r>
                    </a:p>
                    <a:p>
                      <a:r>
                        <a:rPr lang="vi-VN" sz="2800" b="0" i="0" kern="1200" dirty="0">
                          <a:solidFill>
                            <a:schemeClr val="tx1"/>
                          </a:solidFill>
                          <a:effectLst/>
                          <a:latin typeface="+mj-lt"/>
                          <a:ea typeface="+mn-ea"/>
                          <a:cs typeface="+mn-cs"/>
                        </a:rPr>
                        <a:t>Cây ở chậu A đã bị ngắt toàn bộ lá nên hầu như </a:t>
                      </a:r>
                      <a:r>
                        <a:rPr lang="en-US" sz="2800" b="0" i="0" kern="1200" dirty="0" err="1">
                          <a:solidFill>
                            <a:schemeClr val="tx1"/>
                          </a:solidFill>
                          <a:effectLst/>
                          <a:latin typeface="+mj-lt"/>
                          <a:ea typeface="+mn-ea"/>
                          <a:cs typeface="+mn-cs"/>
                        </a:rPr>
                        <a:t>không</a:t>
                      </a:r>
                      <a:r>
                        <a:rPr lang="en-US" sz="2800" b="0" i="0" kern="1200" baseline="0" dirty="0">
                          <a:solidFill>
                            <a:schemeClr val="tx1"/>
                          </a:solidFill>
                          <a:effectLst/>
                          <a:latin typeface="+mj-lt"/>
                          <a:ea typeface="+mn-ea"/>
                          <a:cs typeface="+mn-cs"/>
                        </a:rPr>
                        <a:t> </a:t>
                      </a:r>
                      <a:r>
                        <a:rPr lang="en-US" sz="2800" b="0" i="0" kern="1200" baseline="0" dirty="0" err="1">
                          <a:solidFill>
                            <a:schemeClr val="tx1"/>
                          </a:solidFill>
                          <a:effectLst/>
                          <a:latin typeface="+mj-lt"/>
                          <a:ea typeface="+mn-ea"/>
                          <a:cs typeface="+mn-cs"/>
                        </a:rPr>
                        <a:t>có</a:t>
                      </a:r>
                      <a:r>
                        <a:rPr lang="en-US" sz="2800" b="0" i="0" kern="1200" baseline="0" dirty="0">
                          <a:solidFill>
                            <a:schemeClr val="tx1"/>
                          </a:solidFill>
                          <a:effectLst/>
                          <a:latin typeface="+mj-lt"/>
                          <a:ea typeface="+mn-ea"/>
                          <a:cs typeface="+mn-cs"/>
                        </a:rPr>
                        <a:t> </a:t>
                      </a:r>
                      <a:r>
                        <a:rPr lang="vi-VN" sz="2800" b="0" i="0" kern="1200" dirty="0">
                          <a:solidFill>
                            <a:schemeClr val="tx1"/>
                          </a:solidFill>
                          <a:effectLst/>
                          <a:latin typeface="+mj-lt"/>
                          <a:ea typeface="+mn-ea"/>
                          <a:cs typeface="+mn-cs"/>
                        </a:rPr>
                        <a:t>quá trình thoát hơi nước; do đó, phần túi nylon của chậu A không có hơi nước bám lên</a:t>
                      </a:r>
                      <a:r>
                        <a:rPr lang="en-US" sz="2800" b="0" i="0" kern="1200" dirty="0">
                          <a:solidFill>
                            <a:schemeClr val="tx1"/>
                          </a:solidFill>
                          <a:effectLst/>
                          <a:latin typeface="+mj-lt"/>
                          <a:ea typeface="+mn-ea"/>
                          <a:cs typeface="+mn-cs"/>
                        </a:rPr>
                        <a:t>, </a:t>
                      </a:r>
                      <a:r>
                        <a:rPr lang="vi-VN" sz="2800" b="0" i="0" kern="1200" dirty="0">
                          <a:solidFill>
                            <a:schemeClr val="tx1"/>
                          </a:solidFill>
                          <a:effectLst/>
                          <a:latin typeface="+mj-lt"/>
                          <a:ea typeface="+mn-ea"/>
                          <a:cs typeface="+mn-cs"/>
                        </a:rPr>
                        <a:t>không bị mờ. Ngược lại, cây ở chậu B để nguyên lá nên có quá trình thoát hơi nước qua lá của cây; do đó phần túi nylon của chậu B bị mờ, có hơi nước bám lên.</a:t>
                      </a:r>
                    </a:p>
                    <a:p>
                      <a:r>
                        <a:rPr lang="vi-VN" sz="2800" b="1" i="0" kern="1200" dirty="0">
                          <a:solidFill>
                            <a:schemeClr val="tx1"/>
                          </a:solidFill>
                          <a:effectLst/>
                          <a:latin typeface="+mj-lt"/>
                          <a:ea typeface="+mn-ea"/>
                          <a:cs typeface="+mn-cs"/>
                        </a:rPr>
                        <a:t>+ Kết luận</a:t>
                      </a:r>
                      <a:r>
                        <a:rPr lang="vi-VN" sz="2800" b="0" i="0" kern="1200" dirty="0">
                          <a:solidFill>
                            <a:schemeClr val="tx1"/>
                          </a:solidFill>
                          <a:effectLst/>
                          <a:latin typeface="+mj-lt"/>
                          <a:ea typeface="+mn-ea"/>
                          <a:cs typeface="+mn-cs"/>
                        </a:rPr>
                        <a:t>: Quá trình thoát hơi nước diễn ra chủ yếu ở lá.</a:t>
                      </a:r>
                    </a:p>
                    <a:p>
                      <a:pPr marL="0" marR="0" lvl="0" indent="0" algn="l" defTabSz="914400" rtl="0" eaLnBrk="1" fontAlgn="base" latinLnBrk="0" hangingPunct="1">
                        <a:lnSpc>
                          <a:spcPct val="100000"/>
                        </a:lnSpc>
                        <a:spcBef>
                          <a:spcPts val="300"/>
                        </a:spcBef>
                        <a:spcAft>
                          <a:spcPct val="0"/>
                        </a:spcAft>
                        <a:buClrTx/>
                        <a:buSzTx/>
                        <a:buFontTx/>
                        <a:buNone/>
                        <a:tabLst/>
                      </a:pPr>
                      <a:r>
                        <a:rPr lang="vi-VN" sz="2800" b="1" i="0" kern="1200" dirty="0">
                          <a:solidFill>
                            <a:schemeClr val="tx1"/>
                          </a:solidFill>
                          <a:effectLst/>
                          <a:latin typeface="+mj-lt"/>
                          <a:ea typeface="+mn-ea"/>
                          <a:cs typeface="+mn-cs"/>
                        </a:rPr>
                        <a:t>+</a:t>
                      </a:r>
                      <a:r>
                        <a:rPr kumimoji="0" lang="vi-VN" altLang="en-US" sz="2800" b="1" i="0" u="none" strike="noStrike" cap="none" normalizeH="0" baseline="0" dirty="0">
                          <a:ln>
                            <a:noFill/>
                          </a:ln>
                          <a:solidFill>
                            <a:schemeClr val="tx1"/>
                          </a:solidFill>
                          <a:effectLst/>
                          <a:latin typeface="+mj-lt"/>
                          <a:ea typeface="SimSun" panose="02010600030101010101" pitchFamily="2" charset="-122"/>
                          <a:cs typeface="Arial" panose="020B0604020202020204" pitchFamily="34" charset="0"/>
                        </a:rPr>
                        <a:t>Trả lời các câu hỏi:</a:t>
                      </a:r>
                      <a:r>
                        <a:rPr kumimoji="0" lang="en-US" altLang="en-US" sz="2800" b="0" i="0" u="none" strike="noStrike" cap="none" normalizeH="0" baseline="0" dirty="0">
                          <a:ln>
                            <a:noFill/>
                          </a:ln>
                          <a:solidFill>
                            <a:schemeClr val="tx1"/>
                          </a:solidFill>
                          <a:effectLst/>
                          <a:latin typeface="+mj-lt"/>
                          <a:ea typeface="SimSun" panose="02010600030101010101" pitchFamily="2" charset="-122"/>
                          <a:cs typeface="Arial" panose="020B0604020202020204" pitchFamily="34" charset="0"/>
                        </a:rPr>
                        <a:t>  </a:t>
                      </a:r>
                    </a:p>
                    <a:p>
                      <a:pPr marL="0" marR="0" lvl="0" indent="0" algn="l" defTabSz="914400" rtl="0" eaLnBrk="1" fontAlgn="base" latinLnBrk="0" hangingPunct="1">
                        <a:lnSpc>
                          <a:spcPct val="100000"/>
                        </a:lnSpc>
                        <a:spcBef>
                          <a:spcPts val="300"/>
                        </a:spcBef>
                        <a:spcAft>
                          <a:spcPct val="0"/>
                        </a:spcAft>
                        <a:buClrTx/>
                        <a:buSzTx/>
                        <a:buFontTx/>
                        <a:buNone/>
                        <a:tabLst/>
                      </a:pPr>
                      <a:r>
                        <a:rPr lang="nl-NL" sz="2800" b="1" i="1" dirty="0">
                          <a:solidFill>
                            <a:schemeClr val="tx1"/>
                          </a:solidFill>
                          <a:effectLst/>
                          <a:latin typeface="Times New Roman" panose="02020603050405020304" pitchFamily="18" charset="0"/>
                          <a:cs typeface="Times New Roman" panose="02020603050405020304" pitchFamily="18" charset="0"/>
                        </a:rPr>
                        <a:t>Tại sao trong thí nghiệm chứng minh lá thoát hơi nước phải trùm túi nylon trong suốt, kín toàn bộ phần lá cây?</a:t>
                      </a:r>
                    </a:p>
                    <a:p>
                      <a:r>
                        <a:rPr lang="vi-VN" sz="2800" b="0" i="0" kern="1200" dirty="0">
                          <a:solidFill>
                            <a:schemeClr val="tx1"/>
                          </a:solidFill>
                          <a:effectLst/>
                          <a:latin typeface="+mj-lt"/>
                          <a:ea typeface="+mn-ea"/>
                          <a:cs typeface="+mn-cs"/>
                        </a:rPr>
                        <a:t>- Phải trùm túi nylon trong suốt để cây vẫn nhận được ánh sáng đảm bảo tốc độ thoát hơi nước qua lá đồng thời việc trùm túi nylon trong suốt cũng đảm bảo dễ dàng quan sát hiện tượng khi túi nylon bị mờ đục.</a:t>
                      </a:r>
                    </a:p>
                    <a:p>
                      <a:r>
                        <a:rPr lang="vi-VN" sz="2800" b="0" i="0" kern="1200" dirty="0">
                          <a:solidFill>
                            <a:schemeClr val="tx1"/>
                          </a:solidFill>
                          <a:effectLst/>
                          <a:latin typeface="+mj-lt"/>
                          <a:ea typeface="+mn-ea"/>
                          <a:cs typeface="+mn-cs"/>
                        </a:rPr>
                        <a:t>- Phải trùm kín toàn bộ phần lá cây để đảm bảo hơi nước thoát ra không thoát ra ngoài không khí làm ảnh hưởng đến kết quả của thí nghiệm</a:t>
                      </a:r>
                      <a:r>
                        <a:rPr lang="en-US" sz="2800" b="0" i="0" kern="1200" dirty="0">
                          <a:solidFill>
                            <a:schemeClr val="tx1"/>
                          </a:solidFill>
                          <a:effectLst/>
                          <a:latin typeface="+mj-lt"/>
                          <a:ea typeface="+mn-ea"/>
                          <a:cs typeface="+mn-cs"/>
                        </a:rPr>
                        <a:t>.</a:t>
                      </a:r>
                      <a:endParaRPr kumimoji="0" lang="en-US" altLang="en-US" sz="2800" b="0" i="0" u="none" strike="noStrike" cap="none" normalizeH="0" baseline="0" dirty="0">
                        <a:ln>
                          <a:noFill/>
                        </a:ln>
                        <a:solidFill>
                          <a:schemeClr val="tx1"/>
                        </a:solidFill>
                        <a:effectLst/>
                        <a:latin typeface="+mj-lt"/>
                        <a:ea typeface="SimSun" panose="0201060003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3797289737"/>
                  </a:ext>
                </a:extLst>
              </a:tr>
            </a:tbl>
          </a:graphicData>
        </a:graphic>
      </p:graphicFrame>
    </p:spTree>
    <p:extLst>
      <p:ext uri="{BB962C8B-B14F-4D97-AF65-F5344CB8AC3E}">
        <p14:creationId xmlns:p14="http://schemas.microsoft.com/office/powerpoint/2010/main" val="113012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643890" y="482266"/>
            <a:ext cx="17754600" cy="760080"/>
          </a:xfrm>
          <a:prstGeom prst="rect">
            <a:avLst/>
          </a:prstGeom>
        </p:spPr>
        <p:txBody>
          <a:bodyPr wrap="square" lIns="0" tIns="0" rIns="0" bIns="0" rtlCol="0" anchor="t">
            <a:spAutoFit/>
          </a:bodyPr>
          <a:lstStyle/>
          <a:p>
            <a:pPr>
              <a:lnSpc>
                <a:spcPts val="6485"/>
              </a:lnSpc>
            </a:pPr>
            <a:r>
              <a:rPr lang="en-US" sz="4400" dirty="0">
                <a:solidFill>
                  <a:srgbClr val="1B512D"/>
                </a:solidFill>
                <a:latin typeface="Livvic Bold Bold"/>
              </a:rPr>
              <a:t>II. THÍ NGHIỆM CHỨNG MINH LÁ THOÁT HƠI  NƯỚC</a:t>
            </a:r>
          </a:p>
        </p:txBody>
      </p:sp>
      <p:sp>
        <p:nvSpPr>
          <p:cNvPr id="3" name="TextBox 2"/>
          <p:cNvSpPr txBox="1"/>
          <p:nvPr/>
        </p:nvSpPr>
        <p:spPr>
          <a:xfrm>
            <a:off x="1249681" y="1409700"/>
            <a:ext cx="8656319" cy="738664"/>
          </a:xfrm>
          <a:prstGeom prst="rect">
            <a:avLst/>
          </a:prstGeom>
          <a:noFill/>
        </p:spPr>
        <p:txBody>
          <a:bodyPr wrap="square" rtlCol="0">
            <a:spAutoFit/>
          </a:bodyPr>
          <a:lstStyle/>
          <a:p>
            <a:r>
              <a:rPr lang="en-US" sz="4200" b="1" dirty="0">
                <a:latin typeface="Times New Roman" panose="02020603050405020304" pitchFamily="18" charset="0"/>
                <a:cs typeface="Times New Roman" panose="02020603050405020304" pitchFamily="18" charset="0"/>
              </a:rPr>
              <a:t>1.Chuẩn </a:t>
            </a:r>
            <a:r>
              <a:rPr lang="en-US" sz="4200" b="1" dirty="0" err="1">
                <a:latin typeface="Times New Roman" panose="02020603050405020304" pitchFamily="18" charset="0"/>
                <a:cs typeface="Times New Roman" panose="02020603050405020304" pitchFamily="18" charset="0"/>
              </a:rPr>
              <a:t>bị</a:t>
            </a:r>
            <a:r>
              <a:rPr lang="en-US" sz="4200" b="1"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1287781" y="2192408"/>
            <a:ext cx="8656319" cy="738664"/>
          </a:xfrm>
          <a:prstGeom prst="rect">
            <a:avLst/>
          </a:prstGeom>
          <a:noFill/>
        </p:spPr>
        <p:txBody>
          <a:bodyPr wrap="square" rtlCol="0">
            <a:spAutoFit/>
          </a:bodyPr>
          <a:lstStyle/>
          <a:p>
            <a:r>
              <a:rPr lang="en-US" sz="4200" b="1" dirty="0">
                <a:latin typeface="Times New Roman" panose="02020603050405020304" pitchFamily="18" charset="0"/>
                <a:cs typeface="Times New Roman" panose="02020603050405020304" pitchFamily="18" charset="0"/>
              </a:rPr>
              <a:t>2. </a:t>
            </a:r>
            <a:r>
              <a:rPr lang="en-US" sz="4200" b="1" dirty="0" err="1">
                <a:latin typeface="Times New Roman" panose="02020603050405020304" pitchFamily="18" charset="0"/>
                <a:cs typeface="Times New Roman" panose="02020603050405020304" pitchFamily="18" charset="0"/>
              </a:rPr>
              <a:t>Tiến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hành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thí</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nghiệm</a:t>
            </a:r>
            <a:r>
              <a:rPr lang="en-US" sz="4200" b="1"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1287781" y="2975116"/>
            <a:ext cx="16466819" cy="6901889"/>
          </a:xfrm>
          <a:prstGeom prst="rect">
            <a:avLst/>
          </a:prstGeom>
          <a:noFill/>
        </p:spPr>
        <p:txBody>
          <a:bodyPr wrap="square" rtlCol="0">
            <a:spAutoFit/>
          </a:bodyPr>
          <a:lstStyle/>
          <a:p>
            <a:pPr algn="just"/>
            <a:r>
              <a:rPr lang="en-US" sz="4000" dirty="0">
                <a:latin typeface="Aria (Body)"/>
                <a:cs typeface="Times New Roman" panose="02020603050405020304" pitchFamily="18" charset="0"/>
              </a:rPr>
              <a:t>a. </a:t>
            </a:r>
            <a:r>
              <a:rPr lang="en-US" sz="4000" dirty="0" err="1">
                <a:latin typeface="Aria (Body)"/>
                <a:cs typeface="Times New Roman" panose="02020603050405020304" pitchFamily="18" charset="0"/>
              </a:rPr>
              <a:t>Các</a:t>
            </a:r>
            <a:r>
              <a:rPr lang="en-US" sz="4000" dirty="0">
                <a:latin typeface="Aria (Body)"/>
                <a:cs typeface="Times New Roman" panose="02020603050405020304" pitchFamily="18" charset="0"/>
              </a:rPr>
              <a:t> </a:t>
            </a:r>
            <a:r>
              <a:rPr lang="en-US" sz="4000" dirty="0" err="1">
                <a:latin typeface="Aria (Body)"/>
                <a:cs typeface="Times New Roman" panose="02020603050405020304" pitchFamily="18" charset="0"/>
              </a:rPr>
              <a:t>bước</a:t>
            </a:r>
            <a:r>
              <a:rPr lang="en-US" sz="4000" dirty="0">
                <a:latin typeface="Aria (Body)"/>
                <a:cs typeface="Times New Roman" panose="02020603050405020304" pitchFamily="18" charset="0"/>
              </a:rPr>
              <a:t>: SGK</a:t>
            </a:r>
          </a:p>
          <a:p>
            <a:pPr algn="just"/>
            <a:r>
              <a:rPr lang="en-US" sz="4000" dirty="0">
                <a:latin typeface="Aria (Body)"/>
                <a:cs typeface="Times New Roman" panose="02020603050405020304" pitchFamily="18" charset="0"/>
              </a:rPr>
              <a:t>b. </a:t>
            </a:r>
            <a:r>
              <a:rPr lang="en-US" sz="4000" dirty="0" err="1">
                <a:latin typeface="Aria (Body)"/>
                <a:cs typeface="Times New Roman" panose="02020603050405020304" pitchFamily="18" charset="0"/>
              </a:rPr>
              <a:t>Hiện</a:t>
            </a:r>
            <a:r>
              <a:rPr lang="en-US" sz="4000" dirty="0">
                <a:latin typeface="Aria (Body)"/>
                <a:cs typeface="Times New Roman" panose="02020603050405020304" pitchFamily="18" charset="0"/>
              </a:rPr>
              <a:t> </a:t>
            </a:r>
            <a:r>
              <a:rPr lang="en-US" sz="4000" dirty="0" err="1">
                <a:latin typeface="Aria (Body)"/>
                <a:cs typeface="Times New Roman" panose="02020603050405020304" pitchFamily="18" charset="0"/>
              </a:rPr>
              <a:t>tượng</a:t>
            </a:r>
            <a:r>
              <a:rPr lang="en-US" sz="4000" dirty="0">
                <a:latin typeface="Aria (Body)"/>
                <a:cs typeface="Times New Roman" panose="02020603050405020304" pitchFamily="18" charset="0"/>
              </a:rPr>
              <a:t>:</a:t>
            </a:r>
          </a:p>
          <a:p>
            <a:pPr algn="just"/>
            <a:r>
              <a:rPr lang="en-US" sz="4000" dirty="0">
                <a:latin typeface="Aria (Body)"/>
              </a:rPr>
              <a:t>- </a:t>
            </a:r>
            <a:r>
              <a:rPr lang="vi-VN" sz="4000" dirty="0">
                <a:latin typeface="Aria (Body)"/>
              </a:rPr>
              <a:t>Phần túi nylon ở chậu A vẫn trong, hầu như không có sự thay đổi nào.</a:t>
            </a:r>
          </a:p>
          <a:p>
            <a:pPr algn="just"/>
            <a:r>
              <a:rPr lang="vi-VN" sz="4000" dirty="0">
                <a:latin typeface="Aria (Body)"/>
              </a:rPr>
              <a:t>- Phần túi nylon ở chậu B bị mờ đục dần.</a:t>
            </a:r>
          </a:p>
          <a:p>
            <a:pPr lvl="0" fontAlgn="base">
              <a:spcBef>
                <a:spcPts val="300"/>
              </a:spcBef>
              <a:spcAft>
                <a:spcPct val="0"/>
              </a:spcAft>
            </a:pPr>
            <a:r>
              <a:rPr lang="en-US" altLang="en-US" sz="4000" b="1" dirty="0">
                <a:latin typeface="Aria (Body)"/>
                <a:ea typeface="SimSun" panose="02010600030101010101" pitchFamily="2" charset="-122"/>
                <a:cs typeface="Times New Roman" panose="02020603050405020304" pitchFamily="18" charset="0"/>
              </a:rPr>
              <a:t>c. </a:t>
            </a:r>
            <a:r>
              <a:rPr lang="en-US" altLang="en-US" sz="4000" b="1" dirty="0" err="1">
                <a:latin typeface="Aria (Body)"/>
                <a:ea typeface="SimSun" panose="02010600030101010101" pitchFamily="2" charset="-122"/>
                <a:cs typeface="Times New Roman" panose="02020603050405020304" pitchFamily="18" charset="0"/>
              </a:rPr>
              <a:t>Giải</a:t>
            </a:r>
            <a:r>
              <a:rPr lang="en-US" altLang="en-US" sz="4000" b="1" dirty="0">
                <a:latin typeface="Aria (Body)"/>
                <a:ea typeface="SimSun" panose="02010600030101010101" pitchFamily="2" charset="-122"/>
                <a:cs typeface="Times New Roman" panose="02020603050405020304" pitchFamily="18" charset="0"/>
              </a:rPr>
              <a:t> </a:t>
            </a:r>
            <a:r>
              <a:rPr lang="en-US" altLang="en-US" sz="4000" b="1" dirty="0" err="1">
                <a:latin typeface="Aria (Body)"/>
                <a:ea typeface="SimSun" panose="02010600030101010101" pitchFamily="2" charset="-122"/>
                <a:cs typeface="Times New Roman" panose="02020603050405020304" pitchFamily="18" charset="0"/>
              </a:rPr>
              <a:t>thích</a:t>
            </a:r>
            <a:endParaRPr lang="en-US" altLang="en-US" sz="4000" b="1" dirty="0">
              <a:latin typeface="Aria (Body)"/>
              <a:ea typeface="SimSun" panose="02010600030101010101" pitchFamily="2" charset="-122"/>
              <a:cs typeface="Times New Roman" panose="02020603050405020304" pitchFamily="18" charset="0"/>
            </a:endParaRPr>
          </a:p>
          <a:p>
            <a:r>
              <a:rPr lang="vi-VN" sz="4000" b="1" dirty="0">
                <a:latin typeface="Aria (Body)"/>
                <a:cs typeface="Times New Roman" panose="02020603050405020304" pitchFamily="18" charset="0"/>
              </a:rPr>
              <a:t> </a:t>
            </a:r>
            <a:r>
              <a:rPr lang="en-US" sz="4000" b="1" dirty="0">
                <a:latin typeface="Aria (Body)"/>
                <a:cs typeface="Times New Roman" panose="02020603050405020304" pitchFamily="18" charset="0"/>
              </a:rPr>
              <a:t>- </a:t>
            </a:r>
            <a:r>
              <a:rPr lang="vi-VN" sz="4000" dirty="0">
                <a:latin typeface="Aria (Body)"/>
              </a:rPr>
              <a:t>Cây ở chậu A đã bị ngắt toàn bộ lá</a:t>
            </a:r>
            <a:r>
              <a:rPr lang="en-US" sz="4000" dirty="0">
                <a:latin typeface="Aria (Body)"/>
              </a:rPr>
              <a:t>=&gt; </a:t>
            </a:r>
            <a:r>
              <a:rPr lang="vi-VN" sz="4000" dirty="0">
                <a:latin typeface="Aria (Body)"/>
              </a:rPr>
              <a:t>hầu như </a:t>
            </a:r>
            <a:r>
              <a:rPr lang="en-US" sz="4000" dirty="0" err="1">
                <a:latin typeface="Aria (Body)"/>
              </a:rPr>
              <a:t>không</a:t>
            </a:r>
            <a:r>
              <a:rPr lang="en-US" sz="4000" dirty="0">
                <a:latin typeface="Aria (Body)"/>
              </a:rPr>
              <a:t> </a:t>
            </a:r>
            <a:r>
              <a:rPr lang="en-US" sz="4000" dirty="0" err="1">
                <a:latin typeface="Aria (Body)"/>
              </a:rPr>
              <a:t>có</a:t>
            </a:r>
            <a:r>
              <a:rPr lang="en-US" sz="4000" dirty="0">
                <a:latin typeface="Aria (Body)"/>
              </a:rPr>
              <a:t> </a:t>
            </a:r>
            <a:r>
              <a:rPr lang="vi-VN" sz="4000" dirty="0">
                <a:latin typeface="Aria (Body)"/>
              </a:rPr>
              <a:t>quá trình thoát hơi nước</a:t>
            </a:r>
            <a:r>
              <a:rPr lang="en-US" sz="4000" dirty="0">
                <a:latin typeface="Aria (Body)"/>
              </a:rPr>
              <a:t>, </a:t>
            </a:r>
            <a:r>
              <a:rPr lang="vi-VN" sz="4000" dirty="0">
                <a:latin typeface="Aria (Body)"/>
              </a:rPr>
              <a:t>do đó phần túi nylon của chậu </a:t>
            </a:r>
            <a:r>
              <a:rPr lang="en-US" sz="4000" dirty="0">
                <a:latin typeface="Aria (Body)"/>
              </a:rPr>
              <a:t>A</a:t>
            </a:r>
            <a:r>
              <a:rPr lang="vi-VN" sz="4000" dirty="0">
                <a:latin typeface="Aria (Body)"/>
              </a:rPr>
              <a:t> </a:t>
            </a:r>
            <a:r>
              <a:rPr lang="en-US" sz="4000" dirty="0" err="1">
                <a:latin typeface="Aria (Body)"/>
              </a:rPr>
              <a:t>không</a:t>
            </a:r>
            <a:r>
              <a:rPr lang="en-US" sz="4000" dirty="0">
                <a:latin typeface="Aria (Body)"/>
              </a:rPr>
              <a:t> </a:t>
            </a:r>
            <a:r>
              <a:rPr lang="vi-VN" sz="4000" dirty="0">
                <a:latin typeface="Aria (Body)"/>
              </a:rPr>
              <a:t>bị mờ</a:t>
            </a:r>
            <a:endParaRPr lang="en-US" sz="4000" dirty="0">
              <a:latin typeface="Aria (Body)"/>
            </a:endParaRPr>
          </a:p>
          <a:p>
            <a:r>
              <a:rPr lang="en-US" sz="4000" dirty="0">
                <a:latin typeface="Aria (Body)"/>
              </a:rPr>
              <a:t> - C</a:t>
            </a:r>
            <a:r>
              <a:rPr lang="vi-VN" sz="4000" dirty="0">
                <a:latin typeface="Aria (Body)"/>
              </a:rPr>
              <a:t>ây ở chậu B để nguyên lá </a:t>
            </a:r>
            <a:r>
              <a:rPr lang="en-US" sz="4000" dirty="0">
                <a:latin typeface="Aria (Body)"/>
              </a:rPr>
              <a:t>=&gt;</a:t>
            </a:r>
            <a:r>
              <a:rPr lang="vi-VN" sz="4000" dirty="0">
                <a:latin typeface="Aria (Body)"/>
              </a:rPr>
              <a:t> có quá trình thoát hơi nước qua lá; do đó phần túi nylon của chậu B bị mờ.</a:t>
            </a:r>
          </a:p>
          <a:p>
            <a:r>
              <a:rPr lang="en-US" sz="4000" b="1" dirty="0">
                <a:latin typeface="Aria (Body)"/>
                <a:cs typeface="Times New Roman" panose="02020603050405020304" pitchFamily="18" charset="0"/>
              </a:rPr>
              <a:t>3.</a:t>
            </a:r>
            <a:r>
              <a:rPr lang="vi-VN" sz="4000" b="1" dirty="0">
                <a:latin typeface="Aria (Body)"/>
                <a:cs typeface="Times New Roman" panose="02020603050405020304" pitchFamily="18" charset="0"/>
              </a:rPr>
              <a:t> </a:t>
            </a:r>
            <a:r>
              <a:rPr lang="vi-VN" sz="4000" b="1" dirty="0">
                <a:latin typeface="Aria (Body)"/>
              </a:rPr>
              <a:t>Kết luận</a:t>
            </a:r>
            <a:r>
              <a:rPr lang="vi-VN" sz="4000" dirty="0">
                <a:latin typeface="Aria (Body)"/>
              </a:rPr>
              <a:t>: </a:t>
            </a:r>
            <a:endParaRPr lang="en-US" sz="4000" dirty="0">
              <a:latin typeface="Aria (Body)"/>
            </a:endParaRPr>
          </a:p>
          <a:p>
            <a:pPr algn="ctr"/>
            <a:r>
              <a:rPr lang="vi-VN" sz="4000" dirty="0">
                <a:solidFill>
                  <a:srgbClr val="FF0000"/>
                </a:solidFill>
                <a:latin typeface="Aria (Body)"/>
              </a:rPr>
              <a:t>Quá trình thoát hơi nước diễn ra chủ yếu ở lá.</a:t>
            </a:r>
          </a:p>
        </p:txBody>
      </p:sp>
    </p:spTree>
    <p:extLst>
      <p:ext uri="{BB962C8B-B14F-4D97-AF65-F5344CB8AC3E}">
        <p14:creationId xmlns:p14="http://schemas.microsoft.com/office/powerpoint/2010/main" val="90544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4114800" y="2476500"/>
            <a:ext cx="10363200" cy="1569660"/>
          </a:xfrm>
          <a:prstGeom prst="rect">
            <a:avLst/>
          </a:prstGeom>
          <a:noFill/>
        </p:spPr>
        <p:txBody>
          <a:bodyPr wrap="square" rtlCol="0">
            <a:spAutoFit/>
          </a:bodyPr>
          <a:lstStyle/>
          <a:p>
            <a:pPr algn="ctr"/>
            <a:r>
              <a:rPr lang="en-US" sz="9600" b="1" dirty="0">
                <a:solidFill>
                  <a:srgbClr val="0000FF"/>
                </a:solidFill>
              </a:rPr>
              <a:t>LUYỆN TẬP</a:t>
            </a:r>
          </a:p>
        </p:txBody>
      </p:sp>
    </p:spTree>
    <p:extLst>
      <p:ext uri="{BB962C8B-B14F-4D97-AF65-F5344CB8AC3E}">
        <p14:creationId xmlns:p14="http://schemas.microsoft.com/office/powerpoint/2010/main" val="339429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95052" y="723900"/>
            <a:ext cx="7532831" cy="685124"/>
          </a:xfrm>
          <a:prstGeom prst="rect">
            <a:avLst/>
          </a:prstGeom>
        </p:spPr>
        <p:txBody>
          <a:bodyPr wrap="none">
            <a:spAutoFit/>
          </a:bodyPr>
          <a:lstStyle/>
          <a:p>
            <a:pPr algn="just">
              <a:lnSpc>
                <a:spcPct val="107000"/>
              </a:lnSpc>
              <a:spcBef>
                <a:spcPts val="900"/>
              </a:spcBef>
              <a:spcAft>
                <a:spcPts val="900"/>
              </a:spcAft>
            </a:pPr>
            <a:r>
              <a:rPr lang="en-US" sz="3600" b="1"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600" b="1"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khẳng</a:t>
            </a:r>
            <a:r>
              <a:rPr lang="en-US" sz="3600" b="1"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3600" b="1"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600" b="1"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3600" b="1"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3600" b="1"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3600" b="1"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sai</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405907451"/>
              </p:ext>
            </p:extLst>
          </p:nvPr>
        </p:nvGraphicFramePr>
        <p:xfrm>
          <a:off x="1395876" y="1562100"/>
          <a:ext cx="13728139" cy="8316350"/>
        </p:xfrm>
        <a:graphic>
          <a:graphicData uri="http://schemas.openxmlformats.org/drawingml/2006/table">
            <a:tbl>
              <a:tblPr firstRow="1" firstCol="1" bandRow="1"/>
              <a:tblGrid>
                <a:gridCol w="1711427">
                  <a:extLst>
                    <a:ext uri="{9D8B030D-6E8A-4147-A177-3AD203B41FA5}">
                      <a16:colId xmlns:a16="http://schemas.microsoft.com/office/drawing/2014/main" val="20000"/>
                    </a:ext>
                  </a:extLst>
                </a:gridCol>
                <a:gridCol w="8460263">
                  <a:extLst>
                    <a:ext uri="{9D8B030D-6E8A-4147-A177-3AD203B41FA5}">
                      <a16:colId xmlns:a16="http://schemas.microsoft.com/office/drawing/2014/main" val="20001"/>
                    </a:ext>
                  </a:extLst>
                </a:gridCol>
                <a:gridCol w="3556449">
                  <a:extLst>
                    <a:ext uri="{9D8B030D-6E8A-4147-A177-3AD203B41FA5}">
                      <a16:colId xmlns:a16="http://schemas.microsoft.com/office/drawing/2014/main" val="20002"/>
                    </a:ext>
                  </a:extLst>
                </a:gridCol>
              </a:tblGrid>
              <a:tr h="492807">
                <a:tc>
                  <a:txBody>
                    <a:bodyPr/>
                    <a:lstStyle/>
                    <a:p>
                      <a:pPr marL="0" marR="0" algn="ctr">
                        <a:lnSpc>
                          <a:spcPct val="107000"/>
                        </a:lnSpc>
                        <a:spcBef>
                          <a:spcPts val="600"/>
                        </a:spcBef>
                        <a:spcAft>
                          <a:spcPts val="600"/>
                        </a:spcAft>
                      </a:pPr>
                      <a:r>
                        <a:rPr lang="en-US" sz="32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32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32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600"/>
                        </a:spcBef>
                        <a:spcAft>
                          <a:spcPts val="600"/>
                        </a:spcAft>
                      </a:pPr>
                      <a:r>
                        <a:rPr lang="vi-VN" sz="3200" b="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85608">
                <a:tc>
                  <a:txBody>
                    <a:bodyPr/>
                    <a:lstStyle/>
                    <a:p>
                      <a:pPr marL="0" marR="0" algn="just">
                        <a:lnSpc>
                          <a:spcPct val="107000"/>
                        </a:lnSpc>
                        <a:spcBef>
                          <a:spcPts val="600"/>
                        </a:spcBef>
                        <a:spcAft>
                          <a:spcPts val="600"/>
                        </a:spcAft>
                      </a:pPr>
                      <a:r>
                        <a:rPr lang="en-US" sz="320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600"/>
                        </a:spcBef>
                        <a:spcAft>
                          <a:spcPts val="600"/>
                        </a:spcAft>
                      </a:pP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muối</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khoáng</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thân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600"/>
                        </a:spcBef>
                        <a:spcAft>
                          <a:spcPts val="600"/>
                        </a:spcAft>
                      </a:pPr>
                      <a:r>
                        <a:rPr lang="vi-VN"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78415">
                <a:tc>
                  <a:txBody>
                    <a:bodyPr/>
                    <a:lstStyle/>
                    <a:p>
                      <a:pPr marL="0" marR="0" algn="just">
                        <a:lnSpc>
                          <a:spcPct val="107000"/>
                        </a:lnSpc>
                        <a:spcBef>
                          <a:spcPts val="600"/>
                        </a:spcBef>
                        <a:spcAft>
                          <a:spcPts val="600"/>
                        </a:spcAft>
                      </a:pPr>
                      <a:r>
                        <a:rPr lang="en-US" sz="320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600"/>
                        </a:spcBef>
                        <a:spcAft>
                          <a:spcPts val="600"/>
                        </a:spcAft>
                      </a:pP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ngừng</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tưới</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chậu</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khô</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600"/>
                        </a:spcBef>
                        <a:spcAft>
                          <a:spcPts val="600"/>
                        </a:spcAft>
                      </a:pPr>
                      <a:r>
                        <a:rPr lang="vi-VN"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Sai</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85608">
                <a:tc>
                  <a:txBody>
                    <a:bodyPr/>
                    <a:lstStyle/>
                    <a:p>
                      <a:pPr marL="0" marR="0" algn="just">
                        <a:lnSpc>
                          <a:spcPct val="107000"/>
                        </a:lnSpc>
                        <a:spcBef>
                          <a:spcPts val="600"/>
                        </a:spcBef>
                        <a:spcAft>
                          <a:spcPts val="600"/>
                        </a:spcAft>
                      </a:pPr>
                      <a:r>
                        <a:rPr lang="en-US" sz="320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600"/>
                        </a:spcBef>
                        <a:spcAft>
                          <a:spcPts val="600"/>
                        </a:spcAft>
                      </a:pP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600"/>
                        </a:spcBef>
                        <a:spcAft>
                          <a:spcPts val="600"/>
                        </a:spcAft>
                      </a:pPr>
                      <a:r>
                        <a:rPr lang="vi-VN"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Sai</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71221">
                <a:tc>
                  <a:txBody>
                    <a:bodyPr/>
                    <a:lstStyle/>
                    <a:p>
                      <a:pPr marL="0" marR="0" algn="just">
                        <a:lnSpc>
                          <a:spcPct val="107000"/>
                        </a:lnSpc>
                        <a:spcBef>
                          <a:spcPts val="600"/>
                        </a:spcBef>
                        <a:spcAft>
                          <a:spcPts val="600"/>
                        </a:spcAft>
                      </a:pPr>
                      <a:r>
                        <a:rPr lang="en-US" sz="320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600"/>
                        </a:spcBef>
                        <a:spcAft>
                          <a:spcPts val="600"/>
                        </a:spcAft>
                      </a:pP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túi</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nilon</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tùy</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600"/>
                        </a:spcBef>
                        <a:spcAft>
                          <a:spcPts val="600"/>
                        </a:spcAft>
                      </a:pPr>
                      <a:r>
                        <a:rPr lang="vi-VN"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478415">
                <a:tc>
                  <a:txBody>
                    <a:bodyPr/>
                    <a:lstStyle/>
                    <a:p>
                      <a:pPr marL="0" marR="0" algn="just">
                        <a:lnSpc>
                          <a:spcPct val="107000"/>
                        </a:lnSpc>
                        <a:spcBef>
                          <a:spcPts val="600"/>
                        </a:spcBef>
                        <a:spcAft>
                          <a:spcPts val="600"/>
                        </a:spcAft>
                      </a:pPr>
                      <a:r>
                        <a:rPr lang="en-US" sz="320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600"/>
                        </a:spcBef>
                        <a:spcAft>
                          <a:spcPts val="600"/>
                        </a:spcAft>
                      </a:pP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cành</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600"/>
                        </a:spcBef>
                        <a:spcAft>
                          <a:spcPts val="600"/>
                        </a:spcAft>
                      </a:pPr>
                      <a:r>
                        <a:rPr lang="vi-VN"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 name="TextBox 1"/>
          <p:cNvSpPr txBox="1"/>
          <p:nvPr/>
        </p:nvSpPr>
        <p:spPr>
          <a:xfrm flipH="1">
            <a:off x="11734800" y="2171700"/>
            <a:ext cx="2866446" cy="769441"/>
          </a:xfrm>
          <a:prstGeom prst="rect">
            <a:avLst/>
          </a:prstGeom>
          <a:solidFill>
            <a:schemeClr val="bg1"/>
          </a:solidFill>
        </p:spPr>
        <p:txBody>
          <a:bodyPr wrap="square" rtlCol="0">
            <a:spAutoFit/>
          </a:bodyPr>
          <a:lstStyle/>
          <a:p>
            <a:endParaRPr lang="en-US" sz="4400" dirty="0"/>
          </a:p>
        </p:txBody>
      </p:sp>
      <p:sp>
        <p:nvSpPr>
          <p:cNvPr id="5" name="TextBox 4"/>
          <p:cNvSpPr txBox="1"/>
          <p:nvPr/>
        </p:nvSpPr>
        <p:spPr>
          <a:xfrm flipH="1">
            <a:off x="11611554" y="3314700"/>
            <a:ext cx="2866446" cy="769441"/>
          </a:xfrm>
          <a:prstGeom prst="rect">
            <a:avLst/>
          </a:prstGeom>
          <a:solidFill>
            <a:schemeClr val="bg1"/>
          </a:solidFill>
        </p:spPr>
        <p:txBody>
          <a:bodyPr wrap="square" rtlCol="0">
            <a:spAutoFit/>
          </a:bodyPr>
          <a:lstStyle/>
          <a:p>
            <a:endParaRPr lang="en-US" sz="4400" dirty="0"/>
          </a:p>
        </p:txBody>
      </p:sp>
      <p:sp>
        <p:nvSpPr>
          <p:cNvPr id="6" name="TextBox 5"/>
          <p:cNvSpPr txBox="1"/>
          <p:nvPr/>
        </p:nvSpPr>
        <p:spPr>
          <a:xfrm flipH="1">
            <a:off x="11734800" y="5067300"/>
            <a:ext cx="2866446" cy="769441"/>
          </a:xfrm>
          <a:prstGeom prst="rect">
            <a:avLst/>
          </a:prstGeom>
          <a:solidFill>
            <a:schemeClr val="bg1"/>
          </a:solidFill>
        </p:spPr>
        <p:txBody>
          <a:bodyPr wrap="square" rtlCol="0">
            <a:spAutoFit/>
          </a:bodyPr>
          <a:lstStyle/>
          <a:p>
            <a:endParaRPr lang="en-US" sz="4400" dirty="0"/>
          </a:p>
        </p:txBody>
      </p:sp>
      <p:sp>
        <p:nvSpPr>
          <p:cNvPr id="7" name="TextBox 6"/>
          <p:cNvSpPr txBox="1"/>
          <p:nvPr/>
        </p:nvSpPr>
        <p:spPr>
          <a:xfrm flipH="1">
            <a:off x="11734800" y="6210300"/>
            <a:ext cx="2866446" cy="769441"/>
          </a:xfrm>
          <a:prstGeom prst="rect">
            <a:avLst/>
          </a:prstGeom>
          <a:solidFill>
            <a:schemeClr val="bg1"/>
          </a:solidFill>
        </p:spPr>
        <p:txBody>
          <a:bodyPr wrap="square" rtlCol="0">
            <a:spAutoFit/>
          </a:bodyPr>
          <a:lstStyle/>
          <a:p>
            <a:endParaRPr lang="en-US" sz="4400" dirty="0"/>
          </a:p>
        </p:txBody>
      </p:sp>
      <p:sp>
        <p:nvSpPr>
          <p:cNvPr id="8" name="TextBox 7"/>
          <p:cNvSpPr txBox="1"/>
          <p:nvPr/>
        </p:nvSpPr>
        <p:spPr>
          <a:xfrm flipH="1">
            <a:off x="11641371" y="8496300"/>
            <a:ext cx="2866446" cy="769441"/>
          </a:xfrm>
          <a:prstGeom prst="rect">
            <a:avLst/>
          </a:prstGeom>
          <a:solidFill>
            <a:schemeClr val="bg1"/>
          </a:solidFill>
        </p:spPr>
        <p:txBody>
          <a:bodyPr wrap="square" rtlCol="0">
            <a:spAutoFit/>
          </a:bodyPr>
          <a:lstStyle/>
          <a:p>
            <a:endParaRPr lang="en-US" sz="4400" dirty="0"/>
          </a:p>
        </p:txBody>
      </p:sp>
    </p:spTree>
    <p:extLst>
      <p:ext uri="{BB962C8B-B14F-4D97-AF65-F5344CB8AC3E}">
        <p14:creationId xmlns:p14="http://schemas.microsoft.com/office/powerpoint/2010/main" val="315875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0" nodeType="clickEffect">
                                  <p:stCondLst>
                                    <p:cond delay="0"/>
                                  </p:stCondLst>
                                  <p:childTnLst>
                                    <p:animEffect transition="out" filter="blinds(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4114800" y="2476500"/>
            <a:ext cx="10363200" cy="1569660"/>
          </a:xfrm>
          <a:prstGeom prst="rect">
            <a:avLst/>
          </a:prstGeom>
          <a:noFill/>
        </p:spPr>
        <p:txBody>
          <a:bodyPr wrap="square" rtlCol="0">
            <a:spAutoFit/>
          </a:bodyPr>
          <a:lstStyle/>
          <a:p>
            <a:pPr algn="ctr"/>
            <a:r>
              <a:rPr lang="en-US" sz="9600" b="1" dirty="0">
                <a:solidFill>
                  <a:srgbClr val="0000FF"/>
                </a:solidFill>
              </a:rPr>
              <a:t>VẬN DỤNG</a:t>
            </a:r>
          </a:p>
        </p:txBody>
      </p:sp>
    </p:spTree>
    <p:extLst>
      <p:ext uri="{BB962C8B-B14F-4D97-AF65-F5344CB8AC3E}">
        <p14:creationId xmlns:p14="http://schemas.microsoft.com/office/powerpoint/2010/main" val="187119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ường Hầm Hàng Cây - Quinhon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8628632"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3464"/>
            <a:ext cx="18628632" cy="1649682"/>
          </a:xfrm>
          <a:prstGeom prst="rect">
            <a:avLst/>
          </a:prstGeom>
          <a:solidFill>
            <a:schemeClr val="bg1"/>
          </a:solidFill>
        </p:spPr>
        <p:txBody>
          <a:bodyPr wrap="square">
            <a:spAutoFit/>
          </a:bodyPr>
          <a:lstStyle/>
          <a:p>
            <a:pPr algn="ctr">
              <a:lnSpc>
                <a:spcPct val="115000"/>
              </a:lnSpc>
              <a:spcAft>
                <a:spcPts val="0"/>
              </a:spcAft>
            </a:pPr>
            <a:r>
              <a:rPr lang="nl-NL" sz="4400" b="1" dirty="0"/>
              <a:t>Tại sao vào những ngày hè nóng bức, đứng dưới bóng cây, chúng ta lại có cảm giác mát mẻ, dễ chịu?</a:t>
            </a:r>
            <a:endParaRPr lang="en-US" sz="4400" b="1" dirty="0"/>
          </a:p>
        </p:txBody>
      </p:sp>
    </p:spTree>
    <p:extLst>
      <p:ext uri="{BB962C8B-B14F-4D97-AF65-F5344CB8AC3E}">
        <p14:creationId xmlns:p14="http://schemas.microsoft.com/office/powerpoint/2010/main" val="2747747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0" y="342900"/>
            <a:ext cx="16687800" cy="8491537"/>
            <a:chOff x="1524000" y="342900"/>
            <a:chExt cx="16687800" cy="8491537"/>
          </a:xfrm>
        </p:grpSpPr>
        <p:grpSp>
          <p:nvGrpSpPr>
            <p:cNvPr id="4" name="Group 3"/>
            <p:cNvGrpSpPr/>
            <p:nvPr/>
          </p:nvGrpSpPr>
          <p:grpSpPr>
            <a:xfrm>
              <a:off x="1524000" y="342900"/>
              <a:ext cx="16687800" cy="8491537"/>
              <a:chOff x="1524000" y="342900"/>
              <a:chExt cx="16687800" cy="8491537"/>
            </a:xfrm>
          </p:grpSpPr>
          <p:pic>
            <p:nvPicPr>
              <p:cNvPr id="2" name="Picture 1"/>
              <p:cNvPicPr>
                <a:picLocks noChangeAspect="1"/>
              </p:cNvPicPr>
              <p:nvPr/>
            </p:nvPicPr>
            <p:blipFill rotWithShape="1">
              <a:blip r:embed="rId2"/>
              <a:srcRect t="-5690" r="-608"/>
              <a:stretch/>
            </p:blipFill>
            <p:spPr>
              <a:xfrm>
                <a:off x="1524000" y="342900"/>
                <a:ext cx="16687800" cy="8491537"/>
              </a:xfrm>
              <a:prstGeom prst="rect">
                <a:avLst/>
              </a:prstGeom>
            </p:spPr>
          </p:pic>
          <p:pic>
            <p:nvPicPr>
              <p:cNvPr id="3" name="Picture 2"/>
              <p:cNvPicPr>
                <a:picLocks noChangeAspect="1"/>
              </p:cNvPicPr>
              <p:nvPr/>
            </p:nvPicPr>
            <p:blipFill>
              <a:blip r:embed="rId3"/>
              <a:stretch>
                <a:fillRect/>
              </a:stretch>
            </p:blipFill>
            <p:spPr>
              <a:xfrm>
                <a:off x="1524000" y="6438900"/>
                <a:ext cx="5558879" cy="2395537"/>
              </a:xfrm>
              <a:prstGeom prst="rect">
                <a:avLst/>
              </a:prstGeom>
            </p:spPr>
          </p:pic>
        </p:grpSp>
        <p:pic>
          <p:nvPicPr>
            <p:cNvPr id="5" name="Picture 4"/>
            <p:cNvPicPr>
              <a:picLocks noChangeAspect="1"/>
            </p:cNvPicPr>
            <p:nvPr/>
          </p:nvPicPr>
          <p:blipFill>
            <a:blip r:embed="rId3"/>
            <a:stretch>
              <a:fillRect/>
            </a:stretch>
          </p:blipFill>
          <p:spPr>
            <a:xfrm rot="19511263">
              <a:off x="4587854" y="5138509"/>
              <a:ext cx="4569990" cy="157251"/>
            </a:xfrm>
            <a:prstGeom prst="rect">
              <a:avLst/>
            </a:prstGeom>
          </p:spPr>
        </p:pic>
      </p:grpSp>
      <p:sp>
        <p:nvSpPr>
          <p:cNvPr id="8" name="Rectangle 7"/>
          <p:cNvSpPr/>
          <p:nvPr/>
        </p:nvSpPr>
        <p:spPr>
          <a:xfrm>
            <a:off x="11506200" y="6057900"/>
            <a:ext cx="6705600" cy="1754326"/>
          </a:xfrm>
          <a:prstGeom prst="rect">
            <a:avLst/>
          </a:prstGeom>
          <a:solidFill>
            <a:schemeClr val="bg1"/>
          </a:solidFill>
          <a:ln>
            <a:solidFill>
              <a:schemeClr val="tx1"/>
            </a:solidFill>
          </a:ln>
        </p:spPr>
        <p:txBody>
          <a:bodyPr wrap="square">
            <a:spAutoFit/>
          </a:bodyPr>
          <a:lstStyle/>
          <a:p>
            <a:r>
              <a:rPr lang="en-US" sz="3600" b="1" dirty="0" err="1">
                <a:solidFill>
                  <a:srgbClr val="FF0000"/>
                </a:solidFill>
                <a:latin typeface="Arial" panose="020B0604020202020204" pitchFamily="34" charset="0"/>
                <a:cs typeface="Arial" panose="020B0604020202020204" pitchFamily="34" charset="0"/>
              </a:rPr>
              <a:t>Rễ</a:t>
            </a:r>
            <a:r>
              <a:rPr lang="en-US" sz="3600" b="1" dirty="0">
                <a:solidFill>
                  <a:srgbClr val="202122"/>
                </a:solidFill>
                <a:latin typeface="Arial" panose="020B0604020202020204" pitchFamily="34" charset="0"/>
                <a:cs typeface="Arial" panose="020B0604020202020204" pitchFamily="34" charset="0"/>
              </a:rPr>
              <a:t>: </a:t>
            </a:r>
            <a:r>
              <a:rPr lang="vi-VN" sz="3600" b="1" dirty="0">
                <a:solidFill>
                  <a:srgbClr val="202122"/>
                </a:solidFill>
              </a:rPr>
              <a:t>bám cây vào lòng đất, rễ hút nước và các chất khoáng, hô hấp</a:t>
            </a:r>
            <a:endParaRPr lang="en-US" sz="3600" b="1" dirty="0"/>
          </a:p>
        </p:txBody>
      </p:sp>
      <p:sp>
        <p:nvSpPr>
          <p:cNvPr id="9" name="Rectangle 8"/>
          <p:cNvSpPr/>
          <p:nvPr/>
        </p:nvSpPr>
        <p:spPr>
          <a:xfrm>
            <a:off x="12954000" y="3673376"/>
            <a:ext cx="5257800" cy="1754326"/>
          </a:xfrm>
          <a:prstGeom prst="rect">
            <a:avLst/>
          </a:prstGeom>
          <a:solidFill>
            <a:schemeClr val="bg1"/>
          </a:solidFill>
          <a:ln>
            <a:solidFill>
              <a:schemeClr val="tx1"/>
            </a:solidFill>
          </a:ln>
        </p:spPr>
        <p:txBody>
          <a:bodyPr wrap="square">
            <a:spAutoFit/>
          </a:bodyPr>
          <a:lstStyle/>
          <a:p>
            <a:r>
              <a:rPr lang="vi-VN" sz="3600" b="1" dirty="0">
                <a:solidFill>
                  <a:srgbClr val="FF0000"/>
                </a:solidFill>
              </a:rPr>
              <a:t>Thân</a:t>
            </a:r>
            <a:r>
              <a:rPr lang="en-US" sz="3600" b="1" dirty="0">
                <a:solidFill>
                  <a:srgbClr val="202122"/>
                </a:solidFill>
              </a:rPr>
              <a:t>: </a:t>
            </a:r>
            <a:r>
              <a:rPr lang="vi-VN" sz="3600" b="1" dirty="0">
                <a:solidFill>
                  <a:srgbClr val="202122"/>
                </a:solidFill>
              </a:rPr>
              <a:t>nâng đỡ cây</a:t>
            </a:r>
            <a:r>
              <a:rPr lang="en-US" sz="3600" b="1" dirty="0">
                <a:solidFill>
                  <a:srgbClr val="202122"/>
                </a:solidFill>
              </a:rPr>
              <a:t>, </a:t>
            </a:r>
            <a:r>
              <a:rPr lang="en-US" sz="3600" b="1" dirty="0" err="1">
                <a:solidFill>
                  <a:srgbClr val="202122"/>
                </a:solidFill>
              </a:rPr>
              <a:t>vận</a:t>
            </a:r>
            <a:r>
              <a:rPr lang="en-US" sz="3600" b="1" dirty="0">
                <a:solidFill>
                  <a:srgbClr val="202122"/>
                </a:solidFill>
              </a:rPr>
              <a:t> </a:t>
            </a:r>
            <a:r>
              <a:rPr lang="en-US" sz="3600" b="1" dirty="0" err="1">
                <a:solidFill>
                  <a:srgbClr val="202122"/>
                </a:solidFill>
              </a:rPr>
              <a:t>chuyển</a:t>
            </a:r>
            <a:r>
              <a:rPr lang="en-US" sz="3600" b="1" dirty="0">
                <a:solidFill>
                  <a:srgbClr val="202122"/>
                </a:solidFill>
              </a:rPr>
              <a:t> </a:t>
            </a:r>
            <a:r>
              <a:rPr lang="en-US" sz="3600" b="1" dirty="0" err="1">
                <a:solidFill>
                  <a:srgbClr val="202122"/>
                </a:solidFill>
              </a:rPr>
              <a:t>nước</a:t>
            </a:r>
            <a:r>
              <a:rPr lang="en-US" sz="3600" b="1" dirty="0">
                <a:solidFill>
                  <a:srgbClr val="202122"/>
                </a:solidFill>
              </a:rPr>
              <a:t>  </a:t>
            </a:r>
            <a:r>
              <a:rPr lang="en-US" sz="3600" b="1" dirty="0" err="1">
                <a:solidFill>
                  <a:srgbClr val="202122"/>
                </a:solidFill>
              </a:rPr>
              <a:t>muối</a:t>
            </a:r>
            <a:r>
              <a:rPr lang="en-US" sz="3600" b="1" dirty="0">
                <a:solidFill>
                  <a:srgbClr val="202122"/>
                </a:solidFill>
              </a:rPr>
              <a:t> </a:t>
            </a:r>
            <a:r>
              <a:rPr lang="en-US" sz="3600" b="1" dirty="0" err="1">
                <a:solidFill>
                  <a:srgbClr val="202122"/>
                </a:solidFill>
              </a:rPr>
              <a:t>khoáng</a:t>
            </a:r>
            <a:r>
              <a:rPr lang="en-US" sz="3600" b="1" dirty="0">
                <a:solidFill>
                  <a:srgbClr val="202122"/>
                </a:solidFill>
              </a:rPr>
              <a:t> </a:t>
            </a:r>
            <a:r>
              <a:rPr lang="en-US" sz="3600" b="1" dirty="0" err="1">
                <a:solidFill>
                  <a:srgbClr val="202122"/>
                </a:solidFill>
              </a:rPr>
              <a:t>và</a:t>
            </a:r>
            <a:r>
              <a:rPr lang="en-US" sz="3600" b="1" dirty="0">
                <a:solidFill>
                  <a:srgbClr val="202122"/>
                </a:solidFill>
              </a:rPr>
              <a:t> </a:t>
            </a:r>
            <a:r>
              <a:rPr lang="en-US" sz="3600" b="1" dirty="0" err="1">
                <a:solidFill>
                  <a:srgbClr val="202122"/>
                </a:solidFill>
              </a:rPr>
              <a:t>các</a:t>
            </a:r>
            <a:r>
              <a:rPr lang="en-US" sz="3600" b="1" dirty="0">
                <a:solidFill>
                  <a:srgbClr val="202122"/>
                </a:solidFill>
              </a:rPr>
              <a:t> </a:t>
            </a:r>
            <a:r>
              <a:rPr lang="en-US" sz="3600" b="1" dirty="0" err="1">
                <a:solidFill>
                  <a:srgbClr val="202122"/>
                </a:solidFill>
              </a:rPr>
              <a:t>chất</a:t>
            </a:r>
            <a:r>
              <a:rPr lang="en-US" sz="3600" b="1" dirty="0">
                <a:solidFill>
                  <a:srgbClr val="202122"/>
                </a:solidFill>
              </a:rPr>
              <a:t> </a:t>
            </a:r>
            <a:r>
              <a:rPr lang="en-US" sz="3600" b="1" dirty="0" err="1">
                <a:solidFill>
                  <a:srgbClr val="202122"/>
                </a:solidFill>
              </a:rPr>
              <a:t>hữu</a:t>
            </a:r>
            <a:r>
              <a:rPr lang="en-US" sz="3600" b="1" dirty="0">
                <a:solidFill>
                  <a:srgbClr val="202122"/>
                </a:solidFill>
              </a:rPr>
              <a:t> </a:t>
            </a:r>
            <a:r>
              <a:rPr lang="en-US" sz="3600" b="1" dirty="0" err="1">
                <a:solidFill>
                  <a:srgbClr val="202122"/>
                </a:solidFill>
              </a:rPr>
              <a:t>cơ</a:t>
            </a:r>
            <a:r>
              <a:rPr lang="en-US" sz="3600" b="1" dirty="0">
                <a:solidFill>
                  <a:srgbClr val="202122"/>
                </a:solidFill>
              </a:rPr>
              <a:t> </a:t>
            </a:r>
            <a:endParaRPr lang="vi-VN" sz="3600" b="1" i="0" dirty="0">
              <a:solidFill>
                <a:srgbClr val="000000"/>
              </a:solidFill>
              <a:effectLst/>
            </a:endParaRPr>
          </a:p>
        </p:txBody>
      </p:sp>
      <p:sp>
        <p:nvSpPr>
          <p:cNvPr id="10" name="Rectangle 9"/>
          <p:cNvSpPr/>
          <p:nvPr/>
        </p:nvSpPr>
        <p:spPr>
          <a:xfrm>
            <a:off x="1828800" y="701576"/>
            <a:ext cx="4876800" cy="1754326"/>
          </a:xfrm>
          <a:prstGeom prst="rect">
            <a:avLst/>
          </a:prstGeom>
          <a:solidFill>
            <a:schemeClr val="bg1"/>
          </a:solidFill>
          <a:ln>
            <a:solidFill>
              <a:schemeClr val="tx1"/>
            </a:solidFill>
          </a:ln>
        </p:spPr>
        <p:txBody>
          <a:bodyPr wrap="square">
            <a:spAutoFit/>
          </a:bodyPr>
          <a:lstStyle/>
          <a:p>
            <a:r>
              <a:rPr lang="en-US" sz="3600" b="1" dirty="0" err="1">
                <a:solidFill>
                  <a:srgbClr val="FF0000"/>
                </a:solidFill>
                <a:latin typeface="Arial" panose="020B0604020202020204" pitchFamily="34" charset="0"/>
                <a:cs typeface="Arial" panose="020B0604020202020204" pitchFamily="34" charset="0"/>
              </a:rPr>
              <a:t>Lá</a:t>
            </a:r>
            <a:r>
              <a:rPr lang="en-US" sz="3600" b="1" dirty="0">
                <a:solidFill>
                  <a:srgbClr val="202122"/>
                </a:solidFill>
                <a:latin typeface="Arial" panose="020B0604020202020204" pitchFamily="34" charset="0"/>
                <a:cs typeface="Arial" panose="020B0604020202020204" pitchFamily="34" charset="0"/>
              </a:rPr>
              <a:t>: </a:t>
            </a:r>
            <a:r>
              <a:rPr lang="en-US" sz="3600" b="1" dirty="0" err="1">
                <a:solidFill>
                  <a:srgbClr val="202122"/>
                </a:solidFill>
                <a:latin typeface="Arial" panose="020B0604020202020204" pitchFamily="34" charset="0"/>
                <a:cs typeface="Arial" panose="020B0604020202020204" pitchFamily="34" charset="0"/>
              </a:rPr>
              <a:t>quang</a:t>
            </a:r>
            <a:r>
              <a:rPr lang="en-US" sz="3600" b="1" dirty="0">
                <a:solidFill>
                  <a:srgbClr val="202122"/>
                </a:solidFill>
                <a:latin typeface="Arial" panose="020B0604020202020204" pitchFamily="34" charset="0"/>
                <a:cs typeface="Arial" panose="020B0604020202020204" pitchFamily="34" charset="0"/>
              </a:rPr>
              <a:t> </a:t>
            </a:r>
            <a:r>
              <a:rPr lang="en-US" sz="3600" b="1" dirty="0" err="1">
                <a:solidFill>
                  <a:srgbClr val="202122"/>
                </a:solidFill>
                <a:latin typeface="Arial" panose="020B0604020202020204" pitchFamily="34" charset="0"/>
                <a:cs typeface="Arial" panose="020B0604020202020204" pitchFamily="34" charset="0"/>
              </a:rPr>
              <a:t>hợp</a:t>
            </a:r>
            <a:r>
              <a:rPr lang="en-US" sz="3600" b="1" dirty="0">
                <a:solidFill>
                  <a:srgbClr val="202122"/>
                </a:solidFill>
                <a:latin typeface="Arial" panose="020B0604020202020204" pitchFamily="34" charset="0"/>
                <a:cs typeface="Arial" panose="020B0604020202020204" pitchFamily="34" charset="0"/>
              </a:rPr>
              <a:t>, </a:t>
            </a:r>
            <a:r>
              <a:rPr lang="en-US" sz="3600" b="1" dirty="0" err="1">
                <a:solidFill>
                  <a:srgbClr val="202122"/>
                </a:solidFill>
                <a:latin typeface="Arial" panose="020B0604020202020204" pitchFamily="34" charset="0"/>
                <a:cs typeface="Arial" panose="020B0604020202020204" pitchFamily="34" charset="0"/>
              </a:rPr>
              <a:t>trao</a:t>
            </a:r>
            <a:r>
              <a:rPr lang="en-US" sz="3600" b="1" dirty="0">
                <a:solidFill>
                  <a:srgbClr val="202122"/>
                </a:solidFill>
                <a:latin typeface="Arial" panose="020B0604020202020204" pitchFamily="34" charset="0"/>
                <a:cs typeface="Arial" panose="020B0604020202020204" pitchFamily="34" charset="0"/>
              </a:rPr>
              <a:t> </a:t>
            </a:r>
            <a:r>
              <a:rPr lang="en-US" sz="3600" b="1" dirty="0" err="1">
                <a:solidFill>
                  <a:srgbClr val="202122"/>
                </a:solidFill>
                <a:latin typeface="Arial" panose="020B0604020202020204" pitchFamily="34" charset="0"/>
                <a:cs typeface="Arial" panose="020B0604020202020204" pitchFamily="34" charset="0"/>
              </a:rPr>
              <a:t>đổi</a:t>
            </a:r>
            <a:r>
              <a:rPr lang="en-US" sz="3600" b="1" dirty="0">
                <a:solidFill>
                  <a:srgbClr val="202122"/>
                </a:solidFill>
                <a:latin typeface="Arial" panose="020B0604020202020204" pitchFamily="34" charset="0"/>
                <a:cs typeface="Arial" panose="020B0604020202020204" pitchFamily="34" charset="0"/>
              </a:rPr>
              <a:t> </a:t>
            </a:r>
            <a:r>
              <a:rPr lang="en-US" sz="3600" b="1" dirty="0" err="1">
                <a:solidFill>
                  <a:srgbClr val="202122"/>
                </a:solidFill>
                <a:latin typeface="Arial" panose="020B0604020202020204" pitchFamily="34" charset="0"/>
                <a:cs typeface="Arial" panose="020B0604020202020204" pitchFamily="34" charset="0"/>
              </a:rPr>
              <a:t>khí</a:t>
            </a:r>
            <a:r>
              <a:rPr lang="en-US" sz="3600" b="1" dirty="0">
                <a:solidFill>
                  <a:srgbClr val="202122"/>
                </a:solidFill>
                <a:latin typeface="Arial" panose="020B0604020202020204" pitchFamily="34" charset="0"/>
                <a:cs typeface="Arial" panose="020B0604020202020204" pitchFamily="34" charset="0"/>
              </a:rPr>
              <a:t> </a:t>
            </a:r>
            <a:r>
              <a:rPr lang="en-US" sz="3600" b="1" dirty="0" err="1">
                <a:solidFill>
                  <a:srgbClr val="202122"/>
                </a:solidFill>
                <a:latin typeface="Arial" panose="020B0604020202020204" pitchFamily="34" charset="0"/>
                <a:cs typeface="Arial" panose="020B0604020202020204" pitchFamily="34" charset="0"/>
              </a:rPr>
              <a:t>và</a:t>
            </a:r>
            <a:r>
              <a:rPr lang="en-US" sz="3600" b="1" dirty="0">
                <a:solidFill>
                  <a:srgbClr val="202122"/>
                </a:solidFill>
                <a:latin typeface="Arial" panose="020B0604020202020204" pitchFamily="34" charset="0"/>
                <a:cs typeface="Arial" panose="020B0604020202020204" pitchFamily="34" charset="0"/>
              </a:rPr>
              <a:t> </a:t>
            </a:r>
            <a:r>
              <a:rPr lang="en-US" sz="3600" b="1" dirty="0" err="1">
                <a:solidFill>
                  <a:srgbClr val="202122"/>
                </a:solidFill>
                <a:latin typeface="Arial" panose="020B0604020202020204" pitchFamily="34" charset="0"/>
                <a:cs typeface="Arial" panose="020B0604020202020204" pitchFamily="34" charset="0"/>
              </a:rPr>
              <a:t>thoát</a:t>
            </a:r>
            <a:r>
              <a:rPr lang="en-US" sz="3600" b="1" dirty="0">
                <a:solidFill>
                  <a:srgbClr val="202122"/>
                </a:solidFill>
                <a:latin typeface="Arial" panose="020B0604020202020204" pitchFamily="34" charset="0"/>
                <a:cs typeface="Arial" panose="020B0604020202020204" pitchFamily="34" charset="0"/>
              </a:rPr>
              <a:t> </a:t>
            </a:r>
            <a:r>
              <a:rPr lang="en-US" sz="3600" b="1" dirty="0" err="1">
                <a:solidFill>
                  <a:srgbClr val="202122"/>
                </a:solidFill>
                <a:latin typeface="Arial" panose="020B0604020202020204" pitchFamily="34" charset="0"/>
                <a:cs typeface="Arial" panose="020B0604020202020204" pitchFamily="34" charset="0"/>
              </a:rPr>
              <a:t>hơi</a:t>
            </a:r>
            <a:r>
              <a:rPr lang="en-US" sz="3600" b="1" dirty="0">
                <a:solidFill>
                  <a:srgbClr val="202122"/>
                </a:solidFill>
                <a:latin typeface="Arial" panose="020B0604020202020204" pitchFamily="34" charset="0"/>
                <a:cs typeface="Arial" panose="020B0604020202020204" pitchFamily="34" charset="0"/>
              </a:rPr>
              <a:t> </a:t>
            </a:r>
            <a:r>
              <a:rPr lang="en-US" sz="3600" b="1" dirty="0" err="1">
                <a:solidFill>
                  <a:srgbClr val="202122"/>
                </a:solidFill>
                <a:latin typeface="Arial" panose="020B0604020202020204" pitchFamily="34" charset="0"/>
                <a:cs typeface="Arial" panose="020B0604020202020204" pitchFamily="34" charset="0"/>
              </a:rPr>
              <a:t>nước</a:t>
            </a:r>
            <a:endParaRPr lang="en-US" sz="3600" b="1" dirty="0"/>
          </a:p>
        </p:txBody>
      </p:sp>
      <p:sp>
        <p:nvSpPr>
          <p:cNvPr id="11" name="TextBox 10"/>
          <p:cNvSpPr txBox="1"/>
          <p:nvPr/>
        </p:nvSpPr>
        <p:spPr>
          <a:xfrm flipH="1">
            <a:off x="12980504" y="3771899"/>
            <a:ext cx="5231296" cy="1654865"/>
          </a:xfrm>
          <a:prstGeom prst="rect">
            <a:avLst/>
          </a:prstGeom>
          <a:solidFill>
            <a:schemeClr val="bg1"/>
          </a:solidFill>
        </p:spPr>
        <p:txBody>
          <a:bodyPr wrap="square" rtlCol="0">
            <a:spAutoFit/>
          </a:bodyPr>
          <a:lstStyle/>
          <a:p>
            <a:endParaRPr lang="en-US" sz="4400" dirty="0"/>
          </a:p>
        </p:txBody>
      </p:sp>
      <p:sp>
        <p:nvSpPr>
          <p:cNvPr id="12" name="TextBox 11"/>
          <p:cNvSpPr txBox="1"/>
          <p:nvPr/>
        </p:nvSpPr>
        <p:spPr>
          <a:xfrm flipH="1">
            <a:off x="11582400" y="6132374"/>
            <a:ext cx="6477000" cy="1678126"/>
          </a:xfrm>
          <a:prstGeom prst="rect">
            <a:avLst/>
          </a:prstGeom>
          <a:solidFill>
            <a:schemeClr val="bg1"/>
          </a:solidFill>
        </p:spPr>
        <p:txBody>
          <a:bodyPr wrap="square" rtlCol="0">
            <a:spAutoFit/>
          </a:bodyPr>
          <a:lstStyle/>
          <a:p>
            <a:endParaRPr lang="en-US" sz="4400" dirty="0"/>
          </a:p>
        </p:txBody>
      </p:sp>
      <p:sp>
        <p:nvSpPr>
          <p:cNvPr id="13" name="TextBox 12"/>
          <p:cNvSpPr txBox="1"/>
          <p:nvPr/>
        </p:nvSpPr>
        <p:spPr>
          <a:xfrm flipH="1">
            <a:off x="1905000" y="723900"/>
            <a:ext cx="4595190" cy="1678126"/>
          </a:xfrm>
          <a:prstGeom prst="rect">
            <a:avLst/>
          </a:prstGeom>
          <a:solidFill>
            <a:schemeClr val="bg1"/>
          </a:solidFill>
        </p:spPr>
        <p:txBody>
          <a:bodyPr wrap="square" rtlCol="0">
            <a:spAutoFit/>
          </a:bodyPr>
          <a:lstStyle/>
          <a:p>
            <a:endParaRPr lang="en-US" sz="4400" dirty="0"/>
          </a:p>
        </p:txBody>
      </p:sp>
      <p:sp>
        <p:nvSpPr>
          <p:cNvPr id="7" name="TextBox 6"/>
          <p:cNvSpPr txBox="1"/>
          <p:nvPr/>
        </p:nvSpPr>
        <p:spPr>
          <a:xfrm>
            <a:off x="1383076" y="3085028"/>
            <a:ext cx="4953000" cy="5170646"/>
          </a:xfrm>
          <a:prstGeom prst="rect">
            <a:avLst/>
          </a:prstGeom>
          <a:solidFill>
            <a:srgbClr val="FFFF00"/>
          </a:solidFill>
        </p:spPr>
        <p:txBody>
          <a:bodyPr wrap="square" rtlCol="0">
            <a:spAutoFit/>
          </a:bodyPr>
          <a:lstStyle/>
          <a:p>
            <a:pPr algn="ctr"/>
            <a:r>
              <a:rPr lang="en-US" sz="6600"/>
              <a:t>Ghi </a:t>
            </a:r>
            <a:r>
              <a:rPr lang="en-US" sz="6600" dirty="0" err="1"/>
              <a:t>tên</a:t>
            </a:r>
            <a:r>
              <a:rPr lang="en-US" sz="6600" dirty="0"/>
              <a:t>, </a:t>
            </a:r>
            <a:r>
              <a:rPr lang="en-US" sz="6600" dirty="0" err="1"/>
              <a:t>chức</a:t>
            </a:r>
            <a:r>
              <a:rPr lang="en-US" sz="6600" dirty="0"/>
              <a:t> </a:t>
            </a:r>
            <a:r>
              <a:rPr lang="en-US" sz="6600" dirty="0" err="1"/>
              <a:t>năng</a:t>
            </a:r>
            <a:r>
              <a:rPr lang="en-US" sz="6600" dirty="0"/>
              <a:t> </a:t>
            </a:r>
            <a:r>
              <a:rPr lang="en-US" sz="6600" dirty="0" err="1"/>
              <a:t>chính</a:t>
            </a:r>
            <a:r>
              <a:rPr lang="en-US" sz="6600" dirty="0"/>
              <a:t> </a:t>
            </a:r>
            <a:r>
              <a:rPr lang="en-US" sz="6600" dirty="0" err="1"/>
              <a:t>các</a:t>
            </a:r>
            <a:r>
              <a:rPr lang="en-US" sz="6600" dirty="0"/>
              <a:t> </a:t>
            </a:r>
            <a:r>
              <a:rPr lang="en-US" sz="6600" dirty="0" err="1"/>
              <a:t>cơ</a:t>
            </a:r>
            <a:r>
              <a:rPr lang="en-US" sz="6600" dirty="0"/>
              <a:t> </a:t>
            </a:r>
            <a:r>
              <a:rPr lang="en-US" sz="6600" dirty="0" err="1"/>
              <a:t>quan</a:t>
            </a:r>
            <a:r>
              <a:rPr lang="en-US" sz="6600" dirty="0"/>
              <a:t> </a:t>
            </a:r>
            <a:r>
              <a:rPr lang="en-US" sz="6600" dirty="0" err="1"/>
              <a:t>của</a:t>
            </a:r>
            <a:r>
              <a:rPr lang="en-US" sz="6600" dirty="0"/>
              <a:t> </a:t>
            </a:r>
            <a:r>
              <a:rPr lang="en-US" sz="6600" dirty="0" err="1"/>
              <a:t>cây</a:t>
            </a:r>
            <a:r>
              <a:rPr lang="en-US" sz="6600" dirty="0"/>
              <a:t> </a:t>
            </a:r>
            <a:r>
              <a:rPr lang="en-US" sz="6600" dirty="0" err="1"/>
              <a:t>trong</a:t>
            </a:r>
            <a:r>
              <a:rPr lang="en-US" sz="6600" dirty="0"/>
              <a:t> </a:t>
            </a:r>
            <a:r>
              <a:rPr lang="en-US" sz="6600" dirty="0" err="1"/>
              <a:t>sơ</a:t>
            </a:r>
            <a:r>
              <a:rPr lang="en-US" sz="6600" dirty="0"/>
              <a:t> </a:t>
            </a:r>
            <a:r>
              <a:rPr lang="en-US" sz="6600" dirty="0" err="1"/>
              <a:t>đồ</a:t>
            </a:r>
            <a:r>
              <a:rPr lang="en-US" sz="6600" dirty="0"/>
              <a:t> </a:t>
            </a:r>
            <a:r>
              <a:rPr lang="en-US" sz="6600" dirty="0" err="1"/>
              <a:t>sau</a:t>
            </a:r>
            <a:r>
              <a:rPr lang="en-US" sz="6600" dirty="0"/>
              <a:t>:</a:t>
            </a:r>
          </a:p>
        </p:txBody>
      </p:sp>
    </p:spTree>
    <p:extLst>
      <p:ext uri="{BB962C8B-B14F-4D97-AF65-F5344CB8AC3E}">
        <p14:creationId xmlns:p14="http://schemas.microsoft.com/office/powerpoint/2010/main" val="173804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0" nodeType="clickEffect">
                                  <p:stCondLst>
                                    <p:cond delay="0"/>
                                  </p:stCondLst>
                                  <p:childTnLst>
                                    <p:animEffect transition="out" filter="blinds(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200400" y="800100"/>
            <a:ext cx="10901382" cy="1569660"/>
          </a:xfrm>
          <a:prstGeom prst="rect">
            <a:avLst/>
          </a:prstGeom>
          <a:noFill/>
        </p:spPr>
        <p:txBody>
          <a:bodyPr wrap="none" rtlCol="0">
            <a:spAutoFit/>
          </a:bodyPr>
          <a:lstStyle/>
          <a:p>
            <a:r>
              <a:rPr lang="en-US" sz="9600" dirty="0"/>
              <a:t>HƯỚNG DẪN VỀ NHÀ</a:t>
            </a:r>
          </a:p>
        </p:txBody>
      </p:sp>
      <p:sp>
        <p:nvSpPr>
          <p:cNvPr id="3" name="TextBox 2"/>
          <p:cNvSpPr txBox="1"/>
          <p:nvPr/>
        </p:nvSpPr>
        <p:spPr>
          <a:xfrm>
            <a:off x="4876800" y="4076700"/>
            <a:ext cx="12572999" cy="2585323"/>
          </a:xfrm>
          <a:prstGeom prst="rect">
            <a:avLst/>
          </a:prstGeom>
          <a:noFill/>
        </p:spPr>
        <p:txBody>
          <a:bodyPr wrap="square" rtlCol="0">
            <a:spAutoFit/>
          </a:bodyPr>
          <a:lstStyle/>
          <a:p>
            <a:r>
              <a:rPr lang="en-US" sz="5400" dirty="0"/>
              <a:t>-Hoàn thành </a:t>
            </a:r>
            <a:r>
              <a:rPr lang="en-US" sz="5400" dirty="0" err="1"/>
              <a:t>báo</a:t>
            </a:r>
            <a:r>
              <a:rPr lang="en-US" sz="5400" dirty="0"/>
              <a:t> </a:t>
            </a:r>
            <a:r>
              <a:rPr lang="en-US" sz="5400" dirty="0" err="1"/>
              <a:t>cáo</a:t>
            </a:r>
            <a:r>
              <a:rPr lang="en-US" sz="5400" dirty="0"/>
              <a:t> thực hành </a:t>
            </a:r>
            <a:r>
              <a:rPr lang="en-US" sz="5400" dirty="0" err="1"/>
              <a:t>theo</a:t>
            </a:r>
            <a:r>
              <a:rPr lang="en-US" sz="5400" dirty="0"/>
              <a:t> </a:t>
            </a:r>
            <a:r>
              <a:rPr lang="en-US" sz="5400" dirty="0" err="1"/>
              <a:t>mẫu</a:t>
            </a:r>
            <a:endParaRPr lang="en-US" sz="5400" dirty="0"/>
          </a:p>
          <a:p>
            <a:r>
              <a:rPr lang="en-US" sz="5400" dirty="0"/>
              <a:t>-</a:t>
            </a:r>
            <a:r>
              <a:rPr lang="en-US" sz="5400" dirty="0" err="1"/>
              <a:t>Chuẩn</a:t>
            </a:r>
            <a:r>
              <a:rPr lang="en-US" sz="5400" dirty="0"/>
              <a:t> </a:t>
            </a:r>
            <a:r>
              <a:rPr lang="en-US" sz="5400" dirty="0" err="1"/>
              <a:t>bị</a:t>
            </a:r>
            <a:r>
              <a:rPr lang="en-US" sz="5400" dirty="0"/>
              <a:t> </a:t>
            </a:r>
            <a:r>
              <a:rPr lang="en-US" sz="5400" dirty="0" err="1"/>
              <a:t>trước</a:t>
            </a:r>
            <a:r>
              <a:rPr lang="en-US" sz="5400" dirty="0"/>
              <a:t> </a:t>
            </a:r>
            <a:r>
              <a:rPr lang="en-US" sz="5400" dirty="0" err="1"/>
              <a:t>bài</a:t>
            </a:r>
            <a:r>
              <a:rPr lang="en-US" sz="5400" dirty="0"/>
              <a:t> 33: </a:t>
            </a:r>
            <a:r>
              <a:rPr lang="en-US" sz="5400" dirty="0" err="1"/>
              <a:t>Cảm</a:t>
            </a:r>
            <a:r>
              <a:rPr lang="en-US" sz="5400" dirty="0"/>
              <a:t> </a:t>
            </a:r>
            <a:r>
              <a:rPr lang="en-US" sz="5400" dirty="0" err="1"/>
              <a:t>ứng</a:t>
            </a:r>
            <a:r>
              <a:rPr lang="en-US" sz="5400" dirty="0"/>
              <a:t> ở </a:t>
            </a:r>
            <a:r>
              <a:rPr lang="en-US" sz="5400" dirty="0" err="1"/>
              <a:t>sinh</a:t>
            </a:r>
            <a:r>
              <a:rPr lang="en-US" sz="5400" dirty="0"/>
              <a:t> </a:t>
            </a:r>
            <a:r>
              <a:rPr lang="en-US" sz="5400" dirty="0" err="1"/>
              <a:t>vật</a:t>
            </a:r>
            <a:endParaRPr lang="en-US" sz="5400" dirty="0"/>
          </a:p>
          <a:p>
            <a:endParaRPr lang="en-US" sz="5400" dirty="0"/>
          </a:p>
        </p:txBody>
      </p:sp>
    </p:spTree>
    <p:extLst>
      <p:ext uri="{BB962C8B-B14F-4D97-AF65-F5344CB8AC3E}">
        <p14:creationId xmlns:p14="http://schemas.microsoft.com/office/powerpoint/2010/main" val="2054860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1676398" y="2858751"/>
            <a:ext cx="8534402" cy="4154984"/>
          </a:xfrm>
          <a:prstGeom prst="rect">
            <a:avLst/>
          </a:prstGeom>
          <a:noFill/>
        </p:spPr>
        <p:txBody>
          <a:bodyPr wrap="square" rtlCol="0">
            <a:spAutoFit/>
          </a:bodyPr>
          <a:lstStyle/>
          <a:p>
            <a:r>
              <a:rPr lang="en-US" sz="4400" dirty="0" err="1"/>
              <a:t>Nhận</a:t>
            </a:r>
            <a:r>
              <a:rPr lang="en-US" sz="4400" dirty="0"/>
              <a:t> </a:t>
            </a:r>
            <a:r>
              <a:rPr lang="en-US" sz="4400" dirty="0" err="1"/>
              <a:t>xét</a:t>
            </a:r>
            <a:r>
              <a:rPr lang="en-US" sz="4400" dirty="0"/>
              <a:t>:</a:t>
            </a:r>
          </a:p>
          <a:p>
            <a:r>
              <a:rPr lang="en-US" sz="4400" dirty="0"/>
              <a:t>-</a:t>
            </a:r>
            <a:r>
              <a:rPr lang="en-US" sz="4400" dirty="0" err="1"/>
              <a:t>Mực</a:t>
            </a:r>
            <a:r>
              <a:rPr lang="en-US" sz="4400" dirty="0"/>
              <a:t> </a:t>
            </a:r>
            <a:r>
              <a:rPr lang="en-US" sz="4400" dirty="0" err="1"/>
              <a:t>nước</a:t>
            </a:r>
            <a:r>
              <a:rPr lang="en-US" sz="4400" dirty="0"/>
              <a:t> </a:t>
            </a:r>
            <a:r>
              <a:rPr lang="en-US" sz="4400" dirty="0" err="1"/>
              <a:t>trong</a:t>
            </a:r>
            <a:r>
              <a:rPr lang="en-US" sz="4400" dirty="0"/>
              <a:t> </a:t>
            </a:r>
            <a:r>
              <a:rPr lang="en-US" sz="4400" dirty="0" err="1"/>
              <a:t>bình</a:t>
            </a:r>
            <a:r>
              <a:rPr lang="en-US" sz="4400" dirty="0"/>
              <a:t> </a:t>
            </a:r>
            <a:r>
              <a:rPr lang="en-US" sz="4400" dirty="0" err="1"/>
              <a:t>giảm</a:t>
            </a:r>
            <a:r>
              <a:rPr lang="en-US" sz="4400" dirty="0"/>
              <a:t> so </a:t>
            </a:r>
            <a:r>
              <a:rPr lang="en-US" sz="4400" dirty="0" err="1"/>
              <a:t>với</a:t>
            </a:r>
            <a:r>
              <a:rPr lang="en-US" sz="4400" dirty="0"/>
              <a:t> </a:t>
            </a:r>
            <a:r>
              <a:rPr lang="en-US" sz="4400" dirty="0" err="1"/>
              <a:t>lúc</a:t>
            </a:r>
            <a:r>
              <a:rPr lang="en-US" sz="4400" dirty="0"/>
              <a:t> ban </a:t>
            </a:r>
            <a:r>
              <a:rPr lang="en-US" sz="4400" dirty="0" err="1"/>
              <a:t>đầu</a:t>
            </a:r>
            <a:endParaRPr lang="en-US" sz="4400" dirty="0"/>
          </a:p>
          <a:p>
            <a:r>
              <a:rPr lang="en-US" sz="4400" dirty="0" err="1"/>
              <a:t>Kết</a:t>
            </a:r>
            <a:r>
              <a:rPr lang="en-US" sz="4400" dirty="0"/>
              <a:t> </a:t>
            </a:r>
            <a:r>
              <a:rPr lang="en-US" sz="4400" dirty="0" err="1"/>
              <a:t>luận</a:t>
            </a:r>
            <a:r>
              <a:rPr lang="en-US" sz="4400" dirty="0"/>
              <a:t>: </a:t>
            </a:r>
          </a:p>
          <a:p>
            <a:r>
              <a:rPr lang="en-US" sz="4400" dirty="0"/>
              <a:t>=&gt; </a:t>
            </a:r>
            <a:r>
              <a:rPr lang="en-US" sz="4400" dirty="0" err="1"/>
              <a:t>Phần</a:t>
            </a:r>
            <a:r>
              <a:rPr lang="en-US" sz="4400" dirty="0"/>
              <a:t> </a:t>
            </a:r>
            <a:r>
              <a:rPr lang="en-US" sz="4400" dirty="0" err="1"/>
              <a:t>lớn</a:t>
            </a:r>
            <a:r>
              <a:rPr lang="en-US" sz="4400" dirty="0"/>
              <a:t> </a:t>
            </a:r>
            <a:r>
              <a:rPr lang="en-US" sz="4400" dirty="0" err="1"/>
              <a:t>nước</a:t>
            </a:r>
            <a:r>
              <a:rPr lang="en-US" sz="4400" dirty="0"/>
              <a:t> </a:t>
            </a:r>
            <a:r>
              <a:rPr lang="en-US" sz="4400" dirty="0" err="1"/>
              <a:t>được</a:t>
            </a:r>
            <a:r>
              <a:rPr lang="en-US" sz="4400" dirty="0"/>
              <a:t> </a:t>
            </a:r>
            <a:r>
              <a:rPr lang="en-US" sz="4400" dirty="0" err="1"/>
              <a:t>rễ</a:t>
            </a:r>
            <a:r>
              <a:rPr lang="en-US" sz="4400" dirty="0"/>
              <a:t> </a:t>
            </a:r>
            <a:r>
              <a:rPr lang="en-US" sz="4400" dirty="0" err="1"/>
              <a:t>hút</a:t>
            </a:r>
            <a:r>
              <a:rPr lang="en-US" sz="4400" dirty="0"/>
              <a:t> </a:t>
            </a:r>
            <a:r>
              <a:rPr lang="en-US" sz="4400" dirty="0" err="1"/>
              <a:t>vào</a:t>
            </a:r>
            <a:r>
              <a:rPr lang="en-US" sz="4400" dirty="0"/>
              <a:t> </a:t>
            </a:r>
            <a:r>
              <a:rPr lang="en-US" sz="4400" dirty="0" err="1"/>
              <a:t>cây</a:t>
            </a:r>
            <a:r>
              <a:rPr lang="en-US" sz="4400" dirty="0"/>
              <a:t>.</a:t>
            </a:r>
          </a:p>
        </p:txBody>
      </p:sp>
      <p:sp>
        <p:nvSpPr>
          <p:cNvPr id="3" name="Rectangle 2"/>
          <p:cNvSpPr/>
          <p:nvPr/>
        </p:nvSpPr>
        <p:spPr>
          <a:xfrm>
            <a:off x="1447800" y="7593519"/>
            <a:ext cx="8763000" cy="1446550"/>
          </a:xfrm>
          <a:prstGeom prst="rect">
            <a:avLst/>
          </a:prstGeom>
        </p:spPr>
        <p:txBody>
          <a:bodyPr wrap="square">
            <a:spAutoFit/>
          </a:bodyPr>
          <a:lstStyle/>
          <a:p>
            <a:r>
              <a:rPr lang="en-US" sz="4400" dirty="0" err="1"/>
              <a:t>Vậy</a:t>
            </a:r>
            <a:r>
              <a:rPr lang="en-US" sz="4400" dirty="0"/>
              <a:t> </a:t>
            </a:r>
            <a:r>
              <a:rPr lang="en-US" sz="4400" dirty="0" err="1"/>
              <a:t>sau</a:t>
            </a:r>
            <a:r>
              <a:rPr lang="en-US" sz="4400" dirty="0"/>
              <a:t> </a:t>
            </a:r>
            <a:r>
              <a:rPr lang="en-US" sz="4400" dirty="0" err="1"/>
              <a:t>khi</a:t>
            </a:r>
            <a:r>
              <a:rPr lang="en-US" sz="4400" dirty="0"/>
              <a:t> </a:t>
            </a:r>
            <a:r>
              <a:rPr lang="en-US" sz="4400" dirty="0" err="1"/>
              <a:t>rễ</a:t>
            </a:r>
            <a:r>
              <a:rPr lang="en-US" sz="4400" dirty="0"/>
              <a:t> </a:t>
            </a:r>
            <a:r>
              <a:rPr lang="en-US" sz="4400" dirty="0" err="1"/>
              <a:t>hút</a:t>
            </a:r>
            <a:r>
              <a:rPr lang="en-US" sz="4400" dirty="0"/>
              <a:t> </a:t>
            </a:r>
            <a:r>
              <a:rPr lang="en-US" sz="4400" dirty="0" err="1"/>
              <a:t>nước</a:t>
            </a:r>
            <a:r>
              <a:rPr lang="en-US" sz="4400" dirty="0"/>
              <a:t>, </a:t>
            </a:r>
            <a:r>
              <a:rPr lang="en-US" sz="4400" dirty="0" err="1"/>
              <a:t>nước</a:t>
            </a:r>
            <a:r>
              <a:rPr lang="en-US" sz="4400" dirty="0"/>
              <a:t> </a:t>
            </a:r>
            <a:r>
              <a:rPr lang="en-US" sz="4400" dirty="0" err="1"/>
              <a:t>được</a:t>
            </a:r>
            <a:r>
              <a:rPr lang="en-US" sz="4400" dirty="0"/>
              <a:t> </a:t>
            </a:r>
            <a:r>
              <a:rPr lang="en-US" sz="4400" dirty="0" err="1"/>
              <a:t>vận</a:t>
            </a:r>
            <a:r>
              <a:rPr lang="en-US" sz="4400" dirty="0"/>
              <a:t> </a:t>
            </a:r>
            <a:r>
              <a:rPr lang="en-US" sz="4400" dirty="0" err="1"/>
              <a:t>chuyển</a:t>
            </a:r>
            <a:r>
              <a:rPr lang="en-US" sz="4400" dirty="0"/>
              <a:t> </a:t>
            </a:r>
            <a:r>
              <a:rPr lang="en-US" sz="4400" dirty="0" err="1"/>
              <a:t>như</a:t>
            </a:r>
            <a:r>
              <a:rPr lang="en-US" sz="4400" dirty="0"/>
              <a:t> </a:t>
            </a:r>
            <a:r>
              <a:rPr lang="en-US" sz="4400" dirty="0" err="1"/>
              <a:t>thế</a:t>
            </a:r>
            <a:r>
              <a:rPr lang="en-US" sz="4400" dirty="0"/>
              <a:t> </a:t>
            </a:r>
            <a:r>
              <a:rPr lang="en-US" sz="4400" dirty="0" err="1"/>
              <a:t>nào</a:t>
            </a:r>
            <a:r>
              <a:rPr lang="en-US" sz="4400" dirty="0"/>
              <a:t>?</a:t>
            </a:r>
          </a:p>
        </p:txBody>
      </p:sp>
      <p:sp>
        <p:nvSpPr>
          <p:cNvPr id="4" name="TextBox 3"/>
          <p:cNvSpPr txBox="1"/>
          <p:nvPr/>
        </p:nvSpPr>
        <p:spPr>
          <a:xfrm flipH="1">
            <a:off x="4038599" y="920741"/>
            <a:ext cx="12801599" cy="1323439"/>
          </a:xfrm>
          <a:prstGeom prst="rect">
            <a:avLst/>
          </a:prstGeom>
          <a:noFill/>
        </p:spPr>
        <p:txBody>
          <a:bodyPr wrap="square" rtlCol="0">
            <a:spAutoFit/>
          </a:bodyPr>
          <a:lstStyle/>
          <a:p>
            <a:pPr algn="ctr"/>
            <a:r>
              <a:rPr lang="en-US" sz="8000" b="1" dirty="0">
                <a:solidFill>
                  <a:srgbClr val="FF0000"/>
                </a:solidFill>
              </a:rPr>
              <a:t>KẾT QUẢ THÍ NGHIỆM</a:t>
            </a:r>
          </a:p>
        </p:txBody>
      </p:sp>
      <p:pic>
        <p:nvPicPr>
          <p:cNvPr id="5"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2343" y="2994338"/>
            <a:ext cx="7098305" cy="5795492"/>
          </a:xfrm>
          <a:prstGeom prst="rect">
            <a:avLst/>
          </a:prstGeom>
        </p:spPr>
      </p:pic>
    </p:spTree>
    <p:extLst>
      <p:ext uri="{BB962C8B-B14F-4D97-AF65-F5344CB8AC3E}">
        <p14:creationId xmlns:p14="http://schemas.microsoft.com/office/powerpoint/2010/main" val="180041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3"/>
          <p:cNvSpPr txBox="1"/>
          <p:nvPr/>
        </p:nvSpPr>
        <p:spPr>
          <a:xfrm>
            <a:off x="2819400" y="3924300"/>
            <a:ext cx="13563600" cy="3590727"/>
          </a:xfrm>
          <a:prstGeom prst="rect">
            <a:avLst/>
          </a:prstGeom>
        </p:spPr>
        <p:txBody>
          <a:bodyPr wrap="square" lIns="0" tIns="0" rIns="0" bIns="0" rtlCol="0" anchor="t">
            <a:spAutoFit/>
          </a:bodyPr>
          <a:lstStyle/>
          <a:p>
            <a:pPr algn="ctr">
              <a:lnSpc>
                <a:spcPts val="7015"/>
              </a:lnSpc>
            </a:pPr>
            <a:r>
              <a:rPr lang="en-US" sz="7015" spc="70" dirty="0">
                <a:solidFill>
                  <a:srgbClr val="1B512D"/>
                </a:solidFill>
                <a:latin typeface="Maven Pro Bold Bold"/>
              </a:rPr>
              <a:t>BÀI 32: THỰC HÀNH: </a:t>
            </a:r>
          </a:p>
          <a:p>
            <a:pPr algn="ctr">
              <a:lnSpc>
                <a:spcPts val="7015"/>
              </a:lnSpc>
            </a:pPr>
            <a:r>
              <a:rPr lang="en-US" sz="7015" spc="70" dirty="0">
                <a:solidFill>
                  <a:srgbClr val="1B512D"/>
                </a:solidFill>
                <a:latin typeface="Maven Pro Bold Bold"/>
              </a:rPr>
              <a:t>CHỨNG MINH THÂN VẬN CHUYỂN NƯỚC VÀ LÁ THOÁT HƠI NƯỚC</a:t>
            </a:r>
          </a:p>
        </p:txBody>
      </p:sp>
    </p:spTree>
    <p:extLst>
      <p:ext uri="{BB962C8B-B14F-4D97-AF65-F5344CB8AC3E}">
        <p14:creationId xmlns:p14="http://schemas.microsoft.com/office/powerpoint/2010/main" val="220194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6"/>
          <p:cNvSpPr txBox="1"/>
          <p:nvPr/>
        </p:nvSpPr>
        <p:spPr>
          <a:xfrm>
            <a:off x="2286000" y="2705100"/>
            <a:ext cx="11125200" cy="1667123"/>
          </a:xfrm>
          <a:prstGeom prst="rect">
            <a:avLst/>
          </a:prstGeom>
        </p:spPr>
        <p:txBody>
          <a:bodyPr wrap="square" lIns="0" tIns="0" rIns="0" bIns="0" rtlCol="0" anchor="t">
            <a:spAutoFit/>
          </a:bodyPr>
          <a:lstStyle/>
          <a:p>
            <a:pPr>
              <a:lnSpc>
                <a:spcPts val="6485"/>
              </a:lnSpc>
            </a:pPr>
            <a:r>
              <a:rPr lang="en-US" sz="6000" dirty="0">
                <a:solidFill>
                  <a:srgbClr val="1B512D"/>
                </a:solidFill>
                <a:latin typeface="Livvic Bold Bold"/>
              </a:rPr>
              <a:t>I. THÍ NGHIỆM CHỨNG MINH THÂN VẬN CHUYỂN NƯỚC</a:t>
            </a:r>
          </a:p>
        </p:txBody>
      </p:sp>
    </p:spTree>
    <p:extLst>
      <p:ext uri="{BB962C8B-B14F-4D97-AF65-F5344CB8AC3E}">
        <p14:creationId xmlns:p14="http://schemas.microsoft.com/office/powerpoint/2010/main" val="276225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GV: Trần Thu Thảo</a:t>
            </a:r>
          </a:p>
        </p:txBody>
      </p:sp>
      <p:pic>
        <p:nvPicPr>
          <p:cNvPr id="3" name="Picture 2"/>
          <p:cNvPicPr>
            <a:picLocks noChangeAspect="1"/>
          </p:cNvPicPr>
          <p:nvPr/>
        </p:nvPicPr>
        <p:blipFill>
          <a:blip r:embed="rId2"/>
          <a:stretch>
            <a:fillRect/>
          </a:stretch>
        </p:blipFill>
        <p:spPr>
          <a:xfrm>
            <a:off x="838200" y="2324100"/>
            <a:ext cx="17108333" cy="5004998"/>
          </a:xfrm>
          <a:prstGeom prst="rect">
            <a:avLst/>
          </a:prstGeom>
        </p:spPr>
      </p:pic>
      <p:sp>
        <p:nvSpPr>
          <p:cNvPr id="4" name="TextBox 3"/>
          <p:cNvSpPr txBox="1"/>
          <p:nvPr/>
        </p:nvSpPr>
        <p:spPr>
          <a:xfrm>
            <a:off x="1600200" y="893618"/>
            <a:ext cx="15163800" cy="1200329"/>
          </a:xfrm>
          <a:prstGeom prst="rect">
            <a:avLst/>
          </a:prstGeom>
          <a:noFill/>
        </p:spPr>
        <p:txBody>
          <a:bodyPr wrap="square" rtlCol="0">
            <a:spAutoFit/>
          </a:bodyPr>
          <a:lstStyle/>
          <a:p>
            <a:r>
              <a:rPr lang="en-US" sz="7200" b="1" dirty="0" err="1">
                <a:solidFill>
                  <a:srgbClr val="00B050"/>
                </a:solidFill>
              </a:rPr>
              <a:t>Kiểm</a:t>
            </a:r>
            <a:r>
              <a:rPr lang="en-US" sz="7200" b="1" dirty="0">
                <a:solidFill>
                  <a:srgbClr val="00B050"/>
                </a:solidFill>
              </a:rPr>
              <a:t> </a:t>
            </a:r>
            <a:r>
              <a:rPr lang="en-US" sz="7200" b="1" dirty="0" err="1">
                <a:solidFill>
                  <a:srgbClr val="00B050"/>
                </a:solidFill>
              </a:rPr>
              <a:t>tra</a:t>
            </a:r>
            <a:r>
              <a:rPr lang="en-US" sz="7200" b="1" dirty="0">
                <a:solidFill>
                  <a:srgbClr val="00B050"/>
                </a:solidFill>
              </a:rPr>
              <a:t> </a:t>
            </a:r>
            <a:r>
              <a:rPr lang="en-US" sz="7200" b="1" dirty="0" err="1">
                <a:solidFill>
                  <a:srgbClr val="00B050"/>
                </a:solidFill>
              </a:rPr>
              <a:t>phần</a:t>
            </a:r>
            <a:r>
              <a:rPr lang="en-US" sz="7200" b="1" dirty="0">
                <a:solidFill>
                  <a:srgbClr val="00B050"/>
                </a:solidFill>
              </a:rPr>
              <a:t> </a:t>
            </a:r>
            <a:r>
              <a:rPr lang="en-US" sz="7200" b="1" dirty="0" err="1">
                <a:solidFill>
                  <a:srgbClr val="00B050"/>
                </a:solidFill>
              </a:rPr>
              <a:t>chuẩn</a:t>
            </a:r>
            <a:r>
              <a:rPr lang="en-US" sz="7200" b="1" dirty="0">
                <a:solidFill>
                  <a:srgbClr val="00B050"/>
                </a:solidFill>
              </a:rPr>
              <a:t> </a:t>
            </a:r>
            <a:r>
              <a:rPr lang="en-US" sz="7200" b="1" dirty="0" err="1">
                <a:solidFill>
                  <a:srgbClr val="00B050"/>
                </a:solidFill>
              </a:rPr>
              <a:t>bị</a:t>
            </a:r>
            <a:r>
              <a:rPr lang="en-US" sz="7200" b="1" dirty="0">
                <a:solidFill>
                  <a:srgbClr val="00B050"/>
                </a:solidFill>
              </a:rPr>
              <a:t> </a:t>
            </a:r>
            <a:r>
              <a:rPr lang="en-US" sz="7200" b="1" dirty="0" err="1">
                <a:solidFill>
                  <a:srgbClr val="00B050"/>
                </a:solidFill>
              </a:rPr>
              <a:t>của</a:t>
            </a:r>
            <a:r>
              <a:rPr lang="en-US" sz="7200" b="1" dirty="0">
                <a:solidFill>
                  <a:srgbClr val="00B050"/>
                </a:solidFill>
              </a:rPr>
              <a:t> </a:t>
            </a:r>
            <a:r>
              <a:rPr lang="en-US" sz="7200" b="1" dirty="0" err="1">
                <a:solidFill>
                  <a:srgbClr val="00B050"/>
                </a:solidFill>
              </a:rPr>
              <a:t>học</a:t>
            </a:r>
            <a:r>
              <a:rPr lang="en-US" sz="7200" b="1" dirty="0">
                <a:solidFill>
                  <a:srgbClr val="00B050"/>
                </a:solidFill>
              </a:rPr>
              <a:t> </a:t>
            </a:r>
            <a:r>
              <a:rPr lang="en-US" sz="7200" b="1" dirty="0" err="1">
                <a:solidFill>
                  <a:srgbClr val="00B050"/>
                </a:solidFill>
              </a:rPr>
              <a:t>sinh</a:t>
            </a:r>
            <a:endParaRPr lang="en-US" sz="7200" b="1" dirty="0">
              <a:solidFill>
                <a:srgbClr val="00B050"/>
              </a:solidFill>
            </a:endParaRPr>
          </a:p>
        </p:txBody>
      </p:sp>
      <p:sp>
        <p:nvSpPr>
          <p:cNvPr id="5" name="Rectangle 4"/>
          <p:cNvSpPr/>
          <p:nvPr/>
        </p:nvSpPr>
        <p:spPr>
          <a:xfrm>
            <a:off x="2743200" y="8449638"/>
            <a:ext cx="12397945" cy="830997"/>
          </a:xfrm>
          <a:prstGeom prst="rect">
            <a:avLst/>
          </a:prstGeom>
        </p:spPr>
        <p:txBody>
          <a:bodyPr wrap="none">
            <a:spAutoFit/>
          </a:bodyPr>
          <a:lstStyle/>
          <a:p>
            <a:pPr algn="ctr"/>
            <a:r>
              <a:rPr lang="en-US" sz="4800" b="1" dirty="0" err="1">
                <a:solidFill>
                  <a:srgbClr val="FF0000"/>
                </a:solidFill>
                <a:latin typeface="Times New Roman" panose="02020603050405020304" pitchFamily="18" charset="0"/>
                <a:cs typeface="Times New Roman" panose="02020603050405020304" pitchFamily="18" charset="0"/>
              </a:rPr>
              <a:t>Nêu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các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dụng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cụ</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mẫu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vật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cần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cho</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thí</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nghiệm</a:t>
            </a:r>
            <a:r>
              <a:rPr lang="en-US" sz="4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1431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srcRect l="12738"/>
          <a:stretch/>
        </p:blipFill>
        <p:spPr>
          <a:xfrm>
            <a:off x="0" y="3304922"/>
            <a:ext cx="3654102" cy="4408316"/>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10580" y="3451679"/>
            <a:ext cx="3501087" cy="4114800"/>
          </a:xfrm>
          <a:prstGeom prst="rect">
            <a:avLst/>
          </a:prstGeom>
        </p:spPr>
      </p:pic>
      <p:pic>
        <p:nvPicPr>
          <p:cNvPr id="4" name="Picture 4"/>
          <p:cNvPicPr>
            <a:picLocks noChangeAspect="1"/>
          </p:cNvPicPr>
          <p:nvPr/>
        </p:nvPicPr>
        <p:blipFill>
          <a:blip r:embed="rId5"/>
          <a:srcRect/>
          <a:stretch>
            <a:fillRect/>
          </a:stretch>
        </p:blipFill>
        <p:spPr>
          <a:xfrm>
            <a:off x="5749603" y="4388316"/>
            <a:ext cx="2881665" cy="28384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80805" y="3205720"/>
            <a:ext cx="2259040" cy="4313202"/>
          </a:xfrm>
          <a:prstGeom prst="rect">
            <a:avLst/>
          </a:prstGeom>
        </p:spPr>
      </p:pic>
      <p:pic>
        <p:nvPicPr>
          <p:cNvPr id="6" name="Picture 6"/>
          <p:cNvPicPr>
            <a:picLocks noChangeAspect="1"/>
          </p:cNvPicPr>
          <p:nvPr/>
        </p:nvPicPr>
        <p:blipFill>
          <a:blip r:embed="rId8"/>
          <a:srcRect/>
          <a:stretch>
            <a:fillRect/>
          </a:stretch>
        </p:blipFill>
        <p:spPr>
          <a:xfrm>
            <a:off x="15439845" y="3359529"/>
            <a:ext cx="2848155" cy="4299102"/>
          </a:xfrm>
          <a:prstGeom prst="rect">
            <a:avLst/>
          </a:prstGeom>
        </p:spPr>
      </p:pic>
      <p:pic>
        <p:nvPicPr>
          <p:cNvPr id="7" name="Picture 7"/>
          <p:cNvPicPr>
            <a:picLocks noChangeAspect="1"/>
          </p:cNvPicPr>
          <p:nvPr/>
        </p:nvPicPr>
        <p:blipFill>
          <a:blip r:embed="rId9"/>
          <a:srcRect/>
          <a:stretch>
            <a:fillRect/>
          </a:stretch>
        </p:blipFill>
        <p:spPr>
          <a:xfrm>
            <a:off x="8631268" y="3451679"/>
            <a:ext cx="4711713" cy="4711713"/>
          </a:xfrm>
          <a:prstGeom prst="rect">
            <a:avLst/>
          </a:prstGeom>
        </p:spPr>
      </p:pic>
      <p:sp>
        <p:nvSpPr>
          <p:cNvPr id="9" name="TextBox 9"/>
          <p:cNvSpPr txBox="1"/>
          <p:nvPr/>
        </p:nvSpPr>
        <p:spPr>
          <a:xfrm>
            <a:off x="1028700" y="377277"/>
            <a:ext cx="6359893" cy="641201"/>
          </a:xfrm>
          <a:prstGeom prst="rect">
            <a:avLst/>
          </a:prstGeom>
        </p:spPr>
        <p:txBody>
          <a:bodyPr lIns="0" tIns="0" rIns="0" bIns="0" rtlCol="0" anchor="t">
            <a:spAutoFit/>
          </a:bodyPr>
          <a:lstStyle/>
          <a:p>
            <a:pPr marL="0" lvl="0" indent="0" algn="just">
              <a:lnSpc>
                <a:spcPts val="5044"/>
              </a:lnSpc>
              <a:spcBef>
                <a:spcPct val="0"/>
              </a:spcBef>
            </a:pPr>
            <a:r>
              <a:rPr lang="en-US" sz="4800" b="1" dirty="0">
                <a:solidFill>
                  <a:schemeClr val="accent6">
                    <a:lumMod val="75000"/>
                  </a:schemeClr>
                </a:solidFill>
                <a:latin typeface="Poppins"/>
              </a:rPr>
              <a:t>1. CHUẨN BỊ</a:t>
            </a:r>
          </a:p>
        </p:txBody>
      </p:sp>
      <p:sp>
        <p:nvSpPr>
          <p:cNvPr id="12" name="TextBox 12"/>
          <p:cNvSpPr txBox="1"/>
          <p:nvPr/>
        </p:nvSpPr>
        <p:spPr>
          <a:xfrm>
            <a:off x="4642445" y="1918716"/>
            <a:ext cx="8772724" cy="833562"/>
          </a:xfrm>
          <a:prstGeom prst="rect">
            <a:avLst/>
          </a:prstGeom>
        </p:spPr>
        <p:txBody>
          <a:bodyPr lIns="0" tIns="0" rIns="0" bIns="0" rtlCol="0" anchor="t">
            <a:spAutoFit/>
          </a:bodyPr>
          <a:lstStyle/>
          <a:p>
            <a:pPr marL="0" lvl="0" indent="0">
              <a:lnSpc>
                <a:spcPts val="6501"/>
              </a:lnSpc>
            </a:pPr>
            <a:r>
              <a:rPr lang="en-US" sz="6000" dirty="0">
                <a:solidFill>
                  <a:srgbClr val="5A5B82"/>
                </a:solidFill>
                <a:latin typeface="Maven Pro Bold"/>
              </a:rPr>
              <a:t>DỤNG CỤ, MẪU VẬT</a:t>
            </a:r>
          </a:p>
        </p:txBody>
      </p:sp>
      <p:sp>
        <p:nvSpPr>
          <p:cNvPr id="13" name="TextBox 12"/>
          <p:cNvSpPr txBox="1"/>
          <p:nvPr/>
        </p:nvSpPr>
        <p:spPr>
          <a:xfrm>
            <a:off x="381000" y="7886700"/>
            <a:ext cx="3273103" cy="584775"/>
          </a:xfrm>
          <a:prstGeom prst="rect">
            <a:avLst/>
          </a:prstGeom>
          <a:noFill/>
        </p:spPr>
        <p:txBody>
          <a:bodyPr wrap="square" rtlCol="0">
            <a:spAutoFit/>
          </a:bodyPr>
          <a:lstStyle/>
          <a:p>
            <a:r>
              <a:rPr lang="en-US" sz="3200" dirty="0" err="1"/>
              <a:t>Cốc</a:t>
            </a:r>
            <a:r>
              <a:rPr lang="en-US" sz="3200" dirty="0"/>
              <a:t> </a:t>
            </a:r>
            <a:r>
              <a:rPr lang="en-US" sz="3200" dirty="0" err="1"/>
              <a:t>thủy</a:t>
            </a:r>
            <a:r>
              <a:rPr lang="en-US" sz="3200" dirty="0"/>
              <a:t> </a:t>
            </a:r>
            <a:r>
              <a:rPr lang="en-US" sz="3200" dirty="0" err="1"/>
              <a:t>tinh</a:t>
            </a:r>
            <a:endParaRPr lang="en-US" sz="3200" dirty="0"/>
          </a:p>
        </p:txBody>
      </p:sp>
      <p:sp>
        <p:nvSpPr>
          <p:cNvPr id="14" name="TextBox 13"/>
          <p:cNvSpPr txBox="1"/>
          <p:nvPr/>
        </p:nvSpPr>
        <p:spPr>
          <a:xfrm>
            <a:off x="3653426" y="7865663"/>
            <a:ext cx="3273103" cy="584775"/>
          </a:xfrm>
          <a:prstGeom prst="rect">
            <a:avLst/>
          </a:prstGeom>
          <a:noFill/>
        </p:spPr>
        <p:txBody>
          <a:bodyPr wrap="square" rtlCol="0">
            <a:spAutoFit/>
          </a:bodyPr>
          <a:lstStyle/>
          <a:p>
            <a:r>
              <a:rPr lang="en-US" sz="3200" dirty="0" err="1"/>
              <a:t>Kính</a:t>
            </a:r>
            <a:r>
              <a:rPr lang="en-US" sz="3200" dirty="0"/>
              <a:t> </a:t>
            </a:r>
            <a:r>
              <a:rPr lang="en-US" sz="3200" dirty="0" err="1"/>
              <a:t>lúp</a:t>
            </a:r>
            <a:endParaRPr lang="en-US" sz="3200" dirty="0"/>
          </a:p>
        </p:txBody>
      </p:sp>
      <p:sp>
        <p:nvSpPr>
          <p:cNvPr id="15" name="TextBox 14"/>
          <p:cNvSpPr txBox="1"/>
          <p:nvPr/>
        </p:nvSpPr>
        <p:spPr>
          <a:xfrm>
            <a:off x="5870897" y="7824576"/>
            <a:ext cx="3273103" cy="584775"/>
          </a:xfrm>
          <a:prstGeom prst="rect">
            <a:avLst/>
          </a:prstGeom>
          <a:noFill/>
        </p:spPr>
        <p:txBody>
          <a:bodyPr wrap="square" rtlCol="0">
            <a:spAutoFit/>
          </a:bodyPr>
          <a:lstStyle/>
          <a:p>
            <a:r>
              <a:rPr lang="en-US" sz="3200" dirty="0"/>
              <a:t>Dao </a:t>
            </a:r>
            <a:r>
              <a:rPr lang="en-US" sz="3200" dirty="0" err="1"/>
              <a:t>mổ</a:t>
            </a:r>
            <a:endParaRPr lang="en-US" sz="3200" dirty="0"/>
          </a:p>
        </p:txBody>
      </p:sp>
      <p:sp>
        <p:nvSpPr>
          <p:cNvPr id="16" name="TextBox 15"/>
          <p:cNvSpPr txBox="1"/>
          <p:nvPr/>
        </p:nvSpPr>
        <p:spPr>
          <a:xfrm>
            <a:off x="9326529" y="7850280"/>
            <a:ext cx="3273103" cy="584775"/>
          </a:xfrm>
          <a:prstGeom prst="rect">
            <a:avLst/>
          </a:prstGeom>
          <a:noFill/>
        </p:spPr>
        <p:txBody>
          <a:bodyPr wrap="square" rtlCol="0">
            <a:spAutoFit/>
          </a:bodyPr>
          <a:lstStyle/>
          <a:p>
            <a:r>
              <a:rPr lang="en-US" sz="3200" dirty="0" err="1"/>
              <a:t>Mực</a:t>
            </a:r>
            <a:r>
              <a:rPr lang="en-US" sz="3200" dirty="0"/>
              <a:t> </a:t>
            </a:r>
            <a:r>
              <a:rPr lang="en-US" sz="3200" dirty="0" err="1"/>
              <a:t>pha</a:t>
            </a:r>
            <a:r>
              <a:rPr lang="en-US" sz="3200" dirty="0"/>
              <a:t> </a:t>
            </a:r>
            <a:r>
              <a:rPr lang="en-US" sz="3200" dirty="0" err="1"/>
              <a:t>nước</a:t>
            </a:r>
            <a:endParaRPr lang="en-US" sz="3200" dirty="0"/>
          </a:p>
        </p:txBody>
      </p:sp>
      <p:sp>
        <p:nvSpPr>
          <p:cNvPr id="17" name="TextBox 16"/>
          <p:cNvSpPr txBox="1"/>
          <p:nvPr/>
        </p:nvSpPr>
        <p:spPr>
          <a:xfrm>
            <a:off x="13803293" y="7850279"/>
            <a:ext cx="4332307" cy="584775"/>
          </a:xfrm>
          <a:prstGeom prst="rect">
            <a:avLst/>
          </a:prstGeom>
          <a:noFill/>
        </p:spPr>
        <p:txBody>
          <a:bodyPr wrap="square" rtlCol="0">
            <a:spAutoFit/>
          </a:bodyPr>
          <a:lstStyle/>
          <a:p>
            <a:r>
              <a:rPr lang="en-US" sz="3200" dirty="0" err="1"/>
              <a:t>Cần</a:t>
            </a:r>
            <a:r>
              <a:rPr lang="en-US" sz="3200" dirty="0"/>
              <a:t> </a:t>
            </a:r>
            <a:r>
              <a:rPr lang="en-US" sz="3200" dirty="0" err="1"/>
              <a:t>tây</a:t>
            </a:r>
            <a:r>
              <a:rPr lang="en-US" sz="3200" dirty="0"/>
              <a:t> </a:t>
            </a:r>
            <a:r>
              <a:rPr lang="en-US" sz="3200" dirty="0" err="1"/>
              <a:t>hoặc</a:t>
            </a:r>
            <a:r>
              <a:rPr lang="en-US" sz="3200" dirty="0"/>
              <a:t> </a:t>
            </a:r>
            <a:r>
              <a:rPr lang="en-US" sz="3200" dirty="0" err="1"/>
              <a:t>hoa</a:t>
            </a:r>
            <a:r>
              <a:rPr lang="en-US" sz="3200" dirty="0"/>
              <a:t> hồng</a:t>
            </a:r>
          </a:p>
        </p:txBody>
      </p:sp>
    </p:spTree>
    <p:extLst>
      <p:ext uri="{BB962C8B-B14F-4D97-AF65-F5344CB8AC3E}">
        <p14:creationId xmlns:p14="http://schemas.microsoft.com/office/powerpoint/2010/main" val="296122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73670" y="63682"/>
            <a:ext cx="7946930" cy="7092002"/>
          </a:xfrm>
          <a:prstGeom prst="rect">
            <a:avLst/>
          </a:prstGeom>
        </p:spPr>
      </p:pic>
      <p:sp>
        <p:nvSpPr>
          <p:cNvPr id="5" name="TextBox 4"/>
          <p:cNvSpPr txBox="1"/>
          <p:nvPr/>
        </p:nvSpPr>
        <p:spPr>
          <a:xfrm>
            <a:off x="2687640" y="8039100"/>
            <a:ext cx="11518990" cy="1323439"/>
          </a:xfrm>
          <a:prstGeom prst="rect">
            <a:avLst/>
          </a:prstGeom>
          <a:noFill/>
        </p:spPr>
        <p:txBody>
          <a:bodyPr wrap="square" rtlCol="0">
            <a:spAutoFit/>
          </a:bodyPr>
          <a:lstStyle/>
          <a:p>
            <a:pPr algn="ctr"/>
            <a:r>
              <a:rPr lang="en-US" sz="4000" b="1" dirty="0" err="1"/>
              <a:t>Hai</a:t>
            </a:r>
            <a:r>
              <a:rPr lang="en-US" sz="4000" b="1" dirty="0"/>
              <a:t> </a:t>
            </a:r>
            <a:r>
              <a:rPr lang="en-US" sz="4000" b="1" dirty="0" err="1"/>
              <a:t>nhánh</a:t>
            </a:r>
            <a:r>
              <a:rPr lang="en-US" sz="4000" b="1" dirty="0"/>
              <a:t> </a:t>
            </a:r>
            <a:r>
              <a:rPr lang="en-US" sz="4000" b="1" dirty="0" err="1"/>
              <a:t>cần</a:t>
            </a:r>
            <a:r>
              <a:rPr lang="en-US" sz="4000" b="1" dirty="0"/>
              <a:t> </a:t>
            </a:r>
            <a:r>
              <a:rPr lang="en-US" sz="4000" b="1" dirty="0" err="1"/>
              <a:t>tây</a:t>
            </a:r>
            <a:r>
              <a:rPr lang="en-US" sz="4000" b="1" dirty="0"/>
              <a:t> </a:t>
            </a:r>
            <a:r>
              <a:rPr lang="en-US" sz="4000" b="1" dirty="0" err="1"/>
              <a:t>cắm</a:t>
            </a:r>
            <a:r>
              <a:rPr lang="en-US" sz="4000" b="1" dirty="0"/>
              <a:t> vào 2 </a:t>
            </a:r>
            <a:r>
              <a:rPr lang="en-US" sz="4000" b="1" dirty="0" err="1"/>
              <a:t>cốc</a:t>
            </a:r>
            <a:r>
              <a:rPr lang="en-US" sz="4000" b="1" dirty="0"/>
              <a:t> </a:t>
            </a:r>
            <a:r>
              <a:rPr lang="en-US" sz="4000" b="1" dirty="0" err="1"/>
              <a:t>nước</a:t>
            </a:r>
            <a:r>
              <a:rPr lang="en-US" sz="4000" b="1" dirty="0"/>
              <a:t> màu </a:t>
            </a:r>
            <a:r>
              <a:rPr lang="en-US" sz="4000" b="1" dirty="0" err="1"/>
              <a:t>chuẩn</a:t>
            </a:r>
            <a:r>
              <a:rPr lang="en-US" sz="4000" b="1" dirty="0"/>
              <a:t> </a:t>
            </a:r>
            <a:r>
              <a:rPr lang="en-US" sz="4000" b="1" dirty="0" err="1"/>
              <a:t>bị</a:t>
            </a:r>
            <a:r>
              <a:rPr lang="en-US" sz="4000" b="1" dirty="0"/>
              <a:t> trước 30 </a:t>
            </a:r>
            <a:r>
              <a:rPr lang="en-US" sz="4000" b="1" dirty="0" err="1"/>
              <a:t>phút</a:t>
            </a:r>
            <a:r>
              <a:rPr lang="en-US" sz="4000" b="1" dirty="0"/>
              <a:t> – 60 </a:t>
            </a:r>
            <a:r>
              <a:rPr lang="en-US" sz="4000" b="1" dirty="0" err="1"/>
              <a:t>phút</a:t>
            </a:r>
            <a:endParaRPr lang="en-US" sz="4000" b="1" dirty="0"/>
          </a:p>
        </p:txBody>
      </p:sp>
    </p:spTree>
    <p:extLst>
      <p:ext uri="{BB962C8B-B14F-4D97-AF65-F5344CB8AC3E}">
        <p14:creationId xmlns:p14="http://schemas.microsoft.com/office/powerpoint/2010/main" val="76879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1446</TotalTime>
  <Words>2145</Words>
  <Application>Microsoft Office PowerPoint</Application>
  <PresentationFormat>Tùy chỉnh</PresentationFormat>
  <Paragraphs>189</Paragraphs>
  <Slides>37</Slides>
  <Notes>4</Notes>
  <HiddenSlides>0</HiddenSlides>
  <MMClips>2</MMClips>
  <ScaleCrop>false</ScaleCrop>
  <HeadingPairs>
    <vt:vector size="6" baseType="variant">
      <vt:variant>
        <vt:lpstr>Phông được Dùng</vt:lpstr>
      </vt:variant>
      <vt:variant>
        <vt:i4>14</vt:i4>
      </vt:variant>
      <vt:variant>
        <vt:lpstr>Chủ đề</vt:lpstr>
      </vt:variant>
      <vt:variant>
        <vt:i4>1</vt:i4>
      </vt:variant>
      <vt:variant>
        <vt:lpstr>Tiêu đề Bản chiếu</vt:lpstr>
      </vt:variant>
      <vt:variant>
        <vt:i4>37</vt:i4>
      </vt:variant>
    </vt:vector>
  </HeadingPairs>
  <TitlesOfParts>
    <vt:vector size="52" baseType="lpstr">
      <vt:lpstr>Times New Roman</vt:lpstr>
      <vt:lpstr>Aria (Body)</vt:lpstr>
      <vt:lpstr>Maven Pro Bold Bold</vt:lpstr>
      <vt:lpstr>Livvic Bold Bold</vt:lpstr>
      <vt:lpstr>Arial (Body)</vt:lpstr>
      <vt:lpstr>Poppins</vt:lpstr>
      <vt:lpstr>Calibri</vt:lpstr>
      <vt:lpstr>Verdana</vt:lpstr>
      <vt:lpstr>Open Sans</vt:lpstr>
      <vt:lpstr>Open Sans Bold</vt:lpstr>
      <vt:lpstr>Open Sans Hebrew Bold</vt:lpstr>
      <vt:lpstr>Maven Pro Bold</vt:lpstr>
      <vt:lpstr>Vollkorn</vt:lpstr>
      <vt:lpstr>Arial</vt:lpstr>
      <vt:lpstr>Office Theme</vt:lpstr>
      <vt:lpstr>Bản trình bày PowerPoint</vt:lpstr>
      <vt:lpstr>NỘI DUNG BÀI HỌC</vt:lpstr>
      <vt:lpstr>EM LÀM NHÀ KHOA HỌC</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32: Thực hành: chứng minh thân vận chuyển nước và lá thoát hơi nước</dc:title>
  <dc:creator>Admin</dc:creator>
  <cp:lastModifiedBy>Vương Thị Hương Ly</cp:lastModifiedBy>
  <cp:revision>88</cp:revision>
  <dcterms:created xsi:type="dcterms:W3CDTF">2006-08-16T00:00:00Z</dcterms:created>
  <dcterms:modified xsi:type="dcterms:W3CDTF">2024-05-10T17:28:13Z</dcterms:modified>
  <dc:identifier>DAFErFeerj4</dc:identifier>
</cp:coreProperties>
</file>