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94" r:id="rId3"/>
    <p:sldMasterId id="2147483706" r:id="rId4"/>
    <p:sldMasterId id="2147483718" r:id="rId5"/>
    <p:sldMasterId id="2147483730" r:id="rId6"/>
    <p:sldMasterId id="2147483742" r:id="rId7"/>
    <p:sldMasterId id="2147483754" r:id="rId8"/>
    <p:sldMasterId id="2147483766" r:id="rId9"/>
    <p:sldMasterId id="2147483778" r:id="rId10"/>
  </p:sldMasterIdLst>
  <p:notesMasterIdLst>
    <p:notesMasterId r:id="rId71"/>
  </p:notesMasterIdLst>
  <p:sldIdLst>
    <p:sldId id="390" r:id="rId11"/>
    <p:sldId id="256" r:id="rId12"/>
    <p:sldId id="302" r:id="rId13"/>
    <p:sldId id="298" r:id="rId14"/>
    <p:sldId id="299" r:id="rId15"/>
    <p:sldId id="303" r:id="rId16"/>
    <p:sldId id="300" r:id="rId17"/>
    <p:sldId id="306" r:id="rId18"/>
    <p:sldId id="308" r:id="rId19"/>
    <p:sldId id="318" r:id="rId20"/>
    <p:sldId id="317" r:id="rId21"/>
    <p:sldId id="320" r:id="rId22"/>
    <p:sldId id="321" r:id="rId23"/>
    <p:sldId id="322" r:id="rId24"/>
    <p:sldId id="323" r:id="rId25"/>
    <p:sldId id="393" r:id="rId26"/>
    <p:sldId id="309" r:id="rId27"/>
    <p:sldId id="340" r:id="rId28"/>
    <p:sldId id="314" r:id="rId29"/>
    <p:sldId id="333" r:id="rId30"/>
    <p:sldId id="327" r:id="rId31"/>
    <p:sldId id="328" r:id="rId32"/>
    <p:sldId id="315" r:id="rId33"/>
    <p:sldId id="329" r:id="rId34"/>
    <p:sldId id="330" r:id="rId35"/>
    <p:sldId id="316" r:id="rId36"/>
    <p:sldId id="331" r:id="rId37"/>
    <p:sldId id="389" r:id="rId38"/>
    <p:sldId id="342" r:id="rId39"/>
    <p:sldId id="386" r:id="rId40"/>
    <p:sldId id="334" r:id="rId41"/>
    <p:sldId id="343" r:id="rId42"/>
    <p:sldId id="344" r:id="rId43"/>
    <p:sldId id="348" r:id="rId44"/>
    <p:sldId id="349" r:id="rId45"/>
    <p:sldId id="347" r:id="rId46"/>
    <p:sldId id="346" r:id="rId47"/>
    <p:sldId id="388" r:id="rId48"/>
    <p:sldId id="354" r:id="rId49"/>
    <p:sldId id="356" r:id="rId50"/>
    <p:sldId id="357" r:id="rId51"/>
    <p:sldId id="387" r:id="rId52"/>
    <p:sldId id="352" r:id="rId53"/>
    <p:sldId id="358" r:id="rId54"/>
    <p:sldId id="361" r:id="rId55"/>
    <p:sldId id="365" r:id="rId56"/>
    <p:sldId id="367" r:id="rId57"/>
    <p:sldId id="368" r:id="rId58"/>
    <p:sldId id="369" r:id="rId59"/>
    <p:sldId id="370" r:id="rId60"/>
    <p:sldId id="371" r:id="rId61"/>
    <p:sldId id="372" r:id="rId62"/>
    <p:sldId id="373" r:id="rId63"/>
    <p:sldId id="374" r:id="rId64"/>
    <p:sldId id="375" r:id="rId65"/>
    <p:sldId id="378" r:id="rId66"/>
    <p:sldId id="380" r:id="rId67"/>
    <p:sldId id="381" r:id="rId68"/>
    <p:sldId id="384" r:id="rId69"/>
    <p:sldId id="385" r:id="rId70"/>
  </p:sldIdLst>
  <p:sldSz cx="12192000" cy="6858000"/>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278"/>
    <a:srgbClr val="D37998"/>
    <a:srgbClr val="FEB508"/>
    <a:srgbClr val="5BB814"/>
    <a:srgbClr val="8E9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7" autoAdjust="0"/>
    <p:restoredTop sz="94660"/>
  </p:normalViewPr>
  <p:slideViewPr>
    <p:cSldViewPr snapToGrid="0">
      <p:cViewPr>
        <p:scale>
          <a:sx n="92" d="100"/>
          <a:sy n="92" d="100"/>
        </p:scale>
        <p:origin x="-132" y="-42"/>
      </p:cViewPr>
      <p:guideLst>
        <p:guide orient="horz" pos="2160"/>
        <p:guide pos="3840"/>
      </p:guideLst>
    </p:cSldViewPr>
  </p:slideViewPr>
  <p:notesTextViewPr>
    <p:cViewPr>
      <p:scale>
        <a:sx n="1" d="1"/>
        <a:sy n="1" d="1"/>
      </p:scale>
      <p:origin x="0" y="0"/>
    </p:cViewPr>
  </p:notesTextViewPr>
  <p:sorterViewPr>
    <p:cViewPr>
      <p:scale>
        <a:sx n="38" d="100"/>
        <a:sy n="3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BB15A-C283-4494-9B0F-EE5EE9FB086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F17ED1E-C6D5-405F-A2AC-CA7B11C5A00C}">
      <dgm:prSet custT="1"/>
      <dgm:spPr/>
      <dgm:t>
        <a:bodyPr/>
        <a:lstStyle/>
        <a:p>
          <a:pPr rtl="0"/>
          <a:r>
            <a:rPr lang="en-US" sz="4000" b="1" dirty="0"/>
            <a:t>2.Tìm </a:t>
          </a:r>
          <a:r>
            <a:rPr lang="en-US" sz="4000" b="1" dirty="0" err="1"/>
            <a:t>hiểu</a:t>
          </a:r>
          <a:r>
            <a:rPr lang="en-US" sz="4000" b="1" dirty="0"/>
            <a:t> </a:t>
          </a:r>
          <a:r>
            <a:rPr lang="en-US" sz="4000" b="1" dirty="0" err="1"/>
            <a:t>chung</a:t>
          </a:r>
          <a:r>
            <a:rPr lang="en-US" sz="4000" b="1" dirty="0"/>
            <a:t> </a:t>
          </a:r>
          <a:endParaRPr lang="en-US" sz="4000" dirty="0"/>
        </a:p>
      </dgm:t>
    </dgm:pt>
    <dgm:pt modelId="{97232F20-3D67-4C49-9125-8F9991E76D3E}" type="parTrans" cxnId="{A81ECA0E-20CA-472E-A57D-4320356A732A}">
      <dgm:prSet/>
      <dgm:spPr/>
      <dgm:t>
        <a:bodyPr/>
        <a:lstStyle/>
        <a:p>
          <a:endParaRPr lang="en-US"/>
        </a:p>
      </dgm:t>
    </dgm:pt>
    <dgm:pt modelId="{087C916C-B7D4-4A0A-AEDD-7893FCA1DB18}" type="sibTrans" cxnId="{A81ECA0E-20CA-472E-A57D-4320356A732A}">
      <dgm:prSet/>
      <dgm:spPr/>
      <dgm:t>
        <a:bodyPr/>
        <a:lstStyle/>
        <a:p>
          <a:endParaRPr lang="en-US"/>
        </a:p>
      </dgm:t>
    </dgm:pt>
    <dgm:pt modelId="{F5ECC9AF-CB8A-4C93-8A05-F3FFBB98B922}" type="pres">
      <dgm:prSet presAssocID="{515BB15A-C283-4494-9B0F-EE5EE9FB0869}" presName="linear" presStyleCnt="0">
        <dgm:presLayoutVars>
          <dgm:animLvl val="lvl"/>
          <dgm:resizeHandles val="exact"/>
        </dgm:presLayoutVars>
      </dgm:prSet>
      <dgm:spPr/>
      <dgm:t>
        <a:bodyPr/>
        <a:lstStyle/>
        <a:p>
          <a:endParaRPr lang="en-US"/>
        </a:p>
      </dgm:t>
    </dgm:pt>
    <dgm:pt modelId="{C69A2143-3C02-4DCC-ACB1-D39B8B609135}" type="pres">
      <dgm:prSet presAssocID="{7F17ED1E-C6D5-405F-A2AC-CA7B11C5A00C}" presName="parentText" presStyleLbl="node1" presStyleIdx="0" presStyleCnt="1">
        <dgm:presLayoutVars>
          <dgm:chMax val="0"/>
          <dgm:bulletEnabled val="1"/>
        </dgm:presLayoutVars>
      </dgm:prSet>
      <dgm:spPr/>
      <dgm:t>
        <a:bodyPr/>
        <a:lstStyle/>
        <a:p>
          <a:endParaRPr lang="en-US"/>
        </a:p>
      </dgm:t>
    </dgm:pt>
  </dgm:ptLst>
  <dgm:cxnLst>
    <dgm:cxn modelId="{A81ECA0E-20CA-472E-A57D-4320356A732A}" srcId="{515BB15A-C283-4494-9B0F-EE5EE9FB0869}" destId="{7F17ED1E-C6D5-405F-A2AC-CA7B11C5A00C}" srcOrd="0" destOrd="0" parTransId="{97232F20-3D67-4C49-9125-8F9991E76D3E}" sibTransId="{087C916C-B7D4-4A0A-AEDD-7893FCA1DB18}"/>
    <dgm:cxn modelId="{8FEB6E3E-74E0-4660-ADBF-84A0A3697280}" type="presOf" srcId="{515BB15A-C283-4494-9B0F-EE5EE9FB0869}" destId="{F5ECC9AF-CB8A-4C93-8A05-F3FFBB98B922}" srcOrd="0" destOrd="0" presId="urn:microsoft.com/office/officeart/2005/8/layout/vList2"/>
    <dgm:cxn modelId="{4A6536C4-2F91-4A33-A7EA-3BD513D0F4C7}" type="presOf" srcId="{7F17ED1E-C6D5-405F-A2AC-CA7B11C5A00C}" destId="{C69A2143-3C02-4DCC-ACB1-D39B8B609135}" srcOrd="0" destOrd="0" presId="urn:microsoft.com/office/officeart/2005/8/layout/vList2"/>
    <dgm:cxn modelId="{64A344BB-1A37-458A-8CFC-C750D2D7BA83}" type="presParOf" srcId="{F5ECC9AF-CB8A-4C93-8A05-F3FFBB98B922}" destId="{C69A2143-3C02-4DCC-ACB1-D39B8B60913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76B5A-37AF-4ED7-9830-B7AA2BD19B5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F03BF8D-12B0-4CBE-A58F-903FA09A7EC5}" type="pres">
      <dgm:prSet presAssocID="{2C976B5A-37AF-4ED7-9830-B7AA2BD19B5E}" presName="linear" presStyleCnt="0">
        <dgm:presLayoutVars>
          <dgm:animLvl val="lvl"/>
          <dgm:resizeHandles val="exact"/>
        </dgm:presLayoutVars>
      </dgm:prSet>
      <dgm:spPr/>
      <dgm:t>
        <a:bodyPr/>
        <a:lstStyle/>
        <a:p>
          <a:endParaRPr lang="en-US"/>
        </a:p>
      </dgm:t>
    </dgm:pt>
  </dgm:ptLst>
  <dgm:cxnLst>
    <dgm:cxn modelId="{F070A5C5-18BB-4932-ACC0-0E1693F6B607}" type="presOf" srcId="{2C976B5A-37AF-4ED7-9830-B7AA2BD19B5E}" destId="{4F03BF8D-12B0-4CBE-A58F-903FA09A7EC5}"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B9EDD0-4BB2-4D32-86C8-32E4BB95197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8C67B121-6832-485D-8BAD-39C23A10EE34}">
      <dgm:prSet/>
      <dgm:spPr/>
      <dgm:t>
        <a:bodyPr/>
        <a:lstStyle/>
        <a:p>
          <a:pPr rtl="0"/>
          <a:r>
            <a:rPr lang="en-US" dirty="0"/>
            <a:t>-</a:t>
          </a:r>
          <a:r>
            <a:rPr lang="en-US" dirty="0" err="1">
              <a:latin typeface="Times New Roman" panose="02020603050405020304" pitchFamily="18" charset="0"/>
              <a:ea typeface="STXihei" panose="02010600040101010101" pitchFamily="2" charset="-122"/>
              <a:cs typeface="Times New Roman" panose="02020603050405020304" pitchFamily="18" charset="0"/>
            </a:rPr>
            <a:t>Thể</a:t>
          </a:r>
          <a:r>
            <a:rPr lang="en-US" dirty="0">
              <a:latin typeface="Times New Roman" panose="02020603050405020304" pitchFamily="18" charset="0"/>
              <a:ea typeface="STXihei" panose="02010600040101010101" pitchFamily="2" charset="-122"/>
              <a:cs typeface="Times New Roman" panose="02020603050405020304" pitchFamily="18" charset="0"/>
            </a:rPr>
            <a:t> </a:t>
          </a:r>
          <a:r>
            <a:rPr lang="en-US" dirty="0" err="1">
              <a:latin typeface="Times New Roman" panose="02020603050405020304" pitchFamily="18" charset="0"/>
              <a:ea typeface="STXihei" panose="02010600040101010101" pitchFamily="2" charset="-122"/>
              <a:cs typeface="Times New Roman" panose="02020603050405020304" pitchFamily="18" charset="0"/>
            </a:rPr>
            <a:t>loại</a:t>
          </a:r>
          <a:r>
            <a:rPr lang="en-US" dirty="0">
              <a:latin typeface="Times New Roman" panose="02020603050405020304" pitchFamily="18" charset="0"/>
              <a:ea typeface="STXihei" panose="02010600040101010101" pitchFamily="2" charset="-122"/>
              <a:cs typeface="Times New Roman" panose="02020603050405020304" pitchFamily="18" charset="0"/>
            </a:rPr>
            <a:t> : </a:t>
          </a:r>
          <a:r>
            <a:rPr lang="en-US" dirty="0" err="1">
              <a:latin typeface="Times New Roman" panose="02020603050405020304" pitchFamily="18" charset="0"/>
              <a:ea typeface="STXihei" panose="02010600040101010101" pitchFamily="2" charset="-122"/>
              <a:cs typeface="Times New Roman" panose="02020603050405020304" pitchFamily="18" charset="0"/>
            </a:rPr>
            <a:t>Ký</a:t>
          </a:r>
          <a:r>
            <a:rPr lang="en-US" dirty="0">
              <a:latin typeface="Times New Roman" panose="02020603050405020304" pitchFamily="18" charset="0"/>
              <a:ea typeface="STXihei" panose="02010600040101010101" pitchFamily="2" charset="-122"/>
              <a:cs typeface="Times New Roman" panose="02020603050405020304" pitchFamily="18" charset="0"/>
            </a:rPr>
            <a:t>  .</a:t>
          </a:r>
        </a:p>
      </dgm:t>
    </dgm:pt>
    <dgm:pt modelId="{F85536F9-B24E-4638-9553-AE999C51D5E1}" type="parTrans" cxnId="{FE95CE9C-58C3-4BA6-B849-80AC4FE1EA26}">
      <dgm:prSet/>
      <dgm:spPr/>
      <dgm:t>
        <a:bodyPr/>
        <a:lstStyle/>
        <a:p>
          <a:endParaRPr lang="en-US"/>
        </a:p>
      </dgm:t>
    </dgm:pt>
    <dgm:pt modelId="{DEF7A9B4-017E-46C6-BE2E-87D20CFF3A2D}" type="sibTrans" cxnId="{FE95CE9C-58C3-4BA6-B849-80AC4FE1EA26}">
      <dgm:prSet/>
      <dgm:spPr/>
      <dgm:t>
        <a:bodyPr/>
        <a:lstStyle/>
        <a:p>
          <a:endParaRPr lang="en-US"/>
        </a:p>
      </dgm:t>
    </dgm:pt>
    <dgm:pt modelId="{25A753F4-A339-4F49-A5AF-697FAD74AB05}">
      <dgm:prSet/>
      <dgm:spPr/>
      <dgm:t>
        <a:bodyPr/>
        <a:lstStyle/>
        <a:p>
          <a:pPr rtl="0"/>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Xuất</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xứ</a:t>
          </a:r>
          <a:r>
            <a:rPr lang="en-US" dirty="0">
              <a:latin typeface="Times New Roman" panose="02020603050405020304" pitchFamily="18" charset="0"/>
              <a:ea typeface="Tahoma" panose="020B0604030504040204" pitchFamily="34" charset="0"/>
              <a:cs typeface="Times New Roman" panose="02020603050405020304" pitchFamily="18" charset="0"/>
            </a:rPr>
            <a:t>: Trang </a:t>
          </a:r>
          <a:r>
            <a:rPr lang="en-US" dirty="0" err="1">
              <a:latin typeface="Times New Roman" panose="02020603050405020304" pitchFamily="18" charset="0"/>
              <a:ea typeface="Tahoma" panose="020B0604030504040204" pitchFamily="34" charset="0"/>
              <a:cs typeface="Times New Roman" panose="02020603050405020304" pitchFamily="18" charset="0"/>
            </a:rPr>
            <a:t>thông</a:t>
          </a:r>
          <a:r>
            <a:rPr lang="en-US" dirty="0">
              <a:latin typeface="Times New Roman" panose="02020603050405020304" pitchFamily="18" charset="0"/>
              <a:ea typeface="Tahoma" panose="020B0604030504040204" pitchFamily="34" charset="0"/>
              <a:cs typeface="Times New Roman" panose="02020603050405020304" pitchFamily="18" charset="0"/>
            </a:rPr>
            <a:t> tin </a:t>
          </a:r>
          <a:r>
            <a:rPr lang="en-US" dirty="0" err="1">
              <a:latin typeface="Times New Roman" panose="02020603050405020304" pitchFamily="18" charset="0"/>
              <a:ea typeface="Tahoma" panose="020B0604030504040204" pitchFamily="34" charset="0"/>
              <a:cs typeface="Times New Roman" panose="02020603050405020304" pitchFamily="18" charset="0"/>
            </a:rPr>
            <a:t>điện</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tử</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sở</a:t>
          </a:r>
          <a:r>
            <a:rPr lang="en-US" dirty="0">
              <a:latin typeface="Times New Roman" panose="02020603050405020304" pitchFamily="18" charset="0"/>
              <a:ea typeface="Tahoma" panose="020B0604030504040204" pitchFamily="34" charset="0"/>
              <a:cs typeface="Times New Roman" panose="02020603050405020304" pitchFamily="18" charset="0"/>
            </a:rPr>
            <a:t> Du </a:t>
          </a:r>
          <a:r>
            <a:rPr lang="en-US" dirty="0" err="1">
              <a:latin typeface="Times New Roman" panose="02020603050405020304" pitchFamily="18" charset="0"/>
              <a:ea typeface="Tahoma" panose="020B0604030504040204" pitchFamily="34" charset="0"/>
              <a:cs typeface="Times New Roman" panose="02020603050405020304" pitchFamily="18" charset="0"/>
            </a:rPr>
            <a:t>lịch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Quảng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Bình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ngày</a:t>
          </a:r>
          <a:r>
            <a:rPr lang="en-US" dirty="0">
              <a:latin typeface="Times New Roman" panose="02020603050405020304" pitchFamily="18" charset="0"/>
              <a:ea typeface="Tahoma" panose="020B0604030504040204" pitchFamily="34" charset="0"/>
              <a:cs typeface="Times New Roman" panose="02020603050405020304" pitchFamily="18" charset="0"/>
            </a:rPr>
            <a:t> 14/10/2021</a:t>
          </a:r>
          <a:r>
            <a:rPr lang="en-US" dirty="0">
              <a:latin typeface="Times New Roman" panose="02020603050405020304" pitchFamily="18" charset="0"/>
              <a:cs typeface="Times New Roman" panose="02020603050405020304" pitchFamily="18" charset="0"/>
            </a:rPr>
            <a:t>.</a:t>
          </a:r>
        </a:p>
      </dgm:t>
    </dgm:pt>
    <dgm:pt modelId="{E5930461-6A70-4B0C-A3C3-DB1D6AEEFF6F}" type="parTrans" cxnId="{84A2B3E9-18A3-40DC-9AA2-03D3F887658A}">
      <dgm:prSet/>
      <dgm:spPr/>
      <dgm:t>
        <a:bodyPr/>
        <a:lstStyle/>
        <a:p>
          <a:endParaRPr lang="en-US"/>
        </a:p>
      </dgm:t>
    </dgm:pt>
    <dgm:pt modelId="{51D4D8A6-C8B5-42B6-8E27-BEF4F1E4861B}" type="sibTrans" cxnId="{84A2B3E9-18A3-40DC-9AA2-03D3F887658A}">
      <dgm:prSet/>
      <dgm:spPr/>
      <dgm:t>
        <a:bodyPr/>
        <a:lstStyle/>
        <a:p>
          <a:endParaRPr lang="en-US"/>
        </a:p>
      </dgm:t>
    </dgm:pt>
    <dgm:pt modelId="{91842D7A-D6AD-4D61-A1D7-3DA83EA6D8A9}">
      <dgm:prSet/>
      <dgm:spPr/>
      <dgm:t>
        <a:bodyPr/>
        <a:lstStyle/>
        <a:p>
          <a:pPr rtl="0"/>
          <a:r>
            <a:rPr lang="en-US" dirty="0"/>
            <a:t>- </a:t>
          </a:r>
          <a:r>
            <a:rPr lang="en-US" dirty="0" err="1">
              <a:latin typeface="Times New Roman" panose="02020603050405020304" pitchFamily="18" charset="0"/>
              <a:ea typeface="Tahoma" panose="020B0604030504040204" pitchFamily="34" charset="0"/>
              <a:cs typeface="Times New Roman" panose="02020603050405020304" pitchFamily="18" charset="0"/>
            </a:rPr>
            <a:t>Phương</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thức</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biểu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đạt</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Thuyết</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minh</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tự</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sự</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miêu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tả</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biểu</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latin typeface="Times New Roman" panose="02020603050405020304" pitchFamily="18" charset="0"/>
              <a:ea typeface="Tahoma" panose="020B0604030504040204" pitchFamily="34" charset="0"/>
              <a:cs typeface="Times New Roman" panose="02020603050405020304" pitchFamily="18" charset="0"/>
            </a:rPr>
            <a:t>cảm</a:t>
          </a:r>
          <a:r>
            <a:rPr lang="en-US" dirty="0">
              <a:latin typeface="Times New Roman" panose="02020603050405020304" pitchFamily="18" charset="0"/>
              <a:ea typeface="Tahoma" panose="020B0604030504040204" pitchFamily="34" charset="0"/>
              <a:cs typeface="Times New Roman" panose="02020603050405020304" pitchFamily="18" charset="0"/>
            </a:rPr>
            <a:t> .</a:t>
          </a:r>
        </a:p>
      </dgm:t>
    </dgm:pt>
    <dgm:pt modelId="{9C8CA3E7-3AFF-4AA9-AC4C-3519C852DA2E}" type="parTrans" cxnId="{EE27DF9A-0E4E-44D6-95DD-C0C5D1B6867B}">
      <dgm:prSet/>
      <dgm:spPr/>
      <dgm:t>
        <a:bodyPr/>
        <a:lstStyle/>
        <a:p>
          <a:endParaRPr lang="en-US"/>
        </a:p>
      </dgm:t>
    </dgm:pt>
    <dgm:pt modelId="{3D6CF576-2115-477D-AF1C-5BD0BD18906D}" type="sibTrans" cxnId="{EE27DF9A-0E4E-44D6-95DD-C0C5D1B6867B}">
      <dgm:prSet/>
      <dgm:spPr/>
      <dgm:t>
        <a:bodyPr/>
        <a:lstStyle/>
        <a:p>
          <a:endParaRPr lang="en-US"/>
        </a:p>
      </dgm:t>
    </dgm:pt>
    <dgm:pt modelId="{1C3828EB-66A6-47AE-BB7F-B9AB3614CE99}" type="pres">
      <dgm:prSet presAssocID="{B8B9EDD0-4BB2-4D32-86C8-32E4BB951972}" presName="linear" presStyleCnt="0">
        <dgm:presLayoutVars>
          <dgm:animLvl val="lvl"/>
          <dgm:resizeHandles val="exact"/>
        </dgm:presLayoutVars>
      </dgm:prSet>
      <dgm:spPr/>
      <dgm:t>
        <a:bodyPr/>
        <a:lstStyle/>
        <a:p>
          <a:endParaRPr lang="en-US"/>
        </a:p>
      </dgm:t>
    </dgm:pt>
    <dgm:pt modelId="{76580E86-94A0-4F19-9F19-C3EC1C9924D1}" type="pres">
      <dgm:prSet presAssocID="{8C67B121-6832-485D-8BAD-39C23A10EE34}" presName="parentText" presStyleLbl="node1" presStyleIdx="0" presStyleCnt="3" custAng="10800000" custFlipVert="1" custScaleY="45709">
        <dgm:presLayoutVars>
          <dgm:chMax val="0"/>
          <dgm:bulletEnabled val="1"/>
        </dgm:presLayoutVars>
      </dgm:prSet>
      <dgm:spPr/>
      <dgm:t>
        <a:bodyPr/>
        <a:lstStyle/>
        <a:p>
          <a:endParaRPr lang="en-US"/>
        </a:p>
      </dgm:t>
    </dgm:pt>
    <dgm:pt modelId="{6B6F2A0C-4FAE-435C-87AF-DD2C7B7B76E3}" type="pres">
      <dgm:prSet presAssocID="{DEF7A9B4-017E-46C6-BE2E-87D20CFF3A2D}" presName="spacer" presStyleCnt="0"/>
      <dgm:spPr/>
    </dgm:pt>
    <dgm:pt modelId="{338EC251-65EB-41FB-BE95-2DD87C5C499D}" type="pres">
      <dgm:prSet presAssocID="{25A753F4-A339-4F49-A5AF-697FAD74AB05}" presName="parentText" presStyleLbl="node1" presStyleIdx="1" presStyleCnt="3" custAng="0" custScaleY="76837">
        <dgm:presLayoutVars>
          <dgm:chMax val="0"/>
          <dgm:bulletEnabled val="1"/>
        </dgm:presLayoutVars>
      </dgm:prSet>
      <dgm:spPr/>
      <dgm:t>
        <a:bodyPr/>
        <a:lstStyle/>
        <a:p>
          <a:endParaRPr lang="en-US"/>
        </a:p>
      </dgm:t>
    </dgm:pt>
    <dgm:pt modelId="{8E058494-D1B7-4458-8B58-A73420739AF4}" type="pres">
      <dgm:prSet presAssocID="{51D4D8A6-C8B5-42B6-8E27-BEF4F1E4861B}" presName="spacer" presStyleCnt="0"/>
      <dgm:spPr/>
    </dgm:pt>
    <dgm:pt modelId="{C9033D65-1FAE-4BC1-A1D0-222A171C364C}" type="pres">
      <dgm:prSet presAssocID="{91842D7A-D6AD-4D61-A1D7-3DA83EA6D8A9}" presName="parentText" presStyleLbl="node1" presStyleIdx="2" presStyleCnt="3">
        <dgm:presLayoutVars>
          <dgm:chMax val="0"/>
          <dgm:bulletEnabled val="1"/>
        </dgm:presLayoutVars>
      </dgm:prSet>
      <dgm:spPr/>
      <dgm:t>
        <a:bodyPr/>
        <a:lstStyle/>
        <a:p>
          <a:endParaRPr lang="en-US"/>
        </a:p>
      </dgm:t>
    </dgm:pt>
  </dgm:ptLst>
  <dgm:cxnLst>
    <dgm:cxn modelId="{7A14D610-4872-43E8-BBA0-553E67C69EEC}" type="presOf" srcId="{8C67B121-6832-485D-8BAD-39C23A10EE34}" destId="{76580E86-94A0-4F19-9F19-C3EC1C9924D1}" srcOrd="0" destOrd="0" presId="urn:microsoft.com/office/officeart/2005/8/layout/vList2"/>
    <dgm:cxn modelId="{9871650C-0E84-43EE-B252-AA5C1719F6F2}" type="presOf" srcId="{25A753F4-A339-4F49-A5AF-697FAD74AB05}" destId="{338EC251-65EB-41FB-BE95-2DD87C5C499D}" srcOrd="0" destOrd="0" presId="urn:microsoft.com/office/officeart/2005/8/layout/vList2"/>
    <dgm:cxn modelId="{D6650E02-4402-40B8-9505-D74C76BE0837}" type="presOf" srcId="{91842D7A-D6AD-4D61-A1D7-3DA83EA6D8A9}" destId="{C9033D65-1FAE-4BC1-A1D0-222A171C364C}" srcOrd="0" destOrd="0" presId="urn:microsoft.com/office/officeart/2005/8/layout/vList2"/>
    <dgm:cxn modelId="{FE95CE9C-58C3-4BA6-B849-80AC4FE1EA26}" srcId="{B8B9EDD0-4BB2-4D32-86C8-32E4BB951972}" destId="{8C67B121-6832-485D-8BAD-39C23A10EE34}" srcOrd="0" destOrd="0" parTransId="{F85536F9-B24E-4638-9553-AE999C51D5E1}" sibTransId="{DEF7A9B4-017E-46C6-BE2E-87D20CFF3A2D}"/>
    <dgm:cxn modelId="{EE27DF9A-0E4E-44D6-95DD-C0C5D1B6867B}" srcId="{B8B9EDD0-4BB2-4D32-86C8-32E4BB951972}" destId="{91842D7A-D6AD-4D61-A1D7-3DA83EA6D8A9}" srcOrd="2" destOrd="0" parTransId="{9C8CA3E7-3AFF-4AA9-AC4C-3519C852DA2E}" sibTransId="{3D6CF576-2115-477D-AF1C-5BD0BD18906D}"/>
    <dgm:cxn modelId="{4AEBE6C1-24EC-4C56-AF40-603C3CDBB4A3}" type="presOf" srcId="{B8B9EDD0-4BB2-4D32-86C8-32E4BB951972}" destId="{1C3828EB-66A6-47AE-BB7F-B9AB3614CE99}" srcOrd="0" destOrd="0" presId="urn:microsoft.com/office/officeart/2005/8/layout/vList2"/>
    <dgm:cxn modelId="{84A2B3E9-18A3-40DC-9AA2-03D3F887658A}" srcId="{B8B9EDD0-4BB2-4D32-86C8-32E4BB951972}" destId="{25A753F4-A339-4F49-A5AF-697FAD74AB05}" srcOrd="1" destOrd="0" parTransId="{E5930461-6A70-4B0C-A3C3-DB1D6AEEFF6F}" sibTransId="{51D4D8A6-C8B5-42B6-8E27-BEF4F1E4861B}"/>
    <dgm:cxn modelId="{75E9C61A-4F62-47F3-A858-788DC91E03F9}" type="presParOf" srcId="{1C3828EB-66A6-47AE-BB7F-B9AB3614CE99}" destId="{76580E86-94A0-4F19-9F19-C3EC1C9924D1}" srcOrd="0" destOrd="0" presId="urn:microsoft.com/office/officeart/2005/8/layout/vList2"/>
    <dgm:cxn modelId="{EC14EB1C-0B85-4E6D-B5FA-B947F5C1D805}" type="presParOf" srcId="{1C3828EB-66A6-47AE-BB7F-B9AB3614CE99}" destId="{6B6F2A0C-4FAE-435C-87AF-DD2C7B7B76E3}" srcOrd="1" destOrd="0" presId="urn:microsoft.com/office/officeart/2005/8/layout/vList2"/>
    <dgm:cxn modelId="{7B13DFDD-E233-4F39-8C4E-304B172535C2}" type="presParOf" srcId="{1C3828EB-66A6-47AE-BB7F-B9AB3614CE99}" destId="{338EC251-65EB-41FB-BE95-2DD87C5C499D}" srcOrd="2" destOrd="0" presId="urn:microsoft.com/office/officeart/2005/8/layout/vList2"/>
    <dgm:cxn modelId="{1D59F54E-3DD7-4E6C-9F30-5BDC334692DD}" type="presParOf" srcId="{1C3828EB-66A6-47AE-BB7F-B9AB3614CE99}" destId="{8E058494-D1B7-4458-8B58-A73420739AF4}" srcOrd="3" destOrd="0" presId="urn:microsoft.com/office/officeart/2005/8/layout/vList2"/>
    <dgm:cxn modelId="{18DD7078-A83E-47B6-8765-9C75A8558A63}" type="presParOf" srcId="{1C3828EB-66A6-47AE-BB7F-B9AB3614CE99}" destId="{C9033D65-1FAE-4BC1-A1D0-222A171C364C}" srcOrd="4"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14A1F7-D764-4066-A9E0-AA0CF522007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8B07E50-DB3A-4A91-8E82-4CD0DCE28C7E}" type="pres">
      <dgm:prSet presAssocID="{6314A1F7-D764-4066-A9E0-AA0CF522007D}" presName="linear" presStyleCnt="0">
        <dgm:presLayoutVars>
          <dgm:animLvl val="lvl"/>
          <dgm:resizeHandles val="exact"/>
        </dgm:presLayoutVars>
      </dgm:prSet>
      <dgm:spPr/>
      <dgm:t>
        <a:bodyPr/>
        <a:lstStyle/>
        <a:p>
          <a:endParaRPr lang="en-US"/>
        </a:p>
      </dgm:t>
    </dgm:pt>
  </dgm:ptLst>
  <dgm:cxnLst>
    <dgm:cxn modelId="{5B724BC3-8BCF-4842-A224-9BF36F722480}" type="presOf" srcId="{6314A1F7-D764-4066-A9E0-AA0CF522007D}" destId="{C8B07E50-DB3A-4A91-8E82-4CD0DCE28C7E}"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539CFC-26C6-4D53-8DB8-E65A636018F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4E83AC53-7271-44F9-AF64-EAF71BCA221A}">
      <dgm:prSet custT="1"/>
      <dgm:spPr/>
      <dgm:t>
        <a:bodyPr/>
        <a:lstStyle/>
        <a:p>
          <a:pPr rtl="0"/>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p>
      </dgm:t>
    </dgm:pt>
    <dgm:pt modelId="{76D18926-4870-4666-AC2F-D7BED18C5F70}" type="parTrans" cxnId="{72B0582A-3CDC-414D-889D-ADB29D1C8B79}">
      <dgm:prSet/>
      <dgm:spPr/>
      <dgm:t>
        <a:bodyPr/>
        <a:lstStyle/>
        <a:p>
          <a:endParaRPr lang="en-US"/>
        </a:p>
      </dgm:t>
    </dgm:pt>
    <dgm:pt modelId="{3ACFE643-770A-4A62-88A0-3825CD42E385}" type="sibTrans" cxnId="{72B0582A-3CDC-414D-889D-ADB29D1C8B79}">
      <dgm:prSet/>
      <dgm:spPr/>
      <dgm:t>
        <a:bodyPr/>
        <a:lstStyle/>
        <a:p>
          <a:endParaRPr lang="en-US"/>
        </a:p>
      </dgm:t>
    </dgm:pt>
    <dgm:pt modelId="{A2CA3136-2D2D-411A-A476-E1E5C6FE9B6B}" type="pres">
      <dgm:prSet presAssocID="{25539CFC-26C6-4D53-8DB8-E65A636018FD}" presName="linear" presStyleCnt="0">
        <dgm:presLayoutVars>
          <dgm:animLvl val="lvl"/>
          <dgm:resizeHandles val="exact"/>
        </dgm:presLayoutVars>
      </dgm:prSet>
      <dgm:spPr/>
      <dgm:t>
        <a:bodyPr/>
        <a:lstStyle/>
        <a:p>
          <a:endParaRPr lang="en-US"/>
        </a:p>
      </dgm:t>
    </dgm:pt>
    <dgm:pt modelId="{8D57E188-9A20-4C2B-905C-D2DEE590BC49}" type="pres">
      <dgm:prSet presAssocID="{4E83AC53-7271-44F9-AF64-EAF71BCA221A}" presName="parentText" presStyleLbl="node1" presStyleIdx="0" presStyleCnt="1" custLinFactNeighborX="-1412" custLinFactNeighborY="-949">
        <dgm:presLayoutVars>
          <dgm:chMax val="0"/>
          <dgm:bulletEnabled val="1"/>
        </dgm:presLayoutVars>
      </dgm:prSet>
      <dgm:spPr/>
      <dgm:t>
        <a:bodyPr/>
        <a:lstStyle/>
        <a:p>
          <a:endParaRPr lang="en-US"/>
        </a:p>
      </dgm:t>
    </dgm:pt>
  </dgm:ptLst>
  <dgm:cxnLst>
    <dgm:cxn modelId="{C5197DC9-0A78-42F5-9B83-F626120053DE}" type="presOf" srcId="{25539CFC-26C6-4D53-8DB8-E65A636018FD}" destId="{A2CA3136-2D2D-411A-A476-E1E5C6FE9B6B}" srcOrd="0" destOrd="0" presId="urn:microsoft.com/office/officeart/2005/8/layout/vList2"/>
    <dgm:cxn modelId="{FB4113D5-4C92-4187-88F0-74E4B8AA8FD4}" type="presOf" srcId="{4E83AC53-7271-44F9-AF64-EAF71BCA221A}" destId="{8D57E188-9A20-4C2B-905C-D2DEE590BC49}" srcOrd="0" destOrd="0" presId="urn:microsoft.com/office/officeart/2005/8/layout/vList2"/>
    <dgm:cxn modelId="{72B0582A-3CDC-414D-889D-ADB29D1C8B79}" srcId="{25539CFC-26C6-4D53-8DB8-E65A636018FD}" destId="{4E83AC53-7271-44F9-AF64-EAF71BCA221A}" srcOrd="0" destOrd="0" parTransId="{76D18926-4870-4666-AC2F-D7BED18C5F70}" sibTransId="{3ACFE643-770A-4A62-88A0-3825CD42E385}"/>
    <dgm:cxn modelId="{0D9AFC15-C84B-4D66-9D2A-B6B2EBA95E72}" type="presParOf" srcId="{A2CA3136-2D2D-411A-A476-E1E5C6FE9B6B}" destId="{8D57E188-9A20-4C2B-905C-D2DEE590BC49}"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ECADFC-3E90-44A5-B2A2-85F70ABABE3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50064F0-E6AE-409B-9401-AA02A188E7E6}">
      <dgm:prSet/>
      <dgm:spPr/>
      <dgm:t>
        <a:bodyPr/>
        <a:lstStyle/>
        <a:p>
          <a:pPr rtl="0"/>
          <a:r>
            <a:rPr lang="en-US" b="1" i="0" baseline="0" dirty="0">
              <a:latin typeface="Times New Roman" panose="02020603050405020304" pitchFamily="18" charset="0"/>
              <a:cs typeface="Times New Roman" panose="02020603050405020304" pitchFamily="18" charset="0"/>
            </a:rPr>
            <a:t>a. </a:t>
          </a:r>
          <a:r>
            <a:rPr lang="en-US" b="1" i="0" baseline="0" dirty="0" err="1">
              <a:latin typeface="Times New Roman" panose="02020603050405020304" pitchFamily="18" charset="0"/>
              <a:cs typeface="Times New Roman" panose="02020603050405020304" pitchFamily="18" charset="0"/>
            </a:rPr>
            <a:t>Tác</a:t>
          </a:r>
          <a:r>
            <a:rPr lang="en-US" b="1" i="0" baseline="0" dirty="0">
              <a:latin typeface="Times New Roman" panose="02020603050405020304" pitchFamily="18" charset="0"/>
              <a:cs typeface="Times New Roman" panose="02020603050405020304" pitchFamily="18" charset="0"/>
            </a:rPr>
            <a:t> </a:t>
          </a:r>
          <a:r>
            <a:rPr lang="en-US" b="1" i="0" baseline="0" dirty="0" err="1">
              <a:latin typeface="Times New Roman" panose="02020603050405020304" pitchFamily="18" charset="0"/>
              <a:cs typeface="Times New Roman" panose="02020603050405020304" pitchFamily="18" charset="0"/>
            </a:rPr>
            <a:t>giả</a:t>
          </a:r>
          <a:r>
            <a:rPr lang="en-US" b="1" i="0" baseline="0" dirty="0">
              <a:latin typeface="Times New Roman" panose="02020603050405020304" pitchFamily="18" charset="0"/>
              <a:cs typeface="Times New Roman" panose="02020603050405020304" pitchFamily="18" charset="0"/>
            </a:rPr>
            <a:t> : </a:t>
          </a:r>
          <a:r>
            <a:rPr lang="en-US" b="1" i="0" baseline="0" dirty="0" err="1">
              <a:latin typeface="Times New Roman" panose="02020603050405020304" pitchFamily="18" charset="0"/>
              <a:cs typeface="Times New Roman" panose="02020603050405020304" pitchFamily="18" charset="0"/>
            </a:rPr>
            <a:t>Trà</a:t>
          </a:r>
          <a:r>
            <a:rPr lang="en-US" b="1" i="0" baseline="0" dirty="0">
              <a:latin typeface="Times New Roman" panose="02020603050405020304" pitchFamily="18" charset="0"/>
              <a:cs typeface="Times New Roman" panose="02020603050405020304" pitchFamily="18" charset="0"/>
            </a:rPr>
            <a:t> My</a:t>
          </a:r>
          <a:endParaRPr lang="en-US" dirty="0">
            <a:latin typeface="Times New Roman" panose="02020603050405020304" pitchFamily="18" charset="0"/>
            <a:cs typeface="Times New Roman" panose="02020603050405020304" pitchFamily="18" charset="0"/>
          </a:endParaRPr>
        </a:p>
      </dgm:t>
    </dgm:pt>
    <dgm:pt modelId="{4D5D34FF-4BD9-4418-A0F3-7A8777012CE3}" type="parTrans" cxnId="{18876481-83A5-4F55-8390-49E0330EC9B0}">
      <dgm:prSet/>
      <dgm:spPr/>
      <dgm:t>
        <a:bodyPr/>
        <a:lstStyle/>
        <a:p>
          <a:endParaRPr lang="en-US"/>
        </a:p>
      </dgm:t>
    </dgm:pt>
    <dgm:pt modelId="{F1797535-66B4-4091-A901-47011F93166A}" type="sibTrans" cxnId="{18876481-83A5-4F55-8390-49E0330EC9B0}">
      <dgm:prSet/>
      <dgm:spPr/>
      <dgm:t>
        <a:bodyPr/>
        <a:lstStyle/>
        <a:p>
          <a:endParaRPr lang="en-US"/>
        </a:p>
      </dgm:t>
    </dgm:pt>
    <dgm:pt modelId="{8A7D3928-608E-4EE9-BD9D-5B6F9C00A565}" type="pres">
      <dgm:prSet presAssocID="{32ECADFC-3E90-44A5-B2A2-85F70ABABE39}" presName="linear" presStyleCnt="0">
        <dgm:presLayoutVars>
          <dgm:animLvl val="lvl"/>
          <dgm:resizeHandles val="exact"/>
        </dgm:presLayoutVars>
      </dgm:prSet>
      <dgm:spPr/>
      <dgm:t>
        <a:bodyPr/>
        <a:lstStyle/>
        <a:p>
          <a:endParaRPr lang="en-US"/>
        </a:p>
      </dgm:t>
    </dgm:pt>
    <dgm:pt modelId="{08524108-F438-4319-AE5A-319E2CC6B6D5}" type="pres">
      <dgm:prSet presAssocID="{C50064F0-E6AE-409B-9401-AA02A188E7E6}" presName="parentText" presStyleLbl="node1" presStyleIdx="0" presStyleCnt="1">
        <dgm:presLayoutVars>
          <dgm:chMax val="0"/>
          <dgm:bulletEnabled val="1"/>
        </dgm:presLayoutVars>
      </dgm:prSet>
      <dgm:spPr/>
      <dgm:t>
        <a:bodyPr/>
        <a:lstStyle/>
        <a:p>
          <a:endParaRPr lang="en-US"/>
        </a:p>
      </dgm:t>
    </dgm:pt>
  </dgm:ptLst>
  <dgm:cxnLst>
    <dgm:cxn modelId="{45F9EC6E-2D28-4202-9D8A-4AC727391D62}" type="presOf" srcId="{C50064F0-E6AE-409B-9401-AA02A188E7E6}" destId="{08524108-F438-4319-AE5A-319E2CC6B6D5}" srcOrd="0" destOrd="0" presId="urn:microsoft.com/office/officeart/2005/8/layout/vList2"/>
    <dgm:cxn modelId="{53804051-9134-4CD6-B492-E91E97A7468D}" type="presOf" srcId="{32ECADFC-3E90-44A5-B2A2-85F70ABABE39}" destId="{8A7D3928-608E-4EE9-BD9D-5B6F9C00A565}" srcOrd="0" destOrd="0" presId="urn:microsoft.com/office/officeart/2005/8/layout/vList2"/>
    <dgm:cxn modelId="{18876481-83A5-4F55-8390-49E0330EC9B0}" srcId="{32ECADFC-3E90-44A5-B2A2-85F70ABABE39}" destId="{C50064F0-E6AE-409B-9401-AA02A188E7E6}" srcOrd="0" destOrd="0" parTransId="{4D5D34FF-4BD9-4418-A0F3-7A8777012CE3}" sibTransId="{F1797535-66B4-4091-A901-47011F93166A}"/>
    <dgm:cxn modelId="{3B0232FB-B328-46D0-9D5A-D8862C8D328E}" type="presParOf" srcId="{8A7D3928-608E-4EE9-BD9D-5B6F9C00A565}" destId="{08524108-F438-4319-AE5A-319E2CC6B6D5}" srcOrd="0" destOrd="0" presId="urn:microsoft.com/office/officeart/2005/8/layout/v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A2143-3C02-4DCC-ACB1-D39B8B609135}">
      <dsp:nvSpPr>
        <dsp:cNvPr id="0" name=""/>
        <dsp:cNvSpPr/>
      </dsp:nvSpPr>
      <dsp:spPr>
        <a:xfrm>
          <a:off x="0" y="98"/>
          <a:ext cx="5791200" cy="69742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b="1" kern="1200" dirty="0"/>
            <a:t>2.Tìm </a:t>
          </a:r>
          <a:r>
            <a:rPr lang="en-US" sz="4000" b="1" kern="1200" dirty="0" err="1"/>
            <a:t>hiểu</a:t>
          </a:r>
          <a:r>
            <a:rPr lang="en-US" sz="4000" b="1" kern="1200" dirty="0"/>
            <a:t> </a:t>
          </a:r>
          <a:r>
            <a:rPr lang="en-US" sz="4000" b="1" kern="1200" dirty="0" err="1"/>
            <a:t>chung</a:t>
          </a:r>
          <a:r>
            <a:rPr lang="en-US" sz="4000" b="1" kern="1200" dirty="0"/>
            <a:t> </a:t>
          </a:r>
          <a:endParaRPr lang="en-US" sz="4000" kern="1200" dirty="0"/>
        </a:p>
      </dsp:txBody>
      <dsp:txXfrm>
        <a:off x="34046" y="34144"/>
        <a:ext cx="5723108" cy="629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80E86-94A0-4F19-9F19-C3EC1C9924D1}">
      <dsp:nvSpPr>
        <dsp:cNvPr id="0" name=""/>
        <dsp:cNvSpPr/>
      </dsp:nvSpPr>
      <dsp:spPr>
        <a:xfrm rot="10800000" flipV="1">
          <a:off x="0" y="10466"/>
          <a:ext cx="11725563" cy="83260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a:t>
          </a:r>
          <a:r>
            <a:rPr lang="en-US" sz="3600" kern="1200" dirty="0" err="1">
              <a:latin typeface="Times New Roman" panose="02020603050405020304" pitchFamily="18" charset="0"/>
              <a:ea typeface="STXihei" panose="02010600040101010101" pitchFamily="2" charset="-122"/>
              <a:cs typeface="Times New Roman" panose="02020603050405020304" pitchFamily="18" charset="0"/>
            </a:rPr>
            <a:t>Thể</a:t>
          </a:r>
          <a:r>
            <a:rPr lang="en-US" sz="3600" kern="1200" dirty="0">
              <a:latin typeface="Times New Roman" panose="02020603050405020304" pitchFamily="18" charset="0"/>
              <a:ea typeface="STXihei" panose="02010600040101010101" pitchFamily="2" charset="-122"/>
              <a:cs typeface="Times New Roman" panose="02020603050405020304" pitchFamily="18" charset="0"/>
            </a:rPr>
            <a:t> </a:t>
          </a:r>
          <a:r>
            <a:rPr lang="en-US" sz="3600" kern="1200" dirty="0" err="1">
              <a:latin typeface="Times New Roman" panose="02020603050405020304" pitchFamily="18" charset="0"/>
              <a:ea typeface="STXihei" panose="02010600040101010101" pitchFamily="2" charset="-122"/>
              <a:cs typeface="Times New Roman" panose="02020603050405020304" pitchFamily="18" charset="0"/>
            </a:rPr>
            <a:t>loại</a:t>
          </a:r>
          <a:r>
            <a:rPr lang="en-US" sz="3600" kern="1200" dirty="0">
              <a:latin typeface="Times New Roman" panose="02020603050405020304" pitchFamily="18" charset="0"/>
              <a:ea typeface="STXihei" panose="02010600040101010101" pitchFamily="2" charset="-122"/>
              <a:cs typeface="Times New Roman" panose="02020603050405020304" pitchFamily="18" charset="0"/>
            </a:rPr>
            <a:t> : </a:t>
          </a:r>
          <a:r>
            <a:rPr lang="en-US" sz="3600" kern="1200" dirty="0" err="1">
              <a:latin typeface="Times New Roman" panose="02020603050405020304" pitchFamily="18" charset="0"/>
              <a:ea typeface="STXihei" panose="02010600040101010101" pitchFamily="2" charset="-122"/>
              <a:cs typeface="Times New Roman" panose="02020603050405020304" pitchFamily="18" charset="0"/>
            </a:rPr>
            <a:t>Ký</a:t>
          </a:r>
          <a:r>
            <a:rPr lang="en-US" sz="3600" kern="1200" dirty="0">
              <a:latin typeface="Times New Roman" panose="02020603050405020304" pitchFamily="18" charset="0"/>
              <a:ea typeface="STXihei" panose="02010600040101010101" pitchFamily="2" charset="-122"/>
              <a:cs typeface="Times New Roman" panose="02020603050405020304" pitchFamily="18" charset="0"/>
            </a:rPr>
            <a:t>  .</a:t>
          </a:r>
        </a:p>
      </dsp:txBody>
      <dsp:txXfrm rot="-10800000">
        <a:off x="40645" y="51111"/>
        <a:ext cx="11644273" cy="751319"/>
      </dsp:txXfrm>
    </dsp:sp>
    <dsp:sp modelId="{338EC251-65EB-41FB-BE95-2DD87C5C499D}">
      <dsp:nvSpPr>
        <dsp:cNvPr id="0" name=""/>
        <dsp:cNvSpPr/>
      </dsp:nvSpPr>
      <dsp:spPr>
        <a:xfrm>
          <a:off x="0" y="978436"/>
          <a:ext cx="11725563" cy="139961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latin typeface="Tahoma" panose="020B0604030504040204" pitchFamily="34" charset="0"/>
              <a:ea typeface="Tahoma" panose="020B0604030504040204" pitchFamily="34" charset="0"/>
              <a:cs typeface="Tahoma" panose="020B0604030504040204" pitchFamily="34"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Xuất</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xứ</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Trang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tin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điện</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tử</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sở</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Du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lịch</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Quảng</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Bình</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ngày</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14/10/2021</a:t>
          </a:r>
          <a:r>
            <a:rPr lang="en-US" sz="3600" kern="1200" dirty="0">
              <a:latin typeface="Times New Roman" panose="02020603050405020304" pitchFamily="18" charset="0"/>
              <a:cs typeface="Times New Roman" panose="02020603050405020304" pitchFamily="18" charset="0"/>
            </a:rPr>
            <a:t>.</a:t>
          </a:r>
        </a:p>
      </dsp:txBody>
      <dsp:txXfrm>
        <a:off x="68324" y="1046760"/>
        <a:ext cx="11588915" cy="1262971"/>
      </dsp:txXfrm>
    </dsp:sp>
    <dsp:sp modelId="{C9033D65-1FAE-4BC1-A1D0-222A171C364C}">
      <dsp:nvSpPr>
        <dsp:cNvPr id="0" name=""/>
        <dsp:cNvSpPr/>
      </dsp:nvSpPr>
      <dsp:spPr>
        <a:xfrm>
          <a:off x="0" y="2513415"/>
          <a:ext cx="11725563" cy="1821543"/>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biểu</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đạt</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Thuyết</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minh</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sự</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miêu</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tả</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biểu</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600" kern="1200" dirty="0" err="1">
              <a:latin typeface="Times New Roman" panose="02020603050405020304" pitchFamily="18" charset="0"/>
              <a:ea typeface="Tahoma" panose="020B0604030504040204" pitchFamily="34" charset="0"/>
              <a:cs typeface="Times New Roman" panose="02020603050405020304" pitchFamily="18" charset="0"/>
            </a:rPr>
            <a:t>cảm</a:t>
          </a:r>
          <a:r>
            <a:rPr lang="en-US" sz="3600" kern="1200" dirty="0">
              <a:latin typeface="Times New Roman" panose="02020603050405020304" pitchFamily="18" charset="0"/>
              <a:ea typeface="Tahoma" panose="020B0604030504040204" pitchFamily="34" charset="0"/>
              <a:cs typeface="Times New Roman" panose="02020603050405020304" pitchFamily="18" charset="0"/>
            </a:rPr>
            <a:t> .</a:t>
          </a:r>
        </a:p>
      </dsp:txBody>
      <dsp:txXfrm>
        <a:off x="88920" y="2602335"/>
        <a:ext cx="11547723" cy="1643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7E188-9A20-4C2B-905C-D2DEE590BC49}">
      <dsp:nvSpPr>
        <dsp:cNvPr id="0" name=""/>
        <dsp:cNvSpPr/>
      </dsp:nvSpPr>
      <dsp:spPr>
        <a:xfrm>
          <a:off x="0" y="846"/>
          <a:ext cx="3858226" cy="7371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b: </a:t>
          </a:r>
          <a:r>
            <a:rPr lang="en-US" sz="3200" b="1" kern="1200" dirty="0" err="1">
              <a:latin typeface="Times New Roman" panose="02020603050405020304" pitchFamily="18" charset="0"/>
              <a:cs typeface="Times New Roman" panose="02020603050405020304" pitchFamily="18" charset="0"/>
            </a:rPr>
            <a:t>Tác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phẩm</a:t>
          </a:r>
          <a:r>
            <a:rPr lang="en-US" sz="3200" b="1" kern="1200" dirty="0">
              <a:latin typeface="Times New Roman" panose="02020603050405020304" pitchFamily="18" charset="0"/>
              <a:cs typeface="Times New Roman" panose="02020603050405020304" pitchFamily="18" charset="0"/>
            </a:rPr>
            <a:t> </a:t>
          </a:r>
        </a:p>
      </dsp:txBody>
      <dsp:txXfrm>
        <a:off x="35982" y="36828"/>
        <a:ext cx="3786262" cy="6651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24108-F438-4319-AE5A-319E2CC6B6D5}">
      <dsp:nvSpPr>
        <dsp:cNvPr id="0" name=""/>
        <dsp:cNvSpPr/>
      </dsp:nvSpPr>
      <dsp:spPr>
        <a:xfrm>
          <a:off x="0" y="147073"/>
          <a:ext cx="3179354" cy="6318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b="1" i="0" kern="1200" baseline="0" dirty="0">
              <a:latin typeface="Times New Roman" panose="02020603050405020304" pitchFamily="18" charset="0"/>
              <a:cs typeface="Times New Roman" panose="02020603050405020304" pitchFamily="18" charset="0"/>
            </a:rPr>
            <a:t>a. </a:t>
          </a:r>
          <a:r>
            <a:rPr lang="en-US" sz="2700" b="1" i="0" kern="1200" baseline="0" dirty="0" err="1">
              <a:latin typeface="Times New Roman" panose="02020603050405020304" pitchFamily="18" charset="0"/>
              <a:cs typeface="Times New Roman" panose="02020603050405020304" pitchFamily="18" charset="0"/>
            </a:rPr>
            <a:t>Tác</a:t>
          </a:r>
          <a:r>
            <a:rPr lang="en-US" sz="2700" b="1" i="0" kern="1200" baseline="0" dirty="0">
              <a:latin typeface="Times New Roman" panose="02020603050405020304" pitchFamily="18" charset="0"/>
              <a:cs typeface="Times New Roman" panose="02020603050405020304" pitchFamily="18" charset="0"/>
            </a:rPr>
            <a:t> </a:t>
          </a:r>
          <a:r>
            <a:rPr lang="en-US" sz="2700" b="1" i="0" kern="1200" baseline="0" dirty="0" err="1">
              <a:latin typeface="Times New Roman" panose="02020603050405020304" pitchFamily="18" charset="0"/>
              <a:cs typeface="Times New Roman" panose="02020603050405020304" pitchFamily="18" charset="0"/>
            </a:rPr>
            <a:t>giả</a:t>
          </a:r>
          <a:r>
            <a:rPr lang="en-US" sz="2700" b="1" i="0" kern="1200" baseline="0" dirty="0">
              <a:latin typeface="Times New Roman" panose="02020603050405020304" pitchFamily="18" charset="0"/>
              <a:cs typeface="Times New Roman" panose="02020603050405020304" pitchFamily="18" charset="0"/>
            </a:rPr>
            <a:t> : </a:t>
          </a:r>
          <a:r>
            <a:rPr lang="en-US" sz="2700" b="1" i="0" kern="1200" baseline="0" dirty="0" err="1">
              <a:latin typeface="Times New Roman" panose="02020603050405020304" pitchFamily="18" charset="0"/>
              <a:cs typeface="Times New Roman" panose="02020603050405020304" pitchFamily="18" charset="0"/>
            </a:rPr>
            <a:t>Trà</a:t>
          </a:r>
          <a:r>
            <a:rPr lang="en-US" sz="2700" b="1" i="0" kern="1200" baseline="0" dirty="0">
              <a:latin typeface="Times New Roman" panose="02020603050405020304" pitchFamily="18" charset="0"/>
              <a:cs typeface="Times New Roman" panose="02020603050405020304" pitchFamily="18" charset="0"/>
            </a:rPr>
            <a:t> My</a:t>
          </a:r>
          <a:endParaRPr lang="en-US" sz="2700" kern="1200" dirty="0">
            <a:latin typeface="Times New Roman" panose="02020603050405020304" pitchFamily="18" charset="0"/>
            <a:cs typeface="Times New Roman" panose="02020603050405020304" pitchFamily="18" charset="0"/>
          </a:endParaRPr>
        </a:p>
      </dsp:txBody>
      <dsp:txXfrm>
        <a:off x="30842" y="177915"/>
        <a:ext cx="3117670" cy="5701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604FD-4356-4318-B204-5795754699B6}" type="datetimeFigureOut">
              <a:rPr lang="zh-CN" altLang="en-US" smtClean="0"/>
              <a:t>2022/12/20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D79F0-8940-491D-97BF-74C221A53C50}" type="slidenum">
              <a:rPr lang="zh-CN" altLang="en-US" smtClean="0"/>
              <a:t>‹#›</a:t>
            </a:fld>
            <a:endParaRPr lang="zh-CN" altLang="en-US"/>
          </a:p>
        </p:txBody>
      </p:sp>
    </p:spTree>
    <p:extLst>
      <p:ext uri="{BB962C8B-B14F-4D97-AF65-F5344CB8AC3E}">
        <p14:creationId xmlns:p14="http://schemas.microsoft.com/office/powerpoint/2010/main" val="157554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B3D79F0-8940-491D-97BF-74C221A53C50}" type="slidenum">
              <a:rPr lang="zh-CN" altLang="en-US" smtClean="0"/>
              <a:t>2</a:t>
            </a:fld>
            <a:endParaRPr lang="zh-CN" altLang="en-US"/>
          </a:p>
        </p:txBody>
      </p:sp>
    </p:spTree>
    <p:extLst>
      <p:ext uri="{BB962C8B-B14F-4D97-AF65-F5344CB8AC3E}">
        <p14:creationId xmlns:p14="http://schemas.microsoft.com/office/powerpoint/2010/main" val="15465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827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6948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431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2527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84549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65398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96603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042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6019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9749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361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7343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1576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93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63500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35703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40417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0219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65940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9739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6867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B3D79F0-8940-491D-97BF-74C221A53C50}" type="slidenum">
              <a:rPr lang="zh-CN" altLang="en-US" smtClean="0"/>
              <a:t>4</a:t>
            </a:fld>
            <a:endParaRPr lang="zh-CN" altLang="en-US"/>
          </a:p>
        </p:txBody>
      </p:sp>
    </p:spTree>
    <p:extLst>
      <p:ext uri="{BB962C8B-B14F-4D97-AF65-F5344CB8AC3E}">
        <p14:creationId xmlns:p14="http://schemas.microsoft.com/office/powerpoint/2010/main" val="1371999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463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59590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8489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6737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03982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4385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86198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08091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9372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3359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B3D79F0-8940-491D-97BF-74C221A53C50}" type="slidenum">
              <a:rPr lang="zh-CN" altLang="en-US" smtClean="0"/>
              <a:t>5</a:t>
            </a:fld>
            <a:endParaRPr lang="zh-CN" altLang="en-US"/>
          </a:p>
        </p:txBody>
      </p:sp>
    </p:spTree>
    <p:extLst>
      <p:ext uri="{BB962C8B-B14F-4D97-AF65-F5344CB8AC3E}">
        <p14:creationId xmlns:p14="http://schemas.microsoft.com/office/powerpoint/2010/main" val="355585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B3D79F0-8940-491D-97BF-74C221A53C50}" type="slidenum">
              <a:rPr lang="zh-CN" altLang="en-US" smtClean="0"/>
              <a:t>6</a:t>
            </a:fld>
            <a:endParaRPr lang="zh-CN" altLang="en-US"/>
          </a:p>
        </p:txBody>
      </p:sp>
    </p:spTree>
    <p:extLst>
      <p:ext uri="{BB962C8B-B14F-4D97-AF65-F5344CB8AC3E}">
        <p14:creationId xmlns:p14="http://schemas.microsoft.com/office/powerpoint/2010/main" val="99670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B3D79F0-8940-491D-97BF-74C221A53C50}" type="slidenum">
              <a:rPr lang="zh-CN" altLang="en-US" smtClean="0"/>
              <a:t>7</a:t>
            </a:fld>
            <a:endParaRPr lang="zh-CN" altLang="en-US"/>
          </a:p>
        </p:txBody>
      </p:sp>
    </p:spTree>
    <p:extLst>
      <p:ext uri="{BB962C8B-B14F-4D97-AF65-F5344CB8AC3E}">
        <p14:creationId xmlns:p14="http://schemas.microsoft.com/office/powerpoint/2010/main" val="609208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B3D79F0-8940-491D-97BF-74C221A53C50}" type="slidenum">
              <a:rPr lang="zh-CN" altLang="en-US" smtClean="0"/>
              <a:t>8</a:t>
            </a:fld>
            <a:endParaRPr lang="zh-CN" altLang="en-US"/>
          </a:p>
        </p:txBody>
      </p:sp>
    </p:spTree>
    <p:extLst>
      <p:ext uri="{BB962C8B-B14F-4D97-AF65-F5344CB8AC3E}">
        <p14:creationId xmlns:p14="http://schemas.microsoft.com/office/powerpoint/2010/main" val="3884020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a:solidFill>
                <a:schemeClr val="tx1">
                  <a:lumMod val="95000"/>
                  <a:lumOff val="5000"/>
                </a:schemeClr>
              </a:solidFill>
              <a:latin typeface="Times New Roman" panose="02020603050405020304" pitchFamily="18" charset="0"/>
              <a:cs typeface="Times New Roman" panose="02020603050405020304" pitchFamily="18" charset="0"/>
            </a:endParaRPr>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D79F0-8940-491D-97BF-74C221A53C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29851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5C7C7-FCC0-473E-8738-608D4B0E5BD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895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8200" y="365127"/>
            <a:ext cx="10515600" cy="430006"/>
          </a:xfrm>
        </p:spPr>
        <p:txBody>
          <a:bodyPr>
            <a:normAutofit/>
          </a:bodyPr>
          <a:lstStyle>
            <a:lvl1pPr algn="ctr">
              <a:defRPr sz="2800">
                <a:solidFill>
                  <a:schemeClr val="accent1"/>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052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1347625944"/>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399087421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217340678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3209040740"/>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57"/>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54" b="0" i="0" u="none" strike="noStrike" kern="1200" cap="none" spc="0" normalizeH="0" baseline="0" noProof="0" dirty="0">
              <a:ln>
                <a:noFill/>
              </a:ln>
              <a:solidFill>
                <a:prstClr val="white"/>
              </a:solidFill>
              <a:effectLst/>
              <a:uLnTx/>
              <a:uFillTx/>
              <a:latin typeface="Arial"/>
              <a:cs typeface="+mn-cs"/>
            </a:endParaRPr>
          </a:p>
        </p:txBody>
      </p:sp>
      <p:sp>
        <p:nvSpPr>
          <p:cNvPr id="9" name="Slide Number Placeholder 4"/>
          <p:cNvSpPr txBox="1">
            <a:spLocks/>
          </p:cNvSpPr>
          <p:nvPr userDrawn="1"/>
        </p:nvSpPr>
        <p:spPr>
          <a:xfrm>
            <a:off x="11636740" y="6340884"/>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375261"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600" b="0" i="0" u="none" strike="noStrike" kern="1200" cap="none" spc="0" normalizeH="0" baseline="0" noProof="0" smtClean="0">
                <a:ln>
                  <a:noFill/>
                </a:ln>
                <a:solidFill>
                  <a:srgbClr val="262626">
                    <a:lumMod val="50000"/>
                    <a:lumOff val="50000"/>
                  </a:srgbClr>
                </a:solidFill>
                <a:effectLst/>
                <a:uLnTx/>
                <a:uFillTx/>
                <a:latin typeface="Arial"/>
                <a:cs typeface="+mn-cs"/>
              </a:rPr>
              <a:pPr marL="0" marR="0" lvl="0" indent="0" algn="ctr" defTabSz="1375261"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262626">
                  <a:lumMod val="50000"/>
                  <a:lumOff val="50000"/>
                </a:srgbClr>
              </a:solidFill>
              <a:effectLst/>
              <a:uLnTx/>
              <a:uFillTx/>
              <a:latin typeface="Arial"/>
              <a:cs typeface="+mn-cs"/>
            </a:endParaRPr>
          </a:p>
        </p:txBody>
      </p:sp>
    </p:spTree>
    <p:extLst>
      <p:ext uri="{BB962C8B-B14F-4D97-AF65-F5344CB8AC3E}">
        <p14:creationId xmlns:p14="http://schemas.microsoft.com/office/powerpoint/2010/main" val="248071510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45"/>
            <a:ext cx="7518400" cy="471365"/>
          </a:xfrm>
          <a:prstGeom prst="rect">
            <a:avLst/>
          </a:prstGeom>
        </p:spPr>
        <p:txBody>
          <a:bodyPr wrap="none" lIns="0" tIns="0" rIns="0" bIns="0" anchor="ctr">
            <a:noAutofit/>
          </a:bodyPr>
          <a:lstStyle>
            <a:lvl1pPr algn="ctr">
              <a:defRPr sz="3199"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4"/>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dirty="0"/>
              <a:t>Subtext Goes Here</a:t>
            </a:r>
          </a:p>
        </p:txBody>
      </p:sp>
      <p:sp>
        <p:nvSpPr>
          <p:cNvPr id="8" name="Flowchart: Off-page Connector 6"/>
          <p:cNvSpPr/>
          <p:nvPr userDrawn="1"/>
        </p:nvSpPr>
        <p:spPr>
          <a:xfrm rot="5400000">
            <a:off x="11705985" y="6244125"/>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54" b="0" i="0" u="none" strike="noStrike" kern="1200" cap="none" spc="0" normalizeH="0" baseline="0" noProof="0" dirty="0">
              <a:ln>
                <a:noFill/>
              </a:ln>
              <a:solidFill>
                <a:prstClr val="white"/>
              </a:solidFill>
              <a:effectLst/>
              <a:uLnTx/>
              <a:uFillTx/>
              <a:latin typeface="Arial"/>
              <a:cs typeface="+mn-cs"/>
            </a:endParaRPr>
          </a:p>
        </p:txBody>
      </p:sp>
      <p:sp>
        <p:nvSpPr>
          <p:cNvPr id="9" name="Slide Number Placeholder 4"/>
          <p:cNvSpPr txBox="1">
            <a:spLocks/>
          </p:cNvSpPr>
          <p:nvPr userDrawn="1"/>
        </p:nvSpPr>
        <p:spPr>
          <a:xfrm>
            <a:off x="11667912" y="6337852"/>
            <a:ext cx="610241" cy="366183"/>
          </a:xfrm>
          <a:prstGeom prst="rect">
            <a:avLst/>
          </a:prstGeom>
        </p:spPr>
        <p:txBody>
          <a:bodyPr anchor="ctr"/>
          <a:lstStyle>
            <a:defPPr>
              <a:defRPr lang="en-US"/>
            </a:defPPr>
            <a:lvl1pPr marL="0" algn="ctr" defTabSz="1375261" rtl="0" eaLnBrk="1" latinLnBrk="0" hangingPunct="1">
              <a:defRPr sz="1600" b="0" kern="1200">
                <a:solidFill>
                  <a:schemeClr val="tx1">
                    <a:lumMod val="75000"/>
                    <a:lumOff val="25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pPr marL="0" marR="0" lvl="0" indent="0" algn="ctr" defTabSz="1375261"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600" b="0" i="0" u="none" strike="noStrike" kern="1200" cap="none" spc="0" normalizeH="0" baseline="0" noProof="0" smtClean="0">
                <a:ln>
                  <a:noFill/>
                </a:ln>
                <a:solidFill>
                  <a:srgbClr val="262626">
                    <a:lumMod val="75000"/>
                    <a:lumOff val="25000"/>
                  </a:srgbClr>
                </a:solidFill>
                <a:effectLst/>
                <a:uLnTx/>
                <a:uFillTx/>
                <a:latin typeface="Arial"/>
                <a:cs typeface="+mn-cs"/>
              </a:rPr>
              <a:pPr marL="0" marR="0" lvl="0" indent="0" algn="ctr" defTabSz="1375261"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262626">
                  <a:lumMod val="75000"/>
                  <a:lumOff val="25000"/>
                </a:srgbClr>
              </a:solidFill>
              <a:effectLst/>
              <a:uLnTx/>
              <a:uFillTx/>
              <a:latin typeface="Arial"/>
              <a:cs typeface="+mn-cs"/>
            </a:endParaRPr>
          </a:p>
        </p:txBody>
      </p:sp>
    </p:spTree>
    <p:extLst>
      <p:ext uri="{BB962C8B-B14F-4D97-AF65-F5344CB8AC3E}">
        <p14:creationId xmlns:p14="http://schemas.microsoft.com/office/powerpoint/2010/main" val="185136929"/>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89" y="150969"/>
            <a:ext cx="356411"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 name="Round Diagonal Corner Rectangle 26"/>
          <p:cNvSpPr/>
          <p:nvPr userDrawn="1"/>
        </p:nvSpPr>
        <p:spPr>
          <a:xfrm>
            <a:off x="11665321" y="128915"/>
            <a:ext cx="356411"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 name="Slide Number Placeholder 5"/>
          <p:cNvSpPr txBox="1">
            <a:spLocks/>
          </p:cNvSpPr>
          <p:nvPr userDrawn="1"/>
        </p:nvSpPr>
        <p:spPr>
          <a:xfrm>
            <a:off x="11631266" y="173194"/>
            <a:ext cx="431791"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97ECB15-F748-C140-A5C3-CF0090C943BA}" type="slidenum">
              <a:rPr kumimoji="0" lang="en-US" sz="800" b="0" i="0" u="none" strike="noStrike" kern="1200" cap="none" spc="0" normalizeH="0" baseline="0" noProof="0" smtClean="0">
                <a:ln>
                  <a:noFill/>
                </a:ln>
                <a:solidFill>
                  <a:srgbClr val="FEFEFE"/>
                </a:solidFill>
                <a:effectLst/>
                <a:uLnTx/>
                <a:uFillTx/>
                <a:latin typeface="Montserrat" charset="0"/>
                <a:ea typeface="Montserrat" charset="0"/>
                <a:cs typeface="Montserrat"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FEFEFE"/>
              </a:solidFill>
              <a:effectLst/>
              <a:uLnTx/>
              <a:uFillTx/>
              <a:latin typeface="Montserrat" charset="0"/>
              <a:ea typeface="Montserrat" charset="0"/>
              <a:cs typeface="Montserrat" charset="0"/>
            </a:endParaRPr>
          </a:p>
        </p:txBody>
      </p:sp>
      <p:grpSp>
        <p:nvGrpSpPr>
          <p:cNvPr id="39" name="Group 38"/>
          <p:cNvGrpSpPr/>
          <p:nvPr userDrawn="1"/>
        </p:nvGrpSpPr>
        <p:grpSpPr>
          <a:xfrm>
            <a:off x="11630394" y="6542411"/>
            <a:ext cx="390167"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a:cs typeface="+mn-cs"/>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a:cs typeface="+mn-cs"/>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3" y="6514090"/>
            <a:ext cx="2998268" cy="203846"/>
          </a:xfr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967198035"/>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71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93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814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10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14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49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673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25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940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047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035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56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478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251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36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907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683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265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33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4A63A4E-F370-4E43-88DF-FF35117A42C8}"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9335680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347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797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302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250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295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216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997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621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712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30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CF3E994-072C-4C5E-B7BD-1CE9702732B8}" type="datetimeFigureOut">
              <a:rPr lang="vi-VN" smtClean="0"/>
              <a:t>20/12/2022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2080CBB-C3C4-49EC-83FD-7DCE03D139FA}" type="slidenum">
              <a:rPr lang="vi-VN" smtClean="0"/>
              <a:t>‹#›</a:t>
            </a:fld>
            <a:endParaRPr lang="vi-VN"/>
          </a:p>
        </p:txBody>
      </p:sp>
    </p:spTree>
    <p:extLst>
      <p:ext uri="{BB962C8B-B14F-4D97-AF65-F5344CB8AC3E}">
        <p14:creationId xmlns:p14="http://schemas.microsoft.com/office/powerpoint/2010/main" val="3402564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426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451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427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567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768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517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671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152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662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891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82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334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72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2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02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7033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574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093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314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4519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597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4215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093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794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315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084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551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4204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532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9469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744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07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446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185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071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739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4376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1127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6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85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393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2569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82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1668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715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0217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0032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563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555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9087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847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5191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471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97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6308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861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0792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17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200039709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377595689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3491488171"/>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1650133687"/>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79992495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1" y="4920359"/>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240807324"/>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496096"/>
      </p:ext>
    </p:extLst>
  </p:cSld>
  <p:clrMapOvr>
    <a:masterClrMapping/>
  </p:clrMapOvr>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4.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10.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793" r:id="rId4"/>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972485-FC94-45C1-8456-9A3B280376E5}" type="datetimeFigureOut">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2022/12/20</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5" name="页脚占位符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
        <p:nvSpPr>
          <p:cNvPr id="6" name="灯片编号占位符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A01F36-4BB7-4120-9E90-20704F8CC9AE}" type="slidenum">
              <a:rPr kumimoji="0" lang="zh-CN" altLang="en-US" sz="1200" b="0" i="0" u="none" strike="noStrike" kern="1200" cap="none" spc="0" normalizeH="0" baseline="0" noProof="0" smtClean="0">
                <a:ln>
                  <a:noFill/>
                </a:ln>
                <a:solidFill>
                  <a:srgbClr val="262626">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262626">
                  <a:tint val="75000"/>
                </a:srgbClr>
              </a:solidFill>
              <a:effectLst/>
              <a:uLnTx/>
              <a:uFillTx/>
              <a:latin typeface="Arial"/>
              <a:cs typeface="+mn-cs"/>
            </a:endParaRPr>
          </a:p>
        </p:txBody>
      </p:sp>
    </p:spTree>
    <p:extLst>
      <p:ext uri="{BB962C8B-B14F-4D97-AF65-F5344CB8AC3E}">
        <p14:creationId xmlns:p14="http://schemas.microsoft.com/office/powerpoint/2010/main" val="337313201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mc:AlternateContent xmlns:mc="http://schemas.openxmlformats.org/markup-compatibility/2006" xmlns:p14="http://schemas.microsoft.com/office/powerpoint/2010/main">
    <mc:Choice Requires="p14">
      <p:transition spd="slow" p14:dur="2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705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1767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84490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8862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64378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1257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12014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20/12/2022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54907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audio" Target="../media/audio2.wav"/><Relationship Id="rId4" Type="http://schemas.openxmlformats.org/officeDocument/2006/relationships/audio" Target="../media/audio3.wav"/><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audio" Target="../media/audio2.wav"/><Relationship Id="rId4" Type="http://schemas.openxmlformats.org/officeDocument/2006/relationships/audio" Target="../media/audio3.wav"/><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audio" Target="../media/audio2.wav"/><Relationship Id="rId4" Type="http://schemas.openxmlformats.org/officeDocument/2006/relationships/audio" Target="../media/audio3.wav"/><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1.xml"/><Relationship Id="rId5" Type="http://schemas.openxmlformats.org/officeDocument/2006/relationships/tags" Target="../tags/tag6.xml"/><Relationship Id="rId10"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8.png"/><Relationship Id="rId5" Type="http://schemas.microsoft.com/office/2007/relationships/hdphoto" Target="../media/hdphoto3.wdp"/><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5.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7.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60.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60.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60.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60.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60.xml"/><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60.xml"/><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60.xml"/><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 Target="slide60.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60.xml"/><Relationship Id="rId1" Type="http://schemas.openxmlformats.org/officeDocument/2006/relationships/slideLayout" Target="../slideLayouts/slideLayout83.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60.xml"/><Relationship Id="rId1" Type="http://schemas.openxmlformats.org/officeDocument/2006/relationships/slideLayout" Target="../slideLayouts/slideLayout83.xml"/><Relationship Id="rId4" Type="http://schemas.microsoft.com/office/2007/relationships/hdphoto" Target="../media/hdphoto5.wdp"/></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60.xml"/><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60.xml"/><Relationship Id="rId1" Type="http://schemas.openxmlformats.org/officeDocument/2006/relationships/slideLayout" Target="../slideLayouts/slideLayout83.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audio" Target="../media/audio2.wav"/></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6.png"/><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p:txBody>
          <a:bodyPr/>
          <a:lstStyle/>
          <a:p>
            <a:pPr eaLnBrk="1" hangingPunct="1"/>
            <a:endParaRPr lang="en-US" altLang="en-US"/>
          </a:p>
        </p:txBody>
      </p:sp>
      <p:pic>
        <p:nvPicPr>
          <p:cNvPr id="2051" name="Picture 3" descr="Picture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ChangeArrowheads="1"/>
          </p:cNvSpPr>
          <p:nvPr/>
        </p:nvSpPr>
        <p:spPr bwMode="auto">
          <a:xfrm>
            <a:off x="1828800" y="4724400"/>
            <a:ext cx="8686800" cy="1631216"/>
          </a:xfrm>
          <a:prstGeom prst="rect">
            <a:avLst/>
          </a:prstGeom>
          <a:noFill/>
          <a:ln w="9525" algn="ctr">
            <a:noFill/>
            <a:miter lim="800000"/>
            <a:headEnd/>
            <a:tailEnd/>
          </a:ln>
          <a:effectLst/>
        </p:spPr>
        <p:txBody>
          <a:bodyPr wrap="square">
            <a:spAutoFit/>
          </a:bodyPr>
          <a:lstStyle/>
          <a:p>
            <a:pPr algn="ctr">
              <a:spcBef>
                <a:spcPct val="50000"/>
              </a:spcBef>
              <a:defRPr/>
            </a:pPr>
            <a:r>
              <a:rPr lang="en-US" sz="5000" b="1">
                <a:solidFill>
                  <a:srgbClr val="660066"/>
                </a:solidFill>
                <a:latin typeface="Broadway" panose="04040905080B02020502" pitchFamily="82" charset="0"/>
              </a:rPr>
              <a:t>CHÀO MỪNG CÁC EM HỌC SINH ĐẾN VỚI TIẾT HỌC</a:t>
            </a:r>
            <a:endParaRPr lang="en-US" sz="5000" b="1" dirty="0">
              <a:solidFill>
                <a:srgbClr val="660066"/>
              </a:solidFill>
              <a:latin typeface="Broadway" panose="04040905080B02020502" pitchFamily="82" charset="0"/>
            </a:endParaRPr>
          </a:p>
        </p:txBody>
      </p:sp>
    </p:spTree>
    <p:extLst>
      <p:ext uri="{BB962C8B-B14F-4D97-AF65-F5344CB8AC3E}">
        <p14:creationId xmlns:p14="http://schemas.microsoft.com/office/powerpoint/2010/main" val="91464674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animEffect transition="in" filter="strips(downLeft)">
                                      <p:cBhvr>
                                        <p:cTn id="7" dur="500"/>
                                        <p:tgtEl>
                                          <p:spTgt spid="522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0" name="Rectangle 19"/>
          <p:cNvSpPr/>
          <p:nvPr/>
        </p:nvSpPr>
        <p:spPr>
          <a:xfrm>
            <a:off x="328704" y="237793"/>
            <a:ext cx="2794355" cy="91698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40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Chú</a:t>
            </a:r>
            <a:r>
              <a:rPr kumimoji="0" lang="en-US" sz="40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40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thích</a:t>
            </a:r>
            <a:r>
              <a:rPr kumimoji="0" lang="en-US" sz="40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779812" y="1253456"/>
            <a:ext cx="4136572" cy="7386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Rừng nguyên sinh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779812" y="1987744"/>
            <a:ext cx="2557154" cy="7386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Tờ- réc- king</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779812" y="2648951"/>
            <a:ext cx="6096000" cy="73866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Ra ràng</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779812" y="3324736"/>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Hô-oát Lim bơ</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779812" y="4000521"/>
            <a:ext cx="3470758"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90170" algn="l"/>
                <a:tab pos="180340" algn="l"/>
              </a:tabLst>
              <a:defRPr/>
            </a:pPr>
            <a:r>
              <a:rPr kumimoji="0" lang="en-US" sz="28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Thương hải tang điền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3975932" y="216361"/>
            <a:ext cx="3088390" cy="1726078"/>
          </a:xfrm>
          <a:prstGeom prst="rect">
            <a:avLst/>
          </a:prstGeom>
        </p:spPr>
      </p:pic>
      <p:pic>
        <p:nvPicPr>
          <p:cNvPr id="5" name="Picture 4"/>
          <p:cNvPicPr>
            <a:picLocks noChangeAspect="1"/>
          </p:cNvPicPr>
          <p:nvPr/>
        </p:nvPicPr>
        <p:blipFill>
          <a:blip r:embed="rId4"/>
          <a:stretch>
            <a:fillRect/>
          </a:stretch>
        </p:blipFill>
        <p:spPr>
          <a:xfrm>
            <a:off x="7026088" y="1532948"/>
            <a:ext cx="2351065" cy="1810164"/>
          </a:xfrm>
          <a:prstGeom prst="rect">
            <a:avLst/>
          </a:prstGeom>
        </p:spPr>
      </p:pic>
      <p:pic>
        <p:nvPicPr>
          <p:cNvPr id="6" name="Picture 5"/>
          <p:cNvPicPr>
            <a:picLocks noChangeAspect="1"/>
          </p:cNvPicPr>
          <p:nvPr/>
        </p:nvPicPr>
        <p:blipFill>
          <a:blip r:embed="rId5"/>
          <a:stretch>
            <a:fillRect/>
          </a:stretch>
        </p:blipFill>
        <p:spPr>
          <a:xfrm>
            <a:off x="8985516" y="2538925"/>
            <a:ext cx="2301092" cy="1971570"/>
          </a:xfrm>
          <a:prstGeom prst="rect">
            <a:avLst/>
          </a:prstGeom>
        </p:spPr>
      </p:pic>
      <p:pic>
        <p:nvPicPr>
          <p:cNvPr id="7" name="Picture 6"/>
          <p:cNvPicPr>
            <a:picLocks noChangeAspect="1"/>
          </p:cNvPicPr>
          <p:nvPr/>
        </p:nvPicPr>
        <p:blipFill>
          <a:blip r:embed="rId6"/>
          <a:stretch>
            <a:fillRect/>
          </a:stretch>
        </p:blipFill>
        <p:spPr>
          <a:xfrm>
            <a:off x="8191366" y="5104173"/>
            <a:ext cx="2619375" cy="1743075"/>
          </a:xfrm>
          <a:prstGeom prst="rect">
            <a:avLst/>
          </a:prstGeom>
        </p:spPr>
      </p:pic>
      <p:pic>
        <p:nvPicPr>
          <p:cNvPr id="8" name="Picture 7"/>
          <p:cNvPicPr>
            <a:picLocks noChangeAspect="1"/>
          </p:cNvPicPr>
          <p:nvPr/>
        </p:nvPicPr>
        <p:blipFill>
          <a:blip r:embed="rId7"/>
          <a:stretch>
            <a:fillRect/>
          </a:stretch>
        </p:blipFill>
        <p:spPr>
          <a:xfrm>
            <a:off x="6320994" y="4739185"/>
            <a:ext cx="2463066" cy="1664092"/>
          </a:xfrm>
          <a:prstGeom prst="rect">
            <a:avLst/>
          </a:prstGeom>
        </p:spPr>
      </p:pic>
      <p:pic>
        <p:nvPicPr>
          <p:cNvPr id="9" name="Picture 8"/>
          <p:cNvPicPr>
            <a:picLocks noChangeAspect="1"/>
          </p:cNvPicPr>
          <p:nvPr/>
        </p:nvPicPr>
        <p:blipFill>
          <a:blip r:embed="rId8"/>
          <a:stretch>
            <a:fillRect/>
          </a:stretch>
        </p:blipFill>
        <p:spPr>
          <a:xfrm>
            <a:off x="2997468" y="4761569"/>
            <a:ext cx="2360088" cy="1844458"/>
          </a:xfrm>
          <a:prstGeom prst="rect">
            <a:avLst/>
          </a:prstGeom>
        </p:spPr>
      </p:pic>
      <p:pic>
        <p:nvPicPr>
          <p:cNvPr id="10" name="Picture 9"/>
          <p:cNvPicPr>
            <a:picLocks noChangeAspect="1"/>
          </p:cNvPicPr>
          <p:nvPr/>
        </p:nvPicPr>
        <p:blipFill>
          <a:blip r:embed="rId9"/>
          <a:stretch>
            <a:fillRect/>
          </a:stretch>
        </p:blipFill>
        <p:spPr>
          <a:xfrm>
            <a:off x="845730" y="5104173"/>
            <a:ext cx="2543175" cy="1596601"/>
          </a:xfrm>
          <a:prstGeom prst="rect">
            <a:avLst/>
          </a:prstGeom>
        </p:spPr>
      </p:pic>
    </p:spTree>
    <p:extLst>
      <p:ext uri="{BB962C8B-B14F-4D97-AF65-F5344CB8AC3E}">
        <p14:creationId xmlns:p14="http://schemas.microsoft.com/office/powerpoint/2010/main" val="297295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par>
                                <p:cTn id="56" presetID="16" presetClass="entr" presetSubtype="21"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0"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325634" y="128105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1: Rừng nguyên sinh là</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C. Là rừng trồng để bảo vệ nguồn nước, bảo vệ đất, chống xói mòn</a:t>
            </a:r>
            <a:r>
              <a:rPr lang="en-US" sz="2400">
                <a:latin typeface="Times New Roman" panose="02020603050405020304" pitchFamily="18" charset="0"/>
                <a:cs typeface="Times New Roman" panose="02020603050405020304" pitchFamily="18" charset="0"/>
              </a:rPr>
              <a:t>.</a:t>
            </a: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A. Là rừng tự nhiên, chưa bị khai thác</a:t>
            </a:r>
            <a:r>
              <a:rPr lang="en-US" sz="2400">
                <a:latin typeface="Times New Roman" panose="02020603050405020304" pitchFamily="18" charset="0"/>
                <a:cs typeface="Times New Roman" panose="02020603050405020304" pitchFamily="18" charset="0"/>
              </a:rPr>
              <a:t>. </a:t>
            </a: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D. Là rừng trồng để cải tạo đất.</a:t>
            </a: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 Là rừng chủ yếu được sử dụng để sản xuất, kinh doanh gỗ</a:t>
            </a:r>
            <a:r>
              <a:rPr lang="en-US" sz="240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884705" y="2917375"/>
            <a:ext cx="1131202" cy="1126174"/>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3165766"/>
            <a:ext cx="996588" cy="769913"/>
          </a:xfrm>
          <a:prstGeom prst="rect">
            <a:avLst/>
          </a:prstGeom>
        </p:spPr>
      </p:pic>
      <p:sp>
        <p:nvSpPr>
          <p:cNvPr id="12" name="文本框 13"/>
          <p:cNvSpPr txBox="1"/>
          <p:nvPr/>
        </p:nvSpPr>
        <p:spPr>
          <a:xfrm>
            <a:off x="479136" y="98091"/>
            <a:ext cx="994234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Giải </a:t>
            </a:r>
            <a:r>
              <a:rPr kumimoji="0" lang="en-US" altLang="zh-CN" sz="6600" b="1" i="0" u="none" strike="noStrike" kern="1200" cap="none" spc="0" normalizeH="0" noProof="0">
                <a:ln>
                  <a:noFill/>
                </a:ln>
                <a:solidFill>
                  <a:srgbClr val="FF000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thích nghĩa của từ</a:t>
            </a:r>
            <a:endParaRPr kumimoji="0" lang="zh-CN" alt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66078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subTnLst>
                                    <p:audio>
                                      <p:cMediaNode>
                                        <p:cTn display="0" masterRel="sameClick">
                                          <p:stCondLst>
                                            <p:cond evt="begin" delay="0">
                                              <p:tn val="39"/>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subTnLst>
                                    <p:audio>
                                      <p:cMediaNode>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childTnLst>
        </p:cTn>
      </p:par>
    </p:tnLst>
    <p:bldLst>
      <p:bldP spid="78" grpId="0"/>
      <p:bldP spid="2" grpId="0" animBg="1"/>
      <p:bldP spid="3" grpId="0" animBg="1"/>
      <p:bldP spid="5" grpId="0" animBg="1"/>
      <p:bldP spid="6" grpId="0" animBg="1"/>
      <p:bldP spid="7"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2: Tờ- réc- king nghĩa là gì?</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C. Tên người khám phá ra hang Én</a:t>
            </a:r>
            <a:endParaRPr lang="en-US"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latin typeface="Times New Roman" panose="02020603050405020304" pitchFamily="18" charset="0"/>
                <a:cs typeface="Times New Roman" panose="02020603050405020304" pitchFamily="18" charset="0"/>
              </a:rPr>
              <a:t>A. Đi du lịch bụi</a:t>
            </a:r>
            <a:endParaRPr lang="en-US" sz="2400">
              <a:latin typeface="Times New Roman" panose="02020603050405020304" pitchFamily="18" charset="0"/>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D. Tên người nước ngoài.</a:t>
            </a: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 Leo núi, đi bộ thám hiểm</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1168159" y="2903522"/>
            <a:ext cx="1131202" cy="1126174"/>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952012" y="3145979"/>
            <a:ext cx="996588" cy="769913"/>
          </a:xfrm>
          <a:prstGeom prst="rect">
            <a:avLst/>
          </a:prstGeom>
        </p:spPr>
      </p:pic>
    </p:spTree>
    <p:extLst>
      <p:ext uri="{BB962C8B-B14F-4D97-AF65-F5344CB8AC3E}">
        <p14:creationId xmlns:p14="http://schemas.microsoft.com/office/powerpoint/2010/main" val="2477842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3: “Ra ràng” nghĩa là gì?</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C. Mọc đủ lông, đủ cánh, có thể tập bay</a:t>
            </a:r>
            <a:endParaRPr lang="en-US"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A. Từ đồng nghĩa với từ “ra đời”</a:t>
            </a:r>
            <a:endParaRPr lang="en-US" sz="2400">
              <a:latin typeface="Times New Roman" panose="02020603050405020304" pitchFamily="18" charset="0"/>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D. Là tên một loài chim quý</a:t>
            </a: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a:latin typeface="Times New Roman" panose="02020603050405020304" pitchFamily="18" charset="0"/>
                <a:cs typeface="Times New Roman" panose="02020603050405020304" pitchFamily="18" charset="0"/>
              </a:rPr>
              <a:t>B. Con chim non ra tín hiệu đòi ăn</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987170" y="4530438"/>
            <a:ext cx="1131202" cy="1126174"/>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032230" y="3165765"/>
            <a:ext cx="996588" cy="76991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3165766"/>
            <a:ext cx="996588" cy="769913"/>
          </a:xfrm>
          <a:prstGeom prst="rect">
            <a:avLst/>
          </a:prstGeom>
        </p:spPr>
      </p:pic>
    </p:spTree>
    <p:extLst>
      <p:ext uri="{BB962C8B-B14F-4D97-AF65-F5344CB8AC3E}">
        <p14:creationId xmlns:p14="http://schemas.microsoft.com/office/powerpoint/2010/main" val="14204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5"/>
                  </p:tgtEl>
                </p:cond>
              </p:nextCondLst>
            </p:seq>
          </p:childTnLst>
        </p:cTn>
      </p:par>
    </p:tnLst>
    <p:bldLst>
      <p:bldP spid="78" grpId="0"/>
      <p:bldP spid="2" grpId="0" animBg="1"/>
      <p:bldP spid="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b="1"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4: Hô-oát Lim bơ là?</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C. Tên một hợp chất trong nhũ đá</a:t>
            </a:r>
            <a:endParaRPr lang="en-US"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A. Tên một hang trong vườn Quốc gia Phong Nha- Kẻ Bàng</a:t>
            </a:r>
            <a:endParaRPr lang="en-US" sz="2400">
              <a:latin typeface="Times New Roman" panose="02020603050405020304" pitchFamily="18" charset="0"/>
              <a:cs typeface="Times New Roman" panose="02020603050405020304" pitchFamily="18" charset="0"/>
            </a:endParaRPr>
          </a:p>
        </p:txBody>
      </p:sp>
      <p:sp>
        <p:nvSpPr>
          <p:cNvPr id="6" name="Rounded Rectangle 5"/>
          <p:cNvSpPr/>
          <p:nvPr/>
        </p:nvSpPr>
        <p:spPr>
          <a:xfrm>
            <a:off x="6519553" y="4530438"/>
            <a:ext cx="4904510"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D. Tên một nhà thám hiểm biển nổi tiếng thế giới.</a:t>
            </a:r>
          </a:p>
        </p:txBody>
      </p:sp>
      <p:sp>
        <p:nvSpPr>
          <p:cNvPr id="7" name="Rounded Rectangle 6"/>
          <p:cNvSpPr/>
          <p:nvPr/>
        </p:nvSpPr>
        <p:spPr>
          <a:xfrm>
            <a:off x="6519553" y="2905498"/>
            <a:ext cx="4904510" cy="12508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B. Tên chuyên gia Hiệp hội Hang động hoàng gia Anh- người phát hiện ra hơn 500 hang động ở Việt Nam</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1162807" y="3006440"/>
            <a:ext cx="1017882" cy="1013358"/>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952012" y="4829304"/>
            <a:ext cx="996588" cy="76991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981114" y="3249885"/>
            <a:ext cx="996588" cy="769913"/>
          </a:xfrm>
          <a:prstGeom prst="rect">
            <a:avLst/>
          </a:prstGeom>
        </p:spPr>
      </p:pic>
    </p:spTree>
    <p:extLst>
      <p:ext uri="{BB962C8B-B14F-4D97-AF65-F5344CB8AC3E}">
        <p14:creationId xmlns:p14="http://schemas.microsoft.com/office/powerpoint/2010/main" val="348825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
                  </p:tgtEl>
                </p:cond>
              </p:nextCondLst>
            </p:seq>
          </p:childTnLst>
        </p:cTn>
      </p:par>
    </p:tnLst>
    <p:bldLst>
      <p:bldP spid="78" grpId="0"/>
      <p:bldP spid="2" grpId="0" animBg="1"/>
      <p:bldP spid="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Snip and Round Single Corner Rectangle 1"/>
          <p:cNvSpPr/>
          <p:nvPr/>
        </p:nvSpPr>
        <p:spPr>
          <a:xfrm>
            <a:off x="439388" y="0"/>
            <a:ext cx="11245931" cy="162692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b="1" i="1"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Câu 5: Thương hải tang điền nghĩa là</a:t>
            </a:r>
            <a:endParaRPr lang="en-US" sz="32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308758" y="4477000"/>
            <a:ext cx="4643254" cy="1122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C. Chỉ những biến đổi lớn lao</a:t>
            </a:r>
            <a:endParaRPr lang="en-US" sz="2400">
              <a:latin typeface="Times New Roman" panose="02020603050405020304" pitchFamily="18" charset="0"/>
              <a:cs typeface="Times New Roman" panose="02020603050405020304" pitchFamily="18" charset="0"/>
            </a:endParaRPr>
          </a:p>
        </p:txBody>
      </p:sp>
      <p:sp>
        <p:nvSpPr>
          <p:cNvPr id="5" name="Rounded Rectangle 4"/>
          <p:cNvSpPr/>
          <p:nvPr/>
        </p:nvSpPr>
        <p:spPr>
          <a:xfrm>
            <a:off x="308758" y="3057897"/>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A. Trồng dâu ven vờ biển</a:t>
            </a:r>
            <a:endParaRPr lang="en-US" sz="2400">
              <a:latin typeface="Times New Roman" panose="02020603050405020304" pitchFamily="18" charset="0"/>
              <a:cs typeface="Times New Roman" panose="02020603050405020304" pitchFamily="18" charset="0"/>
            </a:endParaRPr>
          </a:p>
        </p:txBody>
      </p:sp>
      <p:sp>
        <p:nvSpPr>
          <p:cNvPr id="6" name="Rounded Rectangle 5"/>
          <p:cNvSpPr/>
          <p:nvPr/>
        </p:nvSpPr>
        <p:spPr>
          <a:xfrm>
            <a:off x="6519553" y="4530438"/>
            <a:ext cx="4643254" cy="9856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D. Bãi biển đẹp hơn bãi đất trồng dâu.</a:t>
            </a:r>
          </a:p>
        </p:txBody>
      </p:sp>
      <p:sp>
        <p:nvSpPr>
          <p:cNvPr id="7" name="Rounded Rectangle 6"/>
          <p:cNvSpPr/>
          <p:nvPr/>
        </p:nvSpPr>
        <p:spPr>
          <a:xfrm>
            <a:off x="6519553" y="3057896"/>
            <a:ext cx="4643254" cy="11103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 Chỉ những người nông dân trồng dâu</a:t>
            </a:r>
            <a:endParaRPr lang="en-US" sz="24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931151" y="4545282"/>
            <a:ext cx="1131202" cy="1126174"/>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931151" y="3165765"/>
            <a:ext cx="996588" cy="769913"/>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4683832"/>
            <a:ext cx="996588" cy="76991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62807" y="3165766"/>
            <a:ext cx="996588" cy="769913"/>
          </a:xfrm>
          <a:prstGeom prst="rect">
            <a:avLst/>
          </a:prstGeom>
        </p:spPr>
      </p:pic>
    </p:spTree>
    <p:extLst>
      <p:ext uri="{BB962C8B-B14F-4D97-AF65-F5344CB8AC3E}">
        <p14:creationId xmlns:p14="http://schemas.microsoft.com/office/powerpoint/2010/main" val="184201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childTnLst>
        </p:cTn>
      </p:par>
    </p:tnLst>
    <p:bldLst>
      <p:bldP spid="78" grpId="0"/>
      <p:bldP spid="2" grpId="0" animBg="1"/>
      <p:bldP spid="3"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03077325"/>
              </p:ext>
            </p:extLst>
          </p:nvPr>
        </p:nvGraphicFramePr>
        <p:xfrm>
          <a:off x="203200" y="21049"/>
          <a:ext cx="5791200" cy="697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nvGraphicFramePr>
        <p:xfrm>
          <a:off x="407240" y="800973"/>
          <a:ext cx="1930400" cy="6976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p:cNvGraphicFramePr/>
          <p:nvPr>
            <p:extLst>
              <p:ext uri="{D42A27DB-BD31-4B8C-83A1-F6EECF244321}">
                <p14:modId xmlns:p14="http://schemas.microsoft.com/office/powerpoint/2010/main" val="287156951"/>
              </p:ext>
            </p:extLst>
          </p:nvPr>
        </p:nvGraphicFramePr>
        <p:xfrm>
          <a:off x="203200" y="2512573"/>
          <a:ext cx="11725563" cy="434542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4" name="Diagram 3"/>
          <p:cNvGraphicFramePr/>
          <p:nvPr/>
        </p:nvGraphicFramePr>
        <p:xfrm>
          <a:off x="422828" y="1498600"/>
          <a:ext cx="2844800" cy="69762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p:cNvGraphicFramePr/>
          <p:nvPr>
            <p:extLst>
              <p:ext uri="{D42A27DB-BD31-4B8C-83A1-F6EECF244321}">
                <p14:modId xmlns:p14="http://schemas.microsoft.com/office/powerpoint/2010/main" val="1540557221"/>
              </p:ext>
            </p:extLst>
          </p:nvPr>
        </p:nvGraphicFramePr>
        <p:xfrm>
          <a:off x="422829" y="1668923"/>
          <a:ext cx="3858226" cy="75278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4" name="Diagram 13"/>
          <p:cNvGraphicFramePr/>
          <p:nvPr>
            <p:extLst>
              <p:ext uri="{D42A27DB-BD31-4B8C-83A1-F6EECF244321}">
                <p14:modId xmlns:p14="http://schemas.microsoft.com/office/powerpoint/2010/main" val="3833728983"/>
              </p:ext>
            </p:extLst>
          </p:nvPr>
        </p:nvGraphicFramePr>
        <p:xfrm>
          <a:off x="422829" y="888999"/>
          <a:ext cx="3179354" cy="925947"/>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Tree>
    <p:extLst>
      <p:ext uri="{BB962C8B-B14F-4D97-AF65-F5344CB8AC3E}">
        <p14:creationId xmlns:p14="http://schemas.microsoft.com/office/powerpoint/2010/main" val="3262091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3" grpId="0">
        <p:bldAsOne/>
      </p:bldGraphic>
      <p:bldGraphic spid="4" grpId="0">
        <p:bldAsOne/>
      </p:bldGraphic>
      <p:bldGraphic spid="12" grpId="0">
        <p:bldAsOne/>
      </p:bldGraphic>
      <p:bldGraphic spid="1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txBox="1">
            <a:spLocks noGrp="1"/>
          </p:cNvSpPr>
          <p:nvPr>
            <p:ph type="sldNum" sz="quarter" idx="12"/>
          </p:nvPr>
        </p:nvSpPr>
        <p:spPr>
          <a:ln/>
        </p:spPr>
        <p:txBody>
          <a:bodyPr/>
          <a:lstStyle/>
          <a:p>
            <a:pPr>
              <a:spcBef>
                <a:spcPct val="0"/>
              </a:spcBef>
            </a:pPr>
            <a:fld id="{9A0DB2DC-4C9A-4742-B13C-FB6460FD3503}" type="slidenum">
              <a:rPr lang="en-US" sz="1400"/>
              <a:pPr>
                <a:spcBef>
                  <a:spcPct val="0"/>
                </a:spcBef>
              </a:pPr>
              <a:t>17</a:t>
            </a:fld>
            <a:endParaRPr lang="en-US" sz="1400"/>
          </a:p>
        </p:txBody>
      </p:sp>
      <p:pic>
        <p:nvPicPr>
          <p:cNvPr id="17411" name="Picture 11" descr="den dau"/>
          <p:cNvPicPr>
            <a:picLocks noChangeAspect="1"/>
          </p:cNvPicPr>
          <p:nvPr/>
        </p:nvPicPr>
        <p:blipFill>
          <a:blip r:embed="rId2"/>
          <a:stretch>
            <a:fillRect/>
          </a:stretch>
        </p:blipFill>
        <p:spPr>
          <a:xfrm>
            <a:off x="1447800" y="0"/>
            <a:ext cx="9220200" cy="6858000"/>
          </a:xfrm>
          <a:prstGeom prst="rect">
            <a:avLst/>
          </a:prstGeom>
          <a:noFill/>
          <a:ln w="9525">
            <a:noFill/>
          </a:ln>
        </p:spPr>
      </p:pic>
      <p:sp>
        <p:nvSpPr>
          <p:cNvPr id="220162" name="Text Box 2" descr="Blue tissue paper"/>
          <p:cNvSpPr txBox="1"/>
          <p:nvPr/>
        </p:nvSpPr>
        <p:spPr>
          <a:xfrm>
            <a:off x="1828800" y="2743201"/>
            <a:ext cx="1600200" cy="974725"/>
          </a:xfrm>
          <a:prstGeom prst="rect">
            <a:avLst/>
          </a:prstGeom>
          <a:gradFill rotWithShape="1">
            <a:gsLst>
              <a:gs pos="0">
                <a:srgbClr val="FFFFFF"/>
              </a:gs>
              <a:gs pos="100000">
                <a:schemeClr val="accent1"/>
              </a:gs>
            </a:gsLst>
            <a:lin ang="5400000" scaled="1"/>
            <a:tileRect/>
          </a:gradFill>
          <a:ln w="28575" cap="flat" cmpd="sng">
            <a:solidFill>
              <a:srgbClr val="0000CC"/>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eaLnBrk="1" hangingPunct="1">
              <a:spcBef>
                <a:spcPct val="50000"/>
              </a:spcBef>
              <a:buNone/>
            </a:pPr>
            <a:r>
              <a:rPr sz="2800" b="1" dirty="0">
                <a:solidFill>
                  <a:srgbClr val="0000CC"/>
                </a:solidFill>
                <a:latin typeface="Times New Roman" panose="02020603050405020304" pitchFamily="18" charset="0"/>
              </a:rPr>
              <a:t> </a:t>
            </a:r>
            <a:r>
              <a:rPr sz="2800" b="1" dirty="0" err="1">
                <a:solidFill>
                  <a:srgbClr val="0000CC"/>
                </a:solidFill>
                <a:latin typeface="Times New Roman" panose="02020603050405020304" pitchFamily="18" charset="0"/>
              </a:rPr>
              <a:t>Bố</a:t>
            </a:r>
            <a:r>
              <a:rPr sz="2800" b="1" dirty="0">
                <a:solidFill>
                  <a:srgbClr val="0000CC"/>
                </a:solidFill>
                <a:latin typeface="Times New Roman" panose="02020603050405020304" pitchFamily="18" charset="0"/>
              </a:rPr>
              <a:t> </a:t>
            </a:r>
            <a:r>
              <a:rPr sz="2800" b="1" dirty="0" err="1">
                <a:solidFill>
                  <a:srgbClr val="0000CC"/>
                </a:solidFill>
                <a:latin typeface="Times New Roman" panose="02020603050405020304" pitchFamily="18" charset="0"/>
              </a:rPr>
              <a:t>cục</a:t>
            </a:r>
            <a:r>
              <a:rPr sz="2800" b="1" dirty="0">
                <a:solidFill>
                  <a:srgbClr val="0000CC"/>
                </a:solidFill>
                <a:latin typeface="Times New Roman" panose="02020603050405020304" pitchFamily="18" charset="0"/>
              </a:rPr>
              <a:t>: </a:t>
            </a:r>
            <a:r>
              <a:rPr lang="en-US" sz="2800" b="1" dirty="0">
                <a:solidFill>
                  <a:srgbClr val="0000CC"/>
                </a:solidFill>
                <a:latin typeface="Times New Roman" panose="02020603050405020304" pitchFamily="18" charset="0"/>
              </a:rPr>
              <a:t>2</a:t>
            </a:r>
            <a:r>
              <a:rPr sz="2800" b="1" dirty="0">
                <a:solidFill>
                  <a:srgbClr val="0000CC"/>
                </a:solidFill>
                <a:latin typeface="Times New Roman" panose="02020603050405020304" pitchFamily="18" charset="0"/>
              </a:rPr>
              <a:t> </a:t>
            </a:r>
            <a:r>
              <a:rPr lang="en-US" sz="2800" b="1" dirty="0" err="1">
                <a:solidFill>
                  <a:srgbClr val="0000CC"/>
                </a:solidFill>
                <a:latin typeface="Times New Roman" panose="02020603050405020304" pitchFamily="18" charset="0"/>
              </a:rPr>
              <a:t>phần</a:t>
            </a:r>
            <a:r>
              <a:rPr lang="en-US" sz="2800" b="1" dirty="0">
                <a:solidFill>
                  <a:srgbClr val="0000CC"/>
                </a:solidFill>
                <a:latin typeface="Times New Roman" panose="02020603050405020304" pitchFamily="18" charset="0"/>
              </a:rPr>
              <a:t> </a:t>
            </a:r>
            <a:endParaRPr sz="2800" b="1" dirty="0">
              <a:solidFill>
                <a:srgbClr val="0000CC"/>
              </a:solidFill>
              <a:latin typeface="Times New Roman" panose="02020603050405020304" pitchFamily="18" charset="0"/>
            </a:endParaRPr>
          </a:p>
        </p:txBody>
      </p:sp>
      <p:sp>
        <p:nvSpPr>
          <p:cNvPr id="220163" name="Text Box 3" descr="Blue tissue paper"/>
          <p:cNvSpPr txBox="1"/>
          <p:nvPr/>
        </p:nvSpPr>
        <p:spPr>
          <a:xfrm>
            <a:off x="3962400" y="838201"/>
            <a:ext cx="6324600" cy="2031325"/>
          </a:xfrm>
          <a:prstGeom prst="rect">
            <a:avLst/>
          </a:prstGeom>
          <a:gradFill rotWithShape="1">
            <a:gsLst>
              <a:gs pos="0">
                <a:srgbClr val="FFFFFF"/>
              </a:gs>
              <a:gs pos="100000">
                <a:schemeClr val="accent1"/>
              </a:gs>
            </a:gsLst>
            <a:lin ang="5400000" scaled="1"/>
            <a:tileRect/>
          </a:gradFill>
          <a:ln w="28575" cap="flat" cmpd="sng">
            <a:solidFill>
              <a:srgbClr val="0000CC"/>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eaLnBrk="1" hangingPunct="1">
              <a:spcBef>
                <a:spcPct val="50000"/>
              </a:spcBef>
              <a:buNone/>
            </a:pPr>
            <a:r>
              <a:rPr lang="nl-NL" altLang="x-none" sz="2800" b="1" dirty="0">
                <a:solidFill>
                  <a:srgbClr val="0000CC"/>
                </a:solidFill>
                <a:latin typeface="Times New Roman" panose="02020603050405020304" pitchFamily="18" charset="0"/>
              </a:rPr>
              <a:t>Phần 1: Từ đầu đến “ hành trình khám phá thú vị”: Giới thiệu hành trình hang Én </a:t>
            </a:r>
          </a:p>
          <a:p>
            <a:pPr marL="0" indent="0" algn="ctr" eaLnBrk="1" hangingPunct="1">
              <a:spcBef>
                <a:spcPct val="50000"/>
              </a:spcBef>
              <a:buNone/>
            </a:pPr>
            <a:endParaRPr lang="nl-NL" altLang="x-none" sz="2800" b="1" dirty="0">
              <a:solidFill>
                <a:srgbClr val="0000CC"/>
              </a:solidFill>
              <a:latin typeface="Times New Roman" panose="02020603050405020304" pitchFamily="18" charset="0"/>
            </a:endParaRPr>
          </a:p>
        </p:txBody>
      </p:sp>
      <p:sp>
        <p:nvSpPr>
          <p:cNvPr id="220164" name="Line 4" descr="Blue tissue paper"/>
          <p:cNvSpPr/>
          <p:nvPr/>
        </p:nvSpPr>
        <p:spPr>
          <a:xfrm>
            <a:off x="3429000" y="3276600"/>
            <a:ext cx="609600" cy="1905000"/>
          </a:xfrm>
          <a:prstGeom prst="line">
            <a:avLst/>
          </a:prstGeom>
          <a:ln w="28575" cap="flat" cmpd="sng">
            <a:solidFill>
              <a:schemeClr val="bg1"/>
            </a:solidFill>
            <a:prstDash val="solid"/>
            <a:headEnd type="none" w="med" len="med"/>
            <a:tailEnd type="triangle" w="med" len="med"/>
          </a:ln>
        </p:spPr>
      </p:sp>
      <p:sp>
        <p:nvSpPr>
          <p:cNvPr id="220165" name="Line 5" descr="Blue tissue paper"/>
          <p:cNvSpPr/>
          <p:nvPr/>
        </p:nvSpPr>
        <p:spPr>
          <a:xfrm>
            <a:off x="3429000" y="3276600"/>
            <a:ext cx="609600" cy="0"/>
          </a:xfrm>
          <a:prstGeom prst="line">
            <a:avLst/>
          </a:prstGeom>
          <a:ln w="28575" cap="flat" cmpd="sng">
            <a:solidFill>
              <a:schemeClr val="bg1"/>
            </a:solidFill>
            <a:prstDash val="solid"/>
            <a:headEnd type="none" w="med" len="med"/>
            <a:tailEnd type="triangle" w="med" len="med"/>
          </a:ln>
        </p:spPr>
      </p:sp>
      <p:sp>
        <p:nvSpPr>
          <p:cNvPr id="220166" name="Line 6" descr="Blue tissue paper"/>
          <p:cNvSpPr/>
          <p:nvPr/>
        </p:nvSpPr>
        <p:spPr>
          <a:xfrm flipV="1">
            <a:off x="3429000" y="1447800"/>
            <a:ext cx="533400" cy="1828800"/>
          </a:xfrm>
          <a:prstGeom prst="line">
            <a:avLst/>
          </a:prstGeom>
          <a:ln w="28575" cap="flat" cmpd="sng">
            <a:solidFill>
              <a:schemeClr val="bg1"/>
            </a:solidFill>
            <a:prstDash val="solid"/>
            <a:headEnd type="none" w="med" len="med"/>
            <a:tailEnd type="triangle" w="med" len="med"/>
          </a:ln>
        </p:spPr>
      </p:sp>
      <p:sp>
        <p:nvSpPr>
          <p:cNvPr id="220168" name="Rectangle 8" descr="Blue tissue paper"/>
          <p:cNvSpPr/>
          <p:nvPr/>
        </p:nvSpPr>
        <p:spPr>
          <a:xfrm>
            <a:off x="4038600" y="4495801"/>
            <a:ext cx="6248400" cy="1471172"/>
          </a:xfrm>
          <a:prstGeom prst="rect">
            <a:avLst/>
          </a:prstGeom>
          <a:gradFill rotWithShape="1">
            <a:gsLst>
              <a:gs pos="0">
                <a:srgbClr val="FFFFFF"/>
              </a:gs>
              <a:gs pos="100000">
                <a:schemeClr val="accent1"/>
              </a:gs>
            </a:gsLst>
            <a:lin ang="5400000" scaled="1"/>
            <a:tileRect/>
          </a:gradFill>
          <a:ln w="28575" cap="flat" cmpd="sng">
            <a:solidFill>
              <a:srgbClr val="0000CC"/>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eaLnBrk="1" hangingPunct="1">
              <a:buFontTx/>
              <a:buChar char="-"/>
            </a:pPr>
            <a:r>
              <a:rPr lang="nl-NL" altLang="x-none" sz="2800" b="1" dirty="0">
                <a:solidFill>
                  <a:srgbClr val="0000CC"/>
                </a:solidFill>
                <a:latin typeface="Times New Roman" panose="02020603050405020304" pitchFamily="18" charset="0"/>
                <a:sym typeface="Wingdings" panose="05000000000000000000" pitchFamily="2" charset="2"/>
              </a:rPr>
              <a:t> Phần 2: C̣òn lại: </a:t>
            </a:r>
            <a:r>
              <a:rPr lang="nl-NL" altLang="x-none" sz="2800" b="1" dirty="0">
                <a:solidFill>
                  <a:srgbClr val="0000CC"/>
                </a:solidFill>
                <a:latin typeface="Times New Roman" panose="02020603050405020304" pitchFamily="18" charset="0"/>
              </a:rPr>
              <a:t>Thuật lại hành trình khám phá hang Én </a:t>
            </a:r>
          </a:p>
          <a:p>
            <a:pPr marL="0" indent="0" algn="ctr" eaLnBrk="1" hangingPunct="1">
              <a:buFontTx/>
              <a:buChar char="-"/>
            </a:pPr>
            <a:endParaRPr lang="nl-NL" altLang="x-none" sz="2800" b="1" dirty="0">
              <a:solidFill>
                <a:srgbClr val="0000CC"/>
              </a:solidFill>
              <a:latin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0162"/>
                                        </p:tgtEl>
                                        <p:attrNameLst>
                                          <p:attrName>style.visibility</p:attrName>
                                        </p:attrNameLst>
                                      </p:cBhvr>
                                      <p:to>
                                        <p:strVal val="visible"/>
                                      </p:to>
                                    </p:set>
                                    <p:animEffect transition="in" filter="blinds(horizontal)">
                                      <p:cBhvr>
                                        <p:cTn id="7" dur="500"/>
                                        <p:tgtEl>
                                          <p:spTgt spid="2201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0166"/>
                                        </p:tgtEl>
                                        <p:attrNameLst>
                                          <p:attrName>style.visibility</p:attrName>
                                        </p:attrNameLst>
                                      </p:cBhvr>
                                      <p:to>
                                        <p:strVal val="visible"/>
                                      </p:to>
                                    </p:set>
                                    <p:animEffect transition="in" filter="blinds(horizontal)">
                                      <p:cBhvr>
                                        <p:cTn id="12" dur="500"/>
                                        <p:tgtEl>
                                          <p:spTgt spid="22016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0163"/>
                                        </p:tgtEl>
                                        <p:attrNameLst>
                                          <p:attrName>style.visibility</p:attrName>
                                        </p:attrNameLst>
                                      </p:cBhvr>
                                      <p:to>
                                        <p:strVal val="visible"/>
                                      </p:to>
                                    </p:set>
                                    <p:animEffect transition="in" filter="blinds(horizontal)">
                                      <p:cBhvr>
                                        <p:cTn id="17" dur="500"/>
                                        <p:tgtEl>
                                          <p:spTgt spid="22016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0165"/>
                                        </p:tgtEl>
                                        <p:attrNameLst>
                                          <p:attrName>style.visibility</p:attrName>
                                        </p:attrNameLst>
                                      </p:cBhvr>
                                      <p:to>
                                        <p:strVal val="visible"/>
                                      </p:to>
                                    </p:set>
                                    <p:animEffect transition="in" filter="blinds(horizontal)">
                                      <p:cBhvr>
                                        <p:cTn id="22" dur="500"/>
                                        <p:tgtEl>
                                          <p:spTgt spid="22016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20164"/>
                                        </p:tgtEl>
                                        <p:attrNameLst>
                                          <p:attrName>style.visibility</p:attrName>
                                        </p:attrNameLst>
                                      </p:cBhvr>
                                      <p:to>
                                        <p:strVal val="visible"/>
                                      </p:to>
                                    </p:set>
                                    <p:animEffect transition="in" filter="blinds(horizontal)">
                                      <p:cBhvr>
                                        <p:cTn id="27" dur="500"/>
                                        <p:tgtEl>
                                          <p:spTgt spid="22016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0168"/>
                                        </p:tgtEl>
                                        <p:attrNameLst>
                                          <p:attrName>style.visibility</p:attrName>
                                        </p:attrNameLst>
                                      </p:cBhvr>
                                      <p:to>
                                        <p:strVal val="visible"/>
                                      </p:to>
                                    </p:set>
                                    <p:animEffect transition="in" filter="blinds(horizontal)">
                                      <p:cBhvr>
                                        <p:cTn id="32" dur="500"/>
                                        <p:tgtEl>
                                          <p:spTgt spid="220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animBg="1"/>
      <p:bldP spid="220163" grpId="0" bldLvl="0" animBg="1"/>
      <p:bldP spid="22016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921101" y="1473958"/>
            <a:ext cx="8272979" cy="2635291"/>
          </a:xfrm>
          <a:prstGeom prst="rect">
            <a:avLst/>
          </a:prstGeom>
        </p:spPr>
      </p:pic>
      <p:pic>
        <p:nvPicPr>
          <p:cNvPr id="13" name="图片 12"/>
          <p:cNvPicPr>
            <a:picLocks noChangeAspect="1"/>
          </p:cNvPicPr>
          <p:nvPr/>
        </p:nvPicPr>
        <p:blipFill>
          <a:blip r:embed="rId4"/>
          <a:stretch>
            <a:fillRect/>
          </a:stretch>
        </p:blipFill>
        <p:spPr>
          <a:xfrm>
            <a:off x="1001507" y="412129"/>
            <a:ext cx="9935813" cy="1302800"/>
          </a:xfrm>
          <a:prstGeom prst="rect">
            <a:avLst/>
          </a:prstGeom>
        </p:spPr>
      </p:pic>
      <p:sp>
        <p:nvSpPr>
          <p:cNvPr id="14" name="文本框 13"/>
          <p:cNvSpPr txBox="1"/>
          <p:nvPr/>
        </p:nvSpPr>
        <p:spPr>
          <a:xfrm>
            <a:off x="1921101" y="1592712"/>
            <a:ext cx="8253351" cy="2123658"/>
          </a:xfrm>
          <a:prstGeom prst="rect">
            <a:avLst/>
          </a:prstGeom>
          <a:noFill/>
        </p:spPr>
        <p:txBody>
          <a:bodyPr wrap="square" rtlCol="0">
            <a:spAutoFit/>
          </a:bodyPr>
          <a:lstStyle/>
          <a:p>
            <a:pPr lvl="0" algn="ctr"/>
            <a:r>
              <a:rPr lang="en-US" altLang="zh-CN" sz="6600" b="1">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1. Hành trình khám phá hang Én: </a:t>
            </a:r>
            <a:endParaRPr kumimoji="0" lang="zh-CN" altLang="en-US" sz="6600" b="1" i="0" u="none" strike="noStrike" kern="1200" cap="none" spc="0" normalizeH="0" baseline="0" noProof="0" dirty="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 name="文本框 13"/>
          <p:cNvSpPr txBox="1"/>
          <p:nvPr/>
        </p:nvSpPr>
        <p:spPr>
          <a:xfrm>
            <a:off x="1264022" y="231494"/>
            <a:ext cx="96732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II.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Khám</a:t>
            </a:r>
            <a:r>
              <a:rPr kumimoji="0" lang="en-US" altLang="zh-CN" sz="6600" b="1" i="0" u="none" strike="noStrike" kern="1200" cap="none" spc="0" normalizeH="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phá</a:t>
            </a:r>
            <a:r>
              <a:rPr kumimoji="0" lang="en-US" altLang="zh-CN" sz="6600" b="1" i="0" u="none" strike="noStrike" kern="1200" cap="none" spc="0" normalizeH="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văn</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bản</a:t>
            </a:r>
            <a:r>
              <a:rPr kumimoji="0" lang="en-US" altLang="zh-CN"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a:t>
            </a:r>
            <a:endParaRPr kumimoji="0" lang="zh-CN" altLang="en-US" sz="6600" b="1" i="0" u="none" strike="noStrike" kern="1200" cap="none" spc="0" normalizeH="0" baseline="0" noProof="0" dirty="0">
              <a:ln>
                <a:noFill/>
              </a:ln>
              <a:solidFill>
                <a:srgbClr val="0070C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46353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grpSp>
        <p:nvGrpSpPr>
          <p:cNvPr id="3" name="Group 2"/>
          <p:cNvGrpSpPr>
            <a:grpSpLocks/>
          </p:cNvGrpSpPr>
          <p:nvPr/>
        </p:nvGrpSpPr>
        <p:grpSpPr bwMode="auto">
          <a:xfrm>
            <a:off x="0" y="0"/>
            <a:ext cx="12192000" cy="6857999"/>
            <a:chOff x="-6" y="308"/>
            <a:chExt cx="10410" cy="4691"/>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308"/>
              <a:ext cx="10385" cy="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6" y="308"/>
              <a:ext cx="10410" cy="4691"/>
            </a:xfrm>
            <a:prstGeom prst="rect">
              <a:avLst/>
            </a:prstGeom>
            <a:noFill/>
            <a:ln w="1397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6001953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PA_01 150"/>
          <p:cNvGrpSpPr/>
          <p:nvPr>
            <p:custDataLst>
              <p:tags r:id="rId1"/>
            </p:custDataLst>
          </p:nvPr>
        </p:nvGrpSpPr>
        <p:grpSpPr>
          <a:xfrm>
            <a:off x="1991590" y="2167434"/>
            <a:ext cx="431536" cy="430056"/>
            <a:chOff x="3768359" y="1725446"/>
            <a:chExt cx="1930605" cy="1930605"/>
          </a:xfrm>
        </p:grpSpPr>
        <p:sp>
          <p:nvSpPr>
            <p:cNvPr id="2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Oval 5"/>
            <p:cNvSpPr>
              <a:spLocks noChangeArrowheads="1"/>
            </p:cNvSpPr>
            <p:nvPr/>
          </p:nvSpPr>
          <p:spPr bwMode="auto">
            <a:xfrm>
              <a:off x="3823758" y="1780845"/>
              <a:ext cx="1819806" cy="1819806"/>
            </a:xfrm>
            <a:prstGeom prst="ellipse">
              <a:avLst/>
            </a:prstGeom>
            <a:solidFill>
              <a:srgbClr val="5BB814"/>
            </a:solid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grpSp>
        <p:nvGrpSpPr>
          <p:cNvPr id="25" name="PA_01 153"/>
          <p:cNvGrpSpPr/>
          <p:nvPr>
            <p:custDataLst>
              <p:tags r:id="rId2"/>
            </p:custDataLst>
          </p:nvPr>
        </p:nvGrpSpPr>
        <p:grpSpPr>
          <a:xfrm>
            <a:off x="1569482" y="1975259"/>
            <a:ext cx="301964" cy="300928"/>
            <a:chOff x="3768359" y="1725446"/>
            <a:chExt cx="1930605" cy="1930605"/>
          </a:xfrm>
          <a:solidFill>
            <a:srgbClr val="EA5E66"/>
          </a:solidFill>
        </p:grpSpPr>
        <p:sp>
          <p:nvSpPr>
            <p:cNvPr id="26"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Oval 5"/>
            <p:cNvSpPr>
              <a:spLocks noChangeArrowheads="1"/>
            </p:cNvSpPr>
            <p:nvPr/>
          </p:nvSpPr>
          <p:spPr bwMode="auto">
            <a:xfrm>
              <a:off x="3823758" y="1780845"/>
              <a:ext cx="1819806" cy="1819806"/>
            </a:xfrm>
            <a:prstGeom prst="ellipse">
              <a:avLst/>
            </a:prstGeom>
            <a:solidFill>
              <a:srgbClr val="8E946A"/>
            </a:solid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grpSp>
        <p:nvGrpSpPr>
          <p:cNvPr id="43" name="PA_01 171"/>
          <p:cNvGrpSpPr/>
          <p:nvPr>
            <p:custDataLst>
              <p:tags r:id="rId3"/>
            </p:custDataLst>
          </p:nvPr>
        </p:nvGrpSpPr>
        <p:grpSpPr>
          <a:xfrm>
            <a:off x="11416533" y="2466304"/>
            <a:ext cx="238509" cy="237691"/>
            <a:chOff x="3768359" y="1725446"/>
            <a:chExt cx="1930605" cy="1930605"/>
          </a:xfrm>
        </p:grpSpPr>
        <p:sp>
          <p:nvSpPr>
            <p:cNvPr id="4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Oval 5"/>
            <p:cNvSpPr>
              <a:spLocks noChangeArrowheads="1"/>
            </p:cNvSpPr>
            <p:nvPr/>
          </p:nvSpPr>
          <p:spPr bwMode="auto">
            <a:xfrm>
              <a:off x="3823758" y="1780845"/>
              <a:ext cx="1819806" cy="1819806"/>
            </a:xfrm>
            <a:prstGeom prst="ellipse">
              <a:avLst/>
            </a:prstGeom>
            <a:solidFill>
              <a:srgbClr val="5BB814"/>
            </a:solid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grpSp>
        <p:nvGrpSpPr>
          <p:cNvPr id="49" name="PA_01 177"/>
          <p:cNvGrpSpPr/>
          <p:nvPr>
            <p:custDataLst>
              <p:tags r:id="rId4"/>
            </p:custDataLst>
          </p:nvPr>
        </p:nvGrpSpPr>
        <p:grpSpPr>
          <a:xfrm>
            <a:off x="10185564" y="1909102"/>
            <a:ext cx="301964" cy="300928"/>
            <a:chOff x="3768359" y="1725446"/>
            <a:chExt cx="1930605" cy="1930605"/>
          </a:xfrm>
        </p:grpSpPr>
        <p:sp>
          <p:nvSpPr>
            <p:cNvPr id="5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Oval 5"/>
            <p:cNvSpPr>
              <a:spLocks noChangeArrowheads="1"/>
            </p:cNvSpPr>
            <p:nvPr/>
          </p:nvSpPr>
          <p:spPr bwMode="auto">
            <a:xfrm>
              <a:off x="3823758" y="1780845"/>
              <a:ext cx="1819806" cy="1819806"/>
            </a:xfrm>
            <a:prstGeom prst="ellipse">
              <a:avLst/>
            </a:prstGeom>
            <a:solidFill>
              <a:srgbClr val="8E946A"/>
            </a:solid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grpSp>
        <p:nvGrpSpPr>
          <p:cNvPr id="52" name="PA_01 180"/>
          <p:cNvGrpSpPr/>
          <p:nvPr>
            <p:custDataLst>
              <p:tags r:id="rId5"/>
            </p:custDataLst>
          </p:nvPr>
        </p:nvGrpSpPr>
        <p:grpSpPr>
          <a:xfrm>
            <a:off x="10631030" y="2168361"/>
            <a:ext cx="216398" cy="215655"/>
            <a:chOff x="3768359" y="1725446"/>
            <a:chExt cx="1930605" cy="1930605"/>
          </a:xfrm>
        </p:grpSpPr>
        <p:sp>
          <p:nvSpPr>
            <p:cNvPr id="5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4" name="Oval 5"/>
            <p:cNvSpPr>
              <a:spLocks noChangeArrowheads="1"/>
            </p:cNvSpPr>
            <p:nvPr/>
          </p:nvSpPr>
          <p:spPr bwMode="auto">
            <a:xfrm>
              <a:off x="3823758" y="1780845"/>
              <a:ext cx="1819806" cy="1819806"/>
            </a:xfrm>
            <a:prstGeom prst="ellipse">
              <a:avLst/>
            </a:prstGeom>
            <a:solidFill>
              <a:srgbClr val="8E946A"/>
            </a:solid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grpSp>
        <p:nvGrpSpPr>
          <p:cNvPr id="55" name="PA_01 183"/>
          <p:cNvGrpSpPr/>
          <p:nvPr>
            <p:custDataLst>
              <p:tags r:id="rId6"/>
            </p:custDataLst>
          </p:nvPr>
        </p:nvGrpSpPr>
        <p:grpSpPr>
          <a:xfrm>
            <a:off x="1128598" y="2127867"/>
            <a:ext cx="216398" cy="215655"/>
            <a:chOff x="3768359" y="1725446"/>
            <a:chExt cx="1930605" cy="1930605"/>
          </a:xfrm>
        </p:grpSpPr>
        <p:sp>
          <p:nvSpPr>
            <p:cNvPr id="5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7" name="Oval 5"/>
            <p:cNvSpPr>
              <a:spLocks noChangeArrowheads="1"/>
            </p:cNvSpPr>
            <p:nvPr/>
          </p:nvSpPr>
          <p:spPr bwMode="auto">
            <a:xfrm>
              <a:off x="3823758" y="1780845"/>
              <a:ext cx="1819806" cy="1819806"/>
            </a:xfrm>
            <a:prstGeom prst="ellipse">
              <a:avLst/>
            </a:prstGeom>
            <a:solidFill>
              <a:srgbClr val="8E946A"/>
            </a:solidFill>
            <a:ln>
              <a:noFill/>
            </a:ln>
            <a:effectLst>
              <a:innerShdw blurRad="88900" dist="50800" dir="16200000">
                <a:prstClr val="black">
                  <a:alpha val="38000"/>
                </a:prstClr>
              </a:innerShdw>
            </a:effectLst>
          </p:spPr>
          <p:txBody>
            <a:bodyPr vert="horz" wrap="square" lIns="91419" tIns="45709" rIns="91419" bIns="45709" numCol="1" anchor="t" anchorCtr="0" compatLnSpc="1">
              <a:prstTxWarp prst="textNoShape">
                <a:avLst/>
              </a:prstTxWarp>
            </a:bodyPr>
            <a:lstStyle/>
            <a:p>
              <a:endParaRPr lang="zh-CN" altLang="en-US">
                <a:solidFill>
                  <a:prstClr val="black"/>
                </a:solidFill>
              </a:endParaRPr>
            </a:p>
          </p:txBody>
        </p:sp>
      </p:grpSp>
      <p:sp>
        <p:nvSpPr>
          <p:cNvPr id="58" name="PA_圆角01 186"/>
          <p:cNvSpPr/>
          <p:nvPr>
            <p:custDataLst>
              <p:tags r:id="rId7"/>
            </p:custDataLst>
          </p:nvPr>
        </p:nvSpPr>
        <p:spPr>
          <a:xfrm>
            <a:off x="3278492" y="3511020"/>
            <a:ext cx="5227013" cy="672074"/>
          </a:xfrm>
          <a:prstGeom prst="roundRect">
            <a:avLst>
              <a:gd name="adj" fmla="val 42270"/>
            </a:avLst>
          </a:prstGeom>
          <a:solidFill>
            <a:schemeClr val="bg1">
              <a:lumMod val="85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889" tIns="60944" rIns="121889" bIns="60944" rtlCol="0" anchor="ctr"/>
          <a:lstStyle/>
          <a:p>
            <a:pPr algn="ctr"/>
            <a:endParaRPr lang="zh-CN" altLang="en-US"/>
          </a:p>
        </p:txBody>
      </p:sp>
      <p:sp>
        <p:nvSpPr>
          <p:cNvPr id="59" name="PA_01 187"/>
          <p:cNvSpPr txBox="1"/>
          <p:nvPr>
            <p:custDataLst>
              <p:tags r:id="rId8"/>
            </p:custDataLst>
          </p:nvPr>
        </p:nvSpPr>
        <p:spPr>
          <a:xfrm>
            <a:off x="1718996" y="3511020"/>
            <a:ext cx="6714147" cy="677076"/>
          </a:xfrm>
          <a:prstGeom prst="rect">
            <a:avLst/>
          </a:prstGeom>
          <a:noFill/>
        </p:spPr>
        <p:txBody>
          <a:bodyPr wrap="none" lIns="121889" tIns="60944" rIns="121889" bIns="60944" rtlCol="0">
            <a:spAutoFit/>
          </a:bodyPr>
          <a:lstStyle/>
          <a:p>
            <a:pPr algn="ctr"/>
            <a:r>
              <a:rPr lang="en-US" altLang="zh-CN" sz="3600"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GIÁO </a:t>
            </a:r>
            <a:r>
              <a:rPr lang="en-US" altLang="zh-CN" sz="3600" dirty="0" err="1">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VIÊN:Nguyễn</a:t>
            </a:r>
            <a:r>
              <a:rPr lang="en-US" altLang="zh-CN" sz="3600"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600" dirty="0" err="1">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Thị</a:t>
            </a:r>
            <a:r>
              <a:rPr lang="en-US" altLang="zh-CN" sz="3600"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600" dirty="0" err="1">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Hải</a:t>
            </a:r>
            <a:r>
              <a:rPr lang="en-US" altLang="zh-CN" sz="3600"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3600" dirty="0" err="1">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rPr>
              <a:t>Yến</a:t>
            </a:r>
            <a:endParaRPr lang="zh-CN" altLang="en-US" sz="3600" b="1"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65" name="PA_01 7"/>
          <p:cNvSpPr>
            <a:spLocks noChangeArrowheads="1"/>
          </p:cNvSpPr>
          <p:nvPr>
            <p:custDataLst>
              <p:tags r:id="rId9"/>
            </p:custDataLst>
          </p:nvPr>
        </p:nvSpPr>
        <p:spPr bwMode="auto">
          <a:xfrm>
            <a:off x="3069720" y="1639163"/>
            <a:ext cx="691026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微软雅黑" pitchFamily="34" charset="-122"/>
                <a:cs typeface="Times New Roman" panose="02020603050405020304" pitchFamily="18" charset="0"/>
                <a:sym typeface="微软雅黑" pitchFamily="34" charset="-122"/>
              </a:rPr>
              <a:t>HANG ÉN</a:t>
            </a:r>
            <a:endParaRPr lang="zh-CN" alt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sp>
        <p:nvSpPr>
          <p:cNvPr id="60" name="矩形 59">
            <a:extLst>
              <a:ext uri="{FF2B5EF4-FFF2-40B4-BE49-F238E27FC236}">
                <a16:creationId xmlns="" xmlns:a16="http://schemas.microsoft.com/office/drawing/2014/main" id="{286693E2-4691-49E2-AF48-A5FC7E48A948}"/>
              </a:ext>
            </a:extLst>
          </p:cNvPr>
          <p:cNvSpPr/>
          <p:nvPr/>
        </p:nvSpPr>
        <p:spPr>
          <a:xfrm>
            <a:off x="2423126" y="794724"/>
            <a:ext cx="2708818" cy="646331"/>
          </a:xfrm>
          <a:prstGeom prst="rect">
            <a:avLst/>
          </a:prstGeom>
        </p:spPr>
        <p:txBody>
          <a:bodyPr wrap="none">
            <a:spAutoFit/>
          </a:bodyPr>
          <a:lstStyle/>
          <a:p>
            <a:r>
              <a:rPr lang="en-US" altLang="zh-CN"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 59+60</a:t>
            </a:r>
            <a:endPar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47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50" fill="hold"/>
                                        <p:tgtEl>
                                          <p:spTgt spid="49"/>
                                        </p:tgtEl>
                                        <p:attrNameLst>
                                          <p:attrName>ppt_w</p:attrName>
                                        </p:attrNameLst>
                                      </p:cBhvr>
                                      <p:tavLst>
                                        <p:tav tm="0">
                                          <p:val>
                                            <p:fltVal val="0"/>
                                          </p:val>
                                        </p:tav>
                                        <p:tav tm="100000">
                                          <p:val>
                                            <p:strVal val="#ppt_w"/>
                                          </p:val>
                                        </p:tav>
                                      </p:tavLst>
                                    </p:anim>
                                    <p:anim calcmode="lin" valueType="num">
                                      <p:cBhvr>
                                        <p:cTn id="14" dur="250" fill="hold"/>
                                        <p:tgtEl>
                                          <p:spTgt spid="49"/>
                                        </p:tgtEl>
                                        <p:attrNameLst>
                                          <p:attrName>ppt_h</p:attrName>
                                        </p:attrNameLst>
                                      </p:cBhvr>
                                      <p:tavLst>
                                        <p:tav tm="0">
                                          <p:val>
                                            <p:fltVal val="0"/>
                                          </p:val>
                                        </p:tav>
                                        <p:tav tm="100000">
                                          <p:val>
                                            <p:strVal val="#ppt_h"/>
                                          </p:val>
                                        </p:tav>
                                      </p:tavLst>
                                    </p:anim>
                                    <p:animEffect transition="in" filter="fade">
                                      <p:cBhvr>
                                        <p:cTn id="15" dur="250"/>
                                        <p:tgtEl>
                                          <p:spTgt spid="4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250" fill="hold"/>
                                        <p:tgtEl>
                                          <p:spTgt spid="52"/>
                                        </p:tgtEl>
                                        <p:attrNameLst>
                                          <p:attrName>ppt_w</p:attrName>
                                        </p:attrNameLst>
                                      </p:cBhvr>
                                      <p:tavLst>
                                        <p:tav tm="0">
                                          <p:val>
                                            <p:fltVal val="0"/>
                                          </p:val>
                                        </p:tav>
                                        <p:tav tm="100000">
                                          <p:val>
                                            <p:strVal val="#ppt_w"/>
                                          </p:val>
                                        </p:tav>
                                      </p:tavLst>
                                    </p:anim>
                                    <p:anim calcmode="lin" valueType="num">
                                      <p:cBhvr>
                                        <p:cTn id="20" dur="250" fill="hold"/>
                                        <p:tgtEl>
                                          <p:spTgt spid="52"/>
                                        </p:tgtEl>
                                        <p:attrNameLst>
                                          <p:attrName>ppt_h</p:attrName>
                                        </p:attrNameLst>
                                      </p:cBhvr>
                                      <p:tavLst>
                                        <p:tav tm="0">
                                          <p:val>
                                            <p:fltVal val="0"/>
                                          </p:val>
                                        </p:tav>
                                        <p:tav tm="100000">
                                          <p:val>
                                            <p:strVal val="#ppt_h"/>
                                          </p:val>
                                        </p:tav>
                                      </p:tavLst>
                                    </p:anim>
                                    <p:animEffect transition="in" filter="fade">
                                      <p:cBhvr>
                                        <p:cTn id="21" dur="250"/>
                                        <p:tgtEl>
                                          <p:spTgt spid="52"/>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250" fill="hold"/>
                                        <p:tgtEl>
                                          <p:spTgt spid="25"/>
                                        </p:tgtEl>
                                        <p:attrNameLst>
                                          <p:attrName>ppt_w</p:attrName>
                                        </p:attrNameLst>
                                      </p:cBhvr>
                                      <p:tavLst>
                                        <p:tav tm="0">
                                          <p:val>
                                            <p:fltVal val="0"/>
                                          </p:val>
                                        </p:tav>
                                        <p:tav tm="100000">
                                          <p:val>
                                            <p:strVal val="#ppt_w"/>
                                          </p:val>
                                        </p:tav>
                                      </p:tavLst>
                                    </p:anim>
                                    <p:anim calcmode="lin" valueType="num">
                                      <p:cBhvr>
                                        <p:cTn id="26" dur="250" fill="hold"/>
                                        <p:tgtEl>
                                          <p:spTgt spid="25"/>
                                        </p:tgtEl>
                                        <p:attrNameLst>
                                          <p:attrName>ppt_h</p:attrName>
                                        </p:attrNameLst>
                                      </p:cBhvr>
                                      <p:tavLst>
                                        <p:tav tm="0">
                                          <p:val>
                                            <p:fltVal val="0"/>
                                          </p:val>
                                        </p:tav>
                                        <p:tav tm="100000">
                                          <p:val>
                                            <p:strVal val="#ppt_h"/>
                                          </p:val>
                                        </p:tav>
                                      </p:tavLst>
                                    </p:anim>
                                    <p:animEffect transition="in" filter="fade">
                                      <p:cBhvr>
                                        <p:cTn id="27" dur="250"/>
                                        <p:tgtEl>
                                          <p:spTgt spid="25"/>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250" fill="hold"/>
                                        <p:tgtEl>
                                          <p:spTgt spid="43"/>
                                        </p:tgtEl>
                                        <p:attrNameLst>
                                          <p:attrName>ppt_w</p:attrName>
                                        </p:attrNameLst>
                                      </p:cBhvr>
                                      <p:tavLst>
                                        <p:tav tm="0">
                                          <p:val>
                                            <p:fltVal val="0"/>
                                          </p:val>
                                        </p:tav>
                                        <p:tav tm="100000">
                                          <p:val>
                                            <p:strVal val="#ppt_w"/>
                                          </p:val>
                                        </p:tav>
                                      </p:tavLst>
                                    </p:anim>
                                    <p:anim calcmode="lin" valueType="num">
                                      <p:cBhvr>
                                        <p:cTn id="32" dur="250" fill="hold"/>
                                        <p:tgtEl>
                                          <p:spTgt spid="43"/>
                                        </p:tgtEl>
                                        <p:attrNameLst>
                                          <p:attrName>ppt_h</p:attrName>
                                        </p:attrNameLst>
                                      </p:cBhvr>
                                      <p:tavLst>
                                        <p:tav tm="0">
                                          <p:val>
                                            <p:fltVal val="0"/>
                                          </p:val>
                                        </p:tav>
                                        <p:tav tm="100000">
                                          <p:val>
                                            <p:strVal val="#ppt_h"/>
                                          </p:val>
                                        </p:tav>
                                      </p:tavLst>
                                    </p:anim>
                                    <p:animEffect transition="in" filter="fade">
                                      <p:cBhvr>
                                        <p:cTn id="33" dur="250"/>
                                        <p:tgtEl>
                                          <p:spTgt spid="43"/>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250" fill="hold"/>
                                        <p:tgtEl>
                                          <p:spTgt spid="55"/>
                                        </p:tgtEl>
                                        <p:attrNameLst>
                                          <p:attrName>ppt_w</p:attrName>
                                        </p:attrNameLst>
                                      </p:cBhvr>
                                      <p:tavLst>
                                        <p:tav tm="0">
                                          <p:val>
                                            <p:fltVal val="0"/>
                                          </p:val>
                                        </p:tav>
                                        <p:tav tm="100000">
                                          <p:val>
                                            <p:strVal val="#ppt_w"/>
                                          </p:val>
                                        </p:tav>
                                      </p:tavLst>
                                    </p:anim>
                                    <p:anim calcmode="lin" valueType="num">
                                      <p:cBhvr>
                                        <p:cTn id="38" dur="250" fill="hold"/>
                                        <p:tgtEl>
                                          <p:spTgt spid="55"/>
                                        </p:tgtEl>
                                        <p:attrNameLst>
                                          <p:attrName>ppt_h</p:attrName>
                                        </p:attrNameLst>
                                      </p:cBhvr>
                                      <p:tavLst>
                                        <p:tav tm="0">
                                          <p:val>
                                            <p:fltVal val="0"/>
                                          </p:val>
                                        </p:tav>
                                        <p:tav tm="100000">
                                          <p:val>
                                            <p:strVal val="#ppt_h"/>
                                          </p:val>
                                        </p:tav>
                                      </p:tavLst>
                                    </p:anim>
                                    <p:animEffect transition="in" filter="fade">
                                      <p:cBhvr>
                                        <p:cTn id="39" dur="25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barn(inVertical)">
                                      <p:cBhvr>
                                        <p:cTn id="44" dur="500"/>
                                        <p:tgtEl>
                                          <p:spTgt spid="5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arn(inVertical)">
                                      <p:cBhvr>
                                        <p:cTn id="47" dur="500"/>
                                        <p:tgtEl>
                                          <p:spTgt spid="5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barn(inVertical)">
                                      <p:cBhvr>
                                        <p:cTn id="50" dur="500"/>
                                        <p:tgtEl>
                                          <p:spTgt spid="6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barn(inVertical)">
                                      <p:cBhvr>
                                        <p:cTn id="5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5" grpId="0"/>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84297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5"/>
          <p:cNvSpPr/>
          <p:nvPr/>
        </p:nvSpPr>
        <p:spPr>
          <a:xfrm>
            <a:off x="1701155"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sp>
        <p:nvSpPr>
          <p:cNvPr id="35" name="椭圆 5"/>
          <p:cNvSpPr/>
          <p:nvPr/>
        </p:nvSpPr>
        <p:spPr>
          <a:xfrm>
            <a:off x="3969926"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sp>
        <p:nvSpPr>
          <p:cNvPr id="36" name="椭圆 5"/>
          <p:cNvSpPr/>
          <p:nvPr/>
        </p:nvSpPr>
        <p:spPr>
          <a:xfrm>
            <a:off x="6238698"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sp>
        <p:nvSpPr>
          <p:cNvPr id="37" name="椭圆 5"/>
          <p:cNvSpPr/>
          <p:nvPr/>
        </p:nvSpPr>
        <p:spPr>
          <a:xfrm>
            <a:off x="8507469" y="387227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pic>
        <p:nvPicPr>
          <p:cNvPr id="38" name="Picture 2"/>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171815" y="2359824"/>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08486" y="4849580"/>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799839" y="2418621"/>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345547" y="4849580"/>
            <a:ext cx="863888" cy="864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657603" y="2540424"/>
            <a:ext cx="3160322" cy="1415760"/>
          </a:xfrm>
          <a:prstGeom prst="rect">
            <a:avLst/>
          </a:prstGeom>
          <a:noFill/>
          <a:ln>
            <a:noFill/>
          </a:ln>
        </p:spPr>
        <p:txBody>
          <a:bodyPr wrap="square" lIns="121908" tIns="60954" rIns="121908" bIns="60954" rtlCol="0">
            <a:spAutoFit/>
          </a:bodyPr>
          <a:lstStyle/>
          <a:p>
            <a:pPr lvl="0" algn="just"/>
            <a:r>
              <a:rPr lang="vi-VN" altLang="zh-CN" sz="2800">
                <a:latin typeface="Times New Roman" panose="02020603050405020304" pitchFamily="18" charset="0"/>
                <a:cs typeface="Times New Roman" panose="02020603050405020304" pitchFamily="18" charset="0"/>
              </a:rPr>
              <a:t>a. Chặng từ dốc Ba Giàn đến thung lũng Rào Thương</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
        <p:nvSpPr>
          <p:cNvPr id="50" name="TextBox 49"/>
          <p:cNvSpPr txBox="1"/>
          <p:nvPr/>
        </p:nvSpPr>
        <p:spPr>
          <a:xfrm>
            <a:off x="8493157" y="4169870"/>
            <a:ext cx="3132786" cy="1415760"/>
          </a:xfrm>
          <a:prstGeom prst="rect">
            <a:avLst/>
          </a:prstGeom>
          <a:noFill/>
          <a:ln>
            <a:noFill/>
          </a:ln>
        </p:spPr>
        <p:txBody>
          <a:bodyPr wrap="square" lIns="121908" tIns="60954" rIns="121908" bIns="60954" rtlCol="0">
            <a:spAutoFit/>
          </a:bodyPr>
          <a:lstStyle/>
          <a:p>
            <a:pPr lvl="0" algn="just"/>
            <a:r>
              <a:rPr lang="vi-VN" altLang="zh-CN" sz="2800">
                <a:latin typeface="Times New Roman" panose="02020603050405020304" pitchFamily="18" charset="0"/>
                <a:cs typeface="Times New Roman" panose="02020603050405020304" pitchFamily="18" charset="0"/>
              </a:rPr>
              <a:t>b. Chặng từ thung lũng Rào Thương đến hang Én</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cxnSp>
        <p:nvCxnSpPr>
          <p:cNvPr id="56" name="直接连接符 55"/>
          <p:cNvCxnSpPr/>
          <p:nvPr/>
        </p:nvCxnSpPr>
        <p:spPr>
          <a:xfrm flipV="1">
            <a:off x="2777491" y="4234506"/>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7339728" y="4236053"/>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5070387" y="3282621"/>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9607227" y="3284167"/>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标题 1"/>
          <p:cNvSpPr>
            <a:spLocks noGrp="1"/>
          </p:cNvSpPr>
          <p:nvPr>
            <p:ph type="title"/>
          </p:nvPr>
        </p:nvSpPr>
        <p:spPr>
          <a:xfrm>
            <a:off x="3125376" y="529734"/>
            <a:ext cx="6934174" cy="430006"/>
          </a:xfrm>
        </p:spPr>
        <p:txBody>
          <a:bodyPr>
            <a:noAutofit/>
          </a:bodyPr>
          <a:lstStyle/>
          <a:p>
            <a:r>
              <a:rPr lang="en-US" altLang="zh-CN" b="1">
                <a:latin typeface="Times New Roman" panose="02020603050405020304" pitchFamily="18" charset="0"/>
                <a:cs typeface="Times New Roman" panose="02020603050405020304" pitchFamily="18" charset="0"/>
              </a:rPr>
              <a:t>Hành trình khám phá hang Én</a:t>
            </a:r>
            <a:endParaRPr lang="zh-CN" altLang="en-US" b="1" dirty="0">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3881960" y="4436955"/>
            <a:ext cx="2185307" cy="1456871"/>
          </a:xfrm>
          <a:prstGeom prst="rect">
            <a:avLst/>
          </a:prstGeom>
        </p:spPr>
      </p:pic>
      <p:pic>
        <p:nvPicPr>
          <p:cNvPr id="4" name="Picture 3"/>
          <p:cNvPicPr>
            <a:picLocks noChangeAspect="1"/>
          </p:cNvPicPr>
          <p:nvPr/>
        </p:nvPicPr>
        <p:blipFill>
          <a:blip r:embed="rId8"/>
          <a:stretch>
            <a:fillRect/>
          </a:stretch>
        </p:blipFill>
        <p:spPr>
          <a:xfrm>
            <a:off x="6075086" y="2243893"/>
            <a:ext cx="2298518" cy="1441171"/>
          </a:xfrm>
          <a:prstGeom prst="rect">
            <a:avLst/>
          </a:prstGeom>
        </p:spPr>
      </p:pic>
    </p:spTree>
    <p:extLst>
      <p:ext uri="{BB962C8B-B14F-4D97-AF65-F5344CB8AC3E}">
        <p14:creationId xmlns:p14="http://schemas.microsoft.com/office/powerpoint/2010/main" val="2080547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par>
                                <p:cTn id="24" presetID="16" presetClass="entr" presetSubtype="2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arn(inVertical)">
                                      <p:cBhvr>
                                        <p:cTn id="32" dur="500"/>
                                        <p:tgtEl>
                                          <p:spTgt spid="5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par>
                                <p:cTn id="36" presetID="16" presetClass="entr" presetSubtype="2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inVertical)">
                                      <p:cBhvr>
                                        <p:cTn id="49" dur="500"/>
                                        <p:tgtEl>
                                          <p:spTgt spid="57"/>
                                        </p:tgtEl>
                                      </p:cBhvr>
                                    </p:animEffect>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par>
                                <p:cTn id="56" presetID="16" presetClass="entr" presetSubtype="21"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barn(inVertical)">
                                      <p:cBhvr>
                                        <p:cTn id="58" dur="500"/>
                                        <p:tgtEl>
                                          <p:spTgt spid="59"/>
                                        </p:tgtEl>
                                      </p:cBhvr>
                                    </p:animEffect>
                                  </p:childTnLst>
                                </p:cTn>
                              </p:par>
                              <p:par>
                                <p:cTn id="59" presetID="16" presetClass="entr" presetSubtype="21"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barn(inVertical)">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7" grpId="0"/>
      <p:bldP spid="50" grpId="0"/>
      <p:bldP spid="6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nvCxnSpPr>
        <p:spPr>
          <a:xfrm flipV="1">
            <a:off x="2684986" y="3963234"/>
            <a:ext cx="1798342" cy="125273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887031" y="5209624"/>
            <a:ext cx="1808027" cy="130082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483329" y="3963235"/>
            <a:ext cx="2421111" cy="85169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6904440" y="2915011"/>
            <a:ext cx="2422118" cy="189992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2231416" y="4695277"/>
            <a:ext cx="1003696" cy="10038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Arial"/>
              <a:ea typeface="微软雅黑"/>
              <a:cs typeface="+mn-ea"/>
            </a:endParaRPr>
          </a:p>
        </p:txBody>
      </p:sp>
      <p:sp>
        <p:nvSpPr>
          <p:cNvPr id="22" name="椭圆 21"/>
          <p:cNvSpPr/>
          <p:nvPr/>
        </p:nvSpPr>
        <p:spPr>
          <a:xfrm>
            <a:off x="3822239" y="3347303"/>
            <a:ext cx="1347799" cy="13479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Arial"/>
              <a:ea typeface="微软雅黑"/>
              <a:cs typeface="+mn-ea"/>
            </a:endParaRPr>
          </a:p>
        </p:txBody>
      </p:sp>
      <p:sp>
        <p:nvSpPr>
          <p:cNvPr id="23" name="椭圆 22"/>
          <p:cNvSpPr/>
          <p:nvPr/>
        </p:nvSpPr>
        <p:spPr>
          <a:xfrm>
            <a:off x="6103936" y="3963234"/>
            <a:ext cx="1703177" cy="17033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Arial"/>
              <a:ea typeface="微软雅黑"/>
              <a:cs typeface="+mn-ea"/>
            </a:endParaRPr>
          </a:p>
        </p:txBody>
      </p:sp>
      <p:sp>
        <p:nvSpPr>
          <p:cNvPr id="24" name="椭圆 23"/>
          <p:cNvSpPr/>
          <p:nvPr/>
        </p:nvSpPr>
        <p:spPr>
          <a:xfrm>
            <a:off x="8230271" y="1808732"/>
            <a:ext cx="2212269" cy="22125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ea"/>
            </a:endParaRPr>
          </a:p>
        </p:txBody>
      </p:sp>
      <p:sp>
        <p:nvSpPr>
          <p:cNvPr id="33" name="TextBox 32"/>
          <p:cNvSpPr txBox="1"/>
          <p:nvPr/>
        </p:nvSpPr>
        <p:spPr>
          <a:xfrm rot="19595894">
            <a:off x="1285150" y="3721094"/>
            <a:ext cx="2331383" cy="984873"/>
          </a:xfrm>
          <a:prstGeom prst="rect">
            <a:avLst/>
          </a:prstGeom>
          <a:noFill/>
        </p:spPr>
        <p:txBody>
          <a:bodyPr wrap="square" lIns="121908" tIns="60954" rIns="121908" bIns="60954" rtlCol="0">
            <a:spAutoFit/>
          </a:bodyPr>
          <a:lstStyle/>
          <a:p>
            <a:pPr lvl="0" algn="ctr"/>
            <a:r>
              <a:rPr lang="en-US" sz="2800">
                <a:solidFill>
                  <a:prstClr val="black"/>
                </a:solidFill>
                <a:latin typeface="Times New Roman" panose="02020603050405020304" pitchFamily="18" charset="0"/>
                <a:cs typeface="Times New Roman" panose="02020603050405020304" pitchFamily="18" charset="0"/>
              </a:rPr>
              <a:t>Đ</a:t>
            </a:r>
            <a:r>
              <a:rPr lang="vi-VN" sz="2800">
                <a:solidFill>
                  <a:prstClr val="black"/>
                </a:solidFill>
                <a:latin typeface="Times New Roman" panose="02020603050405020304" pitchFamily="18" charset="0"/>
                <a:cs typeface="Times New Roman" panose="02020603050405020304" pitchFamily="18" charset="0"/>
              </a:rPr>
              <a:t>i qua rừng nguyên sinh</a:t>
            </a:r>
            <a:endParaRPr kumimoji="0" lang="zh-CN" altLang="en-US" sz="1600" b="0" i="0" u="none" strike="noStrike" kern="1200" cap="none" spc="0" normalizeH="0" baseline="0" noProof="0" dirty="0">
              <a:ln>
                <a:noFill/>
              </a:ln>
              <a:solidFill>
                <a:prstClr val="black">
                  <a:lumMod val="50000"/>
                  <a:lumOff val="50000"/>
                </a:prstClr>
              </a:solidFill>
              <a:effectLst/>
              <a:uLnTx/>
              <a:uFillTx/>
              <a:latin typeface="微软雅黑"/>
              <a:ea typeface="微软雅黑"/>
              <a:cs typeface="+mn-ea"/>
            </a:endParaRPr>
          </a:p>
        </p:txBody>
      </p:sp>
      <p:sp>
        <p:nvSpPr>
          <p:cNvPr id="51" name="TextBox 50"/>
          <p:cNvSpPr txBox="1"/>
          <p:nvPr/>
        </p:nvSpPr>
        <p:spPr>
          <a:xfrm>
            <a:off x="5616046" y="1946897"/>
            <a:ext cx="2184792" cy="1846647"/>
          </a:xfrm>
          <a:prstGeom prst="rect">
            <a:avLst/>
          </a:prstGeom>
          <a:noFill/>
        </p:spPr>
        <p:txBody>
          <a:bodyPr wrap="square" lIns="121908" tIns="60954" rIns="121908" bIns="60954" rtlCol="0">
            <a:spAutoFit/>
          </a:bodyPr>
          <a:lstStyle/>
          <a:p>
            <a:pPr lvl="0" algn="ctr"/>
            <a:r>
              <a:rPr lang="en-US" altLang="zh-CN" sz="2800">
                <a:latin typeface="Times New Roman" panose="02020603050405020304" pitchFamily="18" charset="0"/>
                <a:cs typeface="Times New Roman" panose="02020603050405020304" pitchFamily="18" charset="0"/>
              </a:rPr>
              <a:t>V</a:t>
            </a:r>
            <a:r>
              <a:rPr lang="vi-VN" altLang="zh-CN" sz="2800">
                <a:latin typeface="Times New Roman" panose="02020603050405020304" pitchFamily="18" charset="0"/>
                <a:cs typeface="Times New Roman" panose="02020603050405020304" pitchFamily="18" charset="0"/>
              </a:rPr>
              <a:t>ượt qua nhiều đọan dốc cao, ngoằn ngoèo</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
        <p:nvSpPr>
          <p:cNvPr id="52" name="TextBox 51"/>
          <p:cNvSpPr txBox="1"/>
          <p:nvPr/>
        </p:nvSpPr>
        <p:spPr>
          <a:xfrm>
            <a:off x="5377458" y="5783046"/>
            <a:ext cx="3473042" cy="553986"/>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effectLst/>
                <a:uLnTx/>
                <a:uFillTx/>
                <a:latin typeface="Times New Roman" panose="02020603050405020304" pitchFamily="18" charset="0"/>
                <a:ea typeface="微软雅黑"/>
                <a:cs typeface="Times New Roman" panose="02020603050405020304" pitchFamily="18" charset="0"/>
              </a:rPr>
              <a:t>Cách</a:t>
            </a:r>
            <a:r>
              <a:rPr kumimoji="0" lang="en-US" altLang="zh-CN" sz="2800" b="0" i="0" u="none" strike="noStrike" kern="1200" cap="none" spc="0" normalizeH="0" noProof="0">
                <a:ln>
                  <a:noFill/>
                </a:ln>
                <a:effectLst/>
                <a:uLnTx/>
                <a:uFillTx/>
                <a:latin typeface="Times New Roman" panose="02020603050405020304" pitchFamily="18" charset="0"/>
                <a:ea typeface="微软雅黑"/>
                <a:cs typeface="Times New Roman" panose="02020603050405020304" pitchFamily="18" charset="0"/>
              </a:rPr>
              <a:t> di chuyển: Đi bộ</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
        <p:nvSpPr>
          <p:cNvPr id="56" name="TextBox 55"/>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标题 1"/>
          <p:cNvSpPr>
            <a:spLocks noGrp="1"/>
          </p:cNvSpPr>
          <p:nvPr>
            <p:ph type="title"/>
          </p:nvPr>
        </p:nvSpPr>
        <p:spPr>
          <a:xfrm>
            <a:off x="2939308" y="164073"/>
            <a:ext cx="7351816" cy="430006"/>
          </a:xfrm>
        </p:spPr>
        <p:txBody>
          <a:bodyPr>
            <a:normAutofit fontScale="90000"/>
          </a:bodyPr>
          <a:lstStyle/>
          <a:p>
            <a:r>
              <a:rPr lang="en-US" altLang="zh-CN" b="1">
                <a:solidFill>
                  <a:srgbClr val="5BB814"/>
                </a:solidFill>
                <a:latin typeface="Times New Roman" panose="02020603050405020304" pitchFamily="18" charset="0"/>
                <a:cs typeface="Times New Roman" panose="02020603050405020304" pitchFamily="18" charset="0"/>
              </a:rPr>
              <a:t>Hành trình khám phá hang Én</a:t>
            </a:r>
            <a:endParaRPr lang="zh-CN" altLang="en-US" dirty="0">
              <a:ea typeface="+mn-ea"/>
              <a:cs typeface="+mn-ea"/>
            </a:endParaRPr>
          </a:p>
        </p:txBody>
      </p:sp>
      <p:sp>
        <p:nvSpPr>
          <p:cNvPr id="3" name="Rectangle 2"/>
          <p:cNvSpPr/>
          <p:nvPr/>
        </p:nvSpPr>
        <p:spPr>
          <a:xfrm>
            <a:off x="4857733" y="717173"/>
            <a:ext cx="3135795" cy="523220"/>
          </a:xfrm>
          <a:prstGeom prst="rect">
            <a:avLst/>
          </a:prstGeom>
        </p:spPr>
        <p:txBody>
          <a:bodyPr wrap="none">
            <a:spAutoFit/>
          </a:bodyPr>
          <a:lstStyle/>
          <a:p>
            <a:r>
              <a:rPr lang="en-US" sz="2800">
                <a:latin typeface="Times New Roman" panose="02020603050405020304" pitchFamily="18" charset="0"/>
                <a:cs typeface="Times New Roman" panose="02020603050405020304" pitchFamily="18" charset="0"/>
              </a:rPr>
              <a:t>Cách thức di chuyển</a:t>
            </a:r>
          </a:p>
        </p:txBody>
      </p:sp>
      <p:pic>
        <p:nvPicPr>
          <p:cNvPr id="4" name="Picture 3"/>
          <p:cNvPicPr>
            <a:picLocks noChangeAspect="1"/>
          </p:cNvPicPr>
          <p:nvPr/>
        </p:nvPicPr>
        <p:blipFill>
          <a:blip r:embed="rId3"/>
          <a:stretch>
            <a:fillRect/>
          </a:stretch>
        </p:blipFill>
        <p:spPr>
          <a:xfrm rot="19761358">
            <a:off x="476148" y="2083298"/>
            <a:ext cx="2756477" cy="1657616"/>
          </a:xfrm>
          <a:prstGeom prst="rect">
            <a:avLst/>
          </a:prstGeom>
        </p:spPr>
      </p:pic>
      <p:pic>
        <p:nvPicPr>
          <p:cNvPr id="5" name="Picture 4"/>
          <p:cNvPicPr>
            <a:picLocks noChangeAspect="1"/>
          </p:cNvPicPr>
          <p:nvPr/>
        </p:nvPicPr>
        <p:blipFill>
          <a:blip r:embed="rId4"/>
          <a:stretch>
            <a:fillRect/>
          </a:stretch>
        </p:blipFill>
        <p:spPr>
          <a:xfrm rot="20319711">
            <a:off x="8177142" y="1288461"/>
            <a:ext cx="2716194" cy="2716194"/>
          </a:xfrm>
          <a:prstGeom prst="rect">
            <a:avLst/>
          </a:prstGeom>
        </p:spPr>
      </p:pic>
      <p:pic>
        <p:nvPicPr>
          <p:cNvPr id="6" name="Picture 5"/>
          <p:cNvPicPr>
            <a:picLocks noChangeAspect="1"/>
          </p:cNvPicPr>
          <p:nvPr/>
        </p:nvPicPr>
        <p:blipFill>
          <a:blip r:embed="rId5"/>
          <a:stretch>
            <a:fillRect/>
          </a:stretch>
        </p:blipFill>
        <p:spPr>
          <a:xfrm>
            <a:off x="5864245" y="3963233"/>
            <a:ext cx="2182557" cy="1703400"/>
          </a:xfrm>
          <a:prstGeom prst="rect">
            <a:avLst/>
          </a:prstGeom>
        </p:spPr>
      </p:pic>
    </p:spTree>
    <p:extLst>
      <p:ext uri="{BB962C8B-B14F-4D97-AF65-F5344CB8AC3E}">
        <p14:creationId xmlns:p14="http://schemas.microsoft.com/office/powerpoint/2010/main" val="2244848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par>
                                <p:cTn id="27" presetID="16" presetClass="entr" presetSubtype="21"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heel(1)">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arn(inVertical)">
                                      <p:cBhvr>
                                        <p:cTn id="35" dur="500"/>
                                        <p:tgtEl>
                                          <p:spTgt spid="51"/>
                                        </p:tgtEl>
                                      </p:cBhvr>
                                    </p:animEffect>
                                  </p:childTnLst>
                                </p:cTn>
                              </p:par>
                              <p:par>
                                <p:cTn id="36" presetID="16" presetClass="entr" presetSubtype="2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par>
                                <p:cTn id="57" presetID="16" presetClass="entr" presetSubtype="21"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arn(inVertical)">
                                      <p:cBhvr>
                                        <p:cTn id="59" dur="500"/>
                                        <p:tgtEl>
                                          <p:spTgt spid="6"/>
                                        </p:tgtEl>
                                      </p:cBhvr>
                                    </p:animEffect>
                                  </p:childTnLst>
                                </p:cTn>
                              </p:par>
                              <p:par>
                                <p:cTn id="60" presetID="16" presetClass="entr" presetSubtype="2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arn(inVertical)">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3" grpId="0"/>
      <p:bldP spid="51" grpId="0"/>
      <p:bldP spid="52" grpId="0"/>
      <p:bldP spid="56" grpId="0"/>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4" name="Rectangle 3"/>
          <p:cNvSpPr/>
          <p:nvPr/>
        </p:nvSpPr>
        <p:spPr>
          <a:xfrm>
            <a:off x="879007" y="122767"/>
            <a:ext cx="10282052" cy="584775"/>
          </a:xfrm>
          <a:prstGeom prst="rect">
            <a:avLst/>
          </a:prstGeom>
        </p:spPr>
        <p:txBody>
          <a:bodyPr wrap="square">
            <a:spAutoFit/>
          </a:bodyPr>
          <a:lstStyle/>
          <a:p>
            <a:pPr algn="just"/>
            <a:r>
              <a:rPr lang="vi-VN" sz="3200" b="1">
                <a:latin typeface="Times New Roman" panose="02020603050405020304" pitchFamily="18" charset="0"/>
                <a:cs typeface="Times New Roman" panose="02020603050405020304" pitchFamily="18" charset="0"/>
              </a:rPr>
              <a:t>a. Chặng từ dốc Ba Giàn đến thung lũng Rào Thương</a:t>
            </a:r>
          </a:p>
        </p:txBody>
      </p:sp>
      <p:sp>
        <p:nvSpPr>
          <p:cNvPr id="9" name="Rounded Rectangle 8"/>
          <p:cNvSpPr/>
          <p:nvPr/>
        </p:nvSpPr>
        <p:spPr>
          <a:xfrm>
            <a:off x="0" y="2663467"/>
            <a:ext cx="2918011" cy="914400"/>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cs typeface="Times New Roman" panose="02020603050405020304" pitchFamily="18" charset="0"/>
              </a:rPr>
              <a:t>Địa hình</a:t>
            </a:r>
            <a:endParaRPr lang="en-US"/>
          </a:p>
        </p:txBody>
      </p:sp>
      <p:sp>
        <p:nvSpPr>
          <p:cNvPr id="11" name="Rounded Rectangle 10"/>
          <p:cNvSpPr/>
          <p:nvPr/>
        </p:nvSpPr>
        <p:spPr>
          <a:xfrm>
            <a:off x="4345874" y="807974"/>
            <a:ext cx="3572668" cy="914400"/>
          </a:xfrm>
          <a:prstGeom prst="roundRect">
            <a:avLst/>
          </a:prstGeom>
          <a:solidFill>
            <a:schemeClr val="tx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cs typeface="Times New Roman" panose="02020603050405020304" pitchFamily="18" charset="0"/>
              </a:rPr>
              <a:t>D</a:t>
            </a:r>
            <a:r>
              <a:rPr lang="vi-VN" sz="2800">
                <a:solidFill>
                  <a:prstClr val="black"/>
                </a:solidFill>
                <a:latin typeface="Times New Roman" panose="02020603050405020304" pitchFamily="18" charset="0"/>
                <a:cs typeface="Times New Roman" panose="02020603050405020304" pitchFamily="18" charset="0"/>
              </a:rPr>
              <a:t>ốc cao và gập ghềnh</a:t>
            </a:r>
            <a:endParaRPr lang="en-US"/>
          </a:p>
        </p:txBody>
      </p:sp>
      <p:sp>
        <p:nvSpPr>
          <p:cNvPr id="12" name="Rounded Rectangle 11"/>
          <p:cNvSpPr/>
          <p:nvPr/>
        </p:nvSpPr>
        <p:spPr>
          <a:xfrm>
            <a:off x="4345874" y="2556462"/>
            <a:ext cx="3523130" cy="914400"/>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cs typeface="Times New Roman" panose="02020603050405020304" pitchFamily="18" charset="0"/>
              </a:rPr>
              <a:t>Đ</a:t>
            </a:r>
            <a:r>
              <a:rPr lang="vi-VN" sz="2800">
                <a:solidFill>
                  <a:prstClr val="black"/>
                </a:solidFill>
                <a:latin typeface="Times New Roman" panose="02020603050405020304" pitchFamily="18" charset="0"/>
                <a:cs typeface="Times New Roman" panose="02020603050405020304" pitchFamily="18" charset="0"/>
              </a:rPr>
              <a:t>ường nhỏ hẹp</a:t>
            </a:r>
            <a:r>
              <a:rPr lang="en-US" sz="2800">
                <a:solidFill>
                  <a:prstClr val="black"/>
                </a:solidFill>
                <a:latin typeface="Times New Roman" panose="02020603050405020304" pitchFamily="18" charset="0"/>
                <a:cs typeface="Times New Roman" panose="02020603050405020304" pitchFamily="18" charset="0"/>
              </a:rPr>
              <a:t> </a:t>
            </a:r>
            <a:endParaRPr lang="en-US"/>
          </a:p>
        </p:txBody>
      </p:sp>
      <p:sp>
        <p:nvSpPr>
          <p:cNvPr id="13" name="Rounded Rectangle 12"/>
          <p:cNvSpPr/>
          <p:nvPr/>
        </p:nvSpPr>
        <p:spPr>
          <a:xfrm>
            <a:off x="4345874" y="4090557"/>
            <a:ext cx="3523130" cy="914400"/>
          </a:xfrm>
          <a:prstGeom prst="roundRect">
            <a:avLst/>
          </a:prstGeom>
          <a:solidFill>
            <a:srgbClr val="D37998"/>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cs typeface="Times New Roman" panose="02020603050405020304" pitchFamily="18" charset="0"/>
              </a:rPr>
              <a:t>T</a:t>
            </a:r>
            <a:r>
              <a:rPr lang="vi-VN" sz="2800">
                <a:solidFill>
                  <a:prstClr val="black"/>
                </a:solidFill>
                <a:latin typeface="Times New Roman" panose="02020603050405020304" pitchFamily="18" charset="0"/>
                <a:cs typeface="Times New Roman" panose="02020603050405020304" pitchFamily="18" charset="0"/>
              </a:rPr>
              <a:t>rơn trượt</a:t>
            </a:r>
            <a:endParaRPr lang="en-US"/>
          </a:p>
        </p:txBody>
      </p:sp>
      <p:sp>
        <p:nvSpPr>
          <p:cNvPr id="14" name="Rounded Rectangle 13"/>
          <p:cNvSpPr/>
          <p:nvPr/>
        </p:nvSpPr>
        <p:spPr>
          <a:xfrm>
            <a:off x="4353295" y="5624652"/>
            <a:ext cx="3523130" cy="914400"/>
          </a:xfrm>
          <a:prstGeom prst="roundRect">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a:solidFill>
                  <a:prstClr val="black"/>
                </a:solidFill>
                <a:latin typeface="Times New Roman" panose="02020603050405020304" pitchFamily="18" charset="0"/>
                <a:cs typeface="Times New Roman" panose="02020603050405020304" pitchFamily="18" charset="0"/>
              </a:rPr>
              <a:t>C</a:t>
            </a:r>
            <a:r>
              <a:rPr lang="vi-VN" sz="2800">
                <a:solidFill>
                  <a:prstClr val="black"/>
                </a:solidFill>
                <a:latin typeface="Times New Roman" panose="02020603050405020304" pitchFamily="18" charset="0"/>
                <a:cs typeface="Times New Roman" panose="02020603050405020304" pitchFamily="18" charset="0"/>
              </a:rPr>
              <a:t>ây đổ chắn ngang đường, rậm rạp…</a:t>
            </a:r>
          </a:p>
        </p:txBody>
      </p:sp>
      <p:cxnSp>
        <p:nvCxnSpPr>
          <p:cNvPr id="15" name="Straight Arrow Connector 14"/>
          <p:cNvCxnSpPr>
            <a:stCxn id="9" idx="3"/>
          </p:cNvCxnSpPr>
          <p:nvPr/>
        </p:nvCxnSpPr>
        <p:spPr>
          <a:xfrm flipV="1">
            <a:off x="2918011" y="1722374"/>
            <a:ext cx="1667436" cy="13982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9" idx="3"/>
            <a:endCxn id="12" idx="1"/>
          </p:cNvCxnSpPr>
          <p:nvPr/>
        </p:nvCxnSpPr>
        <p:spPr>
          <a:xfrm flipV="1">
            <a:off x="2918011" y="3013662"/>
            <a:ext cx="1427863" cy="1070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a:stCxn id="9" idx="3"/>
          </p:cNvCxnSpPr>
          <p:nvPr/>
        </p:nvCxnSpPr>
        <p:spPr>
          <a:xfrm>
            <a:off x="2918011" y="3120667"/>
            <a:ext cx="1331260" cy="13982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9" idx="3"/>
          </p:cNvCxnSpPr>
          <p:nvPr/>
        </p:nvCxnSpPr>
        <p:spPr>
          <a:xfrm>
            <a:off x="2918011" y="3120667"/>
            <a:ext cx="1435284" cy="26884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155791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p:bldP spid="9"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4" name="Rectangle 3"/>
          <p:cNvSpPr/>
          <p:nvPr/>
        </p:nvSpPr>
        <p:spPr>
          <a:xfrm>
            <a:off x="879007" y="122767"/>
            <a:ext cx="1028205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a. Chặng từ dốc Ba Giàn đến thung lũng Rào Thương</a:t>
            </a:r>
          </a:p>
        </p:txBody>
      </p:sp>
      <p:sp>
        <p:nvSpPr>
          <p:cNvPr id="2" name="Rounded Rectangle 1"/>
          <p:cNvSpPr/>
          <p:nvPr/>
        </p:nvSpPr>
        <p:spPr>
          <a:xfrm>
            <a:off x="484094" y="3191523"/>
            <a:ext cx="3012142" cy="914400"/>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prstClr val="black"/>
                </a:solidFill>
                <a:latin typeface="Times New Roman" panose="02020603050405020304" pitchFamily="18" charset="0"/>
                <a:cs typeface="Times New Roman" panose="02020603050405020304" pitchFamily="18" charset="0"/>
              </a:rPr>
              <a:t>Cây cối</a:t>
            </a:r>
            <a:endParaRPr lang="en-US"/>
          </a:p>
        </p:txBody>
      </p:sp>
      <p:sp>
        <p:nvSpPr>
          <p:cNvPr id="9" name="Rounded Rectangle 8"/>
          <p:cNvSpPr/>
          <p:nvPr/>
        </p:nvSpPr>
        <p:spPr>
          <a:xfrm>
            <a:off x="5674660" y="868907"/>
            <a:ext cx="3012142" cy="914400"/>
          </a:xfrm>
          <a:prstGeom prst="roundRect">
            <a:avLst/>
          </a:prstGeom>
          <a:solidFill>
            <a:srgbClr val="FEB508"/>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Times New Roman" panose="02020603050405020304" pitchFamily="18" charset="0"/>
                <a:cs typeface="Times New Roman" panose="02020603050405020304" pitchFamily="18" charset="0"/>
              </a:rPr>
              <a:t>C</a:t>
            </a:r>
            <a:r>
              <a:rPr lang="vi-VN" sz="3200">
                <a:solidFill>
                  <a:prstClr val="black"/>
                </a:solidFill>
                <a:latin typeface="Times New Roman" panose="02020603050405020304" pitchFamily="18" charset="0"/>
                <a:cs typeface="Times New Roman" panose="02020603050405020304" pitchFamily="18" charset="0"/>
              </a:rPr>
              <a:t>ây cổ thụ tán cao vút</a:t>
            </a:r>
            <a:endParaRPr lang="en-US"/>
          </a:p>
        </p:txBody>
      </p:sp>
      <p:sp>
        <p:nvSpPr>
          <p:cNvPr id="10" name="Rounded Rectangle 9"/>
          <p:cNvSpPr/>
          <p:nvPr/>
        </p:nvSpPr>
        <p:spPr>
          <a:xfrm>
            <a:off x="5795685" y="3103712"/>
            <a:ext cx="3012142" cy="914400"/>
          </a:xfrm>
          <a:prstGeom prst="roundRect">
            <a:avLst/>
          </a:prstGeom>
          <a:solidFill>
            <a:schemeClr val="accent1">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Times New Roman" panose="02020603050405020304" pitchFamily="18" charset="0"/>
                <a:cs typeface="Times New Roman" panose="02020603050405020304" pitchFamily="18" charset="0"/>
              </a:rPr>
              <a:t>T</a:t>
            </a:r>
            <a:r>
              <a:rPr lang="vi-VN" sz="3200">
                <a:solidFill>
                  <a:prstClr val="black"/>
                </a:solidFill>
                <a:latin typeface="Times New Roman" panose="02020603050405020304" pitchFamily="18" charset="0"/>
                <a:cs typeface="Times New Roman" panose="02020603050405020304" pitchFamily="18" charset="0"/>
              </a:rPr>
              <a:t>hân đầy các loại tầm gửi</a:t>
            </a:r>
            <a:endParaRPr lang="en-US"/>
          </a:p>
        </p:txBody>
      </p:sp>
      <p:sp>
        <p:nvSpPr>
          <p:cNvPr id="11" name="Rounded Rectangle 10"/>
          <p:cNvSpPr/>
          <p:nvPr/>
        </p:nvSpPr>
        <p:spPr>
          <a:xfrm>
            <a:off x="5884865" y="5499883"/>
            <a:ext cx="3012142" cy="914400"/>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a:solidFill>
                  <a:prstClr val="black"/>
                </a:solidFill>
                <a:latin typeface="Times New Roman" panose="02020603050405020304" pitchFamily="18" charset="0"/>
                <a:cs typeface="Times New Roman" panose="02020603050405020304" pitchFamily="18" charset="0"/>
              </a:rPr>
              <a:t>P</a:t>
            </a:r>
            <a:r>
              <a:rPr lang="vi-VN" sz="3200">
                <a:solidFill>
                  <a:prstClr val="black"/>
                </a:solidFill>
                <a:latin typeface="Times New Roman" panose="02020603050405020304" pitchFamily="18" charset="0"/>
                <a:cs typeface="Times New Roman" panose="02020603050405020304" pitchFamily="18" charset="0"/>
              </a:rPr>
              <a:t>hong lan nở hoa</a:t>
            </a:r>
          </a:p>
        </p:txBody>
      </p:sp>
      <p:cxnSp>
        <p:nvCxnSpPr>
          <p:cNvPr id="5" name="Straight Arrow Connector 4"/>
          <p:cNvCxnSpPr>
            <a:stCxn id="2" idx="3"/>
          </p:cNvCxnSpPr>
          <p:nvPr/>
        </p:nvCxnSpPr>
        <p:spPr>
          <a:xfrm flipV="1">
            <a:off x="3496236" y="1492332"/>
            <a:ext cx="2017058" cy="21563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2" idx="3"/>
          </p:cNvCxnSpPr>
          <p:nvPr/>
        </p:nvCxnSpPr>
        <p:spPr>
          <a:xfrm>
            <a:off x="3496236" y="3648723"/>
            <a:ext cx="2178424" cy="21604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2" idx="3"/>
            <a:endCxn id="10" idx="1"/>
          </p:cNvCxnSpPr>
          <p:nvPr/>
        </p:nvCxnSpPr>
        <p:spPr>
          <a:xfrm flipV="1">
            <a:off x="3496236" y="3560912"/>
            <a:ext cx="2299449" cy="878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3" name="Picture 22"/>
          <p:cNvPicPr>
            <a:picLocks noChangeAspect="1"/>
          </p:cNvPicPr>
          <p:nvPr/>
        </p:nvPicPr>
        <p:blipFill>
          <a:blip r:embed="rId3"/>
          <a:stretch>
            <a:fillRect/>
          </a:stretch>
        </p:blipFill>
        <p:spPr>
          <a:xfrm>
            <a:off x="9017289" y="634186"/>
            <a:ext cx="2897925" cy="1936341"/>
          </a:xfrm>
          <a:prstGeom prst="rect">
            <a:avLst/>
          </a:prstGeom>
        </p:spPr>
      </p:pic>
      <p:pic>
        <p:nvPicPr>
          <p:cNvPr id="24" name="Picture 23"/>
          <p:cNvPicPr>
            <a:picLocks noChangeAspect="1"/>
          </p:cNvPicPr>
          <p:nvPr/>
        </p:nvPicPr>
        <p:blipFill>
          <a:blip r:embed="rId4"/>
          <a:stretch>
            <a:fillRect/>
          </a:stretch>
        </p:blipFill>
        <p:spPr>
          <a:xfrm>
            <a:off x="9090218" y="3132583"/>
            <a:ext cx="2939960" cy="2097171"/>
          </a:xfrm>
          <a:prstGeom prst="rect">
            <a:avLst/>
          </a:prstGeom>
        </p:spPr>
      </p:pic>
      <p:pic>
        <p:nvPicPr>
          <p:cNvPr id="25" name="Picture 24"/>
          <p:cNvPicPr>
            <a:picLocks noChangeAspect="1"/>
          </p:cNvPicPr>
          <p:nvPr/>
        </p:nvPicPr>
        <p:blipFill>
          <a:blip r:embed="rId5"/>
          <a:stretch>
            <a:fillRect/>
          </a:stretch>
        </p:blipFill>
        <p:spPr>
          <a:xfrm>
            <a:off x="1067267" y="4473535"/>
            <a:ext cx="2818934" cy="2116369"/>
          </a:xfrm>
          <a:prstGeom prst="rect">
            <a:avLst/>
          </a:prstGeom>
        </p:spPr>
      </p:pic>
    </p:spTree>
    <p:extLst>
      <p:ext uri="{BB962C8B-B14F-4D97-AF65-F5344CB8AC3E}">
        <p14:creationId xmlns:p14="http://schemas.microsoft.com/office/powerpoint/2010/main" val="13921220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p:bldP spid="2"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4" name="Rectangle 3"/>
          <p:cNvSpPr/>
          <p:nvPr/>
        </p:nvSpPr>
        <p:spPr>
          <a:xfrm>
            <a:off x="879007" y="122767"/>
            <a:ext cx="1028205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a. Chặng từ dốc Ba Giàn đến thung lũng Rào Thương</a:t>
            </a:r>
          </a:p>
        </p:txBody>
      </p:sp>
      <p:sp>
        <p:nvSpPr>
          <p:cNvPr id="2" name="Rounded Rectangle 1"/>
          <p:cNvSpPr/>
          <p:nvPr/>
        </p:nvSpPr>
        <p:spPr>
          <a:xfrm>
            <a:off x="879007" y="2966934"/>
            <a:ext cx="2998694" cy="914400"/>
          </a:xfrm>
          <a:prstGeom prst="roundRect">
            <a:avLst/>
          </a:prstGeom>
          <a:solidFill>
            <a:schemeClr val="tx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prstClr val="black"/>
                </a:solidFill>
                <a:latin typeface="Times New Roman" panose="02020603050405020304" pitchFamily="18" charset="0"/>
                <a:cs typeface="Times New Roman" panose="02020603050405020304" pitchFamily="18" charset="0"/>
              </a:rPr>
              <a:t>Loài vật</a:t>
            </a:r>
            <a:endParaRPr lang="en-US"/>
          </a:p>
        </p:txBody>
      </p:sp>
      <p:sp>
        <p:nvSpPr>
          <p:cNvPr id="9" name="Rounded Rectangle 8"/>
          <p:cNvSpPr/>
          <p:nvPr/>
        </p:nvSpPr>
        <p:spPr>
          <a:xfrm>
            <a:off x="5204012" y="833718"/>
            <a:ext cx="2998694" cy="9144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latin typeface="Times New Roman" panose="02020603050405020304" pitchFamily="18" charset="0"/>
                <a:cs typeface="Times New Roman" panose="02020603050405020304" pitchFamily="18" charset="0"/>
              </a:rPr>
              <a:t>Sên</a:t>
            </a:r>
            <a:endParaRPr lang="en-US"/>
          </a:p>
        </p:txBody>
      </p:sp>
      <p:sp>
        <p:nvSpPr>
          <p:cNvPr id="10" name="Rounded Rectangle 9"/>
          <p:cNvSpPr/>
          <p:nvPr/>
        </p:nvSpPr>
        <p:spPr>
          <a:xfrm>
            <a:off x="5204012" y="2542075"/>
            <a:ext cx="2998694" cy="9144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latin typeface="Times New Roman" panose="02020603050405020304" pitchFamily="18" charset="0"/>
                <a:cs typeface="Times New Roman" panose="02020603050405020304" pitchFamily="18" charset="0"/>
              </a:rPr>
              <a:t>Vắt</a:t>
            </a:r>
            <a:endParaRPr lang="en-US"/>
          </a:p>
        </p:txBody>
      </p:sp>
      <p:sp>
        <p:nvSpPr>
          <p:cNvPr id="11" name="Rounded Rectangle 10"/>
          <p:cNvSpPr/>
          <p:nvPr/>
        </p:nvSpPr>
        <p:spPr>
          <a:xfrm>
            <a:off x="5204012" y="4098140"/>
            <a:ext cx="2998694" cy="914400"/>
          </a:xfrm>
          <a:prstGeom prst="roundRect">
            <a:avLst/>
          </a:prstGeom>
          <a:solidFill>
            <a:srgbClr val="D37998"/>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latin typeface="Times New Roman" panose="02020603050405020304" pitchFamily="18" charset="0"/>
                <a:cs typeface="Times New Roman" panose="02020603050405020304" pitchFamily="18" charset="0"/>
              </a:rPr>
              <a:t>Côn trùng</a:t>
            </a:r>
            <a:endParaRPr lang="en-US"/>
          </a:p>
        </p:txBody>
      </p:sp>
      <p:sp>
        <p:nvSpPr>
          <p:cNvPr id="12" name="Rounded Rectangle 11"/>
          <p:cNvSpPr/>
          <p:nvPr/>
        </p:nvSpPr>
        <p:spPr>
          <a:xfrm>
            <a:off x="5204012" y="5713275"/>
            <a:ext cx="2998694" cy="914400"/>
          </a:xfrm>
          <a:prstGeom prst="roundRect">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latin typeface="Times New Roman" panose="02020603050405020304" pitchFamily="18" charset="0"/>
                <a:cs typeface="Times New Roman" panose="02020603050405020304" pitchFamily="18" charset="0"/>
              </a:rPr>
              <a:t>Chim chóc</a:t>
            </a:r>
            <a:endParaRPr lang="en-US"/>
          </a:p>
        </p:txBody>
      </p:sp>
      <p:pic>
        <p:nvPicPr>
          <p:cNvPr id="3" name="Picture 2"/>
          <p:cNvPicPr>
            <a:picLocks noChangeAspect="1"/>
          </p:cNvPicPr>
          <p:nvPr/>
        </p:nvPicPr>
        <p:blipFill>
          <a:blip r:embed="rId3"/>
          <a:stretch>
            <a:fillRect/>
          </a:stretch>
        </p:blipFill>
        <p:spPr>
          <a:xfrm>
            <a:off x="407551" y="720376"/>
            <a:ext cx="3689241" cy="2055483"/>
          </a:xfrm>
          <a:prstGeom prst="rect">
            <a:avLst/>
          </a:prstGeom>
        </p:spPr>
      </p:pic>
      <p:pic>
        <p:nvPicPr>
          <p:cNvPr id="5" name="Picture 4"/>
          <p:cNvPicPr>
            <a:picLocks noChangeAspect="1"/>
          </p:cNvPicPr>
          <p:nvPr/>
        </p:nvPicPr>
        <p:blipFill>
          <a:blip r:embed="rId4"/>
          <a:stretch>
            <a:fillRect/>
          </a:stretch>
        </p:blipFill>
        <p:spPr>
          <a:xfrm>
            <a:off x="8634728" y="889909"/>
            <a:ext cx="3073619" cy="2404620"/>
          </a:xfrm>
          <a:prstGeom prst="rect">
            <a:avLst/>
          </a:prstGeom>
        </p:spPr>
      </p:pic>
      <p:pic>
        <p:nvPicPr>
          <p:cNvPr id="13" name="Picture 12"/>
          <p:cNvPicPr>
            <a:picLocks noChangeAspect="1"/>
          </p:cNvPicPr>
          <p:nvPr/>
        </p:nvPicPr>
        <p:blipFill>
          <a:blip r:embed="rId5"/>
          <a:stretch>
            <a:fillRect/>
          </a:stretch>
        </p:blipFill>
        <p:spPr>
          <a:xfrm>
            <a:off x="8831797" y="3989737"/>
            <a:ext cx="2876550" cy="2448483"/>
          </a:xfrm>
          <a:prstGeom prst="rect">
            <a:avLst/>
          </a:prstGeom>
        </p:spPr>
      </p:pic>
      <p:pic>
        <p:nvPicPr>
          <p:cNvPr id="14" name="Picture 13"/>
          <p:cNvPicPr>
            <a:picLocks noChangeAspect="1"/>
          </p:cNvPicPr>
          <p:nvPr/>
        </p:nvPicPr>
        <p:blipFill>
          <a:blip r:embed="rId6"/>
          <a:stretch>
            <a:fillRect/>
          </a:stretch>
        </p:blipFill>
        <p:spPr>
          <a:xfrm>
            <a:off x="407551" y="4387489"/>
            <a:ext cx="3595534" cy="2240186"/>
          </a:xfrm>
          <a:prstGeom prst="rect">
            <a:avLst/>
          </a:prstGeom>
        </p:spPr>
      </p:pic>
      <p:cxnSp>
        <p:nvCxnSpPr>
          <p:cNvPr id="16" name="Straight Arrow Connector 15"/>
          <p:cNvCxnSpPr>
            <a:stCxn id="2" idx="3"/>
          </p:cNvCxnSpPr>
          <p:nvPr/>
        </p:nvCxnSpPr>
        <p:spPr>
          <a:xfrm flipV="1">
            <a:off x="3877701" y="1613648"/>
            <a:ext cx="1326311" cy="18104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2" idx="3"/>
          </p:cNvCxnSpPr>
          <p:nvPr/>
        </p:nvCxnSpPr>
        <p:spPr>
          <a:xfrm>
            <a:off x="3877701" y="3424134"/>
            <a:ext cx="1232181" cy="24253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2" idx="3"/>
            <a:endCxn id="10" idx="1"/>
          </p:cNvCxnSpPr>
          <p:nvPr/>
        </p:nvCxnSpPr>
        <p:spPr>
          <a:xfrm flipV="1">
            <a:off x="3877701" y="2999275"/>
            <a:ext cx="1326311" cy="4248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2" idx="3"/>
            <a:endCxn id="11" idx="1"/>
          </p:cNvCxnSpPr>
          <p:nvPr/>
        </p:nvCxnSpPr>
        <p:spPr>
          <a:xfrm>
            <a:off x="3877701" y="3424134"/>
            <a:ext cx="1326311" cy="11312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78365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par>
                                <p:cTn id="59" presetID="16" presetClass="entr" presetSubtype="21"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p:bldP spid="2"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3" name="Rectangle 2"/>
          <p:cNvSpPr/>
          <p:nvPr/>
        </p:nvSpPr>
        <p:spPr>
          <a:xfrm>
            <a:off x="277906" y="186588"/>
            <a:ext cx="10896600" cy="830997"/>
          </a:xfrm>
          <a:prstGeom prst="rect">
            <a:avLst/>
          </a:prstGeom>
        </p:spPr>
        <p:txBody>
          <a:bodyPr wrap="square">
            <a:spAutoFit/>
          </a:bodyPr>
          <a:lstStyle/>
          <a:p>
            <a:pPr algn="just">
              <a:lnSpc>
                <a:spcPct val="150000"/>
              </a:lnSpc>
              <a:spcAft>
                <a:spcPts val="800"/>
              </a:spcAft>
            </a:pPr>
            <a:r>
              <a:rPr lang="en-US" sz="3200" b="1">
                <a:latin typeface="Times New Roman" panose="02020603050405020304" pitchFamily="18" charset="0"/>
                <a:ea typeface="Calibri" panose="020F0502020204030204" pitchFamily="34" charset="0"/>
                <a:cs typeface="Times New Roman" panose="02020603050405020304" pitchFamily="18" charset="0"/>
              </a:rPr>
              <a:t>b. Chặng từ thung lũng Rào Thương đến hang Én</a:t>
            </a:r>
            <a:endParaRPr lang="en-US" sz="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08212" y="1017585"/>
            <a:ext cx="6096000" cy="1481175"/>
          </a:xfrm>
          <a:prstGeom prst="rect">
            <a:avLst/>
          </a:prstGeom>
        </p:spPr>
        <p:txBody>
          <a:bodyPr>
            <a:spAutoFit/>
          </a:bodyPr>
          <a:lstStyle/>
          <a:p>
            <a:pPr lvl="0" algn="just">
              <a:lnSpc>
                <a:spcPct val="150000"/>
              </a:lnSpc>
              <a:spcAft>
                <a:spcPts val="800"/>
              </a:spcAft>
            </a:pPr>
            <a:r>
              <a:rPr 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Địa hình: thấp trũng như thung lũng, suối</a:t>
            </a:r>
          </a:p>
        </p:txBody>
      </p:sp>
      <p:sp>
        <p:nvSpPr>
          <p:cNvPr id="5" name="Rectangle 4"/>
          <p:cNvSpPr/>
          <p:nvPr/>
        </p:nvSpPr>
        <p:spPr>
          <a:xfrm>
            <a:off x="618565" y="2498760"/>
            <a:ext cx="6096000" cy="742511"/>
          </a:xfrm>
          <a:prstGeom prst="rect">
            <a:avLst/>
          </a:prstGeom>
        </p:spPr>
        <p:txBody>
          <a:bodyPr>
            <a:spAutoFit/>
          </a:bodyPr>
          <a:lstStyle/>
          <a:p>
            <a:pPr lvl="0" algn="just">
              <a:lnSpc>
                <a:spcPct val="150000"/>
              </a:lnSpc>
              <a:spcAft>
                <a:spcPts val="800"/>
              </a:spcAft>
            </a:pPr>
            <a:r>
              <a:rPr 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Cây cối: thảm cỏ, cây cối rậm rạp</a:t>
            </a:r>
          </a:p>
        </p:txBody>
      </p:sp>
      <p:pic>
        <p:nvPicPr>
          <p:cNvPr id="7" name="Picture 6"/>
          <p:cNvPicPr>
            <a:picLocks noChangeAspect="1"/>
          </p:cNvPicPr>
          <p:nvPr/>
        </p:nvPicPr>
        <p:blipFill>
          <a:blip r:embed="rId3"/>
          <a:stretch>
            <a:fillRect/>
          </a:stretch>
        </p:blipFill>
        <p:spPr>
          <a:xfrm>
            <a:off x="8016743" y="879198"/>
            <a:ext cx="3897351" cy="2615841"/>
          </a:xfrm>
          <a:prstGeom prst="rect">
            <a:avLst/>
          </a:prstGeom>
        </p:spPr>
      </p:pic>
      <p:pic>
        <p:nvPicPr>
          <p:cNvPr id="8" name="Picture 7"/>
          <p:cNvPicPr>
            <a:picLocks noChangeAspect="1"/>
          </p:cNvPicPr>
          <p:nvPr/>
        </p:nvPicPr>
        <p:blipFill>
          <a:blip r:embed="rId4"/>
          <a:stretch>
            <a:fillRect/>
          </a:stretch>
        </p:blipFill>
        <p:spPr>
          <a:xfrm>
            <a:off x="6804212" y="3329757"/>
            <a:ext cx="4370294" cy="2943225"/>
          </a:xfrm>
          <a:prstGeom prst="rect">
            <a:avLst/>
          </a:prstGeom>
        </p:spPr>
      </p:pic>
      <p:pic>
        <p:nvPicPr>
          <p:cNvPr id="9" name="Picture 8"/>
          <p:cNvPicPr>
            <a:picLocks noChangeAspect="1"/>
          </p:cNvPicPr>
          <p:nvPr/>
        </p:nvPicPr>
        <p:blipFill>
          <a:blip r:embed="rId5"/>
          <a:stretch>
            <a:fillRect/>
          </a:stretch>
        </p:blipFill>
        <p:spPr>
          <a:xfrm>
            <a:off x="2555112" y="3979935"/>
            <a:ext cx="3636137" cy="2421667"/>
          </a:xfrm>
          <a:prstGeom prst="rect">
            <a:avLst/>
          </a:prstGeom>
        </p:spPr>
      </p:pic>
      <p:pic>
        <p:nvPicPr>
          <p:cNvPr id="10" name="Picture 9"/>
          <p:cNvPicPr>
            <a:picLocks noChangeAspect="1"/>
          </p:cNvPicPr>
          <p:nvPr/>
        </p:nvPicPr>
        <p:blipFill>
          <a:blip r:embed="rId6"/>
          <a:stretch>
            <a:fillRect/>
          </a:stretch>
        </p:blipFill>
        <p:spPr>
          <a:xfrm>
            <a:off x="141364" y="4397990"/>
            <a:ext cx="3348319" cy="2299447"/>
          </a:xfrm>
          <a:prstGeom prst="rect">
            <a:avLst/>
          </a:prstGeom>
        </p:spPr>
      </p:pic>
    </p:spTree>
    <p:extLst>
      <p:ext uri="{BB962C8B-B14F-4D97-AF65-F5344CB8AC3E}">
        <p14:creationId xmlns:p14="http://schemas.microsoft.com/office/powerpoint/2010/main" val="6580908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3" name="Rectangle 2"/>
          <p:cNvSpPr/>
          <p:nvPr/>
        </p:nvSpPr>
        <p:spPr>
          <a:xfrm>
            <a:off x="392206" y="65565"/>
            <a:ext cx="10896600"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Chặng từ thung lũng Rào Thương đến hang Én</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ounded Rectangle 1"/>
          <p:cNvSpPr/>
          <p:nvPr/>
        </p:nvSpPr>
        <p:spPr>
          <a:xfrm>
            <a:off x="107576" y="2622177"/>
            <a:ext cx="2918012" cy="914400"/>
          </a:xfrm>
          <a:prstGeom prst="roundRect">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Loài vật</a:t>
            </a:r>
            <a:endParaRPr lang="en-US"/>
          </a:p>
        </p:txBody>
      </p:sp>
      <p:sp>
        <p:nvSpPr>
          <p:cNvPr id="8" name="Rounded Rectangle 7"/>
          <p:cNvSpPr/>
          <p:nvPr/>
        </p:nvSpPr>
        <p:spPr>
          <a:xfrm>
            <a:off x="4489074" y="1562318"/>
            <a:ext cx="4612343" cy="1658380"/>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Đàn cá bơi liêu xiêu như những chiếc lá khô</a:t>
            </a:r>
            <a:endParaRPr lang="en-US"/>
          </a:p>
        </p:txBody>
      </p:sp>
      <p:sp>
        <p:nvSpPr>
          <p:cNvPr id="9" name="Rounded Rectangle 8"/>
          <p:cNvSpPr/>
          <p:nvPr/>
        </p:nvSpPr>
        <p:spPr>
          <a:xfrm>
            <a:off x="4693026" y="4303059"/>
            <a:ext cx="4477869" cy="1855694"/>
          </a:xfrm>
          <a:prstGeom prst="roundRect">
            <a:avLst/>
          </a:prstGeom>
          <a:solidFill>
            <a:schemeClr val="accent1">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320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Đàn bướm đủ màu đậu thành từng vạt như đám hoa</a:t>
            </a:r>
          </a:p>
        </p:txBody>
      </p:sp>
      <p:cxnSp>
        <p:nvCxnSpPr>
          <p:cNvPr id="11" name="Straight Arrow Connector 10"/>
          <p:cNvCxnSpPr/>
          <p:nvPr/>
        </p:nvCxnSpPr>
        <p:spPr>
          <a:xfrm flipV="1">
            <a:off x="3025588" y="1955800"/>
            <a:ext cx="1532964" cy="10287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3025588" y="2984500"/>
            <a:ext cx="1667438" cy="15113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074" name="Picture 2" descr="Đàn cá lạ ở Thanh Hóa chỉ bơi quanh quẩn đúng một đoạn suối dài hơn 1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3381" y="714457"/>
            <a:ext cx="2817905" cy="2089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723900" y="4565277"/>
            <a:ext cx="2908300" cy="1777698"/>
          </a:xfrm>
          <a:prstGeom prst="rect">
            <a:avLst/>
          </a:prstGeom>
        </p:spPr>
      </p:pic>
      <p:pic>
        <p:nvPicPr>
          <p:cNvPr id="3076" name="Picture 4" descr="Mê mệt với 'vũ điệu của bướm' ở vườn quốc gia Chư Yang Sin - iVIVU.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13" y="856733"/>
            <a:ext cx="2619375" cy="15292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stretch>
            <a:fillRect/>
          </a:stretch>
        </p:blipFill>
        <p:spPr>
          <a:xfrm>
            <a:off x="9481387" y="4476377"/>
            <a:ext cx="2524125" cy="1809750"/>
          </a:xfrm>
          <a:prstGeom prst="rect">
            <a:avLst/>
          </a:prstGeom>
        </p:spPr>
      </p:pic>
    </p:spTree>
    <p:extLst>
      <p:ext uri="{BB962C8B-B14F-4D97-AF65-F5344CB8AC3E}">
        <p14:creationId xmlns:p14="http://schemas.microsoft.com/office/powerpoint/2010/main" val="211543903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barn(inVertical)">
                                      <p:cBhvr>
                                        <p:cTn id="28" dur="500"/>
                                        <p:tgtEl>
                                          <p:spTgt spid="307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3076"/>
                                        </p:tgtEl>
                                        <p:attrNameLst>
                                          <p:attrName>style.visibility</p:attrName>
                                        </p:attrNameLst>
                                      </p:cBhvr>
                                      <p:to>
                                        <p:strVal val="visible"/>
                                      </p:to>
                                    </p:set>
                                    <p:animEffect transition="in" filter="barn(inVertical)">
                                      <p:cBhvr>
                                        <p:cTn id="42" dur="500"/>
                                        <p:tgtEl>
                                          <p:spTgt spid="3076"/>
                                        </p:tgtEl>
                                      </p:cBhvr>
                                    </p:animEffect>
                                  </p:childTnLst>
                                </p:cTn>
                              </p:par>
                              <p:par>
                                <p:cTn id="43" presetID="16" presetClass="entr" presetSubtype="21"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3" grpId="0"/>
      <p:bldP spid="2"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5"/>
          <p:cNvSpPr/>
          <p:nvPr/>
        </p:nvSpPr>
        <p:spPr>
          <a:xfrm>
            <a:off x="1701155" y="2818817"/>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sp>
        <p:nvSpPr>
          <p:cNvPr id="35" name="椭圆 5"/>
          <p:cNvSpPr/>
          <p:nvPr/>
        </p:nvSpPr>
        <p:spPr>
          <a:xfrm>
            <a:off x="3969927" y="282908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sp>
        <p:nvSpPr>
          <p:cNvPr id="36" name="椭圆 5"/>
          <p:cNvSpPr/>
          <p:nvPr/>
        </p:nvSpPr>
        <p:spPr>
          <a:xfrm>
            <a:off x="6249934" y="282908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sp>
        <p:nvSpPr>
          <p:cNvPr id="37" name="椭圆 5"/>
          <p:cNvSpPr/>
          <p:nvPr/>
        </p:nvSpPr>
        <p:spPr>
          <a:xfrm>
            <a:off x="8529941" y="2829088"/>
            <a:ext cx="2268771" cy="313268"/>
          </a:xfrm>
          <a:custGeom>
            <a:avLst/>
            <a:gdLst/>
            <a:ahLst/>
            <a:cxnLst/>
            <a:rect l="l" t="t" r="r" b="b"/>
            <a:pathLst>
              <a:path w="1701800" h="234951">
                <a:moveTo>
                  <a:pt x="819150" y="47134"/>
                </a:moveTo>
                <a:cubicBezTo>
                  <a:pt x="781457" y="47134"/>
                  <a:pt x="750901" y="77690"/>
                  <a:pt x="750901" y="115383"/>
                </a:cubicBezTo>
                <a:cubicBezTo>
                  <a:pt x="750901" y="153076"/>
                  <a:pt x="781457" y="183632"/>
                  <a:pt x="819150" y="183632"/>
                </a:cubicBezTo>
                <a:cubicBezTo>
                  <a:pt x="856843" y="183632"/>
                  <a:pt x="887399" y="153076"/>
                  <a:pt x="887399" y="115383"/>
                </a:cubicBezTo>
                <a:cubicBezTo>
                  <a:pt x="887399" y="77690"/>
                  <a:pt x="856843" y="47134"/>
                  <a:pt x="819150" y="47134"/>
                </a:cubicBezTo>
                <a:close/>
                <a:moveTo>
                  <a:pt x="0" y="0"/>
                </a:moveTo>
                <a:lnTo>
                  <a:pt x="1584325" y="0"/>
                </a:lnTo>
                <a:lnTo>
                  <a:pt x="1701800" y="117476"/>
                </a:lnTo>
                <a:lnTo>
                  <a:pt x="1584325" y="234951"/>
                </a:lnTo>
                <a:lnTo>
                  <a:pt x="0" y="234951"/>
                </a:lnTo>
                <a:lnTo>
                  <a:pt x="117476" y="117476"/>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微软雅黑"/>
              <a:ea typeface="微软雅黑"/>
              <a:cs typeface="+mn-ea"/>
            </a:endParaRPr>
          </a:p>
        </p:txBody>
      </p:sp>
      <p:pic>
        <p:nvPicPr>
          <p:cNvPr id="38" name="Picture 2"/>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094903" y="1689662"/>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52375" y="4234506"/>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70387" y="1841159"/>
            <a:ext cx="863888" cy="864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559031" y="3926857"/>
            <a:ext cx="863888" cy="864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410814" y="1301593"/>
            <a:ext cx="3160322" cy="1415760"/>
          </a:xfrm>
          <a:prstGeom prst="rect">
            <a:avLst/>
          </a:prstGeom>
          <a:noFill/>
          <a:ln>
            <a:noFill/>
          </a:ln>
        </p:spPr>
        <p:txBody>
          <a:bodyPr wrap="square" lIns="121908" tIns="60954" rIns="121908" bIns="60954" rtlCol="0">
            <a:spAutoFit/>
          </a:bodyPr>
          <a:lstStyle/>
          <a:p>
            <a:pPr lvl="0" algn="just"/>
            <a:r>
              <a:rPr lang="vi-VN" altLang="zh-CN" sz="2800" dirty="0">
                <a:latin typeface="Times New Roman" panose="02020603050405020304" pitchFamily="18" charset="0"/>
                <a:cs typeface="Times New Roman" panose="02020603050405020304" pitchFamily="18" charset="0"/>
              </a:rPr>
              <a:t>a. Chặng từ dốc Ba Giàn đến thung lũng Rào Thương</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
        <p:nvSpPr>
          <p:cNvPr id="50" name="TextBox 49"/>
          <p:cNvSpPr txBox="1"/>
          <p:nvPr/>
        </p:nvSpPr>
        <p:spPr>
          <a:xfrm>
            <a:off x="8529941" y="3921976"/>
            <a:ext cx="3132786" cy="1415760"/>
          </a:xfrm>
          <a:prstGeom prst="rect">
            <a:avLst/>
          </a:prstGeom>
          <a:noFill/>
          <a:ln>
            <a:noFill/>
          </a:ln>
        </p:spPr>
        <p:txBody>
          <a:bodyPr wrap="square" lIns="121908" tIns="60954" rIns="121908" bIns="60954" rtlCol="0">
            <a:spAutoFit/>
          </a:bodyPr>
          <a:lstStyle/>
          <a:p>
            <a:pPr lvl="0" algn="just"/>
            <a:r>
              <a:rPr lang="vi-VN" altLang="zh-CN" sz="2800" dirty="0">
                <a:latin typeface="Times New Roman" panose="02020603050405020304" pitchFamily="18" charset="0"/>
                <a:cs typeface="Times New Roman" panose="02020603050405020304" pitchFamily="18" charset="0"/>
              </a:rPr>
              <a:t>b. Chặng từ thung lũng Rào Thương đến hang Én</a:t>
            </a:r>
            <a:endParaRPr kumimoji="0" lang="zh-CN" altLang="en-US" sz="2800" b="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cxnSp>
        <p:nvCxnSpPr>
          <p:cNvPr id="56" name="直接连接符 55"/>
          <p:cNvCxnSpPr/>
          <p:nvPr/>
        </p:nvCxnSpPr>
        <p:spPr>
          <a:xfrm flipV="1">
            <a:off x="2852739" y="3153542"/>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7340430" y="3142356"/>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5070387" y="3282621"/>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9607227" y="3284167"/>
            <a:ext cx="0" cy="5509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标题 1"/>
          <p:cNvSpPr>
            <a:spLocks noGrp="1"/>
          </p:cNvSpPr>
          <p:nvPr>
            <p:ph type="title"/>
          </p:nvPr>
        </p:nvSpPr>
        <p:spPr>
          <a:xfrm>
            <a:off x="3125376" y="529734"/>
            <a:ext cx="6934174" cy="430006"/>
          </a:xfrm>
        </p:spPr>
        <p:txBody>
          <a:bodyPr>
            <a:noAutofit/>
          </a:bodyPr>
          <a:lstStyle/>
          <a:p>
            <a:r>
              <a:rPr lang="en-US" altLang="zh-CN" b="1" dirty="0" err="1">
                <a:latin typeface="Times New Roman" panose="02020603050405020304" pitchFamily="18" charset="0"/>
                <a:cs typeface="Times New Roman" panose="02020603050405020304" pitchFamily="18" charset="0"/>
              </a:rPr>
              <a:t>Hành</a:t>
            </a: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trình</a:t>
            </a: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khám</a:t>
            </a:r>
            <a:r>
              <a:rPr lang="en-US" altLang="zh-CN" b="1" dirty="0">
                <a:latin typeface="Times New Roman" panose="02020603050405020304" pitchFamily="18" charset="0"/>
                <a:cs typeface="Times New Roman" panose="02020603050405020304" pitchFamily="18" charset="0"/>
              </a:rPr>
              <a:t> </a:t>
            </a:r>
            <a:r>
              <a:rPr lang="en-US" altLang="zh-CN" b="1" dirty="0" err="1">
                <a:latin typeface="Times New Roman" panose="02020603050405020304" pitchFamily="18" charset="0"/>
                <a:cs typeface="Times New Roman" panose="02020603050405020304" pitchFamily="18" charset="0"/>
              </a:rPr>
              <a:t>phá</a:t>
            </a:r>
            <a:r>
              <a:rPr lang="en-US" altLang="zh-CN" b="1" dirty="0">
                <a:latin typeface="Times New Roman" panose="02020603050405020304" pitchFamily="18" charset="0"/>
                <a:cs typeface="Times New Roman" panose="02020603050405020304" pitchFamily="18" charset="0"/>
              </a:rPr>
              <a:t> hang </a:t>
            </a:r>
            <a:r>
              <a:rPr lang="en-US" altLang="zh-CN" b="1" dirty="0" err="1">
                <a:latin typeface="Times New Roman" panose="02020603050405020304" pitchFamily="18" charset="0"/>
                <a:cs typeface="Times New Roman" panose="02020603050405020304" pitchFamily="18" charset="0"/>
              </a:rPr>
              <a:t>Én</a:t>
            </a:r>
            <a:endParaRPr lang="zh-CN" altLang="en-US" b="1" dirty="0">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 xmlns:a16="http://schemas.microsoft.com/office/drawing/2014/main" id="{738D96AC-F400-4ED9-AB3D-DE79589C54F5}"/>
              </a:ext>
            </a:extLst>
          </p:cNvPr>
          <p:cNvSpPr/>
          <p:nvPr/>
        </p:nvSpPr>
        <p:spPr>
          <a:xfrm>
            <a:off x="417393" y="5320225"/>
            <a:ext cx="11118074" cy="1490729"/>
          </a:xfrm>
          <a:prstGeom prst="rect">
            <a:avLst/>
          </a:prstGeom>
        </p:spPr>
        <p:txBody>
          <a:bodyPr wrap="square">
            <a:spAutoFit/>
          </a:bodyPr>
          <a:lstStyle/>
          <a:p>
            <a:pPr algn="just">
              <a:lnSpc>
                <a:spcPct val="150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=&gt;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hoang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kém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gũi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cuốn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089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par>
                                <p:cTn id="24" presetID="16" presetClass="entr" presetSubtype="2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par>
                                <p:cTn id="27" presetID="16" presetClass="entr" presetSubtype="21"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arn(inVertical)">
                                      <p:cBhvr>
                                        <p:cTn id="29" dur="500"/>
                                        <p:tgtEl>
                                          <p:spTgt spid="5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barn(inVertical)">
                                      <p:cBhvr>
                                        <p:cTn id="41" dur="500"/>
                                        <p:tgtEl>
                                          <p:spTgt spid="57"/>
                                        </p:tgtEl>
                                      </p:cBhvr>
                                    </p:animEffect>
                                  </p:childTnLst>
                                </p:cTn>
                              </p:par>
                              <p:par>
                                <p:cTn id="42" presetID="16" presetClass="entr" presetSubtype="21"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par>
                                <p:cTn id="48" presetID="16" presetClass="entr" presetSubtype="21"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barn(inVertical)">
                                      <p:cBhvr>
                                        <p:cTn id="50" dur="500"/>
                                        <p:tgtEl>
                                          <p:spTgt spid="59"/>
                                        </p:tgtEl>
                                      </p:cBhvr>
                                    </p:animEffect>
                                  </p:childTnLst>
                                </p:cTn>
                              </p:par>
                              <p:par>
                                <p:cTn id="51" presetID="16" presetClass="entr" presetSubtype="21"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barn(inVertical)">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47" grpId="0"/>
      <p:bldP spid="50" grpId="0"/>
      <p:bldP spid="60" grpId="0"/>
      <p:bldP spid="2"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557692" y="2441086"/>
            <a:ext cx="757412" cy="8910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92878" y="4818767"/>
            <a:ext cx="599070" cy="9065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487515" y="4863870"/>
            <a:ext cx="735547" cy="8505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964438" y="2517767"/>
            <a:ext cx="641330" cy="775041"/>
          </a:xfrm>
          <a:prstGeom prst="rect">
            <a:avLst/>
          </a:prstGeom>
          <a:noFill/>
          <a:extLst>
            <a:ext uri="{909E8E84-426E-40DD-AFC4-6F175D3DCCD1}">
              <a14:hiddenFill xmlns:a14="http://schemas.microsoft.com/office/drawing/2010/main">
                <a:solidFill>
                  <a:srgbClr val="FFFFFF"/>
                </a:solidFill>
              </a14:hiddenFill>
            </a:ext>
          </a:extLst>
        </p:spPr>
      </p:pic>
      <p:sp>
        <p:nvSpPr>
          <p:cNvPr id="29" name="椭圆 28"/>
          <p:cNvSpPr/>
          <p:nvPr/>
        </p:nvSpPr>
        <p:spPr>
          <a:xfrm>
            <a:off x="4195548" y="2213673"/>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0" name="椭圆 29"/>
          <p:cNvSpPr/>
          <p:nvPr/>
        </p:nvSpPr>
        <p:spPr>
          <a:xfrm>
            <a:off x="6616520" y="4598933"/>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1" name="椭圆 30"/>
          <p:cNvSpPr/>
          <p:nvPr/>
        </p:nvSpPr>
        <p:spPr>
          <a:xfrm>
            <a:off x="6599820" y="2213673"/>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2" name="椭圆 31"/>
          <p:cNvSpPr/>
          <p:nvPr/>
        </p:nvSpPr>
        <p:spPr>
          <a:xfrm>
            <a:off x="4169371" y="4591884"/>
            <a:ext cx="1364518" cy="1364696"/>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3" name="右箭头 32"/>
          <p:cNvSpPr/>
          <p:nvPr/>
        </p:nvSpPr>
        <p:spPr>
          <a:xfrm>
            <a:off x="5832906" y="2654037"/>
            <a:ext cx="604243" cy="53193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4" name="右箭头 33"/>
          <p:cNvSpPr/>
          <p:nvPr/>
        </p:nvSpPr>
        <p:spPr>
          <a:xfrm flipH="1">
            <a:off x="5805361" y="5083743"/>
            <a:ext cx="604243" cy="53193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5" name="右箭头 34"/>
          <p:cNvSpPr/>
          <p:nvPr/>
        </p:nvSpPr>
        <p:spPr>
          <a:xfrm rot="5400000" flipH="1">
            <a:off x="4575648" y="3782484"/>
            <a:ext cx="604321" cy="531864"/>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6" name="右箭头 35"/>
          <p:cNvSpPr/>
          <p:nvPr/>
        </p:nvSpPr>
        <p:spPr>
          <a:xfrm rot="16200000" flipH="1" flipV="1">
            <a:off x="7011953" y="3815889"/>
            <a:ext cx="604321" cy="53186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D20402"/>
              </a:solidFill>
              <a:effectLst/>
              <a:uLnTx/>
              <a:uFillTx/>
              <a:latin typeface="微软雅黑"/>
              <a:ea typeface="微软雅黑"/>
              <a:cs typeface="+mn-ea"/>
            </a:endParaRPr>
          </a:p>
        </p:txBody>
      </p:sp>
      <p:sp>
        <p:nvSpPr>
          <p:cNvPr id="37" name="TextBox 36"/>
          <p:cNvSpPr txBox="1"/>
          <p:nvPr/>
        </p:nvSpPr>
        <p:spPr>
          <a:xfrm>
            <a:off x="7957926" y="2517767"/>
            <a:ext cx="4183172" cy="782831"/>
          </a:xfrm>
          <a:prstGeom prst="rect">
            <a:avLst/>
          </a:prstGeom>
          <a:noFill/>
          <a:ln>
            <a:noFill/>
          </a:ln>
        </p:spPr>
        <p:txBody>
          <a:bodyPr wrap="none" lIns="121908" tIns="60954" rIns="121908" bIns="60954" rtlCol="0">
            <a:spAutoFit/>
          </a:bodyPr>
          <a:lstStyle/>
          <a:p>
            <a:pPr lvl="0" algn="just">
              <a:lnSpc>
                <a:spcPct val="150000"/>
              </a:lnSpc>
              <a:spcAft>
                <a:spcPts val="800"/>
              </a:spcAft>
            </a:pPr>
            <a:r>
              <a:rPr lang="en-US" sz="3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 dáng, kích thước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p:cNvSpPr txBox="1"/>
          <p:nvPr/>
        </p:nvSpPr>
        <p:spPr>
          <a:xfrm>
            <a:off x="7964338" y="4883249"/>
            <a:ext cx="4176760" cy="865289"/>
          </a:xfrm>
          <a:prstGeom prst="rect">
            <a:avLst/>
          </a:prstGeom>
          <a:noFill/>
          <a:ln>
            <a:noFill/>
          </a:ln>
        </p:spPr>
        <p:txBody>
          <a:bodyPr wrap="none" lIns="121908" tIns="60954" rIns="121908" bIns="60954" rtlCol="0">
            <a:spAutoFit/>
          </a:bodyPr>
          <a:lstStyle/>
          <a:p>
            <a:pPr lvl="0" algn="just">
              <a:lnSpc>
                <a:spcPct val="150000"/>
              </a:lnSpc>
              <a:spcAft>
                <a:spcPts val="800"/>
              </a:spcAft>
            </a:pPr>
            <a:r>
              <a:rPr lang="en-US" sz="36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Đường vào hang Én</a:t>
            </a:r>
            <a:endParaRPr lang="en-US" sz="36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p:cNvSpPr txBox="1"/>
          <p:nvPr/>
        </p:nvSpPr>
        <p:spPr>
          <a:xfrm>
            <a:off x="253821" y="4928710"/>
            <a:ext cx="3957579" cy="1231094"/>
          </a:xfrm>
          <a:prstGeom prst="rect">
            <a:avLst/>
          </a:prstGeom>
          <a:noFill/>
          <a:ln>
            <a:noFill/>
          </a:ln>
        </p:spPr>
        <p:txBody>
          <a:bodyPr wrap="square" lIns="121908" tIns="60954" rIns="121908" bIns="60954" rtlCol="0">
            <a:spAutoFit/>
          </a:bodyPr>
          <a:lstStyle/>
          <a:p>
            <a:pPr lvl="0" algn="ctr"/>
            <a:r>
              <a:rPr lang="en-US" sz="36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Vẻ đẹp trong hang chính</a:t>
            </a:r>
            <a:endParaRPr kumimoji="0" lang="zh-CN" altLang="en-US" sz="1600" b="0" i="0" u="none" strike="noStrike" kern="1200" cap="none" spc="0" normalizeH="0" baseline="0" noProof="0" dirty="0">
              <a:ln>
                <a:noFill/>
              </a:ln>
              <a:solidFill>
                <a:prstClr val="black">
                  <a:lumMod val="50000"/>
                  <a:lumOff val="50000"/>
                </a:prstClr>
              </a:solidFill>
              <a:effectLst/>
              <a:uLnTx/>
              <a:uFillTx/>
              <a:latin typeface="微软雅黑"/>
              <a:ea typeface="微软雅黑"/>
              <a:cs typeface="+mn-ea"/>
            </a:endParaRPr>
          </a:p>
        </p:txBody>
      </p:sp>
      <p:sp>
        <p:nvSpPr>
          <p:cNvPr id="40" name="TextBox 39"/>
          <p:cNvSpPr txBox="1"/>
          <p:nvPr/>
        </p:nvSpPr>
        <p:spPr>
          <a:xfrm>
            <a:off x="18788" y="1936638"/>
            <a:ext cx="4250338" cy="1785092"/>
          </a:xfrm>
          <a:prstGeom prst="rect">
            <a:avLst/>
          </a:prstGeom>
          <a:noFill/>
          <a:ln>
            <a:noFill/>
          </a:ln>
        </p:spPr>
        <p:txBody>
          <a:bodyPr wrap="square" lIns="121908" tIns="60954" rIns="121908" bIns="60954" rtlCol="0">
            <a:spAutoFit/>
          </a:bodyPr>
          <a:lstStyle/>
          <a:p>
            <a:pPr lvl="0" algn="ctr">
              <a:lnSpc>
                <a:spcPct val="150000"/>
              </a:lnSpc>
              <a:spcAft>
                <a:spcPts val="800"/>
              </a:spcAft>
            </a:pPr>
            <a:r>
              <a:rPr lang="en-US" sz="36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Vẻ đẹp của đá trong hang Én</a:t>
            </a:r>
            <a:endParaRPr lang="en-US" sz="36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Box 45"/>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标题 1"/>
          <p:cNvSpPr>
            <a:spLocks noGrp="1"/>
          </p:cNvSpPr>
          <p:nvPr>
            <p:ph type="title"/>
          </p:nvPr>
        </p:nvSpPr>
        <p:spPr/>
        <p:txBody>
          <a:bodyPr>
            <a:noAutofit/>
          </a:bodyPr>
          <a:lstStyle/>
          <a:p>
            <a:r>
              <a:rPr lang="en-US" altLang="zh-CN" sz="4000" b="1">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2. Vẻ đẹp của hang Én:</a:t>
            </a:r>
            <a:endParaRPr lang="zh-CN" altLang="en-US" sz="4000" dirty="0">
              <a:ea typeface="+mn-ea"/>
              <a:cs typeface="+mn-ea"/>
            </a:endParaRPr>
          </a:p>
        </p:txBody>
      </p:sp>
    </p:spTree>
    <p:extLst>
      <p:ext uri="{BB962C8B-B14F-4D97-AF65-F5344CB8AC3E}">
        <p14:creationId xmlns:p14="http://schemas.microsoft.com/office/powerpoint/2010/main" val="155151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
                                        <p:tgtEl>
                                          <p:spTgt spid="2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heel(1)">
                                      <p:cBhvr>
                                        <p:cTn id="10" dur="500"/>
                                        <p:tgtEl>
                                          <p:spTgt spid="2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right)">
                                      <p:cBhvr>
                                        <p:cTn id="17" dur="500"/>
                                        <p:tgtEl>
                                          <p:spTgt spid="40"/>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500"/>
                                        <p:tgtEl>
                                          <p:spTgt spid="2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childTnLst>
                          </p:cTn>
                        </p:par>
                        <p:par>
                          <p:cTn id="32" fill="hold">
                            <p:stCondLst>
                              <p:cond delay="2000"/>
                            </p:stCondLst>
                            <p:childTnLst>
                              <p:par>
                                <p:cTn id="33" presetID="21" presetClass="entr" presetSubtype="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heel(1)">
                                      <p:cBhvr>
                                        <p:cTn id="35" dur="500"/>
                                        <p:tgtEl>
                                          <p:spTgt spid="26"/>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heel(1)">
                                      <p:cBhvr>
                                        <p:cTn id="38" dur="500"/>
                                        <p:tgtEl>
                                          <p:spTgt spid="30"/>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500"/>
                                        <p:tgtEl>
                                          <p:spTgt spid="34"/>
                                        </p:tgtEl>
                                      </p:cBhvr>
                                    </p:animEffect>
                                  </p:childTnLst>
                                </p:cTn>
                              </p:par>
                            </p:childTnLst>
                          </p:cTn>
                        </p:par>
                        <p:par>
                          <p:cTn id="46" fill="hold">
                            <p:stCondLst>
                              <p:cond delay="3000"/>
                            </p:stCondLst>
                            <p:childTnLst>
                              <p:par>
                                <p:cTn id="47" presetID="21" presetClass="entr" presetSubtype="1"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500"/>
                                        <p:tgtEl>
                                          <p:spTgt spid="27"/>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500"/>
                                        <p:tgtEl>
                                          <p:spTgt spid="32"/>
                                        </p:tgtEl>
                                      </p:cBhvr>
                                    </p:animEffect>
                                  </p:childTnLst>
                                </p:cTn>
                              </p:par>
                            </p:childTnLst>
                          </p:cTn>
                        </p:par>
                        <p:par>
                          <p:cTn id="53" fill="hold">
                            <p:stCondLst>
                              <p:cond delay="3500"/>
                            </p:stCondLst>
                            <p:childTnLst>
                              <p:par>
                                <p:cTn id="54" presetID="22" presetClass="entr" presetSubtype="2"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right)">
                                      <p:cBhvr>
                                        <p:cTn id="56" dur="500"/>
                                        <p:tgtEl>
                                          <p:spTgt spid="39"/>
                                        </p:tgtEl>
                                      </p:cBhvr>
                                    </p:animEffect>
                                  </p:childTnLst>
                                </p:cTn>
                              </p:par>
                            </p:childTnLst>
                          </p:cTn>
                        </p:par>
                        <p:par>
                          <p:cTn id="57" fill="hold">
                            <p:stCondLst>
                              <p:cond delay="4000"/>
                            </p:stCondLst>
                            <p:childTnLst>
                              <p:par>
                                <p:cTn id="58" presetID="22" presetClass="entr" presetSubtype="4"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P spid="40"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921101" y="570016"/>
            <a:ext cx="8272979" cy="4738254"/>
          </a:xfrm>
          <a:prstGeom prst="rect">
            <a:avLst/>
          </a:prstGeom>
        </p:spPr>
      </p:pic>
      <p:pic>
        <p:nvPicPr>
          <p:cNvPr id="13" name="图片 12"/>
          <p:cNvPicPr>
            <a:picLocks noChangeAspect="1"/>
          </p:cNvPicPr>
          <p:nvPr/>
        </p:nvPicPr>
        <p:blipFill>
          <a:blip r:embed="rId4"/>
          <a:stretch>
            <a:fillRect/>
          </a:stretch>
        </p:blipFill>
        <p:spPr>
          <a:xfrm>
            <a:off x="965881" y="395786"/>
            <a:ext cx="9935813" cy="1302800"/>
          </a:xfrm>
          <a:prstGeom prst="rect">
            <a:avLst/>
          </a:prstGeom>
        </p:spPr>
      </p:pic>
      <p:sp>
        <p:nvSpPr>
          <p:cNvPr id="14" name="文本框 13"/>
          <p:cNvSpPr txBox="1"/>
          <p:nvPr/>
        </p:nvSpPr>
        <p:spPr>
          <a:xfrm>
            <a:off x="3176386" y="1369482"/>
            <a:ext cx="5762407"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Trò</a:t>
            </a:r>
            <a:r>
              <a:rPr kumimoji="0" lang="en-US" altLang="zh-CN" sz="6600" b="1" i="0" u="none" strike="noStrike" kern="1200" cap="none" spc="0" normalizeH="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chơi “Nhìn hình đoán địa danh”</a:t>
            </a:r>
            <a:endParaRPr kumimoji="0" lang="zh-CN" altLang="en-US" sz="6600" b="1" i="0" u="none" strike="noStrike" kern="1200" cap="none" spc="0" normalizeH="0" baseline="0" noProof="0" dirty="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 name="文本框 13"/>
          <p:cNvSpPr txBox="1"/>
          <p:nvPr/>
        </p:nvSpPr>
        <p:spPr>
          <a:xfrm>
            <a:off x="1717727" y="261486"/>
            <a:ext cx="576240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chemeClr val="accent4">
                    <a:lumMod val="50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KHỞI</a:t>
            </a:r>
            <a:r>
              <a:rPr kumimoji="0" lang="en-US" altLang="zh-CN" sz="6600" b="1" i="0" u="none" strike="noStrike" kern="1200" cap="none" spc="0" normalizeH="0" noProof="0">
                <a:ln>
                  <a:noFill/>
                </a:ln>
                <a:solidFill>
                  <a:schemeClr val="accent4">
                    <a:lumMod val="50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ĐỘNG</a:t>
            </a:r>
            <a:endParaRPr kumimoji="0" lang="zh-CN" altLang="en-US" sz="6600" b="1"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654015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745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12" name="Rectangle 11"/>
          <p:cNvSpPr/>
          <p:nvPr/>
        </p:nvSpPr>
        <p:spPr>
          <a:xfrm>
            <a:off x="317500" y="233611"/>
            <a:ext cx="7772400" cy="661207"/>
          </a:xfrm>
          <a:prstGeom prst="rect">
            <a:avLst/>
          </a:prstGeom>
        </p:spPr>
        <p:txBody>
          <a:bodyPr wrap="square">
            <a:spAutoFit/>
          </a:bodyPr>
          <a:lstStyle/>
          <a:p>
            <a:pPr algn="just">
              <a:lnSpc>
                <a:spcPct val="15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 Hình dáng, kích thước</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17500" y="894818"/>
            <a:ext cx="6096000" cy="2600199"/>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Hình dáng: Hang Én giống như cái tổ khổng lồ mà Mẹ Thiên Nhiên ban tặng với không gian trú ẩn, nước, không khí, ánh sáng…</a:t>
            </a:r>
          </a:p>
        </p:txBody>
      </p:sp>
      <p:sp>
        <p:nvSpPr>
          <p:cNvPr id="15" name="Rectangle 14"/>
          <p:cNvSpPr/>
          <p:nvPr/>
        </p:nvSpPr>
        <p:spPr>
          <a:xfrm>
            <a:off x="317500" y="3848438"/>
            <a:ext cx="6096000" cy="2031325"/>
          </a:xfrm>
          <a:prstGeom prst="rect">
            <a:avLst/>
          </a:prstGeom>
        </p:spPr>
        <p:txBody>
          <a:bodyPr>
            <a:spAutoFit/>
          </a:bodyPr>
          <a:lstStyle/>
          <a:p>
            <a:pPr lvl="0" algn="just">
              <a:lnSpc>
                <a:spcPct val="150000"/>
              </a:lnSpc>
              <a:spcAft>
                <a:spcPts val="80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Kích thước: rộng nhất là 110m</a:t>
            </a:r>
            <a:r>
              <a:rPr lang="nl-NL" sz="28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cao nhất là 120m, chiều dài khoảng hơn 1,6 km</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8185112" y="472417"/>
            <a:ext cx="3689388" cy="3022600"/>
          </a:xfrm>
          <a:prstGeom prst="rect">
            <a:avLst/>
          </a:prstGeom>
        </p:spPr>
      </p:pic>
      <p:pic>
        <p:nvPicPr>
          <p:cNvPr id="4098" name="Picture 2" descr="Hang En Cave: There&amp;#39;s A Beach Inside This 300-Million-Year-Old Ca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638" y="3874331"/>
            <a:ext cx="3901012" cy="260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2765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barn(inVertical)">
                                      <p:cBhvr>
                                        <p:cTn id="25" dur="500"/>
                                        <p:tgtEl>
                                          <p:spTgt spid="409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2"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12" name="Rectangle 11"/>
          <p:cNvSpPr/>
          <p:nvPr/>
        </p:nvSpPr>
        <p:spPr>
          <a:xfrm>
            <a:off x="-88900" y="157411"/>
            <a:ext cx="7772400"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Hình dáng, kích thước</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03200" y="823551"/>
            <a:ext cx="8039100" cy="66954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Nghệ thuật:</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03200" y="1497261"/>
            <a:ext cx="6096000" cy="669542"/>
          </a:xfrm>
          <a:prstGeom prst="rect">
            <a:avLst/>
          </a:prstGeom>
        </p:spPr>
        <p:txBody>
          <a:bodyPr>
            <a:spAutoFit/>
          </a:bodyP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 sánh:</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04908" y="1988949"/>
            <a:ext cx="5876792" cy="1384995"/>
          </a:xfrm>
          <a:prstGeom prst="rect">
            <a:avLst/>
          </a:prstGeom>
        </p:spPr>
        <p:txBody>
          <a:bodyPr wrap="square">
            <a:spAutoFit/>
          </a:bodyP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hoang sơ, kì vĩ, trang nghiêm của hang Én</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20916" y="3337134"/>
            <a:ext cx="6096000" cy="669542"/>
          </a:xfrm>
          <a:prstGeom prst="rect">
            <a:avLst/>
          </a:prstGeom>
        </p:spPr>
        <p:txBody>
          <a:bodyPr>
            <a:spAutoFit/>
          </a:bodyP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Sử dụng từ ngữ độc đáo</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20916" y="4161344"/>
            <a:ext cx="6096000" cy="2031325"/>
          </a:xfrm>
          <a:prstGeom prst="rect">
            <a:avLst/>
          </a:prstGeom>
        </p:spPr>
        <p:txBody>
          <a:bodyPr>
            <a:spAutoFit/>
          </a:bodyP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hiện tình yêu, thái độ ngưỡng vọng, trân trọng, biết ơn sự bao dung, che trở, nuôi dưỡng của Mẹ Thiên Nhiên </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6864616" y="157411"/>
            <a:ext cx="4660786" cy="3022600"/>
          </a:xfrm>
          <a:prstGeom prst="rect">
            <a:avLst/>
          </a:prstGeom>
        </p:spPr>
      </p:pic>
      <p:pic>
        <p:nvPicPr>
          <p:cNvPr id="8" name="Picture 7"/>
          <p:cNvPicPr>
            <a:picLocks noChangeAspect="1"/>
          </p:cNvPicPr>
          <p:nvPr/>
        </p:nvPicPr>
        <p:blipFill>
          <a:blip r:embed="rId4"/>
          <a:stretch>
            <a:fillRect/>
          </a:stretch>
        </p:blipFill>
        <p:spPr>
          <a:xfrm>
            <a:off x="7137400" y="3441780"/>
            <a:ext cx="4868830" cy="2750889"/>
          </a:xfrm>
          <a:prstGeom prst="rect">
            <a:avLst/>
          </a:prstGeom>
        </p:spPr>
      </p:pic>
      <p:sp>
        <p:nvSpPr>
          <p:cNvPr id="14" name="Rounded Rectangular Callout 13"/>
          <p:cNvSpPr/>
          <p:nvPr/>
        </p:nvSpPr>
        <p:spPr>
          <a:xfrm>
            <a:off x="1784673" y="323981"/>
            <a:ext cx="4590784" cy="1785689"/>
          </a:xfrm>
          <a:prstGeom prst="wedgeRoundRectCallout">
            <a:avLst>
              <a:gd name="adj1" fmla="val -48278"/>
              <a:gd name="adj2" fmla="val 838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Gọi thiên nhiên là “Mẹ”</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Mẹ Thiên Nhiên viết hoa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ounded Rectangular Callout 14"/>
          <p:cNvSpPr/>
          <p:nvPr/>
        </p:nvSpPr>
        <p:spPr>
          <a:xfrm>
            <a:off x="1003832" y="3180011"/>
            <a:ext cx="5229092" cy="2679700"/>
          </a:xfrm>
          <a:prstGeom prst="wedgeRoundRectCallout">
            <a:avLst>
              <a:gd name="adj1" fmla="val -47549"/>
              <a:gd name="adj2" fmla="val -967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Hang Én như cái tổ khổng lồ</a:t>
            </a:r>
          </a:p>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Trần hang đẹp như mái vòm của một thánh đường</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6299200" y="1528704"/>
            <a:ext cx="5994400" cy="2494211"/>
          </a:xfrm>
          <a:prstGeom prst="wedgeRoundRectCallout">
            <a:avLst>
              <a:gd name="adj1" fmla="val -66172"/>
              <a:gd name="adj2" fmla="val 70814"/>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hiện tình yêu, thái độ ngưỡng vọng, trân trọng, biết ơn sự bao dung, che trở, nuôi dưỡng của Mẹ Thiên Nhiên </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3990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1" nodeType="clickEffect">
                                  <p:stCondLst>
                                    <p:cond delay="0"/>
                                  </p:stCondLst>
                                  <p:childTnLst>
                                    <p:animEffect transition="out" filter="wipe(down)">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barn(inVertical)">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2" grpId="0"/>
      <p:bldP spid="13" grpId="0"/>
      <p:bldP spid="3" grpId="0"/>
      <p:bldP spid="4" grpId="0"/>
      <p:bldP spid="5" grpId="0"/>
      <p:bldP spid="7" grpId="0"/>
      <p:bldP spid="14" grpId="0" animBg="1"/>
      <p:bldP spid="14" grpId="1" animBg="1"/>
      <p:bldP spid="15" grpId="0" animBg="1"/>
      <p:bldP spid="15" grpId="1"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Rectangle 1"/>
          <p:cNvSpPr/>
          <p:nvPr/>
        </p:nvSpPr>
        <p:spPr>
          <a:xfrm>
            <a:off x="193101" y="96498"/>
            <a:ext cx="6096000" cy="661207"/>
          </a:xfrm>
          <a:prstGeom prst="rect">
            <a:avLst/>
          </a:prstGeom>
        </p:spPr>
        <p:txBody>
          <a:bodyPr>
            <a:spAutoFit/>
          </a:bodyPr>
          <a:lstStyle/>
          <a:p>
            <a:pPr algn="just">
              <a:lnSpc>
                <a:spcPct val="15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 Đường vào hang Én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93700" y="543779"/>
            <a:ext cx="8509000" cy="661207"/>
          </a:xfrm>
          <a:prstGeom prst="rect">
            <a:avLst/>
          </a:prstGeom>
        </p:spPr>
        <p:txBody>
          <a:bodyPr wrap="square">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Hang có 3 cửa lớn</a:t>
            </a:r>
          </a:p>
        </p:txBody>
      </p:sp>
      <p:sp>
        <p:nvSpPr>
          <p:cNvPr id="6" name="Rectangle 5"/>
          <p:cNvSpPr/>
          <p:nvPr/>
        </p:nvSpPr>
        <p:spPr>
          <a:xfrm>
            <a:off x="381000" y="1204986"/>
            <a:ext cx="6096000" cy="661207"/>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Cửa trước: </a:t>
            </a:r>
          </a:p>
        </p:txBody>
      </p:sp>
      <p:sp>
        <p:nvSpPr>
          <p:cNvPr id="7" name="Rectangle 6"/>
          <p:cNvSpPr/>
          <p:nvPr/>
        </p:nvSpPr>
        <p:spPr>
          <a:xfrm>
            <a:off x="381000" y="1866193"/>
            <a:ext cx="6096000" cy="1307537"/>
          </a:xfrm>
          <a:prstGeom prst="rect">
            <a:avLst/>
          </a:prstGeom>
        </p:spPr>
        <p:txBody>
          <a:bodyPr>
            <a:spAutoFit/>
          </a:bodyPr>
          <a:lstStyle/>
          <a:p>
            <a:pPr lvl="0" algn="just">
              <a:lnSpc>
                <a:spcPct val="150000"/>
              </a:lnSpc>
              <a:spcAft>
                <a:spcPts val="800"/>
              </a:spcAft>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Cửa thứ hai: Thông lên mặt đất như cái giếng trời khổng lồ</a:t>
            </a:r>
          </a:p>
        </p:txBody>
      </p:sp>
      <p:sp>
        <p:nvSpPr>
          <p:cNvPr id="8" name="Rectangle 7"/>
          <p:cNvSpPr/>
          <p:nvPr/>
        </p:nvSpPr>
        <p:spPr>
          <a:xfrm>
            <a:off x="393700" y="3376599"/>
            <a:ext cx="1635384" cy="738664"/>
          </a:xfrm>
          <a:prstGeom prst="rect">
            <a:avLst/>
          </a:prstGeom>
        </p:spPr>
        <p:txBody>
          <a:bodyPr wrap="none">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Cửa sau</a:t>
            </a:r>
          </a:p>
        </p:txBody>
      </p:sp>
      <p:pic>
        <p:nvPicPr>
          <p:cNvPr id="10" name="Picture 9"/>
          <p:cNvPicPr>
            <a:picLocks noChangeAspect="1"/>
          </p:cNvPicPr>
          <p:nvPr/>
        </p:nvPicPr>
        <p:blipFill>
          <a:blip r:embed="rId3"/>
          <a:stretch>
            <a:fillRect/>
          </a:stretch>
        </p:blipFill>
        <p:spPr>
          <a:xfrm>
            <a:off x="7993192" y="176034"/>
            <a:ext cx="3520346" cy="2538564"/>
          </a:xfrm>
          <a:prstGeom prst="rect">
            <a:avLst/>
          </a:prstGeom>
        </p:spPr>
      </p:pic>
      <p:pic>
        <p:nvPicPr>
          <p:cNvPr id="11" name="Picture 10"/>
          <p:cNvPicPr>
            <a:picLocks noChangeAspect="1"/>
          </p:cNvPicPr>
          <p:nvPr/>
        </p:nvPicPr>
        <p:blipFill>
          <a:blip r:embed="rId4"/>
          <a:stretch>
            <a:fillRect/>
          </a:stretch>
        </p:blipFill>
        <p:spPr>
          <a:xfrm>
            <a:off x="6589147" y="2637280"/>
            <a:ext cx="4144104" cy="2658598"/>
          </a:xfrm>
          <a:prstGeom prst="rect">
            <a:avLst/>
          </a:prstGeom>
        </p:spPr>
      </p:pic>
      <p:pic>
        <p:nvPicPr>
          <p:cNvPr id="14" name="Picture 13"/>
          <p:cNvPicPr>
            <a:picLocks noChangeAspect="1"/>
          </p:cNvPicPr>
          <p:nvPr/>
        </p:nvPicPr>
        <p:blipFill>
          <a:blip r:embed="rId5"/>
          <a:stretch>
            <a:fillRect/>
          </a:stretch>
        </p:blipFill>
        <p:spPr>
          <a:xfrm>
            <a:off x="4049281" y="4231061"/>
            <a:ext cx="3943911" cy="2626939"/>
          </a:xfrm>
          <a:prstGeom prst="rect">
            <a:avLst/>
          </a:prstGeom>
        </p:spPr>
      </p:pic>
      <p:pic>
        <p:nvPicPr>
          <p:cNvPr id="15" name="Picture 14"/>
          <p:cNvPicPr>
            <a:picLocks noChangeAspect="1"/>
          </p:cNvPicPr>
          <p:nvPr/>
        </p:nvPicPr>
        <p:blipFill>
          <a:blip r:embed="rId6"/>
          <a:stretch>
            <a:fillRect/>
          </a:stretch>
        </p:blipFill>
        <p:spPr>
          <a:xfrm>
            <a:off x="644150" y="4433930"/>
            <a:ext cx="3737349" cy="2490009"/>
          </a:xfrm>
          <a:prstGeom prst="rect">
            <a:avLst/>
          </a:prstGeom>
        </p:spPr>
      </p:pic>
      <p:sp>
        <p:nvSpPr>
          <p:cNvPr id="17" name="Rounded Rectangular Callout 16"/>
          <p:cNvSpPr/>
          <p:nvPr/>
        </p:nvSpPr>
        <p:spPr>
          <a:xfrm>
            <a:off x="3996462" y="211580"/>
            <a:ext cx="4838700" cy="2425700"/>
          </a:xfrm>
          <a:prstGeom prst="wedgeRoundRectCallout">
            <a:avLst>
              <a:gd name="adj1" fmla="val -51166"/>
              <a:gd name="adj2" fmla="val 714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Có 2 lớp, vòm cửa ngoài dẫn vào một sảnh chờ rộng rãi; cửa trong thấp hẹp, sát ngay dải sông ngầm</a:t>
            </a:r>
          </a:p>
        </p:txBody>
      </p:sp>
      <p:sp>
        <p:nvSpPr>
          <p:cNvPr id="18" name="Rounded Rectangular Callout 17"/>
          <p:cNvSpPr/>
          <p:nvPr/>
        </p:nvSpPr>
        <p:spPr>
          <a:xfrm>
            <a:off x="3988248" y="78540"/>
            <a:ext cx="4826000" cy="2718607"/>
          </a:xfrm>
          <a:prstGeom prst="wedgeRoundRectCallout">
            <a:avLst>
              <a:gd name="adj1" fmla="val -48464"/>
              <a:gd name="adj2" fmla="val 582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Muốn vào hang phải lội qua sông rồi trèo ngược vách đá hiểm trở, cao mấy chục mét</a:t>
            </a:r>
          </a:p>
        </p:txBody>
      </p:sp>
      <p:sp>
        <p:nvSpPr>
          <p:cNvPr id="19" name="Rounded Rectangular Callout 18"/>
          <p:cNvSpPr/>
          <p:nvPr/>
        </p:nvSpPr>
        <p:spPr>
          <a:xfrm>
            <a:off x="4076700" y="65126"/>
            <a:ext cx="4826000" cy="2718607"/>
          </a:xfrm>
          <a:prstGeom prst="wedgeRoundRectCallout">
            <a:avLst>
              <a:gd name="adj1" fmla="val -53201"/>
              <a:gd name="adj2" fmla="val 643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Vịn đá lần xuống chân dốc, ngồi bè qua sông đến lòng hang chính</a:t>
            </a:r>
          </a:p>
        </p:txBody>
      </p:sp>
    </p:spTree>
    <p:extLst>
      <p:ext uri="{BB962C8B-B14F-4D97-AF65-F5344CB8AC3E}">
        <p14:creationId xmlns:p14="http://schemas.microsoft.com/office/powerpoint/2010/main" val="14985447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par>
                                <p:cTn id="67" presetID="16" presetClass="entr" presetSubtype="21"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par>
                                <p:cTn id="70" presetID="16" presetClass="entr" presetSubtype="21"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 grpId="0"/>
      <p:bldP spid="3" grpId="0"/>
      <p:bldP spid="6" grpId="0"/>
      <p:bldP spid="7" grpId="0"/>
      <p:bldP spid="8" grpId="0"/>
      <p:bldP spid="17" grpId="0" animBg="1"/>
      <p:bldP spid="17" grpId="1" animBg="1"/>
      <p:bldP spid="18" grpId="0" animBg="1"/>
      <p:bldP spid="18" grpId="1" animBg="1"/>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4" name="Rectangle 3"/>
          <p:cNvSpPr/>
          <p:nvPr/>
        </p:nvSpPr>
        <p:spPr>
          <a:xfrm>
            <a:off x="304800" y="0"/>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Vẻ đẹp trong hang chính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92935" y="661207"/>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92935" y="1579844"/>
            <a:ext cx="6096000" cy="661207"/>
          </a:xfrm>
          <a:prstGeom prst="rect">
            <a:avLst/>
          </a:prstGeom>
        </p:spPr>
        <p:txBody>
          <a:bodyPr>
            <a:spAutoFit/>
          </a:bodyP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Bờ sông cát mịn thoải dần</a:t>
            </a:r>
          </a:p>
        </p:txBody>
      </p:sp>
      <p:sp>
        <p:nvSpPr>
          <p:cNvPr id="3" name="Rectangle 2"/>
          <p:cNvSpPr/>
          <p:nvPr/>
        </p:nvSpPr>
        <p:spPr>
          <a:xfrm>
            <a:off x="392935" y="2498481"/>
            <a:ext cx="6096000" cy="1384995"/>
          </a:xfrm>
          <a:prstGeom prst="rect">
            <a:avLst/>
          </a:prstGeom>
        </p:spPr>
        <p:txBody>
          <a:bodyPr>
            <a:spAutoFit/>
          </a:bodyP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Nước mát lạnh, trong veo, đáy toàn sỏi, đá bào nhẵn</a:t>
            </a:r>
          </a:p>
        </p:txBody>
      </p:sp>
      <p:pic>
        <p:nvPicPr>
          <p:cNvPr id="6" name="Picture 5"/>
          <p:cNvPicPr>
            <a:picLocks noChangeAspect="1"/>
          </p:cNvPicPr>
          <p:nvPr/>
        </p:nvPicPr>
        <p:blipFill>
          <a:blip r:embed="rId3"/>
          <a:stretch>
            <a:fillRect/>
          </a:stretch>
        </p:blipFill>
        <p:spPr>
          <a:xfrm>
            <a:off x="8813492" y="341913"/>
            <a:ext cx="2973287" cy="1961002"/>
          </a:xfrm>
          <a:prstGeom prst="rect">
            <a:avLst/>
          </a:prstGeom>
        </p:spPr>
      </p:pic>
      <p:pic>
        <p:nvPicPr>
          <p:cNvPr id="7" name="Picture 6"/>
          <p:cNvPicPr>
            <a:picLocks noChangeAspect="1"/>
          </p:cNvPicPr>
          <p:nvPr/>
        </p:nvPicPr>
        <p:blipFill>
          <a:blip r:embed="rId4"/>
          <a:stretch>
            <a:fillRect/>
          </a:stretch>
        </p:blipFill>
        <p:spPr>
          <a:xfrm>
            <a:off x="6555523" y="1560440"/>
            <a:ext cx="3296395" cy="2079059"/>
          </a:xfrm>
          <a:prstGeom prst="rect">
            <a:avLst/>
          </a:prstGeom>
        </p:spPr>
      </p:pic>
      <p:pic>
        <p:nvPicPr>
          <p:cNvPr id="5122" name="Picture 2" descr="Vẻ đẹp kỳ vĩ, tráng lệ của hang Én - Quảng Bình Trav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316" y="3639499"/>
            <a:ext cx="3040958" cy="19201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 Lịch &amp;quot;Hang Én&amp;quot; Tại Quảng Bình trong Tháng 12 - Tại Sao Không?. - Vi Vu  Quảng Bình Offici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090" y="3883476"/>
            <a:ext cx="3250387" cy="1841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7637636" y="3439430"/>
            <a:ext cx="3483049" cy="2320287"/>
          </a:xfrm>
          <a:prstGeom prst="rect">
            <a:avLst/>
          </a:prstGeom>
        </p:spPr>
      </p:pic>
    </p:spTree>
    <p:extLst>
      <p:ext uri="{BB962C8B-B14F-4D97-AF65-F5344CB8AC3E}">
        <p14:creationId xmlns:p14="http://schemas.microsoft.com/office/powerpoint/2010/main" val="17356009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barn(inVertical)">
                                      <p:cBhvr>
                                        <p:cTn id="36" dur="500"/>
                                        <p:tgtEl>
                                          <p:spTgt spid="5122"/>
                                        </p:tgtEl>
                                      </p:cBhvr>
                                    </p:animEffect>
                                  </p:childTnLst>
                                </p:cTn>
                              </p:par>
                              <p:par>
                                <p:cTn id="37" presetID="16" presetClass="entr" presetSubtype="21" fill="hold" nodeType="withEffect">
                                  <p:stCondLst>
                                    <p:cond delay="0"/>
                                  </p:stCondLst>
                                  <p:childTnLst>
                                    <p:set>
                                      <p:cBhvr>
                                        <p:cTn id="38" dur="1" fill="hold">
                                          <p:stCondLst>
                                            <p:cond delay="0"/>
                                          </p:stCondLst>
                                        </p:cTn>
                                        <p:tgtEl>
                                          <p:spTgt spid="5124"/>
                                        </p:tgtEl>
                                        <p:attrNameLst>
                                          <p:attrName>style.visibility</p:attrName>
                                        </p:attrNameLst>
                                      </p:cBhvr>
                                      <p:to>
                                        <p:strVal val="visible"/>
                                      </p:to>
                                    </p:set>
                                    <p:animEffect transition="in" filter="barn(inVertical)">
                                      <p:cBhvr>
                                        <p:cTn id="39" dur="500"/>
                                        <p:tgtEl>
                                          <p:spTgt spid="51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p:bldP spid="5" grpId="0"/>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4" name="Rectangle 3"/>
          <p:cNvSpPr/>
          <p:nvPr/>
        </p:nvSpPr>
        <p:spPr>
          <a:xfrm>
            <a:off x="304800" y="0"/>
            <a:ext cx="6096000" cy="742511"/>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Vẻ đẹp trong hang chính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68544" y="901722"/>
            <a:ext cx="1707984" cy="7386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Đàn én</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396282" y="363072"/>
            <a:ext cx="3651383" cy="3618646"/>
          </a:xfrm>
          <a:prstGeom prst="rect">
            <a:avLst/>
          </a:prstGeom>
        </p:spPr>
      </p:pic>
      <p:pic>
        <p:nvPicPr>
          <p:cNvPr id="12" name="Picture 2" descr="Phovanblog.blogspot.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49221" y="478484"/>
            <a:ext cx="2084294" cy="1792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hovanblog.blogspot.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272413">
            <a:off x="6530224" y="-185569"/>
            <a:ext cx="1668562" cy="18999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hovanblog.blogspot.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873863">
            <a:off x="4831780" y="-217230"/>
            <a:ext cx="1668562" cy="1899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hovanblog.blogspot.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005586">
            <a:off x="5597023" y="-94595"/>
            <a:ext cx="1668562" cy="18999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hovanblog.blogspot.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15525" y="599533"/>
            <a:ext cx="2084294" cy="179203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hovanblog.blogspot.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517373">
            <a:off x="6197279" y="200742"/>
            <a:ext cx="1668562" cy="18999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hovanblog.blogspot.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92704" y="599533"/>
            <a:ext cx="2084294" cy="179203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p:cNvSpPr/>
          <p:nvPr/>
        </p:nvSpPr>
        <p:spPr>
          <a:xfrm>
            <a:off x="4751297" y="431725"/>
            <a:ext cx="5694413" cy="2261700"/>
          </a:xfrm>
          <a:prstGeom prst="wedgeRoundRectCallout">
            <a:avLst>
              <a:gd name="adj1" fmla="val -91205"/>
              <a:gd name="adj2" fmla="val -46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Hàng vạn con chim én hồn nhiên cư ngụ và chưa phải biết sợ con người</a:t>
            </a:r>
          </a:p>
        </p:txBody>
      </p:sp>
      <p:sp>
        <p:nvSpPr>
          <p:cNvPr id="30" name="Rounded Rectangular Callout 29"/>
          <p:cNvSpPr/>
          <p:nvPr/>
        </p:nvSpPr>
        <p:spPr>
          <a:xfrm>
            <a:off x="4827000" y="404902"/>
            <a:ext cx="5602726" cy="2261700"/>
          </a:xfrm>
          <a:prstGeom prst="wedgeRoundRectCallout">
            <a:avLst>
              <a:gd name="adj1" fmla="val -94276"/>
              <a:gd name="adj2" fmla="val -40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Bốn vách hang dày đặc chim én, cộng đồng én sống thoải mái “cuộc đời” của chúng.</a:t>
            </a:r>
            <a:endParaRPr lang="en-US"/>
          </a:p>
        </p:txBody>
      </p:sp>
      <p:sp>
        <p:nvSpPr>
          <p:cNvPr id="31" name="Rounded Rectangular Callout 30"/>
          <p:cNvSpPr/>
          <p:nvPr/>
        </p:nvSpPr>
        <p:spPr>
          <a:xfrm>
            <a:off x="4613246" y="482889"/>
            <a:ext cx="6051709" cy="2261700"/>
          </a:xfrm>
          <a:prstGeom prst="wedgeRoundRectCallout">
            <a:avLst>
              <a:gd name="adj1" fmla="val -87938"/>
              <a:gd name="adj2" fmla="val -88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Én bố mẹ tấp nập đi về, mải mốt mớm mồi cho con</a:t>
            </a:r>
          </a:p>
        </p:txBody>
      </p:sp>
      <p:sp>
        <p:nvSpPr>
          <p:cNvPr id="32" name="Rounded Rectangular Callout 31"/>
          <p:cNvSpPr/>
          <p:nvPr/>
        </p:nvSpPr>
        <p:spPr>
          <a:xfrm>
            <a:off x="4640061" y="422416"/>
            <a:ext cx="5916884" cy="1571377"/>
          </a:xfrm>
          <a:prstGeom prst="wedgeRoundRectCallout">
            <a:avLst>
              <a:gd name="adj1" fmla="val -89467"/>
              <a:gd name="adj2" fmla="val 60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Én con anh chị rập rờn bay đôi; én ra rang chấp chới vỗ cánh bên rìa hốc đá</a:t>
            </a:r>
          </a:p>
        </p:txBody>
      </p:sp>
      <p:sp>
        <p:nvSpPr>
          <p:cNvPr id="34" name="Rounded Rectangular Callout 33"/>
          <p:cNvSpPr/>
          <p:nvPr/>
        </p:nvSpPr>
        <p:spPr>
          <a:xfrm>
            <a:off x="4532070" y="377820"/>
            <a:ext cx="5916884" cy="1571377"/>
          </a:xfrm>
          <a:prstGeom prst="wedgeRoundRectCallout">
            <a:avLst>
              <a:gd name="adj1" fmla="val -87422"/>
              <a:gd name="adj2" fmla="val 60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Én thiếu nhi ngủ nướng, say giấc trên mỏm đá</a:t>
            </a:r>
          </a:p>
        </p:txBody>
      </p:sp>
      <p:sp>
        <p:nvSpPr>
          <p:cNvPr id="35" name="Rounded Rectangular Callout 34"/>
          <p:cNvSpPr/>
          <p:nvPr/>
        </p:nvSpPr>
        <p:spPr>
          <a:xfrm>
            <a:off x="4695478" y="296947"/>
            <a:ext cx="5916884" cy="2531255"/>
          </a:xfrm>
          <a:prstGeom prst="wedgeRoundRectCallout">
            <a:avLst>
              <a:gd name="adj1" fmla="val -83104"/>
              <a:gd name="adj2" fmla="val -161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chú én tò mò bay xuống bàn ăn bị thương, khi quen mắt với ánh đền ung dung mổ cơm ăn; thản nhiên đi lại quanh lều</a:t>
            </a:r>
          </a:p>
        </p:txBody>
      </p:sp>
      <p:sp>
        <p:nvSpPr>
          <p:cNvPr id="29" name="Rectangle 28"/>
          <p:cNvSpPr/>
          <p:nvPr/>
        </p:nvSpPr>
        <p:spPr>
          <a:xfrm>
            <a:off x="455266" y="1810235"/>
            <a:ext cx="6096000" cy="661207"/>
          </a:xfrm>
          <a:prstGeom prst="rect">
            <a:avLst/>
          </a:prstGeom>
        </p:spPr>
        <p:txBody>
          <a:bodyPr>
            <a:spAutoFit/>
          </a:bodyP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Nghệ thuật: </a:t>
            </a:r>
          </a:p>
        </p:txBody>
      </p:sp>
      <p:sp>
        <p:nvSpPr>
          <p:cNvPr id="33" name="Rectangle 32"/>
          <p:cNvSpPr/>
          <p:nvPr/>
        </p:nvSpPr>
        <p:spPr>
          <a:xfrm>
            <a:off x="492585" y="2641291"/>
            <a:ext cx="6096000" cy="1953868"/>
          </a:xfrm>
          <a:prstGeom prst="rect">
            <a:avLst/>
          </a:prstGeom>
        </p:spPr>
        <p:txBody>
          <a:bodyPr>
            <a:spAutoFit/>
          </a:bodyP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Nhân hóa, liệt kê: hồn nhiên, én bố mẹ, én anh chị, én thiếu nhi, ngủ nướng, ung dung…</a:t>
            </a:r>
          </a:p>
        </p:txBody>
      </p:sp>
      <p:sp>
        <p:nvSpPr>
          <p:cNvPr id="37" name="Rectangle 36"/>
          <p:cNvSpPr/>
          <p:nvPr/>
        </p:nvSpPr>
        <p:spPr>
          <a:xfrm>
            <a:off x="414172" y="4767999"/>
            <a:ext cx="6096000" cy="1384995"/>
          </a:xfrm>
          <a:prstGeom prst="rect">
            <a:avLst/>
          </a:prstGeom>
        </p:spPr>
        <p:txBody>
          <a:bodyPr>
            <a:spAutoFit/>
          </a:bodyPr>
          <a:lstStyle/>
          <a:p>
            <a:pPr lvl="0" algn="just">
              <a:lnSpc>
                <a:spcPct val="150000"/>
              </a:lnSpc>
              <a:spcAft>
                <a:spcPts val="800"/>
              </a:spcAf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Sử dụng nhiều từ láy: tấp nập, mải mốt, rập rờn, chấp chới</a:t>
            </a:r>
          </a:p>
        </p:txBody>
      </p:sp>
      <p:pic>
        <p:nvPicPr>
          <p:cNvPr id="38" name="Picture 37"/>
          <p:cNvPicPr>
            <a:picLocks noChangeAspect="1"/>
          </p:cNvPicPr>
          <p:nvPr/>
        </p:nvPicPr>
        <p:blipFill>
          <a:blip r:embed="rId6"/>
          <a:stretch>
            <a:fillRect/>
          </a:stretch>
        </p:blipFill>
        <p:spPr>
          <a:xfrm>
            <a:off x="7364505" y="3543165"/>
            <a:ext cx="3882793" cy="2609829"/>
          </a:xfrm>
          <a:prstGeom prst="rect">
            <a:avLst/>
          </a:prstGeom>
        </p:spPr>
      </p:pic>
    </p:spTree>
    <p:extLst>
      <p:ext uri="{BB962C8B-B14F-4D97-AF65-F5344CB8AC3E}">
        <p14:creationId xmlns:p14="http://schemas.microsoft.com/office/powerpoint/2010/main" val="2149188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barn(inVertical)">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4"/>
                                        </p:tgtEl>
                                      </p:cBhvr>
                                    </p:animEffect>
                                    <p:set>
                                      <p:cBhvr>
                                        <p:cTn id="80" dur="1" fill="hold">
                                          <p:stCondLst>
                                            <p:cond delay="499"/>
                                          </p:stCondLst>
                                        </p:cTn>
                                        <p:tgtEl>
                                          <p:spTgt spid="3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barn(inVertical)">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35"/>
                                        </p:tgtEl>
                                      </p:cBhvr>
                                    </p:animEffect>
                                    <p:set>
                                      <p:cBhvr>
                                        <p:cTn id="90" dur="1" fill="hold">
                                          <p:stCondLst>
                                            <p:cond delay="499"/>
                                          </p:stCondLst>
                                        </p:cTn>
                                        <p:tgtEl>
                                          <p:spTgt spid="3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barn(inVertical)">
                                      <p:cBhvr>
                                        <p:cTn id="95" dur="500"/>
                                        <p:tgtEl>
                                          <p:spTgt spid="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barn(inVertical)">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barn(inVertical)">
                                      <p:cBhvr>
                                        <p:cTn id="105" dur="5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barn(inVertical)">
                                      <p:cBhvr>
                                        <p:cTn id="110" dur="500"/>
                                        <p:tgtEl>
                                          <p:spTgt spid="38"/>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barn(inVertical)">
                                      <p:cBhvr>
                                        <p:cTn id="1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4" grpId="0"/>
      <p:bldP spid="5" grpId="0"/>
      <p:bldP spid="16" grpId="0" animBg="1"/>
      <p:bldP spid="16" grpId="1" animBg="1"/>
      <p:bldP spid="30" grpId="0" animBg="1"/>
      <p:bldP spid="30" grpId="1" animBg="1"/>
      <p:bldP spid="31" grpId="0" animBg="1"/>
      <p:bldP spid="31" grpId="1" animBg="1"/>
      <p:bldP spid="32" grpId="0" animBg="1"/>
      <p:bldP spid="32" grpId="1" animBg="1"/>
      <p:bldP spid="34" grpId="0" animBg="1"/>
      <p:bldP spid="34" grpId="1" animBg="1"/>
      <p:bldP spid="35" grpId="0" animBg="1"/>
      <p:bldP spid="35" grpId="1" animBg="1"/>
      <p:bldP spid="29" grpId="0"/>
      <p:bldP spid="33"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5" name="Rectangle 4"/>
          <p:cNvSpPr/>
          <p:nvPr/>
        </p:nvSpPr>
        <p:spPr>
          <a:xfrm>
            <a:off x="573741" y="981721"/>
            <a:ext cx="6096000" cy="2600199"/>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kumimoji="0" lang="nl-NL"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Cuộc sống của loài én hiện lên sinh động, gần gũi, có sự giao hòa, hòa hợp với con người, chưa bị con người khai thác, xâm phạm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04800" y="0"/>
            <a:ext cx="6096000" cy="742511"/>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Vẻ đẹp trong hang chính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573741" y="4022836"/>
            <a:ext cx="6096000" cy="1953420"/>
          </a:xfrm>
          <a:prstGeom prst="rect">
            <a:avLst/>
          </a:prstGeom>
        </p:spPr>
        <p:txBody>
          <a:bodyPr>
            <a:spAutoFit/>
          </a:bodyPr>
          <a:lstStyle/>
          <a:p>
            <a:pPr lvl="0" algn="just">
              <a:lnSpc>
                <a:spcPct val="150000"/>
              </a:lnSpc>
              <a:spcAft>
                <a:spcPts val="800"/>
              </a:spcAft>
              <a:defRPr/>
            </a:pPr>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Sự bình yên, thanh bình, hòa quyện, thân thiết giữa con người với thiên nhiên</a:t>
            </a:r>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a:t>
            </a:r>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ình yêu thiên nhiên của tác giả</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135470" y="290315"/>
            <a:ext cx="4044245" cy="2884061"/>
          </a:xfrm>
          <a:prstGeom prst="rect">
            <a:avLst/>
          </a:prstGeom>
        </p:spPr>
      </p:pic>
      <p:pic>
        <p:nvPicPr>
          <p:cNvPr id="7" name="Picture 6"/>
          <p:cNvPicPr>
            <a:picLocks noChangeAspect="1"/>
          </p:cNvPicPr>
          <p:nvPr/>
        </p:nvPicPr>
        <p:blipFill>
          <a:blip r:embed="rId4"/>
          <a:stretch>
            <a:fillRect/>
          </a:stretch>
        </p:blipFill>
        <p:spPr>
          <a:xfrm>
            <a:off x="7149396" y="2835273"/>
            <a:ext cx="3798836" cy="2697856"/>
          </a:xfrm>
          <a:prstGeom prst="rect">
            <a:avLst/>
          </a:prstGeom>
        </p:spPr>
      </p:pic>
    </p:spTree>
    <p:extLst>
      <p:ext uri="{BB962C8B-B14F-4D97-AF65-F5344CB8AC3E}">
        <p14:creationId xmlns:p14="http://schemas.microsoft.com/office/powerpoint/2010/main" val="29471329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5" grpId="0"/>
      <p:bldP spid="6"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3" name="Rectangle 2"/>
          <p:cNvSpPr/>
          <p:nvPr/>
        </p:nvSpPr>
        <p:spPr>
          <a:xfrm>
            <a:off x="0" y="-126048"/>
            <a:ext cx="6096000" cy="661207"/>
          </a:xfrm>
          <a:prstGeom prst="rect">
            <a:avLst/>
          </a:prstGeom>
        </p:spPr>
        <p:txBody>
          <a:bodyPr>
            <a:spAutoFit/>
          </a:bodyPr>
          <a:lstStyle/>
          <a:p>
            <a:pPr algn="just">
              <a:lnSpc>
                <a:spcPct val="150000"/>
              </a:lnSpc>
              <a:spcAft>
                <a:spcPts val="800"/>
              </a:spcAft>
            </a:pPr>
            <a:r>
              <a:rPr lang="en-US" sz="2800" b="1">
                <a:latin typeface="Times New Roman" panose="02020603050405020304" pitchFamily="18" charset="0"/>
                <a:ea typeface="Calibri" panose="020F0502020204030204" pitchFamily="34" charset="0"/>
                <a:cs typeface="Times New Roman" panose="02020603050405020304" pitchFamily="18" charset="0"/>
              </a:rPr>
              <a:t>* Vẻ đẹp của đá trong hang Én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194175" y="170369"/>
            <a:ext cx="3711387" cy="3047134"/>
          </a:xfrm>
          <a:prstGeom prst="rect">
            <a:avLst/>
          </a:prstGeom>
        </p:spPr>
      </p:pic>
      <p:pic>
        <p:nvPicPr>
          <p:cNvPr id="5" name="Picture 4"/>
          <p:cNvPicPr>
            <a:picLocks noChangeAspect="1"/>
          </p:cNvPicPr>
          <p:nvPr/>
        </p:nvPicPr>
        <p:blipFill>
          <a:blip r:embed="rId4"/>
          <a:stretch>
            <a:fillRect/>
          </a:stretch>
        </p:blipFill>
        <p:spPr>
          <a:xfrm>
            <a:off x="7976067" y="2942666"/>
            <a:ext cx="4068016" cy="3337112"/>
          </a:xfrm>
          <a:prstGeom prst="rect">
            <a:avLst/>
          </a:prstGeom>
        </p:spPr>
      </p:pic>
      <p:pic>
        <p:nvPicPr>
          <p:cNvPr id="6" name="Picture 5"/>
          <p:cNvPicPr>
            <a:picLocks noChangeAspect="1"/>
          </p:cNvPicPr>
          <p:nvPr/>
        </p:nvPicPr>
        <p:blipFill>
          <a:blip r:embed="rId5"/>
          <a:stretch>
            <a:fillRect/>
          </a:stretch>
        </p:blipFill>
        <p:spPr>
          <a:xfrm>
            <a:off x="6964876" y="5010150"/>
            <a:ext cx="3254888" cy="1847850"/>
          </a:xfrm>
          <a:prstGeom prst="rect">
            <a:avLst/>
          </a:prstGeom>
        </p:spPr>
      </p:pic>
      <p:sp>
        <p:nvSpPr>
          <p:cNvPr id="8" name="Rectangle 7"/>
          <p:cNvSpPr/>
          <p:nvPr/>
        </p:nvSpPr>
        <p:spPr>
          <a:xfrm>
            <a:off x="228601" y="1928217"/>
            <a:ext cx="6096000" cy="1953868"/>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Nghệ thuật : so sánh, liệt kê, lối nói cường điệu “bước chầm chậm qua vài trăn triệu năm”</a:t>
            </a:r>
          </a:p>
        </p:txBody>
      </p:sp>
      <p:sp>
        <p:nvSpPr>
          <p:cNvPr id="12" name="Rectangle 11"/>
          <p:cNvSpPr/>
          <p:nvPr/>
        </p:nvSpPr>
        <p:spPr>
          <a:xfrm>
            <a:off x="228601" y="4053327"/>
            <a:ext cx="6096000" cy="2677656"/>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những khối đá từ vật vô tri vô giác trở thành những thực thể sống động, có hồn và luôn luôn biến đổi </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 cảm nhận tinh tế của tác giả</a:t>
            </a:r>
          </a:p>
        </p:txBody>
      </p:sp>
      <p:sp>
        <p:nvSpPr>
          <p:cNvPr id="13" name="Rectangle 12"/>
          <p:cNvSpPr/>
          <p:nvPr/>
        </p:nvSpPr>
        <p:spPr>
          <a:xfrm>
            <a:off x="228601" y="666717"/>
            <a:ext cx="6096000" cy="1384995"/>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Nhũ đá, măng đá, ngọc động giăng đầy bên những vách núi, sàn hang</a:t>
            </a:r>
          </a:p>
        </p:txBody>
      </p:sp>
      <p:sp>
        <p:nvSpPr>
          <p:cNvPr id="15" name="Rounded Rectangular Callout 14"/>
          <p:cNvSpPr/>
          <p:nvPr/>
        </p:nvSpPr>
        <p:spPr>
          <a:xfrm>
            <a:off x="1739152" y="120139"/>
            <a:ext cx="3603812" cy="2232212"/>
          </a:xfrm>
          <a:prstGeom prst="wedgeRoundRectCallout">
            <a:avLst>
              <a:gd name="adj1" fmla="val -89490"/>
              <a:gd name="adj2" fmla="val 1054"/>
              <a:gd name="adj3" fmla="val 16667"/>
            </a:avLst>
          </a:prstGeom>
          <a:solidFill>
            <a:srgbClr val="D37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 giác như bước chầm chậm qua vài trăm triệu năm</a:t>
            </a:r>
          </a:p>
        </p:txBody>
      </p:sp>
      <p:sp>
        <p:nvSpPr>
          <p:cNvPr id="16" name="Rounded Rectangular Callout 15"/>
          <p:cNvSpPr/>
          <p:nvPr/>
        </p:nvSpPr>
        <p:spPr>
          <a:xfrm>
            <a:off x="1347506" y="2636735"/>
            <a:ext cx="5226424" cy="3269052"/>
          </a:xfrm>
          <a:prstGeom prst="wedgeRoundRectCallout">
            <a:avLst>
              <a:gd name="adj1" fmla="val -38329"/>
              <a:gd name="adj2" fmla="val -68307"/>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Hàng trăm dải đá san hô uốn lượn thành tầng bậc lớn nhỏ như những thửa ruộng bậc thang tuyệt đẹp vào mùa nước đổ</a:t>
            </a:r>
          </a:p>
        </p:txBody>
      </p:sp>
      <p:sp>
        <p:nvSpPr>
          <p:cNvPr id="17" name="Rounded Rectangular Callout 16"/>
          <p:cNvSpPr/>
          <p:nvPr/>
        </p:nvSpPr>
        <p:spPr>
          <a:xfrm>
            <a:off x="1208098" y="2980107"/>
            <a:ext cx="5226424" cy="2065436"/>
          </a:xfrm>
          <a:prstGeom prst="wedgeRoundRectCallout">
            <a:avLst>
              <a:gd name="adj1" fmla="val -65859"/>
              <a:gd name="adj2" fmla="val -76174"/>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 những “thương hải tang điền” trên dải hóa thạch sò, ốc, san hô</a:t>
            </a:r>
          </a:p>
        </p:txBody>
      </p:sp>
      <p:sp>
        <p:nvSpPr>
          <p:cNvPr id="18" name="Rounded Rectangular Callout 17"/>
          <p:cNvSpPr/>
          <p:nvPr/>
        </p:nvSpPr>
        <p:spPr>
          <a:xfrm>
            <a:off x="935129" y="1334982"/>
            <a:ext cx="6029747" cy="3538113"/>
          </a:xfrm>
          <a:prstGeom prst="wedgeRoundRectCallout">
            <a:avLst>
              <a:gd name="adj1" fmla="val -58077"/>
              <a:gd name="adj2" fmla="val -36317"/>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Mỗi xen- ti- mét đá phải trải qua cả triệu năm bào mòn hay bồi đắp mới nên và chúng vẫn “sống” trong hành trình tạo tác của tự nhiên. </a:t>
            </a:r>
          </a:p>
        </p:txBody>
      </p:sp>
    </p:spTree>
    <p:extLst>
      <p:ext uri="{BB962C8B-B14F-4D97-AF65-F5344CB8AC3E}">
        <p14:creationId xmlns:p14="http://schemas.microsoft.com/office/powerpoint/2010/main" val="31675250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par>
                                <p:cTn id="59" presetID="16" presetClass="entr" presetSubtype="21"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barn(inVertical)">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3" grpId="0"/>
      <p:bldP spid="8" grpId="0"/>
      <p:bldP spid="12" grpId="0"/>
      <p:bldP spid="13" grpId="0"/>
      <p:bldP spid="15" grpId="0" animBg="1"/>
      <p:bldP spid="15" grpId="1" animBg="1"/>
      <p:bldP spid="16" grpId="0" animBg="1"/>
      <p:bldP spid="16" grpId="1" animBg="1"/>
      <p:bldP spid="17" grpId="0" animBg="1"/>
      <p:bldP spid="17" grpId="1" animBg="1"/>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479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pic>
        <p:nvPicPr>
          <p:cNvPr id="4" name="Picture 3"/>
          <p:cNvPicPr>
            <a:picLocks noChangeAspect="1"/>
          </p:cNvPicPr>
          <p:nvPr/>
        </p:nvPicPr>
        <p:blipFill>
          <a:blip r:embed="rId3"/>
          <a:stretch>
            <a:fillRect/>
          </a:stretch>
        </p:blipFill>
        <p:spPr>
          <a:xfrm>
            <a:off x="7116995" y="170369"/>
            <a:ext cx="4854386" cy="3660529"/>
          </a:xfrm>
          <a:prstGeom prst="rect">
            <a:avLst/>
          </a:prstGeom>
        </p:spPr>
      </p:pic>
      <p:pic>
        <p:nvPicPr>
          <p:cNvPr id="6" name="Picture 5"/>
          <p:cNvPicPr>
            <a:picLocks noChangeAspect="1"/>
          </p:cNvPicPr>
          <p:nvPr/>
        </p:nvPicPr>
        <p:blipFill>
          <a:blip r:embed="rId4"/>
          <a:stretch>
            <a:fillRect/>
          </a:stretch>
        </p:blipFill>
        <p:spPr>
          <a:xfrm>
            <a:off x="6288741" y="3687297"/>
            <a:ext cx="4215377" cy="3009338"/>
          </a:xfrm>
          <a:prstGeom prst="rect">
            <a:avLst/>
          </a:prstGeom>
        </p:spPr>
      </p:pic>
      <p:sp>
        <p:nvSpPr>
          <p:cNvPr id="2" name="Rectangle 1"/>
          <p:cNvSpPr/>
          <p:nvPr/>
        </p:nvSpPr>
        <p:spPr>
          <a:xfrm>
            <a:off x="197224" y="170369"/>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Tâm trạng của du khách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856791" y="1267626"/>
            <a:ext cx="6096000" cy="661207"/>
          </a:xfrm>
          <a:prstGeom prst="rect">
            <a:avLst/>
          </a:prstGeom>
        </p:spPr>
        <p:txBody>
          <a:bodyPr>
            <a:spAutoFit/>
          </a:bodyPr>
          <a:lstStyle/>
          <a:p>
            <a:pPr lvl="0" algn="just">
              <a:lnSpc>
                <a:spcPct val="150000"/>
              </a:lnSpc>
              <a:spcAft>
                <a:spcPts val="800"/>
              </a:spcAft>
              <a:defRPr/>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Buổi</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tối</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8823264" y="530785"/>
            <a:ext cx="1080374" cy="1007150"/>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772311" y="924583"/>
            <a:ext cx="1155167" cy="1076874"/>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9618615" y="1224516"/>
            <a:ext cx="1080374" cy="1007150"/>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8341396" y="1604369"/>
            <a:ext cx="1080374" cy="1007150"/>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255022" y="204317"/>
            <a:ext cx="1080374" cy="100715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8060503" y="163559"/>
            <a:ext cx="1080374" cy="1007150"/>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9584306" y="215968"/>
            <a:ext cx="1080374" cy="1007150"/>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10404861" y="942600"/>
            <a:ext cx="1080374" cy="1007150"/>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9102438" y="1680125"/>
            <a:ext cx="1080374" cy="1007150"/>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017790" y="1077436"/>
            <a:ext cx="1080374" cy="1007150"/>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637573" y="1751779"/>
            <a:ext cx="1080374" cy="1007150"/>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8477945" y="2344008"/>
            <a:ext cx="1080374" cy="1007150"/>
          </a:xfrm>
          <a:prstGeom prst="rect">
            <a:avLst/>
          </a:prstGeom>
        </p:spPr>
      </p:pic>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9728564" y="2120678"/>
            <a:ext cx="1080374" cy="1007150"/>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877672" y="3997900"/>
            <a:ext cx="1080374" cy="1007150"/>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8782980" y="4580873"/>
            <a:ext cx="1080374" cy="1007150"/>
          </a:xfrm>
          <a:prstGeom prst="rect">
            <a:avLst/>
          </a:prstGeom>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167563" y="3700194"/>
            <a:ext cx="1080374" cy="1007150"/>
          </a:xfrm>
          <a:prstGeom prst="rect">
            <a:avLst/>
          </a:prstGeom>
        </p:spPr>
      </p:pic>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103126" y="4893897"/>
            <a:ext cx="1080374" cy="1007150"/>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8340549" y="5403152"/>
            <a:ext cx="1080374" cy="1007150"/>
          </a:xfrm>
          <a:prstGeom prst="rect">
            <a:avLst/>
          </a:prstGeom>
        </p:spPr>
      </p:pic>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9013642" y="3960590"/>
            <a:ext cx="1080374" cy="1007150"/>
          </a:xfrm>
          <a:prstGeom prst="rect">
            <a:avLst/>
          </a:prstGeom>
        </p:spPr>
      </p:pic>
      <p:sp>
        <p:nvSpPr>
          <p:cNvPr id="12" name="Rectangle 11"/>
          <p:cNvSpPr/>
          <p:nvPr/>
        </p:nvSpPr>
        <p:spPr>
          <a:xfrm>
            <a:off x="862015" y="1784489"/>
            <a:ext cx="6096000" cy="661207"/>
          </a:xfrm>
          <a:prstGeom prst="rect">
            <a:avLst/>
          </a:prstGeom>
        </p:spPr>
        <p:txBody>
          <a:bodyPr>
            <a:spAutoFit/>
          </a:bodyPr>
          <a:lstStyle/>
          <a:p>
            <a:pPr lvl="0" algn="just">
              <a:lnSpc>
                <a:spcPct val="150000"/>
              </a:lnSpc>
              <a:spcAft>
                <a:spcPts val="800"/>
              </a:spcAft>
            </a:pPr>
            <a:r>
              <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 Sáng sớm</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32"/>
          <p:cNvPicPr>
            <a:picLocks noChangeAspect="1"/>
          </p:cNvPicPr>
          <p:nvPr/>
        </p:nvPicPr>
        <p:blipFill>
          <a:blip r:embed="rId7"/>
          <a:stretch>
            <a:fillRect/>
          </a:stretch>
        </p:blipFill>
        <p:spPr>
          <a:xfrm>
            <a:off x="2033858" y="4151498"/>
            <a:ext cx="4134584" cy="2429250"/>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7103126" y="4862548"/>
            <a:ext cx="1080374" cy="1007150"/>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3619131" y="4324397"/>
            <a:ext cx="1080374" cy="1007150"/>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2631875" y="4580873"/>
            <a:ext cx="1080374" cy="1007150"/>
          </a:xfrm>
          <a:prstGeom prst="rect">
            <a:avLst/>
          </a:prstGeom>
        </p:spPr>
      </p:pic>
      <p:pic>
        <p:nvPicPr>
          <p:cNvPr id="42" name="Picture 41"/>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3346172" y="5206991"/>
            <a:ext cx="1709625" cy="1007150"/>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6">
                    <a14:imgEffect>
                      <a14:backgroundRemoval t="3313" b="89759" l="10000" r="90000"/>
                    </a14:imgEffect>
                  </a14:imgLayer>
                </a14:imgProps>
              </a:ext>
            </a:extLst>
          </a:blip>
          <a:stretch>
            <a:fillRect/>
          </a:stretch>
        </p:blipFill>
        <p:spPr>
          <a:xfrm rot="1800514">
            <a:off x="4468506" y="4696916"/>
            <a:ext cx="1080374" cy="1007150"/>
          </a:xfrm>
          <a:prstGeom prst="rect">
            <a:avLst/>
          </a:prstGeom>
        </p:spPr>
      </p:pic>
      <p:sp>
        <p:nvSpPr>
          <p:cNvPr id="44" name="Rectangle 43">
            <a:extLst>
              <a:ext uri="{FF2B5EF4-FFF2-40B4-BE49-F238E27FC236}">
                <a16:creationId xmlns="" xmlns:a16="http://schemas.microsoft.com/office/drawing/2014/main" id="{75CCC511-B613-437F-9FB9-FF113CE29EF2}"/>
              </a:ext>
            </a:extLst>
          </p:cNvPr>
          <p:cNvSpPr/>
          <p:nvPr/>
        </p:nvSpPr>
        <p:spPr>
          <a:xfrm>
            <a:off x="603575" y="781706"/>
            <a:ext cx="1601721" cy="661207"/>
          </a:xfrm>
          <a:prstGeom prst="rect">
            <a:avLst/>
          </a:prstGeom>
        </p:spPr>
        <p:txBody>
          <a:bodyPr wrap="none">
            <a:spAutoFit/>
          </a:bodyPr>
          <a:lstStyle/>
          <a:p>
            <a:pPr lvl="0" algn="just">
              <a:lnSpc>
                <a:spcPct val="150000"/>
              </a:lnSpc>
            </a:pPr>
            <a:r>
              <a:rPr lang="nl-NL"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 tiết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3989115" y="1004037"/>
            <a:ext cx="3966882" cy="2619937"/>
          </a:xfrm>
          <a:prstGeom prst="wedgeRoundRectCallout">
            <a:avLst>
              <a:gd name="adj1" fmla="val -75748"/>
              <a:gd name="adj2" fmla="val -8330"/>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 rõ đàn én chao liệng không dứt, đàn én cuối cùng bay về hang khi trời sẫm hẳn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ular Callout 9"/>
          <p:cNvSpPr/>
          <p:nvPr/>
        </p:nvSpPr>
        <p:spPr>
          <a:xfrm>
            <a:off x="3869206" y="918300"/>
            <a:ext cx="3966882" cy="2619937"/>
          </a:xfrm>
          <a:prstGeom prst="wedgeRoundRectCallout">
            <a:avLst>
              <a:gd name="adj1" fmla="val -75409"/>
              <a:gd name="adj2" fmla="val -884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Ngồi bệt trên nền cát, trước mặt là khoảng sông lấp lánh...khoảng trời thăm thẳm đầy sao</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ed Rectangular Callout 10"/>
          <p:cNvSpPr/>
          <p:nvPr/>
        </p:nvSpPr>
        <p:spPr>
          <a:xfrm>
            <a:off x="3763908" y="904060"/>
            <a:ext cx="5315089" cy="2619937"/>
          </a:xfrm>
          <a:prstGeom prst="wedgeRoundRectCallout">
            <a:avLst>
              <a:gd name="adj1" fmla="val -68144"/>
              <a:gd name="adj2" fmla="val -1859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Tứ bề tiếng chim líu ríu, chíu chít, tiếng nước chảy âm âm, tiếng phân chim rơi lộp độp trên mái lều;</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ounded Rectangular Callout 31"/>
          <p:cNvSpPr/>
          <p:nvPr/>
        </p:nvSpPr>
        <p:spPr>
          <a:xfrm>
            <a:off x="1956398" y="2931838"/>
            <a:ext cx="6116630" cy="2328634"/>
          </a:xfrm>
          <a:prstGeom prst="wedgeRoundRectCallout">
            <a:avLst>
              <a:gd name="adj1" fmla="val -36901"/>
              <a:gd name="adj2" fmla="val -785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 giờ đã sáng bừng cả lòng hang, tưởng bật điện hóa ra là luồng nắng ban mai vàng rỡ rọi chéo từ trên cao xuống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ounded Rectangular Callout 34"/>
          <p:cNvSpPr/>
          <p:nvPr/>
        </p:nvSpPr>
        <p:spPr>
          <a:xfrm>
            <a:off x="932001" y="3329939"/>
            <a:ext cx="6116630" cy="2328634"/>
          </a:xfrm>
          <a:prstGeom prst="wedgeRoundRectCallout">
            <a:avLst>
              <a:gd name="adj1" fmla="val -32824"/>
              <a:gd name="adj2" fmla="val -821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 mặt sông, nắng hòa với hơi nước mỏng ta, tan dần thành lãng đãng khói mơ</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ounded Rectangular Callout 35"/>
          <p:cNvSpPr/>
          <p:nvPr/>
        </p:nvSpPr>
        <p:spPr>
          <a:xfrm>
            <a:off x="364624" y="3199016"/>
            <a:ext cx="6116630" cy="2328634"/>
          </a:xfrm>
          <a:prstGeom prst="wedgeRoundRectCallout">
            <a:avLst>
              <a:gd name="adj1" fmla="val -28067"/>
              <a:gd name="adj2" fmla="val -839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 nấy đều nhoài người khỏi lều, chạy chân trần, vục nước suối rửa mặt</a:t>
            </a:r>
            <a:endParaRPr lang="en-US" sz="2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038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ppt_x"/>
                                          </p:val>
                                        </p:tav>
                                        <p:tav tm="100000">
                                          <p:val>
                                            <p:strVal val="#ppt_x"/>
                                          </p:val>
                                        </p:tav>
                                      </p:tavLst>
                                    </p:anim>
                                    <p:anim calcmode="lin" valueType="num">
                                      <p:cBhvr additive="base">
                                        <p:cTn id="1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1000"/>
                                        <p:tgtEl>
                                          <p:spTgt spid="22"/>
                                        </p:tgtEl>
                                      </p:cBhvr>
                                    </p:animEffect>
                                    <p:anim calcmode="lin" valueType="num">
                                      <p:cBhvr>
                                        <p:cTn id="82" dur="1000" fill="hold"/>
                                        <p:tgtEl>
                                          <p:spTgt spid="22"/>
                                        </p:tgtEl>
                                        <p:attrNameLst>
                                          <p:attrName>ppt_x</p:attrName>
                                        </p:attrNameLst>
                                      </p:cBhvr>
                                      <p:tavLst>
                                        <p:tav tm="0">
                                          <p:val>
                                            <p:strVal val="#ppt_x"/>
                                          </p:val>
                                        </p:tav>
                                        <p:tav tm="100000">
                                          <p:val>
                                            <p:strVal val="#ppt_x"/>
                                          </p:val>
                                        </p:tav>
                                      </p:tavLst>
                                    </p:anim>
                                    <p:anim calcmode="lin" valueType="num">
                                      <p:cBhvr>
                                        <p:cTn id="83" dur="1000" fill="hold"/>
                                        <p:tgtEl>
                                          <p:spTgt spid="2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1000"/>
                                        <p:tgtEl>
                                          <p:spTgt spid="23"/>
                                        </p:tgtEl>
                                      </p:cBhvr>
                                    </p:animEffect>
                                    <p:anim calcmode="lin" valueType="num">
                                      <p:cBhvr>
                                        <p:cTn id="87" dur="1000" fill="hold"/>
                                        <p:tgtEl>
                                          <p:spTgt spid="23"/>
                                        </p:tgtEl>
                                        <p:attrNameLst>
                                          <p:attrName>ppt_x</p:attrName>
                                        </p:attrNameLst>
                                      </p:cBhvr>
                                      <p:tavLst>
                                        <p:tav tm="0">
                                          <p:val>
                                            <p:strVal val="#ppt_x"/>
                                          </p:val>
                                        </p:tav>
                                        <p:tav tm="100000">
                                          <p:val>
                                            <p:strVal val="#ppt_x"/>
                                          </p:val>
                                        </p:tav>
                                      </p:tavLst>
                                    </p:anim>
                                    <p:anim calcmode="lin" valueType="num">
                                      <p:cBhvr>
                                        <p:cTn id="88" dur="1000" fill="hold"/>
                                        <p:tgtEl>
                                          <p:spTgt spid="23"/>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1000"/>
                                        <p:tgtEl>
                                          <p:spTgt spid="24"/>
                                        </p:tgtEl>
                                      </p:cBhvr>
                                    </p:animEffect>
                                    <p:anim calcmode="lin" valueType="num">
                                      <p:cBhvr>
                                        <p:cTn id="92" dur="1000" fill="hold"/>
                                        <p:tgtEl>
                                          <p:spTgt spid="24"/>
                                        </p:tgtEl>
                                        <p:attrNameLst>
                                          <p:attrName>ppt_x</p:attrName>
                                        </p:attrNameLst>
                                      </p:cBhvr>
                                      <p:tavLst>
                                        <p:tav tm="0">
                                          <p:val>
                                            <p:strVal val="#ppt_x"/>
                                          </p:val>
                                        </p:tav>
                                        <p:tav tm="100000">
                                          <p:val>
                                            <p:strVal val="#ppt_x"/>
                                          </p:val>
                                        </p:tav>
                                      </p:tavLst>
                                    </p:anim>
                                    <p:anim calcmode="lin" valueType="num">
                                      <p:cBhvr>
                                        <p:cTn id="93" dur="1000" fill="hold"/>
                                        <p:tgtEl>
                                          <p:spTgt spid="24"/>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1000"/>
                                        <p:tgtEl>
                                          <p:spTgt spid="26"/>
                                        </p:tgtEl>
                                      </p:cBhvr>
                                    </p:animEffect>
                                    <p:anim calcmode="lin" valueType="num">
                                      <p:cBhvr>
                                        <p:cTn id="102" dur="1000" fill="hold"/>
                                        <p:tgtEl>
                                          <p:spTgt spid="26"/>
                                        </p:tgtEl>
                                        <p:attrNameLst>
                                          <p:attrName>ppt_x</p:attrName>
                                        </p:attrNameLst>
                                      </p:cBhvr>
                                      <p:tavLst>
                                        <p:tav tm="0">
                                          <p:val>
                                            <p:strVal val="#ppt_x"/>
                                          </p:val>
                                        </p:tav>
                                        <p:tav tm="100000">
                                          <p:val>
                                            <p:strVal val="#ppt_x"/>
                                          </p:val>
                                        </p:tav>
                                      </p:tavLst>
                                    </p:anim>
                                    <p:anim calcmode="lin" valueType="num">
                                      <p:cBhvr>
                                        <p:cTn id="103" dur="1000" fill="hold"/>
                                        <p:tgtEl>
                                          <p:spTgt spid="26"/>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1000"/>
                                        <p:tgtEl>
                                          <p:spTgt spid="27"/>
                                        </p:tgtEl>
                                      </p:cBhvr>
                                    </p:animEffect>
                                    <p:anim calcmode="lin" valueType="num">
                                      <p:cBhvr>
                                        <p:cTn id="107" dur="1000" fill="hold"/>
                                        <p:tgtEl>
                                          <p:spTgt spid="27"/>
                                        </p:tgtEl>
                                        <p:attrNameLst>
                                          <p:attrName>ppt_x</p:attrName>
                                        </p:attrNameLst>
                                      </p:cBhvr>
                                      <p:tavLst>
                                        <p:tav tm="0">
                                          <p:val>
                                            <p:strVal val="#ppt_x"/>
                                          </p:val>
                                        </p:tav>
                                        <p:tav tm="100000">
                                          <p:val>
                                            <p:strVal val="#ppt_x"/>
                                          </p:val>
                                        </p:tav>
                                      </p:tavLst>
                                    </p:anim>
                                    <p:anim calcmode="lin" valueType="num">
                                      <p:cBhvr>
                                        <p:cTn id="108" dur="1000" fill="hold"/>
                                        <p:tgtEl>
                                          <p:spTgt spid="27"/>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1000"/>
                                        <p:tgtEl>
                                          <p:spTgt spid="28"/>
                                        </p:tgtEl>
                                      </p:cBhvr>
                                    </p:animEffect>
                                    <p:anim calcmode="lin" valueType="num">
                                      <p:cBhvr>
                                        <p:cTn id="112" dur="1000" fill="hold"/>
                                        <p:tgtEl>
                                          <p:spTgt spid="28"/>
                                        </p:tgtEl>
                                        <p:attrNameLst>
                                          <p:attrName>ppt_x</p:attrName>
                                        </p:attrNameLst>
                                      </p:cBhvr>
                                      <p:tavLst>
                                        <p:tav tm="0">
                                          <p:val>
                                            <p:strVal val="#ppt_x"/>
                                          </p:val>
                                        </p:tav>
                                        <p:tav tm="100000">
                                          <p:val>
                                            <p:strVal val="#ppt_x"/>
                                          </p:val>
                                        </p:tav>
                                      </p:tavLst>
                                    </p:anim>
                                    <p:anim calcmode="lin" valueType="num">
                                      <p:cBhvr>
                                        <p:cTn id="113" dur="1000" fill="hold"/>
                                        <p:tgtEl>
                                          <p:spTgt spid="28"/>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1000"/>
                                        <p:tgtEl>
                                          <p:spTgt spid="29"/>
                                        </p:tgtEl>
                                      </p:cBhvr>
                                    </p:animEffect>
                                    <p:anim calcmode="lin" valueType="num">
                                      <p:cBhvr>
                                        <p:cTn id="117" dur="1000" fill="hold"/>
                                        <p:tgtEl>
                                          <p:spTgt spid="29"/>
                                        </p:tgtEl>
                                        <p:attrNameLst>
                                          <p:attrName>ppt_x</p:attrName>
                                        </p:attrNameLst>
                                      </p:cBhvr>
                                      <p:tavLst>
                                        <p:tav tm="0">
                                          <p:val>
                                            <p:strVal val="#ppt_x"/>
                                          </p:val>
                                        </p:tav>
                                        <p:tav tm="100000">
                                          <p:val>
                                            <p:strVal val="#ppt_x"/>
                                          </p:val>
                                        </p:tav>
                                      </p:tavLst>
                                    </p:anim>
                                    <p:anim calcmode="lin" valueType="num">
                                      <p:cBhvr>
                                        <p:cTn id="118" dur="1000" fill="hold"/>
                                        <p:tgtEl>
                                          <p:spTgt spid="29"/>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30"/>
                                        </p:tgtEl>
                                        <p:attrNameLst>
                                          <p:attrName>style.visibility</p:attrName>
                                        </p:attrNameLst>
                                      </p:cBhvr>
                                      <p:to>
                                        <p:strVal val="visible"/>
                                      </p:to>
                                    </p:set>
                                    <p:animEffect transition="in" filter="fade">
                                      <p:cBhvr>
                                        <p:cTn id="121" dur="1000"/>
                                        <p:tgtEl>
                                          <p:spTgt spid="30"/>
                                        </p:tgtEl>
                                      </p:cBhvr>
                                    </p:animEffect>
                                    <p:anim calcmode="lin" valueType="num">
                                      <p:cBhvr>
                                        <p:cTn id="122" dur="1000" fill="hold"/>
                                        <p:tgtEl>
                                          <p:spTgt spid="30"/>
                                        </p:tgtEl>
                                        <p:attrNameLst>
                                          <p:attrName>ppt_x</p:attrName>
                                        </p:attrNameLst>
                                      </p:cBhvr>
                                      <p:tavLst>
                                        <p:tav tm="0">
                                          <p:val>
                                            <p:strVal val="#ppt_x"/>
                                          </p:val>
                                        </p:tav>
                                        <p:tav tm="100000">
                                          <p:val>
                                            <p:strVal val="#ppt_x"/>
                                          </p:val>
                                        </p:tav>
                                      </p:tavLst>
                                    </p:anim>
                                    <p:anim calcmode="lin" valueType="num">
                                      <p:cBhvr>
                                        <p:cTn id="123" dur="1000" fill="hold"/>
                                        <p:tgtEl>
                                          <p:spTgt spid="30"/>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animEffect transition="in" filter="fade">
                                      <p:cBhvr>
                                        <p:cTn id="126" dur="1000"/>
                                        <p:tgtEl>
                                          <p:spTgt spid="31"/>
                                        </p:tgtEl>
                                      </p:cBhvr>
                                    </p:animEffect>
                                    <p:anim calcmode="lin" valueType="num">
                                      <p:cBhvr>
                                        <p:cTn id="127" dur="1000" fill="hold"/>
                                        <p:tgtEl>
                                          <p:spTgt spid="31"/>
                                        </p:tgtEl>
                                        <p:attrNameLst>
                                          <p:attrName>ppt_x</p:attrName>
                                        </p:attrNameLst>
                                      </p:cBhvr>
                                      <p:tavLst>
                                        <p:tav tm="0">
                                          <p:val>
                                            <p:strVal val="#ppt_x"/>
                                          </p:val>
                                        </p:tav>
                                        <p:tav tm="100000">
                                          <p:val>
                                            <p:strVal val="#ppt_x"/>
                                          </p:val>
                                        </p:tav>
                                      </p:tavLst>
                                    </p:anim>
                                    <p:anim calcmode="lin" valueType="num">
                                      <p:cBhvr>
                                        <p:cTn id="128" dur="1000" fill="hold"/>
                                        <p:tgtEl>
                                          <p:spTgt spid="31"/>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00"/>
                                        <p:tgtEl>
                                          <p:spTgt spid="33"/>
                                        </p:tgtEl>
                                      </p:cBhvr>
                                    </p:animEffect>
                                    <p:anim calcmode="lin" valueType="num">
                                      <p:cBhvr>
                                        <p:cTn id="132" dur="1000" fill="hold"/>
                                        <p:tgtEl>
                                          <p:spTgt spid="33"/>
                                        </p:tgtEl>
                                        <p:attrNameLst>
                                          <p:attrName>ppt_x</p:attrName>
                                        </p:attrNameLst>
                                      </p:cBhvr>
                                      <p:tavLst>
                                        <p:tav tm="0">
                                          <p:val>
                                            <p:strVal val="#ppt_x"/>
                                          </p:val>
                                        </p:tav>
                                        <p:tav tm="100000">
                                          <p:val>
                                            <p:strVal val="#ppt_x"/>
                                          </p:val>
                                        </p:tav>
                                      </p:tavLst>
                                    </p:anim>
                                    <p:anim calcmode="lin" valueType="num">
                                      <p:cBhvr>
                                        <p:cTn id="133" dur="1000" fill="hold"/>
                                        <p:tgtEl>
                                          <p:spTgt spid="33"/>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38"/>
                                        </p:tgtEl>
                                        <p:attrNameLst>
                                          <p:attrName>style.visibility</p:attrName>
                                        </p:attrNameLst>
                                      </p:cBhvr>
                                      <p:to>
                                        <p:strVal val="visible"/>
                                      </p:to>
                                    </p:set>
                                    <p:animEffect transition="in" filter="fade">
                                      <p:cBhvr>
                                        <p:cTn id="136" dur="1000"/>
                                        <p:tgtEl>
                                          <p:spTgt spid="38"/>
                                        </p:tgtEl>
                                      </p:cBhvr>
                                    </p:animEffect>
                                    <p:anim calcmode="lin" valueType="num">
                                      <p:cBhvr>
                                        <p:cTn id="137" dur="1000" fill="hold"/>
                                        <p:tgtEl>
                                          <p:spTgt spid="38"/>
                                        </p:tgtEl>
                                        <p:attrNameLst>
                                          <p:attrName>ppt_x</p:attrName>
                                        </p:attrNameLst>
                                      </p:cBhvr>
                                      <p:tavLst>
                                        <p:tav tm="0">
                                          <p:val>
                                            <p:strVal val="#ppt_x"/>
                                          </p:val>
                                        </p:tav>
                                        <p:tav tm="100000">
                                          <p:val>
                                            <p:strVal val="#ppt_x"/>
                                          </p:val>
                                        </p:tav>
                                      </p:tavLst>
                                    </p:anim>
                                    <p:anim calcmode="lin" valueType="num">
                                      <p:cBhvr>
                                        <p:cTn id="138" dur="1000" fill="hold"/>
                                        <p:tgtEl>
                                          <p:spTgt spid="38"/>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40"/>
                                        </p:tgtEl>
                                        <p:attrNameLst>
                                          <p:attrName>style.visibility</p:attrName>
                                        </p:attrNameLst>
                                      </p:cBhvr>
                                      <p:to>
                                        <p:strVal val="visible"/>
                                      </p:to>
                                    </p:set>
                                    <p:animEffect transition="in" filter="fade">
                                      <p:cBhvr>
                                        <p:cTn id="141" dur="1000"/>
                                        <p:tgtEl>
                                          <p:spTgt spid="40"/>
                                        </p:tgtEl>
                                      </p:cBhvr>
                                    </p:animEffect>
                                    <p:anim calcmode="lin" valueType="num">
                                      <p:cBhvr>
                                        <p:cTn id="142" dur="1000" fill="hold"/>
                                        <p:tgtEl>
                                          <p:spTgt spid="40"/>
                                        </p:tgtEl>
                                        <p:attrNameLst>
                                          <p:attrName>ppt_x</p:attrName>
                                        </p:attrNameLst>
                                      </p:cBhvr>
                                      <p:tavLst>
                                        <p:tav tm="0">
                                          <p:val>
                                            <p:strVal val="#ppt_x"/>
                                          </p:val>
                                        </p:tav>
                                        <p:tav tm="100000">
                                          <p:val>
                                            <p:strVal val="#ppt_x"/>
                                          </p:val>
                                        </p:tav>
                                      </p:tavLst>
                                    </p:anim>
                                    <p:anim calcmode="lin" valueType="num">
                                      <p:cBhvr>
                                        <p:cTn id="143" dur="1000" fill="hold"/>
                                        <p:tgtEl>
                                          <p:spTgt spid="40"/>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1000"/>
                                        <p:tgtEl>
                                          <p:spTgt spid="41"/>
                                        </p:tgtEl>
                                      </p:cBhvr>
                                    </p:animEffect>
                                    <p:anim calcmode="lin" valueType="num">
                                      <p:cBhvr>
                                        <p:cTn id="147" dur="1000" fill="hold"/>
                                        <p:tgtEl>
                                          <p:spTgt spid="41"/>
                                        </p:tgtEl>
                                        <p:attrNameLst>
                                          <p:attrName>ppt_x</p:attrName>
                                        </p:attrNameLst>
                                      </p:cBhvr>
                                      <p:tavLst>
                                        <p:tav tm="0">
                                          <p:val>
                                            <p:strVal val="#ppt_x"/>
                                          </p:val>
                                        </p:tav>
                                        <p:tav tm="100000">
                                          <p:val>
                                            <p:strVal val="#ppt_x"/>
                                          </p:val>
                                        </p:tav>
                                      </p:tavLst>
                                    </p:anim>
                                    <p:anim calcmode="lin" valueType="num">
                                      <p:cBhvr>
                                        <p:cTn id="148" dur="1000" fill="hold"/>
                                        <p:tgtEl>
                                          <p:spTgt spid="41"/>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1000"/>
                                        <p:tgtEl>
                                          <p:spTgt spid="42"/>
                                        </p:tgtEl>
                                      </p:cBhvr>
                                    </p:animEffect>
                                    <p:anim calcmode="lin" valueType="num">
                                      <p:cBhvr>
                                        <p:cTn id="152" dur="1000" fill="hold"/>
                                        <p:tgtEl>
                                          <p:spTgt spid="42"/>
                                        </p:tgtEl>
                                        <p:attrNameLst>
                                          <p:attrName>ppt_x</p:attrName>
                                        </p:attrNameLst>
                                      </p:cBhvr>
                                      <p:tavLst>
                                        <p:tav tm="0">
                                          <p:val>
                                            <p:strVal val="#ppt_x"/>
                                          </p:val>
                                        </p:tav>
                                        <p:tav tm="100000">
                                          <p:val>
                                            <p:strVal val="#ppt_x"/>
                                          </p:val>
                                        </p:tav>
                                      </p:tavLst>
                                    </p:anim>
                                    <p:anim calcmode="lin" valueType="num">
                                      <p:cBhvr>
                                        <p:cTn id="153" dur="1000" fill="hold"/>
                                        <p:tgtEl>
                                          <p:spTgt spid="42"/>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43"/>
                                        </p:tgtEl>
                                        <p:attrNameLst>
                                          <p:attrName>style.visibility</p:attrName>
                                        </p:attrNameLst>
                                      </p:cBhvr>
                                      <p:to>
                                        <p:strVal val="visible"/>
                                      </p:to>
                                    </p:set>
                                    <p:animEffect transition="in" filter="fade">
                                      <p:cBhvr>
                                        <p:cTn id="156" dur="1000"/>
                                        <p:tgtEl>
                                          <p:spTgt spid="43"/>
                                        </p:tgtEl>
                                      </p:cBhvr>
                                    </p:animEffect>
                                    <p:anim calcmode="lin" valueType="num">
                                      <p:cBhvr>
                                        <p:cTn id="157" dur="1000" fill="hold"/>
                                        <p:tgtEl>
                                          <p:spTgt spid="43"/>
                                        </p:tgtEl>
                                        <p:attrNameLst>
                                          <p:attrName>ppt_x</p:attrName>
                                        </p:attrNameLst>
                                      </p:cBhvr>
                                      <p:tavLst>
                                        <p:tav tm="0">
                                          <p:val>
                                            <p:strVal val="#ppt_x"/>
                                          </p:val>
                                        </p:tav>
                                        <p:tav tm="100000">
                                          <p:val>
                                            <p:strVal val="#ppt_x"/>
                                          </p:val>
                                        </p:tav>
                                      </p:tavLst>
                                    </p:anim>
                                    <p:anim calcmode="lin" valueType="num">
                                      <p:cBhvr>
                                        <p:cTn id="15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8"/>
                                        </p:tgtEl>
                                        <p:attrNameLst>
                                          <p:attrName>style.visibility</p:attrName>
                                        </p:attrNameLst>
                                      </p:cBhvr>
                                      <p:to>
                                        <p:strVal val="visible"/>
                                      </p:to>
                                    </p:set>
                                    <p:anim calcmode="lin" valueType="num">
                                      <p:cBhvr additive="base">
                                        <p:cTn id="163" dur="500" fill="hold"/>
                                        <p:tgtEl>
                                          <p:spTgt spid="8"/>
                                        </p:tgtEl>
                                        <p:attrNameLst>
                                          <p:attrName>ppt_x</p:attrName>
                                        </p:attrNameLst>
                                      </p:cBhvr>
                                      <p:tavLst>
                                        <p:tav tm="0">
                                          <p:val>
                                            <p:strVal val="#ppt_x"/>
                                          </p:val>
                                        </p:tav>
                                        <p:tav tm="100000">
                                          <p:val>
                                            <p:strVal val="#ppt_x"/>
                                          </p:val>
                                        </p:tav>
                                      </p:tavLst>
                                    </p:anim>
                                    <p:anim calcmode="lin" valueType="num">
                                      <p:cBhvr additive="base">
                                        <p:cTn id="16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8"/>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grpId="0" nodeType="clickEffect">
                                  <p:stCondLst>
                                    <p:cond delay="0"/>
                                  </p:stCondLst>
                                  <p:childTnLst>
                                    <p:set>
                                      <p:cBhvr>
                                        <p:cTn id="172" dur="1" fill="hold">
                                          <p:stCondLst>
                                            <p:cond delay="0"/>
                                          </p:stCondLst>
                                        </p:cTn>
                                        <p:tgtEl>
                                          <p:spTgt spid="10"/>
                                        </p:tgtEl>
                                        <p:attrNameLst>
                                          <p:attrName>style.visibility</p:attrName>
                                        </p:attrNameLst>
                                      </p:cBhvr>
                                      <p:to>
                                        <p:strVal val="visible"/>
                                      </p:to>
                                    </p:set>
                                    <p:anim calcmode="lin" valueType="num">
                                      <p:cBhvr additive="base">
                                        <p:cTn id="173" dur="500" fill="hold"/>
                                        <p:tgtEl>
                                          <p:spTgt spid="10"/>
                                        </p:tgtEl>
                                        <p:attrNameLst>
                                          <p:attrName>ppt_x</p:attrName>
                                        </p:attrNameLst>
                                      </p:cBhvr>
                                      <p:tavLst>
                                        <p:tav tm="0">
                                          <p:val>
                                            <p:strVal val="#ppt_x"/>
                                          </p:val>
                                        </p:tav>
                                        <p:tav tm="100000">
                                          <p:val>
                                            <p:strVal val="#ppt_x"/>
                                          </p:val>
                                        </p:tav>
                                      </p:tavLst>
                                    </p:anim>
                                    <p:anim calcmode="lin" valueType="num">
                                      <p:cBhvr additive="base">
                                        <p:cTn id="1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childTnLst>
                                    <p:set>
                                      <p:cBhvr>
                                        <p:cTn id="178" dur="1" fill="hold">
                                          <p:stCondLst>
                                            <p:cond delay="0"/>
                                          </p:stCondLst>
                                        </p:cTn>
                                        <p:tgtEl>
                                          <p:spTgt spid="10"/>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11"/>
                                        </p:tgtEl>
                                        <p:attrNameLst>
                                          <p:attrName>style.visibility</p:attrName>
                                        </p:attrNameLst>
                                      </p:cBhvr>
                                      <p:to>
                                        <p:strVal val="visible"/>
                                      </p:to>
                                    </p:set>
                                    <p:anim calcmode="lin" valueType="num">
                                      <p:cBhvr additive="base">
                                        <p:cTn id="183" dur="500" fill="hold"/>
                                        <p:tgtEl>
                                          <p:spTgt spid="11"/>
                                        </p:tgtEl>
                                        <p:attrNameLst>
                                          <p:attrName>ppt_x</p:attrName>
                                        </p:attrNameLst>
                                      </p:cBhvr>
                                      <p:tavLst>
                                        <p:tav tm="0">
                                          <p:val>
                                            <p:strVal val="#ppt_x"/>
                                          </p:val>
                                        </p:tav>
                                        <p:tav tm="100000">
                                          <p:val>
                                            <p:strVal val="#ppt_x"/>
                                          </p:val>
                                        </p:tav>
                                      </p:tavLst>
                                    </p:anim>
                                    <p:anim calcmode="lin" valueType="num">
                                      <p:cBhvr additive="base">
                                        <p:cTn id="18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1" presetClass="exit" presetSubtype="0" fill="hold" grpId="1" nodeType="clickEffect">
                                  <p:stCondLst>
                                    <p:cond delay="0"/>
                                  </p:stCondLst>
                                  <p:childTnLst>
                                    <p:set>
                                      <p:cBhvr>
                                        <p:cTn id="188" dur="1" fill="hold">
                                          <p:stCondLst>
                                            <p:cond delay="0"/>
                                          </p:stCondLst>
                                        </p:cTn>
                                        <p:tgtEl>
                                          <p:spTgt spid="11"/>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12"/>
                                        </p:tgtEl>
                                        <p:attrNameLst>
                                          <p:attrName>style.visibility</p:attrName>
                                        </p:attrNameLst>
                                      </p:cBhvr>
                                      <p:to>
                                        <p:strVal val="visible"/>
                                      </p:to>
                                    </p:set>
                                    <p:animEffect transition="in" filter="fade">
                                      <p:cBhvr>
                                        <p:cTn id="193" dur="1000"/>
                                        <p:tgtEl>
                                          <p:spTgt spid="12"/>
                                        </p:tgtEl>
                                      </p:cBhvr>
                                    </p:animEffect>
                                    <p:anim calcmode="lin" valueType="num">
                                      <p:cBhvr>
                                        <p:cTn id="194" dur="1000" fill="hold"/>
                                        <p:tgtEl>
                                          <p:spTgt spid="12"/>
                                        </p:tgtEl>
                                        <p:attrNameLst>
                                          <p:attrName>ppt_x</p:attrName>
                                        </p:attrNameLst>
                                      </p:cBhvr>
                                      <p:tavLst>
                                        <p:tav tm="0">
                                          <p:val>
                                            <p:strVal val="#ppt_x"/>
                                          </p:val>
                                        </p:tav>
                                        <p:tav tm="100000">
                                          <p:val>
                                            <p:strVal val="#ppt_x"/>
                                          </p:val>
                                        </p:tav>
                                      </p:tavLst>
                                    </p:anim>
                                    <p:anim calcmode="lin" valueType="num">
                                      <p:cBhvr>
                                        <p:cTn id="19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2"/>
                                        </p:tgtEl>
                                        <p:attrNameLst>
                                          <p:attrName>style.visibility</p:attrName>
                                        </p:attrNameLst>
                                      </p:cBhvr>
                                      <p:to>
                                        <p:strVal val="visible"/>
                                      </p:to>
                                    </p:set>
                                    <p:anim calcmode="lin" valueType="num">
                                      <p:cBhvr additive="base">
                                        <p:cTn id="200" dur="500" fill="hold"/>
                                        <p:tgtEl>
                                          <p:spTgt spid="32"/>
                                        </p:tgtEl>
                                        <p:attrNameLst>
                                          <p:attrName>ppt_x</p:attrName>
                                        </p:attrNameLst>
                                      </p:cBhvr>
                                      <p:tavLst>
                                        <p:tav tm="0">
                                          <p:val>
                                            <p:strVal val="#ppt_x"/>
                                          </p:val>
                                        </p:tav>
                                        <p:tav tm="100000">
                                          <p:val>
                                            <p:strVal val="#ppt_x"/>
                                          </p:val>
                                        </p:tav>
                                      </p:tavLst>
                                    </p:anim>
                                    <p:anim calcmode="lin" valueType="num">
                                      <p:cBhvr additive="base">
                                        <p:cTn id="20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1" presetClass="exit" presetSubtype="0" fill="hold" grpId="1" nodeType="clickEffect">
                                  <p:stCondLst>
                                    <p:cond delay="0"/>
                                  </p:stCondLst>
                                  <p:childTnLst>
                                    <p:set>
                                      <p:cBhvr>
                                        <p:cTn id="205" dur="1" fill="hold">
                                          <p:stCondLst>
                                            <p:cond delay="0"/>
                                          </p:stCondLst>
                                        </p:cTn>
                                        <p:tgtEl>
                                          <p:spTgt spid="32"/>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35"/>
                                        </p:tgtEl>
                                        <p:attrNameLst>
                                          <p:attrName>style.visibility</p:attrName>
                                        </p:attrNameLst>
                                      </p:cBhvr>
                                      <p:to>
                                        <p:strVal val="visible"/>
                                      </p:to>
                                    </p:set>
                                    <p:anim calcmode="lin" valueType="num">
                                      <p:cBhvr additive="base">
                                        <p:cTn id="210" dur="500" fill="hold"/>
                                        <p:tgtEl>
                                          <p:spTgt spid="35"/>
                                        </p:tgtEl>
                                        <p:attrNameLst>
                                          <p:attrName>ppt_x</p:attrName>
                                        </p:attrNameLst>
                                      </p:cBhvr>
                                      <p:tavLst>
                                        <p:tav tm="0">
                                          <p:val>
                                            <p:strVal val="#ppt_x"/>
                                          </p:val>
                                        </p:tav>
                                        <p:tav tm="100000">
                                          <p:val>
                                            <p:strVal val="#ppt_x"/>
                                          </p:val>
                                        </p:tav>
                                      </p:tavLst>
                                    </p:anim>
                                    <p:anim calcmode="lin" valueType="num">
                                      <p:cBhvr additive="base">
                                        <p:cTn id="21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1" presetClass="exit" presetSubtype="0" fill="hold" grpId="1" nodeType="clickEffect">
                                  <p:stCondLst>
                                    <p:cond delay="0"/>
                                  </p:stCondLst>
                                  <p:childTnLst>
                                    <p:set>
                                      <p:cBhvr>
                                        <p:cTn id="215" dur="1" fill="hold">
                                          <p:stCondLst>
                                            <p:cond delay="0"/>
                                          </p:stCondLst>
                                        </p:cTn>
                                        <p:tgtEl>
                                          <p:spTgt spid="35"/>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grpId="0" nodeType="clickEffect">
                                  <p:stCondLst>
                                    <p:cond delay="0"/>
                                  </p:stCondLst>
                                  <p:childTnLst>
                                    <p:set>
                                      <p:cBhvr>
                                        <p:cTn id="219" dur="1" fill="hold">
                                          <p:stCondLst>
                                            <p:cond delay="0"/>
                                          </p:stCondLst>
                                        </p:cTn>
                                        <p:tgtEl>
                                          <p:spTgt spid="36"/>
                                        </p:tgtEl>
                                        <p:attrNameLst>
                                          <p:attrName>style.visibility</p:attrName>
                                        </p:attrNameLst>
                                      </p:cBhvr>
                                      <p:to>
                                        <p:strVal val="visible"/>
                                      </p:to>
                                    </p:set>
                                    <p:anim calcmode="lin" valueType="num">
                                      <p:cBhvr additive="base">
                                        <p:cTn id="220" dur="500" fill="hold"/>
                                        <p:tgtEl>
                                          <p:spTgt spid="36"/>
                                        </p:tgtEl>
                                        <p:attrNameLst>
                                          <p:attrName>ppt_x</p:attrName>
                                        </p:attrNameLst>
                                      </p:cBhvr>
                                      <p:tavLst>
                                        <p:tav tm="0">
                                          <p:val>
                                            <p:strVal val="#ppt_x"/>
                                          </p:val>
                                        </p:tav>
                                        <p:tav tm="100000">
                                          <p:val>
                                            <p:strVal val="#ppt_x"/>
                                          </p:val>
                                        </p:tav>
                                      </p:tavLst>
                                    </p:anim>
                                    <p:anim calcmode="lin" valueType="num">
                                      <p:cBhvr additive="base">
                                        <p:cTn id="22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1" presetClass="exit" presetSubtype="0" fill="hold" grpId="1" nodeType="clickEffect">
                                  <p:stCondLst>
                                    <p:cond delay="0"/>
                                  </p:stCondLst>
                                  <p:childTnLst>
                                    <p:set>
                                      <p:cBhvr>
                                        <p:cTn id="225"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44" grpId="0"/>
      <p:bldP spid="8" grpId="0" animBg="1"/>
      <p:bldP spid="8" grpId="1" animBg="1"/>
      <p:bldP spid="10" grpId="0" animBg="1"/>
      <p:bldP spid="10" grpId="1" animBg="1"/>
      <p:bldP spid="11" grpId="0" animBg="1"/>
      <p:bldP spid="11" grpId="1" animBg="1"/>
      <p:bldP spid="32" grpId="0" animBg="1"/>
      <p:bldP spid="32" grpId="1" animBg="1"/>
      <p:bldP spid="35" grpId="0" animBg="1"/>
      <p:bldP spid="35" grpId="1" animBg="1"/>
      <p:bldP spid="36" grpId="0" animBg="1"/>
      <p:bldP spid="3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5">
            <a:extLst>
              <a:ext uri="{28A0092B-C50C-407E-A947-70E740481C1C}">
                <a14:useLocalDpi xmlns:a14="http://schemas.microsoft.com/office/drawing/2010/main" val="0"/>
              </a:ext>
            </a:extLst>
          </a:blip>
          <a:srcRect/>
          <a:stretch>
            <a:fillRect/>
          </a:stretch>
        </p:blipFill>
        <p:spPr bwMode="auto">
          <a:xfrm>
            <a:off x="2446317" y="1567543"/>
            <a:ext cx="7707085" cy="4322617"/>
          </a:xfrm>
          <a:prstGeom prst="rect">
            <a:avLst/>
          </a:prstGeom>
          <a:ln w="228600" cap="sq" cmpd="thickThin">
            <a:solidFill>
              <a:srgbClr val="000000"/>
            </a:solidFill>
            <a:prstDash val="solid"/>
            <a:miter lim="800000"/>
          </a:ln>
          <a:effectLst>
            <a:innerShdw blurRad="76200">
              <a:srgbClr val="000000"/>
            </a:innerShdw>
          </a:effectLst>
        </p:spPr>
      </p:pic>
      <p:sp>
        <p:nvSpPr>
          <p:cNvPr id="5" name="Snip and Round Single Corner Rectangle 4"/>
          <p:cNvSpPr/>
          <p:nvPr/>
        </p:nvSpPr>
        <p:spPr>
          <a:xfrm>
            <a:off x="2208810" y="423950"/>
            <a:ext cx="8182098"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Times New Roman" panose="02020603050405020304" pitchFamily="18" charset="0"/>
                <a:cs typeface="Times New Roman" panose="02020603050405020304" pitchFamily="18" charset="0"/>
              </a:rPr>
              <a:t>Cố đô Huế</a:t>
            </a:r>
          </a:p>
        </p:txBody>
      </p:sp>
    </p:spTree>
    <p:extLst>
      <p:ext uri="{BB962C8B-B14F-4D97-AF65-F5344CB8AC3E}">
        <p14:creationId xmlns:p14="http://schemas.microsoft.com/office/powerpoint/2010/main" val="10304219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sp>
        <p:nvSpPr>
          <p:cNvPr id="2" name="Rectangle 1"/>
          <p:cNvSpPr/>
          <p:nvPr/>
        </p:nvSpPr>
        <p:spPr>
          <a:xfrm>
            <a:off x="197224" y="170369"/>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Tâm trạng của du khách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39609" y="1292834"/>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Buổi tối</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8823264" y="530785"/>
            <a:ext cx="1080374" cy="1007150"/>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7772311" y="924583"/>
            <a:ext cx="1155167" cy="1076874"/>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9618615" y="1224516"/>
            <a:ext cx="1080374" cy="1007150"/>
          </a:xfrm>
          <a:prstGeom prst="rect">
            <a:avLst/>
          </a:prstGeom>
        </p:spPr>
      </p:pic>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8341396" y="1604369"/>
            <a:ext cx="1080374" cy="1007150"/>
          </a:xfrm>
          <a:prstGeom prst="rect">
            <a:avLst/>
          </a:prstGeom>
        </p:spPr>
      </p:pic>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7255022" y="204317"/>
            <a:ext cx="1080374" cy="1007150"/>
          </a:xfrm>
          <a:prstGeom prst="rect">
            <a:avLst/>
          </a:prstGeom>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8060503" y="163559"/>
            <a:ext cx="1080374" cy="1007150"/>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9584306" y="215968"/>
            <a:ext cx="1080374" cy="1007150"/>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10404861" y="942600"/>
            <a:ext cx="1080374" cy="1007150"/>
          </a:xfrm>
          <a:prstGeom prst="rect">
            <a:avLst/>
          </a:prstGeom>
        </p:spPr>
      </p:pic>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9102438" y="1680125"/>
            <a:ext cx="1080374" cy="1007150"/>
          </a:xfrm>
          <a:prstGeom prst="rect">
            <a:avLst/>
          </a:prstGeom>
        </p:spPr>
      </p:pic>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7017790" y="1077436"/>
            <a:ext cx="1080374" cy="1007150"/>
          </a:xfrm>
          <a:prstGeom prst="rect">
            <a:avLst/>
          </a:prstGeom>
        </p:spPr>
      </p:pic>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7637573" y="1751779"/>
            <a:ext cx="1080374" cy="1007150"/>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8477945" y="2344008"/>
            <a:ext cx="1080374" cy="1007150"/>
          </a:xfrm>
          <a:prstGeom prst="rect">
            <a:avLst/>
          </a:prstGeom>
        </p:spPr>
      </p:pic>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9728564" y="2120678"/>
            <a:ext cx="1080374" cy="1007150"/>
          </a:xfrm>
          <a:prstGeom prst="rect">
            <a:avLst/>
          </a:prstGeom>
        </p:spPr>
      </p:pic>
      <p:pic>
        <p:nvPicPr>
          <p:cNvPr id="29" name="Picture 28"/>
          <p:cNvPicPr>
            <a:picLocks noChangeAspect="1"/>
          </p:cNvPicPr>
          <p:nvPr/>
        </p:nvPicPr>
        <p:blipFill>
          <a:blip r:embed="rId3">
            <a:extLst>
              <a:ext uri="{BEBA8EAE-BF5A-486C-A8C5-ECC9F3942E4B}">
                <a14:imgProps xmlns:a14="http://schemas.microsoft.com/office/drawing/2010/main">
                  <a14:imgLayer r:embed="rId4">
                    <a14:imgEffect>
                      <a14:backgroundRemoval t="3313" b="89759" l="10000" r="90000"/>
                    </a14:imgEffect>
                  </a14:imgLayer>
                </a14:imgProps>
              </a:ext>
            </a:extLst>
          </a:blip>
          <a:stretch>
            <a:fillRect/>
          </a:stretch>
        </p:blipFill>
        <p:spPr>
          <a:xfrm rot="1800514">
            <a:off x="10372552" y="267656"/>
            <a:ext cx="1080374" cy="1007150"/>
          </a:xfrm>
          <a:prstGeom prst="rect">
            <a:avLst/>
          </a:prstGeom>
        </p:spPr>
      </p:pic>
      <p:sp>
        <p:nvSpPr>
          <p:cNvPr id="12" name="Rectangle 11"/>
          <p:cNvSpPr/>
          <p:nvPr/>
        </p:nvSpPr>
        <p:spPr>
          <a:xfrm>
            <a:off x="303997" y="1757757"/>
            <a:ext cx="60960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Sáng sớm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55288" y="2490029"/>
            <a:ext cx="2183546" cy="738664"/>
          </a:xfrm>
          <a:prstGeom prst="rect">
            <a:avLst/>
          </a:prstGeom>
        </p:spPr>
        <p:txBody>
          <a:bodyPr wrap="none">
            <a:spAutoFit/>
          </a:bodyPr>
          <a:lstStyle/>
          <a:p>
            <a:pPr lvl="0" algn="just">
              <a:lnSpc>
                <a:spcPct val="150000"/>
              </a:lnSpc>
            </a:pPr>
            <a:r>
              <a:rPr lang="nl-NL"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Tâm trạng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7436568" y="3507910"/>
            <a:ext cx="4329285" cy="3248814"/>
          </a:xfrm>
          <a:prstGeom prst="rect">
            <a:avLst/>
          </a:prstGeom>
        </p:spPr>
      </p:pic>
      <p:sp>
        <p:nvSpPr>
          <p:cNvPr id="44" name="Rectangle 43"/>
          <p:cNvSpPr/>
          <p:nvPr/>
        </p:nvSpPr>
        <p:spPr>
          <a:xfrm>
            <a:off x="408278" y="2742763"/>
            <a:ext cx="6799823" cy="1810752"/>
          </a:xfrm>
          <a:prstGeom prst="rect">
            <a:avLst/>
          </a:prstGeom>
        </p:spPr>
        <p:txBody>
          <a:bodyPr wrap="square">
            <a:spAutoFit/>
          </a:bodyPr>
          <a:lstStyle/>
          <a:p>
            <a:pPr algn="just">
              <a:lnSpc>
                <a:spcPct val="150000"/>
              </a:lnSpc>
              <a:spcAft>
                <a:spcPts val="800"/>
              </a:spcAft>
            </a:pPr>
            <a:r>
              <a:rPr lang="nl-NL"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a:lnSpc>
                <a:spcPct val="150000"/>
              </a:lnSpc>
              <a:spcBef>
                <a:spcPts val="0"/>
              </a:spcBef>
              <a:spcAft>
                <a:spcPts val="0"/>
              </a:spcAft>
              <a:buFontTx/>
              <a:buChar char="-"/>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 thấy bình yên, ấm áp, hòa mình vào thiên nhiên, quan sát kĩ lưỡng đàn chim én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342432" y="4465654"/>
            <a:ext cx="6096000" cy="661207"/>
          </a:xfrm>
          <a:prstGeom prst="rect">
            <a:avLst/>
          </a:prstGeom>
        </p:spPr>
        <p:txBody>
          <a:bodyPr>
            <a:spAutoFit/>
          </a:bodyP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Nhẹ nhõm, thư thái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ectangle 33"/>
          <p:cNvSpPr/>
          <p:nvPr/>
        </p:nvSpPr>
        <p:spPr>
          <a:xfrm>
            <a:off x="342432" y="5207917"/>
            <a:ext cx="6096000" cy="661207"/>
          </a:xfrm>
          <a:prstGeom prst="rect">
            <a:avLst/>
          </a:prstGeom>
        </p:spPr>
        <p:txBody>
          <a:bodyPr>
            <a:spAutoFit/>
          </a:bodyP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Ngạc nhiên, ngỡ ngàng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Rectangle 36"/>
          <p:cNvSpPr/>
          <p:nvPr/>
        </p:nvSpPr>
        <p:spPr>
          <a:xfrm>
            <a:off x="408278" y="5967372"/>
            <a:ext cx="3332964" cy="738664"/>
          </a:xfrm>
          <a:prstGeom prst="rect">
            <a:avLst/>
          </a:prstGeom>
        </p:spPr>
        <p:txBody>
          <a:bodyPr wrap="none">
            <a:spAutoFit/>
          </a:bodyP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Say đắm thiên nhiên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 xmlns:a16="http://schemas.microsoft.com/office/drawing/2014/main" id="{8F7434DB-BB3A-4356-8979-5D1014A4A843}"/>
              </a:ext>
            </a:extLst>
          </p:cNvPr>
          <p:cNvSpPr/>
          <p:nvPr/>
        </p:nvSpPr>
        <p:spPr>
          <a:xfrm>
            <a:off x="162915" y="756847"/>
            <a:ext cx="1601721" cy="661207"/>
          </a:xfrm>
          <a:prstGeom prst="rect">
            <a:avLst/>
          </a:prstGeom>
        </p:spPr>
        <p:txBody>
          <a:bodyPr wrap="square">
            <a:spAutoFit/>
          </a:bodyPr>
          <a:lstStyle/>
          <a:p>
            <a:pPr lvl="0" algn="just">
              <a:lnSpc>
                <a:spcPct val="150000"/>
              </a:lnSpc>
            </a:pPr>
            <a:r>
              <a:rPr lang="nl-NL"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 tiết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4329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par>
                                <p:cTn id="66" presetID="16" presetClass="entr" presetSubtype="21"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par>
                                <p:cTn id="69" presetID="16" presetClass="entr" presetSubtype="21"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par>
                                <p:cTn id="72" presetID="16" presetClass="entr" presetSubtype="21"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barn(inVertical)">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barn(inVertical)">
                                      <p:cBhvr>
                                        <p:cTn id="79" dur="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barn(inVertical)">
                                      <p:cBhvr>
                                        <p:cTn id="84" dur="5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barn(inVertical)">
                                      <p:cBhvr>
                                        <p:cTn id="89" dur="500"/>
                                        <p:tgtEl>
                                          <p:spTgt spid="4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barn(inVertical)">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barn(inVertical)">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barn(inVertical)">
                                      <p:cBhvr>
                                        <p:cTn id="10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 grpId="0"/>
      <p:bldP spid="3" grpId="0"/>
      <p:bldP spid="12" grpId="0"/>
      <p:bldP spid="5" grpId="0"/>
      <p:bldP spid="44" grpId="0"/>
      <p:bldP spid="13" grpId="0"/>
      <p:bldP spid="34" grpId="0"/>
      <p:bldP spid="37"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921101" y="1473958"/>
            <a:ext cx="8272979" cy="2635291"/>
          </a:xfrm>
          <a:prstGeom prst="rect">
            <a:avLst/>
          </a:prstGeom>
        </p:spPr>
      </p:pic>
      <p:pic>
        <p:nvPicPr>
          <p:cNvPr id="13" name="图片 12"/>
          <p:cNvPicPr>
            <a:picLocks noChangeAspect="1"/>
          </p:cNvPicPr>
          <p:nvPr/>
        </p:nvPicPr>
        <p:blipFill>
          <a:blip r:embed="rId4"/>
          <a:stretch>
            <a:fillRect/>
          </a:stretch>
        </p:blipFill>
        <p:spPr>
          <a:xfrm>
            <a:off x="1001507" y="412129"/>
            <a:ext cx="9935813" cy="1302800"/>
          </a:xfrm>
          <a:prstGeom prst="rect">
            <a:avLst/>
          </a:prstGeom>
        </p:spPr>
      </p:pic>
      <p:sp>
        <p:nvSpPr>
          <p:cNvPr id="14" name="文本框 13"/>
          <p:cNvSpPr txBox="1"/>
          <p:nvPr/>
        </p:nvSpPr>
        <p:spPr>
          <a:xfrm>
            <a:off x="2086201" y="2126112"/>
            <a:ext cx="825335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4. Thông</a:t>
            </a:r>
            <a:r>
              <a:rPr kumimoji="0" lang="en-US" altLang="zh-CN" sz="6600" b="1" i="0" u="none" strike="noStrike" kern="1200" cap="none" spc="0" normalizeH="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điệp của văn bản </a:t>
            </a:r>
            <a:r>
              <a:rPr kumimoji="0" lang="en-US" altLang="zh-CN" sz="6600" b="1" i="0" u="none" strike="noStrike" kern="1200" cap="none" spc="0" normalizeH="0" baseline="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a:t>
            </a:r>
            <a:endParaRPr kumimoji="0" lang="zh-CN" altLang="en-US" sz="6600" b="1" i="0" u="none" strike="noStrike" kern="1200" cap="none" spc="0" normalizeH="0" baseline="0" noProof="0" dirty="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46608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3357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pic>
        <p:nvPicPr>
          <p:cNvPr id="10" name="Picture 9"/>
          <p:cNvPicPr>
            <a:picLocks noChangeAspect="1"/>
          </p:cNvPicPr>
          <p:nvPr/>
        </p:nvPicPr>
        <p:blipFill>
          <a:blip r:embed="rId3"/>
          <a:stretch>
            <a:fillRect/>
          </a:stretch>
        </p:blipFill>
        <p:spPr>
          <a:xfrm>
            <a:off x="7971399" y="83338"/>
            <a:ext cx="3570306" cy="2380204"/>
          </a:xfrm>
          <a:prstGeom prst="rect">
            <a:avLst/>
          </a:prstGeom>
        </p:spPr>
      </p:pic>
      <p:pic>
        <p:nvPicPr>
          <p:cNvPr id="11" name="Picture 10"/>
          <p:cNvPicPr>
            <a:picLocks noChangeAspect="1"/>
          </p:cNvPicPr>
          <p:nvPr/>
        </p:nvPicPr>
        <p:blipFill>
          <a:blip r:embed="rId4"/>
          <a:stretch>
            <a:fillRect/>
          </a:stretch>
        </p:blipFill>
        <p:spPr>
          <a:xfrm>
            <a:off x="7956039" y="3248465"/>
            <a:ext cx="3906090" cy="2390775"/>
          </a:xfrm>
          <a:prstGeom prst="rect">
            <a:avLst/>
          </a:prstGeom>
        </p:spPr>
      </p:pic>
      <p:pic>
        <p:nvPicPr>
          <p:cNvPr id="12" name="Picture 11"/>
          <p:cNvPicPr>
            <a:picLocks noChangeAspect="1"/>
          </p:cNvPicPr>
          <p:nvPr/>
        </p:nvPicPr>
        <p:blipFill>
          <a:blip r:embed="rId5"/>
          <a:stretch>
            <a:fillRect/>
          </a:stretch>
        </p:blipFill>
        <p:spPr>
          <a:xfrm>
            <a:off x="0" y="4135276"/>
            <a:ext cx="3999940" cy="2531212"/>
          </a:xfrm>
          <a:prstGeom prst="rect">
            <a:avLst/>
          </a:prstGeom>
        </p:spPr>
      </p:pic>
      <p:sp>
        <p:nvSpPr>
          <p:cNvPr id="14" name="Rounded Rectangle 13"/>
          <p:cNvSpPr/>
          <p:nvPr/>
        </p:nvSpPr>
        <p:spPr>
          <a:xfrm>
            <a:off x="1536332" y="3347990"/>
            <a:ext cx="4401669" cy="914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giả hòa mình với cuộc sống tự nhiên </a:t>
            </a:r>
          </a:p>
        </p:txBody>
      </p:sp>
      <p:sp>
        <p:nvSpPr>
          <p:cNvPr id="19" name="Rounded Rectangle 18"/>
          <p:cNvSpPr/>
          <p:nvPr/>
        </p:nvSpPr>
        <p:spPr>
          <a:xfrm>
            <a:off x="3737166" y="4382569"/>
            <a:ext cx="4401669" cy="11364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hề sợ hãi mà tỏ ra thích thú, hào hứng</a:t>
            </a:r>
          </a:p>
        </p:txBody>
      </p:sp>
      <p:sp>
        <p:nvSpPr>
          <p:cNvPr id="20" name="Rounded Rectangle 19"/>
          <p:cNvSpPr/>
          <p:nvPr/>
        </p:nvSpPr>
        <p:spPr>
          <a:xfrm>
            <a:off x="7159077" y="5639240"/>
            <a:ext cx="4401669" cy="1027248"/>
          </a:xfrm>
          <a:prstGeom prst="roundRect">
            <a:avLst/>
          </a:prstGeom>
          <a:solidFill>
            <a:srgbClr val="FE82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 nhận được sự quấn quýt, sum vầy của tự nhiên </a:t>
            </a:r>
          </a:p>
        </p:txBody>
      </p:sp>
      <p:sp>
        <p:nvSpPr>
          <p:cNvPr id="21" name="Rounded Rectangle 20"/>
          <p:cNvSpPr/>
          <p:nvPr/>
        </p:nvSpPr>
        <p:spPr>
          <a:xfrm>
            <a:off x="0" y="2024892"/>
            <a:ext cx="4401669" cy="102758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Nâng niu, trân trọng tự nhiên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ounded Rectangle 17"/>
          <p:cNvSpPr/>
          <p:nvPr/>
        </p:nvSpPr>
        <p:spPr>
          <a:xfrm>
            <a:off x="3170063" y="53163"/>
            <a:ext cx="4437530" cy="17055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 cảm nhận về cuộc sống hoang dã và ứng xử với thiên nhiên của tác giả:</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3" name="Straight Arrow Connector 22"/>
          <p:cNvCxnSpPr>
            <a:stCxn id="18" idx="2"/>
          </p:cNvCxnSpPr>
          <p:nvPr/>
        </p:nvCxnSpPr>
        <p:spPr>
          <a:xfrm flipH="1">
            <a:off x="4452052" y="1758718"/>
            <a:ext cx="936776" cy="893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2"/>
          </p:cNvCxnSpPr>
          <p:nvPr/>
        </p:nvCxnSpPr>
        <p:spPr>
          <a:xfrm>
            <a:off x="5388828" y="1758718"/>
            <a:ext cx="337533" cy="1589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2"/>
          </p:cNvCxnSpPr>
          <p:nvPr/>
        </p:nvCxnSpPr>
        <p:spPr>
          <a:xfrm>
            <a:off x="5388828" y="1758718"/>
            <a:ext cx="1600704" cy="2623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8" idx="2"/>
            <a:endCxn id="20" idx="0"/>
          </p:cNvCxnSpPr>
          <p:nvPr/>
        </p:nvCxnSpPr>
        <p:spPr>
          <a:xfrm>
            <a:off x="5388828" y="1758718"/>
            <a:ext cx="3971084" cy="3880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ounded Rectangular Callout 40"/>
          <p:cNvSpPr/>
          <p:nvPr/>
        </p:nvSpPr>
        <p:spPr>
          <a:xfrm>
            <a:off x="4354451" y="1386600"/>
            <a:ext cx="5365376" cy="2795034"/>
          </a:xfrm>
          <a:prstGeom prst="wedgeRoundRectCallout">
            <a:avLst>
              <a:gd name="adj1" fmla="val -95770"/>
              <a:gd name="adj2" fmla="val 384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 đi cùng đàn bướm như đang đi trong giấc mộng đẹp, ở trong hang chung với chim Én, ngồi bệt trên cát, vục nước suối rửa mặt...)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Rounded Rectangular Callout 41"/>
          <p:cNvSpPr/>
          <p:nvPr/>
        </p:nvSpPr>
        <p:spPr>
          <a:xfrm>
            <a:off x="4290758" y="1270692"/>
            <a:ext cx="5365376" cy="2735776"/>
          </a:xfrm>
          <a:prstGeom prst="wedgeRoundRectCallout">
            <a:avLst>
              <a:gd name="adj1" fmla="val -74216"/>
              <a:gd name="adj2" fmla="val 895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cảm giác như cuộc “ngược dòng”, “thích nhất là lội suối”, đàn cá bơi liêu xiêu...)</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Rounded Rectangular Callout 42"/>
          <p:cNvSpPr/>
          <p:nvPr/>
        </p:nvSpPr>
        <p:spPr>
          <a:xfrm>
            <a:off x="5036743" y="1263002"/>
            <a:ext cx="3178335" cy="1367533"/>
          </a:xfrm>
          <a:prstGeom prst="wedgeRoundRectCallout">
            <a:avLst>
              <a:gd name="adj1" fmla="val -121408"/>
              <a:gd name="adj2" fmla="val 1933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Gia đình chim én)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Rounded Rectangular Callout 43"/>
          <p:cNvSpPr/>
          <p:nvPr/>
        </p:nvSpPr>
        <p:spPr>
          <a:xfrm>
            <a:off x="8414115" y="2028694"/>
            <a:ext cx="3178335" cy="1367533"/>
          </a:xfrm>
          <a:prstGeom prst="wedgeRoundRectCallout">
            <a:avLst>
              <a:gd name="adj1" fmla="val -62600"/>
              <a:gd name="adj2" fmla="val 2365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chú én bị thương ăn cơm...)</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33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42"/>
                                        </p:tgtEl>
                                      </p:cBhvr>
                                    </p:animEffect>
                                    <p:set>
                                      <p:cBhvr>
                                        <p:cTn id="48" dur="1" fill="hold">
                                          <p:stCondLst>
                                            <p:cond delay="499"/>
                                          </p:stCondLst>
                                        </p:cTn>
                                        <p:tgtEl>
                                          <p:spTgt spid="4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barn(inVertical)">
                                      <p:cBhvr>
                                        <p:cTn id="53" dur="500"/>
                                        <p:tgtEl>
                                          <p:spTgt spid="3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par>
                                <p:cTn id="62" presetID="16" presetClass="entr" presetSubtype="21"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par>
                                <p:cTn id="65" presetID="16" presetClass="entr" presetSubtype="21"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inVertical)">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barn(inVertical)">
                                      <p:cBhvr>
                                        <p:cTn id="80" dur="5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4" grpId="0" animBg="1"/>
      <p:bldP spid="19" grpId="0" animBg="1"/>
      <p:bldP spid="20" grpId="0" animBg="1"/>
      <p:bldP spid="21" grpId="0" animBg="1"/>
      <p:bldP spid="18" grpId="0" animBg="1"/>
      <p:bldP spid="41" grpId="0" animBg="1"/>
      <p:bldP spid="42" grpId="0" animBg="1"/>
      <p:bldP spid="42" grpId="1" animBg="1"/>
      <p:bldP spid="43" grpId="0" animBg="1"/>
      <p:bldP spid="44" grpId="0" animBg="1"/>
      <p:bldP spid="4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2808217" y="8272252"/>
            <a:ext cx="2147358" cy="707874"/>
          </a:xfrm>
          <a:prstGeom prst="rect">
            <a:avLst/>
          </a:prstGeom>
          <a:noFill/>
        </p:spPr>
        <p:txBody>
          <a:bodyPr wrap="none" lIns="121908" tIns="60954" rIns="121908" bIns="609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0.5 </a:t>
            </a: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秒延迟符，无</a:t>
            </a:r>
            <a:endPar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rPr>
              <a:t>意义，可删除</a:t>
            </a:r>
            <a:r>
              <a:rPr kumimoji="0" lang="en-US" altLang="zh-CN" sz="1900" b="0" i="0" u="none" strike="noStrike" kern="1200" cap="none" spc="0" normalizeH="0" baseline="0" noProof="0" dirty="0">
                <a:ln>
                  <a:noFill/>
                </a:ln>
                <a:solidFill>
                  <a:prstClr val="white"/>
                </a:solidFill>
                <a:effectLst/>
                <a:uLnTx/>
                <a:uFillTx/>
                <a:latin typeface="微软雅黑"/>
                <a:ea typeface="微软雅黑"/>
                <a:cs typeface="+mn-ea"/>
              </a:rPr>
              <a:t>.</a:t>
            </a:r>
            <a:endParaRPr kumimoji="0" lang="zh-CN" altLang="en-US" sz="1900" b="0" i="0" u="none" strike="noStrike" kern="1200" cap="none" spc="0" normalizeH="0" baseline="0" noProof="0" dirty="0">
              <a:ln>
                <a:noFill/>
              </a:ln>
              <a:solidFill>
                <a:prstClr val="white"/>
              </a:solidFill>
              <a:effectLst/>
              <a:uLnTx/>
              <a:uFillTx/>
              <a:latin typeface="微软雅黑"/>
              <a:ea typeface="微软雅黑"/>
              <a:cs typeface="+mn-ea"/>
            </a:endParaRPr>
          </a:p>
        </p:txBody>
      </p:sp>
      <p:pic>
        <p:nvPicPr>
          <p:cNvPr id="4" name="Picture 3"/>
          <p:cNvPicPr>
            <a:picLocks noChangeAspect="1"/>
          </p:cNvPicPr>
          <p:nvPr/>
        </p:nvPicPr>
        <p:blipFill>
          <a:blip r:embed="rId3"/>
          <a:stretch>
            <a:fillRect/>
          </a:stretch>
        </p:blipFill>
        <p:spPr>
          <a:xfrm>
            <a:off x="7194175" y="170369"/>
            <a:ext cx="3711387" cy="3047134"/>
          </a:xfrm>
          <a:prstGeom prst="rect">
            <a:avLst/>
          </a:prstGeom>
        </p:spPr>
      </p:pic>
      <p:pic>
        <p:nvPicPr>
          <p:cNvPr id="5" name="Picture 4"/>
          <p:cNvPicPr>
            <a:picLocks noChangeAspect="1"/>
          </p:cNvPicPr>
          <p:nvPr/>
        </p:nvPicPr>
        <p:blipFill>
          <a:blip r:embed="rId4"/>
          <a:stretch>
            <a:fillRect/>
          </a:stretch>
        </p:blipFill>
        <p:spPr>
          <a:xfrm>
            <a:off x="7976067" y="2942666"/>
            <a:ext cx="4068016" cy="3337112"/>
          </a:xfrm>
          <a:prstGeom prst="rect">
            <a:avLst/>
          </a:prstGeom>
        </p:spPr>
      </p:pic>
      <p:pic>
        <p:nvPicPr>
          <p:cNvPr id="6" name="Picture 5"/>
          <p:cNvPicPr>
            <a:picLocks noChangeAspect="1"/>
          </p:cNvPicPr>
          <p:nvPr/>
        </p:nvPicPr>
        <p:blipFill>
          <a:blip r:embed="rId5"/>
          <a:stretch>
            <a:fillRect/>
          </a:stretch>
        </p:blipFill>
        <p:spPr>
          <a:xfrm>
            <a:off x="6964876" y="5010150"/>
            <a:ext cx="3254888" cy="1847850"/>
          </a:xfrm>
          <a:prstGeom prst="rect">
            <a:avLst/>
          </a:prstGeom>
        </p:spPr>
      </p:pic>
      <p:sp>
        <p:nvSpPr>
          <p:cNvPr id="7" name="Rectangle 6"/>
          <p:cNvSpPr/>
          <p:nvPr/>
        </p:nvSpPr>
        <p:spPr>
          <a:xfrm>
            <a:off x="134681" y="131556"/>
            <a:ext cx="6096000" cy="738664"/>
          </a:xfrm>
          <a:prstGeom prst="rect">
            <a:avLst/>
          </a:prstGeom>
        </p:spPr>
        <p:txBody>
          <a:bodyPr>
            <a:spAutoFit/>
          </a:bodyPr>
          <a:lstStyle/>
          <a:p>
            <a:pPr marR="0" lvl="0" algn="just">
              <a:lnSpc>
                <a:spcPct val="150000"/>
              </a:lnSpc>
              <a:spcBef>
                <a:spcPts val="0"/>
              </a:spcBef>
              <a:spcAft>
                <a:spcPts val="0"/>
              </a:spcAft>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Thông điệp:</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ounded Rectangular Callout 1"/>
          <p:cNvSpPr/>
          <p:nvPr/>
        </p:nvSpPr>
        <p:spPr>
          <a:xfrm>
            <a:off x="6076282" y="83804"/>
            <a:ext cx="4559253" cy="2827538"/>
          </a:xfrm>
          <a:prstGeom prst="wedgeRoundRectCallout">
            <a:avLst>
              <a:gd name="adj1" fmla="val -99582"/>
              <a:gd name="adj2" fmla="val 49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biết nâng niu, trân trọng thì tự nhiên dù tự nhiên hoang sơ, nguy hiểm thế nào cũng còn đáng sợ</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5084247" y="2627873"/>
            <a:ext cx="6543325" cy="2827538"/>
          </a:xfrm>
          <a:prstGeom prst="wedgeRoundRectCallout">
            <a:avLst>
              <a:gd name="adj1" fmla="val -89267"/>
              <a:gd name="adj2" fmla="val -416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mặt với nhiều hiểm nguy, nhưng vượt qua được hành trình này, chúng ta sẽ mở mang tầm mắt, tích lũy được nhiều kinh nghiệm, rèn luyện sức khỏe và có kĩ năng sinh tồn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50309" y="1019696"/>
            <a:ext cx="6096000" cy="661207"/>
          </a:xfrm>
          <a:prstGeom prst="rect">
            <a:avLst/>
          </a:prstGeom>
        </p:spPr>
        <p:txBody>
          <a:bodyPr>
            <a:spAutoFit/>
          </a:bodyP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Hãy nâng niu, trân trọng tự nhiên.</a:t>
            </a:r>
          </a:p>
        </p:txBody>
      </p:sp>
      <p:sp>
        <p:nvSpPr>
          <p:cNvPr id="9" name="Rectangle 8"/>
          <p:cNvSpPr/>
          <p:nvPr/>
        </p:nvSpPr>
        <p:spPr>
          <a:xfrm>
            <a:off x="348747" y="2115839"/>
            <a:ext cx="6096000" cy="1307537"/>
          </a:xfrm>
          <a:prstGeom prst="rect">
            <a:avLst/>
          </a:prstGeom>
        </p:spPr>
        <p:txBody>
          <a:bodyPr>
            <a:spAutoFit/>
          </a:bodyP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Hành trình về với tự nhiên là hành trình thú vị</a:t>
            </a:r>
          </a:p>
        </p:txBody>
      </p:sp>
      <p:sp>
        <p:nvSpPr>
          <p:cNvPr id="10" name="Rectangle 9"/>
          <p:cNvSpPr/>
          <p:nvPr/>
        </p:nvSpPr>
        <p:spPr>
          <a:xfrm>
            <a:off x="348747" y="3712938"/>
            <a:ext cx="6096000" cy="2031325"/>
          </a:xfrm>
          <a:prstGeom prst="rect">
            <a:avLst/>
          </a:prstGeom>
        </p:spPr>
        <p:txBody>
          <a:bodyPr>
            <a:spAutoFit/>
          </a:bodyPr>
          <a:lstStyle/>
          <a:p>
            <a:pPr lvl="0" algn="just">
              <a:lnSpc>
                <a:spcPct val="150000"/>
              </a:lnSpc>
            </a:pPr>
            <a:r>
              <a:rPr lang="nl-NL"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=&gt; Yêu thiên nhiên vì thiên nhiên vừa là người mẹ nuôi dưỡng, vừa dạy dỗ con người.</a:t>
            </a:r>
            <a:endParaRPr lang="en-US" sz="2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08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barn(inVertical)">
                                      <p:cBhvr>
                                        <p:cTn id="5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 grpId="0"/>
      <p:bldP spid="2" grpId="0" animBg="1"/>
      <p:bldP spid="2" grpId="1" animBg="1"/>
      <p:bldP spid="8" grpId="0" animBg="1"/>
      <p:bldP spid="8" grpId="1" animBg="1"/>
      <p:bldP spid="3"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4" name="组合 11"/>
          <p:cNvGrpSpPr>
            <a:grpSpLocks/>
          </p:cNvGrpSpPr>
          <p:nvPr/>
        </p:nvGrpSpPr>
        <p:grpSpPr bwMode="auto">
          <a:xfrm>
            <a:off x="5667433" y="1760215"/>
            <a:ext cx="4841245" cy="438150"/>
            <a:chOff x="5383369" y="1584101"/>
            <a:chExt cx="4842456" cy="437882"/>
          </a:xfrm>
        </p:grpSpPr>
        <p:sp>
          <p:nvSpPr>
            <p:cNvPr id="13" name="矩形 12"/>
            <p:cNvSpPr/>
            <p:nvPr/>
          </p:nvSpPr>
          <p:spPr>
            <a:xfrm>
              <a:off x="5383369" y="1584101"/>
              <a:ext cx="2654271" cy="4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07000"/>
                </a:lnSpc>
              </a:pPr>
              <a:r>
                <a:rPr lang="fr-FR" sz="3200" b="1" kern="100">
                  <a:latin typeface="Times New Roman" panose="02020603050405020304" pitchFamily="18" charset="0"/>
                  <a:ea typeface="SimSun" panose="02010600030101010101" pitchFamily="2" charset="-122"/>
                  <a:cs typeface="Times New Roman" panose="02020603050405020304" pitchFamily="18" charset="0"/>
                </a:rPr>
                <a:t>1. Nghệ thuật: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直接连接符 13"/>
            <p:cNvCxnSpPr/>
            <p:nvPr/>
          </p:nvCxnSpPr>
          <p:spPr>
            <a:xfrm>
              <a:off x="7147294" y="1993534"/>
              <a:ext cx="30785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705" name="TextBox 10"/>
          <p:cNvSpPr txBox="1">
            <a:spLocks noChangeArrowheads="1"/>
          </p:cNvSpPr>
          <p:nvPr/>
        </p:nvSpPr>
        <p:spPr bwMode="auto">
          <a:xfrm>
            <a:off x="5575370" y="2304729"/>
            <a:ext cx="6416333" cy="264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nSpc>
                <a:spcPct val="107000"/>
              </a:lnSpc>
              <a:spcBef>
                <a:spcPts val="600"/>
              </a:spcBef>
              <a:spcAft>
                <a:spcPts val="600"/>
              </a:spcAft>
            </a:pPr>
            <a:r>
              <a:rPr lang="pt-BR" sz="28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Ngôn ngữ tinh tế gợi cảm</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pt-BR" sz="28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Các so sánh táo bạo, bất ngờ, giàu trí tưởng tượng</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pt-BR" sz="28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Lời văn giàu cảm xúc</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altLang="zh-CN" sz="1200" b="0" i="0" u="none" strike="noStrike" kern="3000" cap="none" spc="31" normalizeH="0" baseline="0" noProof="0" dirty="0">
              <a:ln>
                <a:noFill/>
              </a:ln>
              <a:solidFill>
                <a:prstClr val="black">
                  <a:lumMod val="50000"/>
                  <a:lumOff val="50000"/>
                </a:prstClr>
              </a:solidFill>
              <a:effectLst/>
              <a:uLnTx/>
              <a:uFillTx/>
              <a:latin typeface="微软雅黑"/>
              <a:ea typeface="微软雅黑"/>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altLang="zh-CN" sz="1200" b="0" i="0" u="none" strike="noStrike" kern="3000" cap="none" spc="31" normalizeH="0" baseline="0" noProof="0" dirty="0">
              <a:ln>
                <a:noFill/>
              </a:ln>
              <a:solidFill>
                <a:prstClr val="black">
                  <a:lumMod val="50000"/>
                  <a:lumOff val="50000"/>
                </a:prstClr>
              </a:solidFill>
              <a:effectLst/>
              <a:uLnTx/>
              <a:uFillTx/>
              <a:latin typeface="微软雅黑"/>
              <a:ea typeface="微软雅黑"/>
              <a:cs typeface="+mn-cs"/>
            </a:endParaRPr>
          </a:p>
        </p:txBody>
      </p:sp>
      <p:grpSp>
        <p:nvGrpSpPr>
          <p:cNvPr id="29709" name="组合 24"/>
          <p:cNvGrpSpPr>
            <a:grpSpLocks/>
          </p:cNvGrpSpPr>
          <p:nvPr/>
        </p:nvGrpSpPr>
        <p:grpSpPr bwMode="auto">
          <a:xfrm>
            <a:off x="5675370" y="4640086"/>
            <a:ext cx="4841245" cy="438150"/>
            <a:chOff x="5383369" y="1584101"/>
            <a:chExt cx="4842456" cy="437882"/>
          </a:xfrm>
        </p:grpSpPr>
        <p:sp>
          <p:nvSpPr>
            <p:cNvPr id="26" name="矩形 25"/>
            <p:cNvSpPr/>
            <p:nvPr/>
          </p:nvSpPr>
          <p:spPr>
            <a:xfrm>
              <a:off x="5383369" y="1584101"/>
              <a:ext cx="2424207" cy="437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07000"/>
                </a:lnSpc>
              </a:pPr>
              <a:r>
                <a:rPr lang="fr-FR" sz="3200" b="1" kern="100">
                  <a:latin typeface="Times New Roman" panose="02020603050405020304" pitchFamily="18" charset="0"/>
                  <a:ea typeface="SimSun" panose="02010600030101010101" pitchFamily="2" charset="-122"/>
                  <a:cs typeface="Times New Roman" panose="02020603050405020304" pitchFamily="18" charset="0"/>
                </a:rPr>
                <a:t>2. Nội dung: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直接连接符 26"/>
            <p:cNvCxnSpPr/>
            <p:nvPr/>
          </p:nvCxnSpPr>
          <p:spPr>
            <a:xfrm>
              <a:off x="7147293" y="2009291"/>
              <a:ext cx="30785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9710" name="TextBox 10"/>
          <p:cNvSpPr txBox="1">
            <a:spLocks noChangeArrowheads="1"/>
          </p:cNvSpPr>
          <p:nvPr/>
        </p:nvSpPr>
        <p:spPr bwMode="auto">
          <a:xfrm>
            <a:off x="5581719" y="5184600"/>
            <a:ext cx="5900532" cy="10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just">
              <a:lnSpc>
                <a:spcPct val="107000"/>
              </a:lnSpc>
            </a:pPr>
            <a:r>
              <a:rPr lang="pt-BR" sz="2800" kern="10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Ca ngợi vẻ đẹp huyền </a:t>
            </a:r>
            <a:r>
              <a:rPr lang="pt-BR" sz="2800" kern="10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bí, hoang sơ ở </a:t>
            </a:r>
            <a:r>
              <a:rPr lang="pt-BR" sz="2800" kern="10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Hang Én</a:t>
            </a:r>
            <a:endParaRPr kumimoji="0" lang="en-US" altLang="zh-CN" sz="2800" b="0" i="0" u="none" strike="noStrike" kern="3000" cap="none" spc="31"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523093" y="0"/>
            <a:ext cx="1444877" cy="1420491"/>
          </a:xfrm>
          <a:prstGeom prst="rect">
            <a:avLst/>
          </a:prstGeom>
        </p:spPr>
      </p:pic>
      <p:pic>
        <p:nvPicPr>
          <p:cNvPr id="6" name="Picture 5"/>
          <p:cNvPicPr>
            <a:picLocks noChangeAspect="1"/>
          </p:cNvPicPr>
          <p:nvPr/>
        </p:nvPicPr>
        <p:blipFill>
          <a:blip r:embed="rId3"/>
          <a:stretch>
            <a:fillRect/>
          </a:stretch>
        </p:blipFill>
        <p:spPr>
          <a:xfrm>
            <a:off x="7809546" y="-28252"/>
            <a:ext cx="1444877" cy="1420491"/>
          </a:xfrm>
          <a:prstGeom prst="rect">
            <a:avLst/>
          </a:prstGeom>
        </p:spPr>
      </p:pic>
      <p:pic>
        <p:nvPicPr>
          <p:cNvPr id="7" name="Picture 6"/>
          <p:cNvPicPr>
            <a:picLocks noChangeAspect="1"/>
          </p:cNvPicPr>
          <p:nvPr/>
        </p:nvPicPr>
        <p:blipFill>
          <a:blip r:embed="rId3"/>
          <a:stretch>
            <a:fillRect/>
          </a:stretch>
        </p:blipFill>
        <p:spPr>
          <a:xfrm>
            <a:off x="8783536" y="-260732"/>
            <a:ext cx="1444877" cy="1420491"/>
          </a:xfrm>
          <a:prstGeom prst="rect">
            <a:avLst/>
          </a:prstGeom>
        </p:spPr>
      </p:pic>
      <p:pic>
        <p:nvPicPr>
          <p:cNvPr id="8" name="Picture 7"/>
          <p:cNvPicPr>
            <a:picLocks noChangeAspect="1"/>
          </p:cNvPicPr>
          <p:nvPr/>
        </p:nvPicPr>
        <p:blipFill>
          <a:blip r:embed="rId3"/>
          <a:stretch>
            <a:fillRect/>
          </a:stretch>
        </p:blipFill>
        <p:spPr>
          <a:xfrm>
            <a:off x="10037374" y="-260732"/>
            <a:ext cx="1444877" cy="1420491"/>
          </a:xfrm>
          <a:prstGeom prst="rect">
            <a:avLst/>
          </a:prstGeom>
        </p:spPr>
      </p:pic>
      <p:pic>
        <p:nvPicPr>
          <p:cNvPr id="28" name="Picture 27"/>
          <p:cNvPicPr>
            <a:picLocks noChangeAspect="1"/>
          </p:cNvPicPr>
          <p:nvPr/>
        </p:nvPicPr>
        <p:blipFill>
          <a:blip r:embed="rId3"/>
          <a:stretch>
            <a:fillRect/>
          </a:stretch>
        </p:blipFill>
        <p:spPr>
          <a:xfrm>
            <a:off x="9018980" y="562929"/>
            <a:ext cx="1444877" cy="1420491"/>
          </a:xfrm>
          <a:prstGeom prst="rect">
            <a:avLst/>
          </a:prstGeom>
        </p:spPr>
      </p:pic>
      <p:pic>
        <p:nvPicPr>
          <p:cNvPr id="29" name="Picture 28"/>
          <p:cNvPicPr>
            <a:picLocks noChangeAspect="1"/>
          </p:cNvPicPr>
          <p:nvPr/>
        </p:nvPicPr>
        <p:blipFill>
          <a:blip r:embed="rId3"/>
          <a:stretch>
            <a:fillRect/>
          </a:stretch>
        </p:blipFill>
        <p:spPr>
          <a:xfrm>
            <a:off x="5513367" y="63058"/>
            <a:ext cx="1444877" cy="1420491"/>
          </a:xfrm>
          <a:prstGeom prst="rect">
            <a:avLst/>
          </a:prstGeom>
        </p:spPr>
      </p:pic>
      <p:pic>
        <p:nvPicPr>
          <p:cNvPr id="30" name="Picture 29"/>
          <p:cNvPicPr>
            <a:picLocks noChangeAspect="1"/>
          </p:cNvPicPr>
          <p:nvPr/>
        </p:nvPicPr>
        <p:blipFill>
          <a:blip r:embed="rId3"/>
          <a:stretch>
            <a:fillRect/>
          </a:stretch>
        </p:blipFill>
        <p:spPr>
          <a:xfrm>
            <a:off x="7963139" y="824706"/>
            <a:ext cx="1444877" cy="1420491"/>
          </a:xfrm>
          <a:prstGeom prst="rect">
            <a:avLst/>
          </a:prstGeom>
        </p:spPr>
      </p:pic>
      <p:pic>
        <p:nvPicPr>
          <p:cNvPr id="31" name="Picture 30"/>
          <p:cNvPicPr>
            <a:picLocks noChangeAspect="1"/>
          </p:cNvPicPr>
          <p:nvPr/>
        </p:nvPicPr>
        <p:blipFill>
          <a:blip r:embed="rId3"/>
          <a:stretch>
            <a:fillRect/>
          </a:stretch>
        </p:blipFill>
        <p:spPr>
          <a:xfrm>
            <a:off x="10037374" y="494385"/>
            <a:ext cx="1444877" cy="1420491"/>
          </a:xfrm>
          <a:prstGeom prst="rect">
            <a:avLst/>
          </a:prstGeom>
        </p:spPr>
      </p:pic>
      <p:pic>
        <p:nvPicPr>
          <p:cNvPr id="32" name="Picture 31"/>
          <p:cNvPicPr>
            <a:picLocks noChangeAspect="1"/>
          </p:cNvPicPr>
          <p:nvPr/>
        </p:nvPicPr>
        <p:blipFill>
          <a:blip r:embed="rId3"/>
          <a:stretch>
            <a:fillRect/>
          </a:stretch>
        </p:blipFill>
        <p:spPr>
          <a:xfrm>
            <a:off x="6107592" y="669185"/>
            <a:ext cx="1444877" cy="1420491"/>
          </a:xfrm>
          <a:prstGeom prst="rect">
            <a:avLst/>
          </a:prstGeom>
        </p:spPr>
      </p:pic>
      <p:pic>
        <p:nvPicPr>
          <p:cNvPr id="33" name="Picture 32"/>
          <p:cNvPicPr>
            <a:picLocks noChangeAspect="1"/>
          </p:cNvPicPr>
          <p:nvPr/>
        </p:nvPicPr>
        <p:blipFill>
          <a:blip r:embed="rId3"/>
          <a:stretch>
            <a:fillRect/>
          </a:stretch>
        </p:blipFill>
        <p:spPr>
          <a:xfrm>
            <a:off x="7308555" y="614579"/>
            <a:ext cx="1444877" cy="1420491"/>
          </a:xfrm>
          <a:prstGeom prst="rect">
            <a:avLst/>
          </a:prstGeom>
        </p:spPr>
      </p:pic>
      <p:sp>
        <p:nvSpPr>
          <p:cNvPr id="21" name="文本框 13"/>
          <p:cNvSpPr txBox="1"/>
          <p:nvPr/>
        </p:nvSpPr>
        <p:spPr>
          <a:xfrm>
            <a:off x="136271" y="321892"/>
            <a:ext cx="825335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III. Tổng</a:t>
            </a:r>
            <a:r>
              <a:rPr kumimoji="0" lang="en-US" altLang="zh-CN" sz="6600" b="1" i="0" u="none" strike="noStrike" kern="1200" cap="none" spc="0" normalizeH="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kết</a:t>
            </a:r>
            <a:r>
              <a:rPr kumimoji="0" lang="en-US" altLang="zh-CN" sz="6600" b="1" i="0" u="none" strike="noStrike" kern="1200" cap="none" spc="0" normalizeH="0" baseline="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a:t>
            </a:r>
            <a:endParaRPr kumimoji="0" lang="zh-CN" altLang="en-US" sz="6600" b="1" i="0" u="none" strike="noStrike" kern="1200" cap="none" spc="0" normalizeH="0" baseline="0" noProof="0" dirty="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61328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300"/>
                                  </p:stCondLst>
                                  <p:childTnLst>
                                    <p:set>
                                      <p:cBhvr>
                                        <p:cTn id="6" dur="1" fill="hold">
                                          <p:stCondLst>
                                            <p:cond delay="0"/>
                                          </p:stCondLst>
                                        </p:cTn>
                                        <p:tgtEl>
                                          <p:spTgt spid="29704"/>
                                        </p:tgtEl>
                                        <p:attrNameLst>
                                          <p:attrName>style.visibility</p:attrName>
                                        </p:attrNameLst>
                                      </p:cBhvr>
                                      <p:to>
                                        <p:strVal val="visible"/>
                                      </p:to>
                                    </p:set>
                                    <p:animEffect transition="in" filter="wipe(left)">
                                      <p:cBhvr>
                                        <p:cTn id="7" dur="500"/>
                                        <p:tgtEl>
                                          <p:spTgt spid="29704"/>
                                        </p:tgtEl>
                                      </p:cBhvr>
                                    </p:animEffect>
                                  </p:childTnLst>
                                </p:cTn>
                              </p:par>
                              <p:par>
                                <p:cTn id="8" presetID="42" presetClass="entr" presetSubtype="0" fill="hold" grpId="0" nodeType="withEffect">
                                  <p:stCondLst>
                                    <p:cond delay="600"/>
                                  </p:stCondLst>
                                  <p:childTnLst>
                                    <p:set>
                                      <p:cBhvr>
                                        <p:cTn id="9" dur="1" fill="hold">
                                          <p:stCondLst>
                                            <p:cond delay="0"/>
                                          </p:stCondLst>
                                        </p:cTn>
                                        <p:tgtEl>
                                          <p:spTgt spid="29705"/>
                                        </p:tgtEl>
                                        <p:attrNameLst>
                                          <p:attrName>style.visibility</p:attrName>
                                        </p:attrNameLst>
                                      </p:cBhvr>
                                      <p:to>
                                        <p:strVal val="visible"/>
                                      </p:to>
                                    </p:set>
                                    <p:animEffect transition="in" filter="fade">
                                      <p:cBhvr>
                                        <p:cTn id="10" dur="1000"/>
                                        <p:tgtEl>
                                          <p:spTgt spid="29705"/>
                                        </p:tgtEl>
                                      </p:cBhvr>
                                    </p:animEffect>
                                    <p:anim calcmode="lin" valueType="num">
                                      <p:cBhvr>
                                        <p:cTn id="11" dur="1000" fill="hold"/>
                                        <p:tgtEl>
                                          <p:spTgt spid="29705"/>
                                        </p:tgtEl>
                                        <p:attrNameLst>
                                          <p:attrName>ppt_x</p:attrName>
                                        </p:attrNameLst>
                                      </p:cBhvr>
                                      <p:tavLst>
                                        <p:tav tm="0">
                                          <p:val>
                                            <p:strVal val="#ppt_x"/>
                                          </p:val>
                                        </p:tav>
                                        <p:tav tm="100000">
                                          <p:val>
                                            <p:strVal val="#ppt_x"/>
                                          </p:val>
                                        </p:tav>
                                      </p:tavLst>
                                    </p:anim>
                                    <p:anim calcmode="lin" valueType="num">
                                      <p:cBhvr>
                                        <p:cTn id="12" dur="1000" fill="hold"/>
                                        <p:tgtEl>
                                          <p:spTgt spid="29705"/>
                                        </p:tgtEl>
                                        <p:attrNameLst>
                                          <p:attrName>ppt_y</p:attrName>
                                        </p:attrNameLst>
                                      </p:cBhvr>
                                      <p:tavLst>
                                        <p:tav tm="0">
                                          <p:val>
                                            <p:strVal val="#ppt_y+.1"/>
                                          </p:val>
                                        </p:tav>
                                        <p:tav tm="100000">
                                          <p:val>
                                            <p:strVal val="#ppt_y"/>
                                          </p:val>
                                        </p:tav>
                                      </p:tavLst>
                                    </p:anim>
                                  </p:childTnLst>
                                </p:cTn>
                              </p:par>
                              <p:par>
                                <p:cTn id="13" presetID="22" presetClass="entr" presetSubtype="8" fill="hold" nodeType="withEffect">
                                  <p:stCondLst>
                                    <p:cond delay="1800"/>
                                  </p:stCondLst>
                                  <p:childTnLst>
                                    <p:set>
                                      <p:cBhvr>
                                        <p:cTn id="14" dur="1" fill="hold">
                                          <p:stCondLst>
                                            <p:cond delay="0"/>
                                          </p:stCondLst>
                                        </p:cTn>
                                        <p:tgtEl>
                                          <p:spTgt spid="29709"/>
                                        </p:tgtEl>
                                        <p:attrNameLst>
                                          <p:attrName>style.visibility</p:attrName>
                                        </p:attrNameLst>
                                      </p:cBhvr>
                                      <p:to>
                                        <p:strVal val="visible"/>
                                      </p:to>
                                    </p:set>
                                    <p:animEffect transition="in" filter="wipe(left)">
                                      <p:cBhvr>
                                        <p:cTn id="15" dur="500"/>
                                        <p:tgtEl>
                                          <p:spTgt spid="29709"/>
                                        </p:tgtEl>
                                      </p:cBhvr>
                                    </p:animEffect>
                                  </p:childTnLst>
                                </p:cTn>
                              </p:par>
                              <p:par>
                                <p:cTn id="16" presetID="42" presetClass="entr" presetSubtype="0" fill="hold" grpId="0" nodeType="withEffect">
                                  <p:stCondLst>
                                    <p:cond delay="2100"/>
                                  </p:stCondLst>
                                  <p:childTnLst>
                                    <p:set>
                                      <p:cBhvr>
                                        <p:cTn id="17" dur="1" fill="hold">
                                          <p:stCondLst>
                                            <p:cond delay="0"/>
                                          </p:stCondLst>
                                        </p:cTn>
                                        <p:tgtEl>
                                          <p:spTgt spid="29710"/>
                                        </p:tgtEl>
                                        <p:attrNameLst>
                                          <p:attrName>style.visibility</p:attrName>
                                        </p:attrNameLst>
                                      </p:cBhvr>
                                      <p:to>
                                        <p:strVal val="visible"/>
                                      </p:to>
                                    </p:set>
                                    <p:animEffect transition="in" filter="fade">
                                      <p:cBhvr>
                                        <p:cTn id="18" dur="1000"/>
                                        <p:tgtEl>
                                          <p:spTgt spid="29710"/>
                                        </p:tgtEl>
                                      </p:cBhvr>
                                    </p:animEffect>
                                    <p:anim calcmode="lin" valueType="num">
                                      <p:cBhvr>
                                        <p:cTn id="19" dur="1000" fill="hold"/>
                                        <p:tgtEl>
                                          <p:spTgt spid="29710"/>
                                        </p:tgtEl>
                                        <p:attrNameLst>
                                          <p:attrName>ppt_x</p:attrName>
                                        </p:attrNameLst>
                                      </p:cBhvr>
                                      <p:tavLst>
                                        <p:tav tm="0">
                                          <p:val>
                                            <p:strVal val="#ppt_x"/>
                                          </p:val>
                                        </p:tav>
                                        <p:tav tm="100000">
                                          <p:val>
                                            <p:strVal val="#ppt_x"/>
                                          </p:val>
                                        </p:tav>
                                      </p:tavLst>
                                    </p:anim>
                                    <p:anim calcmode="lin" valueType="num">
                                      <p:cBhvr>
                                        <p:cTn id="20" dur="1000" fill="hold"/>
                                        <p:tgtEl>
                                          <p:spTgt spid="297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P spid="29710"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p:cNvPicPr>
            <a:picLocks noChangeAspect="1"/>
          </p:cNvPicPr>
          <p:nvPr/>
        </p:nvPicPr>
        <p:blipFill>
          <a:blip r:embed="rId3"/>
          <a:stretch>
            <a:fillRect/>
          </a:stretch>
        </p:blipFill>
        <p:spPr>
          <a:xfrm>
            <a:off x="3449455" y="1408643"/>
            <a:ext cx="8272979" cy="4378202"/>
          </a:xfrm>
          <a:prstGeom prst="rect">
            <a:avLst/>
          </a:prstGeom>
        </p:spPr>
      </p:pic>
      <p:sp>
        <p:nvSpPr>
          <p:cNvPr id="2" name="TextBox 1"/>
          <p:cNvSpPr txBox="1"/>
          <p:nvPr/>
        </p:nvSpPr>
        <p:spPr>
          <a:xfrm>
            <a:off x="4582939" y="2043472"/>
            <a:ext cx="5773782" cy="3108543"/>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Ngôi rừng của chúng ta đang bị những kẻ xấu tấn công. Chúng bắt các loài động vật giam cầm trong cũi sắt. Các em hãy giải cứu rừng xanh bằng cách trả lời các câu hỏi nhé! Mỗi đáp án đúng sẽ giải cứu một con vật đáng thương đang bị nhốt trong cũi.</a:t>
            </a:r>
          </a:p>
        </p:txBody>
      </p:sp>
      <p:sp>
        <p:nvSpPr>
          <p:cNvPr id="5" name="TextBox 4"/>
          <p:cNvSpPr txBox="1"/>
          <p:nvPr/>
        </p:nvSpPr>
        <p:spPr>
          <a:xfrm>
            <a:off x="5345692" y="672509"/>
            <a:ext cx="5368777" cy="646331"/>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36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GIẢI CỨU RỪNG XANH</a:t>
            </a:r>
          </a:p>
        </p:txBody>
      </p:sp>
      <p:sp>
        <p:nvSpPr>
          <p:cNvPr id="6" name="文本框 13"/>
          <p:cNvSpPr txBox="1"/>
          <p:nvPr/>
        </p:nvSpPr>
        <p:spPr>
          <a:xfrm>
            <a:off x="156781" y="-41976"/>
            <a:ext cx="576240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LUYỆN</a:t>
            </a:r>
            <a:r>
              <a:rPr kumimoji="0" lang="en-US" altLang="zh-CN" sz="6600" b="1" i="0" u="none" strike="noStrike" kern="1200" cap="none" spc="0" normalizeH="0" noProof="0">
                <a:ln>
                  <a:noFill/>
                </a:ln>
                <a:solidFill>
                  <a:srgbClr val="FF000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TẬP</a:t>
            </a:r>
            <a:endParaRPr kumimoji="0" lang="zh-CN" alt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406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228600"/>
            <a:ext cx="73914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400" y="609601"/>
            <a:ext cx="7315200"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 Cách di chuyển tới hang Én là?</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7" name="TextBox 6"/>
          <p:cNvSpPr txBox="1"/>
          <p:nvPr/>
        </p:nvSpPr>
        <p:spPr>
          <a:xfrm>
            <a:off x="2743200" y="4495801"/>
            <a:ext cx="5943600" cy="830997"/>
          </a:xfrm>
          <a:prstGeom prst="rect">
            <a:avLst/>
          </a:prstGeom>
          <a:noFill/>
        </p:spPr>
        <p:txBody>
          <a:bodyPr wrap="square" rtlCol="0">
            <a:spAutoFit/>
          </a:bodyPr>
          <a:lstStyle/>
          <a:p>
            <a:r>
              <a:rPr lang="en-US" sz="4800">
                <a:solidFill>
                  <a:prstClr val="black"/>
                </a:solidFill>
                <a:latin typeface="Times New Roman" pitchFamily="18" charset="0"/>
                <a:cs typeface="Times New Roman" pitchFamily="18" charset="0"/>
              </a:rPr>
              <a:t>Đi bộ</a:t>
            </a:r>
            <a:endParaRPr lang="en-US" sz="4800" dirty="0">
              <a:solidFill>
                <a:prstClr val="black"/>
              </a:solidFill>
              <a:latin typeface="Times New Roman" pitchFamily="18" charset="0"/>
              <a:cs typeface="Times New Roman" pitchFamily="18" charset="0"/>
            </a:endParaRPr>
          </a:p>
        </p:txBody>
      </p:sp>
      <p:pic>
        <p:nvPicPr>
          <p:cNvPr id="8" name="Picture 7" descr="vdvdsvd.png">
            <a:hlinkClick r:id="rId2" action="ppaction://hlinksldjump"/>
          </p:cNvPr>
          <p:cNvPicPr>
            <a:picLocks noChangeAspect="1"/>
          </p:cNvPicPr>
          <p:nvPr/>
        </p:nvPicPr>
        <p:blipFill>
          <a:blip r:embed="rId3" cstate="print"/>
          <a:stretch>
            <a:fillRect/>
          </a:stretch>
        </p:blipFill>
        <p:spPr>
          <a:xfrm>
            <a:off x="10049240" y="5791200"/>
            <a:ext cx="1245778" cy="914400"/>
          </a:xfrm>
          <a:prstGeom prst="rect">
            <a:avLst/>
          </a:prstGeom>
        </p:spPr>
      </p:pic>
    </p:spTree>
    <p:extLst>
      <p:ext uri="{BB962C8B-B14F-4D97-AF65-F5344CB8AC3E}">
        <p14:creationId xmlns:p14="http://schemas.microsoft.com/office/powerpoint/2010/main" val="422120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228600"/>
            <a:ext cx="73914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400" y="609601"/>
            <a:ext cx="7315200"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 Hang Én thuộc quần thể di sản thiên nào?</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7" name="TextBox 6"/>
          <p:cNvSpPr txBox="1"/>
          <p:nvPr/>
        </p:nvSpPr>
        <p:spPr>
          <a:xfrm>
            <a:off x="2209800" y="3860820"/>
            <a:ext cx="6683829" cy="3149580"/>
          </a:xfrm>
          <a:prstGeom prst="rect">
            <a:avLst/>
          </a:prstGeom>
          <a:noFill/>
        </p:spPr>
        <p:txBody>
          <a:bodyPr wrap="square" rtlCol="0">
            <a:spAutoFit/>
          </a:bodyPr>
          <a:lstStyle/>
          <a:p>
            <a:pPr lvl="0"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Vườn quốc gia Phong Nha - Kẻ Bàng</a:t>
            </a:r>
            <a:endParaRPr lang="en-US" sz="4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sz="4800" dirty="0">
              <a:solidFill>
                <a:prstClr val="black"/>
              </a:solidFill>
              <a:latin typeface="Times New Roman" pitchFamily="18" charset="0"/>
              <a:cs typeface="Times New Roman" pitchFamily="18" charset="0"/>
            </a:endParaRPr>
          </a:p>
        </p:txBody>
      </p:sp>
      <p:pic>
        <p:nvPicPr>
          <p:cNvPr id="8" name="Picture 7" descr="3b156b095ca0356280db7afee06d7380.png">
            <a:hlinkClick r:id="rId2" action="ppaction://hlinksldjump"/>
          </p:cNvPr>
          <p:cNvPicPr>
            <a:picLocks noChangeAspect="1"/>
          </p:cNvPicPr>
          <p:nvPr/>
        </p:nvPicPr>
        <p:blipFill>
          <a:blip r:embed="rId3" cstate="print"/>
          <a:stretch>
            <a:fillRect/>
          </a:stretch>
        </p:blipFill>
        <p:spPr>
          <a:xfrm>
            <a:off x="9829800" y="4226218"/>
            <a:ext cx="2182453" cy="2631782"/>
          </a:xfrm>
          <a:prstGeom prst="rect">
            <a:avLst/>
          </a:prstGeom>
        </p:spPr>
      </p:pic>
    </p:spTree>
    <p:extLst>
      <p:ext uri="{BB962C8B-B14F-4D97-AF65-F5344CB8AC3E}">
        <p14:creationId xmlns:p14="http://schemas.microsoft.com/office/powerpoint/2010/main" val="194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399" y="228600"/>
            <a:ext cx="9593943"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514599" y="283511"/>
            <a:ext cx="9111343" cy="2308324"/>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 Hành trình khám phá hang Én khởi đầu từ địa điểm nào?</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034143" y="36957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7" name="TextBox 6"/>
          <p:cNvSpPr txBox="1"/>
          <p:nvPr/>
        </p:nvSpPr>
        <p:spPr>
          <a:xfrm>
            <a:off x="2743200" y="4495801"/>
            <a:ext cx="5943600" cy="1081899"/>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Dốc Ba Giàn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5f096a8a366f75a319212a507803cf17.png">
            <a:hlinkClick r:id="rId2" action="ppaction://hlinksldjump"/>
          </p:cNvPr>
          <p:cNvPicPr>
            <a:picLocks noChangeAspect="1"/>
          </p:cNvPicPr>
          <p:nvPr/>
        </p:nvPicPr>
        <p:blipFill>
          <a:blip r:embed="rId3" cstate="print"/>
          <a:stretch>
            <a:fillRect/>
          </a:stretch>
        </p:blipFill>
        <p:spPr>
          <a:xfrm flipH="1">
            <a:off x="9275297" y="5016137"/>
            <a:ext cx="1802006" cy="1841863"/>
          </a:xfrm>
          <a:prstGeom prst="rect">
            <a:avLst/>
          </a:prstGeom>
        </p:spPr>
      </p:pic>
    </p:spTree>
    <p:extLst>
      <p:ext uri="{BB962C8B-B14F-4D97-AF65-F5344CB8AC3E}">
        <p14:creationId xmlns:p14="http://schemas.microsoft.com/office/powerpoint/2010/main" val="16188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5">
            <a:extLst>
              <a:ext uri="{28A0092B-C50C-407E-A947-70E740481C1C}">
                <a14:useLocalDpi xmlns:a14="http://schemas.microsoft.com/office/drawing/2010/main" val="0"/>
              </a:ext>
            </a:extLst>
          </a:blip>
          <a:srcRect/>
          <a:stretch>
            <a:fillRect/>
          </a:stretch>
        </p:blipFill>
        <p:spPr bwMode="auto">
          <a:xfrm>
            <a:off x="2315688" y="1413163"/>
            <a:ext cx="7208321" cy="4405745"/>
          </a:xfrm>
          <a:prstGeom prst="rect">
            <a:avLst/>
          </a:prstGeom>
          <a:ln w="228600" cap="sq" cmpd="thickThin">
            <a:solidFill>
              <a:srgbClr val="000000"/>
            </a:solidFill>
            <a:prstDash val="solid"/>
            <a:miter lim="800000"/>
          </a:ln>
          <a:effectLst>
            <a:innerShdw blurRad="76200">
              <a:srgbClr val="000000"/>
            </a:innerShdw>
          </a:effectLst>
        </p:spPr>
      </p:pic>
      <p:sp>
        <p:nvSpPr>
          <p:cNvPr id="3" name="Snip and Round Single Corner Rectangle 2"/>
          <p:cNvSpPr/>
          <p:nvPr/>
        </p:nvSpPr>
        <p:spPr>
          <a:xfrm>
            <a:off x="2113807" y="237507"/>
            <a:ext cx="7612083"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Vịnh Hạ Long</a:t>
            </a:r>
          </a:p>
        </p:txBody>
      </p:sp>
    </p:spTree>
    <p:extLst>
      <p:ext uri="{BB962C8B-B14F-4D97-AF65-F5344CB8AC3E}">
        <p14:creationId xmlns:p14="http://schemas.microsoft.com/office/powerpoint/2010/main" val="28978390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228600"/>
            <a:ext cx="73914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400" y="609601"/>
            <a:ext cx="7315200"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Rào Thương là tên của…?</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057400" y="4333448"/>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7" name="TextBox 6"/>
          <p:cNvSpPr txBox="1"/>
          <p:nvPr/>
        </p:nvSpPr>
        <p:spPr>
          <a:xfrm>
            <a:off x="2743200" y="4495801"/>
            <a:ext cx="5943600"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thung lũng cũng là một con suối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a.png">
            <a:hlinkClick r:id="rId2" action="ppaction://hlinksldjump"/>
          </p:cNvPr>
          <p:cNvPicPr>
            <a:picLocks noChangeAspect="1"/>
          </p:cNvPicPr>
          <p:nvPr/>
        </p:nvPicPr>
        <p:blipFill>
          <a:blip r:embed="rId3" cstate="print"/>
          <a:stretch>
            <a:fillRect/>
          </a:stretch>
        </p:blipFill>
        <p:spPr>
          <a:xfrm>
            <a:off x="9694817" y="4841240"/>
            <a:ext cx="1752600" cy="2108200"/>
          </a:xfrm>
          <a:prstGeom prst="rect">
            <a:avLst/>
          </a:prstGeom>
        </p:spPr>
      </p:pic>
    </p:spTree>
    <p:extLst>
      <p:ext uri="{BB962C8B-B14F-4D97-AF65-F5344CB8AC3E}">
        <p14:creationId xmlns:p14="http://schemas.microsoft.com/office/powerpoint/2010/main" val="94469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28600"/>
            <a:ext cx="121920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145143" y="0"/>
            <a:ext cx="12424229" cy="3416320"/>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5: Câu “Chúng đậu thành từng vạt như đám hoa lá ai ngẫu hứng xếp trên mặt đất” nói về đối tượng nào?</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7" name="TextBox 6"/>
          <p:cNvSpPr txBox="1"/>
          <p:nvPr/>
        </p:nvSpPr>
        <p:spPr>
          <a:xfrm>
            <a:off x="2743200" y="4495801"/>
            <a:ext cx="5943600" cy="1081899"/>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Đàn bướm</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61a4479af654ddff64ad93565723fd70.png">
            <a:hlinkClick r:id="rId2" action="ppaction://hlinksldjump"/>
          </p:cNvPr>
          <p:cNvPicPr>
            <a:picLocks noChangeAspect="1"/>
          </p:cNvPicPr>
          <p:nvPr/>
        </p:nvPicPr>
        <p:blipFill>
          <a:blip r:embed="rId3" cstate="print"/>
          <a:stretch>
            <a:fillRect/>
          </a:stretch>
        </p:blipFill>
        <p:spPr>
          <a:xfrm flipH="1">
            <a:off x="9829789" y="5334000"/>
            <a:ext cx="2066120" cy="1524000"/>
          </a:xfrm>
          <a:prstGeom prst="rect">
            <a:avLst/>
          </a:prstGeom>
        </p:spPr>
      </p:pic>
    </p:spTree>
    <p:extLst>
      <p:ext uri="{BB962C8B-B14F-4D97-AF65-F5344CB8AC3E}">
        <p14:creationId xmlns:p14="http://schemas.microsoft.com/office/powerpoint/2010/main" val="318653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657" y="228600"/>
            <a:ext cx="11524343"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667657" y="591582"/>
            <a:ext cx="11480800" cy="2308324"/>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6: Hang Én được ví như cái tổ khổng lồ và an toàn do ai ban tặng?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7" name="TextBox 6"/>
          <p:cNvSpPr txBox="1"/>
          <p:nvPr/>
        </p:nvSpPr>
        <p:spPr>
          <a:xfrm>
            <a:off x="2743200" y="4495801"/>
            <a:ext cx="5943600" cy="1081899"/>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 Thiên Nhiên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sd.png">
            <a:hlinkClick r:id="rId2" action="ppaction://hlinksldjump"/>
          </p:cNvPr>
          <p:cNvPicPr>
            <a:picLocks noChangeAspect="1"/>
          </p:cNvPicPr>
          <p:nvPr/>
        </p:nvPicPr>
        <p:blipFill>
          <a:blip r:embed="rId3" cstate="print"/>
          <a:stretch>
            <a:fillRect/>
          </a:stretch>
        </p:blipFill>
        <p:spPr>
          <a:xfrm flipH="1">
            <a:off x="9681754" y="5218611"/>
            <a:ext cx="1981200" cy="1824494"/>
          </a:xfrm>
          <a:prstGeom prst="rect">
            <a:avLst/>
          </a:prstGeom>
        </p:spPr>
      </p:pic>
    </p:spTree>
    <p:extLst>
      <p:ext uri="{BB962C8B-B14F-4D97-AF65-F5344CB8AC3E}">
        <p14:creationId xmlns:p14="http://schemas.microsoft.com/office/powerpoint/2010/main" val="224154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228600"/>
            <a:ext cx="7391400"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400" y="609601"/>
            <a:ext cx="7315200"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7: Trần của hang Én được so sánh với cái gì?</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latin typeface="Calibri"/>
            </a:endParaRPr>
          </a:p>
        </p:txBody>
      </p:sp>
      <p:sp>
        <p:nvSpPr>
          <p:cNvPr id="7" name="TextBox 6"/>
          <p:cNvSpPr txBox="1"/>
          <p:nvPr/>
        </p:nvSpPr>
        <p:spPr>
          <a:xfrm>
            <a:off x="2757714" y="3896152"/>
            <a:ext cx="5943600"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Mái vòm của một thánh đường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10072914" y="4991099"/>
            <a:ext cx="1688738" cy="1815991"/>
          </a:xfrm>
          <a:prstGeom prst="rect">
            <a:avLst/>
          </a:prstGeom>
        </p:spPr>
      </p:pic>
    </p:spTree>
    <p:extLst>
      <p:ext uri="{BB962C8B-B14F-4D97-AF65-F5344CB8AC3E}">
        <p14:creationId xmlns:p14="http://schemas.microsoft.com/office/powerpoint/2010/main" val="24384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399" y="228600"/>
            <a:ext cx="9622971"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p:cNvSpPr txBox="1"/>
          <p:nvPr/>
        </p:nvSpPr>
        <p:spPr>
          <a:xfrm>
            <a:off x="3077028" y="276309"/>
            <a:ext cx="8810171" cy="2308324"/>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8: Tộc người nào được nhắc đến trong văn bản “Hang Én”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2743200" y="4495801"/>
            <a:ext cx="5943600" cy="1081899"/>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rem (Chứt)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525000" y="4488544"/>
            <a:ext cx="2928616" cy="2362199"/>
          </a:xfrm>
          <a:prstGeom prst="rect">
            <a:avLst/>
          </a:prstGeom>
        </p:spPr>
      </p:pic>
    </p:spTree>
    <p:extLst>
      <p:ext uri="{BB962C8B-B14F-4D97-AF65-F5344CB8AC3E}">
        <p14:creationId xmlns:p14="http://schemas.microsoft.com/office/powerpoint/2010/main" val="358360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714" y="228600"/>
            <a:ext cx="11872686"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p:cNvSpPr txBox="1"/>
          <p:nvPr/>
        </p:nvSpPr>
        <p:spPr>
          <a:xfrm>
            <a:off x="217714" y="228600"/>
            <a:ext cx="11669486" cy="2308324"/>
          </a:xfrm>
          <a:prstGeom prst="rect">
            <a:avLst/>
          </a:prstGeom>
          <a:noFill/>
        </p:spPr>
        <p:txBody>
          <a:bodyPr wrap="square" rtlCol="0">
            <a:spAutoFit/>
          </a:bodyPr>
          <a:lstStyle/>
          <a:p>
            <a:pPr algn="just"/>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9: Trong văn bản “Hang Én”, có nhiều hình ảnh về gia đình chim én. Em hãy liệt kê ít nhất một hình ảnh đó?</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2383972" y="3610429"/>
            <a:ext cx="6966856" cy="2308324"/>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Én bố mẹ tấp nập đi về, én anh chị rập rờn bay đôi…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884756" y="4963886"/>
            <a:ext cx="1792188" cy="1894114"/>
          </a:xfrm>
          <a:prstGeom prst="rect">
            <a:avLst/>
          </a:prstGeom>
        </p:spPr>
      </p:pic>
    </p:spTree>
    <p:extLst>
      <p:ext uri="{BB962C8B-B14F-4D97-AF65-F5344CB8AC3E}">
        <p14:creationId xmlns:p14="http://schemas.microsoft.com/office/powerpoint/2010/main" val="31619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399" y="228600"/>
            <a:ext cx="9216571"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p:cNvSpPr txBox="1"/>
          <p:nvPr/>
        </p:nvSpPr>
        <p:spPr>
          <a:xfrm>
            <a:off x="2743200" y="446038"/>
            <a:ext cx="8752114" cy="2308324"/>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10: Hình ảnh dải đá san hô được so sánh với hình ảnh nào?</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2743200" y="3896152"/>
            <a:ext cx="5943600"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Thửa ruộng bậc thang mùa nước đổ</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134" b="98488" l="0" r="99138">
                        <a14:foregroundMark x1="38793" y1="35728" x2="38793" y2="35728"/>
                        <a14:foregroundMark x1="36494" y1="32892" x2="36494" y2="32892"/>
                        <a14:foregroundMark x1="35632" y1="30813" x2="35632" y2="30813"/>
                        <a14:foregroundMark x1="33333" y1="32136" x2="33333" y2="32136"/>
                        <a14:foregroundMark x1="39943" y1="46314" x2="39943" y2="46314"/>
                        <a14:foregroundMark x1="36494" y1="46314" x2="36494" y2="46314"/>
                        <a14:foregroundMark x1="34483" y1="44234" x2="34483" y2="44234"/>
                        <a14:foregroundMark x1="40805" y1="48393" x2="40805" y2="48393"/>
                        <a14:foregroundMark x1="31322" y1="48393" x2="31322" y2="48393"/>
                        <a14:foregroundMark x1="24713" y1="50662" x2="24713" y2="50662"/>
                        <a14:foregroundMark x1="24713" y1="50662" x2="24713" y2="50662"/>
                        <a14:foregroundMark x1="16092" y1="51229" x2="16092" y2="51229"/>
                        <a14:foregroundMark x1="58046" y1="44234" x2="58046" y2="44234"/>
                        <a14:foregroundMark x1="49425" y1="43478" x2="49425" y2="43478"/>
                        <a14:foregroundMark x1="56034" y1="41399" x2="56034" y2="41399"/>
                        <a14:foregroundMark x1="60057" y1="46314" x2="60057" y2="46314"/>
                        <a14:foregroundMark x1="60057" y1="47826" x2="60057" y2="47826"/>
                        <a14:foregroundMark x1="65517" y1="89414" x2="65517" y2="89414"/>
                        <a14:foregroundMark x1="72126" y1="83743" x2="72126" y2="83743"/>
                        <a14:foregroundMark x1="72126" y1="83743" x2="72126" y2="83743"/>
                        <a14:foregroundMark x1="72989" y1="83743" x2="72989" y2="83743"/>
                        <a14:foregroundMark x1="70977" y1="85822" x2="70977" y2="85822"/>
                        <a14:foregroundMark x1="10920" y1="92250" x2="10920" y2="92250"/>
                        <a14:foregroundMark x1="12931" y1="92250" x2="12931" y2="92250"/>
                        <a14:foregroundMark x1="12931" y1="92250" x2="12931" y2="92250"/>
                        <a14:foregroundMark x1="62356" y1="8885" x2="62356" y2="8885"/>
                        <a14:foregroundMark x1="58046" y1="14556" x2="58046" y2="14556"/>
                        <a14:foregroundMark x1="49425" y1="15312" x2="49425" y2="15312"/>
                        <a14:foregroundMark x1="49425" y1="15312" x2="49425" y2="15312"/>
                        <a14:foregroundMark x1="43103" y1="16068" x2="43103" y2="16068"/>
                        <a14:foregroundMark x1="89080" y1="45558" x2="89080" y2="45558"/>
                        <a14:foregroundMark x1="89080" y1="45558" x2="84770" y2="44234"/>
                        <a14:foregroundMark x1="84770" y1="44234" x2="84770" y2="44234"/>
                        <a14:foregroundMark x1="79598" y1="40076" x2="79598" y2="40076"/>
                        <a14:foregroundMark x1="79598" y1="40076" x2="79598" y2="40076"/>
                      </a14:backgroundRemoval>
                    </a14:imgEffect>
                  </a14:imgLayer>
                </a14:imgProps>
              </a:ext>
            </a:extLst>
          </a:blip>
          <a:stretch>
            <a:fillRect/>
          </a:stretch>
        </p:blipFill>
        <p:spPr>
          <a:xfrm>
            <a:off x="10306594" y="4811802"/>
            <a:ext cx="1737632" cy="2046198"/>
          </a:xfrm>
          <a:prstGeom prst="rect">
            <a:avLst/>
          </a:prstGeom>
        </p:spPr>
      </p:pic>
    </p:spTree>
    <p:extLst>
      <p:ext uri="{BB962C8B-B14F-4D97-AF65-F5344CB8AC3E}">
        <p14:creationId xmlns:p14="http://schemas.microsoft.com/office/powerpoint/2010/main" val="100767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887" y="228600"/>
            <a:ext cx="11263084"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p:cNvSpPr txBox="1"/>
          <p:nvPr/>
        </p:nvSpPr>
        <p:spPr>
          <a:xfrm>
            <a:off x="287383" y="446038"/>
            <a:ext cx="11207931" cy="230832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11: Nhũ đá, măng đá, ngọc động phải trải qua những quá trình nào để được tạo ra?</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2743200" y="3896152"/>
            <a:ext cx="5943600" cy="10818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Bào mòn và bồi đắp</a:t>
            </a:r>
            <a:endPar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930742" y="4846320"/>
            <a:ext cx="2034835" cy="2011680"/>
          </a:xfrm>
          <a:prstGeom prst="rect">
            <a:avLst/>
          </a:prstGeom>
        </p:spPr>
      </p:pic>
    </p:spTree>
    <p:extLst>
      <p:ext uri="{BB962C8B-B14F-4D97-AF65-F5344CB8AC3E}">
        <p14:creationId xmlns:p14="http://schemas.microsoft.com/office/powerpoint/2010/main" val="349945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399" y="228600"/>
            <a:ext cx="9216571" cy="2743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p:cNvSpPr txBox="1"/>
          <p:nvPr/>
        </p:nvSpPr>
        <p:spPr>
          <a:xfrm>
            <a:off x="2743200" y="446038"/>
            <a:ext cx="8752114" cy="2189895"/>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12: Hình ảnh nào khiến tác giả lầm tưởng là người ta bật điện?</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800" y="3733800"/>
            <a:ext cx="7315200" cy="2514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2743200" y="3896152"/>
            <a:ext cx="5943600" cy="1081899"/>
          </a:xfrm>
          <a:prstGeom prst="rect">
            <a:avLst/>
          </a:prstGeom>
          <a:noFill/>
        </p:spPr>
        <p:txBody>
          <a:bodyPr wrap="square" rtlCol="0">
            <a:spAutoFit/>
          </a:bodyPr>
          <a:lstStyle/>
          <a:p>
            <a:pPr algn="just">
              <a:lnSpc>
                <a:spcPct val="150000"/>
              </a:lnSpc>
              <a:spcAft>
                <a:spcPts val="800"/>
              </a:spcAft>
            </a:pPr>
            <a:r>
              <a:rPr lang="en-US" sz="4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Luồng nắng ban mai</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925353" y="4978051"/>
            <a:ext cx="1872213" cy="1879949"/>
          </a:xfrm>
          <a:prstGeom prst="rect">
            <a:avLst/>
          </a:prstGeom>
        </p:spPr>
      </p:pic>
    </p:spTree>
    <p:extLst>
      <p:ext uri="{BB962C8B-B14F-4D97-AF65-F5344CB8AC3E}">
        <p14:creationId xmlns:p14="http://schemas.microsoft.com/office/powerpoint/2010/main" val="168844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p:cNvPicPr>
            <a:picLocks noChangeAspect="1"/>
          </p:cNvPicPr>
          <p:nvPr/>
        </p:nvPicPr>
        <p:blipFill rotWithShape="1">
          <a:blip r:embed="rId2">
            <a:extLst>
              <a:ext uri="{28A0092B-C50C-407E-A947-70E740481C1C}">
                <a14:useLocalDpi xmlns:a14="http://schemas.microsoft.com/office/drawing/2010/main" val="0"/>
              </a:ext>
            </a:extLst>
          </a:blip>
          <a:srcRect l="41250" t="5185" r="9345" b="24550"/>
          <a:stretch>
            <a:fillRect/>
          </a:stretch>
        </p:blipFill>
        <p:spPr>
          <a:xfrm>
            <a:off x="1538806" y="809898"/>
            <a:ext cx="9564624" cy="5611830"/>
          </a:xfrm>
          <a:prstGeom prst="rect">
            <a:avLst/>
          </a:prstGeom>
        </p:spPr>
      </p:pic>
      <p:sp>
        <p:nvSpPr>
          <p:cNvPr id="3" name="Rectangle 2"/>
          <p:cNvSpPr/>
          <p:nvPr/>
        </p:nvSpPr>
        <p:spPr>
          <a:xfrm>
            <a:off x="2941205" y="2032531"/>
            <a:ext cx="6759826" cy="2229393"/>
          </a:xfrm>
          <a:prstGeom prst="rect">
            <a:avLst/>
          </a:prstGeom>
        </p:spPr>
        <p:txBody>
          <a:bodyPr wrap="square">
            <a:spAutoFit/>
          </a:bodyPr>
          <a:lstStyle/>
          <a:p>
            <a:pPr algn="ctr">
              <a:lnSpc>
                <a:spcPct val="150000"/>
              </a:lnSpc>
              <a:spcAft>
                <a:spcPts val="800"/>
              </a:spcAft>
            </a:pPr>
            <a:r>
              <a:rPr lang="en-US" sz="32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Em hãy viết một đoạn văn (khoảng 5-7) câu nêu cảm nhận của em về hang Én</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文本框 13"/>
          <p:cNvSpPr txBox="1"/>
          <p:nvPr/>
        </p:nvSpPr>
        <p:spPr>
          <a:xfrm>
            <a:off x="867981" y="-54887"/>
            <a:ext cx="576240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VẬN</a:t>
            </a:r>
            <a:r>
              <a:rPr kumimoji="0" lang="en-US" altLang="zh-CN" sz="6600" b="1" i="0" u="none" strike="noStrike" kern="1200" cap="none" spc="0" normalizeH="0" noProof="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 DỤNG</a:t>
            </a:r>
            <a:endParaRPr kumimoji="0" lang="zh-CN" altLang="en-US" sz="6600" b="1" i="0" u="none" strike="noStrike" kern="1200" cap="none" spc="0" normalizeH="0" baseline="0" noProof="0" dirty="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1879206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5">
            <a:extLst>
              <a:ext uri="{28A0092B-C50C-407E-A947-70E740481C1C}">
                <a14:useLocalDpi xmlns:a14="http://schemas.microsoft.com/office/drawing/2010/main" val="0"/>
              </a:ext>
            </a:extLst>
          </a:blip>
          <a:srcRect/>
          <a:stretch>
            <a:fillRect/>
          </a:stretch>
        </p:blipFill>
        <p:spPr bwMode="auto">
          <a:xfrm>
            <a:off x="1959429" y="1555668"/>
            <a:ext cx="6745184" cy="4191989"/>
          </a:xfrm>
          <a:prstGeom prst="rect">
            <a:avLst/>
          </a:prstGeom>
          <a:ln w="228600" cap="sq" cmpd="thickThin">
            <a:solidFill>
              <a:srgbClr val="000000"/>
            </a:solidFill>
            <a:prstDash val="solid"/>
            <a:miter lim="800000"/>
          </a:ln>
          <a:effectLst>
            <a:innerShdw blurRad="76200">
              <a:srgbClr val="000000"/>
            </a:innerShdw>
          </a:effectLst>
        </p:spPr>
      </p:pic>
      <p:sp>
        <p:nvSpPr>
          <p:cNvPr id="3" name="Snip and Round Single Corner Rectangle 2"/>
          <p:cNvSpPr/>
          <p:nvPr/>
        </p:nvSpPr>
        <p:spPr>
          <a:xfrm>
            <a:off x="1721922" y="403761"/>
            <a:ext cx="7184571"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Hoàng thành Thăng Long</a:t>
            </a:r>
          </a:p>
        </p:txBody>
      </p:sp>
    </p:spTree>
    <p:extLst>
      <p:ext uri="{BB962C8B-B14F-4D97-AF65-F5344CB8AC3E}">
        <p14:creationId xmlns:p14="http://schemas.microsoft.com/office/powerpoint/2010/main" val="3794824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30480"/>
            <a:ext cx="6278880" cy="682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Hướng</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dẫn</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viết</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đoạn</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văn</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Về</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hình</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thức</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Đảm</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bảo</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hình</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thức</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đoạn</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văn</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số</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câu</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theo</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quy</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định</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đúng</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quy</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tắc</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err="1">
                <a:ln>
                  <a:noFill/>
                </a:ln>
                <a:solidFill>
                  <a:srgbClr val="262626"/>
                </a:solidFill>
                <a:effectLst/>
                <a:uLnTx/>
                <a:uFillTx/>
                <a:latin typeface="Times New Roman" pitchFamily="18" charset="0"/>
                <a:cs typeface="Times New Roman" pitchFamily="18" charset="0"/>
              </a:rPr>
              <a:t>chính</a:t>
            </a:r>
            <a:r>
              <a:rPr kumimoji="0" lang="en-US" sz="2800" b="0" i="0" u="none" strike="noStrike" kern="1200" cap="none" spc="0" normalizeH="0" baseline="0" noProof="0">
                <a:ln>
                  <a:noFill/>
                </a:ln>
                <a:solidFill>
                  <a:srgbClr val="262626"/>
                </a:solidFill>
                <a:effectLst/>
                <a:uLnTx/>
                <a:uFillTx/>
                <a:latin typeface="Times New Roman" pitchFamily="18" charset="0"/>
                <a:cs typeface="Times New Roman" pitchFamily="18" charset="0"/>
              </a:rPr>
              <a:t> tả.</a:t>
            </a:r>
            <a:endPar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Về</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nội</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dung</a:t>
            </a:r>
            <a:r>
              <a:rPr kumimoji="0" lang="en-US" sz="2800" b="0" i="0" u="none" strike="noStrike" kern="1200" cap="none" spc="0" normalizeH="0" baseline="0" noProof="0">
                <a:ln>
                  <a:noFill/>
                </a:ln>
                <a:solidFill>
                  <a:srgbClr val="262626"/>
                </a:solidFill>
                <a:effectLst/>
                <a:uLnTx/>
                <a:uFillTx/>
                <a:latin typeface="Times New Roman" pitchFamily="18" charset="0"/>
                <a:cs typeface="Times New Roman" pitchFamily="18" charset="0"/>
              </a:rPr>
              <a:t>: nêu</a:t>
            </a:r>
            <a:r>
              <a:rPr kumimoji="0" lang="en-US" sz="2800" b="0" i="0" u="none" strike="noStrike" kern="1200" cap="none" spc="0" normalizeH="0" noProof="0">
                <a:ln>
                  <a:noFill/>
                </a:ln>
                <a:solidFill>
                  <a:srgbClr val="262626"/>
                </a:solidFill>
                <a:effectLst/>
                <a:uLnTx/>
                <a:uFillTx/>
                <a:latin typeface="Times New Roman" pitchFamily="18" charset="0"/>
                <a:cs typeface="Times New Roman" pitchFamily="18" charset="0"/>
              </a:rPr>
              <a:t> cảm nhận về hang Én.</a:t>
            </a:r>
            <a:endPar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Giới</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thiệu</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khái</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quát</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err="1">
                <a:ln>
                  <a:noFill/>
                </a:ln>
                <a:solidFill>
                  <a:srgbClr val="262626"/>
                </a:solidFill>
                <a:effectLst/>
                <a:uLnTx/>
                <a:uFillTx/>
                <a:latin typeface="Times New Roman" pitchFamily="18" charset="0"/>
                <a:cs typeface="Times New Roman" pitchFamily="18" charset="0"/>
              </a:rPr>
              <a:t>về</a:t>
            </a:r>
            <a:r>
              <a:rPr kumimoji="0" lang="en-US" sz="2800" b="0" i="0" u="none" strike="noStrike" kern="1200" cap="none" spc="0" normalizeH="0" baseline="0" noProof="0">
                <a:ln>
                  <a:noFill/>
                </a:ln>
                <a:solidFill>
                  <a:srgbClr val="262626"/>
                </a:solidFill>
                <a:effectLst/>
                <a:uLnTx/>
                <a:uFillTx/>
                <a:latin typeface="Times New Roman" pitchFamily="18" charset="0"/>
                <a:cs typeface="Times New Roman" pitchFamily="18" charset="0"/>
              </a:rPr>
              <a:t> hang Én</a:t>
            </a:r>
            <a:r>
              <a:rPr kumimoji="0" lang="en-US" sz="2800" b="0" i="0" u="none" strike="noStrike" kern="1200" cap="none" spc="0" normalizeH="0" noProof="0">
                <a:ln>
                  <a:noFill/>
                </a:ln>
                <a:solidFill>
                  <a:srgbClr val="262626"/>
                </a:solidFill>
                <a:effectLst/>
                <a:uLnTx/>
                <a:uFillTx/>
                <a:latin typeface="Times New Roman" pitchFamily="18" charset="0"/>
                <a:cs typeface="Times New Roman" pitchFamily="18" charset="0"/>
              </a:rPr>
              <a:t> và cảm nhận.</a:t>
            </a:r>
            <a:endPar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Miêu</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tả</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các</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đặc</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điểm</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nổi</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bật</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err="1">
                <a:ln>
                  <a:noFill/>
                </a:ln>
                <a:solidFill>
                  <a:srgbClr val="262626"/>
                </a:solidFill>
                <a:effectLst/>
                <a:uLnTx/>
                <a:uFillTx/>
                <a:latin typeface="Times New Roman" pitchFamily="18" charset="0"/>
                <a:cs typeface="Times New Roman" pitchFamily="18" charset="0"/>
              </a:rPr>
              <a:t>của</a:t>
            </a:r>
            <a:r>
              <a:rPr kumimoji="0" lang="en-US" sz="2800" b="0" i="0" u="none" strike="noStrike" kern="1200" cap="none" spc="0" normalizeH="0" baseline="0" noProof="0">
                <a:ln>
                  <a:noFill/>
                </a:ln>
                <a:solidFill>
                  <a:srgbClr val="262626"/>
                </a:solidFill>
                <a:effectLst/>
                <a:uLnTx/>
                <a:uFillTx/>
                <a:latin typeface="Times New Roman" pitchFamily="18" charset="0"/>
                <a:cs typeface="Times New Roman" pitchFamily="18" charset="0"/>
              </a:rPr>
              <a:t> hang Én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theo</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trình</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tự</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thích</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hợp</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262626"/>
                </a:solidFill>
                <a:effectLst/>
                <a:uLnTx/>
                <a:uFillTx/>
                <a:latin typeface="Times New Roman" pitchFamily="18" charset="0"/>
                <a:cs typeface="Times New Roman" pitchFamily="18" charset="0"/>
              </a:rPr>
              <a:t>Khẳng</a:t>
            </a:r>
            <a:r>
              <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rPr>
              <a:t> </a:t>
            </a:r>
            <a:r>
              <a:rPr kumimoji="0" lang="en-US" sz="2800" b="0" i="0" u="none" strike="noStrike" kern="1200" cap="none" spc="0" normalizeH="0" baseline="0" noProof="0" err="1">
                <a:ln>
                  <a:noFill/>
                </a:ln>
                <a:solidFill>
                  <a:srgbClr val="262626"/>
                </a:solidFill>
                <a:effectLst/>
                <a:uLnTx/>
                <a:uFillTx/>
                <a:latin typeface="Times New Roman" pitchFamily="18" charset="0"/>
                <a:cs typeface="Times New Roman" pitchFamily="18" charset="0"/>
              </a:rPr>
              <a:t>định</a:t>
            </a:r>
            <a:r>
              <a:rPr kumimoji="0" lang="en-US" sz="2800" b="0" i="0" u="none" strike="noStrike" kern="1200" cap="none" spc="0" normalizeH="0" baseline="0" noProof="0">
                <a:ln>
                  <a:noFill/>
                </a:ln>
                <a:solidFill>
                  <a:srgbClr val="262626"/>
                </a:solidFill>
                <a:effectLst/>
                <a:uLnTx/>
                <a:uFillTx/>
                <a:latin typeface="Times New Roman" pitchFamily="18" charset="0"/>
                <a:cs typeface="Times New Roman" pitchFamily="18" charset="0"/>
              </a:rPr>
              <a:t> giá</a:t>
            </a:r>
            <a:r>
              <a:rPr kumimoji="0" lang="en-US" sz="2800" b="0" i="0" u="none" strike="noStrike" kern="1200" cap="none" spc="0" normalizeH="0" noProof="0">
                <a:ln>
                  <a:noFill/>
                </a:ln>
                <a:solidFill>
                  <a:srgbClr val="262626"/>
                </a:solidFill>
                <a:effectLst/>
                <a:uLnTx/>
                <a:uFillTx/>
                <a:latin typeface="Times New Roman" pitchFamily="18" charset="0"/>
                <a:cs typeface="Times New Roman" pitchFamily="18" charset="0"/>
              </a:rPr>
              <a:t> trị của hang Én và hành trình khám phá.</a:t>
            </a:r>
            <a:endParaRPr kumimoji="0" lang="en-US" sz="2800" b="0" i="0" u="none" strike="noStrike" kern="1200" cap="none" spc="0" normalizeH="0" baseline="0" noProof="0" dirty="0">
              <a:ln>
                <a:noFill/>
              </a:ln>
              <a:solidFill>
                <a:srgbClr val="262626"/>
              </a:solidFill>
              <a:effectLst/>
              <a:uLnTx/>
              <a:uFillTx/>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7184571" y="3444240"/>
            <a:ext cx="4153989" cy="3048264"/>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rot="17019760">
            <a:off x="6981609" y="67874"/>
            <a:ext cx="1444877" cy="1420491"/>
          </a:xfrm>
          <a:prstGeom prst="rect">
            <a:avLst/>
          </a:prstGeom>
        </p:spPr>
      </p:pic>
      <p:pic>
        <p:nvPicPr>
          <p:cNvPr id="8" name="Picture 7"/>
          <p:cNvPicPr>
            <a:picLocks noChangeAspect="1"/>
          </p:cNvPicPr>
          <p:nvPr/>
        </p:nvPicPr>
        <p:blipFill>
          <a:blip r:embed="rId3"/>
          <a:stretch>
            <a:fillRect/>
          </a:stretch>
        </p:blipFill>
        <p:spPr>
          <a:xfrm rot="20438350">
            <a:off x="8531002" y="67874"/>
            <a:ext cx="1444877" cy="1420491"/>
          </a:xfrm>
          <a:prstGeom prst="rect">
            <a:avLst/>
          </a:prstGeom>
        </p:spPr>
      </p:pic>
      <p:pic>
        <p:nvPicPr>
          <p:cNvPr id="9" name="Picture 8"/>
          <p:cNvPicPr>
            <a:picLocks noChangeAspect="1"/>
          </p:cNvPicPr>
          <p:nvPr/>
        </p:nvPicPr>
        <p:blipFill>
          <a:blip r:embed="rId3"/>
          <a:stretch>
            <a:fillRect/>
          </a:stretch>
        </p:blipFill>
        <p:spPr>
          <a:xfrm rot="16773213">
            <a:off x="10616121" y="674234"/>
            <a:ext cx="1444877" cy="1420491"/>
          </a:xfrm>
          <a:prstGeom prst="rect">
            <a:avLst/>
          </a:prstGeom>
        </p:spPr>
      </p:pic>
      <p:pic>
        <p:nvPicPr>
          <p:cNvPr id="10" name="Picture 9"/>
          <p:cNvPicPr>
            <a:picLocks noChangeAspect="1"/>
          </p:cNvPicPr>
          <p:nvPr/>
        </p:nvPicPr>
        <p:blipFill>
          <a:blip r:embed="rId3"/>
          <a:stretch>
            <a:fillRect/>
          </a:stretch>
        </p:blipFill>
        <p:spPr>
          <a:xfrm rot="20452580">
            <a:off x="8201711" y="1205325"/>
            <a:ext cx="1444877" cy="1420491"/>
          </a:xfrm>
          <a:prstGeom prst="rect">
            <a:avLst/>
          </a:prstGeom>
        </p:spPr>
      </p:pic>
      <p:pic>
        <p:nvPicPr>
          <p:cNvPr id="11" name="Picture 10"/>
          <p:cNvPicPr>
            <a:picLocks noChangeAspect="1"/>
          </p:cNvPicPr>
          <p:nvPr/>
        </p:nvPicPr>
        <p:blipFill>
          <a:blip r:embed="rId3"/>
          <a:stretch>
            <a:fillRect/>
          </a:stretch>
        </p:blipFill>
        <p:spPr>
          <a:xfrm rot="20613736">
            <a:off x="9586624" y="857877"/>
            <a:ext cx="1444877" cy="1420491"/>
          </a:xfrm>
          <a:prstGeom prst="rect">
            <a:avLst/>
          </a:prstGeom>
        </p:spPr>
      </p:pic>
      <p:pic>
        <p:nvPicPr>
          <p:cNvPr id="12" name="Picture 11"/>
          <p:cNvPicPr>
            <a:picLocks noChangeAspect="1"/>
          </p:cNvPicPr>
          <p:nvPr/>
        </p:nvPicPr>
        <p:blipFill>
          <a:blip r:embed="rId3"/>
          <a:stretch>
            <a:fillRect/>
          </a:stretch>
        </p:blipFill>
        <p:spPr>
          <a:xfrm rot="17960776">
            <a:off x="9893683" y="-190456"/>
            <a:ext cx="1444877" cy="1420491"/>
          </a:xfrm>
          <a:prstGeom prst="rect">
            <a:avLst/>
          </a:prstGeom>
        </p:spPr>
      </p:pic>
      <p:pic>
        <p:nvPicPr>
          <p:cNvPr id="13" name="Picture 12"/>
          <p:cNvPicPr>
            <a:picLocks noChangeAspect="1"/>
          </p:cNvPicPr>
          <p:nvPr/>
        </p:nvPicPr>
        <p:blipFill>
          <a:blip r:embed="rId3"/>
          <a:stretch>
            <a:fillRect/>
          </a:stretch>
        </p:blipFill>
        <p:spPr>
          <a:xfrm rot="14708838">
            <a:off x="7194660" y="1137784"/>
            <a:ext cx="1444877" cy="1420491"/>
          </a:xfrm>
          <a:prstGeom prst="rect">
            <a:avLst/>
          </a:prstGeom>
        </p:spPr>
      </p:pic>
    </p:spTree>
    <p:extLst>
      <p:ext uri="{BB962C8B-B14F-4D97-AF65-F5344CB8AC3E}">
        <p14:creationId xmlns:p14="http://schemas.microsoft.com/office/powerpoint/2010/main" val="13205568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ur Huế - Đồng Hới Quảng Bình 2 ngày 1 đêm - CHUYÊN NGHIỆP"/>
          <p:cNvPicPr/>
          <p:nvPr/>
        </p:nvPicPr>
        <p:blipFill>
          <a:blip r:embed="rId5">
            <a:extLst>
              <a:ext uri="{28A0092B-C50C-407E-A947-70E740481C1C}">
                <a14:useLocalDpi xmlns:a14="http://schemas.microsoft.com/office/drawing/2010/main" val="0"/>
              </a:ext>
            </a:extLst>
          </a:blip>
          <a:srcRect/>
          <a:stretch>
            <a:fillRect/>
          </a:stretch>
        </p:blipFill>
        <p:spPr bwMode="auto">
          <a:xfrm>
            <a:off x="2232561" y="1662545"/>
            <a:ext cx="5890161" cy="4180115"/>
          </a:xfrm>
          <a:prstGeom prst="rect">
            <a:avLst/>
          </a:prstGeom>
          <a:ln w="228600" cap="sq" cmpd="thickThin">
            <a:solidFill>
              <a:srgbClr val="000000"/>
            </a:solidFill>
            <a:prstDash val="solid"/>
            <a:miter lim="800000"/>
          </a:ln>
          <a:effectLst>
            <a:innerShdw blurRad="76200">
              <a:srgbClr val="000000"/>
            </a:innerShdw>
          </a:effectLst>
        </p:spPr>
      </p:pic>
      <p:sp>
        <p:nvSpPr>
          <p:cNvPr id="3" name="Snip and Round Single Corner Rectangle 2"/>
          <p:cNvSpPr/>
          <p:nvPr/>
        </p:nvSpPr>
        <p:spPr>
          <a:xfrm>
            <a:off x="1983179" y="498764"/>
            <a:ext cx="6365174"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Động Phong Nha - Kẻ Bàng</a:t>
            </a:r>
          </a:p>
        </p:txBody>
      </p:sp>
    </p:spTree>
    <p:extLst>
      <p:ext uri="{BB962C8B-B14F-4D97-AF65-F5344CB8AC3E}">
        <p14:creationId xmlns:p14="http://schemas.microsoft.com/office/powerpoint/2010/main" val="30148850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5">
            <a:extLst>
              <a:ext uri="{28A0092B-C50C-407E-A947-70E740481C1C}">
                <a14:useLocalDpi xmlns:a14="http://schemas.microsoft.com/office/drawing/2010/main" val="0"/>
              </a:ext>
            </a:extLst>
          </a:blip>
          <a:srcRect/>
          <a:stretch>
            <a:fillRect/>
          </a:stretch>
        </p:blipFill>
        <p:spPr bwMode="auto">
          <a:xfrm>
            <a:off x="1864426" y="1745673"/>
            <a:ext cx="6804561" cy="3990109"/>
          </a:xfrm>
          <a:prstGeom prst="rect">
            <a:avLst/>
          </a:prstGeom>
          <a:ln w="228600" cap="sq" cmpd="thickThin">
            <a:solidFill>
              <a:srgbClr val="000000"/>
            </a:solidFill>
            <a:prstDash val="solid"/>
            <a:miter lim="800000"/>
          </a:ln>
          <a:effectLst>
            <a:innerShdw blurRad="76200">
              <a:srgbClr val="000000"/>
            </a:innerShdw>
          </a:effectLst>
        </p:spPr>
      </p:pic>
      <p:sp>
        <p:nvSpPr>
          <p:cNvPr id="3" name="Snip and Round Single Corner Rectangle 2"/>
          <p:cNvSpPr/>
          <p:nvPr/>
        </p:nvSpPr>
        <p:spPr>
          <a:xfrm>
            <a:off x="1626920" y="593766"/>
            <a:ext cx="7243948" cy="91440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40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Quần thể danh thắng Tràng An</a:t>
            </a:r>
            <a:endParaRPr lang="en-US" sz="4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715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a:off x="1959510" y="1473958"/>
            <a:ext cx="8272979" cy="2635291"/>
          </a:xfrm>
          <a:prstGeom prst="rect">
            <a:avLst/>
          </a:prstGeom>
        </p:spPr>
      </p:pic>
      <p:pic>
        <p:nvPicPr>
          <p:cNvPr id="13" name="图片 12"/>
          <p:cNvPicPr>
            <a:picLocks noChangeAspect="1"/>
          </p:cNvPicPr>
          <p:nvPr/>
        </p:nvPicPr>
        <p:blipFill>
          <a:blip r:embed="rId4"/>
          <a:stretch>
            <a:fillRect/>
          </a:stretch>
        </p:blipFill>
        <p:spPr>
          <a:xfrm>
            <a:off x="965881" y="395786"/>
            <a:ext cx="9935813" cy="1302800"/>
          </a:xfrm>
          <a:prstGeom prst="rect">
            <a:avLst/>
          </a:prstGeom>
        </p:spPr>
      </p:pic>
      <p:sp>
        <p:nvSpPr>
          <p:cNvPr id="14" name="文本框 13"/>
          <p:cNvSpPr txBox="1"/>
          <p:nvPr/>
        </p:nvSpPr>
        <p:spPr>
          <a:xfrm>
            <a:off x="0" y="-118626"/>
            <a:ext cx="825335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rPr>
              <a:t>I. </a:t>
            </a:r>
            <a:r>
              <a:rPr lang="en-US" altLang="zh-CN" sz="6600" b="1" dirty="0" err="1">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Đọc</a:t>
            </a:r>
            <a:r>
              <a:rPr lang="en-US" altLang="zh-CN" sz="6600" b="1" dirty="0">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600" b="1" dirty="0" err="1">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tìm</a:t>
            </a:r>
            <a:r>
              <a:rPr lang="en-US" altLang="zh-CN" sz="6600" b="1" dirty="0">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600" b="1" dirty="0" err="1">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hiểu</a:t>
            </a:r>
            <a:r>
              <a:rPr lang="en-US" altLang="zh-CN" sz="6600" b="1" dirty="0">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600" b="1" dirty="0" err="1">
                <a:solidFill>
                  <a:srgbClr val="FE8278"/>
                </a:solidFill>
                <a:latin typeface="Times New Roman" panose="02020603050405020304" pitchFamily="18" charset="0"/>
                <a:ea typeface="方正静蕾简体" panose="02000000000000000000" pitchFamily="2" charset="-122"/>
                <a:cs typeface="Times New Roman" panose="02020603050405020304" pitchFamily="18" charset="0"/>
              </a:rPr>
              <a:t>chung</a:t>
            </a:r>
            <a:endParaRPr kumimoji="0" lang="zh-CN" altLang="en-US" sz="6600" b="1" i="0" u="none" strike="noStrike" kern="1200" cap="none" spc="0" normalizeH="0" baseline="0" noProof="0" dirty="0">
              <a:ln>
                <a:noFill/>
              </a:ln>
              <a:solidFill>
                <a:srgbClr val="FE8278"/>
              </a:solidFill>
              <a:effectLst/>
              <a:uLnTx/>
              <a:uFillTx/>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 name="Rectangle 5"/>
          <p:cNvSpPr/>
          <p:nvPr/>
        </p:nvSpPr>
        <p:spPr>
          <a:xfrm>
            <a:off x="1574157" y="1503782"/>
            <a:ext cx="10023675" cy="3316742"/>
          </a:xfrm>
          <a:prstGeom prst="rect">
            <a:avLst/>
          </a:prstGeom>
        </p:spPr>
        <p:txBody>
          <a:bodyPr wrap="square">
            <a:spAutoFit/>
          </a:bodyPr>
          <a:lstStyle/>
          <a:p>
            <a:pPr lvl="0" algn="ctr">
              <a:lnSpc>
                <a:spcPct val="150000"/>
              </a:lnSpc>
            </a:pP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giọng</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hồ</a:t>
            </a:r>
            <a:endPar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lvl="0" algn="ctr">
              <a:lnSpc>
                <a:spcPct val="150000"/>
              </a:lnSpc>
            </a:pP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hởi</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thích</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thú</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phù</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hợp</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nội</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dung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từng</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endPar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lvl="0" algn="ctr">
              <a:lnSpc>
                <a:spcPct val="150000"/>
              </a:lnSpc>
            </a:pP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Sử</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dụng</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chiến</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lược</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như</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theo</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dõi</a:t>
            </a:r>
            <a:endPar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lvl="0" algn="ctr">
              <a:lnSpc>
                <a:spcPct val="150000"/>
              </a:lnSpc>
            </a:pP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Tìm</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hiểu</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36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71053" y="707870"/>
            <a:ext cx="2224645" cy="1015663"/>
          </a:xfrm>
          <a:prstGeom prst="rect">
            <a:avLst/>
          </a:prstGeom>
        </p:spPr>
        <p:txBody>
          <a:bodyPr wrap="squar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1. Đọc:</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7336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教育教学培训课件通用通用PPT模板"/>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 PowerPoint Giao Duc  _ Toan Hoa (89)</Template>
  <TotalTime>1071</TotalTime>
  <Words>2763</Words>
  <Application>Microsoft Office PowerPoint</Application>
  <PresentationFormat>Custom</PresentationFormat>
  <Paragraphs>323</Paragraphs>
  <Slides>60</Slides>
  <Notes>39</Notes>
  <HiddenSlides>0</HiddenSlides>
  <MMClips>0</MMClips>
  <ScaleCrop>false</ScaleCrop>
  <HeadingPairs>
    <vt:vector size="4" baseType="variant">
      <vt:variant>
        <vt:lpstr>Theme</vt:lpstr>
      </vt:variant>
      <vt:variant>
        <vt:i4>10</vt:i4>
      </vt:variant>
      <vt:variant>
        <vt:lpstr>Slide Titles</vt:lpstr>
      </vt:variant>
      <vt:variant>
        <vt:i4>60</vt:i4>
      </vt:variant>
    </vt:vector>
  </HeadingPairs>
  <TitlesOfParts>
    <vt:vector size="70" baseType="lpstr">
      <vt:lpstr>Office 主题</vt:lpstr>
      <vt:lpstr>Office Theme</vt:lpstr>
      <vt:lpstr>2_Office Theme</vt:lpstr>
      <vt:lpstr>3_Office Theme</vt:lpstr>
      <vt:lpstr>4_Office Theme</vt:lpstr>
      <vt:lpstr>5_Office Theme</vt:lpstr>
      <vt:lpstr>6_Office Theme</vt:lpstr>
      <vt:lpstr>7_Office Theme</vt:lpstr>
      <vt:lpstr>8_Office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Hành trình khám phá hang Én</vt:lpstr>
      <vt:lpstr>Hành trình khám phá hang Én</vt:lpstr>
      <vt:lpstr>PowerPoint Presentation</vt:lpstr>
      <vt:lpstr>PowerPoint Presentation</vt:lpstr>
      <vt:lpstr>PowerPoint Presentation</vt:lpstr>
      <vt:lpstr>PowerPoint Presentation</vt:lpstr>
      <vt:lpstr>PowerPoint Presentation</vt:lpstr>
      <vt:lpstr>Hành trình khám phá hang Én</vt:lpstr>
      <vt:lpstr>2. Vẻ đẹp của hang 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Techsi.vn</cp:lastModifiedBy>
  <cp:revision>88</cp:revision>
  <dcterms:created xsi:type="dcterms:W3CDTF">2021-09-12T12:16:30Z</dcterms:created>
  <dcterms:modified xsi:type="dcterms:W3CDTF">2022-12-20T03:00:53Z</dcterms:modified>
</cp:coreProperties>
</file>