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6" r:id="rId2"/>
    <p:sldId id="267" r:id="rId3"/>
    <p:sldId id="329" r:id="rId4"/>
    <p:sldId id="18837" r:id="rId5"/>
    <p:sldId id="18870" r:id="rId6"/>
    <p:sldId id="18839" r:id="rId7"/>
    <p:sldId id="319" r:id="rId8"/>
    <p:sldId id="346" r:id="rId9"/>
    <p:sldId id="342" r:id="rId10"/>
    <p:sldId id="330" r:id="rId11"/>
    <p:sldId id="332" r:id="rId12"/>
    <p:sldId id="344" r:id="rId13"/>
    <p:sldId id="18898" r:id="rId14"/>
    <p:sldId id="270" r:id="rId15"/>
    <p:sldId id="309" r:id="rId16"/>
    <p:sldId id="527" r:id="rId17"/>
    <p:sldId id="287" r:id="rId18"/>
    <p:sldId id="347" r:id="rId19"/>
    <p:sldId id="18880" r:id="rId20"/>
    <p:sldId id="18890" r:id="rId21"/>
    <p:sldId id="18889" r:id="rId22"/>
    <p:sldId id="18891" r:id="rId23"/>
    <p:sldId id="18892" r:id="rId24"/>
    <p:sldId id="18893" r:id="rId25"/>
    <p:sldId id="18845" r:id="rId26"/>
    <p:sldId id="18894" r:id="rId27"/>
    <p:sldId id="18896" r:id="rId28"/>
    <p:sldId id="18883" r:id="rId29"/>
    <p:sldId id="18882" r:id="rId30"/>
    <p:sldId id="18901" r:id="rId31"/>
    <p:sldId id="18902" r:id="rId32"/>
    <p:sldId id="551" r:id="rId33"/>
    <p:sldId id="348" r:id="rId34"/>
    <p:sldId id="349" r:id="rId35"/>
    <p:sldId id="18872" r:id="rId36"/>
    <p:sldId id="351" r:id="rId37"/>
    <p:sldId id="352" r:id="rId38"/>
    <p:sldId id="18874" r:id="rId39"/>
    <p:sldId id="18877" r:id="rId40"/>
    <p:sldId id="18879" r:id="rId41"/>
    <p:sldId id="338" r:id="rId42"/>
    <p:sldId id="339" r:id="rId43"/>
    <p:sldId id="18884" r:id="rId44"/>
    <p:sldId id="18861" r:id="rId45"/>
    <p:sldId id="18863" r:id="rId46"/>
    <p:sldId id="18865" r:id="rId47"/>
    <p:sldId id="18868" r:id="rId48"/>
    <p:sldId id="18895" r:id="rId49"/>
    <p:sldId id="548" r:id="rId50"/>
  </p:sldIdLst>
  <p:sldSz cx="9144000" cy="6858000" type="screen4x3"/>
  <p:notesSz cx="6735763" cy="9869488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12">
          <p15:clr>
            <a:srgbClr val="A4A3A4"/>
          </p15:clr>
        </p15:guide>
        <p15:guide id="2" pos="28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00"/>
    <a:srgbClr val="0000CC"/>
    <a:srgbClr val="FF0000"/>
    <a:srgbClr val="FF9900"/>
    <a:srgbClr val="FF9933"/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9546"/>
    <p:restoredTop sz="86386"/>
  </p:normalViewPr>
  <p:slideViewPr>
    <p:cSldViewPr showGuides="1">
      <p:cViewPr>
        <p:scale>
          <a:sx n="71" d="100"/>
          <a:sy n="71" d="100"/>
        </p:scale>
        <p:origin x="-96" y="-150"/>
      </p:cViewPr>
      <p:guideLst>
        <p:guide orient="horz" pos="2112"/>
        <p:guide pos="2856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4188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BAD62A4-4130-4BCB-BBBE-60A8EC32913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7888"/>
            <a:ext cx="5389563" cy="4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4188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EA0D755-722C-4773-BE0F-C91F9B8DAA4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6545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="" xmlns:a16="http://schemas.microsoft.com/office/drawing/2014/main" id="{709381A7-F187-432D-9689-C80ED36420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>
            <a:extLst>
              <a:ext uri="{FF2B5EF4-FFF2-40B4-BE49-F238E27FC236}">
                <a16:creationId xmlns="" xmlns:a16="http://schemas.microsoft.com/office/drawing/2014/main" id="{04A22815-1607-4957-8108-532CAE0BDE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9940" name="Slide Number Placeholder 3">
            <a:extLst>
              <a:ext uri="{FF2B5EF4-FFF2-40B4-BE49-F238E27FC236}">
                <a16:creationId xmlns="" xmlns:a16="http://schemas.microsoft.com/office/drawing/2014/main" id="{64E202A1-7228-44D3-9EFD-C6F3E84E8A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1854AC-1E49-4532-B122-ECC7E6E34D95}" type="slidenum">
              <a:rPr lang="en-US" altLang="en-US" sz="1200" smtClean="0">
                <a:latin typeface="Times New Roman" panose="02020603050405020304" pitchFamily="18" charset="0"/>
              </a:rPr>
              <a:pPr/>
              <a:t>32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="" xmlns:a16="http://schemas.microsoft.com/office/drawing/2014/main" id="{709381A7-F187-432D-9689-C80ED36420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>
            <a:extLst>
              <a:ext uri="{FF2B5EF4-FFF2-40B4-BE49-F238E27FC236}">
                <a16:creationId xmlns="" xmlns:a16="http://schemas.microsoft.com/office/drawing/2014/main" id="{04A22815-1607-4957-8108-532CAE0BDE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9940" name="Slide Number Placeholder 3">
            <a:extLst>
              <a:ext uri="{FF2B5EF4-FFF2-40B4-BE49-F238E27FC236}">
                <a16:creationId xmlns="" xmlns:a16="http://schemas.microsoft.com/office/drawing/2014/main" id="{64E202A1-7228-44D3-9EFD-C6F3E84E8A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1854AC-1E49-4532-B122-ECC7E6E34D95}" type="slidenum">
              <a:rPr lang="en-US" altLang="en-US" sz="1200" smtClean="0">
                <a:latin typeface="Times New Roman" panose="02020603050405020304" pitchFamily="18" charset="0"/>
              </a:rPr>
              <a:pPr/>
              <a:t>39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728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="" xmlns:a16="http://schemas.microsoft.com/office/drawing/2014/main" id="{709381A7-F187-432D-9689-C80ED36420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>
            <a:extLst>
              <a:ext uri="{FF2B5EF4-FFF2-40B4-BE49-F238E27FC236}">
                <a16:creationId xmlns="" xmlns:a16="http://schemas.microsoft.com/office/drawing/2014/main" id="{04A22815-1607-4957-8108-532CAE0BDE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9940" name="Slide Number Placeholder 3">
            <a:extLst>
              <a:ext uri="{FF2B5EF4-FFF2-40B4-BE49-F238E27FC236}">
                <a16:creationId xmlns="" xmlns:a16="http://schemas.microsoft.com/office/drawing/2014/main" id="{64E202A1-7228-44D3-9EFD-C6F3E84E8A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3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1854AC-1E49-4532-B122-ECC7E6E34D95}" type="slidenum">
              <a:rPr lang="en-US" altLang="en-US" sz="1200" smtClean="0">
                <a:latin typeface="Times New Roman" panose="02020603050405020304" pitchFamily="18" charset="0"/>
              </a:rPr>
              <a:pPr/>
              <a:t>40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256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951DD3F-04EC-4345-B978-805BD9F477E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951DD3F-04EC-4345-B978-805BD9F477E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951DD3F-04EC-4345-B978-805BD9F477E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951DD3F-04EC-4345-B978-805BD9F477E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951DD3F-04EC-4345-B978-805BD9F477E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951DD3F-04EC-4345-B978-805BD9F477E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951DD3F-04EC-4345-B978-805BD9F477E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951DD3F-04EC-4345-B978-805BD9F477E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951DD3F-04EC-4345-B978-805BD9F477E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951DD3F-04EC-4345-B978-805BD9F477E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951DD3F-04EC-4345-B978-805BD9F477E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951DD3F-04EC-4345-B978-805BD9F477E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smtClean="0">
                <a:latin typeface=".VnTime" panose="020B7200000000000000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951DD3F-04EC-4345-B978-805BD9F477E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7.xml"/><Relationship Id="rId4" Type="http://schemas.openxmlformats.org/officeDocument/2006/relationships/slide" Target="slide3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slide" Target="slid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slide" Target="slid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slide" Target="slide15.xml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slide" Target="slide15.xml"/><Relationship Id="rId4" Type="http://schemas.openxmlformats.org/officeDocument/2006/relationships/slide" Target="slide4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slide" Target="slide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slide" Target="slide15.xml"/><Relationship Id="rId4" Type="http://schemas.openxmlformats.org/officeDocument/2006/relationships/slide" Target="slide2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slide" Target="slide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slide" Target="slide15.xml"/><Relationship Id="rId4" Type="http://schemas.openxmlformats.org/officeDocument/2006/relationships/slide" Target="slide4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vi.wikipedia.org/wiki/T%E1%BA%ADp_tin:NhatLinh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A6BD01-D65C-744E-A7C2-C51458EF7C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AEE2BAF-54B0-8941-86FB-36E501D6FF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27EA76E-2A7F-5F46-8C1C-CEAA9B9D9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767" y="0"/>
            <a:ext cx="9204767" cy="6858000"/>
          </a:xfrm>
          <a:prstGeom prst="rect">
            <a:avLst/>
          </a:prstGeom>
        </p:spPr>
      </p:pic>
      <p:pic>
        <p:nvPicPr>
          <p:cNvPr id="8" name="图片 18">
            <a:extLst>
              <a:ext uri="{FF2B5EF4-FFF2-40B4-BE49-F238E27FC236}">
                <a16:creationId xmlns="" xmlns:a16="http://schemas.microsoft.com/office/drawing/2014/main" id="{D88F23E2-004B-974F-A9E6-FCD5DB6BD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800" y="40522"/>
            <a:ext cx="1209675" cy="121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18">
            <a:extLst>
              <a:ext uri="{FF2B5EF4-FFF2-40B4-BE49-F238E27FC236}">
                <a16:creationId xmlns="" xmlns:a16="http://schemas.microsoft.com/office/drawing/2014/main" id="{C92734FC-9656-A345-BC7D-581EADDB7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83443" y="85369"/>
            <a:ext cx="1210866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87C9579E-4A9F-E042-8628-EF0393B3FE7E}"/>
              </a:ext>
            </a:extLst>
          </p:cNvPr>
          <p:cNvSpPr/>
          <p:nvPr/>
        </p:nvSpPr>
        <p:spPr>
          <a:xfrm>
            <a:off x="-60767" y="1614488"/>
            <a:ext cx="9204767" cy="49754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x-none" sz="13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12FC9BA-8C8E-264E-995F-9A9B284DA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430668" y="3719087"/>
            <a:ext cx="4381037" cy="76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6D023BD-1063-C64B-A2B8-C193C2D55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5025" y="1392238"/>
            <a:ext cx="7734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A7B412AA-4260-C944-A875-DCFB9B6A0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70726" y="3800455"/>
            <a:ext cx="4273399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9555AA0-7E1B-F846-B4DA-D9E114BE0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6084888"/>
            <a:ext cx="7732712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6">
            <a:extLst>
              <a:ext uri="{FF2B5EF4-FFF2-40B4-BE49-F238E27FC236}">
                <a16:creationId xmlns="" xmlns:a16="http://schemas.microsoft.com/office/drawing/2014/main" id="{A34EEF55-29CB-40A4-B306-34E06BA21A02}"/>
              </a:ext>
            </a:extLst>
          </p:cNvPr>
          <p:cNvSpPr/>
          <p:nvPr/>
        </p:nvSpPr>
        <p:spPr>
          <a:xfrm>
            <a:off x="1676401" y="191070"/>
            <a:ext cx="5846618" cy="936666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tập1 </a:t>
            </a:r>
          </a:p>
        </p:txBody>
      </p:sp>
      <p:sp>
        <p:nvSpPr>
          <p:cNvPr id="14" name="Rounded Rectangle 6">
            <a:extLst>
              <a:ext uri="{FF2B5EF4-FFF2-40B4-BE49-F238E27FC236}">
                <a16:creationId xmlns="" xmlns:a16="http://schemas.microsoft.com/office/drawing/2014/main" id="{B0DEA0DF-6C0C-4C96-B6CE-9EECFBA34801}"/>
              </a:ext>
            </a:extLst>
          </p:cNvPr>
          <p:cNvSpPr/>
          <p:nvPr/>
        </p:nvSpPr>
        <p:spPr>
          <a:xfrm>
            <a:off x="997527" y="2080316"/>
            <a:ext cx="7460673" cy="1828793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6">
            <a:extLst>
              <a:ext uri="{FF2B5EF4-FFF2-40B4-BE49-F238E27FC236}">
                <a16:creationId xmlns="" xmlns:a16="http://schemas.microsoft.com/office/drawing/2014/main" id="{E9017C7E-38FE-486B-8A13-81A5E8524D96}"/>
              </a:ext>
            </a:extLst>
          </p:cNvPr>
          <p:cNvSpPr/>
          <p:nvPr/>
        </p:nvSpPr>
        <p:spPr>
          <a:xfrm>
            <a:off x="1009251" y="4038061"/>
            <a:ext cx="7460673" cy="984746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25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Tu luc van doa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8534400" cy="5181600"/>
          </a:xfrm>
          <a:prstGeom prst="rect">
            <a:avLst/>
          </a:prstGeom>
          <a:noFill/>
          <a:ln w="76200" cap="flat" cmpd="tri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1509" name="Text Box 5"/>
          <p:cNvSpPr txBox="1"/>
          <p:nvPr/>
        </p:nvSpPr>
        <p:spPr>
          <a:xfrm>
            <a:off x="533400" y="5715000"/>
            <a:ext cx="82296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sz="2400" b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CÁC NHÀ VĂN, NHÀ THƠ TRONG NHÓM “TỰ LỰC VĂN ĐOÀN” ” (1933 - 1943)</a:t>
            </a:r>
            <a:endParaRPr sz="2400" b="1">
              <a:solidFill>
                <a:srgbClr val="000099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4" name="Text Box 12"/>
          <p:cNvSpPr txBox="1"/>
          <p:nvPr/>
        </p:nvSpPr>
        <p:spPr>
          <a:xfrm>
            <a:off x="609600" y="5334000"/>
            <a:ext cx="8077200" cy="4667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lin ang="5400000" scaled="1"/>
            <a:tileRect/>
          </a:gradFill>
          <a:ln w="952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sz="2400" b="1">
                <a:latin typeface="Times New Roman" panose="02020603050405020304" pitchFamily="18" charset="0"/>
              </a:rPr>
              <a:t>CÁC TẬP TRUYỆN NGẮN</a:t>
            </a:r>
          </a:p>
        </p:txBody>
      </p:sp>
      <p:pic>
        <p:nvPicPr>
          <p:cNvPr id="23565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90600"/>
            <a:ext cx="2514600" cy="3733800"/>
          </a:xfrm>
          <a:prstGeom prst="rect">
            <a:avLst/>
          </a:prstGeom>
          <a:noFill/>
          <a:ln w="38100" cap="flat" cmpd="sng">
            <a:solidFill>
              <a:srgbClr val="0033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3567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990600"/>
            <a:ext cx="2514600" cy="3733800"/>
          </a:xfrm>
          <a:prstGeom prst="rect">
            <a:avLst/>
          </a:prstGeom>
          <a:noFill/>
          <a:ln w="38100" cap="flat" cmpd="sng">
            <a:solidFill>
              <a:srgbClr val="0033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3569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990600"/>
            <a:ext cx="2514600" cy="3733800"/>
          </a:xfrm>
          <a:prstGeom prst="rect">
            <a:avLst/>
          </a:prstGeom>
          <a:noFill/>
          <a:ln w="38100" cap="flat" cmpd="sng">
            <a:solidFill>
              <a:srgbClr val="0033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Text Box 5"/>
          <p:cNvSpPr txBox="1"/>
          <p:nvPr/>
        </p:nvSpPr>
        <p:spPr>
          <a:xfrm>
            <a:off x="228600" y="5486400"/>
            <a:ext cx="2667000" cy="4953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lin ang="5400000" scaled="1"/>
            <a:tileRect/>
          </a:gradFill>
          <a:ln w="38100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sz="2400" b="1">
                <a:latin typeface="Times New Roman" panose="02020603050405020304" pitchFamily="18" charset="0"/>
              </a:rPr>
              <a:t>TIỂU THUYẾT</a:t>
            </a:r>
          </a:p>
        </p:txBody>
      </p:sp>
      <p:pic>
        <p:nvPicPr>
          <p:cNvPr id="43016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85800"/>
            <a:ext cx="2590800" cy="4267200"/>
          </a:xfrm>
          <a:prstGeom prst="rect">
            <a:avLst/>
          </a:prstGeom>
          <a:noFill/>
          <a:ln w="28575" cap="flat" cmpd="sng">
            <a:solidFill>
              <a:srgbClr val="0033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3017" name="Picture 9" descr="DSC_0281-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685800"/>
            <a:ext cx="2667000" cy="42672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3018" name="Text Box 10"/>
          <p:cNvSpPr txBox="1"/>
          <p:nvPr/>
        </p:nvSpPr>
        <p:spPr>
          <a:xfrm>
            <a:off x="3124200" y="5486400"/>
            <a:ext cx="2667000" cy="4953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lin ang="5400000" scaled="1"/>
            <a:tileRect/>
          </a:gradFill>
          <a:ln w="38100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sz="2400" b="1">
                <a:latin typeface="Times New Roman" panose="02020603050405020304" pitchFamily="18" charset="0"/>
              </a:rPr>
              <a:t>TIỂU LUẬN</a:t>
            </a:r>
          </a:p>
        </p:txBody>
      </p:sp>
      <p:pic>
        <p:nvPicPr>
          <p:cNvPr id="43019" name="Picture 11" descr="Thach La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685800"/>
            <a:ext cx="2819400" cy="426720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3020" name="Text Box 12"/>
          <p:cNvSpPr txBox="1"/>
          <p:nvPr/>
        </p:nvSpPr>
        <p:spPr>
          <a:xfrm>
            <a:off x="6096000" y="5476875"/>
            <a:ext cx="2590800" cy="4953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lin ang="5400000" scaled="1"/>
            <a:tileRect/>
          </a:gradFill>
          <a:ln w="38100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sz="2400" b="1">
                <a:latin typeface="Times New Roman" panose="02020603050405020304" pitchFamily="18" charset="0"/>
              </a:rPr>
              <a:t>TUỲ BÚT</a:t>
            </a: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Group 2">
            <a:extLst>
              <a:ext uri="{FF2B5EF4-FFF2-40B4-BE49-F238E27FC236}">
                <a16:creationId xmlns="" xmlns:a16="http://schemas.microsoft.com/office/drawing/2014/main" id="{C857C397-EA59-4F74-A4EB-D63C88A49E28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857250"/>
            <a:ext cx="2822575" cy="741363"/>
            <a:chOff x="2023546" y="996576"/>
            <a:chExt cx="7111488" cy="1187076"/>
          </a:xfrm>
        </p:grpSpPr>
        <p:sp>
          <p:nvSpPr>
            <p:cNvPr id="4" name="Rectangle: Rounded Corners 3">
              <a:extLst>
                <a:ext uri="{FF2B5EF4-FFF2-40B4-BE49-F238E27FC236}">
                  <a16:creationId xmlns="" xmlns:a16="http://schemas.microsoft.com/office/drawing/2014/main" id="{BF5FA164-267D-4702-BCEF-E662686F7F4E}"/>
                </a:ext>
              </a:extLst>
            </p:cNvPr>
            <p:cNvSpPr/>
            <p:nvPr/>
          </p:nvSpPr>
          <p:spPr>
            <a:xfrm>
              <a:off x="2143537" y="1103337"/>
              <a:ext cx="6991497" cy="1080315"/>
            </a:xfrm>
            <a:prstGeom prst="roundRect">
              <a:avLst>
                <a:gd name="adj" fmla="val 28432"/>
              </a:avLst>
            </a:prstGeom>
            <a:solidFill>
              <a:srgbClr val="FDC570"/>
            </a:solidFill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188" dirty="0">
                  <a:solidFill>
                    <a:schemeClr val="bg1"/>
                  </a:solidFill>
                  <a:latin typeface="#9Slide05 SVNCookie" panose="020B0606040200020203" pitchFamily="34" charset="0"/>
                </a:rPr>
                <a:t>1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="" xmlns:a16="http://schemas.microsoft.com/office/drawing/2014/main" id="{18BD1047-04A6-4A5E-8BFA-DA55F0108321}"/>
                </a:ext>
              </a:extLst>
            </p:cNvPr>
            <p:cNvSpPr/>
            <p:nvPr/>
          </p:nvSpPr>
          <p:spPr>
            <a:xfrm>
              <a:off x="2023546" y="996576"/>
              <a:ext cx="7023494" cy="1080315"/>
            </a:xfrm>
            <a:prstGeom prst="roundRect">
              <a:avLst>
                <a:gd name="adj" fmla="val 28432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188" dirty="0">
                  <a:solidFill>
                    <a:schemeClr val="bg1"/>
                  </a:solidFill>
                  <a:latin typeface="#9Slide05 SVNCookie" panose="020B0606040200020203" pitchFamily="34" charset="0"/>
                </a:rPr>
                <a:t>1</a:t>
              </a:r>
            </a:p>
          </p:txBody>
        </p:sp>
      </p:grpSp>
      <p:sp>
        <p:nvSpPr>
          <p:cNvPr id="9220" name="TextBox 5">
            <a:extLst>
              <a:ext uri="{FF2B5EF4-FFF2-40B4-BE49-F238E27FC236}">
                <a16:creationId xmlns="" xmlns:a16="http://schemas.microsoft.com/office/drawing/2014/main" id="{7CB036C8-59EC-45C5-8BE8-D67321BDF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1900" y="1008063"/>
            <a:ext cx="267493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 dirty="0" err="1">
                <a:solidFill>
                  <a:srgbClr val="7030A0"/>
                </a:solidFill>
                <a:latin typeface="Segoe Print" panose="02000600000000000000" pitchFamily="2" charset="0"/>
              </a:rPr>
              <a:t>Phiếu</a:t>
            </a:r>
            <a:r>
              <a:rPr lang="en-US" altLang="en-US" sz="2100" dirty="0">
                <a:solidFill>
                  <a:srgbClr val="7030A0"/>
                </a:solidFill>
                <a:latin typeface="Segoe Print" panose="02000600000000000000" pitchFamily="2" charset="0"/>
              </a:rPr>
              <a:t> </a:t>
            </a:r>
            <a:r>
              <a:rPr lang="en-US" altLang="en-US" sz="2100" dirty="0" err="1">
                <a:solidFill>
                  <a:srgbClr val="7030A0"/>
                </a:solidFill>
                <a:latin typeface="Segoe Print" panose="02000600000000000000" pitchFamily="2" charset="0"/>
              </a:rPr>
              <a:t>học</a:t>
            </a:r>
            <a:r>
              <a:rPr lang="en-US" altLang="en-US" sz="2100" dirty="0">
                <a:solidFill>
                  <a:srgbClr val="7030A0"/>
                </a:solidFill>
                <a:latin typeface="Segoe Print" panose="02000600000000000000" pitchFamily="2" charset="0"/>
              </a:rPr>
              <a:t> </a:t>
            </a:r>
            <a:r>
              <a:rPr lang="en-US" altLang="en-US" sz="2100" dirty="0" err="1">
                <a:solidFill>
                  <a:srgbClr val="7030A0"/>
                </a:solidFill>
                <a:latin typeface="Segoe Print" panose="02000600000000000000" pitchFamily="2" charset="0"/>
              </a:rPr>
              <a:t>tập</a:t>
            </a:r>
            <a:r>
              <a:rPr lang="en-US" altLang="en-US" sz="2100" dirty="0">
                <a:solidFill>
                  <a:srgbClr val="7030A0"/>
                </a:solidFill>
                <a:latin typeface="Segoe Print" panose="02000600000000000000" pitchFamily="2" charset="0"/>
              </a:rPr>
              <a:t> số2 </a:t>
            </a:r>
          </a:p>
        </p:txBody>
      </p:sp>
      <p:grpSp>
        <p:nvGrpSpPr>
          <p:cNvPr id="9221" name="Group 21">
            <a:extLst>
              <a:ext uri="{FF2B5EF4-FFF2-40B4-BE49-F238E27FC236}">
                <a16:creationId xmlns="" xmlns:a16="http://schemas.microsoft.com/office/drawing/2014/main" id="{24301136-9A4B-4562-8953-CF98C32545EF}"/>
              </a:ext>
            </a:extLst>
          </p:cNvPr>
          <p:cNvGrpSpPr>
            <a:grpSpLocks/>
          </p:cNvGrpSpPr>
          <p:nvPr/>
        </p:nvGrpSpPr>
        <p:grpSpPr bwMode="auto">
          <a:xfrm>
            <a:off x="1816100" y="1724025"/>
            <a:ext cx="7126288" cy="1798638"/>
            <a:chOff x="2471929" y="1552900"/>
            <a:chExt cx="9436538" cy="2399385"/>
          </a:xfrm>
        </p:grpSpPr>
        <p:sp>
          <p:nvSpPr>
            <p:cNvPr id="19" name="Google Shape;254;p39">
              <a:extLst>
                <a:ext uri="{FF2B5EF4-FFF2-40B4-BE49-F238E27FC236}">
                  <a16:creationId xmlns="" xmlns:a16="http://schemas.microsoft.com/office/drawing/2014/main" id="{9AB47813-5BEA-4A27-B082-C94C7A2B6C9F}"/>
                </a:ext>
              </a:extLst>
            </p:cNvPr>
            <p:cNvSpPr/>
            <p:nvPr/>
          </p:nvSpPr>
          <p:spPr>
            <a:xfrm>
              <a:off x="3640723" y="1552900"/>
              <a:ext cx="8267744" cy="1109689"/>
            </a:xfrm>
            <a:prstGeom prst="homePlate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2400" dirty="0"/>
            </a:p>
          </p:txBody>
        </p:sp>
        <p:sp>
          <p:nvSpPr>
            <p:cNvPr id="20" name="Google Shape;254;p39">
              <a:extLst>
                <a:ext uri="{FF2B5EF4-FFF2-40B4-BE49-F238E27FC236}">
                  <a16:creationId xmlns="" xmlns:a16="http://schemas.microsoft.com/office/drawing/2014/main" id="{B04FBB42-BA37-46F9-A75E-0680C0CD328A}"/>
                </a:ext>
              </a:extLst>
            </p:cNvPr>
            <p:cNvSpPr/>
            <p:nvPr/>
          </p:nvSpPr>
          <p:spPr>
            <a:xfrm>
              <a:off x="3640723" y="2842596"/>
              <a:ext cx="8267744" cy="1109689"/>
            </a:xfrm>
            <a:prstGeom prst="homePlate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24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854EDB39-F4C1-486A-8942-EACDE652F2EE}"/>
                </a:ext>
              </a:extLst>
            </p:cNvPr>
            <p:cNvSpPr/>
            <p:nvPr/>
          </p:nvSpPr>
          <p:spPr>
            <a:xfrm>
              <a:off x="2471929" y="1552900"/>
              <a:ext cx="2339690" cy="239938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 b="1" dirty="0">
                  <a:solidFill>
                    <a:srgbClr val="FF0000"/>
                  </a:solidFill>
                  <a:latin typeface="#9Slide05 Angelline" pitchFamily="2" charset="0"/>
                  <a:cs typeface="#9Slide03 Arima Madurai Black" panose="00000A00000000000000" pitchFamily="2" charset="0"/>
                </a:rPr>
                <a:t>1/ </a:t>
              </a:r>
              <a:r>
                <a:rPr lang="en-US" sz="2700" b="1" dirty="0" err="1">
                  <a:solidFill>
                    <a:srgbClr val="FF0000"/>
                  </a:solidFill>
                  <a:latin typeface="#9Slide05 Angelline" pitchFamily="2" charset="0"/>
                  <a:cs typeface="#9Slide03 Arima Madurai Black" panose="00000A00000000000000" pitchFamily="2" charset="0"/>
                </a:rPr>
                <a:t>Tác</a:t>
              </a:r>
              <a:r>
                <a:rPr lang="en-US" sz="2700" b="1" dirty="0">
                  <a:solidFill>
                    <a:srgbClr val="FF0000"/>
                  </a:solidFill>
                  <a:latin typeface="#9Slide05 Angelline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2700" b="1" dirty="0" err="1">
                  <a:solidFill>
                    <a:srgbClr val="FF0000"/>
                  </a:solidFill>
                  <a:latin typeface="#9Slide05 Angelline" pitchFamily="2" charset="0"/>
                  <a:cs typeface="#9Slide03 Arima Madurai Black" panose="00000A00000000000000" pitchFamily="2" charset="0"/>
                </a:rPr>
                <a:t>giả</a:t>
              </a:r>
              <a:endParaRPr lang="en-US" sz="2700" b="1" dirty="0">
                <a:solidFill>
                  <a:srgbClr val="FF0000"/>
                </a:solidFill>
                <a:latin typeface="#9Slide05 Angelline" pitchFamily="2" charset="0"/>
                <a:cs typeface="#9Slide03 Arima Madurai Black" panose="00000A00000000000000" pitchFamily="2" charset="0"/>
              </a:endParaRPr>
            </a:p>
          </p:txBody>
        </p:sp>
        <p:sp>
          <p:nvSpPr>
            <p:cNvPr id="9232" name="TextBox 24">
              <a:extLst>
                <a:ext uri="{FF2B5EF4-FFF2-40B4-BE49-F238E27FC236}">
                  <a16:creationId xmlns="" xmlns:a16="http://schemas.microsoft.com/office/drawing/2014/main" id="{00B4BD6E-2B80-4852-9EF2-5AFA801CB2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2357" y="1638385"/>
              <a:ext cx="6608275" cy="984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100" b="1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Cuộc đời: </a:t>
              </a:r>
              <a:r>
                <a:rPr lang="en-US" altLang="en-US" sz="210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..............................................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10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...................................................................</a:t>
              </a:r>
            </a:p>
          </p:txBody>
        </p:sp>
        <p:sp>
          <p:nvSpPr>
            <p:cNvPr id="9233" name="TextBox 25">
              <a:extLst>
                <a:ext uri="{FF2B5EF4-FFF2-40B4-BE49-F238E27FC236}">
                  <a16:creationId xmlns="" xmlns:a16="http://schemas.microsoft.com/office/drawing/2014/main" id="{13A69F84-FD14-4790-BE3D-D334136EF2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2357" y="2920165"/>
              <a:ext cx="6608275" cy="984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100" b="1">
                  <a:solidFill>
                    <a:schemeClr val="tx1"/>
                  </a:solidFill>
                  <a:latin typeface="#9Slide03 Arima Madurai" charset="0"/>
                  <a:ea typeface="Calibri" panose="020F0502020204030204" pitchFamily="34" charset="0"/>
                  <a:cs typeface="#9Slide03 Arima Madurai" charset="0"/>
                </a:rPr>
                <a:t> </a:t>
              </a:r>
              <a:r>
                <a:rPr lang="en-US" altLang="en-US" sz="2100" b="1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Sự nghiệp: </a:t>
              </a:r>
              <a:r>
                <a:rPr lang="en-US" altLang="en-US" sz="210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............................................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10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...................................................................</a:t>
              </a:r>
            </a:p>
          </p:txBody>
        </p:sp>
      </p:grpSp>
      <p:grpSp>
        <p:nvGrpSpPr>
          <p:cNvPr id="9222" name="Group 23">
            <a:extLst>
              <a:ext uri="{FF2B5EF4-FFF2-40B4-BE49-F238E27FC236}">
                <a16:creationId xmlns="" xmlns:a16="http://schemas.microsoft.com/office/drawing/2014/main" id="{965AFF65-BB40-446E-8B13-3DAD781C56DE}"/>
              </a:ext>
            </a:extLst>
          </p:cNvPr>
          <p:cNvGrpSpPr>
            <a:grpSpLocks/>
          </p:cNvGrpSpPr>
          <p:nvPr/>
        </p:nvGrpSpPr>
        <p:grpSpPr bwMode="auto">
          <a:xfrm>
            <a:off x="0" y="3767136"/>
            <a:ext cx="7588250" cy="2855467"/>
            <a:chOff x="2471929" y="4280268"/>
            <a:chExt cx="9441714" cy="3311681"/>
          </a:xfrm>
        </p:grpSpPr>
        <p:sp>
          <p:nvSpPr>
            <p:cNvPr id="30" name="Google Shape;254;p39">
              <a:extLst>
                <a:ext uri="{FF2B5EF4-FFF2-40B4-BE49-F238E27FC236}">
                  <a16:creationId xmlns="" xmlns:a16="http://schemas.microsoft.com/office/drawing/2014/main" id="{6BC8C42B-701D-4175-B2A6-82A42927CB5D}"/>
                </a:ext>
              </a:extLst>
            </p:cNvPr>
            <p:cNvSpPr/>
            <p:nvPr/>
          </p:nvSpPr>
          <p:spPr>
            <a:xfrm rot="10800000">
              <a:off x="2477855" y="4280268"/>
              <a:ext cx="8266437" cy="1110202"/>
            </a:xfrm>
            <a:prstGeom prst="homePlate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2400" dirty="0">
                <a:solidFill>
                  <a:srgbClr val="EFE5F7"/>
                </a:solidFill>
              </a:endParaRPr>
            </a:p>
          </p:txBody>
        </p:sp>
        <p:sp>
          <p:nvSpPr>
            <p:cNvPr id="31" name="Google Shape;254;p39">
              <a:extLst>
                <a:ext uri="{FF2B5EF4-FFF2-40B4-BE49-F238E27FC236}">
                  <a16:creationId xmlns="" xmlns:a16="http://schemas.microsoft.com/office/drawing/2014/main" id="{CBA24742-423B-470C-961C-4A2A8761F1F8}"/>
                </a:ext>
              </a:extLst>
            </p:cNvPr>
            <p:cNvSpPr/>
            <p:nvPr/>
          </p:nvSpPr>
          <p:spPr>
            <a:xfrm rot="10800000">
              <a:off x="2471929" y="5569060"/>
              <a:ext cx="8266439" cy="1110202"/>
            </a:xfrm>
            <a:prstGeom prst="homePlate">
              <a:avLst>
                <a:gd name="adj" fmla="val 5000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2400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="" xmlns:a16="http://schemas.microsoft.com/office/drawing/2014/main" id="{7B565B37-FFED-4850-A172-2717303D2E75}"/>
                </a:ext>
              </a:extLst>
            </p:cNvPr>
            <p:cNvSpPr/>
            <p:nvPr/>
          </p:nvSpPr>
          <p:spPr>
            <a:xfrm>
              <a:off x="9574942" y="4280268"/>
              <a:ext cx="2338701" cy="239899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 b="1" dirty="0">
                  <a:solidFill>
                    <a:srgbClr val="FF0000"/>
                  </a:solidFill>
                  <a:latin typeface="#9Slide05 Angelline" pitchFamily="2" charset="0"/>
                  <a:cs typeface="#9Slide03 Arima Madurai Black" panose="00000A00000000000000" pitchFamily="2" charset="0"/>
                </a:rPr>
                <a:t>2/ </a:t>
              </a:r>
              <a:r>
                <a:rPr lang="en-US" sz="2700" b="1" dirty="0" err="1">
                  <a:solidFill>
                    <a:srgbClr val="FF0000"/>
                  </a:solidFill>
                  <a:latin typeface="#9Slide05 Angelline" pitchFamily="2" charset="0"/>
                  <a:cs typeface="#9Slide03 Arima Madurai Black" panose="00000A00000000000000" pitchFamily="2" charset="0"/>
                </a:rPr>
                <a:t>Tác</a:t>
              </a:r>
              <a:r>
                <a:rPr lang="en-US" sz="2700" b="1" dirty="0">
                  <a:solidFill>
                    <a:srgbClr val="FF0000"/>
                  </a:solidFill>
                  <a:latin typeface="#9Slide05 Angelline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2700" b="1" dirty="0" err="1">
                  <a:solidFill>
                    <a:srgbClr val="FF0000"/>
                  </a:solidFill>
                  <a:latin typeface="#9Slide05 Angelline" pitchFamily="2" charset="0"/>
                  <a:cs typeface="#9Slide03 Arima Madurai Black" panose="00000A00000000000000" pitchFamily="2" charset="0"/>
                </a:rPr>
                <a:t>phẩm</a:t>
              </a:r>
              <a:endParaRPr lang="en-US" sz="2700" b="1" dirty="0">
                <a:solidFill>
                  <a:srgbClr val="FF0000"/>
                </a:solidFill>
                <a:latin typeface="#9Slide05 Angelline" pitchFamily="2" charset="0"/>
                <a:cs typeface="#9Slide03 Arima Madurai Black" panose="00000A00000000000000" pitchFamily="2" charset="0"/>
              </a:endParaRPr>
            </a:p>
          </p:txBody>
        </p:sp>
        <p:sp>
          <p:nvSpPr>
            <p:cNvPr id="9227" name="TextBox 32">
              <a:extLst>
                <a:ext uri="{FF2B5EF4-FFF2-40B4-BE49-F238E27FC236}">
                  <a16:creationId xmlns="" xmlns:a16="http://schemas.microsoft.com/office/drawing/2014/main" id="{8AFFC697-229D-41EB-B7DC-899ACA7CBE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6205" y="4382641"/>
              <a:ext cx="6608275" cy="2677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a/ </a:t>
              </a:r>
              <a:r>
                <a:rPr lang="en-US" altLang="en-US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Xuất</a:t>
              </a:r>
              <a:r>
                <a:rPr lang="en-US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xứ</a:t>
              </a:r>
              <a:r>
                <a:rPr lang="en-US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r>
                <a:rPr lang="en-US" altLang="en-US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b/ </a:t>
              </a:r>
              <a:r>
                <a:rPr lang="en-US" altLang="en-US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Thể</a:t>
              </a:r>
              <a:r>
                <a:rPr lang="en-US" altLang="en-US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loại</a:t>
              </a:r>
              <a:r>
                <a:rPr lang="en-US" altLang="en-US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.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c/ </a:t>
              </a:r>
              <a:r>
                <a:rPr lang="en-US" altLang="en-US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Phương</a:t>
              </a:r>
              <a:r>
                <a:rPr lang="en-US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thức</a:t>
              </a:r>
              <a:r>
                <a:rPr lang="en-US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biểu</a:t>
              </a:r>
              <a:r>
                <a:rPr lang="en-US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đạt</a:t>
              </a:r>
              <a:r>
                <a:rPr lang="en-US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: </a:t>
              </a:r>
              <a:r>
                <a:rPr lang="en-US" altLang="en-US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r>
                <a:rPr lang="vi-VN" altLang="en-US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...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</a:t>
              </a:r>
              <a:r>
                <a:rPr lang="vi-VN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/ </a:t>
              </a:r>
              <a:r>
                <a:rPr lang="en-US" altLang="en-US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Ngôi</a:t>
              </a:r>
              <a:r>
                <a:rPr lang="en-US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kể</a:t>
              </a:r>
              <a:r>
                <a:rPr lang="en-US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e/ </a:t>
              </a:r>
              <a:r>
                <a:rPr lang="en-US" altLang="en-US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Đề</a:t>
              </a:r>
              <a:r>
                <a:rPr lang="en-US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tài</a:t>
              </a:r>
              <a:r>
                <a:rPr lang="en-US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e/ </a:t>
              </a:r>
              <a:r>
                <a:rPr lang="en-US" altLang="en-US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Bố</a:t>
              </a:r>
              <a:r>
                <a:rPr lang="en-US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cục</a:t>
              </a:r>
              <a:r>
                <a:rPr lang="en-US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228" name="TextBox 33">
              <a:extLst>
                <a:ext uri="{FF2B5EF4-FFF2-40B4-BE49-F238E27FC236}">
                  <a16:creationId xmlns="" xmlns:a16="http://schemas.microsoft.com/office/drawing/2014/main" id="{5B803788-0417-4079-88C4-FDF0B0F0FF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V="1">
              <a:off x="3230425" y="7056524"/>
              <a:ext cx="6344054" cy="53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2" name="Picture 13">
            <a:extLst>
              <a:ext uri="{FF2B5EF4-FFF2-40B4-BE49-F238E27FC236}">
                <a16:creationId xmlns="" xmlns:a16="http://schemas.microsoft.com/office/drawing/2014/main" id="{56CF0E0C-2878-4AC7-9F45-2F3734765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199" y="3962399"/>
            <a:ext cx="1477963" cy="1981201"/>
          </a:xfrm>
          <a:prstGeom prst="rect">
            <a:avLst/>
          </a:prstGeom>
          <a:noFill/>
          <a:ln w="38100" cap="flat" cmpd="sng">
            <a:solidFill>
              <a:srgbClr val="0033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026" name="Picture 2" descr="Thạch Lam – Wikipedia tiếng Việt">
            <a:extLst>
              <a:ext uri="{FF2B5EF4-FFF2-40B4-BE49-F238E27FC236}">
                <a16:creationId xmlns="" xmlns:a16="http://schemas.microsoft.com/office/drawing/2014/main" id="{73388A86-A651-4E16-9F9E-3C5A3B337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598613"/>
            <a:ext cx="1448022" cy="199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39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8658" y="5121189"/>
            <a:ext cx="2979008" cy="5760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8658" y="25399"/>
            <a:ext cx="2908768" cy="160340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 rot="10800000" flipV="1">
            <a:off x="3611522" y="1202849"/>
            <a:ext cx="5352966" cy="778351"/>
          </a:xfrm>
          <a:prstGeom prst="roundRect">
            <a:avLst>
              <a:gd name="adj" fmla="val 24542"/>
            </a:avLst>
          </a:prstGeom>
          <a:solidFill>
            <a:srgbClr val="D600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81556" y="-21264"/>
            <a:ext cx="5610475" cy="1026829"/>
          </a:xfrm>
          <a:prstGeom prst="roundRect">
            <a:avLst>
              <a:gd name="adj" fmla="val 30448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vi-VN" b="1" dirty="0">
                <a:latin typeface="+mj-lt"/>
              </a:rPr>
              <a:t>: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635896" y="2276872"/>
            <a:ext cx="5328592" cy="54006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PTBĐ</a:t>
            </a:r>
            <a:r>
              <a:rPr lang="vi-VN" sz="3200" b="1" dirty="0">
                <a:latin typeface="+mj-lt"/>
              </a:rPr>
              <a:t>: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481556" y="3867546"/>
            <a:ext cx="888469" cy="118813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72000" y="3898424"/>
            <a:ext cx="4572000" cy="85713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2000" b="1" dirty="0">
              <a:latin typeface="+mj-lt"/>
            </a:endParaRP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Arrow Connector 28"/>
          <p:cNvCxnSpPr>
            <a:stCxn id="10" idx="3"/>
          </p:cNvCxnSpPr>
          <p:nvPr/>
        </p:nvCxnSpPr>
        <p:spPr>
          <a:xfrm>
            <a:off x="4370024" y="4461612"/>
            <a:ext cx="261994" cy="0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3197426" y="1275439"/>
            <a:ext cx="438470" cy="20048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3197426" y="2168861"/>
            <a:ext cx="438470" cy="11543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3196876" y="2755875"/>
            <a:ext cx="465007" cy="5244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197427" y="3280338"/>
            <a:ext cx="414095" cy="5908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724400" y="25399"/>
            <a:ext cx="46517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solidFill>
                  <a:schemeClr val="bg1"/>
                </a:solidFill>
                <a:cs typeface="Times New Roman" panose="02020603050405020304" pitchFamily="18" charset="0"/>
              </a:rPr>
              <a:t>In </a:t>
            </a:r>
            <a:r>
              <a:rPr lang="en-US" sz="2000" u="sng" dirty="0" err="1">
                <a:solidFill>
                  <a:schemeClr val="bg1"/>
                </a:solidFill>
                <a:cs typeface="Times New Roman" panose="02020603050405020304" pitchFamily="18" charset="0"/>
              </a:rPr>
              <a:t>trong</a:t>
            </a:r>
            <a:r>
              <a:rPr lang="en-US" sz="2000" u="sng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u="sng" dirty="0" err="1">
                <a:solidFill>
                  <a:schemeClr val="bg1"/>
                </a:solidFill>
                <a:cs typeface="Times New Roman" panose="02020603050405020304" pitchFamily="18" charset="0"/>
              </a:rPr>
              <a:t>tập</a:t>
            </a:r>
            <a:r>
              <a:rPr lang="en-US" sz="2000" u="sng" dirty="0">
                <a:solidFill>
                  <a:schemeClr val="bg1"/>
                </a:solidFill>
                <a:cs typeface="Times New Roman" panose="02020603050405020304" pitchFamily="18" charset="0"/>
              </a:rPr>
              <a:t> “ </a:t>
            </a:r>
            <a:r>
              <a:rPr lang="en-US" sz="2000" i="1" u="sng" dirty="0" err="1">
                <a:solidFill>
                  <a:schemeClr val="bg1"/>
                </a:solidFill>
                <a:cs typeface="Times New Roman" panose="02020603050405020304" pitchFamily="18" charset="0"/>
              </a:rPr>
              <a:t>Gió</a:t>
            </a:r>
            <a:r>
              <a:rPr lang="en-US" sz="2000" i="1" u="sng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i="1" u="sng" dirty="0" err="1">
                <a:solidFill>
                  <a:schemeClr val="bg1"/>
                </a:solidFill>
                <a:cs typeface="Times New Roman" panose="02020603050405020304" pitchFamily="18" charset="0"/>
              </a:rPr>
              <a:t>lạnh</a:t>
            </a:r>
            <a:r>
              <a:rPr lang="en-US" sz="2000" i="1" u="sng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i="1" u="sng" dirty="0" err="1">
                <a:solidFill>
                  <a:schemeClr val="bg1"/>
                </a:solidFill>
                <a:cs typeface="Times New Roman" panose="02020603050405020304" pitchFamily="18" charset="0"/>
              </a:rPr>
              <a:t>đầu</a:t>
            </a:r>
            <a:r>
              <a:rPr lang="en-US" sz="2000" i="1" u="sng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i="1" u="sng" dirty="0" err="1">
                <a:solidFill>
                  <a:schemeClr val="bg1"/>
                </a:solidFill>
                <a:cs typeface="Times New Roman" panose="02020603050405020304" pitchFamily="18" charset="0"/>
              </a:rPr>
              <a:t>mùa</a:t>
            </a:r>
            <a:r>
              <a:rPr lang="en-US" sz="2000" u="sng" dirty="0">
                <a:solidFill>
                  <a:schemeClr val="bg1"/>
                </a:solidFill>
                <a:cs typeface="Times New Roman" panose="02020603050405020304" pitchFamily="18" charset="0"/>
              </a:rPr>
              <a:t>” (NXB </a:t>
            </a:r>
            <a:r>
              <a:rPr lang="en-US" sz="2000" u="sng" dirty="0" err="1">
                <a:solidFill>
                  <a:schemeClr val="bg1"/>
                </a:solidFill>
                <a:cs typeface="Times New Roman" panose="02020603050405020304" pitchFamily="18" charset="0"/>
              </a:rPr>
              <a:t>Đời</a:t>
            </a:r>
            <a:r>
              <a:rPr lang="en-US" sz="2000" u="sng" dirty="0">
                <a:solidFill>
                  <a:schemeClr val="bg1"/>
                </a:solidFill>
                <a:cs typeface="Times New Roman" panose="02020603050405020304" pitchFamily="18" charset="0"/>
              </a:rPr>
              <a:t> nay , </a:t>
            </a:r>
            <a:r>
              <a:rPr lang="en-US" sz="2000" u="sng" dirty="0" err="1">
                <a:solidFill>
                  <a:schemeClr val="bg1"/>
                </a:solidFill>
                <a:cs typeface="Times New Roman" panose="02020603050405020304" pitchFamily="18" charset="0"/>
              </a:rPr>
              <a:t>Hà</a:t>
            </a:r>
            <a:r>
              <a:rPr lang="en-US" sz="2000" u="sng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u="sng" dirty="0" err="1">
                <a:solidFill>
                  <a:schemeClr val="bg1"/>
                </a:solidFill>
                <a:cs typeface="Times New Roman" panose="02020603050405020304" pitchFamily="18" charset="0"/>
              </a:rPr>
              <a:t>nội</a:t>
            </a:r>
            <a:r>
              <a:rPr lang="en-US" sz="2000" u="sng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i="1" u="sng" dirty="0">
                <a:solidFill>
                  <a:schemeClr val="bg1"/>
                </a:solidFill>
                <a:cs typeface="Times New Roman" panose="02020603050405020304" pitchFamily="18" charset="0"/>
              </a:rPr>
              <a:t>1937)- “</a:t>
            </a:r>
            <a:r>
              <a:rPr lang="en-US" sz="2000" i="1" u="sng" dirty="0" err="1">
                <a:solidFill>
                  <a:schemeClr val="bg1"/>
                </a:solidFill>
                <a:cs typeface="Times New Roman" panose="02020603050405020304" pitchFamily="18" charset="0"/>
              </a:rPr>
              <a:t>Tuyển</a:t>
            </a:r>
            <a:r>
              <a:rPr lang="en-US" sz="2000" i="1" u="sng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i="1" u="sng" dirty="0" err="1">
                <a:solidFill>
                  <a:schemeClr val="bg1"/>
                </a:solidFill>
                <a:cs typeface="Times New Roman" panose="02020603050405020304" pitchFamily="18" charset="0"/>
              </a:rPr>
              <a:t>tập</a:t>
            </a:r>
            <a:r>
              <a:rPr lang="en-US" sz="2000" i="1" u="sng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i="1" u="sng" dirty="0" err="1">
                <a:solidFill>
                  <a:schemeClr val="bg1"/>
                </a:solidFill>
                <a:cs typeface="Times New Roman" panose="02020603050405020304" pitchFamily="18" charset="0"/>
              </a:rPr>
              <a:t>Thạch</a:t>
            </a:r>
            <a:r>
              <a:rPr lang="en-US" sz="2000" i="1" u="sng" dirty="0">
                <a:solidFill>
                  <a:schemeClr val="bg1"/>
                </a:solidFill>
                <a:cs typeface="Times New Roman" panose="02020603050405020304" pitchFamily="18" charset="0"/>
              </a:rPr>
              <a:t> Lam”, NXB </a:t>
            </a:r>
            <a:r>
              <a:rPr lang="en-US" sz="2000" i="1" u="sng" dirty="0" err="1">
                <a:solidFill>
                  <a:schemeClr val="bg1"/>
                </a:solidFill>
                <a:cs typeface="Times New Roman" panose="02020603050405020304" pitchFamily="18" charset="0"/>
              </a:rPr>
              <a:t>Văn</a:t>
            </a:r>
            <a:r>
              <a:rPr lang="en-US" sz="2000" i="1" u="sng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i="1" u="sng" dirty="0" err="1">
                <a:solidFill>
                  <a:schemeClr val="bg1"/>
                </a:solidFill>
                <a:cs typeface="Times New Roman" panose="02020603050405020304" pitchFamily="18" charset="0"/>
              </a:rPr>
              <a:t>học</a:t>
            </a:r>
            <a:r>
              <a:rPr lang="en-US" sz="2000" i="1" u="sng" dirty="0">
                <a:solidFill>
                  <a:schemeClr val="bg1"/>
                </a:solidFill>
                <a:cs typeface="Times New Roman" panose="02020603050405020304" pitchFamily="18" charset="0"/>
              </a:rPr>
              <a:t> – </a:t>
            </a:r>
            <a:r>
              <a:rPr lang="en-US" sz="2000" i="1" u="sng" dirty="0" err="1">
                <a:solidFill>
                  <a:schemeClr val="bg1"/>
                </a:solidFill>
                <a:cs typeface="Times New Roman" panose="02020603050405020304" pitchFamily="18" charset="0"/>
              </a:rPr>
              <a:t>Hà</a:t>
            </a:r>
            <a:r>
              <a:rPr lang="en-US" sz="2000" i="1" u="sng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000" i="1" u="sng" dirty="0" err="1">
                <a:solidFill>
                  <a:schemeClr val="bg1"/>
                </a:solidFill>
                <a:cs typeface="Times New Roman" panose="02020603050405020304" pitchFamily="18" charset="0"/>
              </a:rPr>
              <a:t>Nội</a:t>
            </a:r>
            <a:r>
              <a:rPr lang="en-US" sz="2000" i="1" u="sng" dirty="0">
                <a:solidFill>
                  <a:schemeClr val="bg1"/>
                </a:solidFill>
                <a:cs typeface="Times New Roman" panose="02020603050405020304" pitchFamily="18" charset="0"/>
              </a:rPr>
              <a:t> , 2015</a:t>
            </a:r>
            <a:endParaRPr lang="vi-VN" sz="2000" i="1" u="sng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76800" y="2276871"/>
            <a:ext cx="4363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Tự</a:t>
            </a:r>
            <a:r>
              <a:rPr lang="vi-VN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cs typeface="Times New Roman" panose="02020603050405020304" pitchFamily="18" charset="0"/>
              </a:rPr>
              <a:t>cảm</a:t>
            </a:r>
            <a:endParaRPr lang="vi-VN" sz="28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25" name="Picture 13">
            <a:extLst>
              <a:ext uri="{FF2B5EF4-FFF2-40B4-BE49-F238E27FC236}">
                <a16:creationId xmlns="" xmlns:a16="http://schemas.microsoft.com/office/drawing/2014/main" id="{6B4FB462-A76C-4A9B-A47D-CA78A7632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81200"/>
            <a:ext cx="2514600" cy="2743200"/>
          </a:xfrm>
          <a:prstGeom prst="rect">
            <a:avLst/>
          </a:prstGeom>
          <a:noFill/>
          <a:ln w="38100" cap="flat" cmpd="sng">
            <a:solidFill>
              <a:srgbClr val="003300"/>
            </a:solidFill>
            <a:prstDash val="solid"/>
            <a:miter/>
            <a:headEnd type="none" w="med" len="med"/>
            <a:tailEnd type="none" w="med" len="med"/>
          </a:ln>
        </p:spPr>
      </p:pic>
      <p:cxnSp>
        <p:nvCxnSpPr>
          <p:cNvPr id="28" name="Straight Arrow Connector 27">
            <a:extLst>
              <a:ext uri="{FF2B5EF4-FFF2-40B4-BE49-F238E27FC236}">
                <a16:creationId xmlns="" xmlns:a16="http://schemas.microsoft.com/office/drawing/2014/main" id="{FA460F41-6FCA-4E86-AD16-80673BBFE285}"/>
              </a:ext>
            </a:extLst>
          </p:cNvPr>
          <p:cNvCxnSpPr>
            <a:cxnSpLocks/>
          </p:cNvCxnSpPr>
          <p:nvPr/>
        </p:nvCxnSpPr>
        <p:spPr>
          <a:xfrm flipV="1">
            <a:off x="3312847" y="3280336"/>
            <a:ext cx="495753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11">
            <a:extLst>
              <a:ext uri="{FF2B5EF4-FFF2-40B4-BE49-F238E27FC236}">
                <a16:creationId xmlns="" xmlns:a16="http://schemas.microsoft.com/office/drawing/2014/main" id="{6CEA6217-1A1F-4844-AA55-75B05F087A3C}"/>
              </a:ext>
            </a:extLst>
          </p:cNvPr>
          <p:cNvSpPr/>
          <p:nvPr/>
        </p:nvSpPr>
        <p:spPr>
          <a:xfrm>
            <a:off x="3886959" y="2944052"/>
            <a:ext cx="5409441" cy="838653"/>
          </a:xfrm>
          <a:prstGeom prst="roundRect">
            <a:avLst>
              <a:gd name="adj" fmla="val 1170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50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23" grpId="0"/>
      <p:bldP spid="24" grpId="0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 mar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en-US" sz="1400"/>
              <a:t>15</a:t>
            </a:fld>
            <a:endParaRPr lang="en-US" sz="1400"/>
          </a:p>
        </p:txBody>
      </p:sp>
      <p:pic>
        <p:nvPicPr>
          <p:cNvPr id="17411" name="Picture 11" descr="den da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0"/>
            <a:ext cx="92202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0162" name="Text Box 2" descr="Blue tissue paper"/>
          <p:cNvSpPr txBox="1"/>
          <p:nvPr/>
        </p:nvSpPr>
        <p:spPr>
          <a:xfrm>
            <a:off x="304800" y="2743200"/>
            <a:ext cx="1600200" cy="9747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lin ang="5400000" scaled="1"/>
            <a:tileRect/>
          </a:gradFill>
          <a:ln w="2857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sz="28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0000CC"/>
                </a:solidFill>
                <a:latin typeface="Times New Roman" panose="02020603050405020304" pitchFamily="18" charset="0"/>
              </a:rPr>
              <a:t>Bố</a:t>
            </a:r>
            <a:r>
              <a:rPr sz="28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2800" b="1" err="1">
                <a:solidFill>
                  <a:srgbClr val="0000CC"/>
                </a:solidFill>
                <a:latin typeface="Times New Roman" panose="02020603050405020304" pitchFamily="18" charset="0"/>
              </a:rPr>
              <a:t>cục</a:t>
            </a:r>
            <a:r>
              <a:rPr sz="2800" b="1">
                <a:solidFill>
                  <a:srgbClr val="0000CC"/>
                </a:solidFill>
                <a:latin typeface="Times New Roman" panose="02020603050405020304" pitchFamily="18" charset="0"/>
              </a:rPr>
              <a:t>: 3 </a:t>
            </a:r>
            <a:r>
              <a:rPr sz="2800" b="1" err="1">
                <a:solidFill>
                  <a:srgbClr val="0000CC"/>
                </a:solidFill>
                <a:latin typeface="Times New Roman" panose="02020603050405020304" pitchFamily="18" charset="0"/>
              </a:rPr>
              <a:t>đoạn</a:t>
            </a:r>
            <a:endParaRPr sz="28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0163" name="Text Box 3" descr="Blue tissue paper"/>
          <p:cNvSpPr txBox="1"/>
          <p:nvPr/>
        </p:nvSpPr>
        <p:spPr>
          <a:xfrm>
            <a:off x="2438400" y="838200"/>
            <a:ext cx="6324600" cy="138366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lin ang="5400000" scaled="1"/>
            <a:tileRect/>
          </a:gradFill>
          <a:ln w="2857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nl-NL" altLang="x-none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Đoạn 1: Từ đầu... Sơn thấy mẹ hơi rơm rớm nước mắt: Sự thay đổi của cảnh vật và con người khi thời tiết chuyển lạnh;</a:t>
            </a:r>
          </a:p>
        </p:txBody>
      </p:sp>
      <p:sp>
        <p:nvSpPr>
          <p:cNvPr id="220164" name="Line 4" descr="Blue tissue paper"/>
          <p:cNvSpPr/>
          <p:nvPr/>
        </p:nvSpPr>
        <p:spPr>
          <a:xfrm>
            <a:off x="1905000" y="3276600"/>
            <a:ext cx="609600" cy="1905000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20165" name="Line 5" descr="Blue tissue paper"/>
          <p:cNvSpPr/>
          <p:nvPr/>
        </p:nvSpPr>
        <p:spPr>
          <a:xfrm>
            <a:off x="1905000" y="3276600"/>
            <a:ext cx="609600" cy="0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20166" name="Line 6" descr="Blue tissue paper"/>
          <p:cNvSpPr/>
          <p:nvPr/>
        </p:nvSpPr>
        <p:spPr>
          <a:xfrm flipV="1">
            <a:off x="1905000" y="1447800"/>
            <a:ext cx="533400" cy="1828800"/>
          </a:xfrm>
          <a:prstGeom prst="line">
            <a:avLst/>
          </a:prstGeom>
          <a:ln w="28575" cap="flat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20167" name="Rectangle 7" descr="Blue tissue paper"/>
          <p:cNvSpPr/>
          <p:nvPr/>
        </p:nvSpPr>
        <p:spPr>
          <a:xfrm>
            <a:off x="2514600" y="2667000"/>
            <a:ext cx="6248400" cy="18148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lin ang="5400000" scaled="1"/>
            <a:tileRect/>
          </a:gradFill>
          <a:ln w="2857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Char char="-"/>
            </a:pPr>
            <a:r>
              <a:rPr lang="nl-NL" altLang="x-none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Đoạn 2: Tiếp... trong ḷòng tự nhiên thấy ấm áp vui vui: Sơn và Lan ra ngoài chơi với các bạn nhỏ ngoài chợ và quyết định cho bé Hiên chiếc áo</a:t>
            </a:r>
          </a:p>
        </p:txBody>
      </p:sp>
      <p:sp>
        <p:nvSpPr>
          <p:cNvPr id="220168" name="Rectangle 8" descr="Blue tissue paper"/>
          <p:cNvSpPr/>
          <p:nvPr/>
        </p:nvSpPr>
        <p:spPr>
          <a:xfrm>
            <a:off x="2514600" y="4495800"/>
            <a:ext cx="6248400" cy="138366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lin ang="5400000" scaled="1"/>
            <a:tileRect/>
          </a:gradFill>
          <a:ln w="2857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buFontTx/>
              <a:buChar char="-"/>
            </a:pPr>
            <a:r>
              <a:rPr lang="nl-NL" altLang="x-none" sz="2800" b="1" dirty="0">
                <a:solidFill>
                  <a:srgbClr val="0000CC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Đoạn 3: C̣òn lại: Thái độ và cách ứng xử của mọi người khi phát hiện hành động cho áo của Sơn.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0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0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0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0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0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0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0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2" grpId="0" animBg="1"/>
      <p:bldP spid="220163" grpId="0" bldLvl="0" animBg="1"/>
      <p:bldP spid="220167" grpId="0" bldLvl="0" animBg="1"/>
      <p:bldP spid="220168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A6BD01-D65C-744E-A7C2-C51458EF7C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AEE2BAF-54B0-8941-86FB-36E501D6FF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27EA76E-2A7F-5F46-8C1C-CEAA9B9D9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426" y="857250"/>
            <a:ext cx="6903575" cy="5143500"/>
          </a:xfrm>
          <a:prstGeom prst="rect">
            <a:avLst/>
          </a:prstGeom>
        </p:spPr>
      </p:pic>
      <p:pic>
        <p:nvPicPr>
          <p:cNvPr id="8" name="图片 18">
            <a:extLst>
              <a:ext uri="{FF2B5EF4-FFF2-40B4-BE49-F238E27FC236}">
                <a16:creationId xmlns="" xmlns:a16="http://schemas.microsoft.com/office/drawing/2014/main" id="{D88F23E2-004B-974F-A9E6-FCD5DB6BD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68370" y="975491"/>
            <a:ext cx="6832630" cy="490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B05E0A1C-8F2C-8043-B897-C9A1D23DC681}"/>
              </a:ext>
            </a:extLst>
          </p:cNvPr>
          <p:cNvSpPr/>
          <p:nvPr/>
        </p:nvSpPr>
        <p:spPr>
          <a:xfrm>
            <a:off x="1143000" y="913071"/>
            <a:ext cx="6903576" cy="5023885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50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2D084EA-E300-44F5-9030-06591CB5B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334" y="1144340"/>
            <a:ext cx="3544683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x-none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x-none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x-none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x-none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x-none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x-none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x-none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altLang="x-none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C434E22-B356-499F-8CA3-83BFEFE08710}"/>
              </a:ext>
            </a:extLst>
          </p:cNvPr>
          <p:cNvSpPr/>
          <p:nvPr/>
        </p:nvSpPr>
        <p:spPr>
          <a:xfrm>
            <a:off x="1485907" y="2571750"/>
            <a:ext cx="44305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611533F-7ED5-441A-B69F-D760221EE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425" y="1542380"/>
            <a:ext cx="3795589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x-none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x-none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x-none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x-none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x-none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x-none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4D7C40A6-3DD3-4BF0-B999-66862D64F10F}"/>
              </a:ext>
            </a:extLst>
          </p:cNvPr>
          <p:cNvSpPr/>
          <p:nvPr/>
        </p:nvSpPr>
        <p:spPr>
          <a:xfrm>
            <a:off x="1336431" y="2158887"/>
            <a:ext cx="4413739" cy="428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750"/>
              </a:spcAft>
            </a:pPr>
            <a:r>
              <a:rPr lang="en-US" sz="21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1.Hai </a:t>
            </a:r>
            <a:r>
              <a:rPr lang="en-US" sz="21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chị</a:t>
            </a:r>
            <a:r>
              <a:rPr lang="en-US" sz="21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1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 </a:t>
            </a:r>
            <a:r>
              <a:rPr lang="en-US" sz="21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1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1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r>
              <a:rPr lang="en-US" sz="21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1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Lan)</a:t>
            </a:r>
            <a:endParaRPr lang="en-US" sz="21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Cloud 22">
            <a:extLst>
              <a:ext uri="{FF2B5EF4-FFF2-40B4-BE49-F238E27FC236}">
                <a16:creationId xmlns="" xmlns:a16="http://schemas.microsoft.com/office/drawing/2014/main" id="{BF5A50F7-B3DE-47A1-BFA0-42DD9F4837AD}"/>
              </a:ext>
            </a:extLst>
          </p:cNvPr>
          <p:cNvSpPr/>
          <p:nvPr/>
        </p:nvSpPr>
        <p:spPr>
          <a:xfrm>
            <a:off x="1014310" y="2815548"/>
            <a:ext cx="6924344" cy="2075259"/>
          </a:xfrm>
          <a:prstGeom prst="cloud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phiếu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3 </a:t>
            </a:r>
            <a:endParaRPr lang="vi-VN" sz="2800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997BFC36-16E2-48C2-B5AD-525B0FEC01BB}"/>
              </a:ext>
            </a:extLst>
          </p:cNvPr>
          <p:cNvSpPr/>
          <p:nvPr/>
        </p:nvSpPr>
        <p:spPr>
          <a:xfrm>
            <a:off x="1506686" y="3506928"/>
            <a:ext cx="44305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6" name="图片 3">
            <a:extLst>
              <a:ext uri="{FF2B5EF4-FFF2-40B4-BE49-F238E27FC236}">
                <a16:creationId xmlns="" xmlns:a16="http://schemas.microsoft.com/office/drawing/2014/main" id="{783E9C48-D9E5-451A-BFA6-737B057EDD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10" y="4434666"/>
            <a:ext cx="1645763" cy="1600595"/>
          </a:xfrm>
          <a:prstGeom prst="rect">
            <a:avLst/>
          </a:prstGeom>
        </p:spPr>
      </p:pic>
      <p:pic>
        <p:nvPicPr>
          <p:cNvPr id="27" name="Picture 2" descr="F:\360安全浏览器下载\六一\Nipic_2531170_b95b5e79d8a6cffe\未标题-1.png">
            <a:extLst>
              <a:ext uri="{FF2B5EF4-FFF2-40B4-BE49-F238E27FC236}">
                <a16:creationId xmlns="" xmlns:a16="http://schemas.microsoft.com/office/drawing/2014/main" id="{AA475811-B77E-45B3-B5D0-77AEE505E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022" y="1340827"/>
            <a:ext cx="1030632" cy="132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88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3" grpId="0" animBg="1"/>
      <p:bldP spid="23" grpId="1" animBg="1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696491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922" y="1827585"/>
            <a:ext cx="8790156" cy="322099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None/>
            </a:pPr>
            <a:r>
              <a:rPr lang="en-US" sz="225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25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25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dung:Hai</a:t>
            </a:r>
            <a:r>
              <a:rPr lang="en-US" sz="225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</a:t>
            </a:r>
            <a:r>
              <a:rPr lang="en-US" sz="225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25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 </a:t>
            </a:r>
            <a:r>
              <a:rPr lang="en-US" sz="225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25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25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r>
              <a:rPr lang="en-US" sz="225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5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Lan ) </a:t>
            </a:r>
            <a:r>
              <a:rPr lang="en-US" sz="225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25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buổi</a:t>
            </a:r>
            <a:r>
              <a:rPr lang="en-US" sz="225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25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25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25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5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25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5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5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25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25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 </a:t>
            </a:r>
            <a:r>
              <a:rPr lang="en-US" sz="225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gió</a:t>
            </a:r>
            <a:r>
              <a:rPr lang="en-US" sz="225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lạnh</a:t>
            </a:r>
            <a:r>
              <a:rPr lang="en-US" sz="225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25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225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225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None/>
            </a:pPr>
            <a:r>
              <a:rPr lang="en-US" sz="225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25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25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25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endParaRPr lang="en-US" sz="22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None/>
            </a:pPr>
            <a:r>
              <a:rPr lang="en-US" sz="225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25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25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25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25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25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25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(10 HS)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None/>
            </a:pPr>
            <a:r>
              <a:rPr lang="en-US" sz="225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25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25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25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vi-VN" sz="22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ọc sinh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mềm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zoom.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</a:t>
            </a:r>
            <a:r>
              <a:rPr lang="vi-VN" sz="22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rình bày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mềm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Google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padlet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50" dirty="0">
              <a:solidFill>
                <a:srgbClr val="2626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None/>
            </a:pPr>
            <a:endParaRPr lang="en-US" sz="22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30000"/>
              </a:lnSpc>
              <a:buNone/>
            </a:pPr>
            <a:endParaRPr lang="en-US" sz="2250" dirty="0"/>
          </a:p>
          <a:p>
            <a:pPr marL="0" indent="0">
              <a:lnSpc>
                <a:spcPct val="130000"/>
              </a:lnSpc>
              <a:buNone/>
            </a:pPr>
            <a:endParaRPr lang="en-US" sz="2250" dirty="0"/>
          </a:p>
          <a:p>
            <a:pPr marL="0" indent="0">
              <a:lnSpc>
                <a:spcPct val="130000"/>
              </a:lnSpc>
              <a:buNone/>
            </a:pPr>
            <a:endParaRPr lang="en-US" sz="2250" dirty="0"/>
          </a:p>
        </p:txBody>
      </p:sp>
      <p:pic>
        <p:nvPicPr>
          <p:cNvPr id="4" name="图片 3092" descr="PPT素材-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084" y="4528539"/>
            <a:ext cx="2394107" cy="228066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628650" y="533400"/>
            <a:ext cx="69151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PHIẾU HỌC TẬP SỐ 3 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52808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s 39941"/>
          <p:cNvSpPr/>
          <p:nvPr/>
        </p:nvSpPr>
        <p:spPr>
          <a:xfrm>
            <a:off x="304800" y="228600"/>
            <a:ext cx="6533515" cy="86106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>
              <a:lnSpc>
                <a:spcPct val="120000"/>
              </a:lnSpc>
            </a:pPr>
            <a:r>
              <a:rPr lang="en-US" sz="2800" b="1">
                <a:latin typeface="Times New Roman" panose="02020603050405020304" pitchFamily="18" charset="0"/>
              </a:rPr>
              <a:t>Hai chị em (Nhân vật Sơn và Lan)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sz="2800" b="1">
                <a:latin typeface="Times New Roman" panose="02020603050405020304" pitchFamily="18" charset="0"/>
              </a:rPr>
              <a:t>a. Buổi sáng khi ở trong nhà</a:t>
            </a:r>
          </a:p>
        </p:txBody>
      </p:sp>
      <p:sp>
        <p:nvSpPr>
          <p:cNvPr id="39944" name="Rectangles 39943">
            <a:hlinkClick r:id="rId2" action="ppaction://hlinksldjump"/>
          </p:cNvPr>
          <p:cNvSpPr/>
          <p:nvPr/>
        </p:nvSpPr>
        <p:spPr>
          <a:xfrm>
            <a:off x="-34290" y="1873250"/>
            <a:ext cx="2538095" cy="88963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b="1">
                <a:latin typeface="Times New Roman" panose="02020603050405020304" pitchFamily="18" charset="0"/>
              </a:rPr>
              <a:t>Gia cảnh</a:t>
            </a:r>
          </a:p>
        </p:txBody>
      </p:sp>
      <p:sp>
        <p:nvSpPr>
          <p:cNvPr id="39945" name="Rectangles 39944">
            <a:hlinkClick r:id="rId3" action="ppaction://hlinksldjump"/>
          </p:cNvPr>
          <p:cNvSpPr/>
          <p:nvPr/>
        </p:nvSpPr>
        <p:spPr>
          <a:xfrm>
            <a:off x="2667000" y="1762760"/>
            <a:ext cx="1981200" cy="1066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b="1" dirty="0" err="1">
                <a:latin typeface="Times New Roman" panose="02020603050405020304" pitchFamily="18" charset="0"/>
              </a:rPr>
              <a:t>Cách</a:t>
            </a:r>
            <a:r>
              <a:rPr b="1" dirty="0">
                <a:latin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</a:rPr>
              <a:t>xưng</a:t>
            </a:r>
            <a:r>
              <a:rPr b="1" dirty="0">
                <a:latin typeface="Times New Roman" panose="02020603050405020304" pitchFamily="18" charset="0"/>
              </a:rPr>
              <a:t> </a:t>
            </a:r>
            <a:r>
              <a:rPr b="1" dirty="0" err="1">
                <a:latin typeface="Times New Roman" panose="02020603050405020304" pitchFamily="18" charset="0"/>
              </a:rPr>
              <a:t>hô</a:t>
            </a:r>
            <a:endParaRPr b="1" dirty="0">
              <a:latin typeface="Times New Roman" panose="02020603050405020304" pitchFamily="18" charset="0"/>
            </a:endParaRPr>
          </a:p>
        </p:txBody>
      </p:sp>
      <p:sp>
        <p:nvSpPr>
          <p:cNvPr id="39946" name="Rectangles 39945">
            <a:hlinkClick r:id="rId4" action="ppaction://hlinksldjump"/>
          </p:cNvPr>
          <p:cNvSpPr/>
          <p:nvPr/>
        </p:nvSpPr>
        <p:spPr>
          <a:xfrm>
            <a:off x="4743450" y="1752600"/>
            <a:ext cx="1981200" cy="1066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b="1">
                <a:latin typeface="Times New Roman" panose="02020603050405020304" pitchFamily="18" charset="0"/>
              </a:rPr>
              <a:t>Khi nghe  nói </a:t>
            </a:r>
          </a:p>
          <a:p>
            <a:pPr algn="ctr"/>
            <a:r>
              <a:rPr b="1">
                <a:latin typeface="Times New Roman" panose="02020603050405020304" pitchFamily="18" charset="0"/>
              </a:rPr>
              <a:t>chuyện về em</a:t>
            </a:r>
          </a:p>
        </p:txBody>
      </p:sp>
      <p:sp>
        <p:nvSpPr>
          <p:cNvPr id="39947" name="Rectangles 39946">
            <a:hlinkClick r:id="rId5" action="ppaction://hlinksldjump"/>
          </p:cNvPr>
          <p:cNvSpPr/>
          <p:nvPr/>
        </p:nvSpPr>
        <p:spPr>
          <a:xfrm>
            <a:off x="7048500" y="1752600"/>
            <a:ext cx="1981200" cy="1066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b="1" err="1">
                <a:latin typeface="Times New Roman" panose="02020603050405020304" pitchFamily="18" charset="0"/>
              </a:rPr>
              <a:t>Tâm</a:t>
            </a:r>
            <a:r>
              <a:rPr b="1">
                <a:latin typeface="Times New Roman" panose="02020603050405020304" pitchFamily="18" charset="0"/>
              </a:rPr>
              <a:t> </a:t>
            </a:r>
            <a:r>
              <a:rPr b="1" err="1">
                <a:latin typeface="Times New Roman" panose="02020603050405020304" pitchFamily="18" charset="0"/>
              </a:rPr>
              <a:t>trạng</a:t>
            </a:r>
            <a:r>
              <a:rPr b="1">
                <a:latin typeface="Times New Roman" panose="02020603050405020304" pitchFamily="18" charset="0"/>
              </a:rPr>
              <a:t> </a:t>
            </a:r>
          </a:p>
          <a:p>
            <a:pPr algn="ctr"/>
            <a:endParaRPr b="1">
              <a:latin typeface="Times New Roman" panose="02020603050405020304" pitchFamily="18" charset="0"/>
            </a:endParaRPr>
          </a:p>
        </p:txBody>
      </p:sp>
      <p:sp>
        <p:nvSpPr>
          <p:cNvPr id="39954" name="Rectangles 39953"/>
          <p:cNvSpPr/>
          <p:nvPr/>
        </p:nvSpPr>
        <p:spPr>
          <a:xfrm>
            <a:off x="381000" y="3886200"/>
            <a:ext cx="8229600" cy="25908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55" name="Text Box 39954"/>
          <p:cNvSpPr txBox="1"/>
          <p:nvPr/>
        </p:nvSpPr>
        <p:spPr>
          <a:xfrm>
            <a:off x="457200" y="4038600"/>
            <a:ext cx="8077200" cy="49244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Nhận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xét</a:t>
            </a:r>
            <a:r>
              <a:rPr lang="en-US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9956" name="Straight Connector 39955"/>
          <p:cNvSpPr/>
          <p:nvPr/>
        </p:nvSpPr>
        <p:spPr>
          <a:xfrm flipH="1">
            <a:off x="990600" y="1219200"/>
            <a:ext cx="3581400" cy="533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9957" name="Straight Connector 39956"/>
          <p:cNvSpPr/>
          <p:nvPr/>
        </p:nvSpPr>
        <p:spPr>
          <a:xfrm flipH="1">
            <a:off x="3581400" y="1219200"/>
            <a:ext cx="990600" cy="533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9958" name="Straight Connector 39957"/>
          <p:cNvSpPr/>
          <p:nvPr/>
        </p:nvSpPr>
        <p:spPr>
          <a:xfrm>
            <a:off x="4572000" y="1219200"/>
            <a:ext cx="1066800" cy="533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9959" name="Straight Connector 39958"/>
          <p:cNvSpPr/>
          <p:nvPr/>
        </p:nvSpPr>
        <p:spPr>
          <a:xfrm>
            <a:off x="4572000" y="1219200"/>
            <a:ext cx="3429000" cy="533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9960" name="Straight Connector 39959"/>
          <p:cNvSpPr/>
          <p:nvPr/>
        </p:nvSpPr>
        <p:spPr>
          <a:xfrm>
            <a:off x="1066800" y="2819400"/>
            <a:ext cx="3429000" cy="1066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9961" name="Straight Connector 39960"/>
          <p:cNvSpPr/>
          <p:nvPr/>
        </p:nvSpPr>
        <p:spPr>
          <a:xfrm>
            <a:off x="3429000" y="2819400"/>
            <a:ext cx="1066800" cy="1066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9962" name="Straight Connector 39961"/>
          <p:cNvSpPr/>
          <p:nvPr/>
        </p:nvSpPr>
        <p:spPr>
          <a:xfrm flipH="1">
            <a:off x="4495800" y="2819400"/>
            <a:ext cx="1143000" cy="1066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9963" name="Straight Connector 39962"/>
          <p:cNvSpPr/>
          <p:nvPr/>
        </p:nvSpPr>
        <p:spPr>
          <a:xfrm flipH="1">
            <a:off x="4495800" y="2819400"/>
            <a:ext cx="3505200" cy="1066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9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9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9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 bldLvl="0" animBg="1"/>
      <p:bldP spid="39944" grpId="0" bldLvl="0" animBg="1"/>
      <p:bldP spid="39945" grpId="0" bldLvl="0" animBg="1"/>
      <p:bldP spid="39946" grpId="0" animBg="1"/>
      <p:bldP spid="39947" grpId="0" animBg="1"/>
      <p:bldP spid="3995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6FB12DE-B5E3-496D-A606-0023050B0549}"/>
              </a:ext>
            </a:extLst>
          </p:cNvPr>
          <p:cNvSpPr txBox="1"/>
          <p:nvPr/>
        </p:nvSpPr>
        <p:spPr>
          <a:xfrm>
            <a:off x="457200" y="228600"/>
            <a:ext cx="84582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40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2400" i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vi-VN" sz="240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vi-VN" sz="2400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khi ở trong </a:t>
            </a:r>
            <a:r>
              <a:rPr lang="vi-VN" sz="2400" i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0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Gia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vú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xưng hô: </a:t>
            </a:r>
            <a:endParaRPr lang="en-US" sz="20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*"/>
            </a:pP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Sơn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em Duyên ngay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“cô Duyên” - “cô” - trang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*"/>
            </a:pP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Sơn: “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mợ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 gia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trung lưu</a:t>
            </a:r>
            <a:endParaRPr lang="en-US" sz="20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Sơn quen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vay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Sơn;</a:t>
            </a:r>
            <a:endParaRPr lang="en-US" sz="20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Khi nghe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vú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em:</a:t>
            </a:r>
            <a:endParaRPr lang="en-US" sz="20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Sơn </a:t>
            </a:r>
            <a:r>
              <a:rPr lang="vi-VN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vi-VN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em, </a:t>
            </a:r>
            <a:r>
              <a:rPr lang="vi-VN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vi-VN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thương em </a:t>
            </a:r>
            <a:r>
              <a:rPr lang="vi-VN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Sơn </a:t>
            </a:r>
            <a:r>
              <a:rPr lang="vi-VN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vi-VN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vi-VN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hơi rơm </a:t>
            </a:r>
            <a:r>
              <a:rPr lang="vi-VN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rớm</a:t>
            </a:r>
            <a:r>
              <a:rPr lang="vi-VN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 </a:t>
            </a:r>
            <a:r>
              <a:rPr lang="vi-VN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vi-VN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vi-VN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vi-VN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vi-VN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vi-VN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vi-VN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vi-VN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vi-VN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Thach</a:t>
            </a:r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Lam  </a:t>
            </a:r>
            <a:r>
              <a:rPr lang="vi-VN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gợi</a:t>
            </a:r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lên bao </a:t>
            </a:r>
            <a:r>
              <a:rPr lang="vi-VN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nỗi</a:t>
            </a:r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đau </a:t>
            </a:r>
            <a:r>
              <a:rPr lang="vi-VN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và</a:t>
            </a:r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tình</a:t>
            </a:r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thương: </a:t>
            </a:r>
            <a:r>
              <a:rPr lang="vi-VN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tình</a:t>
            </a:r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mẹ</a:t>
            </a:r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con, </a:t>
            </a:r>
            <a:r>
              <a:rPr lang="vi-VN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tình</a:t>
            </a:r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anh em, </a:t>
            </a:r>
            <a:r>
              <a:rPr lang="vi-VN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tình</a:t>
            </a:r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thương </a:t>
            </a:r>
            <a:r>
              <a:rPr lang="vi-VN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của</a:t>
            </a:r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vú</a:t>
            </a:r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già</a:t>
            </a:r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nhân </a:t>
            </a:r>
            <a:r>
              <a:rPr lang="vi-VN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hậu</a:t>
            </a:r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. </a:t>
            </a:r>
            <a:r>
              <a:rPr lang="vi-VN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Tình</a:t>
            </a:r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tiết</a:t>
            </a:r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nói</a:t>
            </a:r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về</a:t>
            </a:r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chiếc</a:t>
            </a:r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áo</a:t>
            </a:r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bé</a:t>
            </a:r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 Duyên cho</a:t>
            </a:r>
            <a:r>
              <a:rPr lang="vi-VN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C0000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1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-427871" y="636495"/>
            <a:ext cx="9144000" cy="5143500"/>
          </a:xfrm>
          <a:ln w="2286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18439" name="WordArt 7"/>
          <p:cNvSpPr>
            <a:spLocks noChangeArrowheads="1" noChangeShapeType="1" noTextEdit="1"/>
          </p:cNvSpPr>
          <p:nvPr/>
        </p:nvSpPr>
        <p:spPr bwMode="auto">
          <a:xfrm>
            <a:off x="-252536" y="3442573"/>
            <a:ext cx="8784976" cy="90082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207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GIÓ LẠNH ĐẦU MÙA </a:t>
            </a:r>
            <a:endParaRPr lang="vi-VN" sz="36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07704" y="5013177"/>
            <a:ext cx="563609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vi-VN" sz="4400" b="1" dirty="0">
                <a:solidFill>
                  <a:srgbClr val="7030A0"/>
                </a:solidFill>
              </a:rPr>
              <a:t>THẠCH LAM</a:t>
            </a:r>
          </a:p>
        </p:txBody>
      </p:sp>
      <p:sp>
        <p:nvSpPr>
          <p:cNvPr id="2" name="Rectangle 1"/>
          <p:cNvSpPr/>
          <p:nvPr/>
        </p:nvSpPr>
        <p:spPr>
          <a:xfrm>
            <a:off x="611560" y="633874"/>
            <a:ext cx="720080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rPr>
              <a:t>  BÀI 3</a:t>
            </a:r>
          </a:p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rPr>
              <a:t>Yêu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rPr>
              <a:t>thương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rPr>
              <a:t> chia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rPr>
              <a:t>sẻ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rPr>
              <a:t>   </a:t>
            </a:r>
          </a:p>
          <a:p>
            <a:pPr algn="ctr"/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anose="02020603050405020304" pitchFamily="18" charset="0"/>
              </a:rPr>
              <a:t>TIẾT:32+33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01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3F8C69-2F71-454B-B078-C69BB4546A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IV: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4F23338-83D0-475F-B1C0-252D923AE6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7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9645" y="2079150"/>
            <a:ext cx="6864646" cy="11057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375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“</a:t>
            </a:r>
            <a:r>
              <a:rPr lang="en-US" sz="3375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Gió</a:t>
            </a:r>
            <a:r>
              <a:rPr lang="en-US" sz="3375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375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lạnh</a:t>
            </a:r>
            <a:r>
              <a:rPr lang="en-US" sz="3375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375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đầu</a:t>
            </a:r>
            <a:r>
              <a:rPr lang="en-US" sz="3375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375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mùa</a:t>
            </a:r>
            <a:r>
              <a:rPr lang="en-US" sz="3375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” </a:t>
            </a:r>
            <a:r>
              <a:rPr lang="en-US" sz="3375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thuộc</a:t>
            </a:r>
            <a:endParaRPr lang="en-US" sz="3375" b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  <a:p>
            <a:pPr algn="ctr"/>
            <a:r>
              <a:rPr lang="en-US" sz="3375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thể</a:t>
            </a:r>
            <a:r>
              <a:rPr lang="en-US" sz="3375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375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loại</a:t>
            </a:r>
            <a:r>
              <a:rPr lang="en-US" sz="3375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375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nào</a:t>
            </a:r>
            <a:r>
              <a:rPr lang="en-US" sz="3375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?</a:t>
            </a:r>
            <a:endParaRPr lang="vi-VN" sz="3375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3" name="A"/>
          <p:cNvSpPr/>
          <p:nvPr/>
        </p:nvSpPr>
        <p:spPr>
          <a:xfrm>
            <a:off x="768353" y="3761278"/>
            <a:ext cx="3616701" cy="635729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277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vi-VN" sz="277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 tự do</a:t>
            </a:r>
          </a:p>
        </p:txBody>
      </p:sp>
      <p:sp>
        <p:nvSpPr>
          <p:cNvPr id="14" name="B"/>
          <p:cNvSpPr/>
          <p:nvPr/>
        </p:nvSpPr>
        <p:spPr>
          <a:xfrm>
            <a:off x="768353" y="4714870"/>
            <a:ext cx="3616701" cy="635729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r>
              <a:rPr lang="vi-VN" sz="277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  </a:t>
            </a:r>
            <a:r>
              <a:rPr lang="en-US" sz="277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775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77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75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77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775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"/>
          <p:cNvSpPr/>
          <p:nvPr/>
        </p:nvSpPr>
        <p:spPr>
          <a:xfrm flipH="1">
            <a:off x="4628506" y="3761278"/>
            <a:ext cx="3613114" cy="635729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277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775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77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77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 thoại</a:t>
            </a:r>
          </a:p>
        </p:txBody>
      </p:sp>
      <p:sp>
        <p:nvSpPr>
          <p:cNvPr id="16" name="D"/>
          <p:cNvSpPr/>
          <p:nvPr/>
        </p:nvSpPr>
        <p:spPr>
          <a:xfrm flipH="1">
            <a:off x="4628506" y="4714870"/>
            <a:ext cx="3613114" cy="635729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r>
              <a:rPr lang="vi-VN" sz="277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77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vi-VN" sz="277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 4 chữ</a:t>
            </a:r>
          </a:p>
        </p:txBody>
      </p:sp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6" y="986735"/>
            <a:ext cx="685016" cy="527735"/>
          </a:xfrm>
          <a:prstGeom prst="rect">
            <a:avLst/>
          </a:prstGeom>
        </p:spPr>
      </p:pic>
      <p:sp>
        <p:nvSpPr>
          <p:cNvPr id="10" name="Rounded Rectangle 23"/>
          <p:cNvSpPr/>
          <p:nvPr/>
        </p:nvSpPr>
        <p:spPr>
          <a:xfrm>
            <a:off x="6610527" y="942338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6610527" y="954167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6610527" y="962138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6610527" y="954422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6610527" y="942338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6610527" y="958280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6610527" y="950309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6610527" y="942338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6610527" y="926397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6610527" y="934369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6610527" y="934369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126" y="912259"/>
            <a:ext cx="780876" cy="63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1841437"/>
            <a:ext cx="8382000" cy="10360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2625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</a:t>
            </a:r>
            <a:r>
              <a:rPr lang="en-US" sz="2625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25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bản</a:t>
            </a:r>
            <a:r>
              <a:rPr lang="en-US" sz="2625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“</a:t>
            </a:r>
            <a:r>
              <a:rPr lang="en-US" sz="2625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Gió</a:t>
            </a:r>
            <a:r>
              <a:rPr lang="en-US" sz="2625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25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lạnh</a:t>
            </a:r>
            <a:r>
              <a:rPr lang="en-US" sz="2625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25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đầu</a:t>
            </a:r>
            <a:r>
              <a:rPr lang="en-US" sz="2625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25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mùa</a:t>
            </a:r>
            <a:r>
              <a:rPr lang="en-US" sz="2625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” </a:t>
            </a:r>
            <a:r>
              <a:rPr lang="en-US" sz="2625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được</a:t>
            </a:r>
            <a:r>
              <a:rPr lang="en-US" sz="2625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25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kể</a:t>
            </a:r>
            <a:r>
              <a:rPr lang="en-US" sz="2625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25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theo</a:t>
            </a:r>
            <a:r>
              <a:rPr lang="en-US" sz="2625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25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ngôi</a:t>
            </a:r>
            <a:r>
              <a:rPr lang="en-US" sz="2625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25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thứ</a:t>
            </a:r>
            <a:r>
              <a:rPr lang="en-US" sz="2625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25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mấy</a:t>
            </a:r>
            <a:r>
              <a:rPr lang="en-US" sz="2625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?</a:t>
            </a:r>
            <a:endParaRPr lang="vi-VN" sz="2625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3" name="A"/>
          <p:cNvSpPr/>
          <p:nvPr/>
        </p:nvSpPr>
        <p:spPr>
          <a:xfrm>
            <a:off x="354863" y="4618660"/>
            <a:ext cx="4031063" cy="94164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22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25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2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5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2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vi-VN" sz="22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B"/>
          <p:cNvSpPr/>
          <p:nvPr/>
        </p:nvSpPr>
        <p:spPr>
          <a:xfrm>
            <a:off x="354868" y="3356313"/>
            <a:ext cx="4031062" cy="94164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22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25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2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5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2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vi-VN" sz="22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"/>
          <p:cNvSpPr/>
          <p:nvPr/>
        </p:nvSpPr>
        <p:spPr>
          <a:xfrm flipH="1">
            <a:off x="4756433" y="3356312"/>
            <a:ext cx="4031063" cy="94164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22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B. </a:t>
            </a:r>
            <a:r>
              <a:rPr lang="en-US" sz="225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2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5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2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vi-VN" sz="22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749011" y="4605370"/>
            <a:ext cx="4031063" cy="94164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22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25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2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5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2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vi-VN" sz="22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6" y="973445"/>
            <a:ext cx="685016" cy="527735"/>
          </a:xfrm>
          <a:prstGeom prst="rect">
            <a:avLst/>
          </a:prstGeom>
        </p:spPr>
      </p:pic>
      <p:sp>
        <p:nvSpPr>
          <p:cNvPr id="10" name="Rounded Rectangle 23"/>
          <p:cNvSpPr/>
          <p:nvPr/>
        </p:nvSpPr>
        <p:spPr>
          <a:xfrm>
            <a:off x="6610527" y="929048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6610527" y="940877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6610527" y="948848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6610527" y="941132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6610527" y="929048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6610527" y="944990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6610527" y="937019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00:04</a:t>
            </a:r>
          </a:p>
        </p:txBody>
      </p:sp>
      <p:sp>
        <p:nvSpPr>
          <p:cNvPr id="22" name="Rounded Rectangle 30"/>
          <p:cNvSpPr/>
          <p:nvPr/>
        </p:nvSpPr>
        <p:spPr>
          <a:xfrm>
            <a:off x="6610527" y="929048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00:03</a:t>
            </a:r>
          </a:p>
        </p:txBody>
      </p:sp>
      <p:sp>
        <p:nvSpPr>
          <p:cNvPr id="23" name="Rounded Rectangle 31"/>
          <p:cNvSpPr/>
          <p:nvPr/>
        </p:nvSpPr>
        <p:spPr>
          <a:xfrm>
            <a:off x="6610527" y="913107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00:02</a:t>
            </a:r>
          </a:p>
        </p:txBody>
      </p:sp>
      <p:sp>
        <p:nvSpPr>
          <p:cNvPr id="24" name="Rounded Rectangle 32"/>
          <p:cNvSpPr/>
          <p:nvPr/>
        </p:nvSpPr>
        <p:spPr>
          <a:xfrm>
            <a:off x="6610527" y="921079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00:01</a:t>
            </a:r>
          </a:p>
        </p:txBody>
      </p:sp>
      <p:sp>
        <p:nvSpPr>
          <p:cNvPr id="25" name="Rounded Rectangle 33"/>
          <p:cNvSpPr/>
          <p:nvPr/>
        </p:nvSpPr>
        <p:spPr>
          <a:xfrm>
            <a:off x="6610527" y="921079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00:00</a:t>
            </a:r>
          </a:p>
        </p:txBody>
      </p:sp>
      <p:pic>
        <p:nvPicPr>
          <p:cNvPr id="26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126" y="898970"/>
            <a:ext cx="780876" cy="63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24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768350" y="1929155"/>
            <a:ext cx="7469868" cy="15357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vi-VN" sz="337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thức biểu đạt chính </a:t>
            </a:r>
            <a:r>
              <a:rPr lang="vi-VN" sz="337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37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7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37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37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7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bản“Gió</a:t>
            </a:r>
            <a:r>
              <a:rPr lang="en-US" sz="337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7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37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7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37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7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37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  <a:r>
              <a:rPr lang="vi-VN" sz="337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gì</a:t>
            </a:r>
            <a:r>
              <a:rPr lang="en-US" sz="337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375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"/>
          <p:cNvSpPr/>
          <p:nvPr/>
        </p:nvSpPr>
        <p:spPr>
          <a:xfrm>
            <a:off x="83337" y="4132304"/>
            <a:ext cx="4601836" cy="635729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277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vi-VN" sz="277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 cảm</a:t>
            </a:r>
          </a:p>
        </p:txBody>
      </p:sp>
      <p:sp>
        <p:nvSpPr>
          <p:cNvPr id="14" name="B"/>
          <p:cNvSpPr/>
          <p:nvPr/>
        </p:nvSpPr>
        <p:spPr>
          <a:xfrm>
            <a:off x="1" y="5064120"/>
            <a:ext cx="4876800" cy="75398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277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vi-VN" sz="2775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vi-VN" sz="277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en-US" sz="277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ự, </a:t>
            </a:r>
            <a:r>
              <a:rPr lang="vi-VN" sz="277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miêu </a:t>
            </a:r>
            <a:r>
              <a:rPr lang="vi-VN" sz="2775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77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75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7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75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77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75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77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775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"/>
          <p:cNvSpPr/>
          <p:nvPr/>
        </p:nvSpPr>
        <p:spPr>
          <a:xfrm flipH="1">
            <a:off x="4621131" y="4132304"/>
            <a:ext cx="4339091" cy="635729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277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vi-VN" sz="277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Miêu tả</a:t>
            </a:r>
          </a:p>
        </p:txBody>
      </p:sp>
      <p:sp>
        <p:nvSpPr>
          <p:cNvPr id="16" name="D"/>
          <p:cNvSpPr/>
          <p:nvPr/>
        </p:nvSpPr>
        <p:spPr>
          <a:xfrm flipH="1">
            <a:off x="4685172" y="5064120"/>
            <a:ext cx="4339091" cy="635729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r>
              <a:rPr lang="vi-VN" sz="277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77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D. </a:t>
            </a:r>
            <a:r>
              <a:rPr lang="vi-VN" sz="277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 sự</a:t>
            </a:r>
          </a:p>
        </p:txBody>
      </p:sp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6" y="1039897"/>
            <a:ext cx="685016" cy="527735"/>
          </a:xfrm>
          <a:prstGeom prst="rect">
            <a:avLst/>
          </a:prstGeom>
        </p:spPr>
      </p:pic>
      <p:sp>
        <p:nvSpPr>
          <p:cNvPr id="10" name="Rounded Rectangle 23"/>
          <p:cNvSpPr/>
          <p:nvPr/>
        </p:nvSpPr>
        <p:spPr>
          <a:xfrm>
            <a:off x="6610527" y="995501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6610527" y="1007329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6610527" y="1015300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00:08</a:t>
            </a:r>
          </a:p>
        </p:txBody>
      </p:sp>
      <p:sp>
        <p:nvSpPr>
          <p:cNvPr id="18" name="Rounded Rectangle 26"/>
          <p:cNvSpPr/>
          <p:nvPr/>
        </p:nvSpPr>
        <p:spPr>
          <a:xfrm>
            <a:off x="6610527" y="1007584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00:07</a:t>
            </a:r>
          </a:p>
        </p:txBody>
      </p:sp>
      <p:sp>
        <p:nvSpPr>
          <p:cNvPr id="19" name="Rounded Rectangle 27"/>
          <p:cNvSpPr/>
          <p:nvPr/>
        </p:nvSpPr>
        <p:spPr>
          <a:xfrm>
            <a:off x="6610527" y="995501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00:06</a:t>
            </a:r>
          </a:p>
        </p:txBody>
      </p:sp>
      <p:sp>
        <p:nvSpPr>
          <p:cNvPr id="20" name="Rounded Rectangle 28"/>
          <p:cNvSpPr/>
          <p:nvPr/>
        </p:nvSpPr>
        <p:spPr>
          <a:xfrm>
            <a:off x="6610527" y="1011442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00:05</a:t>
            </a:r>
          </a:p>
        </p:txBody>
      </p:sp>
      <p:sp>
        <p:nvSpPr>
          <p:cNvPr id="21" name="Rounded Rectangle 29"/>
          <p:cNvSpPr/>
          <p:nvPr/>
        </p:nvSpPr>
        <p:spPr>
          <a:xfrm>
            <a:off x="6610527" y="1003471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00:04</a:t>
            </a:r>
          </a:p>
        </p:txBody>
      </p:sp>
      <p:sp>
        <p:nvSpPr>
          <p:cNvPr id="22" name="Rounded Rectangle 30"/>
          <p:cNvSpPr/>
          <p:nvPr/>
        </p:nvSpPr>
        <p:spPr>
          <a:xfrm>
            <a:off x="6610527" y="995501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00:03</a:t>
            </a:r>
          </a:p>
        </p:txBody>
      </p:sp>
      <p:sp>
        <p:nvSpPr>
          <p:cNvPr id="23" name="Rounded Rectangle 31"/>
          <p:cNvSpPr/>
          <p:nvPr/>
        </p:nvSpPr>
        <p:spPr>
          <a:xfrm>
            <a:off x="6610527" y="979559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00:02</a:t>
            </a:r>
          </a:p>
        </p:txBody>
      </p:sp>
      <p:sp>
        <p:nvSpPr>
          <p:cNvPr id="24" name="Rounded Rectangle 32"/>
          <p:cNvSpPr/>
          <p:nvPr/>
        </p:nvSpPr>
        <p:spPr>
          <a:xfrm>
            <a:off x="6610527" y="987531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00:01</a:t>
            </a:r>
          </a:p>
        </p:txBody>
      </p:sp>
      <p:sp>
        <p:nvSpPr>
          <p:cNvPr id="25" name="Rounded Rectangle 33"/>
          <p:cNvSpPr/>
          <p:nvPr/>
        </p:nvSpPr>
        <p:spPr>
          <a:xfrm>
            <a:off x="6610527" y="987531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00:00</a:t>
            </a:r>
          </a:p>
        </p:txBody>
      </p:sp>
      <p:pic>
        <p:nvPicPr>
          <p:cNvPr id="26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126" y="965422"/>
            <a:ext cx="780876" cy="63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73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609601" y="1700808"/>
            <a:ext cx="7753526" cy="9254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</a:t>
            </a:r>
            <a:r>
              <a:rPr lang="en-US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bản</a:t>
            </a:r>
            <a:r>
              <a:rPr lang="en-US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“</a:t>
            </a:r>
            <a:r>
              <a:rPr lang="en-US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Gió</a:t>
            </a:r>
            <a:r>
              <a:rPr lang="en-US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lạnh</a:t>
            </a:r>
            <a:r>
              <a:rPr lang="en-US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đầu</a:t>
            </a:r>
            <a:r>
              <a:rPr lang="en-US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mùa</a:t>
            </a:r>
            <a:r>
              <a:rPr lang="en-US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”</a:t>
            </a:r>
            <a:r>
              <a:rPr lang="vi-VN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được chia làm mấy phần?</a:t>
            </a:r>
          </a:p>
        </p:txBody>
      </p:sp>
      <p:sp>
        <p:nvSpPr>
          <p:cNvPr id="13" name="A"/>
          <p:cNvSpPr/>
          <p:nvPr/>
        </p:nvSpPr>
        <p:spPr>
          <a:xfrm>
            <a:off x="416714" y="3182554"/>
            <a:ext cx="4066262" cy="1275019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300" dirty="0">
                <a:solidFill>
                  <a:schemeClr val="tx1"/>
                </a:solidFill>
                <a:latin typeface="+mj-lt"/>
              </a:rPr>
              <a:t> 2</a:t>
            </a:r>
            <a:r>
              <a:rPr lang="en-US" sz="3300" dirty="0" err="1">
                <a:solidFill>
                  <a:schemeClr val="tx1"/>
                </a:solidFill>
                <a:latin typeface="+mj-lt"/>
              </a:rPr>
              <a:t>phần</a:t>
            </a:r>
            <a:r>
              <a:rPr lang="en-US" sz="3300" dirty="0">
                <a:solidFill>
                  <a:schemeClr val="tx1"/>
                </a:solidFill>
                <a:latin typeface="+mj-lt"/>
              </a:rPr>
              <a:t> </a:t>
            </a:r>
            <a:endParaRPr lang="vi-VN" sz="3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B"/>
          <p:cNvSpPr/>
          <p:nvPr/>
        </p:nvSpPr>
        <p:spPr>
          <a:xfrm>
            <a:off x="440431" y="4518835"/>
            <a:ext cx="4066262" cy="1265276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vi-VN" sz="3300" dirty="0">
                <a:solidFill>
                  <a:schemeClr val="tx1"/>
                </a:solidFill>
                <a:latin typeface="+mj-lt"/>
              </a:rPr>
              <a:t>C. 3</a:t>
            </a:r>
            <a:r>
              <a:rPr lang="en-US" sz="3300" dirty="0" err="1">
                <a:solidFill>
                  <a:schemeClr val="tx1"/>
                </a:solidFill>
                <a:latin typeface="+mj-lt"/>
              </a:rPr>
              <a:t>phần</a:t>
            </a:r>
            <a:r>
              <a:rPr lang="en-US" sz="3300" dirty="0">
                <a:solidFill>
                  <a:schemeClr val="tx1"/>
                </a:solidFill>
                <a:latin typeface="+mj-lt"/>
              </a:rPr>
              <a:t> </a:t>
            </a:r>
            <a:endParaRPr lang="vi-VN" sz="3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C"/>
          <p:cNvSpPr/>
          <p:nvPr/>
        </p:nvSpPr>
        <p:spPr>
          <a:xfrm flipH="1">
            <a:off x="4749788" y="3072780"/>
            <a:ext cx="3975556" cy="1275019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+mj-lt"/>
              </a:rPr>
              <a:t>    </a:t>
            </a:r>
            <a:r>
              <a:rPr lang="vi-VN" sz="3000" dirty="0">
                <a:solidFill>
                  <a:schemeClr val="tx1"/>
                </a:solidFill>
                <a:latin typeface="+mj-lt"/>
              </a:rPr>
              <a:t>B. 4</a:t>
            </a:r>
            <a:r>
              <a:rPr lang="en-US" sz="3000" dirty="0" err="1">
                <a:solidFill>
                  <a:schemeClr val="tx1"/>
                </a:solidFill>
                <a:latin typeface="+mj-lt"/>
              </a:rPr>
              <a:t>phần</a:t>
            </a:r>
            <a:endParaRPr lang="vi-VN" sz="3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771558" y="4518835"/>
            <a:ext cx="3975556" cy="1265276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vi-VN" sz="3000" dirty="0">
                <a:solidFill>
                  <a:schemeClr val="tx1"/>
                </a:solidFill>
                <a:latin typeface="+mj-lt"/>
              </a:rPr>
              <a:t>    D. 5</a:t>
            </a:r>
            <a:r>
              <a:rPr lang="en-US" sz="3000" dirty="0" err="1">
                <a:solidFill>
                  <a:schemeClr val="tx1"/>
                </a:solidFill>
                <a:latin typeface="+mj-lt"/>
              </a:rPr>
              <a:t>phần</a:t>
            </a:r>
            <a:r>
              <a:rPr lang="en-US" sz="3000" dirty="0">
                <a:solidFill>
                  <a:schemeClr val="tx1"/>
                </a:solidFill>
                <a:latin typeface="+mj-lt"/>
              </a:rPr>
              <a:t> </a:t>
            </a:r>
            <a:endParaRPr lang="vi-VN" sz="3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6" y="966800"/>
            <a:ext cx="685016" cy="527735"/>
          </a:xfrm>
          <a:prstGeom prst="rect">
            <a:avLst/>
          </a:prstGeom>
        </p:spPr>
      </p:pic>
      <p:sp>
        <p:nvSpPr>
          <p:cNvPr id="10" name="Rounded Rectangle 23"/>
          <p:cNvSpPr/>
          <p:nvPr/>
        </p:nvSpPr>
        <p:spPr>
          <a:xfrm>
            <a:off x="6610527" y="922403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6610527" y="934231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6610527" y="942202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00:08</a:t>
            </a:r>
          </a:p>
        </p:txBody>
      </p:sp>
      <p:sp>
        <p:nvSpPr>
          <p:cNvPr id="18" name="Rounded Rectangle 26"/>
          <p:cNvSpPr/>
          <p:nvPr/>
        </p:nvSpPr>
        <p:spPr>
          <a:xfrm>
            <a:off x="6610527" y="934486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00:07</a:t>
            </a:r>
          </a:p>
        </p:txBody>
      </p:sp>
      <p:sp>
        <p:nvSpPr>
          <p:cNvPr id="19" name="Rounded Rectangle 27"/>
          <p:cNvSpPr/>
          <p:nvPr/>
        </p:nvSpPr>
        <p:spPr>
          <a:xfrm>
            <a:off x="6610527" y="922403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00:06</a:t>
            </a:r>
          </a:p>
        </p:txBody>
      </p:sp>
      <p:sp>
        <p:nvSpPr>
          <p:cNvPr id="20" name="Rounded Rectangle 28"/>
          <p:cNvSpPr/>
          <p:nvPr/>
        </p:nvSpPr>
        <p:spPr>
          <a:xfrm>
            <a:off x="6610527" y="938344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00:05</a:t>
            </a:r>
          </a:p>
        </p:txBody>
      </p:sp>
      <p:sp>
        <p:nvSpPr>
          <p:cNvPr id="21" name="Rounded Rectangle 29"/>
          <p:cNvSpPr/>
          <p:nvPr/>
        </p:nvSpPr>
        <p:spPr>
          <a:xfrm>
            <a:off x="6610527" y="930374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00:04</a:t>
            </a:r>
          </a:p>
        </p:txBody>
      </p:sp>
      <p:sp>
        <p:nvSpPr>
          <p:cNvPr id="22" name="Rounded Rectangle 30"/>
          <p:cNvSpPr/>
          <p:nvPr/>
        </p:nvSpPr>
        <p:spPr>
          <a:xfrm>
            <a:off x="6610527" y="922403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00:03</a:t>
            </a:r>
          </a:p>
        </p:txBody>
      </p:sp>
      <p:sp>
        <p:nvSpPr>
          <p:cNvPr id="23" name="Rounded Rectangle 31"/>
          <p:cNvSpPr/>
          <p:nvPr/>
        </p:nvSpPr>
        <p:spPr>
          <a:xfrm>
            <a:off x="6610527" y="906461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00:02</a:t>
            </a:r>
          </a:p>
        </p:txBody>
      </p:sp>
      <p:sp>
        <p:nvSpPr>
          <p:cNvPr id="24" name="Rounded Rectangle 32"/>
          <p:cNvSpPr/>
          <p:nvPr/>
        </p:nvSpPr>
        <p:spPr>
          <a:xfrm>
            <a:off x="6610527" y="914433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00:01</a:t>
            </a:r>
          </a:p>
        </p:txBody>
      </p:sp>
      <p:sp>
        <p:nvSpPr>
          <p:cNvPr id="25" name="Rounded Rectangle 33"/>
          <p:cNvSpPr/>
          <p:nvPr/>
        </p:nvSpPr>
        <p:spPr>
          <a:xfrm>
            <a:off x="6610527" y="930119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00:00</a:t>
            </a:r>
          </a:p>
        </p:txBody>
      </p:sp>
      <p:pic>
        <p:nvPicPr>
          <p:cNvPr id="26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126" y="892324"/>
            <a:ext cx="780876" cy="63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31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="" xmlns:a16="http://schemas.microsoft.com/office/drawing/2014/main" id="{57DDC0DC-7FB1-4878-AB39-107963174A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612576" y="1268760"/>
            <a:ext cx="8280920" cy="103629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="" xmlns:a16="http://schemas.microsoft.com/office/drawing/2014/main" id="{D66FE0A8-44B7-4E62-B03B-7C03E31C1C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00200" y="2400301"/>
            <a:ext cx="6934200" cy="2988469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5- 7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“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Lam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95DE044-3CE7-4E7E-A3B3-46391D42D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7772400" cy="4495799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en-S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S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S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5-7,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 algn="just">
              <a:buNone/>
              <a:defRPr/>
            </a:pPr>
            <a:r>
              <a:rPr lang="en-S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S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S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S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  <a:defRPr/>
            </a:pP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SG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S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khía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54275" name="Title 1">
            <a:extLst>
              <a:ext uri="{FF2B5EF4-FFF2-40B4-BE49-F238E27FC236}">
                <a16:creationId xmlns="" xmlns:a16="http://schemas.microsoft.com/office/drawing/2014/main" id="{8B555D8B-C648-4C70-BFD9-DDC099A321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76200"/>
            <a:ext cx="5010150" cy="1600200"/>
          </a:xfrm>
        </p:spPr>
        <p:txBody>
          <a:bodyPr/>
          <a:lstStyle/>
          <a:p>
            <a:pPr algn="ctr"/>
            <a:r>
              <a:rPr lang="en-SG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GỢI Ý </a:t>
            </a:r>
          </a:p>
        </p:txBody>
      </p:sp>
    </p:spTree>
    <p:extLst>
      <p:ext uri="{BB962C8B-B14F-4D97-AF65-F5344CB8AC3E}">
        <p14:creationId xmlns:p14="http://schemas.microsoft.com/office/powerpoint/2010/main" val="403127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F5BC45-CCE1-41D6-A65A-77515D0F3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BÀI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695D4F0-0562-4B76-BBCF-71EC395EF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12780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A6BD01-D65C-744E-A7C2-C51458EF7C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AEE2BAF-54B0-8941-86FB-36E501D6FF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27EA76E-2A7F-5F46-8C1C-CEAA9B9D9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767" y="0"/>
            <a:ext cx="9204767" cy="6858000"/>
          </a:xfrm>
          <a:prstGeom prst="rect">
            <a:avLst/>
          </a:prstGeom>
        </p:spPr>
      </p:pic>
      <p:pic>
        <p:nvPicPr>
          <p:cNvPr id="8" name="图片 18">
            <a:extLst>
              <a:ext uri="{FF2B5EF4-FFF2-40B4-BE49-F238E27FC236}">
                <a16:creationId xmlns="" xmlns:a16="http://schemas.microsoft.com/office/drawing/2014/main" id="{D88F23E2-004B-974F-A9E6-FCD5DB6BD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800" y="40522"/>
            <a:ext cx="1209675" cy="121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18">
            <a:extLst>
              <a:ext uri="{FF2B5EF4-FFF2-40B4-BE49-F238E27FC236}">
                <a16:creationId xmlns="" xmlns:a16="http://schemas.microsoft.com/office/drawing/2014/main" id="{C92734FC-9656-A345-BC7D-581EADDB7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83443" y="85369"/>
            <a:ext cx="1210866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87C9579E-4A9F-E042-8628-EF0393B3FE7E}"/>
              </a:ext>
            </a:extLst>
          </p:cNvPr>
          <p:cNvSpPr/>
          <p:nvPr/>
        </p:nvSpPr>
        <p:spPr>
          <a:xfrm>
            <a:off x="-60767" y="1614488"/>
            <a:ext cx="9204767" cy="49754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x-none" sz="13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12FC9BA-8C8E-264E-995F-9A9B284DA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430668" y="3719087"/>
            <a:ext cx="4381037" cy="76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6D023BD-1063-C64B-A2B8-C193C2D55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5025" y="1392238"/>
            <a:ext cx="7734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A7B412AA-4260-C944-A875-DCFB9B6A0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70726" y="3800455"/>
            <a:ext cx="4273399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9555AA0-7E1B-F846-B4DA-D9E114BE0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6084888"/>
            <a:ext cx="7732712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6">
            <a:extLst>
              <a:ext uri="{FF2B5EF4-FFF2-40B4-BE49-F238E27FC236}">
                <a16:creationId xmlns="" xmlns:a16="http://schemas.microsoft.com/office/drawing/2014/main" id="{A34EEF55-29CB-40A4-B306-34E06BA21A02}"/>
              </a:ext>
            </a:extLst>
          </p:cNvPr>
          <p:cNvSpPr/>
          <p:nvPr/>
        </p:nvSpPr>
        <p:spPr>
          <a:xfrm>
            <a:off x="1676401" y="191070"/>
            <a:ext cx="5846618" cy="936666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tập1 </a:t>
            </a:r>
          </a:p>
        </p:txBody>
      </p:sp>
      <p:sp>
        <p:nvSpPr>
          <p:cNvPr id="14" name="Rounded Rectangle 6">
            <a:extLst>
              <a:ext uri="{FF2B5EF4-FFF2-40B4-BE49-F238E27FC236}">
                <a16:creationId xmlns="" xmlns:a16="http://schemas.microsoft.com/office/drawing/2014/main" id="{B0DEA0DF-6C0C-4C96-B6CE-9EECFBA34801}"/>
              </a:ext>
            </a:extLst>
          </p:cNvPr>
          <p:cNvSpPr/>
          <p:nvPr/>
        </p:nvSpPr>
        <p:spPr>
          <a:xfrm>
            <a:off x="997527" y="2080316"/>
            <a:ext cx="7460673" cy="1828793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6">
            <a:extLst>
              <a:ext uri="{FF2B5EF4-FFF2-40B4-BE49-F238E27FC236}">
                <a16:creationId xmlns="" xmlns:a16="http://schemas.microsoft.com/office/drawing/2014/main" id="{E9017C7E-38FE-486B-8A13-81A5E8524D96}"/>
              </a:ext>
            </a:extLst>
          </p:cNvPr>
          <p:cNvSpPr/>
          <p:nvPr/>
        </p:nvSpPr>
        <p:spPr>
          <a:xfrm>
            <a:off x="1009251" y="4038061"/>
            <a:ext cx="7460673" cy="984746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84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unset42"/>
          <p:cNvPicPr>
            <a:picLocks noChangeAspect="1"/>
          </p:cNvPicPr>
          <p:nvPr/>
        </p:nvPicPr>
        <p:blipFill>
          <a:blip r:embed="rId2">
            <a:lum bright="17999"/>
          </a:blip>
          <a:stretch>
            <a:fillRect/>
          </a:stretch>
        </p:blipFill>
        <p:spPr>
          <a:xfrm>
            <a:off x="0" y="7620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Oval 7"/>
          <p:cNvSpPr/>
          <p:nvPr/>
        </p:nvSpPr>
        <p:spPr>
          <a:xfrm>
            <a:off x="152400" y="304800"/>
            <a:ext cx="4114800" cy="1219200"/>
          </a:xfrm>
          <a:prstGeom prst="ellipse">
            <a:avLst/>
          </a:prstGeom>
          <a:noFill/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b="1" dirty="0">
                <a:latin typeface="Times New Roman" panose="02020603050405020304" pitchFamily="18" charset="0"/>
              </a:rPr>
              <a:t>TIẾT 3</a:t>
            </a:r>
            <a:r>
              <a:rPr lang="en-US" b="1" dirty="0">
                <a:latin typeface="Times New Roman" panose="02020603050405020304" pitchFamily="18" charset="0"/>
              </a:rPr>
              <a:t>4</a:t>
            </a:r>
            <a:r>
              <a:rPr b="1" dirty="0">
                <a:latin typeface="Times New Roman" panose="02020603050405020304" pitchFamily="18" charset="0"/>
              </a:rPr>
              <a:t> </a:t>
            </a:r>
            <a:r>
              <a:rPr sz="1800" b="1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126" name="Rectangles 5125"/>
          <p:cNvSpPr/>
          <p:nvPr/>
        </p:nvSpPr>
        <p:spPr>
          <a:xfrm>
            <a:off x="228600" y="0"/>
            <a:ext cx="11725275" cy="5410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lstStyle/>
          <a:p>
            <a:pPr algn="ctr"/>
            <a:r>
              <a:rPr lang="en-US" sz="6000" dirty="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CC"/>
                </a:solidFill>
                <a:effectLst>
                  <a:outerShdw dist="53882" dir="2699999" algn="ctr" rotWithShape="0">
                    <a:srgbClr val="9999FF">
                      <a:alpha val="80000"/>
                    </a:srgbClr>
                  </a:outerShdw>
                </a:effectLst>
                <a:latin typeface="ATMC-Ong Do" charset="0"/>
                <a:ea typeface="ATMC-Ong Do" charset="0"/>
              </a:rPr>
              <a:t>GIÓ LẠNH ĐẦU MÙA                                     </a:t>
            </a:r>
          </a:p>
        </p:txBody>
      </p:sp>
      <p:sp>
        <p:nvSpPr>
          <p:cNvPr id="5128" name="Text Box 5127"/>
          <p:cNvSpPr txBox="1"/>
          <p:nvPr/>
        </p:nvSpPr>
        <p:spPr>
          <a:xfrm>
            <a:off x="4343400" y="5699125"/>
            <a:ext cx="37338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000" b="1" err="1">
                <a:solidFill>
                  <a:srgbClr val="FFFF00"/>
                </a:solidFill>
                <a:latin typeface="Times New Roman" panose="02020603050405020304" pitchFamily="18" charset="0"/>
              </a:rPr>
              <a:t>Thạch</a:t>
            </a:r>
            <a:r>
              <a:rPr sz="4000" b="1">
                <a:solidFill>
                  <a:srgbClr val="FFFF00"/>
                </a:solidFill>
                <a:latin typeface="Times New Roman" panose="02020603050405020304" pitchFamily="18" charset="0"/>
              </a:rPr>
              <a:t> Lam</a:t>
            </a:r>
          </a:p>
        </p:txBody>
      </p:sp>
    </p:spTree>
    <p:extLst>
      <p:ext uri="{BB962C8B-B14F-4D97-AF65-F5344CB8AC3E}">
        <p14:creationId xmlns:p14="http://schemas.microsoft.com/office/powerpoint/2010/main" val="401776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51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unset42"/>
          <p:cNvPicPr>
            <a:picLocks noChangeAspect="1"/>
          </p:cNvPicPr>
          <p:nvPr/>
        </p:nvPicPr>
        <p:blipFill>
          <a:blip r:embed="rId2">
            <a:lum bright="17999"/>
          </a:blip>
          <a:stretch>
            <a:fillRect/>
          </a:stretch>
        </p:blipFill>
        <p:spPr>
          <a:xfrm>
            <a:off x="0" y="7620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Oval 7"/>
          <p:cNvSpPr/>
          <p:nvPr/>
        </p:nvSpPr>
        <p:spPr>
          <a:xfrm>
            <a:off x="152400" y="304800"/>
            <a:ext cx="4114800" cy="1219200"/>
          </a:xfrm>
          <a:prstGeom prst="ellipse">
            <a:avLst/>
          </a:prstGeom>
          <a:noFill/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b="1">
                <a:latin typeface="Times New Roman" panose="02020603050405020304" pitchFamily="18" charset="0"/>
              </a:rPr>
              <a:t>TIẾT </a:t>
            </a:r>
            <a:r>
              <a:rPr b="1" smtClean="0">
                <a:latin typeface="Times New Roman" panose="02020603050405020304" pitchFamily="18" charset="0"/>
              </a:rPr>
              <a:t>3</a:t>
            </a:r>
            <a:r>
              <a:rPr lang="en-US" b="1" smtClean="0">
                <a:latin typeface="Times New Roman" panose="02020603050405020304" pitchFamily="18" charset="0"/>
              </a:rPr>
              <a:t>2</a:t>
            </a:r>
            <a:r>
              <a:rPr b="1" smtClean="0">
                <a:latin typeface="Times New Roman" panose="02020603050405020304" pitchFamily="18" charset="0"/>
              </a:rPr>
              <a:t> </a:t>
            </a:r>
            <a:r>
              <a:rPr sz="1800" b="1" smtClean="0">
                <a:latin typeface="Arial" panose="020B0604020202020204" pitchFamily="34" charset="0"/>
              </a:rPr>
              <a:t> </a:t>
            </a:r>
            <a:endParaRPr sz="1800" b="1" dirty="0">
              <a:latin typeface="Arial" panose="020B0604020202020204" pitchFamily="34" charset="0"/>
            </a:endParaRPr>
          </a:p>
        </p:txBody>
      </p:sp>
      <p:sp>
        <p:nvSpPr>
          <p:cNvPr id="5126" name="Rectangles 5125"/>
          <p:cNvSpPr/>
          <p:nvPr/>
        </p:nvSpPr>
        <p:spPr>
          <a:xfrm>
            <a:off x="228600" y="0"/>
            <a:ext cx="11725275" cy="5410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lstStyle/>
          <a:p>
            <a:pPr algn="ctr"/>
            <a:r>
              <a:rPr lang="en-US" sz="6000" dirty="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CC"/>
                </a:solidFill>
                <a:effectLst>
                  <a:outerShdw dist="53882" dir="2699999" algn="ctr" rotWithShape="0">
                    <a:srgbClr val="9999FF">
                      <a:alpha val="80000"/>
                    </a:srgbClr>
                  </a:outerShdw>
                </a:effectLst>
                <a:latin typeface="ATMC-Ong Do" charset="0"/>
                <a:ea typeface="ATMC-Ong Do" charset="0"/>
              </a:rPr>
              <a:t>GIÓ LẠNH ĐẦU MÙA                                     </a:t>
            </a:r>
          </a:p>
        </p:txBody>
      </p:sp>
      <p:sp>
        <p:nvSpPr>
          <p:cNvPr id="5128" name="Text Box 5127"/>
          <p:cNvSpPr txBox="1"/>
          <p:nvPr/>
        </p:nvSpPr>
        <p:spPr>
          <a:xfrm>
            <a:off x="4343400" y="5699125"/>
            <a:ext cx="37338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000" b="1" err="1">
                <a:solidFill>
                  <a:srgbClr val="FFFF00"/>
                </a:solidFill>
                <a:latin typeface="Times New Roman" panose="02020603050405020304" pitchFamily="18" charset="0"/>
              </a:rPr>
              <a:t>Thạch</a:t>
            </a:r>
            <a:r>
              <a:rPr sz="4000" b="1">
                <a:solidFill>
                  <a:srgbClr val="FFFF00"/>
                </a:solidFill>
                <a:latin typeface="Times New Roman" panose="02020603050405020304" pitchFamily="18" charset="0"/>
              </a:rPr>
              <a:t> Lam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512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A6BD01-D65C-744E-A7C2-C51458EF7C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AEE2BAF-54B0-8941-86FB-36E501D6FF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27EA76E-2A7F-5F46-8C1C-CEAA9B9D9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426" y="857250"/>
            <a:ext cx="6903575" cy="5143500"/>
          </a:xfrm>
          <a:prstGeom prst="rect">
            <a:avLst/>
          </a:prstGeom>
        </p:spPr>
      </p:pic>
      <p:pic>
        <p:nvPicPr>
          <p:cNvPr id="8" name="图片 18">
            <a:extLst>
              <a:ext uri="{FF2B5EF4-FFF2-40B4-BE49-F238E27FC236}">
                <a16:creationId xmlns="" xmlns:a16="http://schemas.microsoft.com/office/drawing/2014/main" id="{D88F23E2-004B-974F-A9E6-FCD5DB6BD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68370" y="975491"/>
            <a:ext cx="6832630" cy="490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B05E0A1C-8F2C-8043-B897-C9A1D23DC681}"/>
              </a:ext>
            </a:extLst>
          </p:cNvPr>
          <p:cNvSpPr/>
          <p:nvPr/>
        </p:nvSpPr>
        <p:spPr>
          <a:xfrm>
            <a:off x="1143000" y="913071"/>
            <a:ext cx="6903576" cy="5023885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50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2D084EA-E300-44F5-9030-06591CB5B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334" y="1144340"/>
            <a:ext cx="3544683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x-none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x-none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x-none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x-none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x-none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x-none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x-none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altLang="x-none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C434E22-B356-499F-8CA3-83BFEFE08710}"/>
              </a:ext>
            </a:extLst>
          </p:cNvPr>
          <p:cNvSpPr/>
          <p:nvPr/>
        </p:nvSpPr>
        <p:spPr>
          <a:xfrm>
            <a:off x="1485907" y="2571750"/>
            <a:ext cx="44305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611533F-7ED5-441A-B69F-D760221EE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425" y="1542380"/>
            <a:ext cx="3795589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x-none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x-none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x-none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x-none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x-none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x-none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4D7C40A6-3DD3-4BF0-B999-66862D64F10F}"/>
              </a:ext>
            </a:extLst>
          </p:cNvPr>
          <p:cNvSpPr/>
          <p:nvPr/>
        </p:nvSpPr>
        <p:spPr>
          <a:xfrm>
            <a:off x="1336431" y="2158887"/>
            <a:ext cx="4413739" cy="428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750"/>
              </a:spcAft>
            </a:pPr>
            <a:r>
              <a:rPr lang="en-US" sz="21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1.Hai </a:t>
            </a:r>
            <a:r>
              <a:rPr lang="en-US" sz="21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chị</a:t>
            </a:r>
            <a:r>
              <a:rPr lang="en-US" sz="21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1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 </a:t>
            </a:r>
            <a:r>
              <a:rPr lang="en-US" sz="21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1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1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r>
              <a:rPr lang="en-US" sz="21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1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Lan)</a:t>
            </a:r>
            <a:endParaRPr lang="en-US" sz="21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Cloud 22">
            <a:extLst>
              <a:ext uri="{FF2B5EF4-FFF2-40B4-BE49-F238E27FC236}">
                <a16:creationId xmlns="" xmlns:a16="http://schemas.microsoft.com/office/drawing/2014/main" id="{BF5A50F7-B3DE-47A1-BFA0-42DD9F4837AD}"/>
              </a:ext>
            </a:extLst>
          </p:cNvPr>
          <p:cNvSpPr/>
          <p:nvPr/>
        </p:nvSpPr>
        <p:spPr>
          <a:xfrm>
            <a:off x="1014310" y="2815548"/>
            <a:ext cx="6924344" cy="2075259"/>
          </a:xfrm>
          <a:prstGeom prst="cloud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phiếu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4 </a:t>
            </a:r>
            <a:endParaRPr lang="vi-VN" sz="2800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997BFC36-16E2-48C2-B5AD-525B0FEC01BB}"/>
              </a:ext>
            </a:extLst>
          </p:cNvPr>
          <p:cNvSpPr/>
          <p:nvPr/>
        </p:nvSpPr>
        <p:spPr>
          <a:xfrm>
            <a:off x="1506686" y="3506928"/>
            <a:ext cx="44305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6" name="图片 3">
            <a:extLst>
              <a:ext uri="{FF2B5EF4-FFF2-40B4-BE49-F238E27FC236}">
                <a16:creationId xmlns="" xmlns:a16="http://schemas.microsoft.com/office/drawing/2014/main" id="{783E9C48-D9E5-451A-BFA6-737B057EDD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10" y="4434666"/>
            <a:ext cx="1645763" cy="1600595"/>
          </a:xfrm>
          <a:prstGeom prst="rect">
            <a:avLst/>
          </a:prstGeom>
        </p:spPr>
      </p:pic>
      <p:pic>
        <p:nvPicPr>
          <p:cNvPr id="27" name="Picture 2" descr="F:\360安全浏览器下载\六一\Nipic_2531170_b95b5e79d8a6cffe\未标题-1.png">
            <a:extLst>
              <a:ext uri="{FF2B5EF4-FFF2-40B4-BE49-F238E27FC236}">
                <a16:creationId xmlns="" xmlns:a16="http://schemas.microsoft.com/office/drawing/2014/main" id="{AA475811-B77E-45B3-B5D0-77AEE505E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022" y="1340827"/>
            <a:ext cx="1030632" cy="132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94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3" grpId="0" animBg="1"/>
      <p:bldP spid="23" grpId="1" animBg="1"/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696491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922" y="1827585"/>
            <a:ext cx="8790156" cy="322099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None/>
            </a:pPr>
            <a:r>
              <a:rPr lang="en-US" sz="225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25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25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dung:Hai</a:t>
            </a:r>
            <a:r>
              <a:rPr lang="en-US" sz="225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</a:t>
            </a:r>
            <a:r>
              <a:rPr lang="en-US" sz="225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25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 </a:t>
            </a:r>
            <a:r>
              <a:rPr lang="en-US" sz="225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25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25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r>
              <a:rPr lang="en-US" sz="225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5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Lan ) </a:t>
            </a:r>
            <a:r>
              <a:rPr lang="en-US" sz="225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25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25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225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25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25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25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25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25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nghèo</a:t>
            </a:r>
            <a:r>
              <a:rPr lang="en-US" sz="225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25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chợ</a:t>
            </a:r>
            <a:r>
              <a:rPr lang="en-US" sz="225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25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5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25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25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 </a:t>
            </a:r>
            <a:r>
              <a:rPr lang="en-US" sz="225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gió</a:t>
            </a:r>
            <a:r>
              <a:rPr lang="en-US" sz="225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lạnh</a:t>
            </a:r>
            <a:r>
              <a:rPr lang="en-US" sz="225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25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225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225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None/>
            </a:pPr>
            <a:r>
              <a:rPr lang="en-US" sz="225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25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25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25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endParaRPr lang="en-US" sz="22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None/>
            </a:pPr>
            <a:r>
              <a:rPr lang="en-US" sz="225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25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25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25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25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25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25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(10 HS)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None/>
            </a:pPr>
            <a:r>
              <a:rPr lang="en-US" sz="225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25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25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25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vi-VN" sz="22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ọc sinh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mềm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zoom.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</a:t>
            </a:r>
            <a:r>
              <a:rPr lang="vi-VN" sz="22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rình bày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mềm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Google </a:t>
            </a:r>
            <a:r>
              <a:rPr lang="en-US" sz="225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padlet</a:t>
            </a:r>
            <a:r>
              <a:rPr lang="en-US" sz="225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50" dirty="0">
              <a:solidFill>
                <a:srgbClr val="2626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None/>
            </a:pPr>
            <a:endParaRPr lang="en-US" sz="22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30000"/>
              </a:lnSpc>
              <a:buNone/>
            </a:pPr>
            <a:endParaRPr lang="en-US" sz="2250" dirty="0"/>
          </a:p>
          <a:p>
            <a:pPr marL="0" indent="0">
              <a:lnSpc>
                <a:spcPct val="130000"/>
              </a:lnSpc>
              <a:buNone/>
            </a:pPr>
            <a:endParaRPr lang="en-US" sz="2250" dirty="0"/>
          </a:p>
          <a:p>
            <a:pPr marL="0" indent="0">
              <a:lnSpc>
                <a:spcPct val="130000"/>
              </a:lnSpc>
              <a:buNone/>
            </a:pPr>
            <a:endParaRPr lang="en-US" sz="2250" dirty="0"/>
          </a:p>
        </p:txBody>
      </p:sp>
      <p:pic>
        <p:nvPicPr>
          <p:cNvPr id="4" name="图片 3092" descr="PPT素材-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084" y="4528539"/>
            <a:ext cx="2394107" cy="228066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628650" y="533400"/>
            <a:ext cx="69151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kern="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PHIẾU HỌC TẬP SỐ 4 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42597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="" xmlns:a16="http://schemas.microsoft.com/office/drawing/2014/main" id="{60EE3B00-9B94-4C56-98A0-3B5C7C6D605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42085" y="2761599"/>
            <a:ext cx="6686218" cy="1651359"/>
          </a:xfr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0723" name="Subtitle 2">
            <a:extLst>
              <a:ext uri="{FF2B5EF4-FFF2-40B4-BE49-F238E27FC236}">
                <a16:creationId xmlns="" xmlns:a16="http://schemas.microsoft.com/office/drawing/2014/main" id="{CBFD6EEA-168D-4FAC-B4FB-F2EF9253725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42085" y="4412958"/>
            <a:ext cx="6686218" cy="821922"/>
          </a:xfr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pic>
        <p:nvPicPr>
          <p:cNvPr id="38916" name="Picture 4">
            <a:extLst>
              <a:ext uri="{FF2B5EF4-FFF2-40B4-BE49-F238E27FC236}">
                <a16:creationId xmlns="" xmlns:a16="http://schemas.microsoft.com/office/drawing/2014/main" id="{84F48417-3C5D-4BB4-8BF0-D9DF22213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553" y="926600"/>
            <a:ext cx="6717216" cy="50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8">
            <a:extLst>
              <a:ext uri="{FF2B5EF4-FFF2-40B4-BE49-F238E27FC236}">
                <a16:creationId xmlns="" xmlns:a16="http://schemas.microsoft.com/office/drawing/2014/main" id="{F36E59B1-BE94-4E4A-B556-B4FE67005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54" y="1041199"/>
            <a:ext cx="6649115" cy="477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54669FA3-4156-48A5-A922-AB0A83EF4935}"/>
              </a:ext>
            </a:extLst>
          </p:cNvPr>
          <p:cNvSpPr/>
          <p:nvPr/>
        </p:nvSpPr>
        <p:spPr>
          <a:xfrm>
            <a:off x="1300516" y="1041199"/>
            <a:ext cx="6716747" cy="4889262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98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98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98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98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98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98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98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98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986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986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6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sz="98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”có</a:t>
            </a:r>
            <a:r>
              <a:rPr lang="en-US" sz="98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98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98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98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98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98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98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986" dirty="0"/>
          </a:p>
        </p:txBody>
      </p:sp>
      <p:sp>
        <p:nvSpPr>
          <p:cNvPr id="30727" name="Rectangle 10">
            <a:extLst>
              <a:ext uri="{FF2B5EF4-FFF2-40B4-BE49-F238E27FC236}">
                <a16:creationId xmlns="" xmlns:a16="http://schemas.microsoft.com/office/drawing/2014/main" id="{69D445F6-5D46-496B-A346-0820B7225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4293" y="1829305"/>
            <a:ext cx="4294660" cy="3727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10000"/>
              </a:lnSpc>
              <a:spcBef>
                <a:spcPct val="0"/>
              </a:spcBef>
              <a:spcAft>
                <a:spcPts val="730"/>
              </a:spcAft>
              <a:buClrTx/>
              <a:buNone/>
              <a:defRPr/>
            </a:pPr>
            <a:r>
              <a:rPr lang="en-US" altLang="en-US" sz="1752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en-US" sz="1752" b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973D8A4A-FE7D-4EC8-9F10-55CB7B80D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498206"/>
              </p:ext>
            </p:extLst>
          </p:nvPr>
        </p:nvGraphicFramePr>
        <p:xfrm>
          <a:off x="1524000" y="2401363"/>
          <a:ext cx="6303516" cy="28058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471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564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5209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Khi ra </a:t>
                      </a:r>
                      <a:r>
                        <a:rPr lang="en-US" sz="17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ngoài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nghèo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17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chợ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45" marR="500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78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</a:t>
                      </a:r>
                      <a:endParaRPr lang="en-US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45" marR="500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45" marR="500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29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45" marR="500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45" marR="500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328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7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45" marR="500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45" marR="500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0010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700" b="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vi-VN" sz="1700" b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b="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vi-VN" sz="1700" b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 </a:t>
                      </a:r>
                      <a:endParaRPr lang="en-US" sz="17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45" marR="500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1030623-DDC3-4552-A975-A1A77EF7F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040260"/>
            <a:ext cx="5029199" cy="144045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75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PHIẾU HỌC </a:t>
            </a:r>
            <a:r>
              <a:rPr lang="en-US" altLang="en-US" sz="1752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175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TẬP SỐ 4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75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175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5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175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52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vi-VN" altLang="en-US" sz="1752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vi-VN" altLang="en-US" sz="1752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1752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vi-VN" altLang="en-US" sz="1752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1752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vi-VN" altLang="en-US" sz="1752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1752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altLang="en-US" sz="1752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1752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altLang="en-US" sz="1752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sau</a:t>
            </a:r>
            <a:endParaRPr lang="en-US" altLang="en-US" sz="1752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752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ra </a:t>
            </a:r>
            <a:r>
              <a:rPr lang="en-US" altLang="en-US" sz="1752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1752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52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1752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52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1752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52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1752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52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1752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52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altLang="en-US" sz="1752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1752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altLang="en-US" sz="1752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52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1752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altLang="en-US" sz="1752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1752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52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altLang="en-US" sz="1752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52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1752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altLang="en-US" sz="1752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1752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52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752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52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1752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52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1752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52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altLang="en-US" sz="1752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52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1752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752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1752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52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1752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52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1752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52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1752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52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1752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altLang="en-US" sz="1752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1752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52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1752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52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1752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52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1752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52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1752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52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1752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1752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1752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52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1752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52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1752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45BB6D2-5656-4CAC-8A96-13CB77E11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0108" y="5099616"/>
            <a:ext cx="5425155" cy="36195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vi-VN" altLang="en-US" sz="1752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2628" b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hlinkClick r:id="rId2" action="ppaction://hlinksldjump"/>
          </p:cNvPr>
          <p:cNvSpPr/>
          <p:nvPr/>
        </p:nvSpPr>
        <p:spPr>
          <a:xfrm>
            <a:off x="19050" y="5943600"/>
            <a:ext cx="9137650" cy="8921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eaLnBrk="1" hangingPunct="1"/>
            <a:r>
              <a:rPr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sz="2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Biết</a:t>
            </a:r>
            <a:r>
              <a:rPr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quan</a:t>
            </a:r>
            <a:r>
              <a:rPr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tâm</a:t>
            </a:r>
            <a:r>
              <a:rPr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tới</a:t>
            </a:r>
            <a:r>
              <a:rPr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đồng</a:t>
            </a:r>
            <a:r>
              <a:rPr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loại</a:t>
            </a:r>
            <a:r>
              <a:rPr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sz="2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biết</a:t>
            </a:r>
            <a:r>
              <a:rPr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san</a:t>
            </a:r>
            <a:r>
              <a:rPr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sẻ</a:t>
            </a:r>
            <a:r>
              <a:rPr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sz="2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cảm</a:t>
            </a:r>
            <a:r>
              <a:rPr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thông</a:t>
            </a:r>
            <a:r>
              <a:rPr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bạn</a:t>
            </a:r>
            <a:r>
              <a:rPr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bè</a:t>
            </a:r>
            <a:r>
              <a:rPr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chỉ</a:t>
            </a:r>
            <a:r>
              <a:rPr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ở </a:t>
            </a:r>
            <a:r>
              <a:rPr sz="2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trái</a:t>
            </a:r>
            <a:r>
              <a:rPr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tim</a:t>
            </a:r>
            <a:r>
              <a:rPr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ái</a:t>
            </a:r>
            <a:r>
              <a:rPr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sz="2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tấm</a:t>
            </a:r>
            <a:r>
              <a:rPr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lòng</a:t>
            </a:r>
            <a:r>
              <a:rPr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hậu</a:t>
            </a:r>
            <a:r>
              <a:rPr sz="2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0975" name="Text Box 40974"/>
          <p:cNvSpPr txBox="1"/>
          <p:nvPr/>
        </p:nvSpPr>
        <p:spPr>
          <a:xfrm>
            <a:off x="2438400" y="0"/>
            <a:ext cx="4419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>
              <a:latin typeface="Times New Roman" panose="02020603050405020304" pitchFamily="18" charset="0"/>
            </a:endParaRPr>
          </a:p>
        </p:txBody>
      </p:sp>
      <p:sp>
        <p:nvSpPr>
          <p:cNvPr id="40976" name="Text Box 40975"/>
          <p:cNvSpPr txBox="1"/>
          <p:nvPr/>
        </p:nvSpPr>
        <p:spPr>
          <a:xfrm>
            <a:off x="168275" y="65405"/>
            <a:ext cx="8521700" cy="4914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600" b="1">
                <a:latin typeface="Times New Roman" panose="02020603050405020304" pitchFamily="18" charset="0"/>
              </a:rPr>
              <a:t>b. Khi ra ngoài chơi với các bạn nhỏ nghèo ở chợ</a:t>
            </a:r>
          </a:p>
        </p:txBody>
      </p:sp>
      <p:sp>
        <p:nvSpPr>
          <p:cNvPr id="40977" name="Text Box 40976"/>
          <p:cNvSpPr txBox="1"/>
          <p:nvPr/>
        </p:nvSpPr>
        <p:spPr>
          <a:xfrm>
            <a:off x="0" y="838200"/>
            <a:ext cx="23622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>
                <a:solidFill>
                  <a:srgbClr val="FF0000"/>
                </a:solidFill>
                <a:latin typeface="Times New Roman" panose="02020603050405020304" pitchFamily="18" charset="0"/>
              </a:rPr>
              <a:t>- Thái độ:</a:t>
            </a:r>
          </a:p>
        </p:txBody>
      </p:sp>
      <p:sp>
        <p:nvSpPr>
          <p:cNvPr id="40978" name="Text Box 40977"/>
          <p:cNvSpPr txBox="1"/>
          <p:nvPr/>
        </p:nvSpPr>
        <p:spPr>
          <a:xfrm>
            <a:off x="1600200" y="609600"/>
            <a:ext cx="32766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>
                <a:latin typeface="Times New Roman" panose="02020603050405020304" pitchFamily="18" charset="0"/>
              </a:rPr>
              <a:t>+ Sơn và chị vẫn thân mật chơi đùa </a:t>
            </a:r>
          </a:p>
        </p:txBody>
      </p:sp>
      <p:sp>
        <p:nvSpPr>
          <p:cNvPr id="40979" name="Text Box 40978"/>
          <p:cNvSpPr txBox="1"/>
          <p:nvPr/>
        </p:nvSpPr>
        <p:spPr>
          <a:xfrm>
            <a:off x="1543050" y="1447800"/>
            <a:ext cx="30480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>
                <a:latin typeface="Times New Roman" panose="02020603050405020304" pitchFamily="18" charset="0"/>
              </a:rPr>
              <a:t>+ không kiêu kỳ và khinh khỉnh</a:t>
            </a:r>
          </a:p>
        </p:txBody>
      </p:sp>
      <p:sp>
        <p:nvSpPr>
          <p:cNvPr id="40980" name="Text Box 40979"/>
          <p:cNvSpPr txBox="1"/>
          <p:nvPr/>
        </p:nvSpPr>
        <p:spPr>
          <a:xfrm>
            <a:off x="1524000" y="2209800"/>
            <a:ext cx="30480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>
                <a:latin typeface="Times New Roman" panose="02020603050405020304" pitchFamily="18" charset="0"/>
              </a:rPr>
              <a:t>+ Quyết định đem cho Hiên chiếc áo</a:t>
            </a:r>
          </a:p>
        </p:txBody>
      </p:sp>
      <p:sp>
        <p:nvSpPr>
          <p:cNvPr id="40981" name="Right Brace 40980"/>
          <p:cNvSpPr/>
          <p:nvPr/>
        </p:nvSpPr>
        <p:spPr>
          <a:xfrm>
            <a:off x="5105400" y="704850"/>
            <a:ext cx="76200" cy="2362200"/>
          </a:xfrm>
          <a:prstGeom prst="rightBrace">
            <a:avLst>
              <a:gd name="adj1" fmla="val 258333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82" name="Text Box 40981"/>
          <p:cNvSpPr txBox="1"/>
          <p:nvPr/>
        </p:nvSpPr>
        <p:spPr>
          <a:xfrm>
            <a:off x="5334000" y="1200150"/>
            <a:ext cx="36576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dirty="0">
                <a:latin typeface="Times New Roman" panose="02020603050405020304" pitchFamily="18" charset="0"/>
              </a:rPr>
              <a:t> -&gt; </a:t>
            </a:r>
            <a:r>
              <a:rPr dirty="0" err="1">
                <a:latin typeface="Times New Roman" panose="02020603050405020304" pitchFamily="18" charset="0"/>
              </a:rPr>
              <a:t>Sơn</a:t>
            </a:r>
            <a:r>
              <a:rPr dirty="0"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là</a:t>
            </a:r>
            <a:r>
              <a:rPr dirty="0"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một</a:t>
            </a:r>
            <a:r>
              <a:rPr dirty="0"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em</a:t>
            </a:r>
            <a:r>
              <a:rPr dirty="0"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bé</a:t>
            </a:r>
            <a:r>
              <a:rPr dirty="0"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sống</a:t>
            </a:r>
            <a:r>
              <a:rPr dirty="0"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với</a:t>
            </a:r>
            <a:r>
              <a:rPr dirty="0"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bạn</a:t>
            </a:r>
            <a:r>
              <a:rPr dirty="0"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bè</a:t>
            </a:r>
            <a:r>
              <a:rPr dirty="0"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rất</a:t>
            </a:r>
            <a:r>
              <a:rPr dirty="0"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có</a:t>
            </a:r>
            <a:r>
              <a:rPr dirty="0"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tình</a:t>
            </a:r>
            <a:r>
              <a:rPr dirty="0"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người</a:t>
            </a:r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40986" name="Text Box 40985"/>
          <p:cNvSpPr txBox="1"/>
          <p:nvPr/>
        </p:nvSpPr>
        <p:spPr>
          <a:xfrm>
            <a:off x="0" y="3505200"/>
            <a:ext cx="23622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b="1" dirty="0" err="1">
                <a:solidFill>
                  <a:srgbClr val="FF0000"/>
                </a:solidFill>
              </a:rPr>
              <a:t>C</a:t>
            </a:r>
            <a:r>
              <a:rPr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ử</a:t>
            </a: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chỉ</a:t>
            </a: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hành</a:t>
            </a: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động</a:t>
            </a: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0987" name="Right Brace 40986"/>
          <p:cNvSpPr/>
          <p:nvPr/>
        </p:nvSpPr>
        <p:spPr>
          <a:xfrm>
            <a:off x="5105400" y="3505200"/>
            <a:ext cx="76200" cy="2362200"/>
          </a:xfrm>
          <a:prstGeom prst="rightBrace">
            <a:avLst>
              <a:gd name="adj1" fmla="val 258333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88" name="Text Box 40987"/>
          <p:cNvSpPr txBox="1"/>
          <p:nvPr/>
        </p:nvSpPr>
        <p:spPr>
          <a:xfrm>
            <a:off x="5353050" y="4114800"/>
            <a:ext cx="37338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tình cảm trong sáng của trẻ thơ, tâm hồn nhân hậu của chị em Sơn.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1953260" y="3352800"/>
            <a:ext cx="296164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+ </a:t>
            </a:r>
            <a:endParaRPr>
              <a:latin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057400" y="3429000"/>
            <a:ext cx="312483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 Quyết định đem cho Hiên chiếc áo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0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0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 animBg="1"/>
      <p:bldP spid="40977" grpId="0"/>
      <p:bldP spid="40978" grpId="0"/>
      <p:bldP spid="40979" grpId="0"/>
      <p:bldP spid="40980" grpId="0"/>
      <p:bldP spid="40982" grpId="0"/>
      <p:bldP spid="40986" grpId="0"/>
      <p:bldP spid="40988" grpId="0"/>
      <p:bldP spid="4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8" name="Text Box 41997"/>
          <p:cNvSpPr txBox="1"/>
          <p:nvPr/>
        </p:nvSpPr>
        <p:spPr>
          <a:xfrm>
            <a:off x="1551940" y="152400"/>
            <a:ext cx="5153660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000" b="1">
                <a:latin typeface="Times New Roman" panose="02020603050405020304" pitchFamily="18" charset="0"/>
              </a:rPr>
              <a:t>c. Chiều tối khi trở về nhà</a:t>
            </a:r>
          </a:p>
        </p:txBody>
      </p:sp>
      <p:sp>
        <p:nvSpPr>
          <p:cNvPr id="42000" name="Text Box 41999"/>
          <p:cNvSpPr txBox="1"/>
          <p:nvPr/>
        </p:nvSpPr>
        <p:spPr>
          <a:xfrm>
            <a:off x="152400" y="776288"/>
            <a:ext cx="8305800" cy="2676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dirty="0" err="1">
                <a:latin typeface="Times New Roman" panose="02020603050405020304" pitchFamily="18" charset="0"/>
              </a:rPr>
              <a:t>Ngây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thơ</a:t>
            </a:r>
            <a:r>
              <a:rPr sz="2800" dirty="0">
                <a:latin typeface="Times New Roman" panose="02020603050405020304" pitchFamily="18" charset="0"/>
              </a:rPr>
              <a:t>, </a:t>
            </a:r>
            <a:r>
              <a:rPr sz="2800" dirty="0" err="1">
                <a:latin typeface="Times New Roman" panose="02020603050405020304" pitchFamily="18" charset="0"/>
              </a:rPr>
              <a:t>sợ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h</a:t>
            </a:r>
            <a:r>
              <a:rPr lang="en-US" sz="2800" dirty="0" err="1"/>
              <a:t>ãi</a:t>
            </a:r>
            <a:r>
              <a:rPr sz="2800" dirty="0">
                <a:latin typeface="Times New Roman" panose="02020603050405020304" pitchFamily="18" charset="0"/>
              </a:rPr>
              <a:t>, </a:t>
            </a:r>
            <a:r>
              <a:rPr sz="2800" dirty="0" err="1">
                <a:latin typeface="Times New Roman" panose="02020603050405020304" pitchFamily="18" charset="0"/>
              </a:rPr>
              <a:t>đi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t</a:t>
            </a:r>
            <a:r>
              <a:rPr lang="en-US" sz="2800" dirty="0" err="1"/>
              <a:t>ìm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Hiên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để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đ̣i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đòi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áo</a:t>
            </a:r>
            <a:endParaRPr sz="28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Lúc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đó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mới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hiểu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mẹ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rất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qu</a:t>
            </a:r>
            <a:r>
              <a:rPr lang="en-US" sz="2800" dirty="0" err="1"/>
              <a:t>ý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chiếc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áo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bông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ấy</a:t>
            </a:r>
            <a:r>
              <a:rPr sz="2800" dirty="0">
                <a:latin typeface="Times New Roman" panose="02020603050405020304" pitchFamily="18" charset="0"/>
              </a:rPr>
              <a:t>; </a:t>
            </a:r>
            <a:r>
              <a:rPr sz="2800" dirty="0" err="1">
                <a:latin typeface="Times New Roman" panose="02020603050405020304" pitchFamily="18" charset="0"/>
              </a:rPr>
              <a:t>vẫn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có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sự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trẻ</a:t>
            </a:r>
            <a:r>
              <a:rPr sz="2800" dirty="0">
                <a:latin typeface="Times New Roman" panose="02020603050405020304" pitchFamily="18" charset="0"/>
              </a:rPr>
              <a:t> con: </a:t>
            </a:r>
            <a:r>
              <a:rPr sz="2800" dirty="0" err="1">
                <a:latin typeface="Times New Roman" panose="02020603050405020304" pitchFamily="18" charset="0"/>
              </a:rPr>
              <a:t>đ</a:t>
            </a:r>
            <a:r>
              <a:rPr lang="en-US" sz="2800" dirty="0" err="1"/>
              <a:t>ã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cho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bạn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rồi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c̣</a:t>
            </a:r>
            <a:r>
              <a:rPr lang="en-US" sz="2800" dirty="0" err="1"/>
              <a:t>òn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đ̣i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/>
              <a:t>đòi</a:t>
            </a:r>
            <a:r>
              <a:rPr lang="en-US" sz="2800" dirty="0"/>
              <a:t> </a:t>
            </a:r>
            <a:r>
              <a:rPr sz="2800" dirty="0" err="1">
                <a:latin typeface="Times New Roman" panose="02020603050405020304" pitchFamily="18" charset="0"/>
              </a:rPr>
              <a:t>lại</a:t>
            </a:r>
            <a:r>
              <a:rPr sz="2800" dirty="0"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sz="2800" dirty="0" err="1">
                <a:latin typeface="Times New Roman" panose="02020603050405020304" pitchFamily="18" charset="0"/>
              </a:rPr>
              <a:t>Lối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miêu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tả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chân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thực</a:t>
            </a:r>
            <a:r>
              <a:rPr sz="2800" dirty="0">
                <a:latin typeface="Times New Roman" panose="02020603050405020304" pitchFamily="18" charset="0"/>
              </a:rPr>
              <a:t>, </a:t>
            </a:r>
            <a:r>
              <a:rPr sz="2800" dirty="0" err="1">
                <a:latin typeface="Times New Roman" panose="02020603050405020304" pitchFamily="18" charset="0"/>
              </a:rPr>
              <a:t>tự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nhiên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của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Thạch</a:t>
            </a:r>
            <a:r>
              <a:rPr sz="2800" dirty="0">
                <a:latin typeface="Times New Roman" panose="02020603050405020304" pitchFamily="18" charset="0"/>
              </a:rPr>
              <a:t> Lam </a:t>
            </a:r>
            <a:r>
              <a:rPr sz="2800" dirty="0" err="1">
                <a:latin typeface="Times New Roman" panose="02020603050405020304" pitchFamily="18" charset="0"/>
              </a:rPr>
              <a:t>khi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khắc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họa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nhân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vật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trẻ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em</a:t>
            </a:r>
            <a:r>
              <a:rPr sz="2800" dirty="0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A6BD01-D65C-744E-A7C2-C51458EF7C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AEE2BAF-54B0-8941-86FB-36E501D6FF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27EA76E-2A7F-5F46-8C1C-CEAA9B9D9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426" y="857250"/>
            <a:ext cx="6903575" cy="5143500"/>
          </a:xfrm>
          <a:prstGeom prst="rect">
            <a:avLst/>
          </a:prstGeom>
        </p:spPr>
      </p:pic>
      <p:pic>
        <p:nvPicPr>
          <p:cNvPr id="8" name="图片 18">
            <a:extLst>
              <a:ext uri="{FF2B5EF4-FFF2-40B4-BE49-F238E27FC236}">
                <a16:creationId xmlns="" xmlns:a16="http://schemas.microsoft.com/office/drawing/2014/main" id="{D88F23E2-004B-974F-A9E6-FCD5DB6BD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68370" y="975491"/>
            <a:ext cx="6832630" cy="490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B05E0A1C-8F2C-8043-B897-C9A1D23DC681}"/>
              </a:ext>
            </a:extLst>
          </p:cNvPr>
          <p:cNvSpPr/>
          <p:nvPr/>
        </p:nvSpPr>
        <p:spPr>
          <a:xfrm>
            <a:off x="1143000" y="913071"/>
            <a:ext cx="6903576" cy="5023885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50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2D084EA-E300-44F5-9030-06591CB5B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334" y="1144340"/>
            <a:ext cx="3544683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x-none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x-none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x-none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x-none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x-none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x-none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x-none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altLang="x-none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C434E22-B356-499F-8CA3-83BFEFE08710}"/>
              </a:ext>
            </a:extLst>
          </p:cNvPr>
          <p:cNvSpPr/>
          <p:nvPr/>
        </p:nvSpPr>
        <p:spPr>
          <a:xfrm>
            <a:off x="1485907" y="2571750"/>
            <a:ext cx="44305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611533F-7ED5-441A-B69F-D760221EE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425" y="1542380"/>
            <a:ext cx="3795589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x-none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x-none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x-none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x-none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x-none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x-none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4D7C40A6-3DD3-4BF0-B999-66862D64F10F}"/>
              </a:ext>
            </a:extLst>
          </p:cNvPr>
          <p:cNvSpPr/>
          <p:nvPr/>
        </p:nvSpPr>
        <p:spPr>
          <a:xfrm>
            <a:off x="1336431" y="2158887"/>
            <a:ext cx="4413739" cy="1243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750"/>
              </a:spcAft>
            </a:pPr>
            <a:r>
              <a:rPr lang="en-US" sz="21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1.Hai </a:t>
            </a:r>
            <a:r>
              <a:rPr lang="en-US" sz="21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chị</a:t>
            </a:r>
            <a:r>
              <a:rPr lang="en-US" sz="21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1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 </a:t>
            </a:r>
            <a:r>
              <a:rPr lang="en-US" sz="21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1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1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r>
              <a:rPr lang="en-US" sz="21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1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Lan)</a:t>
            </a:r>
          </a:p>
          <a:p>
            <a:pPr algn="just">
              <a:lnSpc>
                <a:spcPct val="110000"/>
              </a:lnSpc>
              <a:spcAft>
                <a:spcPts val="750"/>
              </a:spcAft>
            </a:pPr>
            <a:r>
              <a:rPr lang="en-US" sz="21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2.Nhân </a:t>
            </a:r>
            <a:r>
              <a:rPr lang="en-US" sz="21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1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Hiên</a:t>
            </a:r>
            <a:r>
              <a:rPr lang="en-US" sz="21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1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1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đứa</a:t>
            </a:r>
            <a:r>
              <a:rPr lang="en-US" sz="21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1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nghèo</a:t>
            </a:r>
            <a:r>
              <a:rPr lang="en-US" sz="21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10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997BFC36-16E2-48C2-B5AD-525B0FEC01BB}"/>
              </a:ext>
            </a:extLst>
          </p:cNvPr>
          <p:cNvSpPr/>
          <p:nvPr/>
        </p:nvSpPr>
        <p:spPr>
          <a:xfrm>
            <a:off x="1506686" y="3506928"/>
            <a:ext cx="44305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6" name="图片 3">
            <a:extLst>
              <a:ext uri="{FF2B5EF4-FFF2-40B4-BE49-F238E27FC236}">
                <a16:creationId xmlns="" xmlns:a16="http://schemas.microsoft.com/office/drawing/2014/main" id="{783E9C48-D9E5-451A-BFA6-737B057EDD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10" y="4434666"/>
            <a:ext cx="1645763" cy="1600595"/>
          </a:xfrm>
          <a:prstGeom prst="rect">
            <a:avLst/>
          </a:prstGeom>
        </p:spPr>
      </p:pic>
      <p:pic>
        <p:nvPicPr>
          <p:cNvPr id="27" name="Picture 2" descr="F:\360安全浏览器下载\六一\Nipic_2531170_b95b5e79d8a6cffe\未标题-1.png">
            <a:extLst>
              <a:ext uri="{FF2B5EF4-FFF2-40B4-BE49-F238E27FC236}">
                <a16:creationId xmlns="" xmlns:a16="http://schemas.microsoft.com/office/drawing/2014/main" id="{AA475811-B77E-45B3-B5D0-77AEE505E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022" y="1340827"/>
            <a:ext cx="1030632" cy="132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66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3" name="Rectangles 44042">
            <a:hlinkClick r:id="rId2" action="ppaction://hlinksldjump"/>
          </p:cNvPr>
          <p:cNvSpPr/>
          <p:nvPr/>
        </p:nvSpPr>
        <p:spPr>
          <a:xfrm>
            <a:off x="381000" y="5132705"/>
            <a:ext cx="8472805" cy="148145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44" name="Text Box 44043"/>
          <p:cNvSpPr txBox="1"/>
          <p:nvPr/>
        </p:nvSpPr>
        <p:spPr>
          <a:xfrm>
            <a:off x="762000" y="152400"/>
            <a:ext cx="6434455" cy="72009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 err="1">
                <a:latin typeface="Times New Roman" panose="02020603050405020304" pitchFamily="18" charset="0"/>
              </a:rPr>
              <a:t>Nhân</a:t>
            </a:r>
            <a:r>
              <a:rPr sz="2800" b="1" dirty="0">
                <a:latin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</a:rPr>
              <a:t>vật</a:t>
            </a:r>
            <a:r>
              <a:rPr sz="2800" b="1" dirty="0">
                <a:latin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</a:rPr>
              <a:t>Hiên</a:t>
            </a:r>
            <a:r>
              <a:rPr sz="2800" b="1" dirty="0">
                <a:latin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</a:rPr>
              <a:t>và</a:t>
            </a:r>
            <a:r>
              <a:rPr sz="2800" b="1" dirty="0">
                <a:latin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</a:rPr>
              <a:t>những</a:t>
            </a:r>
            <a:r>
              <a:rPr sz="2800" b="1" dirty="0">
                <a:latin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</a:rPr>
              <a:t>đứa</a:t>
            </a:r>
            <a:r>
              <a:rPr sz="2800" b="1" dirty="0">
                <a:latin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</a:rPr>
              <a:t>trẻ</a:t>
            </a:r>
            <a:r>
              <a:rPr sz="2800" b="1" dirty="0">
                <a:latin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</a:rPr>
              <a:t>nghèo</a:t>
            </a:r>
            <a:endParaRPr sz="2800" b="1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sz="2800" dirty="0" err="1">
                <a:latin typeface="Times New Roman" panose="02020603050405020304" pitchFamily="18" charset="0"/>
              </a:rPr>
              <a:t>Không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</a:rPr>
              <a:t>dáng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vẻ</a:t>
            </a:r>
            <a:r>
              <a:rPr lang="en-US" sz="2800" dirty="0"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</a:rPr>
              <a:t>Thái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độ</a:t>
            </a:r>
            <a:endParaRPr lang="en-US" sz="28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 err="1">
                <a:latin typeface="Times New Roman" panose="02020603050405020304" pitchFamily="18" charset="0"/>
              </a:rPr>
              <a:t>Yên</a:t>
            </a:r>
            <a:r>
              <a:rPr lang="en-US" sz="2800" dirty="0">
                <a:latin typeface="Times New Roman" panose="02020603050405020304" pitchFamily="18" charset="0"/>
              </a:rPr>
              <a:t> ả, </a:t>
            </a:r>
            <a:r>
              <a:rPr lang="en-US" sz="2800" dirty="0" err="1">
                <a:latin typeface="Times New Roman" panose="02020603050405020304" pitchFamily="18" charset="0"/>
              </a:rPr>
              <a:t>vắng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lặng</a:t>
            </a:r>
            <a:r>
              <a:rPr lang="en-US" sz="2800" dirty="0"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</a:rPr>
              <a:t>nghèo</a:t>
            </a:r>
            <a:r>
              <a:rPr lang="en-US" sz="2800" dirty="0"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thêm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mùa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đông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càng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khắc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họa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sâu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t́nh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khốn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khó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Hiên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đứa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mặc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phong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phanh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rách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rưới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vá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víu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đủ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ấm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Sơn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Lan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dám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8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sz="28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sz="28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44048" name="Text Box 44047"/>
          <p:cNvSpPr txBox="1"/>
          <p:nvPr/>
        </p:nvSpPr>
        <p:spPr>
          <a:xfrm>
            <a:off x="447675" y="5181600"/>
            <a:ext cx="83394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=&gt; </a:t>
            </a:r>
            <a:r>
              <a:rPr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Gợi</a:t>
            </a:r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lên</a:t>
            </a:r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nghèo</a:t>
            </a:r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đói</a:t>
            </a:r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Rectangles 45061">
            <a:hlinkClick r:id="rId2" action="ppaction://hlinksldjump"/>
          </p:cNvPr>
          <p:cNvSpPr/>
          <p:nvPr/>
        </p:nvSpPr>
        <p:spPr>
          <a:xfrm>
            <a:off x="533400" y="4267200"/>
            <a:ext cx="8305800" cy="1752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63" name="Text Box 45062"/>
          <p:cNvSpPr txBox="1"/>
          <p:nvPr/>
        </p:nvSpPr>
        <p:spPr>
          <a:xfrm>
            <a:off x="2209800" y="171450"/>
            <a:ext cx="4419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>
                <a:latin typeface="Times New Roman" panose="02020603050405020304" pitchFamily="18" charset="0"/>
              </a:rPr>
              <a:t>* Nhân vật Hiên</a:t>
            </a:r>
          </a:p>
        </p:txBody>
      </p:sp>
      <p:sp>
        <p:nvSpPr>
          <p:cNvPr id="45065" name="Text Box 45064"/>
          <p:cNvSpPr txBox="1"/>
          <p:nvPr/>
        </p:nvSpPr>
        <p:spPr>
          <a:xfrm>
            <a:off x="152400" y="776288"/>
            <a:ext cx="8991600" cy="8915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60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+ </a:t>
            </a:r>
            <a:r>
              <a:rPr sz="2600">
                <a:latin typeface="Times New Roman" panose="02020603050405020304" pitchFamily="18" charset="0"/>
              </a:rPr>
              <a:t>lạnh phải khúm người lại  Vừa lạnh, phải chịu trong thời gian dài, lại c̣n có thêm mặc cảm: đứng ẩn nấp “dựa vào cột quán</a:t>
            </a:r>
          </a:p>
        </p:txBody>
      </p:sp>
      <p:sp>
        <p:nvSpPr>
          <p:cNvPr id="45067" name="Text Box 45066"/>
          <p:cNvSpPr txBox="1"/>
          <p:nvPr/>
        </p:nvSpPr>
        <p:spPr>
          <a:xfrm>
            <a:off x="76200" y="1828800"/>
            <a:ext cx="8839200" cy="8915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60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+ </a:t>
            </a:r>
            <a:r>
              <a:rPr sz="2600">
                <a:latin typeface="Times New Roman" panose="02020603050405020304" pitchFamily="18" charset="0"/>
              </a:rPr>
              <a:t>Khi được hỏi  bịu xịu trả lời: mặt xị xuống, thường đi kèm những lời có ư buồn tủi  mặc cảm, có sự tủi thân.</a:t>
            </a:r>
          </a:p>
        </p:txBody>
      </p:sp>
      <p:sp>
        <p:nvSpPr>
          <p:cNvPr id="45068" name="Text Box 45067"/>
          <p:cNvSpPr txBox="1"/>
          <p:nvPr/>
        </p:nvSpPr>
        <p:spPr>
          <a:xfrm>
            <a:off x="533400" y="4419600"/>
            <a:ext cx="82296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>
                <a:latin typeface="Times New Roman" panose="02020603050405020304" pitchFamily="18" charset="0"/>
              </a:rPr>
              <a:t>=&gt; </a:t>
            </a:r>
            <a:r>
              <a:rPr b="1" err="1">
                <a:latin typeface="Times New Roman" panose="02020603050405020304" pitchFamily="18" charset="0"/>
              </a:rPr>
              <a:t>Một</a:t>
            </a:r>
            <a:r>
              <a:rPr b="1">
                <a:latin typeface="Times New Roman" panose="02020603050405020304" pitchFamily="18" charset="0"/>
              </a:rPr>
              <a:t> </a:t>
            </a:r>
            <a:r>
              <a:rPr b="1" err="1">
                <a:latin typeface="Times New Roman" panose="02020603050405020304" pitchFamily="18" charset="0"/>
              </a:rPr>
              <a:t>cô</a:t>
            </a:r>
            <a:r>
              <a:rPr b="1">
                <a:latin typeface="Times New Roman" panose="02020603050405020304" pitchFamily="18" charset="0"/>
              </a:rPr>
              <a:t> </a:t>
            </a:r>
            <a:r>
              <a:rPr b="1" err="1">
                <a:latin typeface="Times New Roman" panose="02020603050405020304" pitchFamily="18" charset="0"/>
              </a:rPr>
              <a:t>bé</a:t>
            </a:r>
            <a:r>
              <a:rPr b="1">
                <a:latin typeface="Times New Roman" panose="02020603050405020304" pitchFamily="18" charset="0"/>
              </a:rPr>
              <a:t> </a:t>
            </a:r>
            <a:r>
              <a:rPr b="1" err="1">
                <a:latin typeface="Times New Roman" panose="02020603050405020304" pitchFamily="18" charset="0"/>
              </a:rPr>
              <a:t>có</a:t>
            </a:r>
            <a:r>
              <a:rPr b="1">
                <a:latin typeface="Times New Roman" panose="02020603050405020304" pitchFamily="18" charset="0"/>
              </a:rPr>
              <a:t> </a:t>
            </a:r>
            <a:r>
              <a:rPr b="1" err="1">
                <a:latin typeface="Times New Roman" panose="02020603050405020304" pitchFamily="18" charset="0"/>
              </a:rPr>
              <a:t>tâm</a:t>
            </a:r>
            <a:r>
              <a:rPr b="1">
                <a:latin typeface="Times New Roman" panose="02020603050405020304" pitchFamily="18" charset="0"/>
              </a:rPr>
              <a:t> </a:t>
            </a:r>
            <a:r>
              <a:rPr b="1" err="1">
                <a:latin typeface="Times New Roman" panose="02020603050405020304" pitchFamily="18" charset="0"/>
              </a:rPr>
              <a:t>hồn</a:t>
            </a:r>
            <a:r>
              <a:rPr b="1">
                <a:latin typeface="Times New Roman" panose="02020603050405020304" pitchFamily="18" charset="0"/>
              </a:rPr>
              <a:t> </a:t>
            </a:r>
            <a:r>
              <a:rPr b="1" err="1">
                <a:latin typeface="Times New Roman" panose="02020603050405020304" pitchFamily="18" charset="0"/>
              </a:rPr>
              <a:t>nhạy</a:t>
            </a:r>
            <a:r>
              <a:rPr b="1">
                <a:latin typeface="Times New Roman" panose="02020603050405020304" pitchFamily="18" charset="0"/>
              </a:rPr>
              <a:t> </a:t>
            </a:r>
            <a:r>
              <a:rPr b="1" err="1">
                <a:latin typeface="Times New Roman" panose="02020603050405020304" pitchFamily="18" charset="0"/>
              </a:rPr>
              <a:t>cảm</a:t>
            </a:r>
            <a:r>
              <a:rPr b="1">
                <a:latin typeface="Times New Roman" panose="02020603050405020304" pitchFamily="18" charset="0"/>
              </a:rPr>
              <a:t>, </a:t>
            </a:r>
            <a:r>
              <a:rPr b="1" err="1">
                <a:latin typeface="Times New Roman" panose="02020603050405020304" pitchFamily="18" charset="0"/>
              </a:rPr>
              <a:t>tinh</a:t>
            </a:r>
            <a:r>
              <a:rPr b="1">
                <a:latin typeface="Times New Roman" panose="02020603050405020304" pitchFamily="18" charset="0"/>
              </a:rPr>
              <a:t> </a:t>
            </a:r>
            <a:r>
              <a:rPr b="1" err="1">
                <a:latin typeface="Times New Roman" panose="02020603050405020304" pitchFamily="18" charset="0"/>
              </a:rPr>
              <a:t>tế</a:t>
            </a:r>
            <a:r>
              <a:rPr lang="en-US" b="1" err="1">
                <a:latin typeface="Times New Roman" panose="02020603050405020304" pitchFamily="18" charset="0"/>
              </a:rPr>
              <a:t> </a:t>
            </a:r>
            <a:r>
              <a:rPr lang="it-IT" altLang="x-none" b="1" dirty="0">
                <a:latin typeface="Times New Roman" panose="02020603050405020304" pitchFamily="18" charset="0"/>
              </a:rPr>
              <a:t>số phận bất hạnh.</a:t>
            </a:r>
            <a:endParaRPr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5" grpId="0"/>
      <p:bldP spid="45067" grpId="0"/>
      <p:bldP spid="4506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A6BD01-D65C-744E-A7C2-C51458EF7C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AEE2BAF-54B0-8941-86FB-36E501D6FF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27EA76E-2A7F-5F46-8C1C-CEAA9B9D9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426" y="857250"/>
            <a:ext cx="6903575" cy="5143500"/>
          </a:xfrm>
          <a:prstGeom prst="rect">
            <a:avLst/>
          </a:prstGeom>
        </p:spPr>
      </p:pic>
      <p:pic>
        <p:nvPicPr>
          <p:cNvPr id="8" name="图片 18">
            <a:extLst>
              <a:ext uri="{FF2B5EF4-FFF2-40B4-BE49-F238E27FC236}">
                <a16:creationId xmlns="" xmlns:a16="http://schemas.microsoft.com/office/drawing/2014/main" id="{D88F23E2-004B-974F-A9E6-FCD5DB6BD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68370" y="975491"/>
            <a:ext cx="6832630" cy="490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B05E0A1C-8F2C-8043-B897-C9A1D23DC681}"/>
              </a:ext>
            </a:extLst>
          </p:cNvPr>
          <p:cNvSpPr/>
          <p:nvPr/>
        </p:nvSpPr>
        <p:spPr>
          <a:xfrm>
            <a:off x="1143000" y="913071"/>
            <a:ext cx="6903576" cy="5023885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50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2D084EA-E300-44F5-9030-06591CB5B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334" y="1144340"/>
            <a:ext cx="3544683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x-none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x-none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x-none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x-none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x-none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x-none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x-none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altLang="x-none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C434E22-B356-499F-8CA3-83BFEFE08710}"/>
              </a:ext>
            </a:extLst>
          </p:cNvPr>
          <p:cNvSpPr/>
          <p:nvPr/>
        </p:nvSpPr>
        <p:spPr>
          <a:xfrm>
            <a:off x="1485907" y="2571750"/>
            <a:ext cx="44305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611533F-7ED5-441A-B69F-D760221EE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425" y="1542380"/>
            <a:ext cx="3795589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x-none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x-none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x-none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x-none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x-none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x-none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4D7C40A6-3DD3-4BF0-B999-66862D64F10F}"/>
              </a:ext>
            </a:extLst>
          </p:cNvPr>
          <p:cNvSpPr/>
          <p:nvPr/>
        </p:nvSpPr>
        <p:spPr>
          <a:xfrm>
            <a:off x="1336431" y="2158887"/>
            <a:ext cx="4413739" cy="1693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Aft>
                <a:spcPts val="750"/>
              </a:spcAft>
            </a:pPr>
            <a:r>
              <a:rPr lang="en-US" sz="21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1.Hai </a:t>
            </a:r>
            <a:r>
              <a:rPr lang="en-US" sz="21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chị</a:t>
            </a:r>
            <a:r>
              <a:rPr lang="en-US" sz="21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1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 </a:t>
            </a:r>
            <a:r>
              <a:rPr lang="en-US" sz="21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1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1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r>
              <a:rPr lang="en-US" sz="21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1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Lan)</a:t>
            </a:r>
          </a:p>
          <a:p>
            <a:pPr algn="just">
              <a:lnSpc>
                <a:spcPct val="110000"/>
              </a:lnSpc>
              <a:spcAft>
                <a:spcPts val="750"/>
              </a:spcAft>
            </a:pPr>
            <a:r>
              <a:rPr lang="en-US" sz="21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2.Nhân </a:t>
            </a:r>
            <a:r>
              <a:rPr lang="en-US" sz="21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1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Hiên</a:t>
            </a:r>
            <a:r>
              <a:rPr lang="en-US" sz="21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1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1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đứa</a:t>
            </a:r>
            <a:r>
              <a:rPr lang="en-US" sz="21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1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nghèo</a:t>
            </a:r>
            <a:r>
              <a:rPr lang="en-US" sz="21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0000"/>
              </a:lnSpc>
              <a:spcAft>
                <a:spcPts val="750"/>
              </a:spcAft>
            </a:pPr>
            <a:r>
              <a:rPr lang="en-US" sz="21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1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1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1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xử</a:t>
            </a:r>
            <a:r>
              <a:rPr lang="en-US" sz="21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1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1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1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1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10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997BFC36-16E2-48C2-B5AD-525B0FEC01BB}"/>
              </a:ext>
            </a:extLst>
          </p:cNvPr>
          <p:cNvSpPr/>
          <p:nvPr/>
        </p:nvSpPr>
        <p:spPr>
          <a:xfrm>
            <a:off x="1506686" y="3506928"/>
            <a:ext cx="44305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6" name="图片 3">
            <a:extLst>
              <a:ext uri="{FF2B5EF4-FFF2-40B4-BE49-F238E27FC236}">
                <a16:creationId xmlns="" xmlns:a16="http://schemas.microsoft.com/office/drawing/2014/main" id="{783E9C48-D9E5-451A-BFA6-737B057EDD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10" y="4434666"/>
            <a:ext cx="1645763" cy="1600595"/>
          </a:xfrm>
          <a:prstGeom prst="rect">
            <a:avLst/>
          </a:prstGeom>
        </p:spPr>
      </p:pic>
      <p:pic>
        <p:nvPicPr>
          <p:cNvPr id="27" name="Picture 2" descr="F:\360安全浏览器下载\六一\Nipic_2531170_b95b5e79d8a6cffe\未标题-1.png">
            <a:extLst>
              <a:ext uri="{FF2B5EF4-FFF2-40B4-BE49-F238E27FC236}">
                <a16:creationId xmlns="" xmlns:a16="http://schemas.microsoft.com/office/drawing/2014/main" id="{AA475811-B77E-45B3-B5D0-77AEE505E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022" y="1340827"/>
            <a:ext cx="1030632" cy="132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16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="" xmlns:a16="http://schemas.microsoft.com/office/drawing/2014/main" id="{60EE3B00-9B94-4C56-98A0-3B5C7C6D605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42085" y="2761599"/>
            <a:ext cx="6686218" cy="1651359"/>
          </a:xfr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0723" name="Subtitle 2">
            <a:extLst>
              <a:ext uri="{FF2B5EF4-FFF2-40B4-BE49-F238E27FC236}">
                <a16:creationId xmlns="" xmlns:a16="http://schemas.microsoft.com/office/drawing/2014/main" id="{CBFD6EEA-168D-4FAC-B4FB-F2EF9253725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42085" y="4412958"/>
            <a:ext cx="6686218" cy="821922"/>
          </a:xfr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pic>
        <p:nvPicPr>
          <p:cNvPr id="38916" name="Picture 4">
            <a:extLst>
              <a:ext uri="{FF2B5EF4-FFF2-40B4-BE49-F238E27FC236}">
                <a16:creationId xmlns="" xmlns:a16="http://schemas.microsoft.com/office/drawing/2014/main" id="{84F48417-3C5D-4BB4-8BF0-D9DF22213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553" y="926600"/>
            <a:ext cx="6717216" cy="50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8">
            <a:extLst>
              <a:ext uri="{FF2B5EF4-FFF2-40B4-BE49-F238E27FC236}">
                <a16:creationId xmlns="" xmlns:a16="http://schemas.microsoft.com/office/drawing/2014/main" id="{F36E59B1-BE94-4E4A-B556-B4FE67005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54" y="1041199"/>
            <a:ext cx="6649115" cy="477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54669FA3-4156-48A5-A922-AB0A83EF4935}"/>
              </a:ext>
            </a:extLst>
          </p:cNvPr>
          <p:cNvSpPr/>
          <p:nvPr/>
        </p:nvSpPr>
        <p:spPr>
          <a:xfrm>
            <a:off x="1300516" y="1041199"/>
            <a:ext cx="6716747" cy="4889262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98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98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98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98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98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98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98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98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986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986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6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sz="98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”có</a:t>
            </a:r>
            <a:r>
              <a:rPr lang="en-US" sz="98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98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98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98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98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98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98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986" dirty="0"/>
          </a:p>
        </p:txBody>
      </p:sp>
      <p:sp>
        <p:nvSpPr>
          <p:cNvPr id="30727" name="Rectangle 10">
            <a:extLst>
              <a:ext uri="{FF2B5EF4-FFF2-40B4-BE49-F238E27FC236}">
                <a16:creationId xmlns="" xmlns:a16="http://schemas.microsoft.com/office/drawing/2014/main" id="{69D445F6-5D46-496B-A346-0820B7225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4293" y="1829305"/>
            <a:ext cx="4294660" cy="3727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10000"/>
              </a:lnSpc>
              <a:spcBef>
                <a:spcPct val="0"/>
              </a:spcBef>
              <a:spcAft>
                <a:spcPts val="730"/>
              </a:spcAft>
              <a:buClrTx/>
              <a:buNone/>
              <a:defRPr/>
            </a:pPr>
            <a:r>
              <a:rPr lang="en-US" altLang="en-US" sz="1752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en-US" sz="1752" b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973D8A4A-FE7D-4EC8-9F10-55CB7B80D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884035"/>
              </p:ext>
            </p:extLst>
          </p:nvPr>
        </p:nvGraphicFramePr>
        <p:xfrm>
          <a:off x="1524000" y="2055129"/>
          <a:ext cx="6303516" cy="28508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3610834114"/>
                    </a:ext>
                  </a:extLst>
                </a:gridCol>
                <a:gridCol w="24935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07071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xử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50045" marR="500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70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xử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</a:t>
                      </a:r>
                      <a:r>
                        <a:rPr lang="vi-VN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endParaRPr lang="en-US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45" marR="500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Sơn</a:t>
                      </a:r>
                      <a:endParaRPr lang="en-US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45" marR="500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Sơn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45" marR="500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25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45" marR="500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45" marR="500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45" marR="500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232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7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45" marR="500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45" marR="500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45" marR="500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08859">
                <a:tc gridSpan="3"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700" b="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vi-VN" sz="1700" b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b="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vi-VN" sz="1700" b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 </a:t>
                      </a:r>
                      <a:endParaRPr lang="en-US" sz="17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45" marR="500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1030623-DDC3-4552-A975-A1A77EF7F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040260"/>
            <a:ext cx="5029199" cy="90120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75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PHIẾU HỌC TẬP SỐ 3 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75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175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5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175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52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vi-VN" altLang="en-US" sz="1752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vi-VN" altLang="en-US" sz="1752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1752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1752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ành</a:t>
            </a:r>
            <a:r>
              <a:rPr lang="en-US" altLang="en-US" sz="1752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52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1752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52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1752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52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1752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52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1752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52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1752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52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1752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52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1752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52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altLang="en-US" sz="1752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52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1752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52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1752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52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752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52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1752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52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1752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52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1752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752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1752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45BB6D2-5656-4CAC-8A96-13CB77E11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0108" y="5099616"/>
            <a:ext cx="5425155" cy="36195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vi-VN" altLang="en-US" sz="1752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2628" b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66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atercolor Images | Free Vectors, Stock Photos &amp; PSD">
            <a:extLst>
              <a:ext uri="{FF2B5EF4-FFF2-40B4-BE49-F238E27FC236}">
                <a16:creationId xmlns="" xmlns:a16="http://schemas.microsoft.com/office/drawing/2014/main" id="{C2AD59DD-6CF3-4A75-82B4-4C76ED4822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44"/>
          <a:stretch/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">
            <a:extLst>
              <a:ext uri="{FF2B5EF4-FFF2-40B4-BE49-F238E27FC236}">
                <a16:creationId xmlns="" xmlns:a16="http://schemas.microsoft.com/office/drawing/2014/main" id="{D77EB620-7C68-4ACD-8331-72FEBC2C0F62}"/>
              </a:ext>
            </a:extLst>
          </p:cNvPr>
          <p:cNvSpPr txBox="1"/>
          <p:nvPr/>
        </p:nvSpPr>
        <p:spPr>
          <a:xfrm flipH="1">
            <a:off x="445581" y="2404166"/>
            <a:ext cx="80979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văn </a:t>
            </a:r>
            <a:r>
              <a:rPr lang="vi-VN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SG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19173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="" xmlns:a16="http://schemas.microsoft.com/office/drawing/2014/main" id="{60EE3B00-9B94-4C56-98A0-3B5C7C6D605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42085" y="2761599"/>
            <a:ext cx="6686218" cy="1651359"/>
          </a:xfrm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30723" name="Subtitle 2">
            <a:extLst>
              <a:ext uri="{FF2B5EF4-FFF2-40B4-BE49-F238E27FC236}">
                <a16:creationId xmlns="" xmlns:a16="http://schemas.microsoft.com/office/drawing/2014/main" id="{CBFD6EEA-168D-4FAC-B4FB-F2EF9253725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42085" y="4412958"/>
            <a:ext cx="6686218" cy="821922"/>
          </a:xfr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pic>
        <p:nvPicPr>
          <p:cNvPr id="38916" name="Picture 4">
            <a:extLst>
              <a:ext uri="{FF2B5EF4-FFF2-40B4-BE49-F238E27FC236}">
                <a16:creationId xmlns="" xmlns:a16="http://schemas.microsoft.com/office/drawing/2014/main" id="{84F48417-3C5D-4BB4-8BF0-D9DF22213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553" y="926600"/>
            <a:ext cx="6717216" cy="50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8">
            <a:extLst>
              <a:ext uri="{FF2B5EF4-FFF2-40B4-BE49-F238E27FC236}">
                <a16:creationId xmlns="" xmlns:a16="http://schemas.microsoft.com/office/drawing/2014/main" id="{F36E59B1-BE94-4E4A-B556-B4FE67005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54" y="1041199"/>
            <a:ext cx="6649115" cy="477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54669FA3-4156-48A5-A922-AB0A83EF4935}"/>
              </a:ext>
            </a:extLst>
          </p:cNvPr>
          <p:cNvSpPr/>
          <p:nvPr/>
        </p:nvSpPr>
        <p:spPr>
          <a:xfrm>
            <a:off x="1300516" y="1041199"/>
            <a:ext cx="6716747" cy="4889262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98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98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98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98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98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98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98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98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986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986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6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sz="98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”có</a:t>
            </a:r>
            <a:r>
              <a:rPr lang="en-US" sz="98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98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98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98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98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98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8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98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986" dirty="0"/>
          </a:p>
        </p:txBody>
      </p:sp>
      <p:sp>
        <p:nvSpPr>
          <p:cNvPr id="30727" name="Rectangle 10">
            <a:extLst>
              <a:ext uri="{FF2B5EF4-FFF2-40B4-BE49-F238E27FC236}">
                <a16:creationId xmlns="" xmlns:a16="http://schemas.microsoft.com/office/drawing/2014/main" id="{69D445F6-5D46-496B-A346-0820B7225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4293" y="1829305"/>
            <a:ext cx="4294660" cy="3727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10000"/>
              </a:lnSpc>
              <a:spcBef>
                <a:spcPct val="0"/>
              </a:spcBef>
              <a:spcAft>
                <a:spcPts val="730"/>
              </a:spcAft>
              <a:buClrTx/>
              <a:buNone/>
              <a:defRPr/>
            </a:pPr>
            <a:r>
              <a:rPr lang="en-US" altLang="en-US" sz="1752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en-US" sz="1752" b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973D8A4A-FE7D-4EC8-9F10-55CB7B80D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836129"/>
              </p:ext>
            </p:extLst>
          </p:nvPr>
        </p:nvGraphicFramePr>
        <p:xfrm>
          <a:off x="1365799" y="1295400"/>
          <a:ext cx="6542970" cy="45550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24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62985">
                  <a:extLst>
                    <a:ext uri="{9D8B030D-6E8A-4147-A177-3AD203B41FA5}">
                      <a16:colId xmlns="" xmlns:a16="http://schemas.microsoft.com/office/drawing/2014/main" val="3610834114"/>
                    </a:ext>
                  </a:extLst>
                </a:gridCol>
                <a:gridCol w="25774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0061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xử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50045" marR="500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19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17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xử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</a:t>
                      </a:r>
                      <a:r>
                        <a:rPr lang="vi-VN" sz="1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45" marR="500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17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Hiên</a:t>
                      </a:r>
                      <a:r>
                        <a:rPr lang="en-US" sz="17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45" marR="500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7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Sơn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45" marR="500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991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45" marR="500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Khi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áo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chị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Sơn,người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50045" marR="500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7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7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Hiên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hề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chửi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bới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trách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móc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han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;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vay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hào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Hiên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may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endParaRPr lang="en-US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45" marR="500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030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7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45" marR="500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17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17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17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cậu</a:t>
                      </a:r>
                      <a:r>
                        <a:rPr lang="en-US" sz="17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17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đây</a:t>
                      </a:r>
                      <a:r>
                        <a:rPr lang="en-US" sz="17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đùa</a:t>
                      </a:r>
                      <a:r>
                        <a:rPr lang="en-US" sz="17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17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17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17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vội</a:t>
                      </a:r>
                      <a:r>
                        <a:rPr lang="en-US" sz="17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vàng</a:t>
                      </a:r>
                      <a:r>
                        <a:rPr lang="en-US" sz="17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đem</a:t>
                      </a:r>
                      <a:r>
                        <a:rPr lang="en-US" sz="17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17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đây</a:t>
                      </a:r>
                      <a:r>
                        <a:rPr lang="en-US" sz="17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17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mợ</a:t>
                      </a:r>
                      <a:r>
                        <a:rPr lang="en-US" sz="17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”</a:t>
                      </a:r>
                    </a:p>
                  </a:txBody>
                  <a:tcPr marL="50045" marR="500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7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: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Nhắc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đem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xin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phép</a:t>
                      </a:r>
                      <a:endParaRPr lang="en-US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vui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sẻ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đỡ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endParaRPr lang="en-US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45" marR="500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81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Xưng</a:t>
                      </a: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hô</a:t>
                      </a:r>
                      <a:endParaRPr lang="en-US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45" marR="500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17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17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”, “</a:t>
                      </a:r>
                      <a:r>
                        <a:rPr lang="en-US" sz="17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cậu</a:t>
                      </a:r>
                      <a:r>
                        <a:rPr lang="en-US" sz="17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”, “</a:t>
                      </a:r>
                      <a:r>
                        <a:rPr lang="en-US" sz="17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mợ</a:t>
                      </a:r>
                      <a:r>
                        <a:rPr lang="en-US" sz="17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”,” </a:t>
                      </a:r>
                      <a:r>
                        <a:rPr lang="en-US" sz="17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17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cháu</a:t>
                      </a:r>
                      <a:r>
                        <a:rPr lang="en-US" sz="17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”</a:t>
                      </a:r>
                    </a:p>
                  </a:txBody>
                  <a:tcPr marL="50045" marR="500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45" marR="500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215666323"/>
                  </a:ext>
                </a:extLst>
              </a:tr>
              <a:tr h="876368">
                <a:tc gridSpan="3"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700" b="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vi-VN" sz="1700" b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700" b="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vi-VN" sz="1700" b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 </a:t>
                      </a:r>
                      <a:endParaRPr lang="en-US" sz="1700" b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045" marR="500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1030623-DDC3-4552-A975-A1A77EF7F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978198"/>
            <a:ext cx="5105399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75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Ý TRẢ LỜI PHIẾU HỌC TẬP SỐ 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45BB6D2-5656-4CAC-8A96-13CB77E11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0108" y="5099616"/>
            <a:ext cx="5425155" cy="36195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vi-VN" altLang="en-US" sz="1752" b="0" i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2628" b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62ED7409-0A69-453F-961C-FD91E8F559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611588"/>
              </p:ext>
            </p:extLst>
          </p:nvPr>
        </p:nvGraphicFramePr>
        <p:xfrm>
          <a:off x="2971800" y="4965403"/>
          <a:ext cx="2355112" cy="914400"/>
        </p:xfrm>
        <a:graphic>
          <a:graphicData uri="http://schemas.openxmlformats.org/drawingml/2006/table">
            <a:tbl>
              <a:tblPr/>
              <a:tblGrid>
                <a:gridCol w="2355112">
                  <a:extLst>
                    <a:ext uri="{9D8B030D-6E8A-4147-A177-3AD203B41FA5}">
                      <a16:colId xmlns="" xmlns:a16="http://schemas.microsoft.com/office/drawing/2014/main" val="2116822322"/>
                    </a:ext>
                  </a:extLst>
                </a:gridCol>
              </a:tblGrid>
              <a:tr h="530325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nghèo</a:t>
                      </a:r>
                      <a:r>
                        <a:rPr lang="en-US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khép</a:t>
                      </a:r>
                      <a:r>
                        <a:rPr lang="en-US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nép</a:t>
                      </a:r>
                      <a:r>
                        <a:rPr lang="en-US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</a:t>
                      </a:r>
                      <a:r>
                        <a:rPr lang="en-US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xử</a:t>
                      </a:r>
                      <a:r>
                        <a:rPr lang="en-US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đắn</a:t>
                      </a:r>
                      <a:r>
                        <a:rPr lang="en-US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40513914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A518056D-736C-42D5-AE2B-FADD4A6708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813938"/>
              </p:ext>
            </p:extLst>
          </p:nvPr>
        </p:nvGraphicFramePr>
        <p:xfrm>
          <a:off x="5392194" y="4965402"/>
          <a:ext cx="2624598" cy="978197"/>
        </p:xfrm>
        <a:graphic>
          <a:graphicData uri="http://schemas.openxmlformats.org/drawingml/2006/table">
            <a:tbl>
              <a:tblPr/>
              <a:tblGrid>
                <a:gridCol w="2624598">
                  <a:extLst>
                    <a:ext uri="{9D8B030D-6E8A-4147-A177-3AD203B41FA5}">
                      <a16:colId xmlns="" xmlns:a16="http://schemas.microsoft.com/office/drawing/2014/main" val="3297135952"/>
                    </a:ext>
                  </a:extLst>
                </a:gridCol>
              </a:tblGrid>
              <a:tr h="978197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hâu</a:t>
                      </a:r>
                      <a:r>
                        <a:rPr lang="en-US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nhị</a:t>
                      </a:r>
                      <a:r>
                        <a:rPr lang="en-US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</a:t>
                      </a:r>
                      <a:r>
                        <a:rPr lang="en-US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nghiêm</a:t>
                      </a:r>
                      <a:r>
                        <a:rPr lang="en-US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khắc</a:t>
                      </a:r>
                      <a:r>
                        <a:rPr lang="en-US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endParaRPr lang="en-US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45759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824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/>
          <p:nvPr/>
        </p:nvSpPr>
        <p:spPr>
          <a:xfrm>
            <a:off x="228599" y="-125126"/>
            <a:ext cx="8483601" cy="649408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9933"/>
              </a:gs>
            </a:gsLst>
            <a:lin ang="5400000" scaled="1"/>
            <a:tileRect/>
          </a:gradFill>
          <a:ln w="57150" cap="flat" cmpd="thinThick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pt-BR" altLang="x-none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   </a:t>
            </a:r>
            <a:r>
              <a:rPr lang="pt-BR" altLang="x-none" b="1" dirty="0">
                <a:solidFill>
                  <a:srgbClr val="C00000"/>
                </a:solidFill>
                <a:latin typeface="Times New Roman" panose="02020603050405020304" pitchFamily="18" charset="0"/>
              </a:rPr>
              <a:t>Hai người mẹ: mẹ của Sơn và mẹ của Hiên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pt-BR" altLang="x-none" b="1" dirty="0">
                <a:solidFill>
                  <a:srgbClr val="C00000"/>
                </a:solidFill>
                <a:latin typeface="Times New Roman" panose="02020603050405020304" pitchFamily="18" charset="0"/>
              </a:rPr>
              <a:t>a. Mẹ của Hiên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pt-BR" altLang="x-none" b="1" dirty="0">
                <a:solidFill>
                  <a:srgbClr val="003300"/>
                </a:solidFill>
                <a:latin typeface="Times New Roman" panose="02020603050405020304" pitchFamily="18" charset="0"/>
              </a:rPr>
              <a:t>- </a:t>
            </a:r>
            <a:r>
              <a:rPr lang="pt-BR" altLang="x-none" dirty="0">
                <a:solidFill>
                  <a:srgbClr val="003300"/>
                </a:solidFill>
                <a:latin typeface="Times New Roman" panose="02020603050405020304" pitchFamily="18" charset="0"/>
              </a:rPr>
              <a:t>Nghề: chỉ có nghề đi ṃò cua bắt ốc  không đủ tiền để may áo cho con</a:t>
            </a:r>
          </a:p>
          <a:p>
            <a:pPr lvl="0" eaLnBrk="1" hangingPunct="1">
              <a:spcBef>
                <a:spcPct val="0"/>
              </a:spcBef>
              <a:buFontTx/>
              <a:buChar char="-"/>
            </a:pPr>
            <a:r>
              <a:rPr lang="pt-BR" altLang="x-none" dirty="0">
                <a:solidFill>
                  <a:srgbClr val="003300"/>
                </a:solidFill>
                <a:latin typeface="Times New Roman" panose="02020603050405020304" pitchFamily="18" charset="0"/>
              </a:rPr>
              <a:t>Thái độ và hành động khép nép, nhưng cư xử đúng đắn, tự trọng của một người mẹ nghèo khổ</a:t>
            </a:r>
            <a:r>
              <a:rPr lang="en-US" altLang="pt-BR" dirty="0">
                <a:solidFill>
                  <a:srgbClr val="003300"/>
                </a:solidFill>
                <a:latin typeface="Times New Roman" panose="02020603050405020304" pitchFamily="18" charset="0"/>
              </a:rPr>
              <a:t>.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pt-BR" dirty="0">
                <a:solidFill>
                  <a:srgbClr val="C00000"/>
                </a:solidFill>
                <a:latin typeface="Times New Roman" panose="02020603050405020304" pitchFamily="18" charset="0"/>
              </a:rPr>
              <a:t>b. </a:t>
            </a:r>
            <a:r>
              <a:rPr lang="en-US" altLang="pt-BR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pt-BR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pt-BR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pt-BR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pt-BR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Sơn</a:t>
            </a:r>
            <a:endParaRPr lang="en-US" altLang="pt-BR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pt-BR" dirty="0">
                <a:solidFill>
                  <a:srgbClr val="0033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pt-BR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pt-BR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pt-BR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cư</a:t>
            </a:r>
            <a:r>
              <a:rPr lang="en-US" altLang="pt-BR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pt-BR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xử</a:t>
            </a:r>
            <a:r>
              <a:rPr lang="en-US" altLang="pt-BR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pt-BR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pt-BR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pt-BR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hậu</a:t>
            </a:r>
            <a:r>
              <a:rPr lang="en-US" altLang="pt-BR" dirty="0">
                <a:solidFill>
                  <a:srgbClr val="0033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pt-BR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pt-BR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pt-BR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nhị</a:t>
            </a:r>
            <a:r>
              <a:rPr lang="en-US" altLang="pt-BR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pt-BR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pt-BR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pt-BR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pt-BR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pt-BR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pt-BR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pt-BR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pt-BR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pt-BR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pt-BR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pt-BR" dirty="0" err="1">
                <a:solidFill>
                  <a:srgbClr val="003300"/>
                </a:solidFill>
                <a:latin typeface="Times New Roman" panose="02020603050405020304" pitchFamily="18" charset="0"/>
                <a:sym typeface="+mn-ea"/>
              </a:rPr>
              <a:t>yêu</a:t>
            </a:r>
            <a:r>
              <a:rPr lang="en-US" altLang="pt-BR" dirty="0">
                <a:solidFill>
                  <a:srgbClr val="003300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pt-BR" dirty="0" err="1">
                <a:solidFill>
                  <a:srgbClr val="003300"/>
                </a:solidFill>
                <a:latin typeface="Times New Roman" panose="02020603050405020304" pitchFamily="18" charset="0"/>
                <a:sym typeface="+mn-ea"/>
              </a:rPr>
              <a:t>thương</a:t>
            </a:r>
            <a:r>
              <a:rPr lang="en-US" altLang="pt-BR" dirty="0">
                <a:solidFill>
                  <a:srgbClr val="003300"/>
                </a:solidFill>
                <a:latin typeface="Times New Roman" panose="02020603050405020304" pitchFamily="18" charset="0"/>
              </a:rPr>
              <a:t>.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pt-BR" dirty="0">
                <a:solidFill>
                  <a:srgbClr val="0033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pt-BR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pt-BR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pt-BR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pt-BR" dirty="0">
                <a:solidFill>
                  <a:srgbClr val="003300"/>
                </a:solidFill>
                <a:latin typeface="Times New Roman" panose="02020603050405020304" pitchFamily="18" charset="0"/>
              </a:rPr>
              <a:t> con, </a:t>
            </a:r>
            <a:r>
              <a:rPr lang="en-US" altLang="pt-BR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pt-BR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pt-BR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cư</a:t>
            </a:r>
            <a:r>
              <a:rPr lang="en-US" altLang="pt-BR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pt-BR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xử</a:t>
            </a:r>
            <a:r>
              <a:rPr lang="en-US" altLang="pt-BR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pt-BR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vừa</a:t>
            </a:r>
            <a:r>
              <a:rPr lang="en-US" altLang="pt-BR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pt-BR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nghiêm</a:t>
            </a:r>
            <a:r>
              <a:rPr lang="en-US" altLang="pt-BR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pt-BR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khắc</a:t>
            </a:r>
            <a:r>
              <a:rPr lang="en-US" altLang="pt-BR" dirty="0">
                <a:solidFill>
                  <a:srgbClr val="0033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pt-BR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vừa</a:t>
            </a:r>
            <a:r>
              <a:rPr lang="en-US" altLang="pt-BR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pt-BR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pt-BR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pt-BR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pt-BR" dirty="0">
                <a:solidFill>
                  <a:srgbClr val="003300"/>
                </a:solidFill>
                <a:latin typeface="Times New Roman" panose="02020603050405020304" pitchFamily="18" charset="0"/>
              </a:rPr>
              <a:t>.</a:t>
            </a:r>
          </a:p>
          <a:p>
            <a:pPr lvl="0" eaLnBrk="1" hangingPunct="1">
              <a:spcBef>
                <a:spcPct val="0"/>
              </a:spcBef>
              <a:buFontTx/>
              <a:buChar char="-"/>
            </a:pPr>
            <a:endParaRPr lang="en-US" altLang="pt-BR" dirty="0">
              <a:solidFill>
                <a:srgbClr val="00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"/>
          <p:cNvSpPr txBox="1"/>
          <p:nvPr/>
        </p:nvSpPr>
        <p:spPr>
          <a:xfrm>
            <a:off x="609600" y="838200"/>
            <a:ext cx="8077200" cy="612394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9933"/>
              </a:gs>
            </a:gsLst>
            <a:lin ang="5400000" scaled="1"/>
            <a:tileRect/>
          </a:gradFill>
          <a:ln w="57150" cap="flat" cmpd="thinThick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III. </a:t>
            </a:r>
            <a:r>
              <a:rPr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Tổng</a:t>
            </a:r>
            <a:r>
              <a:rPr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kết</a:t>
            </a:r>
            <a:endParaRPr sz="2800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sz="2800" dirty="0">
                <a:latin typeface="Times New Roman" panose="02020603050405020304" pitchFamily="18" charset="0"/>
              </a:rPr>
              <a:t>1. </a:t>
            </a:r>
            <a:r>
              <a:rPr sz="2800" dirty="0" err="1">
                <a:latin typeface="Times New Roman" panose="02020603050405020304" pitchFamily="18" charset="0"/>
              </a:rPr>
              <a:t>Nghệ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thuật</a:t>
            </a:r>
            <a:endParaRPr sz="2800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sz="2800" dirty="0">
                <a:latin typeface="Times New Roman" panose="02020603050405020304" pitchFamily="18" charset="0"/>
              </a:rPr>
              <a:t>- </a:t>
            </a:r>
            <a:r>
              <a:rPr sz="2800" dirty="0" err="1">
                <a:latin typeface="Times New Roman" panose="02020603050405020304" pitchFamily="18" charset="0"/>
              </a:rPr>
              <a:t>Nghệ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thuật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tự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sự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kết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hợp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miêu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tả</a:t>
            </a:r>
            <a:r>
              <a:rPr sz="2800" dirty="0">
                <a:latin typeface="Times New Roman" panose="02020603050405020304" pitchFamily="18" charset="0"/>
              </a:rPr>
              <a:t>;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sz="2800" dirty="0">
                <a:latin typeface="Times New Roman" panose="02020603050405020304" pitchFamily="18" charset="0"/>
              </a:rPr>
              <a:t>- </a:t>
            </a:r>
            <a:r>
              <a:rPr sz="2800" dirty="0" err="1">
                <a:latin typeface="Times New Roman" panose="02020603050405020304" pitchFamily="18" charset="0"/>
              </a:rPr>
              <a:t>Giọng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văn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nhẹ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nhàng</a:t>
            </a:r>
            <a:r>
              <a:rPr sz="2800" dirty="0">
                <a:latin typeface="Times New Roman" panose="02020603050405020304" pitchFamily="18" charset="0"/>
              </a:rPr>
              <a:t>, </a:t>
            </a:r>
            <a:r>
              <a:rPr sz="2800" dirty="0" err="1">
                <a:latin typeface="Times New Roman" panose="02020603050405020304" pitchFamily="18" charset="0"/>
              </a:rPr>
              <a:t>giàu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chất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thơ</a:t>
            </a:r>
            <a:r>
              <a:rPr sz="2800" dirty="0">
                <a:latin typeface="Times New Roman" panose="02020603050405020304" pitchFamily="18" charset="0"/>
              </a:rPr>
              <a:t>;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sz="2800" dirty="0">
                <a:latin typeface="Times New Roman" panose="02020603050405020304" pitchFamily="18" charset="0"/>
              </a:rPr>
              <a:t>- </a:t>
            </a:r>
            <a:r>
              <a:rPr sz="2800" dirty="0" err="1">
                <a:latin typeface="Times New Roman" panose="02020603050405020304" pitchFamily="18" charset="0"/>
              </a:rPr>
              <a:t>Miêu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tả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tinh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tế</a:t>
            </a:r>
            <a:endParaRPr sz="2800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sz="2800" dirty="0">
                <a:latin typeface="Times New Roman" panose="02020603050405020304" pitchFamily="18" charset="0"/>
              </a:rPr>
              <a:t>2. </a:t>
            </a:r>
            <a:r>
              <a:rPr sz="2800" dirty="0" err="1">
                <a:latin typeface="Times New Roman" panose="02020603050405020304" pitchFamily="18" charset="0"/>
              </a:rPr>
              <a:t>Nội</a:t>
            </a:r>
            <a:r>
              <a:rPr sz="2800" dirty="0">
                <a:latin typeface="Times New Roman" panose="02020603050405020304" pitchFamily="18" charset="0"/>
              </a:rPr>
              <a:t> dung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sz="2800" dirty="0" err="1">
                <a:latin typeface="Times New Roman" panose="02020603050405020304" pitchFamily="18" charset="0"/>
              </a:rPr>
              <a:t>Truyện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ngắn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khắc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họa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smtClean="0">
                <a:latin typeface="Times New Roman" panose="02020603050405020304" pitchFamily="18" charset="0"/>
              </a:rPr>
              <a:t>h</a:t>
            </a:r>
            <a:r>
              <a:rPr lang="en-US" sz="2800" smtClean="0">
                <a:latin typeface="Times New Roman" panose="02020603050405020304" pitchFamily="18" charset="0"/>
              </a:rPr>
              <a:t>ì</a:t>
            </a:r>
            <a:r>
              <a:rPr sz="2800" smtClean="0">
                <a:latin typeface="Times New Roman" panose="02020603050405020304" pitchFamily="18" charset="0"/>
              </a:rPr>
              <a:t>nh</a:t>
            </a:r>
            <a:r>
              <a:rPr sz="2800" dirty="0" smtClean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ảnh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những</a:t>
            </a:r>
            <a:r>
              <a:rPr sz="2800" dirty="0">
                <a:latin typeface="Times New Roman" panose="02020603050405020304" pitchFamily="18" charset="0"/>
              </a:rPr>
              <a:t>  </a:t>
            </a:r>
            <a:r>
              <a:rPr sz="2800" dirty="0" err="1">
                <a:latin typeface="Times New Roman" panose="02020603050405020304" pitchFamily="18" charset="0"/>
              </a:rPr>
              <a:t>người</a:t>
            </a:r>
            <a:r>
              <a:rPr sz="2800" dirty="0">
                <a:latin typeface="Times New Roman" panose="02020603050405020304" pitchFamily="18" charset="0"/>
              </a:rPr>
              <a:t> ở </a:t>
            </a:r>
            <a:r>
              <a:rPr sz="2800" dirty="0" err="1">
                <a:latin typeface="Times New Roman" panose="02020603050405020304" pitchFamily="18" charset="0"/>
              </a:rPr>
              <a:t>làng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quê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nghèo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khó</a:t>
            </a:r>
            <a:r>
              <a:rPr sz="2800" dirty="0">
                <a:latin typeface="Times New Roman" panose="02020603050405020304" pitchFamily="18" charset="0"/>
              </a:rPr>
              <a:t>, </a:t>
            </a:r>
            <a:r>
              <a:rPr sz="2800" dirty="0" err="1">
                <a:latin typeface="Times New Roman" panose="02020603050405020304" pitchFamily="18" charset="0"/>
              </a:rPr>
              <a:t>có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 smtClean="0">
                <a:latin typeface="Times New Roman" panose="02020603050405020304" pitchFamily="18" charset="0"/>
              </a:rPr>
              <a:t>ḷ</a:t>
            </a:r>
            <a:r>
              <a:rPr lang="en-US" sz="2800" dirty="0" err="1">
                <a:latin typeface="Times New Roman" panose="02020603050405020304" pitchFamily="18" charset="0"/>
              </a:rPr>
              <a:t>ò</a:t>
            </a:r>
            <a:r>
              <a:rPr sz="2800" dirty="0" err="1" smtClean="0">
                <a:latin typeface="Times New Roman" panose="02020603050405020304" pitchFamily="18" charset="0"/>
              </a:rPr>
              <a:t>ng</a:t>
            </a:r>
            <a:r>
              <a:rPr sz="2800" dirty="0" smtClean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tự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trọng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và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những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người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có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điều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kiện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sống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tốt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hơn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biết</a:t>
            </a:r>
            <a:r>
              <a:rPr sz="2800" dirty="0">
                <a:latin typeface="Times New Roman" panose="02020603050405020304" pitchFamily="18" charset="0"/>
              </a:rPr>
              <a:t> chia </a:t>
            </a:r>
            <a:r>
              <a:rPr sz="2800" dirty="0" err="1">
                <a:latin typeface="Times New Roman" panose="02020603050405020304" pitchFamily="18" charset="0"/>
              </a:rPr>
              <a:t>sẻ</a:t>
            </a:r>
            <a:r>
              <a:rPr sz="2800" dirty="0">
                <a:latin typeface="Times New Roman" panose="02020603050405020304" pitchFamily="18" charset="0"/>
              </a:rPr>
              <a:t>, </a:t>
            </a:r>
            <a:r>
              <a:rPr sz="2800" dirty="0" err="1">
                <a:latin typeface="Times New Roman" panose="02020603050405020304" pitchFamily="18" charset="0"/>
              </a:rPr>
              <a:t>yêu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thương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người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khác</a:t>
            </a:r>
            <a:r>
              <a:rPr sz="2800" dirty="0">
                <a:latin typeface="Times New Roman" panose="02020603050405020304" pitchFamily="18" charset="0"/>
              </a:rPr>
              <a:t>. </a:t>
            </a:r>
            <a:r>
              <a:rPr sz="2800" dirty="0" err="1">
                <a:latin typeface="Times New Roman" panose="02020603050405020304" pitchFamily="18" charset="0"/>
              </a:rPr>
              <a:t>Từ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đó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đề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cao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tinh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thần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nhân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văn</a:t>
            </a:r>
            <a:r>
              <a:rPr sz="2800" dirty="0">
                <a:latin typeface="Times New Roman" panose="02020603050405020304" pitchFamily="18" charset="0"/>
              </a:rPr>
              <a:t>, </a:t>
            </a:r>
            <a:r>
              <a:rPr sz="2800" dirty="0" err="1">
                <a:latin typeface="Times New Roman" panose="02020603050405020304" pitchFamily="18" charset="0"/>
              </a:rPr>
              <a:t>biết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đồng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cảm</a:t>
            </a:r>
            <a:r>
              <a:rPr sz="2800" dirty="0">
                <a:latin typeface="Times New Roman" panose="02020603050405020304" pitchFamily="18" charset="0"/>
              </a:rPr>
              <a:t>, </a:t>
            </a:r>
            <a:r>
              <a:rPr sz="2800" dirty="0" err="1">
                <a:latin typeface="Times New Roman" panose="02020603050405020304" pitchFamily="18" charset="0"/>
              </a:rPr>
              <a:t>sẻ</a:t>
            </a:r>
            <a:r>
              <a:rPr sz="2800" dirty="0">
                <a:latin typeface="Times New Roman" panose="02020603050405020304" pitchFamily="18" charset="0"/>
              </a:rPr>
              <a:t> chia, </a:t>
            </a:r>
            <a:r>
              <a:rPr sz="2800" dirty="0" err="1">
                <a:latin typeface="Times New Roman" panose="02020603050405020304" pitchFamily="18" charset="0"/>
              </a:rPr>
              <a:t>giúp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đỡ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những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người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thiệt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tḥi</a:t>
            </a:r>
            <a:r>
              <a:rPr sz="2800" dirty="0">
                <a:latin typeface="Times New Roman" panose="02020603050405020304" pitchFamily="18" charset="0"/>
              </a:rPr>
              <a:t>, </a:t>
            </a:r>
            <a:r>
              <a:rPr sz="2800" dirty="0" err="1">
                <a:latin typeface="Times New Roman" panose="02020603050405020304" pitchFamily="18" charset="0"/>
              </a:rPr>
              <a:t>bất</a:t>
            </a:r>
            <a:r>
              <a:rPr sz="2800" dirty="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hạnh</a:t>
            </a:r>
            <a:r>
              <a:rPr sz="2800" dirty="0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3F8C69-2F71-454B-B078-C69BB4546A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IV: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4F23338-83D0-475F-B1C0-252D923AE6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2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9645" y="2079150"/>
            <a:ext cx="6864646" cy="11057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375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“</a:t>
            </a:r>
            <a:r>
              <a:rPr lang="en-US" sz="3375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Gió</a:t>
            </a:r>
            <a:r>
              <a:rPr lang="en-US" sz="3375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375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lạnh</a:t>
            </a:r>
            <a:r>
              <a:rPr lang="en-US" sz="3375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375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đầu</a:t>
            </a:r>
            <a:r>
              <a:rPr lang="en-US" sz="3375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375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mùa</a:t>
            </a:r>
            <a:r>
              <a:rPr lang="en-US" sz="3375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” </a:t>
            </a:r>
            <a:r>
              <a:rPr lang="en-US" sz="3375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thuộc</a:t>
            </a:r>
            <a:endParaRPr lang="en-US" sz="3375" b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  <a:p>
            <a:pPr algn="ctr"/>
            <a:r>
              <a:rPr lang="en-US" sz="3375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thể</a:t>
            </a:r>
            <a:r>
              <a:rPr lang="en-US" sz="3375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375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loại</a:t>
            </a:r>
            <a:r>
              <a:rPr lang="en-US" sz="3375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375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nào</a:t>
            </a:r>
            <a:r>
              <a:rPr lang="en-US" sz="3375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?</a:t>
            </a:r>
            <a:endParaRPr lang="vi-VN" sz="3375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3" name="A"/>
          <p:cNvSpPr/>
          <p:nvPr/>
        </p:nvSpPr>
        <p:spPr>
          <a:xfrm>
            <a:off x="768353" y="3761278"/>
            <a:ext cx="3616701" cy="635729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277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vi-VN" sz="277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 tự do</a:t>
            </a:r>
          </a:p>
        </p:txBody>
      </p:sp>
      <p:sp>
        <p:nvSpPr>
          <p:cNvPr id="14" name="B"/>
          <p:cNvSpPr/>
          <p:nvPr/>
        </p:nvSpPr>
        <p:spPr>
          <a:xfrm>
            <a:off x="768353" y="4714870"/>
            <a:ext cx="3616701" cy="635729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r>
              <a:rPr lang="vi-VN" sz="277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  </a:t>
            </a:r>
            <a:r>
              <a:rPr lang="en-US" sz="277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775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77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75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77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775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"/>
          <p:cNvSpPr/>
          <p:nvPr/>
        </p:nvSpPr>
        <p:spPr>
          <a:xfrm flipH="1">
            <a:off x="4628506" y="3761278"/>
            <a:ext cx="3613114" cy="635729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277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775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77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77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 thoại</a:t>
            </a:r>
          </a:p>
        </p:txBody>
      </p:sp>
      <p:sp>
        <p:nvSpPr>
          <p:cNvPr id="16" name="D"/>
          <p:cNvSpPr/>
          <p:nvPr/>
        </p:nvSpPr>
        <p:spPr>
          <a:xfrm flipH="1">
            <a:off x="4628506" y="4714870"/>
            <a:ext cx="3613114" cy="635729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r>
              <a:rPr lang="vi-VN" sz="277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77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vi-VN" sz="277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 4 chữ</a:t>
            </a:r>
          </a:p>
        </p:txBody>
      </p:sp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6" y="986735"/>
            <a:ext cx="685016" cy="527735"/>
          </a:xfrm>
          <a:prstGeom prst="rect">
            <a:avLst/>
          </a:prstGeom>
        </p:spPr>
      </p:pic>
      <p:sp>
        <p:nvSpPr>
          <p:cNvPr id="10" name="Rounded Rectangle 23"/>
          <p:cNvSpPr/>
          <p:nvPr/>
        </p:nvSpPr>
        <p:spPr>
          <a:xfrm>
            <a:off x="6610527" y="942338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6610527" y="954167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6610527" y="962138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6610527" y="954422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6610527" y="942338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6610527" y="958280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6610527" y="950309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6610527" y="942338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6610527" y="926397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6610527" y="934369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6610527" y="934369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126" y="912259"/>
            <a:ext cx="780876" cy="63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40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768350" y="1929155"/>
            <a:ext cx="7469868" cy="15357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vi-VN" sz="337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thức biểu đạt chính </a:t>
            </a:r>
            <a:r>
              <a:rPr lang="vi-VN" sz="337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37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7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37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37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7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bản“Gió</a:t>
            </a:r>
            <a:r>
              <a:rPr lang="en-US" sz="337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7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37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7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37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7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37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  <a:r>
              <a:rPr lang="vi-VN" sz="337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gì</a:t>
            </a:r>
            <a:r>
              <a:rPr lang="en-US" sz="337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375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"/>
          <p:cNvSpPr/>
          <p:nvPr/>
        </p:nvSpPr>
        <p:spPr>
          <a:xfrm>
            <a:off x="83337" y="4132304"/>
            <a:ext cx="4601836" cy="635729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277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vi-VN" sz="277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 cảm</a:t>
            </a:r>
          </a:p>
        </p:txBody>
      </p:sp>
      <p:sp>
        <p:nvSpPr>
          <p:cNvPr id="14" name="B"/>
          <p:cNvSpPr/>
          <p:nvPr/>
        </p:nvSpPr>
        <p:spPr>
          <a:xfrm>
            <a:off x="1" y="5064120"/>
            <a:ext cx="4876800" cy="75398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277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vi-VN" sz="2775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vi-VN" sz="277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en-US" sz="277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ự, </a:t>
            </a:r>
            <a:r>
              <a:rPr lang="vi-VN" sz="277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miêu </a:t>
            </a:r>
            <a:r>
              <a:rPr lang="vi-VN" sz="2775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77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75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7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75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77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75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77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775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"/>
          <p:cNvSpPr/>
          <p:nvPr/>
        </p:nvSpPr>
        <p:spPr>
          <a:xfrm flipH="1">
            <a:off x="4621131" y="4132304"/>
            <a:ext cx="4339091" cy="635729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277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vi-VN" sz="277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Miêu tả</a:t>
            </a:r>
          </a:p>
        </p:txBody>
      </p:sp>
      <p:sp>
        <p:nvSpPr>
          <p:cNvPr id="16" name="D"/>
          <p:cNvSpPr/>
          <p:nvPr/>
        </p:nvSpPr>
        <p:spPr>
          <a:xfrm flipH="1">
            <a:off x="4685172" y="5064120"/>
            <a:ext cx="4339091" cy="635729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r>
              <a:rPr lang="vi-VN" sz="277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77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D. </a:t>
            </a:r>
            <a:r>
              <a:rPr lang="vi-VN" sz="277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 sự</a:t>
            </a:r>
          </a:p>
        </p:txBody>
      </p:sp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6" y="1039897"/>
            <a:ext cx="685016" cy="527735"/>
          </a:xfrm>
          <a:prstGeom prst="rect">
            <a:avLst/>
          </a:prstGeom>
        </p:spPr>
      </p:pic>
      <p:sp>
        <p:nvSpPr>
          <p:cNvPr id="10" name="Rounded Rectangle 23"/>
          <p:cNvSpPr/>
          <p:nvPr/>
        </p:nvSpPr>
        <p:spPr>
          <a:xfrm>
            <a:off x="6610527" y="995501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6610527" y="1007329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6610527" y="1015300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00:08</a:t>
            </a:r>
          </a:p>
        </p:txBody>
      </p:sp>
      <p:sp>
        <p:nvSpPr>
          <p:cNvPr id="18" name="Rounded Rectangle 26"/>
          <p:cNvSpPr/>
          <p:nvPr/>
        </p:nvSpPr>
        <p:spPr>
          <a:xfrm>
            <a:off x="6610527" y="1007584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00:07</a:t>
            </a:r>
          </a:p>
        </p:txBody>
      </p:sp>
      <p:sp>
        <p:nvSpPr>
          <p:cNvPr id="19" name="Rounded Rectangle 27"/>
          <p:cNvSpPr/>
          <p:nvPr/>
        </p:nvSpPr>
        <p:spPr>
          <a:xfrm>
            <a:off x="6610527" y="995501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00:06</a:t>
            </a:r>
          </a:p>
        </p:txBody>
      </p:sp>
      <p:sp>
        <p:nvSpPr>
          <p:cNvPr id="20" name="Rounded Rectangle 28"/>
          <p:cNvSpPr/>
          <p:nvPr/>
        </p:nvSpPr>
        <p:spPr>
          <a:xfrm>
            <a:off x="6610527" y="1011442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00:05</a:t>
            </a:r>
          </a:p>
        </p:txBody>
      </p:sp>
      <p:sp>
        <p:nvSpPr>
          <p:cNvPr id="21" name="Rounded Rectangle 29"/>
          <p:cNvSpPr/>
          <p:nvPr/>
        </p:nvSpPr>
        <p:spPr>
          <a:xfrm>
            <a:off x="6610527" y="1003471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00:04</a:t>
            </a:r>
          </a:p>
        </p:txBody>
      </p:sp>
      <p:sp>
        <p:nvSpPr>
          <p:cNvPr id="22" name="Rounded Rectangle 30"/>
          <p:cNvSpPr/>
          <p:nvPr/>
        </p:nvSpPr>
        <p:spPr>
          <a:xfrm>
            <a:off x="6610527" y="995501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00:03</a:t>
            </a:r>
          </a:p>
        </p:txBody>
      </p:sp>
      <p:sp>
        <p:nvSpPr>
          <p:cNvPr id="23" name="Rounded Rectangle 31"/>
          <p:cNvSpPr/>
          <p:nvPr/>
        </p:nvSpPr>
        <p:spPr>
          <a:xfrm>
            <a:off x="6610527" y="979559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00:02</a:t>
            </a:r>
          </a:p>
        </p:txBody>
      </p:sp>
      <p:sp>
        <p:nvSpPr>
          <p:cNvPr id="24" name="Rounded Rectangle 32"/>
          <p:cNvSpPr/>
          <p:nvPr/>
        </p:nvSpPr>
        <p:spPr>
          <a:xfrm>
            <a:off x="6610527" y="987531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00:01</a:t>
            </a:r>
          </a:p>
        </p:txBody>
      </p:sp>
      <p:sp>
        <p:nvSpPr>
          <p:cNvPr id="25" name="Rounded Rectangle 33"/>
          <p:cNvSpPr/>
          <p:nvPr/>
        </p:nvSpPr>
        <p:spPr>
          <a:xfrm>
            <a:off x="6610527" y="987531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00:00</a:t>
            </a:r>
          </a:p>
        </p:txBody>
      </p:sp>
      <p:pic>
        <p:nvPicPr>
          <p:cNvPr id="26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126" y="965422"/>
            <a:ext cx="780876" cy="63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32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1841437"/>
            <a:ext cx="8382000" cy="10360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2625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</a:t>
            </a:r>
            <a:r>
              <a:rPr lang="en-US" sz="2625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25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bản</a:t>
            </a:r>
            <a:r>
              <a:rPr lang="en-US" sz="2625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“</a:t>
            </a:r>
            <a:r>
              <a:rPr lang="en-US" sz="2625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Gió</a:t>
            </a:r>
            <a:r>
              <a:rPr lang="en-US" sz="2625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25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lạnh</a:t>
            </a:r>
            <a:r>
              <a:rPr lang="en-US" sz="2625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25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đầu</a:t>
            </a:r>
            <a:r>
              <a:rPr lang="en-US" sz="2625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25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mùa</a:t>
            </a:r>
            <a:r>
              <a:rPr lang="en-US" sz="2625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” </a:t>
            </a:r>
            <a:r>
              <a:rPr lang="en-US" sz="2625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được</a:t>
            </a:r>
            <a:r>
              <a:rPr lang="en-US" sz="2625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25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kể</a:t>
            </a:r>
            <a:r>
              <a:rPr lang="en-US" sz="2625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25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theo</a:t>
            </a:r>
            <a:r>
              <a:rPr lang="en-US" sz="2625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25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ngôi</a:t>
            </a:r>
            <a:r>
              <a:rPr lang="en-US" sz="2625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25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thứ</a:t>
            </a:r>
            <a:r>
              <a:rPr lang="en-US" sz="2625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625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mấy</a:t>
            </a:r>
            <a:r>
              <a:rPr lang="en-US" sz="2625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?</a:t>
            </a:r>
            <a:endParaRPr lang="vi-VN" sz="2625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3" name="A"/>
          <p:cNvSpPr/>
          <p:nvPr/>
        </p:nvSpPr>
        <p:spPr>
          <a:xfrm>
            <a:off x="354863" y="4618660"/>
            <a:ext cx="4031063" cy="94164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22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25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2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5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2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vi-VN" sz="22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B"/>
          <p:cNvSpPr/>
          <p:nvPr/>
        </p:nvSpPr>
        <p:spPr>
          <a:xfrm>
            <a:off x="354868" y="3356313"/>
            <a:ext cx="4031062" cy="94164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22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25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2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5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2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vi-VN" sz="22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"/>
          <p:cNvSpPr/>
          <p:nvPr/>
        </p:nvSpPr>
        <p:spPr>
          <a:xfrm flipH="1">
            <a:off x="4756433" y="3356312"/>
            <a:ext cx="4031063" cy="94164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22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B. </a:t>
            </a:r>
            <a:r>
              <a:rPr lang="en-US" sz="225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2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5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2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vi-VN" sz="22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749011" y="4605370"/>
            <a:ext cx="4031063" cy="941643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22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25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2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5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2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vi-VN" sz="22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6" y="973445"/>
            <a:ext cx="685016" cy="527735"/>
          </a:xfrm>
          <a:prstGeom prst="rect">
            <a:avLst/>
          </a:prstGeom>
        </p:spPr>
      </p:pic>
      <p:sp>
        <p:nvSpPr>
          <p:cNvPr id="10" name="Rounded Rectangle 23"/>
          <p:cNvSpPr/>
          <p:nvPr/>
        </p:nvSpPr>
        <p:spPr>
          <a:xfrm>
            <a:off x="6610527" y="929048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6610527" y="940877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6610527" y="948848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6610527" y="941132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6610527" y="929048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6610527" y="944990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6610527" y="937019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00:04</a:t>
            </a:r>
          </a:p>
        </p:txBody>
      </p:sp>
      <p:sp>
        <p:nvSpPr>
          <p:cNvPr id="22" name="Rounded Rectangle 30"/>
          <p:cNvSpPr/>
          <p:nvPr/>
        </p:nvSpPr>
        <p:spPr>
          <a:xfrm>
            <a:off x="6610527" y="929048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00:03</a:t>
            </a:r>
          </a:p>
        </p:txBody>
      </p:sp>
      <p:sp>
        <p:nvSpPr>
          <p:cNvPr id="23" name="Rounded Rectangle 31"/>
          <p:cNvSpPr/>
          <p:nvPr/>
        </p:nvSpPr>
        <p:spPr>
          <a:xfrm>
            <a:off x="6610527" y="913107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00:02</a:t>
            </a:r>
          </a:p>
        </p:txBody>
      </p:sp>
      <p:sp>
        <p:nvSpPr>
          <p:cNvPr id="24" name="Rounded Rectangle 32"/>
          <p:cNvSpPr/>
          <p:nvPr/>
        </p:nvSpPr>
        <p:spPr>
          <a:xfrm>
            <a:off x="6610527" y="921079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00:01</a:t>
            </a:r>
          </a:p>
        </p:txBody>
      </p:sp>
      <p:sp>
        <p:nvSpPr>
          <p:cNvPr id="25" name="Rounded Rectangle 33"/>
          <p:cNvSpPr/>
          <p:nvPr/>
        </p:nvSpPr>
        <p:spPr>
          <a:xfrm>
            <a:off x="6610527" y="921079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00:00</a:t>
            </a:r>
          </a:p>
        </p:txBody>
      </p:sp>
      <p:pic>
        <p:nvPicPr>
          <p:cNvPr id="26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126" y="898970"/>
            <a:ext cx="780876" cy="63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17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609601" y="1700808"/>
            <a:ext cx="7753526" cy="9254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Văn</a:t>
            </a:r>
            <a:r>
              <a:rPr lang="en-US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bản</a:t>
            </a:r>
            <a:r>
              <a:rPr lang="en-US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“</a:t>
            </a:r>
            <a:r>
              <a:rPr lang="en-US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Gió</a:t>
            </a:r>
            <a:r>
              <a:rPr lang="en-US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lạnh</a:t>
            </a:r>
            <a:r>
              <a:rPr lang="en-US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đầu</a:t>
            </a:r>
            <a:r>
              <a:rPr lang="en-US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mùa</a:t>
            </a:r>
            <a:r>
              <a:rPr lang="en-US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”</a:t>
            </a:r>
            <a:r>
              <a:rPr lang="vi-VN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được chia làm mấy phần?</a:t>
            </a:r>
          </a:p>
        </p:txBody>
      </p:sp>
      <p:sp>
        <p:nvSpPr>
          <p:cNvPr id="13" name="A"/>
          <p:cNvSpPr/>
          <p:nvPr/>
        </p:nvSpPr>
        <p:spPr>
          <a:xfrm>
            <a:off x="416714" y="3182554"/>
            <a:ext cx="4066262" cy="1275019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300" dirty="0">
                <a:solidFill>
                  <a:schemeClr val="tx1"/>
                </a:solidFill>
                <a:latin typeface="+mj-lt"/>
              </a:rPr>
              <a:t> 2</a:t>
            </a:r>
            <a:r>
              <a:rPr lang="en-US" sz="3300" dirty="0" err="1">
                <a:solidFill>
                  <a:schemeClr val="tx1"/>
                </a:solidFill>
                <a:latin typeface="+mj-lt"/>
              </a:rPr>
              <a:t>phần</a:t>
            </a:r>
            <a:r>
              <a:rPr lang="en-US" sz="3300" dirty="0">
                <a:solidFill>
                  <a:schemeClr val="tx1"/>
                </a:solidFill>
                <a:latin typeface="+mj-lt"/>
              </a:rPr>
              <a:t> </a:t>
            </a:r>
            <a:endParaRPr lang="vi-VN" sz="3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B"/>
          <p:cNvSpPr/>
          <p:nvPr/>
        </p:nvSpPr>
        <p:spPr>
          <a:xfrm>
            <a:off x="440431" y="4518835"/>
            <a:ext cx="4066262" cy="1265276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vi-VN" sz="3300" dirty="0">
                <a:solidFill>
                  <a:schemeClr val="tx1"/>
                </a:solidFill>
                <a:latin typeface="+mj-lt"/>
              </a:rPr>
              <a:t>C. 3</a:t>
            </a:r>
            <a:r>
              <a:rPr lang="en-US" sz="3300" dirty="0" err="1">
                <a:solidFill>
                  <a:schemeClr val="tx1"/>
                </a:solidFill>
                <a:latin typeface="+mj-lt"/>
              </a:rPr>
              <a:t>phần</a:t>
            </a:r>
            <a:r>
              <a:rPr lang="en-US" sz="3300" dirty="0">
                <a:solidFill>
                  <a:schemeClr val="tx1"/>
                </a:solidFill>
                <a:latin typeface="+mj-lt"/>
              </a:rPr>
              <a:t> </a:t>
            </a:r>
            <a:endParaRPr lang="vi-VN" sz="3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C"/>
          <p:cNvSpPr/>
          <p:nvPr/>
        </p:nvSpPr>
        <p:spPr>
          <a:xfrm flipH="1">
            <a:off x="4749788" y="3072780"/>
            <a:ext cx="3975556" cy="1275019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+mj-lt"/>
              </a:rPr>
              <a:t>    </a:t>
            </a:r>
            <a:r>
              <a:rPr lang="vi-VN" sz="3000" dirty="0">
                <a:solidFill>
                  <a:schemeClr val="tx1"/>
                </a:solidFill>
                <a:latin typeface="+mj-lt"/>
              </a:rPr>
              <a:t>B. 4</a:t>
            </a:r>
            <a:r>
              <a:rPr lang="en-US" sz="3000" dirty="0" err="1">
                <a:solidFill>
                  <a:schemeClr val="tx1"/>
                </a:solidFill>
                <a:latin typeface="+mj-lt"/>
              </a:rPr>
              <a:t>phần</a:t>
            </a:r>
            <a:endParaRPr lang="vi-VN" sz="3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D"/>
          <p:cNvSpPr/>
          <p:nvPr/>
        </p:nvSpPr>
        <p:spPr>
          <a:xfrm flipH="1">
            <a:off x="4771558" y="4518835"/>
            <a:ext cx="3975556" cy="1265276"/>
          </a:xfrm>
          <a:custGeom>
            <a:avLst/>
            <a:gdLst>
              <a:gd name="connsiteX0" fmla="*/ 0 w 4056063"/>
              <a:gd name="connsiteY0" fmla="*/ 0 h 794660"/>
              <a:gd name="connsiteX1" fmla="*/ 3642405 w 4056063"/>
              <a:gd name="connsiteY1" fmla="*/ 0 h 794660"/>
              <a:gd name="connsiteX2" fmla="*/ 3642405 w 4056063"/>
              <a:gd name="connsiteY2" fmla="*/ 1 h 794660"/>
              <a:gd name="connsiteX3" fmla="*/ 4056063 w 4056063"/>
              <a:gd name="connsiteY3" fmla="*/ 397331 h 794660"/>
              <a:gd name="connsiteX4" fmla="*/ 3642405 w 4056063"/>
              <a:gd name="connsiteY4" fmla="*/ 794660 h 794660"/>
              <a:gd name="connsiteX5" fmla="*/ 3642405 w 4056063"/>
              <a:gd name="connsiteY5" fmla="*/ 794658 h 794660"/>
              <a:gd name="connsiteX6" fmla="*/ 0 w 4056063"/>
              <a:gd name="connsiteY6" fmla="*/ 794658 h 79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6063" h="794660">
                <a:moveTo>
                  <a:pt x="0" y="0"/>
                </a:moveTo>
                <a:lnTo>
                  <a:pt x="3642405" y="0"/>
                </a:lnTo>
                <a:lnTo>
                  <a:pt x="3642405" y="1"/>
                </a:lnTo>
                <a:lnTo>
                  <a:pt x="4056063" y="397331"/>
                </a:lnTo>
                <a:lnTo>
                  <a:pt x="3642405" y="794660"/>
                </a:lnTo>
                <a:lnTo>
                  <a:pt x="3642405" y="794658"/>
                </a:lnTo>
                <a:lnTo>
                  <a:pt x="0" y="79465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vi-VN" sz="3000" dirty="0">
                <a:solidFill>
                  <a:schemeClr val="tx1"/>
                </a:solidFill>
                <a:latin typeface="+mj-lt"/>
              </a:rPr>
              <a:t>    D. 5</a:t>
            </a:r>
            <a:r>
              <a:rPr lang="en-US" sz="3000" dirty="0" err="1">
                <a:solidFill>
                  <a:schemeClr val="tx1"/>
                </a:solidFill>
                <a:latin typeface="+mj-lt"/>
              </a:rPr>
              <a:t>phần</a:t>
            </a:r>
            <a:r>
              <a:rPr lang="en-US" sz="3000" dirty="0">
                <a:solidFill>
                  <a:schemeClr val="tx1"/>
                </a:solidFill>
                <a:latin typeface="+mj-lt"/>
              </a:rPr>
              <a:t> </a:t>
            </a:r>
            <a:endParaRPr lang="vi-VN" sz="3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6" y="966800"/>
            <a:ext cx="685016" cy="527735"/>
          </a:xfrm>
          <a:prstGeom prst="rect">
            <a:avLst/>
          </a:prstGeom>
        </p:spPr>
      </p:pic>
      <p:sp>
        <p:nvSpPr>
          <p:cNvPr id="10" name="Rounded Rectangle 23"/>
          <p:cNvSpPr/>
          <p:nvPr/>
        </p:nvSpPr>
        <p:spPr>
          <a:xfrm>
            <a:off x="6610527" y="922403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6610527" y="934231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6610527" y="942202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00:08</a:t>
            </a:r>
          </a:p>
        </p:txBody>
      </p:sp>
      <p:sp>
        <p:nvSpPr>
          <p:cNvPr id="18" name="Rounded Rectangle 26"/>
          <p:cNvSpPr/>
          <p:nvPr/>
        </p:nvSpPr>
        <p:spPr>
          <a:xfrm>
            <a:off x="6610527" y="934486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00:07</a:t>
            </a:r>
          </a:p>
        </p:txBody>
      </p:sp>
      <p:sp>
        <p:nvSpPr>
          <p:cNvPr id="19" name="Rounded Rectangle 27"/>
          <p:cNvSpPr/>
          <p:nvPr/>
        </p:nvSpPr>
        <p:spPr>
          <a:xfrm>
            <a:off x="6610527" y="922403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00:06</a:t>
            </a:r>
          </a:p>
        </p:txBody>
      </p:sp>
      <p:sp>
        <p:nvSpPr>
          <p:cNvPr id="20" name="Rounded Rectangle 28"/>
          <p:cNvSpPr/>
          <p:nvPr/>
        </p:nvSpPr>
        <p:spPr>
          <a:xfrm>
            <a:off x="6610527" y="938344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00:05</a:t>
            </a:r>
          </a:p>
        </p:txBody>
      </p:sp>
      <p:sp>
        <p:nvSpPr>
          <p:cNvPr id="21" name="Rounded Rectangle 29"/>
          <p:cNvSpPr/>
          <p:nvPr/>
        </p:nvSpPr>
        <p:spPr>
          <a:xfrm>
            <a:off x="6610527" y="930374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00:04</a:t>
            </a:r>
          </a:p>
        </p:txBody>
      </p:sp>
      <p:sp>
        <p:nvSpPr>
          <p:cNvPr id="22" name="Rounded Rectangle 30"/>
          <p:cNvSpPr/>
          <p:nvPr/>
        </p:nvSpPr>
        <p:spPr>
          <a:xfrm>
            <a:off x="6610527" y="922403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00:03</a:t>
            </a:r>
          </a:p>
        </p:txBody>
      </p:sp>
      <p:sp>
        <p:nvSpPr>
          <p:cNvPr id="23" name="Rounded Rectangle 31"/>
          <p:cNvSpPr/>
          <p:nvPr/>
        </p:nvSpPr>
        <p:spPr>
          <a:xfrm>
            <a:off x="6610527" y="906461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00:02</a:t>
            </a:r>
          </a:p>
        </p:txBody>
      </p:sp>
      <p:sp>
        <p:nvSpPr>
          <p:cNvPr id="24" name="Rounded Rectangle 32"/>
          <p:cNvSpPr/>
          <p:nvPr/>
        </p:nvSpPr>
        <p:spPr>
          <a:xfrm>
            <a:off x="6610527" y="914433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00:01</a:t>
            </a:r>
          </a:p>
        </p:txBody>
      </p:sp>
      <p:sp>
        <p:nvSpPr>
          <p:cNvPr id="25" name="Rounded Rectangle 33"/>
          <p:cNvSpPr/>
          <p:nvPr/>
        </p:nvSpPr>
        <p:spPr>
          <a:xfrm>
            <a:off x="6610527" y="930119"/>
            <a:ext cx="1524000" cy="5486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20" rIns="91439" bIns="45720" rtlCol="0" anchor="ctr"/>
          <a:lstStyle/>
          <a:p>
            <a:pPr algn="ctr"/>
            <a:r>
              <a:rPr lang="en-US" sz="3225" dirty="0">
                <a:solidFill>
                  <a:srgbClr val="002060"/>
                </a:solidFill>
              </a:rPr>
              <a:t>00:00</a:t>
            </a:r>
          </a:p>
        </p:txBody>
      </p:sp>
      <p:pic>
        <p:nvPicPr>
          <p:cNvPr id="26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126" y="892324"/>
            <a:ext cx="780876" cy="63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31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="" xmlns:a16="http://schemas.microsoft.com/office/drawing/2014/main" id="{57DDC0DC-7FB1-4878-AB39-107963174A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612576" y="1268760"/>
            <a:ext cx="8280920" cy="103629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="" xmlns:a16="http://schemas.microsoft.com/office/drawing/2014/main" id="{D66FE0A8-44B7-4E62-B03B-7C03E31C1C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00200" y="2400301"/>
            <a:ext cx="6934200" cy="2988469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5- 7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“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Lam . </a:t>
            </a:r>
          </a:p>
        </p:txBody>
      </p:sp>
    </p:spTree>
    <p:extLst>
      <p:ext uri="{BB962C8B-B14F-4D97-AF65-F5344CB8AC3E}">
        <p14:creationId xmlns:p14="http://schemas.microsoft.com/office/powerpoint/2010/main" val="9506760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95DE044-3CE7-4E7E-A3B3-46391D42D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7772400" cy="4495799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en-S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S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S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5-7,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 algn="just">
              <a:buNone/>
              <a:defRPr/>
            </a:pPr>
            <a:r>
              <a:rPr lang="en-S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S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S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S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  <a:defRPr/>
            </a:pP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SG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S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khía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54275" name="Title 1">
            <a:extLst>
              <a:ext uri="{FF2B5EF4-FFF2-40B4-BE49-F238E27FC236}">
                <a16:creationId xmlns="" xmlns:a16="http://schemas.microsoft.com/office/drawing/2014/main" id="{8B555D8B-C648-4C70-BFD9-DDC099A321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76200"/>
            <a:ext cx="5010150" cy="1600200"/>
          </a:xfrm>
        </p:spPr>
        <p:txBody>
          <a:bodyPr/>
          <a:lstStyle/>
          <a:p>
            <a:pPr algn="ctr"/>
            <a:r>
              <a:rPr lang="en-SG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GỢI Ý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19200"/>
            <a:ext cx="8763000" cy="85407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4950" dirty="0" err="1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Đọc</a:t>
            </a:r>
            <a:r>
              <a:rPr lang="en-US" sz="4950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4950" dirty="0" err="1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văn</a:t>
            </a:r>
            <a:r>
              <a:rPr lang="en-US" sz="4950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4950" dirty="0" err="1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bản</a:t>
            </a:r>
            <a:r>
              <a:rPr lang="en-US" sz="4950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 “</a:t>
            </a:r>
            <a:r>
              <a:rPr lang="en-US" sz="4950" dirty="0" err="1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Gió</a:t>
            </a:r>
            <a:r>
              <a:rPr lang="en-US" sz="4950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4950" dirty="0" err="1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lạnh</a:t>
            </a:r>
            <a:r>
              <a:rPr lang="en-US" sz="4950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4950" dirty="0" err="1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đầu</a:t>
            </a:r>
            <a:r>
              <a:rPr lang="en-US" sz="4950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4950" dirty="0" err="1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mùa</a:t>
            </a:r>
            <a:r>
              <a:rPr lang="en-US" sz="4950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 ”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915816" y="2852937"/>
            <a:ext cx="4824536" cy="216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marL="428625" indent="-428625" algn="just">
              <a:buFontTx/>
              <a:buChar char="-"/>
            </a:pPr>
            <a:r>
              <a:rPr lang="vi-VN" sz="2700" dirty="0" err="1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To,rõràng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chậm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giọng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truyền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cảm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đúng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giọng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nhân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vật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  </a:t>
            </a:r>
          </a:p>
          <a:p>
            <a:pPr algn="just"/>
            <a:r>
              <a:rPr lang="en-US" sz="2700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-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Sử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dụng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chiến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lược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đọc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như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theo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dõi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dự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đoán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đối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chiếu</a:t>
            </a:r>
            <a:r>
              <a:rPr lang="en-US" sz="2700" dirty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</a:p>
          <a:p>
            <a:pPr marL="428625" indent="-428625" algn="just">
              <a:buFontTx/>
              <a:buChar char="-"/>
            </a:pPr>
            <a:endParaRPr lang="en-US" sz="2700" dirty="0">
              <a:solidFill>
                <a:schemeClr val="accent3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17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85" y="3162904"/>
            <a:ext cx="2027803" cy="2616455"/>
          </a:xfrm>
          <a:prstGeom prst="rect">
            <a:avLst/>
          </a:prstGeom>
        </p:spPr>
      </p:pic>
      <p:sp>
        <p:nvSpPr>
          <p:cNvPr id="18" name="任意多边形: 形状 19"/>
          <p:cNvSpPr/>
          <p:nvPr/>
        </p:nvSpPr>
        <p:spPr>
          <a:xfrm flipH="1">
            <a:off x="2803975" y="2709447"/>
            <a:ext cx="5111301" cy="2245738"/>
          </a:xfrm>
          <a:custGeom>
            <a:avLst/>
            <a:gdLst>
              <a:gd name="connsiteX0" fmla="*/ 50800 w 3217073"/>
              <a:gd name="connsiteY0" fmla="*/ 89102 h 2197357"/>
              <a:gd name="connsiteX1" fmla="*/ 495300 w 3217073"/>
              <a:gd name="connsiteY1" fmla="*/ 51002 h 2197357"/>
              <a:gd name="connsiteX2" fmla="*/ 1168400 w 3217073"/>
              <a:gd name="connsiteY2" fmla="*/ 89102 h 2197357"/>
              <a:gd name="connsiteX3" fmla="*/ 1955800 w 3217073"/>
              <a:gd name="connsiteY3" fmla="*/ 202 h 2197357"/>
              <a:gd name="connsiteX4" fmla="*/ 2844800 w 3217073"/>
              <a:gd name="connsiteY4" fmla="*/ 63702 h 2197357"/>
              <a:gd name="connsiteX5" fmla="*/ 3136900 w 3217073"/>
              <a:gd name="connsiteY5" fmla="*/ 25602 h 2197357"/>
              <a:gd name="connsiteX6" fmla="*/ 3136900 w 3217073"/>
              <a:gd name="connsiteY6" fmla="*/ 292302 h 2197357"/>
              <a:gd name="connsiteX7" fmla="*/ 3162300 w 3217073"/>
              <a:gd name="connsiteY7" fmla="*/ 901902 h 2197357"/>
              <a:gd name="connsiteX8" fmla="*/ 3098800 w 3217073"/>
              <a:gd name="connsiteY8" fmla="*/ 1562302 h 2197357"/>
              <a:gd name="connsiteX9" fmla="*/ 3200400 w 3217073"/>
              <a:gd name="connsiteY9" fmla="*/ 2032202 h 2197357"/>
              <a:gd name="connsiteX10" fmla="*/ 3162300 w 3217073"/>
              <a:gd name="connsiteY10" fmla="*/ 2159202 h 2197357"/>
              <a:gd name="connsiteX11" fmla="*/ 2692400 w 3217073"/>
              <a:gd name="connsiteY11" fmla="*/ 2133802 h 2197357"/>
              <a:gd name="connsiteX12" fmla="*/ 1981200 w 3217073"/>
              <a:gd name="connsiteY12" fmla="*/ 2197302 h 2197357"/>
              <a:gd name="connsiteX13" fmla="*/ 1333500 w 3217073"/>
              <a:gd name="connsiteY13" fmla="*/ 2121102 h 2197357"/>
              <a:gd name="connsiteX14" fmla="*/ 762000 w 3217073"/>
              <a:gd name="connsiteY14" fmla="*/ 2184602 h 2197357"/>
              <a:gd name="connsiteX15" fmla="*/ 152400 w 3217073"/>
              <a:gd name="connsiteY15" fmla="*/ 2133802 h 2197357"/>
              <a:gd name="connsiteX16" fmla="*/ 25400 w 3217073"/>
              <a:gd name="connsiteY16" fmla="*/ 2057602 h 2197357"/>
              <a:gd name="connsiteX17" fmla="*/ 63500 w 3217073"/>
              <a:gd name="connsiteY17" fmla="*/ 1536902 h 2197357"/>
              <a:gd name="connsiteX18" fmla="*/ 0 w 3217073"/>
              <a:gd name="connsiteY18" fmla="*/ 1054302 h 2197357"/>
              <a:gd name="connsiteX19" fmla="*/ 63500 w 3217073"/>
              <a:gd name="connsiteY19" fmla="*/ 609802 h 2197357"/>
              <a:gd name="connsiteX20" fmla="*/ 38100 w 3217073"/>
              <a:gd name="connsiteY20" fmla="*/ 139902 h 2197357"/>
              <a:gd name="connsiteX21" fmla="*/ 50800 w 3217073"/>
              <a:gd name="connsiteY21" fmla="*/ 89102 h 2197357"/>
              <a:gd name="connsiteX0-1" fmla="*/ 38100 w 3217073"/>
              <a:gd name="connsiteY0-2" fmla="*/ 139902 h 2197357"/>
              <a:gd name="connsiteX1-3" fmla="*/ 495300 w 3217073"/>
              <a:gd name="connsiteY1-4" fmla="*/ 51002 h 2197357"/>
              <a:gd name="connsiteX2-5" fmla="*/ 1168400 w 3217073"/>
              <a:gd name="connsiteY2-6" fmla="*/ 89102 h 2197357"/>
              <a:gd name="connsiteX3-7" fmla="*/ 1955800 w 3217073"/>
              <a:gd name="connsiteY3-8" fmla="*/ 202 h 2197357"/>
              <a:gd name="connsiteX4-9" fmla="*/ 2844800 w 3217073"/>
              <a:gd name="connsiteY4-10" fmla="*/ 63702 h 2197357"/>
              <a:gd name="connsiteX5-11" fmla="*/ 3136900 w 3217073"/>
              <a:gd name="connsiteY5-12" fmla="*/ 25602 h 2197357"/>
              <a:gd name="connsiteX6-13" fmla="*/ 3136900 w 3217073"/>
              <a:gd name="connsiteY6-14" fmla="*/ 292302 h 2197357"/>
              <a:gd name="connsiteX7-15" fmla="*/ 3162300 w 3217073"/>
              <a:gd name="connsiteY7-16" fmla="*/ 901902 h 2197357"/>
              <a:gd name="connsiteX8-17" fmla="*/ 3098800 w 3217073"/>
              <a:gd name="connsiteY8-18" fmla="*/ 1562302 h 2197357"/>
              <a:gd name="connsiteX9-19" fmla="*/ 3200400 w 3217073"/>
              <a:gd name="connsiteY9-20" fmla="*/ 2032202 h 2197357"/>
              <a:gd name="connsiteX10-21" fmla="*/ 3162300 w 3217073"/>
              <a:gd name="connsiteY10-22" fmla="*/ 2159202 h 2197357"/>
              <a:gd name="connsiteX11-23" fmla="*/ 2692400 w 3217073"/>
              <a:gd name="connsiteY11-24" fmla="*/ 2133802 h 2197357"/>
              <a:gd name="connsiteX12-25" fmla="*/ 1981200 w 3217073"/>
              <a:gd name="connsiteY12-26" fmla="*/ 2197302 h 2197357"/>
              <a:gd name="connsiteX13-27" fmla="*/ 1333500 w 3217073"/>
              <a:gd name="connsiteY13-28" fmla="*/ 2121102 h 2197357"/>
              <a:gd name="connsiteX14-29" fmla="*/ 762000 w 3217073"/>
              <a:gd name="connsiteY14-30" fmla="*/ 2184602 h 2197357"/>
              <a:gd name="connsiteX15-31" fmla="*/ 152400 w 3217073"/>
              <a:gd name="connsiteY15-32" fmla="*/ 2133802 h 2197357"/>
              <a:gd name="connsiteX16-33" fmla="*/ 25400 w 3217073"/>
              <a:gd name="connsiteY16-34" fmla="*/ 2057602 h 2197357"/>
              <a:gd name="connsiteX17-35" fmla="*/ 63500 w 3217073"/>
              <a:gd name="connsiteY17-36" fmla="*/ 1536902 h 2197357"/>
              <a:gd name="connsiteX18-37" fmla="*/ 0 w 3217073"/>
              <a:gd name="connsiteY18-38" fmla="*/ 1054302 h 2197357"/>
              <a:gd name="connsiteX19-39" fmla="*/ 63500 w 3217073"/>
              <a:gd name="connsiteY19-40" fmla="*/ 609802 h 2197357"/>
              <a:gd name="connsiteX20-41" fmla="*/ 38100 w 3217073"/>
              <a:gd name="connsiteY20-42" fmla="*/ 139902 h 2197357"/>
              <a:gd name="connsiteX0-43" fmla="*/ 152400 w 3217073"/>
              <a:gd name="connsiteY0-44" fmla="*/ 2133802 h 2200916"/>
              <a:gd name="connsiteX1-45" fmla="*/ 25400 w 3217073"/>
              <a:gd name="connsiteY1-46" fmla="*/ 2057602 h 2200916"/>
              <a:gd name="connsiteX2-47" fmla="*/ 63500 w 3217073"/>
              <a:gd name="connsiteY2-48" fmla="*/ 1536902 h 2200916"/>
              <a:gd name="connsiteX3-49" fmla="*/ 0 w 3217073"/>
              <a:gd name="connsiteY3-50" fmla="*/ 1054302 h 2200916"/>
              <a:gd name="connsiteX4-51" fmla="*/ 63500 w 3217073"/>
              <a:gd name="connsiteY4-52" fmla="*/ 609802 h 2200916"/>
              <a:gd name="connsiteX5-53" fmla="*/ 38100 w 3217073"/>
              <a:gd name="connsiteY5-54" fmla="*/ 139902 h 2200916"/>
              <a:gd name="connsiteX6-55" fmla="*/ 495300 w 3217073"/>
              <a:gd name="connsiteY6-56" fmla="*/ 51002 h 2200916"/>
              <a:gd name="connsiteX7-57" fmla="*/ 1168400 w 3217073"/>
              <a:gd name="connsiteY7-58" fmla="*/ 89102 h 2200916"/>
              <a:gd name="connsiteX8-59" fmla="*/ 1955800 w 3217073"/>
              <a:gd name="connsiteY8-60" fmla="*/ 202 h 2200916"/>
              <a:gd name="connsiteX9-61" fmla="*/ 2844800 w 3217073"/>
              <a:gd name="connsiteY9-62" fmla="*/ 63702 h 2200916"/>
              <a:gd name="connsiteX10-63" fmla="*/ 3136900 w 3217073"/>
              <a:gd name="connsiteY10-64" fmla="*/ 25602 h 2200916"/>
              <a:gd name="connsiteX11-65" fmla="*/ 3136900 w 3217073"/>
              <a:gd name="connsiteY11-66" fmla="*/ 292302 h 2200916"/>
              <a:gd name="connsiteX12-67" fmla="*/ 3162300 w 3217073"/>
              <a:gd name="connsiteY12-68" fmla="*/ 901902 h 2200916"/>
              <a:gd name="connsiteX13-69" fmla="*/ 3098800 w 3217073"/>
              <a:gd name="connsiteY13-70" fmla="*/ 1562302 h 2200916"/>
              <a:gd name="connsiteX14-71" fmla="*/ 3200400 w 3217073"/>
              <a:gd name="connsiteY14-72" fmla="*/ 2032202 h 2200916"/>
              <a:gd name="connsiteX15-73" fmla="*/ 3162300 w 3217073"/>
              <a:gd name="connsiteY15-74" fmla="*/ 2159202 h 2200916"/>
              <a:gd name="connsiteX16-75" fmla="*/ 2692400 w 3217073"/>
              <a:gd name="connsiteY16-76" fmla="*/ 2133802 h 2200916"/>
              <a:gd name="connsiteX17-77" fmla="*/ 1981200 w 3217073"/>
              <a:gd name="connsiteY17-78" fmla="*/ 2197302 h 2200916"/>
              <a:gd name="connsiteX18-79" fmla="*/ 1333500 w 3217073"/>
              <a:gd name="connsiteY18-80" fmla="*/ 2121102 h 2200916"/>
              <a:gd name="connsiteX19-81" fmla="*/ 762000 w 3217073"/>
              <a:gd name="connsiteY19-82" fmla="*/ 2184602 h 2200916"/>
              <a:gd name="connsiteX20-83" fmla="*/ 212619 w 3217073"/>
              <a:gd name="connsiteY20-84" fmla="*/ 2200916 h 2200916"/>
              <a:gd name="connsiteX0-85" fmla="*/ 25400 w 3217073"/>
              <a:gd name="connsiteY0-86" fmla="*/ 2057602 h 2200916"/>
              <a:gd name="connsiteX1-87" fmla="*/ 63500 w 3217073"/>
              <a:gd name="connsiteY1-88" fmla="*/ 1536902 h 2200916"/>
              <a:gd name="connsiteX2-89" fmla="*/ 0 w 3217073"/>
              <a:gd name="connsiteY2-90" fmla="*/ 1054302 h 2200916"/>
              <a:gd name="connsiteX3-91" fmla="*/ 63500 w 3217073"/>
              <a:gd name="connsiteY3-92" fmla="*/ 609802 h 2200916"/>
              <a:gd name="connsiteX4-93" fmla="*/ 38100 w 3217073"/>
              <a:gd name="connsiteY4-94" fmla="*/ 139902 h 2200916"/>
              <a:gd name="connsiteX5-95" fmla="*/ 495300 w 3217073"/>
              <a:gd name="connsiteY5-96" fmla="*/ 51002 h 2200916"/>
              <a:gd name="connsiteX6-97" fmla="*/ 1168400 w 3217073"/>
              <a:gd name="connsiteY6-98" fmla="*/ 89102 h 2200916"/>
              <a:gd name="connsiteX7-99" fmla="*/ 1955800 w 3217073"/>
              <a:gd name="connsiteY7-100" fmla="*/ 202 h 2200916"/>
              <a:gd name="connsiteX8-101" fmla="*/ 2844800 w 3217073"/>
              <a:gd name="connsiteY8-102" fmla="*/ 63702 h 2200916"/>
              <a:gd name="connsiteX9-103" fmla="*/ 3136900 w 3217073"/>
              <a:gd name="connsiteY9-104" fmla="*/ 25602 h 2200916"/>
              <a:gd name="connsiteX10-105" fmla="*/ 3136900 w 3217073"/>
              <a:gd name="connsiteY10-106" fmla="*/ 292302 h 2200916"/>
              <a:gd name="connsiteX11-107" fmla="*/ 3162300 w 3217073"/>
              <a:gd name="connsiteY11-108" fmla="*/ 901902 h 2200916"/>
              <a:gd name="connsiteX12-109" fmla="*/ 3098800 w 3217073"/>
              <a:gd name="connsiteY12-110" fmla="*/ 1562302 h 2200916"/>
              <a:gd name="connsiteX13-111" fmla="*/ 3200400 w 3217073"/>
              <a:gd name="connsiteY13-112" fmla="*/ 2032202 h 2200916"/>
              <a:gd name="connsiteX14-113" fmla="*/ 3162300 w 3217073"/>
              <a:gd name="connsiteY14-114" fmla="*/ 2159202 h 2200916"/>
              <a:gd name="connsiteX15-115" fmla="*/ 2692400 w 3217073"/>
              <a:gd name="connsiteY15-116" fmla="*/ 2133802 h 2200916"/>
              <a:gd name="connsiteX16-117" fmla="*/ 1981200 w 3217073"/>
              <a:gd name="connsiteY16-118" fmla="*/ 2197302 h 2200916"/>
              <a:gd name="connsiteX17-119" fmla="*/ 1333500 w 3217073"/>
              <a:gd name="connsiteY17-120" fmla="*/ 2121102 h 2200916"/>
              <a:gd name="connsiteX18-121" fmla="*/ 762000 w 3217073"/>
              <a:gd name="connsiteY18-122" fmla="*/ 2184602 h 2200916"/>
              <a:gd name="connsiteX19-123" fmla="*/ 212619 w 3217073"/>
              <a:gd name="connsiteY19-124" fmla="*/ 2200916 h 2200916"/>
              <a:gd name="connsiteX0-125" fmla="*/ 25400 w 3217073"/>
              <a:gd name="connsiteY0-126" fmla="*/ 2057972 h 2201286"/>
              <a:gd name="connsiteX1-127" fmla="*/ 63500 w 3217073"/>
              <a:gd name="connsiteY1-128" fmla="*/ 1537272 h 2201286"/>
              <a:gd name="connsiteX2-129" fmla="*/ 0 w 3217073"/>
              <a:gd name="connsiteY2-130" fmla="*/ 1054672 h 2201286"/>
              <a:gd name="connsiteX3-131" fmla="*/ 63500 w 3217073"/>
              <a:gd name="connsiteY3-132" fmla="*/ 610172 h 2201286"/>
              <a:gd name="connsiteX4-133" fmla="*/ 38100 w 3217073"/>
              <a:gd name="connsiteY4-134" fmla="*/ 140272 h 2201286"/>
              <a:gd name="connsiteX5-135" fmla="*/ 495300 w 3217073"/>
              <a:gd name="connsiteY5-136" fmla="*/ 51372 h 2201286"/>
              <a:gd name="connsiteX6-137" fmla="*/ 1168400 w 3217073"/>
              <a:gd name="connsiteY6-138" fmla="*/ 89472 h 2201286"/>
              <a:gd name="connsiteX7-139" fmla="*/ 1955800 w 3217073"/>
              <a:gd name="connsiteY7-140" fmla="*/ 572 h 2201286"/>
              <a:gd name="connsiteX8-141" fmla="*/ 2844800 w 3217073"/>
              <a:gd name="connsiteY8-142" fmla="*/ 64072 h 2201286"/>
              <a:gd name="connsiteX9-143" fmla="*/ 3136900 w 3217073"/>
              <a:gd name="connsiteY9-144" fmla="*/ 292672 h 2201286"/>
              <a:gd name="connsiteX10-145" fmla="*/ 3162300 w 3217073"/>
              <a:gd name="connsiteY10-146" fmla="*/ 902272 h 2201286"/>
              <a:gd name="connsiteX11-147" fmla="*/ 3098800 w 3217073"/>
              <a:gd name="connsiteY11-148" fmla="*/ 1562672 h 2201286"/>
              <a:gd name="connsiteX12-149" fmla="*/ 3200400 w 3217073"/>
              <a:gd name="connsiteY12-150" fmla="*/ 2032572 h 2201286"/>
              <a:gd name="connsiteX13-151" fmla="*/ 3162300 w 3217073"/>
              <a:gd name="connsiteY13-152" fmla="*/ 2159572 h 2201286"/>
              <a:gd name="connsiteX14-153" fmla="*/ 2692400 w 3217073"/>
              <a:gd name="connsiteY14-154" fmla="*/ 2134172 h 2201286"/>
              <a:gd name="connsiteX15-155" fmla="*/ 1981200 w 3217073"/>
              <a:gd name="connsiteY15-156" fmla="*/ 2197672 h 2201286"/>
              <a:gd name="connsiteX16-157" fmla="*/ 1333500 w 3217073"/>
              <a:gd name="connsiteY16-158" fmla="*/ 2121472 h 2201286"/>
              <a:gd name="connsiteX17-159" fmla="*/ 762000 w 3217073"/>
              <a:gd name="connsiteY17-160" fmla="*/ 2184972 h 2201286"/>
              <a:gd name="connsiteX18-161" fmla="*/ 212619 w 3217073"/>
              <a:gd name="connsiteY18-162" fmla="*/ 2201286 h 2201286"/>
              <a:gd name="connsiteX0-163" fmla="*/ 25400 w 3181715"/>
              <a:gd name="connsiteY0-164" fmla="*/ 2057972 h 2201286"/>
              <a:gd name="connsiteX1-165" fmla="*/ 63500 w 3181715"/>
              <a:gd name="connsiteY1-166" fmla="*/ 1537272 h 2201286"/>
              <a:gd name="connsiteX2-167" fmla="*/ 0 w 3181715"/>
              <a:gd name="connsiteY2-168" fmla="*/ 1054672 h 2201286"/>
              <a:gd name="connsiteX3-169" fmla="*/ 63500 w 3181715"/>
              <a:gd name="connsiteY3-170" fmla="*/ 610172 h 2201286"/>
              <a:gd name="connsiteX4-171" fmla="*/ 38100 w 3181715"/>
              <a:gd name="connsiteY4-172" fmla="*/ 140272 h 2201286"/>
              <a:gd name="connsiteX5-173" fmla="*/ 495300 w 3181715"/>
              <a:gd name="connsiteY5-174" fmla="*/ 51372 h 2201286"/>
              <a:gd name="connsiteX6-175" fmla="*/ 1168400 w 3181715"/>
              <a:gd name="connsiteY6-176" fmla="*/ 89472 h 2201286"/>
              <a:gd name="connsiteX7-177" fmla="*/ 1955800 w 3181715"/>
              <a:gd name="connsiteY7-178" fmla="*/ 572 h 2201286"/>
              <a:gd name="connsiteX8-179" fmla="*/ 2844800 w 3181715"/>
              <a:gd name="connsiteY8-180" fmla="*/ 64072 h 2201286"/>
              <a:gd name="connsiteX9-181" fmla="*/ 3136900 w 3181715"/>
              <a:gd name="connsiteY9-182" fmla="*/ 292672 h 2201286"/>
              <a:gd name="connsiteX10-183" fmla="*/ 3162300 w 3181715"/>
              <a:gd name="connsiteY10-184" fmla="*/ 902272 h 2201286"/>
              <a:gd name="connsiteX11-185" fmla="*/ 3098800 w 3181715"/>
              <a:gd name="connsiteY11-186" fmla="*/ 1562672 h 2201286"/>
              <a:gd name="connsiteX12-187" fmla="*/ 3162300 w 3181715"/>
              <a:gd name="connsiteY12-188" fmla="*/ 2159572 h 2201286"/>
              <a:gd name="connsiteX13-189" fmla="*/ 2692400 w 3181715"/>
              <a:gd name="connsiteY13-190" fmla="*/ 2134172 h 2201286"/>
              <a:gd name="connsiteX14-191" fmla="*/ 1981200 w 3181715"/>
              <a:gd name="connsiteY14-192" fmla="*/ 2197672 h 2201286"/>
              <a:gd name="connsiteX15-193" fmla="*/ 1333500 w 3181715"/>
              <a:gd name="connsiteY15-194" fmla="*/ 2121472 h 2201286"/>
              <a:gd name="connsiteX16-195" fmla="*/ 762000 w 3181715"/>
              <a:gd name="connsiteY16-196" fmla="*/ 2184972 h 2201286"/>
              <a:gd name="connsiteX17-197" fmla="*/ 212619 w 3181715"/>
              <a:gd name="connsiteY17-198" fmla="*/ 2201286 h 2201286"/>
              <a:gd name="connsiteX0-199" fmla="*/ 25400 w 3171853"/>
              <a:gd name="connsiteY0-200" fmla="*/ 2057972 h 2201286"/>
              <a:gd name="connsiteX1-201" fmla="*/ 63500 w 3171853"/>
              <a:gd name="connsiteY1-202" fmla="*/ 1537272 h 2201286"/>
              <a:gd name="connsiteX2-203" fmla="*/ 0 w 3171853"/>
              <a:gd name="connsiteY2-204" fmla="*/ 1054672 h 2201286"/>
              <a:gd name="connsiteX3-205" fmla="*/ 63500 w 3171853"/>
              <a:gd name="connsiteY3-206" fmla="*/ 610172 h 2201286"/>
              <a:gd name="connsiteX4-207" fmla="*/ 38100 w 3171853"/>
              <a:gd name="connsiteY4-208" fmla="*/ 140272 h 2201286"/>
              <a:gd name="connsiteX5-209" fmla="*/ 495300 w 3171853"/>
              <a:gd name="connsiteY5-210" fmla="*/ 51372 h 2201286"/>
              <a:gd name="connsiteX6-211" fmla="*/ 1168400 w 3171853"/>
              <a:gd name="connsiteY6-212" fmla="*/ 89472 h 2201286"/>
              <a:gd name="connsiteX7-213" fmla="*/ 1955800 w 3171853"/>
              <a:gd name="connsiteY7-214" fmla="*/ 572 h 2201286"/>
              <a:gd name="connsiteX8-215" fmla="*/ 2844800 w 3171853"/>
              <a:gd name="connsiteY8-216" fmla="*/ 64072 h 2201286"/>
              <a:gd name="connsiteX9-217" fmla="*/ 3136900 w 3171853"/>
              <a:gd name="connsiteY9-218" fmla="*/ 292672 h 2201286"/>
              <a:gd name="connsiteX10-219" fmla="*/ 3162300 w 3171853"/>
              <a:gd name="connsiteY10-220" fmla="*/ 902272 h 2201286"/>
              <a:gd name="connsiteX11-221" fmla="*/ 3098800 w 3171853"/>
              <a:gd name="connsiteY11-222" fmla="*/ 1562672 h 2201286"/>
              <a:gd name="connsiteX12-223" fmla="*/ 3061935 w 3171853"/>
              <a:gd name="connsiteY12-224" fmla="*/ 2094322 h 2201286"/>
              <a:gd name="connsiteX13-225" fmla="*/ 2692400 w 3171853"/>
              <a:gd name="connsiteY13-226" fmla="*/ 2134172 h 2201286"/>
              <a:gd name="connsiteX14-227" fmla="*/ 1981200 w 3171853"/>
              <a:gd name="connsiteY14-228" fmla="*/ 2197672 h 2201286"/>
              <a:gd name="connsiteX15-229" fmla="*/ 1333500 w 3171853"/>
              <a:gd name="connsiteY15-230" fmla="*/ 2121472 h 2201286"/>
              <a:gd name="connsiteX16-231" fmla="*/ 762000 w 3171853"/>
              <a:gd name="connsiteY16-232" fmla="*/ 2184972 h 2201286"/>
              <a:gd name="connsiteX17-233" fmla="*/ 212619 w 3171853"/>
              <a:gd name="connsiteY17-234" fmla="*/ 2201286 h 2201286"/>
              <a:gd name="connsiteX0-235" fmla="*/ 25400 w 3171853"/>
              <a:gd name="connsiteY0-236" fmla="*/ 2057972 h 2201286"/>
              <a:gd name="connsiteX1-237" fmla="*/ 63500 w 3171853"/>
              <a:gd name="connsiteY1-238" fmla="*/ 1537272 h 2201286"/>
              <a:gd name="connsiteX2-239" fmla="*/ 0 w 3171853"/>
              <a:gd name="connsiteY2-240" fmla="*/ 1054672 h 2201286"/>
              <a:gd name="connsiteX3-241" fmla="*/ 63500 w 3171853"/>
              <a:gd name="connsiteY3-242" fmla="*/ 610172 h 2201286"/>
              <a:gd name="connsiteX4-243" fmla="*/ 46463 w 3171853"/>
              <a:gd name="connsiteY4-244" fmla="*/ 168236 h 2201286"/>
              <a:gd name="connsiteX5-245" fmla="*/ 495300 w 3171853"/>
              <a:gd name="connsiteY5-246" fmla="*/ 51372 h 2201286"/>
              <a:gd name="connsiteX6-247" fmla="*/ 1168400 w 3171853"/>
              <a:gd name="connsiteY6-248" fmla="*/ 89472 h 2201286"/>
              <a:gd name="connsiteX7-249" fmla="*/ 1955800 w 3171853"/>
              <a:gd name="connsiteY7-250" fmla="*/ 572 h 2201286"/>
              <a:gd name="connsiteX8-251" fmla="*/ 2844800 w 3171853"/>
              <a:gd name="connsiteY8-252" fmla="*/ 64072 h 2201286"/>
              <a:gd name="connsiteX9-253" fmla="*/ 3136900 w 3171853"/>
              <a:gd name="connsiteY9-254" fmla="*/ 292672 h 2201286"/>
              <a:gd name="connsiteX10-255" fmla="*/ 3162300 w 3171853"/>
              <a:gd name="connsiteY10-256" fmla="*/ 902272 h 2201286"/>
              <a:gd name="connsiteX11-257" fmla="*/ 3098800 w 3171853"/>
              <a:gd name="connsiteY11-258" fmla="*/ 1562672 h 2201286"/>
              <a:gd name="connsiteX12-259" fmla="*/ 3061935 w 3171853"/>
              <a:gd name="connsiteY12-260" fmla="*/ 2094322 h 2201286"/>
              <a:gd name="connsiteX13-261" fmla="*/ 2692400 w 3171853"/>
              <a:gd name="connsiteY13-262" fmla="*/ 2134172 h 2201286"/>
              <a:gd name="connsiteX14-263" fmla="*/ 1981200 w 3171853"/>
              <a:gd name="connsiteY14-264" fmla="*/ 2197672 h 2201286"/>
              <a:gd name="connsiteX15-265" fmla="*/ 1333500 w 3171853"/>
              <a:gd name="connsiteY15-266" fmla="*/ 2121472 h 2201286"/>
              <a:gd name="connsiteX16-267" fmla="*/ 762000 w 3171853"/>
              <a:gd name="connsiteY16-268" fmla="*/ 2184972 h 2201286"/>
              <a:gd name="connsiteX17-269" fmla="*/ 212619 w 3171853"/>
              <a:gd name="connsiteY17-270" fmla="*/ 2201286 h 2201286"/>
              <a:gd name="connsiteX0-271" fmla="*/ 25400 w 3171853"/>
              <a:gd name="connsiteY0-272" fmla="*/ 2057972 h 2197739"/>
              <a:gd name="connsiteX1-273" fmla="*/ 63500 w 3171853"/>
              <a:gd name="connsiteY1-274" fmla="*/ 1537272 h 2197739"/>
              <a:gd name="connsiteX2-275" fmla="*/ 0 w 3171853"/>
              <a:gd name="connsiteY2-276" fmla="*/ 1054672 h 2197739"/>
              <a:gd name="connsiteX3-277" fmla="*/ 63500 w 3171853"/>
              <a:gd name="connsiteY3-278" fmla="*/ 610172 h 2197739"/>
              <a:gd name="connsiteX4-279" fmla="*/ 46463 w 3171853"/>
              <a:gd name="connsiteY4-280" fmla="*/ 168236 h 2197739"/>
              <a:gd name="connsiteX5-281" fmla="*/ 495300 w 3171853"/>
              <a:gd name="connsiteY5-282" fmla="*/ 51372 h 2197739"/>
              <a:gd name="connsiteX6-283" fmla="*/ 1168400 w 3171853"/>
              <a:gd name="connsiteY6-284" fmla="*/ 89472 h 2197739"/>
              <a:gd name="connsiteX7-285" fmla="*/ 1955800 w 3171853"/>
              <a:gd name="connsiteY7-286" fmla="*/ 572 h 2197739"/>
              <a:gd name="connsiteX8-287" fmla="*/ 2844800 w 3171853"/>
              <a:gd name="connsiteY8-288" fmla="*/ 64072 h 2197739"/>
              <a:gd name="connsiteX9-289" fmla="*/ 3136900 w 3171853"/>
              <a:gd name="connsiteY9-290" fmla="*/ 292672 h 2197739"/>
              <a:gd name="connsiteX10-291" fmla="*/ 3162300 w 3171853"/>
              <a:gd name="connsiteY10-292" fmla="*/ 902272 h 2197739"/>
              <a:gd name="connsiteX11-293" fmla="*/ 3098800 w 3171853"/>
              <a:gd name="connsiteY11-294" fmla="*/ 1562672 h 2197739"/>
              <a:gd name="connsiteX12-295" fmla="*/ 3061935 w 3171853"/>
              <a:gd name="connsiteY12-296" fmla="*/ 2094322 h 2197739"/>
              <a:gd name="connsiteX13-297" fmla="*/ 2692400 w 3171853"/>
              <a:gd name="connsiteY13-298" fmla="*/ 2134172 h 2197739"/>
              <a:gd name="connsiteX14-299" fmla="*/ 1981200 w 3171853"/>
              <a:gd name="connsiteY14-300" fmla="*/ 2197672 h 2197739"/>
              <a:gd name="connsiteX15-301" fmla="*/ 1333500 w 3171853"/>
              <a:gd name="connsiteY15-302" fmla="*/ 2121472 h 2197739"/>
              <a:gd name="connsiteX16-303" fmla="*/ 762000 w 3171853"/>
              <a:gd name="connsiteY16-304" fmla="*/ 2184972 h 2197739"/>
              <a:gd name="connsiteX17-305" fmla="*/ 179164 w 3171853"/>
              <a:gd name="connsiteY17-306" fmla="*/ 2126715 h 21977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3171853" h="2197739">
                <a:moveTo>
                  <a:pt x="25400" y="2057972"/>
                </a:moveTo>
                <a:cubicBezTo>
                  <a:pt x="10583" y="1958489"/>
                  <a:pt x="67733" y="1704489"/>
                  <a:pt x="63500" y="1537272"/>
                </a:cubicBezTo>
                <a:cubicBezTo>
                  <a:pt x="59267" y="1370055"/>
                  <a:pt x="0" y="1209189"/>
                  <a:pt x="0" y="1054672"/>
                </a:cubicBezTo>
                <a:cubicBezTo>
                  <a:pt x="0" y="900155"/>
                  <a:pt x="57150" y="762572"/>
                  <a:pt x="63500" y="610172"/>
                </a:cubicBezTo>
                <a:cubicBezTo>
                  <a:pt x="69850" y="457772"/>
                  <a:pt x="-25504" y="261369"/>
                  <a:pt x="46463" y="168236"/>
                </a:cubicBezTo>
                <a:cubicBezTo>
                  <a:pt x="118430" y="75103"/>
                  <a:pt x="308311" y="64499"/>
                  <a:pt x="495300" y="51372"/>
                </a:cubicBezTo>
                <a:cubicBezTo>
                  <a:pt x="682290" y="38245"/>
                  <a:pt x="924983" y="97939"/>
                  <a:pt x="1168400" y="89472"/>
                </a:cubicBezTo>
                <a:cubicBezTo>
                  <a:pt x="1411817" y="81005"/>
                  <a:pt x="1676400" y="4805"/>
                  <a:pt x="1955800" y="572"/>
                </a:cubicBezTo>
                <a:cubicBezTo>
                  <a:pt x="2235200" y="-3661"/>
                  <a:pt x="2647950" y="15389"/>
                  <a:pt x="2844800" y="64072"/>
                </a:cubicBezTo>
                <a:cubicBezTo>
                  <a:pt x="3041650" y="112755"/>
                  <a:pt x="3083983" y="152972"/>
                  <a:pt x="3136900" y="292672"/>
                </a:cubicBezTo>
                <a:cubicBezTo>
                  <a:pt x="3189817" y="432372"/>
                  <a:pt x="3168650" y="690605"/>
                  <a:pt x="3162300" y="902272"/>
                </a:cubicBezTo>
                <a:cubicBezTo>
                  <a:pt x="3155950" y="1113939"/>
                  <a:pt x="3115527" y="1363997"/>
                  <a:pt x="3098800" y="1562672"/>
                </a:cubicBezTo>
                <a:cubicBezTo>
                  <a:pt x="3082073" y="1761347"/>
                  <a:pt x="3129668" y="1999072"/>
                  <a:pt x="3061935" y="2094322"/>
                </a:cubicBezTo>
                <a:cubicBezTo>
                  <a:pt x="2994202" y="2189572"/>
                  <a:pt x="2872522" y="2116947"/>
                  <a:pt x="2692400" y="2134172"/>
                </a:cubicBezTo>
                <a:cubicBezTo>
                  <a:pt x="2512278" y="2151397"/>
                  <a:pt x="2207683" y="2199789"/>
                  <a:pt x="1981200" y="2197672"/>
                </a:cubicBezTo>
                <a:cubicBezTo>
                  <a:pt x="1754717" y="2195555"/>
                  <a:pt x="1536700" y="2123589"/>
                  <a:pt x="1333500" y="2121472"/>
                </a:cubicBezTo>
                <a:cubicBezTo>
                  <a:pt x="1130300" y="2119355"/>
                  <a:pt x="954389" y="2184098"/>
                  <a:pt x="762000" y="2184972"/>
                </a:cubicBezTo>
                <a:cubicBezTo>
                  <a:pt x="569611" y="2185846"/>
                  <a:pt x="241712" y="2080768"/>
                  <a:pt x="179164" y="2126715"/>
                </a:cubicBezTo>
              </a:path>
            </a:pathLst>
          </a:custGeom>
          <a:noFill/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3230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Group 2">
            <a:extLst>
              <a:ext uri="{FF2B5EF4-FFF2-40B4-BE49-F238E27FC236}">
                <a16:creationId xmlns="" xmlns:a16="http://schemas.microsoft.com/office/drawing/2014/main" id="{C857C397-EA59-4F74-A4EB-D63C88A49E28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857250"/>
            <a:ext cx="2822575" cy="741363"/>
            <a:chOff x="2023546" y="996576"/>
            <a:chExt cx="7111488" cy="1187076"/>
          </a:xfrm>
        </p:grpSpPr>
        <p:sp>
          <p:nvSpPr>
            <p:cNvPr id="4" name="Rectangle: Rounded Corners 3">
              <a:extLst>
                <a:ext uri="{FF2B5EF4-FFF2-40B4-BE49-F238E27FC236}">
                  <a16:creationId xmlns="" xmlns:a16="http://schemas.microsoft.com/office/drawing/2014/main" id="{BF5FA164-267D-4702-BCEF-E662686F7F4E}"/>
                </a:ext>
              </a:extLst>
            </p:cNvPr>
            <p:cNvSpPr/>
            <p:nvPr/>
          </p:nvSpPr>
          <p:spPr>
            <a:xfrm>
              <a:off x="2143537" y="1103337"/>
              <a:ext cx="6991497" cy="1080315"/>
            </a:xfrm>
            <a:prstGeom prst="roundRect">
              <a:avLst>
                <a:gd name="adj" fmla="val 28432"/>
              </a:avLst>
            </a:prstGeom>
            <a:solidFill>
              <a:srgbClr val="FDC570"/>
            </a:solidFill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188" dirty="0">
                  <a:solidFill>
                    <a:schemeClr val="bg1"/>
                  </a:solidFill>
                  <a:latin typeface="#9Slide05 SVNCookie" panose="020B0606040200020203" pitchFamily="34" charset="0"/>
                </a:rPr>
                <a:t>1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="" xmlns:a16="http://schemas.microsoft.com/office/drawing/2014/main" id="{18BD1047-04A6-4A5E-8BFA-DA55F0108321}"/>
                </a:ext>
              </a:extLst>
            </p:cNvPr>
            <p:cNvSpPr/>
            <p:nvPr/>
          </p:nvSpPr>
          <p:spPr>
            <a:xfrm>
              <a:off x="2023546" y="996576"/>
              <a:ext cx="7023494" cy="1080315"/>
            </a:xfrm>
            <a:prstGeom prst="roundRect">
              <a:avLst>
                <a:gd name="adj" fmla="val 28432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6188" dirty="0">
                  <a:solidFill>
                    <a:schemeClr val="bg1"/>
                  </a:solidFill>
                  <a:latin typeface="#9Slide05 SVNCookie" panose="020B0606040200020203" pitchFamily="34" charset="0"/>
                </a:rPr>
                <a:t>1</a:t>
              </a:r>
            </a:p>
          </p:txBody>
        </p:sp>
      </p:grpSp>
      <p:sp>
        <p:nvSpPr>
          <p:cNvPr id="9220" name="TextBox 5">
            <a:extLst>
              <a:ext uri="{FF2B5EF4-FFF2-40B4-BE49-F238E27FC236}">
                <a16:creationId xmlns="" xmlns:a16="http://schemas.microsoft.com/office/drawing/2014/main" id="{7CB036C8-59EC-45C5-8BE8-D67321BDF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1900" y="1008063"/>
            <a:ext cx="267493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 dirty="0" err="1">
                <a:solidFill>
                  <a:srgbClr val="7030A0"/>
                </a:solidFill>
                <a:latin typeface="Segoe Print" panose="02000600000000000000" pitchFamily="2" charset="0"/>
              </a:rPr>
              <a:t>Phiếu</a:t>
            </a:r>
            <a:r>
              <a:rPr lang="en-US" altLang="en-US" sz="2100" dirty="0">
                <a:solidFill>
                  <a:srgbClr val="7030A0"/>
                </a:solidFill>
                <a:latin typeface="Segoe Print" panose="02000600000000000000" pitchFamily="2" charset="0"/>
              </a:rPr>
              <a:t> </a:t>
            </a:r>
            <a:r>
              <a:rPr lang="en-US" altLang="en-US" sz="2100" dirty="0" err="1">
                <a:solidFill>
                  <a:srgbClr val="7030A0"/>
                </a:solidFill>
                <a:latin typeface="Segoe Print" panose="02000600000000000000" pitchFamily="2" charset="0"/>
              </a:rPr>
              <a:t>học</a:t>
            </a:r>
            <a:r>
              <a:rPr lang="en-US" altLang="en-US" sz="2100" dirty="0">
                <a:solidFill>
                  <a:srgbClr val="7030A0"/>
                </a:solidFill>
                <a:latin typeface="Segoe Print" panose="02000600000000000000" pitchFamily="2" charset="0"/>
              </a:rPr>
              <a:t> </a:t>
            </a:r>
            <a:r>
              <a:rPr lang="en-US" altLang="en-US" sz="2100" dirty="0" err="1">
                <a:solidFill>
                  <a:srgbClr val="7030A0"/>
                </a:solidFill>
                <a:latin typeface="Segoe Print" panose="02000600000000000000" pitchFamily="2" charset="0"/>
              </a:rPr>
              <a:t>tập</a:t>
            </a:r>
            <a:r>
              <a:rPr lang="en-US" altLang="en-US" sz="2100" dirty="0">
                <a:solidFill>
                  <a:srgbClr val="7030A0"/>
                </a:solidFill>
                <a:latin typeface="Segoe Print" panose="02000600000000000000" pitchFamily="2" charset="0"/>
              </a:rPr>
              <a:t> số2 </a:t>
            </a:r>
          </a:p>
        </p:txBody>
      </p:sp>
      <p:grpSp>
        <p:nvGrpSpPr>
          <p:cNvPr id="9221" name="Group 21">
            <a:extLst>
              <a:ext uri="{FF2B5EF4-FFF2-40B4-BE49-F238E27FC236}">
                <a16:creationId xmlns="" xmlns:a16="http://schemas.microsoft.com/office/drawing/2014/main" id="{24301136-9A4B-4562-8953-CF98C32545EF}"/>
              </a:ext>
            </a:extLst>
          </p:cNvPr>
          <p:cNvGrpSpPr>
            <a:grpSpLocks/>
          </p:cNvGrpSpPr>
          <p:nvPr/>
        </p:nvGrpSpPr>
        <p:grpSpPr bwMode="auto">
          <a:xfrm>
            <a:off x="1816100" y="1724025"/>
            <a:ext cx="7126288" cy="1798638"/>
            <a:chOff x="2471929" y="1552900"/>
            <a:chExt cx="9436538" cy="2399385"/>
          </a:xfrm>
        </p:grpSpPr>
        <p:sp>
          <p:nvSpPr>
            <p:cNvPr id="19" name="Google Shape;254;p39">
              <a:extLst>
                <a:ext uri="{FF2B5EF4-FFF2-40B4-BE49-F238E27FC236}">
                  <a16:creationId xmlns="" xmlns:a16="http://schemas.microsoft.com/office/drawing/2014/main" id="{9AB47813-5BEA-4A27-B082-C94C7A2B6C9F}"/>
                </a:ext>
              </a:extLst>
            </p:cNvPr>
            <p:cNvSpPr/>
            <p:nvPr/>
          </p:nvSpPr>
          <p:spPr>
            <a:xfrm>
              <a:off x="3640723" y="1552900"/>
              <a:ext cx="8267744" cy="1109689"/>
            </a:xfrm>
            <a:prstGeom prst="homePlate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2400" dirty="0"/>
            </a:p>
          </p:txBody>
        </p:sp>
        <p:sp>
          <p:nvSpPr>
            <p:cNvPr id="20" name="Google Shape;254;p39">
              <a:extLst>
                <a:ext uri="{FF2B5EF4-FFF2-40B4-BE49-F238E27FC236}">
                  <a16:creationId xmlns="" xmlns:a16="http://schemas.microsoft.com/office/drawing/2014/main" id="{B04FBB42-BA37-46F9-A75E-0680C0CD328A}"/>
                </a:ext>
              </a:extLst>
            </p:cNvPr>
            <p:cNvSpPr/>
            <p:nvPr/>
          </p:nvSpPr>
          <p:spPr>
            <a:xfrm>
              <a:off x="3640723" y="2842596"/>
              <a:ext cx="8267744" cy="1109689"/>
            </a:xfrm>
            <a:prstGeom prst="homePlate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24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854EDB39-F4C1-486A-8942-EACDE652F2EE}"/>
                </a:ext>
              </a:extLst>
            </p:cNvPr>
            <p:cNvSpPr/>
            <p:nvPr/>
          </p:nvSpPr>
          <p:spPr>
            <a:xfrm>
              <a:off x="2471929" y="1552900"/>
              <a:ext cx="2339690" cy="239938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 b="1" dirty="0">
                  <a:solidFill>
                    <a:srgbClr val="FF0000"/>
                  </a:solidFill>
                  <a:latin typeface="#9Slide05 Angelline" pitchFamily="2" charset="0"/>
                  <a:cs typeface="#9Slide03 Arima Madurai Black" panose="00000A00000000000000" pitchFamily="2" charset="0"/>
                </a:rPr>
                <a:t>1/ </a:t>
              </a:r>
              <a:r>
                <a:rPr lang="en-US" sz="2700" b="1" dirty="0" err="1">
                  <a:solidFill>
                    <a:srgbClr val="FF0000"/>
                  </a:solidFill>
                  <a:latin typeface="#9Slide05 Angelline" pitchFamily="2" charset="0"/>
                  <a:cs typeface="#9Slide03 Arima Madurai Black" panose="00000A00000000000000" pitchFamily="2" charset="0"/>
                </a:rPr>
                <a:t>Tác</a:t>
              </a:r>
              <a:r>
                <a:rPr lang="en-US" sz="2700" b="1" dirty="0">
                  <a:solidFill>
                    <a:srgbClr val="FF0000"/>
                  </a:solidFill>
                  <a:latin typeface="#9Slide05 Angelline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2700" b="1" dirty="0" err="1">
                  <a:solidFill>
                    <a:srgbClr val="FF0000"/>
                  </a:solidFill>
                  <a:latin typeface="#9Slide05 Angelline" pitchFamily="2" charset="0"/>
                  <a:cs typeface="#9Slide03 Arima Madurai Black" panose="00000A00000000000000" pitchFamily="2" charset="0"/>
                </a:rPr>
                <a:t>giả</a:t>
              </a:r>
              <a:endParaRPr lang="en-US" sz="2700" b="1" dirty="0">
                <a:solidFill>
                  <a:srgbClr val="FF0000"/>
                </a:solidFill>
                <a:latin typeface="#9Slide05 Angelline" pitchFamily="2" charset="0"/>
                <a:cs typeface="#9Slide03 Arima Madurai Black" panose="00000A00000000000000" pitchFamily="2" charset="0"/>
              </a:endParaRPr>
            </a:p>
          </p:txBody>
        </p:sp>
        <p:sp>
          <p:nvSpPr>
            <p:cNvPr id="9232" name="TextBox 24">
              <a:extLst>
                <a:ext uri="{FF2B5EF4-FFF2-40B4-BE49-F238E27FC236}">
                  <a16:creationId xmlns="" xmlns:a16="http://schemas.microsoft.com/office/drawing/2014/main" id="{00B4BD6E-2B80-4852-9EF2-5AFA801CB2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2357" y="1638385"/>
              <a:ext cx="6608275" cy="984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100" b="1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Cuộc đời: </a:t>
              </a:r>
              <a:r>
                <a:rPr lang="en-US" altLang="en-US" sz="210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..............................................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10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...................................................................</a:t>
              </a:r>
            </a:p>
          </p:txBody>
        </p:sp>
        <p:sp>
          <p:nvSpPr>
            <p:cNvPr id="9233" name="TextBox 25">
              <a:extLst>
                <a:ext uri="{FF2B5EF4-FFF2-40B4-BE49-F238E27FC236}">
                  <a16:creationId xmlns="" xmlns:a16="http://schemas.microsoft.com/office/drawing/2014/main" id="{13A69F84-FD14-4790-BE3D-D334136EF2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2357" y="2920165"/>
              <a:ext cx="6608275" cy="984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100" b="1">
                  <a:solidFill>
                    <a:schemeClr val="tx1"/>
                  </a:solidFill>
                  <a:latin typeface="#9Slide03 Arima Madurai" charset="0"/>
                  <a:ea typeface="Calibri" panose="020F0502020204030204" pitchFamily="34" charset="0"/>
                  <a:cs typeface="#9Slide03 Arima Madurai" charset="0"/>
                </a:rPr>
                <a:t> </a:t>
              </a:r>
              <a:r>
                <a:rPr lang="en-US" altLang="en-US" sz="2100" b="1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Sự nghiệp: </a:t>
              </a:r>
              <a:r>
                <a:rPr lang="en-US" altLang="en-US" sz="210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............................................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10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...................................................................</a:t>
              </a:r>
            </a:p>
          </p:txBody>
        </p:sp>
      </p:grpSp>
      <p:grpSp>
        <p:nvGrpSpPr>
          <p:cNvPr id="9222" name="Group 23">
            <a:extLst>
              <a:ext uri="{FF2B5EF4-FFF2-40B4-BE49-F238E27FC236}">
                <a16:creationId xmlns="" xmlns:a16="http://schemas.microsoft.com/office/drawing/2014/main" id="{965AFF65-BB40-446E-8B13-3DAD781C56DE}"/>
              </a:ext>
            </a:extLst>
          </p:cNvPr>
          <p:cNvGrpSpPr>
            <a:grpSpLocks/>
          </p:cNvGrpSpPr>
          <p:nvPr/>
        </p:nvGrpSpPr>
        <p:grpSpPr bwMode="auto">
          <a:xfrm>
            <a:off x="0" y="3767136"/>
            <a:ext cx="7588250" cy="2855467"/>
            <a:chOff x="2471929" y="4280268"/>
            <a:chExt cx="9441714" cy="3311681"/>
          </a:xfrm>
        </p:grpSpPr>
        <p:sp>
          <p:nvSpPr>
            <p:cNvPr id="30" name="Google Shape;254;p39">
              <a:extLst>
                <a:ext uri="{FF2B5EF4-FFF2-40B4-BE49-F238E27FC236}">
                  <a16:creationId xmlns="" xmlns:a16="http://schemas.microsoft.com/office/drawing/2014/main" id="{6BC8C42B-701D-4175-B2A6-82A42927CB5D}"/>
                </a:ext>
              </a:extLst>
            </p:cNvPr>
            <p:cNvSpPr/>
            <p:nvPr/>
          </p:nvSpPr>
          <p:spPr>
            <a:xfrm rot="10800000">
              <a:off x="2477855" y="4280268"/>
              <a:ext cx="8266437" cy="1110202"/>
            </a:xfrm>
            <a:prstGeom prst="homePlate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2400" dirty="0">
                <a:solidFill>
                  <a:srgbClr val="EFE5F7"/>
                </a:solidFill>
              </a:endParaRPr>
            </a:p>
          </p:txBody>
        </p:sp>
        <p:sp>
          <p:nvSpPr>
            <p:cNvPr id="31" name="Google Shape;254;p39">
              <a:extLst>
                <a:ext uri="{FF2B5EF4-FFF2-40B4-BE49-F238E27FC236}">
                  <a16:creationId xmlns="" xmlns:a16="http://schemas.microsoft.com/office/drawing/2014/main" id="{CBA24742-423B-470C-961C-4A2A8761F1F8}"/>
                </a:ext>
              </a:extLst>
            </p:cNvPr>
            <p:cNvSpPr/>
            <p:nvPr/>
          </p:nvSpPr>
          <p:spPr>
            <a:xfrm rot="10800000">
              <a:off x="2471929" y="5569060"/>
              <a:ext cx="8266439" cy="1110202"/>
            </a:xfrm>
            <a:prstGeom prst="homePlate">
              <a:avLst>
                <a:gd name="adj" fmla="val 5000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2400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="" xmlns:a16="http://schemas.microsoft.com/office/drawing/2014/main" id="{7B565B37-FFED-4850-A172-2717303D2E75}"/>
                </a:ext>
              </a:extLst>
            </p:cNvPr>
            <p:cNvSpPr/>
            <p:nvPr/>
          </p:nvSpPr>
          <p:spPr>
            <a:xfrm>
              <a:off x="9574942" y="4280268"/>
              <a:ext cx="2338701" cy="239899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700" b="1" dirty="0">
                  <a:solidFill>
                    <a:srgbClr val="FF0000"/>
                  </a:solidFill>
                  <a:latin typeface="#9Slide05 Angelline" pitchFamily="2" charset="0"/>
                  <a:cs typeface="#9Slide03 Arima Madurai Black" panose="00000A00000000000000" pitchFamily="2" charset="0"/>
                </a:rPr>
                <a:t>2/ </a:t>
              </a:r>
              <a:r>
                <a:rPr lang="en-US" sz="2700" b="1" dirty="0" err="1">
                  <a:solidFill>
                    <a:srgbClr val="FF0000"/>
                  </a:solidFill>
                  <a:latin typeface="#9Slide05 Angelline" pitchFamily="2" charset="0"/>
                  <a:cs typeface="#9Slide03 Arima Madurai Black" panose="00000A00000000000000" pitchFamily="2" charset="0"/>
                </a:rPr>
                <a:t>Tác</a:t>
              </a:r>
              <a:r>
                <a:rPr lang="en-US" sz="2700" b="1" dirty="0">
                  <a:solidFill>
                    <a:srgbClr val="FF0000"/>
                  </a:solidFill>
                  <a:latin typeface="#9Slide05 Angelline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sz="2700" b="1" dirty="0" err="1">
                  <a:solidFill>
                    <a:srgbClr val="FF0000"/>
                  </a:solidFill>
                  <a:latin typeface="#9Slide05 Angelline" pitchFamily="2" charset="0"/>
                  <a:cs typeface="#9Slide03 Arima Madurai Black" panose="00000A00000000000000" pitchFamily="2" charset="0"/>
                </a:rPr>
                <a:t>phẩm</a:t>
              </a:r>
              <a:endParaRPr lang="en-US" sz="2700" b="1" dirty="0">
                <a:solidFill>
                  <a:srgbClr val="FF0000"/>
                </a:solidFill>
                <a:latin typeface="#9Slide05 Angelline" pitchFamily="2" charset="0"/>
                <a:cs typeface="#9Slide03 Arima Madurai Black" panose="00000A00000000000000" pitchFamily="2" charset="0"/>
              </a:endParaRPr>
            </a:p>
          </p:txBody>
        </p:sp>
        <p:sp>
          <p:nvSpPr>
            <p:cNvPr id="9227" name="TextBox 32">
              <a:extLst>
                <a:ext uri="{FF2B5EF4-FFF2-40B4-BE49-F238E27FC236}">
                  <a16:creationId xmlns="" xmlns:a16="http://schemas.microsoft.com/office/drawing/2014/main" id="{8AFFC697-229D-41EB-B7DC-899ACA7CBE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6205" y="4382641"/>
              <a:ext cx="6608275" cy="2677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a/ </a:t>
              </a:r>
              <a:r>
                <a:rPr lang="en-US" altLang="en-US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Xuất</a:t>
              </a:r>
              <a:r>
                <a:rPr lang="en-US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xứ</a:t>
              </a:r>
              <a:r>
                <a:rPr lang="en-US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r>
                <a:rPr lang="en-US" altLang="en-US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b/ </a:t>
              </a:r>
              <a:r>
                <a:rPr lang="en-US" altLang="en-US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Thể</a:t>
              </a:r>
              <a:r>
                <a:rPr lang="en-US" altLang="en-US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loại</a:t>
              </a:r>
              <a:r>
                <a:rPr lang="en-US" altLang="en-US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.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c/ </a:t>
              </a:r>
              <a:r>
                <a:rPr lang="en-US" altLang="en-US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Phương</a:t>
              </a:r>
              <a:r>
                <a:rPr lang="en-US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thức</a:t>
              </a:r>
              <a:r>
                <a:rPr lang="en-US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biểu</a:t>
              </a:r>
              <a:r>
                <a:rPr lang="en-US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đạt</a:t>
              </a:r>
              <a:r>
                <a:rPr lang="en-US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: </a:t>
              </a:r>
              <a:r>
                <a:rPr lang="en-US" altLang="en-US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r>
                <a:rPr lang="vi-VN" altLang="en-US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...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</a:t>
              </a:r>
              <a:r>
                <a:rPr lang="vi-VN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/ </a:t>
              </a:r>
              <a:r>
                <a:rPr lang="en-US" altLang="en-US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Ngôi</a:t>
              </a:r>
              <a:r>
                <a:rPr lang="en-US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kể</a:t>
              </a:r>
              <a:r>
                <a:rPr lang="en-US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e/ </a:t>
              </a:r>
              <a:r>
                <a:rPr lang="en-US" altLang="en-US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Đề</a:t>
              </a:r>
              <a:r>
                <a:rPr lang="en-US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tài</a:t>
              </a:r>
              <a:r>
                <a:rPr lang="en-US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e/ </a:t>
              </a:r>
              <a:r>
                <a:rPr lang="en-US" altLang="en-US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Bố</a:t>
              </a:r>
              <a:r>
                <a:rPr lang="en-US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cục</a:t>
              </a:r>
              <a:r>
                <a:rPr lang="en-US" altLang="en-US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228" name="TextBox 33">
              <a:extLst>
                <a:ext uri="{FF2B5EF4-FFF2-40B4-BE49-F238E27FC236}">
                  <a16:creationId xmlns="" xmlns:a16="http://schemas.microsoft.com/office/drawing/2014/main" id="{5B803788-0417-4079-88C4-FDF0B0F0FF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V="1">
              <a:off x="3230425" y="7056524"/>
              <a:ext cx="6344054" cy="53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2" name="Picture 13">
            <a:extLst>
              <a:ext uri="{FF2B5EF4-FFF2-40B4-BE49-F238E27FC236}">
                <a16:creationId xmlns="" xmlns:a16="http://schemas.microsoft.com/office/drawing/2014/main" id="{56CF0E0C-2878-4AC7-9F45-2F3734765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199" y="3962399"/>
            <a:ext cx="1477963" cy="1981201"/>
          </a:xfrm>
          <a:prstGeom prst="rect">
            <a:avLst/>
          </a:prstGeom>
          <a:noFill/>
          <a:ln w="38100" cap="flat" cmpd="sng">
            <a:solidFill>
              <a:srgbClr val="0033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026" name="Picture 2" descr="Thạch Lam – Wikipedia tiếng Việt">
            <a:extLst>
              <a:ext uri="{FF2B5EF4-FFF2-40B4-BE49-F238E27FC236}">
                <a16:creationId xmlns="" xmlns:a16="http://schemas.microsoft.com/office/drawing/2014/main" id="{73388A86-A651-4E16-9F9E-3C5A3B337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598613"/>
            <a:ext cx="1448022" cy="199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 marL="0" indent="0" algn="r" eaLnBrk="1" hangingPunct="1">
              <a:spcBef>
                <a:spcPct val="0"/>
              </a:spcBef>
              <a:buNone/>
            </a:pPr>
            <a:fld id="{9A0DB2DC-4C9A-4742-B13C-FB6460FD3503}" type="slidenum">
              <a:rPr lang="en-US" sz="1400"/>
              <a:t>7</a:t>
            </a:fld>
            <a:endParaRPr lang="en-US" sz="1400"/>
          </a:p>
        </p:txBody>
      </p:sp>
      <p:pic>
        <p:nvPicPr>
          <p:cNvPr id="6147" name="Picture 4" descr="thachla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33400"/>
            <a:ext cx="4191000" cy="6019800"/>
          </a:xfrm>
          <a:prstGeom prst="rect">
            <a:avLst/>
          </a:prstGeom>
          <a:noFill/>
          <a:ln w="76200" cap="flat" cmpd="tri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148" name="Picture 6" descr="11-thach-la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0"/>
            <a:ext cx="41148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s 38915"/>
          <p:cNvSpPr/>
          <p:nvPr/>
        </p:nvSpPr>
        <p:spPr>
          <a:xfrm>
            <a:off x="3429000" y="95250"/>
            <a:ext cx="2438400" cy="609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1:</a:t>
            </a:r>
            <a:r>
              <a:rPr b="1" dirty="0">
                <a:solidFill>
                  <a:srgbClr val="C00000"/>
                </a:solidFill>
                <a:latin typeface="Times New Roman" panose="02020603050405020304" pitchFamily="18" charset="0"/>
              </a:rPr>
              <a:t>Tác </a:t>
            </a:r>
            <a:r>
              <a:rPr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giả</a:t>
            </a:r>
            <a:endParaRPr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7" name="Rectangles 38916"/>
          <p:cNvSpPr/>
          <p:nvPr/>
        </p:nvSpPr>
        <p:spPr>
          <a:xfrm>
            <a:off x="685800" y="1028700"/>
            <a:ext cx="2286000" cy="533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b="1" err="1">
                <a:latin typeface="Times New Roman" panose="02020603050405020304" pitchFamily="18" charset="0"/>
              </a:rPr>
              <a:t>Cuộc</a:t>
            </a:r>
            <a:r>
              <a:rPr b="1">
                <a:latin typeface="Times New Roman" panose="02020603050405020304" pitchFamily="18" charset="0"/>
              </a:rPr>
              <a:t> </a:t>
            </a:r>
            <a:r>
              <a:rPr b="1" err="1">
                <a:latin typeface="Times New Roman" panose="02020603050405020304" pitchFamily="18" charset="0"/>
              </a:rPr>
              <a:t>đời</a:t>
            </a:r>
            <a:endParaRPr>
              <a:latin typeface="Times New Roman" panose="02020603050405020304" pitchFamily="18" charset="0"/>
            </a:endParaRPr>
          </a:p>
        </p:txBody>
      </p:sp>
      <p:sp>
        <p:nvSpPr>
          <p:cNvPr id="38918" name="Rectangles 38917"/>
          <p:cNvSpPr/>
          <p:nvPr/>
        </p:nvSpPr>
        <p:spPr>
          <a:xfrm>
            <a:off x="0" y="2057400"/>
            <a:ext cx="2819400" cy="3276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endParaRPr b="1">
              <a:latin typeface="Times New Roman" panose="02020603050405020304" pitchFamily="18" charset="0"/>
            </a:endParaRPr>
          </a:p>
          <a:p>
            <a:pPr algn="ctr"/>
            <a:endParaRPr>
              <a:latin typeface="Times New Roman" panose="02020603050405020304" pitchFamily="18" charset="0"/>
            </a:endParaRPr>
          </a:p>
        </p:txBody>
      </p:sp>
      <p:sp>
        <p:nvSpPr>
          <p:cNvPr id="38919" name="Text Box 38918"/>
          <p:cNvSpPr txBox="1"/>
          <p:nvPr/>
        </p:nvSpPr>
        <p:spPr>
          <a:xfrm>
            <a:off x="0" y="2133600"/>
            <a:ext cx="2819400" cy="3444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x-none" sz="2000" b="1" dirty="0">
                <a:latin typeface="Times New Roman" panose="02020603050405020304" pitchFamily="18" charset="0"/>
              </a:rPr>
              <a:t>Thạch Lam</a:t>
            </a:r>
            <a:r>
              <a:rPr lang="nl-NL" altLang="x-none" sz="2000" dirty="0">
                <a:latin typeface="Times New Roman" panose="02020603050405020304" pitchFamily="18" charset="0"/>
              </a:rPr>
              <a:t> (1910 – 1942) tên khai sinh là Nguyễn Tường Vinh</a:t>
            </a:r>
          </a:p>
          <a:p>
            <a:r>
              <a:rPr lang="nl-NL" altLang="x-none" sz="2000" dirty="0">
                <a:latin typeface="Times New Roman" panose="02020603050405020304" pitchFamily="18" charset="0"/>
              </a:rPr>
              <a:t>- Quê: Hà Nội </a:t>
            </a:r>
          </a:p>
          <a:p>
            <a:pPr>
              <a:buChar char="-"/>
            </a:pPr>
            <a:r>
              <a:rPr lang="nl-NL" altLang="x-none" sz="2000" dirty="0">
                <a:latin typeface="Times New Roman" panose="02020603050405020304" pitchFamily="18" charset="0"/>
              </a:rPr>
              <a:t> Xuất thân: gia đình công chức gốc quan lại và là thành viên của nhóm Tự lực văn đoàn.</a:t>
            </a:r>
          </a:p>
          <a:p>
            <a:pPr algn="ctr" eaLnBrk="1" hangingPunct="1"/>
            <a:r>
              <a:rPr sz="2000" b="1" err="1">
                <a:latin typeface="Times New Roman" panose="02020603050405020304" pitchFamily="18" charset="0"/>
              </a:rPr>
              <a:t>Là</a:t>
            </a:r>
            <a:r>
              <a:rPr sz="2000" b="1">
                <a:latin typeface="Times New Roman" panose="02020603050405020304" pitchFamily="18" charset="0"/>
              </a:rPr>
              <a:t> </a:t>
            </a:r>
            <a:r>
              <a:rPr sz="2000" b="1" err="1">
                <a:latin typeface="Times New Roman" panose="02020603050405020304" pitchFamily="18" charset="0"/>
              </a:rPr>
              <a:t>người</a:t>
            </a:r>
            <a:r>
              <a:rPr sz="2000" b="1">
                <a:latin typeface="Times New Roman" panose="02020603050405020304" pitchFamily="18" charset="0"/>
              </a:rPr>
              <a:t> </a:t>
            </a:r>
            <a:r>
              <a:rPr sz="2000" b="1" err="1">
                <a:latin typeface="Times New Roman" panose="02020603050405020304" pitchFamily="18" charset="0"/>
              </a:rPr>
              <a:t>đôn</a:t>
            </a:r>
            <a:r>
              <a:rPr sz="2000" b="1">
                <a:latin typeface="Times New Roman" panose="02020603050405020304" pitchFamily="18" charset="0"/>
              </a:rPr>
              <a:t> </a:t>
            </a:r>
            <a:r>
              <a:rPr sz="2000" b="1" err="1">
                <a:latin typeface="Times New Roman" panose="02020603050405020304" pitchFamily="18" charset="0"/>
              </a:rPr>
              <a:t>hậu</a:t>
            </a:r>
            <a:r>
              <a:rPr sz="2000" b="1">
                <a:latin typeface="Times New Roman" panose="02020603050405020304" pitchFamily="18" charset="0"/>
              </a:rPr>
              <a:t> </a:t>
            </a:r>
            <a:r>
              <a:rPr sz="2000" b="1" err="1">
                <a:latin typeface="Times New Roman" panose="02020603050405020304" pitchFamily="18" charset="0"/>
              </a:rPr>
              <a:t>và</a:t>
            </a:r>
            <a:r>
              <a:rPr sz="2000" b="1">
                <a:latin typeface="Times New Roman" panose="02020603050405020304" pitchFamily="18" charset="0"/>
              </a:rPr>
              <a:t> </a:t>
            </a:r>
            <a:r>
              <a:rPr sz="2000" b="1" err="1">
                <a:latin typeface="Times New Roman" panose="02020603050405020304" pitchFamily="18" charset="0"/>
              </a:rPr>
              <a:t>rất</a:t>
            </a:r>
            <a:r>
              <a:rPr sz="2000" b="1">
                <a:latin typeface="Times New Roman" panose="02020603050405020304" pitchFamily="18" charset="0"/>
              </a:rPr>
              <a:t> </a:t>
            </a:r>
            <a:r>
              <a:rPr sz="2000" b="1" err="1">
                <a:latin typeface="Times New Roman" panose="02020603050405020304" pitchFamily="18" charset="0"/>
              </a:rPr>
              <a:t>đỗi</a:t>
            </a:r>
            <a:r>
              <a:rPr sz="2000" b="1">
                <a:latin typeface="Times New Roman" panose="02020603050405020304" pitchFamily="18" charset="0"/>
              </a:rPr>
              <a:t> </a:t>
            </a:r>
            <a:r>
              <a:rPr sz="2000" b="1" err="1">
                <a:latin typeface="Times New Roman" panose="02020603050405020304" pitchFamily="18" charset="0"/>
              </a:rPr>
              <a:t>tinh</a:t>
            </a:r>
            <a:r>
              <a:rPr sz="2000" b="1">
                <a:latin typeface="Times New Roman" panose="02020603050405020304" pitchFamily="18" charset="0"/>
              </a:rPr>
              <a:t> </a:t>
            </a:r>
            <a:r>
              <a:rPr sz="2000" b="1" err="1">
                <a:latin typeface="Times New Roman" panose="02020603050405020304" pitchFamily="18" charset="0"/>
              </a:rPr>
              <a:t>tế</a:t>
            </a:r>
            <a:endParaRPr sz="2000" b="1">
              <a:latin typeface="Times New Roman" panose="02020603050405020304" pitchFamily="18" charset="0"/>
            </a:endParaRPr>
          </a:p>
          <a:p>
            <a:pPr>
              <a:buChar char="-"/>
            </a:pPr>
            <a:endParaRPr sz="2000">
              <a:latin typeface="Times New Roman" panose="02020603050405020304" pitchFamily="18" charset="0"/>
            </a:endParaRPr>
          </a:p>
        </p:txBody>
      </p:sp>
      <p:sp>
        <p:nvSpPr>
          <p:cNvPr id="38922" name="Rectangles 38921"/>
          <p:cNvSpPr/>
          <p:nvPr/>
        </p:nvSpPr>
        <p:spPr>
          <a:xfrm>
            <a:off x="6324600" y="1143000"/>
            <a:ext cx="2286000" cy="533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b="1" err="1">
                <a:latin typeface="Times New Roman" panose="02020603050405020304" pitchFamily="18" charset="0"/>
              </a:rPr>
              <a:t>Sự</a:t>
            </a:r>
            <a:r>
              <a:rPr b="1">
                <a:latin typeface="Times New Roman" panose="02020603050405020304" pitchFamily="18" charset="0"/>
              </a:rPr>
              <a:t> </a:t>
            </a:r>
            <a:r>
              <a:rPr b="1" err="1">
                <a:latin typeface="Times New Roman" panose="02020603050405020304" pitchFamily="18" charset="0"/>
              </a:rPr>
              <a:t>nghiệp</a:t>
            </a:r>
            <a:endParaRPr b="1">
              <a:latin typeface="Times New Roman" panose="02020603050405020304" pitchFamily="18" charset="0"/>
            </a:endParaRPr>
          </a:p>
        </p:txBody>
      </p:sp>
      <p:sp>
        <p:nvSpPr>
          <p:cNvPr id="38923" name="Rectangles 38922"/>
          <p:cNvSpPr/>
          <p:nvPr/>
        </p:nvSpPr>
        <p:spPr>
          <a:xfrm>
            <a:off x="3352800" y="2095500"/>
            <a:ext cx="1981200" cy="3276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endParaRPr b="1">
              <a:latin typeface="Times New Roman" panose="02020603050405020304" pitchFamily="18" charset="0"/>
            </a:endParaRPr>
          </a:p>
          <a:p>
            <a:pPr algn="ctr"/>
            <a:endParaRPr>
              <a:latin typeface="Times New Roman" panose="02020603050405020304" pitchFamily="18" charset="0"/>
            </a:endParaRPr>
          </a:p>
        </p:txBody>
      </p:sp>
      <p:sp>
        <p:nvSpPr>
          <p:cNvPr id="38924" name="Rectangles 38923"/>
          <p:cNvSpPr/>
          <p:nvPr/>
        </p:nvSpPr>
        <p:spPr>
          <a:xfrm>
            <a:off x="5562600" y="2038350"/>
            <a:ext cx="3295650" cy="33909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endParaRPr b="1">
              <a:latin typeface="Times New Roman" panose="02020603050405020304" pitchFamily="18" charset="0"/>
            </a:endParaRPr>
          </a:p>
          <a:p>
            <a:pPr algn="ctr"/>
            <a:endParaRPr>
              <a:latin typeface="Times New Roman" panose="02020603050405020304" pitchFamily="18" charset="0"/>
            </a:endParaRPr>
          </a:p>
        </p:txBody>
      </p:sp>
      <p:sp>
        <p:nvSpPr>
          <p:cNvPr id="38925" name="Text Box 38924"/>
          <p:cNvSpPr txBox="1"/>
          <p:nvPr/>
        </p:nvSpPr>
        <p:spPr>
          <a:xfrm>
            <a:off x="3505200" y="2114550"/>
            <a:ext cx="1752600" cy="2835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altLang="x-none" sz="2000" b="1" dirty="0">
                <a:latin typeface="Times New Roman" panose="02020603050405020304" pitchFamily="18" charset="0"/>
              </a:rPr>
              <a:t>Các tác phẩm chính: </a:t>
            </a:r>
            <a:r>
              <a:rPr lang="nl-NL" altLang="x-none" sz="2000" b="1" i="1" dirty="0">
                <a:latin typeface="Times New Roman" panose="02020603050405020304" pitchFamily="18" charset="0"/>
              </a:rPr>
              <a:t>Gió đầu mùa, Nắng trong vườn, Sợi tóc, Tiểu thuyết ngày mới, Hà Nội 36 phố phường...</a:t>
            </a:r>
            <a:endParaRPr sz="2000" b="1" i="1">
              <a:latin typeface="Times New Roman" panose="02020603050405020304" pitchFamily="18" charset="0"/>
            </a:endParaRPr>
          </a:p>
        </p:txBody>
      </p:sp>
      <p:sp>
        <p:nvSpPr>
          <p:cNvPr id="38926" name="Text Box 38925"/>
          <p:cNvSpPr txBox="1"/>
          <p:nvPr/>
        </p:nvSpPr>
        <p:spPr>
          <a:xfrm>
            <a:off x="5562600" y="2057400"/>
            <a:ext cx="3276600" cy="30162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nl-NL" altLang="x-none" sz="1900" b="1" dirty="0">
                <a:latin typeface="Times New Roman" panose="02020603050405020304" pitchFamily="18" charset="0"/>
              </a:rPr>
              <a:t>- Quan niệm văn cương lành mạnh, tiến bộ: </a:t>
            </a:r>
            <a:r>
              <a:rPr sz="1900" dirty="0" err="1">
                <a:latin typeface="Times New Roman" panose="02020603050405020304" pitchFamily="18" charset="0"/>
              </a:rPr>
              <a:t>Văn</a:t>
            </a:r>
            <a:r>
              <a:rPr sz="1900" dirty="0">
                <a:latin typeface="Times New Roman" panose="02020603050405020304" pitchFamily="18" charset="0"/>
              </a:rPr>
              <a:t> </a:t>
            </a:r>
            <a:r>
              <a:rPr sz="1900" dirty="0" err="1">
                <a:latin typeface="Times New Roman" panose="02020603050405020304" pitchFamily="18" charset="0"/>
              </a:rPr>
              <a:t>học:làm</a:t>
            </a:r>
            <a:r>
              <a:rPr sz="1900" dirty="0">
                <a:latin typeface="Times New Roman" panose="02020603050405020304" pitchFamily="18" charset="0"/>
              </a:rPr>
              <a:t> </a:t>
            </a:r>
            <a:r>
              <a:rPr sz="1900" dirty="0" err="1">
                <a:latin typeface="Times New Roman" panose="02020603050405020304" pitchFamily="18" charset="0"/>
              </a:rPr>
              <a:t>cho</a:t>
            </a:r>
            <a:r>
              <a:rPr sz="1900" dirty="0">
                <a:latin typeface="Times New Roman" panose="02020603050405020304" pitchFamily="18" charset="0"/>
              </a:rPr>
              <a:t> </a:t>
            </a:r>
            <a:r>
              <a:rPr sz="1900" dirty="0" err="1">
                <a:latin typeface="Times New Roman" panose="02020603050405020304" pitchFamily="18" charset="0"/>
              </a:rPr>
              <a:t>lòng</a:t>
            </a:r>
            <a:r>
              <a:rPr sz="1900" dirty="0">
                <a:latin typeface="Times New Roman" panose="02020603050405020304" pitchFamily="18" charset="0"/>
              </a:rPr>
              <a:t> </a:t>
            </a:r>
            <a:r>
              <a:rPr sz="1900" dirty="0" err="1">
                <a:latin typeface="Times New Roman" panose="02020603050405020304" pitchFamily="18" charset="0"/>
              </a:rPr>
              <a:t>người</a:t>
            </a:r>
            <a:r>
              <a:rPr sz="1900" dirty="0">
                <a:latin typeface="Times New Roman" panose="02020603050405020304" pitchFamily="18" charset="0"/>
              </a:rPr>
              <a:t> </a:t>
            </a:r>
            <a:r>
              <a:rPr sz="1900" dirty="0" err="1">
                <a:latin typeface="Times New Roman" panose="02020603050405020304" pitchFamily="18" charset="0"/>
              </a:rPr>
              <a:t>thêm</a:t>
            </a:r>
            <a:r>
              <a:rPr sz="1900" dirty="0">
                <a:latin typeface="Times New Roman" panose="02020603050405020304" pitchFamily="18" charset="0"/>
              </a:rPr>
              <a:t> </a:t>
            </a:r>
            <a:r>
              <a:rPr sz="1900" dirty="0" err="1">
                <a:latin typeface="Times New Roman" panose="02020603050405020304" pitchFamily="18" charset="0"/>
              </a:rPr>
              <a:t>trong</a:t>
            </a:r>
            <a:r>
              <a:rPr sz="1900" dirty="0">
                <a:latin typeface="Times New Roman" panose="02020603050405020304" pitchFamily="18" charset="0"/>
              </a:rPr>
              <a:t> </a:t>
            </a:r>
            <a:r>
              <a:rPr sz="1900" dirty="0" err="1">
                <a:latin typeface="Times New Roman" panose="02020603050405020304" pitchFamily="18" charset="0"/>
              </a:rPr>
              <a:t>sạch</a:t>
            </a:r>
            <a:r>
              <a:rPr sz="1900" dirty="0">
                <a:latin typeface="Times New Roman" panose="02020603050405020304" pitchFamily="18" charset="0"/>
              </a:rPr>
              <a:t>, </a:t>
            </a:r>
            <a:r>
              <a:rPr sz="1900" dirty="0" err="1">
                <a:latin typeface="Times New Roman" panose="02020603050405020304" pitchFamily="18" charset="0"/>
              </a:rPr>
              <a:t>phong</a:t>
            </a:r>
            <a:r>
              <a:rPr sz="1900" dirty="0">
                <a:latin typeface="Times New Roman" panose="02020603050405020304" pitchFamily="18" charset="0"/>
              </a:rPr>
              <a:t> </a:t>
            </a:r>
            <a:r>
              <a:rPr sz="1900" dirty="0" err="1">
                <a:latin typeface="Times New Roman" panose="02020603050405020304" pitchFamily="18" charset="0"/>
              </a:rPr>
              <a:t>phú</a:t>
            </a:r>
            <a:r>
              <a:rPr sz="1900" dirty="0">
                <a:latin typeface="Times New Roman" panose="02020603050405020304" pitchFamily="18" charset="0"/>
              </a:rPr>
              <a:t>; </a:t>
            </a:r>
            <a:r>
              <a:rPr sz="1900" dirty="0" err="1">
                <a:latin typeface="Times New Roman" panose="02020603050405020304" pitchFamily="18" charset="0"/>
              </a:rPr>
              <a:t>Nhà</a:t>
            </a:r>
            <a:r>
              <a:rPr sz="1900" dirty="0">
                <a:latin typeface="Times New Roman" panose="02020603050405020304" pitchFamily="18" charset="0"/>
              </a:rPr>
              <a:t> </a:t>
            </a:r>
            <a:r>
              <a:rPr sz="1900" dirty="0" err="1">
                <a:latin typeface="Times New Roman" panose="02020603050405020304" pitchFamily="18" charset="0"/>
              </a:rPr>
              <a:t>văn</a:t>
            </a:r>
            <a:r>
              <a:rPr sz="1900" dirty="0">
                <a:latin typeface="Times New Roman" panose="02020603050405020304" pitchFamily="18" charset="0"/>
              </a:rPr>
              <a:t>: </a:t>
            </a:r>
            <a:r>
              <a:rPr sz="1900" dirty="0" err="1">
                <a:latin typeface="Times New Roman" panose="02020603050405020304" pitchFamily="18" charset="0"/>
              </a:rPr>
              <a:t>phải</a:t>
            </a:r>
            <a:r>
              <a:rPr sz="1900" dirty="0">
                <a:latin typeface="Times New Roman" panose="02020603050405020304" pitchFamily="18" charset="0"/>
              </a:rPr>
              <a:t> </a:t>
            </a:r>
            <a:r>
              <a:rPr sz="1900" dirty="0" err="1">
                <a:latin typeface="Times New Roman" panose="02020603050405020304" pitchFamily="18" charset="0"/>
              </a:rPr>
              <a:t>nâng</a:t>
            </a:r>
            <a:r>
              <a:rPr sz="1900" dirty="0">
                <a:latin typeface="Times New Roman" panose="02020603050405020304" pitchFamily="18" charset="0"/>
              </a:rPr>
              <a:t> </a:t>
            </a:r>
            <a:r>
              <a:rPr sz="1900" dirty="0" err="1">
                <a:latin typeface="Times New Roman" panose="02020603050405020304" pitchFamily="18" charset="0"/>
              </a:rPr>
              <a:t>đỡ</a:t>
            </a:r>
            <a:r>
              <a:rPr sz="1900" dirty="0">
                <a:latin typeface="Times New Roman" panose="02020603050405020304" pitchFamily="18" charset="0"/>
              </a:rPr>
              <a:t> </a:t>
            </a:r>
            <a:r>
              <a:rPr sz="1900" dirty="0" err="1">
                <a:latin typeface="Times New Roman" panose="02020603050405020304" pitchFamily="18" charset="0"/>
              </a:rPr>
              <a:t>cái</a:t>
            </a:r>
            <a:r>
              <a:rPr sz="1900" dirty="0">
                <a:latin typeface="Times New Roman" panose="02020603050405020304" pitchFamily="18" charset="0"/>
              </a:rPr>
              <a:t> </a:t>
            </a:r>
            <a:r>
              <a:rPr sz="1900" dirty="0" err="1">
                <a:latin typeface="Times New Roman" panose="02020603050405020304" pitchFamily="18" charset="0"/>
              </a:rPr>
              <a:t>tốt</a:t>
            </a:r>
            <a:r>
              <a:rPr sz="1900" dirty="0">
                <a:latin typeface="Times New Roman" panose="02020603050405020304" pitchFamily="18" charset="0"/>
              </a:rPr>
              <a:t>...</a:t>
            </a:r>
          </a:p>
          <a:p>
            <a:r>
              <a:rPr lang="nl-NL" altLang="x-none" sz="1900" b="1" dirty="0">
                <a:latin typeface="Times New Roman" panose="02020603050405020304" pitchFamily="18" charset="0"/>
              </a:rPr>
              <a:t>- Đặc điểm sáng tác: </a:t>
            </a:r>
            <a:r>
              <a:rPr lang="nl-NL" altLang="x-none" sz="1900" dirty="0">
                <a:latin typeface="Times New Roman" panose="02020603050405020304" pitchFamily="18" charset="0"/>
              </a:rPr>
              <a:t>Có biệt tài về truyện ngắn. Truyện chủ yếu khai thác nội tâm nhân vật</a:t>
            </a:r>
          </a:p>
          <a:p>
            <a:r>
              <a:rPr sz="1900" dirty="0" err="1">
                <a:latin typeface="Times New Roman" panose="02020603050405020304" pitchFamily="18" charset="0"/>
              </a:rPr>
              <a:t>Văn</a:t>
            </a:r>
            <a:r>
              <a:rPr sz="1900" dirty="0">
                <a:latin typeface="Times New Roman" panose="02020603050405020304" pitchFamily="18" charset="0"/>
              </a:rPr>
              <a:t> </a:t>
            </a:r>
            <a:r>
              <a:rPr sz="1900" dirty="0" err="1">
                <a:latin typeface="Times New Roman" panose="02020603050405020304" pitchFamily="18" charset="0"/>
              </a:rPr>
              <a:t>Thạch</a:t>
            </a:r>
            <a:r>
              <a:rPr sz="1900" dirty="0">
                <a:latin typeface="Times New Roman" panose="02020603050405020304" pitchFamily="18" charset="0"/>
              </a:rPr>
              <a:t> Lam </a:t>
            </a:r>
            <a:r>
              <a:rPr sz="1900" dirty="0" err="1">
                <a:latin typeface="Times New Roman" panose="02020603050405020304" pitchFamily="18" charset="0"/>
              </a:rPr>
              <a:t>trong</a:t>
            </a:r>
            <a:r>
              <a:rPr sz="1900" dirty="0">
                <a:latin typeface="Times New Roman" panose="02020603050405020304" pitchFamily="18" charset="0"/>
              </a:rPr>
              <a:t> </a:t>
            </a:r>
            <a:r>
              <a:rPr sz="1900" dirty="0" err="1">
                <a:latin typeface="Times New Roman" panose="02020603050405020304" pitchFamily="18" charset="0"/>
              </a:rPr>
              <a:t>sáng</a:t>
            </a:r>
            <a:r>
              <a:rPr sz="1900" dirty="0">
                <a:latin typeface="Times New Roman" panose="02020603050405020304" pitchFamily="18" charset="0"/>
              </a:rPr>
              <a:t>, </a:t>
            </a:r>
            <a:r>
              <a:rPr sz="1900" dirty="0" err="1">
                <a:latin typeface="Times New Roman" panose="02020603050405020304" pitchFamily="18" charset="0"/>
              </a:rPr>
              <a:t>giản</a:t>
            </a:r>
            <a:r>
              <a:rPr sz="1900" dirty="0">
                <a:latin typeface="Times New Roman" panose="02020603050405020304" pitchFamily="18" charset="0"/>
              </a:rPr>
              <a:t> </a:t>
            </a:r>
            <a:r>
              <a:rPr sz="1900" dirty="0" err="1">
                <a:latin typeface="Times New Roman" panose="02020603050405020304" pitchFamily="18" charset="0"/>
              </a:rPr>
              <a:t>dị</a:t>
            </a:r>
            <a:r>
              <a:rPr sz="1900" dirty="0">
                <a:latin typeface="Times New Roman" panose="02020603050405020304" pitchFamily="18" charset="0"/>
              </a:rPr>
              <a:t>, </a:t>
            </a:r>
            <a:r>
              <a:rPr sz="1900" dirty="0" err="1">
                <a:latin typeface="Times New Roman" panose="02020603050405020304" pitchFamily="18" charset="0"/>
              </a:rPr>
              <a:t>thâm</a:t>
            </a:r>
            <a:r>
              <a:rPr sz="1900" dirty="0">
                <a:latin typeface="Times New Roman" panose="02020603050405020304" pitchFamily="18" charset="0"/>
              </a:rPr>
              <a:t> </a:t>
            </a:r>
            <a:r>
              <a:rPr sz="1900" dirty="0" err="1">
                <a:latin typeface="Times New Roman" panose="02020603050405020304" pitchFamily="18" charset="0"/>
              </a:rPr>
              <a:t>trầm</a:t>
            </a:r>
            <a:r>
              <a:rPr sz="1900" dirty="0">
                <a:latin typeface="Times New Roman" panose="02020603050405020304" pitchFamily="18" charset="0"/>
              </a:rPr>
              <a:t>, </a:t>
            </a:r>
            <a:r>
              <a:rPr sz="1900" dirty="0" err="1">
                <a:latin typeface="Times New Roman" panose="02020603050405020304" pitchFamily="18" charset="0"/>
              </a:rPr>
              <a:t>sâu</a:t>
            </a:r>
            <a:r>
              <a:rPr sz="1900" dirty="0">
                <a:latin typeface="Times New Roman" panose="02020603050405020304" pitchFamily="18" charset="0"/>
              </a:rPr>
              <a:t> </a:t>
            </a:r>
            <a:r>
              <a:rPr sz="1900" dirty="0" err="1">
                <a:latin typeface="Times New Roman" panose="02020603050405020304" pitchFamily="18" charset="0"/>
              </a:rPr>
              <a:t>sắc</a:t>
            </a:r>
            <a:endParaRPr sz="1900" dirty="0">
              <a:latin typeface="Times New Roman" panose="02020603050405020304" pitchFamily="18" charset="0"/>
            </a:endParaRPr>
          </a:p>
        </p:txBody>
      </p:sp>
      <p:sp>
        <p:nvSpPr>
          <p:cNvPr id="38927" name="Rectangles 38926"/>
          <p:cNvSpPr/>
          <p:nvPr/>
        </p:nvSpPr>
        <p:spPr>
          <a:xfrm>
            <a:off x="1600200" y="5924550"/>
            <a:ext cx="5791200" cy="8382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b="1" err="1">
                <a:solidFill>
                  <a:srgbClr val="006600"/>
                </a:solidFill>
                <a:latin typeface="Times New Roman" panose="02020603050405020304" pitchFamily="18" charset="0"/>
              </a:rPr>
              <a:t>Thạch</a:t>
            </a:r>
            <a:r>
              <a:rPr b="1">
                <a:solidFill>
                  <a:srgbClr val="006600"/>
                </a:solidFill>
                <a:latin typeface="Times New Roman" panose="02020603050405020304" pitchFamily="18" charset="0"/>
              </a:rPr>
              <a:t> Lam </a:t>
            </a:r>
            <a:r>
              <a:rPr b="1" err="1">
                <a:solidFill>
                  <a:srgbClr val="006600"/>
                </a:solidFill>
                <a:latin typeface="Times New Roman" panose="02020603050405020304" pitchFamily="18" charset="0"/>
              </a:rPr>
              <a:t>là</a:t>
            </a:r>
            <a:r>
              <a:rPr b="1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b="1" err="1">
                <a:solidFill>
                  <a:srgbClr val="006600"/>
                </a:solidFill>
                <a:latin typeface="Times New Roman" panose="02020603050405020304" pitchFamily="18" charset="0"/>
              </a:rPr>
              <a:t>nhà</a:t>
            </a:r>
            <a:r>
              <a:rPr b="1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b="1" err="1">
                <a:solidFill>
                  <a:srgbClr val="006600"/>
                </a:solidFill>
                <a:latin typeface="Times New Roman" panose="02020603050405020304" pitchFamily="18" charset="0"/>
              </a:rPr>
              <a:t>văn</a:t>
            </a:r>
            <a:r>
              <a:rPr b="1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b="1" err="1">
                <a:solidFill>
                  <a:srgbClr val="006600"/>
                </a:solidFill>
                <a:latin typeface="Times New Roman" panose="02020603050405020304" pitchFamily="18" charset="0"/>
              </a:rPr>
              <a:t>xuất</a:t>
            </a:r>
            <a:r>
              <a:rPr b="1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b="1" err="1">
                <a:solidFill>
                  <a:srgbClr val="006600"/>
                </a:solidFill>
                <a:latin typeface="Times New Roman" panose="02020603050405020304" pitchFamily="18" charset="0"/>
              </a:rPr>
              <a:t>sắc</a:t>
            </a:r>
            <a:r>
              <a:rPr b="1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b="1" err="1">
                <a:solidFill>
                  <a:srgbClr val="006600"/>
                </a:solidFill>
                <a:latin typeface="Times New Roman" panose="02020603050405020304" pitchFamily="18" charset="0"/>
              </a:rPr>
              <a:t>của</a:t>
            </a:r>
            <a:r>
              <a:rPr b="1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b="1" err="1">
                <a:solidFill>
                  <a:srgbClr val="006600"/>
                </a:solidFill>
                <a:latin typeface="Times New Roman" panose="02020603050405020304" pitchFamily="18" charset="0"/>
              </a:rPr>
              <a:t>văn</a:t>
            </a:r>
            <a:r>
              <a:rPr b="1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b="1" err="1">
                <a:solidFill>
                  <a:srgbClr val="006600"/>
                </a:solidFill>
                <a:latin typeface="Times New Roman" panose="02020603050405020304" pitchFamily="18" charset="0"/>
              </a:rPr>
              <a:t>học</a:t>
            </a:r>
            <a:r>
              <a:rPr b="1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b="1" err="1">
                <a:solidFill>
                  <a:srgbClr val="006600"/>
                </a:solidFill>
                <a:latin typeface="Times New Roman" panose="02020603050405020304" pitchFamily="18" charset="0"/>
              </a:rPr>
              <a:t>Việt</a:t>
            </a:r>
            <a:r>
              <a:rPr b="1">
                <a:solidFill>
                  <a:srgbClr val="006600"/>
                </a:solidFill>
                <a:latin typeface="Times New Roman" panose="02020603050405020304" pitchFamily="18" charset="0"/>
              </a:rPr>
              <a:t> Nam </a:t>
            </a:r>
            <a:r>
              <a:rPr b="1" err="1">
                <a:solidFill>
                  <a:srgbClr val="006600"/>
                </a:solidFill>
                <a:latin typeface="Times New Roman" panose="02020603050405020304" pitchFamily="18" charset="0"/>
              </a:rPr>
              <a:t>giai</a:t>
            </a:r>
            <a:r>
              <a:rPr b="1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b="1" err="1">
                <a:solidFill>
                  <a:srgbClr val="006600"/>
                </a:solidFill>
                <a:latin typeface="Times New Roman" panose="02020603050405020304" pitchFamily="18" charset="0"/>
              </a:rPr>
              <a:t>đoạn</a:t>
            </a:r>
            <a:r>
              <a:rPr b="1">
                <a:solidFill>
                  <a:srgbClr val="006600"/>
                </a:solidFill>
                <a:latin typeface="Times New Roman" panose="02020603050405020304" pitchFamily="18" charset="0"/>
              </a:rPr>
              <a:t> 1930 - 1945</a:t>
            </a:r>
          </a:p>
        </p:txBody>
      </p:sp>
      <p:sp>
        <p:nvSpPr>
          <p:cNvPr id="38928" name="Straight Connector 38927"/>
          <p:cNvSpPr/>
          <p:nvPr/>
        </p:nvSpPr>
        <p:spPr>
          <a:xfrm flipH="1">
            <a:off x="1828800" y="685800"/>
            <a:ext cx="274320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8929" name="Straight Connector 38928"/>
          <p:cNvSpPr/>
          <p:nvPr/>
        </p:nvSpPr>
        <p:spPr>
          <a:xfrm>
            <a:off x="4572000" y="685800"/>
            <a:ext cx="2895600" cy="457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8931" name="Straight Connector 38930"/>
          <p:cNvSpPr/>
          <p:nvPr/>
        </p:nvSpPr>
        <p:spPr>
          <a:xfrm flipH="1">
            <a:off x="1600200" y="1562100"/>
            <a:ext cx="0" cy="533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8933" name="Straight Connector 38932"/>
          <p:cNvSpPr/>
          <p:nvPr/>
        </p:nvSpPr>
        <p:spPr>
          <a:xfrm flipH="1">
            <a:off x="4343400" y="1676400"/>
            <a:ext cx="3124200" cy="381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8934" name="Straight Connector 38933"/>
          <p:cNvSpPr/>
          <p:nvPr/>
        </p:nvSpPr>
        <p:spPr>
          <a:xfrm>
            <a:off x="7467600" y="1676400"/>
            <a:ext cx="0" cy="381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8935" name="Straight Connector 38934"/>
          <p:cNvSpPr/>
          <p:nvPr/>
        </p:nvSpPr>
        <p:spPr>
          <a:xfrm>
            <a:off x="762000" y="5334000"/>
            <a:ext cx="0" cy="381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8937" name="Straight Connector 38936"/>
          <p:cNvSpPr/>
          <p:nvPr/>
        </p:nvSpPr>
        <p:spPr>
          <a:xfrm>
            <a:off x="4495800" y="5410200"/>
            <a:ext cx="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8938" name="Straight Connector 38937"/>
          <p:cNvSpPr/>
          <p:nvPr/>
        </p:nvSpPr>
        <p:spPr>
          <a:xfrm flipH="1">
            <a:off x="7334250" y="5429250"/>
            <a:ext cx="0" cy="304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8939" name="Straight Connector 38938"/>
          <p:cNvSpPr/>
          <p:nvPr/>
        </p:nvSpPr>
        <p:spPr>
          <a:xfrm>
            <a:off x="762000" y="5715000"/>
            <a:ext cx="6553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8940" name="Straight Connector 38939"/>
          <p:cNvSpPr/>
          <p:nvPr/>
        </p:nvSpPr>
        <p:spPr>
          <a:xfrm>
            <a:off x="3962400" y="5715000"/>
            <a:ext cx="0" cy="228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NhatLinh">
            <a:hlinkClick r:id="rId3"/>
          </p:cNvPr>
          <p:cNvPicPr>
            <a:picLocks noGrp="1" noChangeAspect="1"/>
          </p:cNvPicPr>
          <p:nvPr>
            <p:ph type="title"/>
          </p:nvPr>
        </p:nvPicPr>
        <p:blipFill>
          <a:blip r:embed="rId4"/>
          <a:srcRect/>
          <a:stretch>
            <a:fillRect/>
          </a:stretch>
        </p:blipFill>
        <p:spPr>
          <a:xfrm>
            <a:off x="381000" y="1981200"/>
            <a:ext cx="2438400" cy="3429000"/>
          </a:xfrm>
          <a:ln w="38100">
            <a:solidFill>
              <a:srgbClr val="0000CC">
                <a:alpha val="100000"/>
              </a:srgbClr>
            </a:solidFill>
            <a:miter lim="800000"/>
            <a:headEnd/>
            <a:tailEnd/>
          </a:ln>
        </p:spPr>
      </p:pic>
      <p:pic>
        <p:nvPicPr>
          <p:cNvPr id="39939" name="Picture 3" descr="hoangda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1981200"/>
            <a:ext cx="2493963" cy="3429000"/>
          </a:xfrm>
          <a:prstGeom prst="rect">
            <a:avLst/>
          </a:prstGeom>
          <a:noFill/>
          <a:ln w="38100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304800" y="228600"/>
            <a:ext cx="3581400" cy="86042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 w="38100">
            <a:solidFill>
              <a:srgbClr val="0000CC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algn="ctr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b="1" kern="1200" cap="none" spc="0" normalizeH="0" baseline="0" noProof="0">
                <a:latin typeface="Times New Roman" panose="02020603050405020304" pitchFamily="18" charset="0"/>
                <a:ea typeface="+mn-ea"/>
                <a:cs typeface="+mn-cs"/>
              </a:rPr>
              <a:t>Cha: Nguyễn Tường Nhu (Quê: Quảng Nam )</a:t>
            </a:r>
          </a:p>
        </p:txBody>
      </p:sp>
      <p:sp>
        <p:nvSpPr>
          <p:cNvPr id="39943" name="Line 7"/>
          <p:cNvSpPr/>
          <p:nvPr/>
        </p:nvSpPr>
        <p:spPr>
          <a:xfrm>
            <a:off x="2133600" y="1295400"/>
            <a:ext cx="5029200" cy="0"/>
          </a:xfrm>
          <a:prstGeom prst="line">
            <a:avLst/>
          </a:prstGeom>
          <a:ln w="38100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9946" name="Text Box 10"/>
          <p:cNvSpPr txBox="1"/>
          <p:nvPr/>
        </p:nvSpPr>
        <p:spPr>
          <a:xfrm>
            <a:off x="304800" y="5638800"/>
            <a:ext cx="2514600" cy="434975"/>
          </a:xfrm>
          <a:prstGeom prst="rect">
            <a:avLst/>
          </a:prstGeom>
          <a:noFill/>
          <a:ln w="38100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sz="2000" b="1" err="1">
                <a:latin typeface="Times New Roman" panose="02020603050405020304" pitchFamily="18" charset="0"/>
              </a:rPr>
              <a:t>Nguyễn</a:t>
            </a:r>
            <a:r>
              <a:rPr sz="2000" b="1">
                <a:latin typeface="Times New Roman" panose="02020603050405020304" pitchFamily="18" charset="0"/>
              </a:rPr>
              <a:t> </a:t>
            </a:r>
            <a:r>
              <a:rPr sz="2000" b="1" err="1">
                <a:latin typeface="Times New Roman" panose="02020603050405020304" pitchFamily="18" charset="0"/>
              </a:rPr>
              <a:t>Tường</a:t>
            </a:r>
            <a:r>
              <a:rPr sz="2000" b="1">
                <a:latin typeface="Times New Roman" panose="02020603050405020304" pitchFamily="18" charset="0"/>
              </a:rPr>
              <a:t> Tam</a:t>
            </a:r>
          </a:p>
        </p:txBody>
      </p:sp>
      <p:sp>
        <p:nvSpPr>
          <p:cNvPr id="39947" name="Text Box 11"/>
          <p:cNvSpPr txBox="1"/>
          <p:nvPr/>
        </p:nvSpPr>
        <p:spPr>
          <a:xfrm>
            <a:off x="3276600" y="5638800"/>
            <a:ext cx="2514600" cy="434975"/>
          </a:xfrm>
          <a:prstGeom prst="rect">
            <a:avLst/>
          </a:prstGeom>
          <a:noFill/>
          <a:ln w="38100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sz="2000" b="1" err="1">
                <a:latin typeface="Times New Roman" panose="02020603050405020304" pitchFamily="18" charset="0"/>
              </a:rPr>
              <a:t>Nguyễn</a:t>
            </a:r>
            <a:r>
              <a:rPr sz="2000" b="1">
                <a:latin typeface="Times New Roman" panose="02020603050405020304" pitchFamily="18" charset="0"/>
              </a:rPr>
              <a:t> </a:t>
            </a:r>
            <a:r>
              <a:rPr sz="2000" b="1" err="1">
                <a:latin typeface="Times New Roman" panose="02020603050405020304" pitchFamily="18" charset="0"/>
              </a:rPr>
              <a:t>Tường</a:t>
            </a:r>
            <a:r>
              <a:rPr sz="2000" b="1">
                <a:latin typeface="Times New Roman" panose="02020603050405020304" pitchFamily="18" charset="0"/>
              </a:rPr>
              <a:t> Long</a:t>
            </a:r>
          </a:p>
        </p:txBody>
      </p:sp>
      <p:sp>
        <p:nvSpPr>
          <p:cNvPr id="39948" name="Text Box 12"/>
          <p:cNvSpPr txBox="1"/>
          <p:nvPr/>
        </p:nvSpPr>
        <p:spPr>
          <a:xfrm>
            <a:off x="6172200" y="5638800"/>
            <a:ext cx="2743200" cy="434975"/>
          </a:xfrm>
          <a:prstGeom prst="rect">
            <a:avLst/>
          </a:prstGeom>
          <a:noFill/>
          <a:ln w="38100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sz="2000" b="1" err="1">
                <a:latin typeface="Times New Roman" panose="02020603050405020304" pitchFamily="18" charset="0"/>
              </a:rPr>
              <a:t>Nguyễn</a:t>
            </a:r>
            <a:r>
              <a:rPr sz="2000" b="1">
                <a:latin typeface="Times New Roman" panose="02020603050405020304" pitchFamily="18" charset="0"/>
              </a:rPr>
              <a:t> </a:t>
            </a:r>
            <a:r>
              <a:rPr sz="2000" b="1" err="1">
                <a:latin typeface="Times New Roman" panose="02020603050405020304" pitchFamily="18" charset="0"/>
              </a:rPr>
              <a:t>Tường</a:t>
            </a:r>
            <a:r>
              <a:rPr sz="2000" b="1">
                <a:latin typeface="Times New Roman" panose="02020603050405020304" pitchFamily="18" charset="0"/>
              </a:rPr>
              <a:t> </a:t>
            </a:r>
            <a:r>
              <a:rPr sz="2000" b="1" err="1">
                <a:latin typeface="Times New Roman" panose="02020603050405020304" pitchFamily="18" charset="0"/>
              </a:rPr>
              <a:t>Vinh</a:t>
            </a:r>
            <a:endParaRPr sz="2000" b="1">
              <a:latin typeface="Times New Roman" panose="02020603050405020304" pitchFamily="18" charset="0"/>
            </a:endParaRPr>
          </a:p>
        </p:txBody>
      </p:sp>
      <p:sp>
        <p:nvSpPr>
          <p:cNvPr id="39950" name="Line 14"/>
          <p:cNvSpPr/>
          <p:nvPr/>
        </p:nvSpPr>
        <p:spPr>
          <a:xfrm>
            <a:off x="2133600" y="1066800"/>
            <a:ext cx="0" cy="228600"/>
          </a:xfrm>
          <a:prstGeom prst="line">
            <a:avLst/>
          </a:prstGeom>
          <a:ln w="38100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9951" name="Line 15"/>
          <p:cNvSpPr/>
          <p:nvPr/>
        </p:nvSpPr>
        <p:spPr>
          <a:xfrm>
            <a:off x="7162800" y="1066800"/>
            <a:ext cx="0" cy="228600"/>
          </a:xfrm>
          <a:prstGeom prst="line">
            <a:avLst/>
          </a:prstGeom>
          <a:ln w="38100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5257800" y="228600"/>
            <a:ext cx="3581400" cy="86042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 w="38100">
            <a:solidFill>
              <a:srgbClr val="0000CC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algn="ctr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b="1" kern="1200" cap="none" spc="0" normalizeH="0" baseline="0" noProof="0">
                <a:latin typeface="Times New Roman" panose="02020603050405020304" pitchFamily="18" charset="0"/>
                <a:ea typeface="+mn-ea"/>
                <a:cs typeface="+mn-cs"/>
              </a:rPr>
              <a:t>Mẹ</a:t>
            </a:r>
            <a:r>
              <a:rPr kumimoji="0" lang="en-US" b="1" kern="1200" cap="none" spc="0" normalizeH="0" baseline="0" noProof="0">
                <a:latin typeface=".VnTime" panose="020B7200000000000000" pitchFamily="34" charset="0"/>
                <a:ea typeface="+mn-ea"/>
                <a:cs typeface="+mn-cs"/>
              </a:rPr>
              <a:t>: </a:t>
            </a:r>
            <a:r>
              <a:rPr kumimoji="0" lang="en-US" b="1" kern="1200" cap="none" spc="0" normalizeH="0" baseline="0" noProof="0">
                <a:latin typeface="Times New Roman" panose="02020603050405020304" pitchFamily="18" charset="0"/>
                <a:ea typeface="+mn-ea"/>
                <a:cs typeface="+mn-cs"/>
              </a:rPr>
              <a:t>Lê Thị Sâm      </a:t>
            </a:r>
            <a:r>
              <a:rPr kumimoji="0" lang="en-US" b="1" kern="1200" cap="none" spc="0" normalizeH="0" baseline="0" noProof="0">
                <a:latin typeface=".VnTime" panose="020B7200000000000000" pitchFamily="34" charset="0"/>
                <a:ea typeface="+mn-ea"/>
                <a:cs typeface="+mn-cs"/>
              </a:rPr>
              <a:t> (</a:t>
            </a:r>
            <a:r>
              <a:rPr kumimoji="0" lang="en-US" b="1" kern="1200" cap="none" spc="0" normalizeH="0" baseline="0" noProof="0">
                <a:latin typeface="Times New Roman" panose="02020603050405020304" pitchFamily="18" charset="0"/>
                <a:ea typeface="+mn-ea"/>
                <a:cs typeface="+mn-cs"/>
              </a:rPr>
              <a:t>Quê: Hải Dương )</a:t>
            </a:r>
          </a:p>
        </p:txBody>
      </p:sp>
      <p:sp>
        <p:nvSpPr>
          <p:cNvPr id="39953" name="Line 17"/>
          <p:cNvSpPr/>
          <p:nvPr/>
        </p:nvSpPr>
        <p:spPr>
          <a:xfrm>
            <a:off x="1600200" y="1524000"/>
            <a:ext cx="5867400" cy="0"/>
          </a:xfrm>
          <a:prstGeom prst="line">
            <a:avLst/>
          </a:prstGeom>
          <a:ln w="38100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9954" name="Line 18"/>
          <p:cNvSpPr/>
          <p:nvPr/>
        </p:nvSpPr>
        <p:spPr>
          <a:xfrm>
            <a:off x="4572000" y="1295400"/>
            <a:ext cx="0" cy="228600"/>
          </a:xfrm>
          <a:prstGeom prst="line">
            <a:avLst/>
          </a:prstGeom>
          <a:ln w="38100" cap="flat" cmpd="sng">
            <a:solidFill>
              <a:srgbClr val="0000CC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9955" name="Line 19"/>
          <p:cNvSpPr/>
          <p:nvPr/>
        </p:nvSpPr>
        <p:spPr>
          <a:xfrm>
            <a:off x="1600200" y="1524000"/>
            <a:ext cx="0" cy="457200"/>
          </a:xfrm>
          <a:prstGeom prst="line">
            <a:avLst/>
          </a:prstGeom>
          <a:ln w="38100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39958" name="Picture 22" descr="Thach Lam - tr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400" y="1981200"/>
            <a:ext cx="2514600" cy="3429000"/>
          </a:xfrm>
          <a:prstGeom prst="rect">
            <a:avLst/>
          </a:prstGeom>
          <a:noFill/>
          <a:ln w="38100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9959" name="Line 23"/>
          <p:cNvSpPr/>
          <p:nvPr/>
        </p:nvSpPr>
        <p:spPr>
          <a:xfrm>
            <a:off x="7467600" y="1524000"/>
            <a:ext cx="0" cy="457200"/>
          </a:xfrm>
          <a:prstGeom prst="line">
            <a:avLst/>
          </a:prstGeom>
          <a:ln w="38100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9960" name="Line 24"/>
          <p:cNvSpPr/>
          <p:nvPr/>
        </p:nvSpPr>
        <p:spPr>
          <a:xfrm>
            <a:off x="4572000" y="1524000"/>
            <a:ext cx="0" cy="457200"/>
          </a:xfrm>
          <a:prstGeom prst="line">
            <a:avLst/>
          </a:prstGeom>
          <a:ln w="38100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431</TotalTime>
  <Words>2645</Words>
  <Application>Microsoft Office PowerPoint</Application>
  <PresentationFormat>On-screen Show (4:3)</PresentationFormat>
  <Paragraphs>388</Paragraphs>
  <Slides>49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THẢO LUẬN NHÓM</vt:lpstr>
      <vt:lpstr>PowerPoint Presentation</vt:lpstr>
      <vt:lpstr>PowerPoint Presentation</vt:lpstr>
      <vt:lpstr>IV: Luyện tập </vt:lpstr>
      <vt:lpstr>PowerPoint Presentation</vt:lpstr>
      <vt:lpstr>PowerPoint Presentation</vt:lpstr>
      <vt:lpstr>PowerPoint Presentation</vt:lpstr>
      <vt:lpstr>PowerPoint Presentation</vt:lpstr>
      <vt:lpstr>               Bài tập vận dụng </vt:lpstr>
      <vt:lpstr>         GỢI Ý </vt:lpstr>
      <vt:lpstr>HƯỚNG DẪN HỌC BÀI </vt:lpstr>
      <vt:lpstr>PowerPoint Presentation</vt:lpstr>
      <vt:lpstr>PowerPoint Presentation</vt:lpstr>
      <vt:lpstr>PowerPoint Presentation</vt:lpstr>
      <vt:lpstr>THẢO LUẬN NHÓM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IV: Luyện tập </vt:lpstr>
      <vt:lpstr>PowerPoint Presentation</vt:lpstr>
      <vt:lpstr>PowerPoint Presentation</vt:lpstr>
      <vt:lpstr>PowerPoint Presentation</vt:lpstr>
      <vt:lpstr>PowerPoint Presentation</vt:lpstr>
      <vt:lpstr>               Bài tập vận dụng </vt:lpstr>
      <vt:lpstr>         GỢI Ý 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TruyÖn KiÒu PhÇn I t¸c gi¶ NguyÔn Du</dc:title>
  <dc:creator>Ngo Minh Do</dc:creator>
  <cp:lastModifiedBy>Techsi.vn</cp:lastModifiedBy>
  <cp:revision>566</cp:revision>
  <dcterms:created xsi:type="dcterms:W3CDTF">2007-02-09T05:29:38Z</dcterms:created>
  <dcterms:modified xsi:type="dcterms:W3CDTF">2022-11-11T00:52:48Z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