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7"/>
  </p:notesMasterIdLst>
  <p:sldIdLst>
    <p:sldId id="423" r:id="rId2"/>
    <p:sldId id="424" r:id="rId3"/>
    <p:sldId id="425" r:id="rId4"/>
    <p:sldId id="419" r:id="rId5"/>
    <p:sldId id="420" r:id="rId6"/>
    <p:sldId id="421" r:id="rId7"/>
    <p:sldId id="256" r:id="rId8"/>
    <p:sldId id="257" r:id="rId9"/>
    <p:sldId id="426" r:id="rId10"/>
    <p:sldId id="258" r:id="rId11"/>
    <p:sldId id="407" r:id="rId12"/>
    <p:sldId id="392" r:id="rId13"/>
    <p:sldId id="394" r:id="rId14"/>
    <p:sldId id="408" r:id="rId15"/>
    <p:sldId id="397" r:id="rId16"/>
    <p:sldId id="398" r:id="rId17"/>
    <p:sldId id="399" r:id="rId18"/>
    <p:sldId id="410" r:id="rId19"/>
    <p:sldId id="400" r:id="rId20"/>
    <p:sldId id="401" r:id="rId21"/>
    <p:sldId id="415" r:id="rId22"/>
    <p:sldId id="414" r:id="rId23"/>
    <p:sldId id="413" r:id="rId24"/>
    <p:sldId id="417" r:id="rId25"/>
    <p:sldId id="418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  <p:embeddedFont>
      <p:font typeface="Ribeye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  <p:embeddedFont>
      <p:font typeface="Microsoft YaHei" pitchFamily="34" charset="-122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FFFF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0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757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47282787-7109-8645-EC1E-2ABE752D2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E7BEB-B08C-4804-BFC6-04FFCE6B4190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4A075009-C7F1-2AF2-EC1C-B5A8E5C8E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1352FF9B-0DB3-1A3F-D20A-CE9A53CD1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65D6A-134A-E3CB-F328-BD181E21C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415757-0B80-2D55-160C-FB917D134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1194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7F1D23-D0B0-59D2-076F-742928EE6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632357-654C-8D7C-E4E5-63F2424EA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E0FB0C-ACD4-E343-4DB0-377187227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3CEE-E391-4461-9C71-1A3964451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26442"/>
      </p:ext>
    </p:extLst>
  </p:cSld>
  <p:clrMapOvr>
    <a:masterClrMapping/>
  </p:clrMapOvr>
  <p:transition spd="slow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A763456-6A06-EE7D-ED43-7D986880A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CAA4636-712C-696D-AE8F-5C6F20519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D423E5A-9C0A-4B6C-AB38-97DCA9296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C904-46A0-4133-8936-0E2CCA5F9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49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Lu%E1%BA%ADt_ph%C3%A1p" TargetMode="External"/><Relationship Id="rId13" Type="http://schemas.openxmlformats.org/officeDocument/2006/relationships/hyperlink" Target="https://vi.wikipedia.org/wiki/Ng%C3%B4n_ng%E1%BB%AF" TargetMode="External"/><Relationship Id="rId3" Type="http://schemas.openxmlformats.org/officeDocument/2006/relationships/hyperlink" Target="https://vi.wikipedia.org/wiki/Li%C3%AAn_H%E1%BB%A3p_Qu%E1%BB%91c" TargetMode="External"/><Relationship Id="rId7" Type="http://schemas.openxmlformats.org/officeDocument/2006/relationships/hyperlink" Target="https://vi.wikipedia.org/wiki/C%C3%B4ng_l%C3%BD" TargetMode="External"/><Relationship Id="rId12" Type="http://schemas.openxmlformats.org/officeDocument/2006/relationships/hyperlink" Target="https://vi.wikipedia.org/wiki/Gi%E1%BB%9Bi_t%C3%ADnh" TargetMode="External"/><Relationship Id="rId17" Type="http://schemas.openxmlformats.org/officeDocument/2006/relationships/hyperlink" Target="https://vi.wikipedia.org/wiki/Ph%C3%A1p" TargetMode="External"/><Relationship Id="rId2" Type="http://schemas.openxmlformats.org/officeDocument/2006/relationships/hyperlink" Target="https://vi.wikipedia.org/wiki/T%E1%BB%95_ch%E1%BB%A9c" TargetMode="External"/><Relationship Id="rId16" Type="http://schemas.openxmlformats.org/officeDocument/2006/relationships/hyperlink" Target="https://vi.wikipedia.org/wiki/Pa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V%C4%83n_h%C3%B3a" TargetMode="External"/><Relationship Id="rId11" Type="http://schemas.openxmlformats.org/officeDocument/2006/relationships/hyperlink" Target="https://vi.wikipedia.org/wiki/Ch%E1%BB%A7ng_t%E1%BB%99c" TargetMode="External"/><Relationship Id="rId5" Type="http://schemas.openxmlformats.org/officeDocument/2006/relationships/hyperlink" Target="https://vi.wikipedia.org/wiki/Khoa_h%E1%BB%8Dc" TargetMode="External"/><Relationship Id="rId15" Type="http://schemas.openxmlformats.org/officeDocument/2006/relationships/hyperlink" Target="https://vi.wikipedia.org/wiki/Qu%E1%BB%91c_gia" TargetMode="External"/><Relationship Id="rId10" Type="http://schemas.openxmlformats.org/officeDocument/2006/relationships/hyperlink" Target="https://vi.wikipedia.org/wiki/Quy%E1%BB%81n_t%E1%BB%B1_do" TargetMode="External"/><Relationship Id="rId4" Type="http://schemas.openxmlformats.org/officeDocument/2006/relationships/hyperlink" Target="https://vi.wikipedia.org/wiki/Gi%C3%A1o_d%E1%BB%A5c" TargetMode="External"/><Relationship Id="rId9" Type="http://schemas.openxmlformats.org/officeDocument/2006/relationships/hyperlink" Target="https://vi.wikipedia.org/wiki/Nh%C3%A2n_quy%E1%BB%81n" TargetMode="External"/><Relationship Id="rId14" Type="http://schemas.openxmlformats.org/officeDocument/2006/relationships/hyperlink" Target="https://vi.wikipedia.org/wiki/T%C3%B4n_gi%C3%A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17">
            <a:extLst>
              <a:ext uri="{FF2B5EF4-FFF2-40B4-BE49-F238E27FC236}">
                <a16:creationId xmlns:a16="http://schemas.microsoft.com/office/drawing/2014/main" xmlns="" id="{FC2CA9C6-E92D-7E3A-8705-F0BF97C8E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297876"/>
            <a:ext cx="86599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ĐẾN THĂM LỚP </a:t>
            </a:r>
            <a:r>
              <a:rPr lang="en-US" altLang="en-US" sz="4800" b="1" dirty="0" smtClean="0">
                <a:solidFill>
                  <a:srgbClr val="0000CC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6a5</a:t>
            </a:r>
            <a:endParaRPr lang="en-US" altLang="en-US" sz="4800" b="1" dirty="0">
              <a:solidFill>
                <a:srgbClr val="0000CC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xmlns="" id="{8BD5A025-A44B-E927-04B3-B670A24B2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655" y="3550921"/>
            <a:ext cx="64913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3089" grpId="1"/>
      <p:bldP spid="3092" grpId="0"/>
      <p:bldP spid="309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837E23-1ABE-D9DB-1370-2157731E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" y="0"/>
            <a:ext cx="4420834" cy="423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imm's Kinder- und Hausmärchen, Erster Theil (1812).cover.jpg">
            <a:extLst>
              <a:ext uri="{FF2B5EF4-FFF2-40B4-BE49-F238E27FC236}">
                <a16:creationId xmlns:a16="http://schemas.microsoft.com/office/drawing/2014/main" xmlns="" id="{0D5025D0-8AB3-38F6-99D9-1EBCD3BA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45" y="0"/>
            <a:ext cx="4504356" cy="42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C4FE29-F7DD-583D-E54D-704BC59E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5" y="4312502"/>
            <a:ext cx="4504355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</a:rPr>
              <a:t>Tượng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anh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</a:rPr>
              <a:t> Grimm </a:t>
            </a:r>
            <a:r>
              <a:rPr lang="en-US" altLang="en-US" sz="2400" b="1" dirty="0" err="1">
                <a:latin typeface="Arial" panose="020B0604020202020204" pitchFamily="34" charset="0"/>
              </a:rPr>
              <a:t>tại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chợ</a:t>
            </a:r>
            <a:r>
              <a:rPr lang="en-US" altLang="en-US" sz="2400" b="1" dirty="0">
                <a:latin typeface="Arial" panose="020B0604020202020204" pitchFamily="34" charset="0"/>
              </a:rPr>
              <a:t> ở Hanau. (Hessen, </a:t>
            </a:r>
            <a:r>
              <a:rPr lang="en-US" altLang="en-US" sz="2400" b="1" dirty="0" err="1">
                <a:latin typeface="Arial" panose="020B0604020202020204" pitchFamily="34" charset="0"/>
              </a:rPr>
              <a:t>Đức</a:t>
            </a:r>
            <a:r>
              <a:rPr lang="en-US" altLang="en-US" sz="2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F0425E-1E45-B03B-B658-740B2804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5" y="4312503"/>
            <a:ext cx="4504355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</a:rPr>
              <a:t>Bìa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số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truyện</a:t>
            </a:r>
            <a:r>
              <a:rPr lang="en-US" altLang="en-US" sz="2400" b="1" dirty="0">
                <a:latin typeface="Arial" panose="020B0604020202020204" pitchFamily="34" charset="0"/>
              </a:rPr>
              <a:t> Grimm (1812)</a:t>
            </a:r>
          </a:p>
        </p:txBody>
      </p:sp>
    </p:spTree>
    <p:extLst>
      <p:ext uri="{BB962C8B-B14F-4D97-AF65-F5344CB8AC3E}">
        <p14:creationId xmlns:p14="http://schemas.microsoft.com/office/powerpoint/2010/main" val="211499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yện Cổ Grimm (Bìa Cứng) | Lazada.vn">
            <a:extLst>
              <a:ext uri="{FF2B5EF4-FFF2-40B4-BE49-F238E27FC236}">
                <a16:creationId xmlns:a16="http://schemas.microsoft.com/office/drawing/2014/main" xmlns="" id="{D581AA82-EAE2-4BA4-C30F-93B1691A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872" y="-95588"/>
            <a:ext cx="6087484" cy="46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uyện cổ Grimm – Nhà sách Tân Việt">
            <a:extLst>
              <a:ext uri="{FF2B5EF4-FFF2-40B4-BE49-F238E27FC236}">
                <a16:creationId xmlns:a16="http://schemas.microsoft.com/office/drawing/2014/main" xmlns="" id="{5B1904CB-5C51-6BF7-C246-2800BD45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44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D6CF39-782E-0011-041C-15504C8B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5" y="4581525"/>
            <a:ext cx="69121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b="1" dirty="0" err="1">
                <a:latin typeface="Arial" panose="020B0604020202020204" pitchFamily="34" charset="0"/>
              </a:rPr>
              <a:t>Truyện</a:t>
            </a:r>
            <a:r>
              <a:rPr lang="en-US" altLang="en-US" sz="2250" b="1" dirty="0">
                <a:latin typeface="Arial" panose="020B0604020202020204" pitchFamily="34" charset="0"/>
              </a:rPr>
              <a:t> </a:t>
            </a:r>
            <a:r>
              <a:rPr lang="en-US" altLang="en-US" sz="2250" b="1" dirty="0" err="1">
                <a:latin typeface="Arial" panose="020B0604020202020204" pitchFamily="34" charset="0"/>
              </a:rPr>
              <a:t>cổ</a:t>
            </a:r>
            <a:r>
              <a:rPr lang="en-US" altLang="en-US" sz="2250" b="1" dirty="0">
                <a:latin typeface="Arial" panose="020B0604020202020204" pitchFamily="34" charset="0"/>
              </a:rPr>
              <a:t> </a:t>
            </a:r>
            <a:r>
              <a:rPr lang="en-US" altLang="en-US" sz="2250" b="1" dirty="0" err="1">
                <a:latin typeface="Arial" panose="020B0604020202020204" pitchFamily="34" charset="0"/>
              </a:rPr>
              <a:t>tích</a:t>
            </a:r>
            <a:r>
              <a:rPr lang="en-US" altLang="en-US" sz="2250" b="1" dirty="0">
                <a:latin typeface="Arial" panose="020B0604020202020204" pitchFamily="34" charset="0"/>
              </a:rPr>
              <a:t> Grimm </a:t>
            </a:r>
            <a:r>
              <a:rPr lang="en-US" altLang="en-US" sz="2250" b="1" dirty="0" err="1">
                <a:latin typeface="Arial" panose="020B0604020202020204" pitchFamily="34" charset="0"/>
              </a:rPr>
              <a:t>được</a:t>
            </a:r>
            <a:r>
              <a:rPr lang="en-US" altLang="en-US" sz="2250" b="1" dirty="0">
                <a:latin typeface="Arial" panose="020B0604020202020204" pitchFamily="34" charset="0"/>
              </a:rPr>
              <a:t> </a:t>
            </a:r>
            <a:r>
              <a:rPr lang="en-US" altLang="en-US" sz="2250" b="1" dirty="0" err="1">
                <a:latin typeface="Arial" panose="020B0604020202020204" pitchFamily="34" charset="0"/>
              </a:rPr>
              <a:t>xuất</a:t>
            </a:r>
            <a:r>
              <a:rPr lang="en-US" altLang="en-US" sz="2250" b="1" dirty="0">
                <a:latin typeface="Arial" panose="020B0604020202020204" pitchFamily="34" charset="0"/>
              </a:rPr>
              <a:t> </a:t>
            </a:r>
            <a:r>
              <a:rPr lang="en-US" altLang="en-US" sz="2250" b="1" dirty="0" err="1">
                <a:latin typeface="Arial" panose="020B0604020202020204" pitchFamily="34" charset="0"/>
              </a:rPr>
              <a:t>bản</a:t>
            </a:r>
            <a:r>
              <a:rPr lang="en-US" altLang="en-US" sz="2250" b="1" dirty="0">
                <a:latin typeface="Arial" panose="020B0604020202020204" pitchFamily="34" charset="0"/>
              </a:rPr>
              <a:t> ở </a:t>
            </a:r>
            <a:r>
              <a:rPr lang="en-US" altLang="en-US" sz="2250" b="1" dirty="0" err="1">
                <a:latin typeface="Arial" panose="020B0604020202020204" pitchFamily="34" charset="0"/>
              </a:rPr>
              <a:t>Việt</a:t>
            </a:r>
            <a:r>
              <a:rPr lang="en-US" altLang="en-US" sz="2250" b="1" dirty="0">
                <a:latin typeface="Arial" panose="020B0604020202020204" pitchFamily="34" charset="0"/>
              </a:rPr>
              <a:t> Nam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DAE264-DB74-4BF6-BB8A-58B868C8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77" y="2735831"/>
            <a:ext cx="5819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 và tìm hiểu chú thích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5113FD0-C70C-A233-2D22-9E29F72AF079}"/>
              </a:ext>
            </a:extLst>
          </p:cNvPr>
          <p:cNvSpPr txBox="1">
            <a:spLocks noChangeArrowheads="1"/>
          </p:cNvSpPr>
          <p:nvPr/>
        </p:nvSpPr>
        <p:spPr>
          <a:xfrm>
            <a:off x="-421964" y="1283600"/>
            <a:ext cx="4421392" cy="10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Grimm</a:t>
            </a:r>
            <a:endParaRPr lang="en-US" altLang="en-US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5069E05-E081-CE28-93D5-7F8394541AE0}"/>
              </a:ext>
            </a:extLst>
          </p:cNvPr>
          <p:cNvSpPr txBox="1">
            <a:spLocks noChangeArrowheads="1"/>
          </p:cNvSpPr>
          <p:nvPr/>
        </p:nvSpPr>
        <p:spPr>
          <a:xfrm>
            <a:off x="-311972" y="2213697"/>
            <a:ext cx="4311400" cy="58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defRPr/>
            </a:pP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38B0A5E-6D49-CB7F-D7D7-15CAA2091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77" y="3181735"/>
            <a:ext cx="460574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truyện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1316FEA1-4969-66C8-9D8A-C1710B5F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77" y="3701015"/>
            <a:ext cx="409919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Ngôi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ngôi thứ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0EED7EC4-0F86-5F69-770D-B693A0939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78" y="4212414"/>
            <a:ext cx="9251577" cy="1046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phương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đạt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12C5391E-6EE1-E9B2-D902-CE98C28B3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95" y="662844"/>
            <a:ext cx="3736630" cy="505497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Grimm)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659B72E-93CA-3492-A1FE-D5E7033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9144000" cy="749449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VUA CHÍCH CHÒE     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p"/>
      <p:bldP spid="6" grpId="1"/>
      <p:bldP spid="9" grpId="0" build="p"/>
      <p:bldP spid="9" grpId="1"/>
      <p:bldP spid="10" grpId="0"/>
      <p:bldP spid="11" grpId="0"/>
      <p:bldP spid="12" grpId="0"/>
      <p:bldP spid="1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188686-FCFE-06C3-3120-65D5818FA2F8}"/>
              </a:ext>
            </a:extLst>
          </p:cNvPr>
          <p:cNvSpPr/>
          <p:nvPr/>
        </p:nvSpPr>
        <p:spPr>
          <a:xfrm>
            <a:off x="2286000" y="148114"/>
            <a:ext cx="655678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5E6B6A-ECC8-9FC0-4442-674407A8F567}"/>
              </a:ext>
            </a:extLst>
          </p:cNvPr>
          <p:cNvSpPr/>
          <p:nvPr/>
        </p:nvSpPr>
        <p:spPr>
          <a:xfrm>
            <a:off x="304134" y="1841555"/>
            <a:ext cx="83325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55BEF5-CF89-A530-595A-27FF3FC80884}"/>
              </a:ext>
            </a:extLst>
          </p:cNvPr>
          <p:cNvSpPr/>
          <p:nvPr/>
        </p:nvSpPr>
        <p:spPr>
          <a:xfrm>
            <a:off x="2288918" y="1687666"/>
            <a:ext cx="655094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D5B139-5395-C9B9-FD1C-0C86902DAB58}"/>
              </a:ext>
            </a:extLst>
          </p:cNvPr>
          <p:cNvSpPr/>
          <p:nvPr/>
        </p:nvSpPr>
        <p:spPr>
          <a:xfrm>
            <a:off x="2291837" y="3684479"/>
            <a:ext cx="655094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2FC393F-481A-DF9A-8386-1C8005F94566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 flipV="1">
            <a:off x="1137392" y="625168"/>
            <a:ext cx="1148608" cy="1754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102592C-EE28-97E2-E41E-6BBCE34CD5B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1137392" y="2380164"/>
            <a:ext cx="11515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BD55DA7A-F287-EF67-073A-FE56C7877AD9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>
          <a:xfrm>
            <a:off x="1137392" y="2380164"/>
            <a:ext cx="1154445" cy="178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F9773A-97B2-965B-B6D9-E1CC310F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823"/>
            <a:ext cx="9294607" cy="49398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chính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con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gái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xinh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đẹp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tuyệt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trần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nhưng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vô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cùng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kiêu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ngạo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cuồng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2.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cha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mở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buổi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yến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tiệc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mời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chàng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trai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dự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tiệc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tìm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phò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mã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3.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chê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hết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này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khác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khiến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tức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giận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ban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sẽ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gả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xin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tiên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kiến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4.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gả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gã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hát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rong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theo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gã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về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5.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tiếc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nuối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vì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cưới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chích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chòe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thấy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rừng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thảo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nguyên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phố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6.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dần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dần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qua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dọn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bếp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đan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sọt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dệt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vải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bán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sành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sứ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phụ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bếp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7.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chích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chòe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thích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mọi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phụ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bếp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đám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cưới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8.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khóc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hối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lỗi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hai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đám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cưới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+mj-lt"/>
              </a:rPr>
              <a:t>nhau</a:t>
            </a:r>
            <a:r>
              <a:rPr lang="en-US" altLang="en-US" sz="21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45827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8E450A-5F1C-F99E-3B01-A849F104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1" y="4756"/>
            <a:ext cx="4172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II.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Khám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phá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AAB21E2-946B-4B52-A237-254BD3EEA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17480"/>
              </p:ext>
            </p:extLst>
          </p:nvPr>
        </p:nvGraphicFramePr>
        <p:xfrm>
          <a:off x="182880" y="1111483"/>
          <a:ext cx="8778240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0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5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2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1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chúa</a:t>
                      </a:r>
                      <a:endParaRPr lang="en-US" sz="3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chích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chòe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3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5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4AC5E930-9C72-9AA5-2E14-5EF966E6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992" y="428167"/>
            <a:ext cx="8025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DD11E1C-2182-741F-E288-74205767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58784"/>
              </p:ext>
            </p:extLst>
          </p:nvPr>
        </p:nvGraphicFramePr>
        <p:xfrm>
          <a:off x="129092" y="108248"/>
          <a:ext cx="8885816" cy="4974724"/>
        </p:xfrm>
        <a:graphic>
          <a:graphicData uri="http://schemas.openxmlformats.org/drawingml/2006/table">
            <a:tbl>
              <a:tblPr firstRow="1" firstCol="1" bandRow="1"/>
              <a:tblGrid>
                <a:gridCol w="205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dung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chúa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chính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chòe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Xuất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thân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Ngoại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Lời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nói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động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7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Kiểu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nhân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vật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trong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truyện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cổ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tích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6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Đánh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về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tính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cách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của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nhân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vật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99" marR="40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F6646F-CC75-357D-0602-5C8985EC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152" y="2797019"/>
            <a:ext cx="357579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F1B9B0-0498-7607-2E32-E4584EB5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200" y="1674059"/>
            <a:ext cx="3462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báng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8E2993-610D-96C4-86E9-F4ADA942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152" y="1171099"/>
            <a:ext cx="234230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9A3F89-66D2-8809-50F4-885A625E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152" y="655474"/>
            <a:ext cx="34628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09" name="Rectangle 11">
            <a:extLst>
              <a:ext uri="{FF2B5EF4-FFF2-40B4-BE49-F238E27FC236}">
                <a16:creationId xmlns:a16="http://schemas.microsoft.com/office/drawing/2014/main" xmlns="" id="{A7E4A034-50C7-27FA-D985-FB2F920CF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891" y="3901590"/>
            <a:ext cx="340831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nuông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altLang="en-US" sz="20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10" name="Rectangle 15">
            <a:extLst>
              <a:ext uri="{FF2B5EF4-FFF2-40B4-BE49-F238E27FC236}">
                <a16:creationId xmlns:a16="http://schemas.microsoft.com/office/drawing/2014/main" xmlns="" id="{3007E0FC-806C-3205-1F7A-54F53EBA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98" y="3866142"/>
            <a:ext cx="279349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altLang="en-US" sz="2000" b="1" i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A30C3C-0A7D-E9F5-228D-91640734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97" y="2786082"/>
            <a:ext cx="27934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58F0CE8-EFFE-9F2B-B08A-BA77C9A7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858" y="1635885"/>
            <a:ext cx="271517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7391F6-B536-1CDB-8213-6E24EECF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97" y="1155530"/>
            <a:ext cx="266771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BAA4DA-C88F-4090-8236-011F730D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97" y="590834"/>
            <a:ext cx="17491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05509" grpId="0"/>
      <p:bldP spid="105510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18A5F4-D9F8-2EF6-F25F-BBB66DA17ABD}"/>
              </a:ext>
            </a:extLst>
          </p:cNvPr>
          <p:cNvCxnSpPr/>
          <p:nvPr/>
        </p:nvCxnSpPr>
        <p:spPr>
          <a:xfrm>
            <a:off x="4077148" y="314325"/>
            <a:ext cx="0" cy="451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A51E25-3167-13BF-9D7D-07F5D77E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57" y="50884"/>
            <a:ext cx="39181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2. Ý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trừng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phạt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thách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istrator\Downloads\ERH8A4.jpg">
            <a:extLst>
              <a:ext uri="{FF2B5EF4-FFF2-40B4-BE49-F238E27FC236}">
                <a16:creationId xmlns:a16="http://schemas.microsoft.com/office/drawing/2014/main" xmlns="" id="{C2686B88-1594-8980-165B-BFAB4D7E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5" y="314325"/>
            <a:ext cx="467957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7D61DB-302A-22F6-3D80-29848FF4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1617643"/>
            <a:ext cx="41524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- 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vua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quá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tức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giận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gả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chúa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ăn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mày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FBADE9-8128-97D9-5C9F-78154189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3081893"/>
            <a:ext cx="3918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phạt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nặng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nề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trừng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trị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gái</a:t>
            </a:r>
            <a:r>
              <a:rPr lang="en-US" altLang="en-US" sz="2800" b="1" i="1" dirty="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939A32-F1BF-B377-A567-649F4D6D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23" y="199965"/>
            <a:ext cx="8915125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hát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rong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chúa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thường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dân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khỏi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cung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Sống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căn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lều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nhỏ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không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hầu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+mj-lt"/>
              </a:rPr>
              <a:t>hạ</a:t>
            </a:r>
            <a:r>
              <a:rPr lang="en-US" altLang="en-US" sz="26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Dậy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sớm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nhóm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bếp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nấu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đan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sọt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dệt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sợi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bán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sành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sứ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+mj-lt"/>
              </a:rPr>
              <a:t>bếp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2EB1E5-8137-7CD9-BE16-4814F0BB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" y="4265114"/>
            <a:ext cx="86402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Mô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típ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quen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thuộc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truyện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cổ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+mj-lt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22D0DA-69FB-B1D1-43E6-630E194E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6" y="2606235"/>
            <a:ext cx="8687317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Trừng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phạt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kiêu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căng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ngông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cuồng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,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chúa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1566731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dministrator\Desktop\Koenig_Drosselbart_05-1.jpg">
            <a:extLst>
              <a:ext uri="{FF2B5EF4-FFF2-40B4-BE49-F238E27FC236}">
                <a16:creationId xmlns:a16="http://schemas.microsoft.com/office/drawing/2014/main" xmlns="" id="{5FBE8D0E-78D3-1271-96EB-0093DAC2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4227923" cy="24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Administrator\Desktop\Koenig_Drosselbart_04-1.jpg">
            <a:extLst>
              <a:ext uri="{FF2B5EF4-FFF2-40B4-BE49-F238E27FC236}">
                <a16:creationId xmlns:a16="http://schemas.microsoft.com/office/drawing/2014/main" xmlns="" id="{F923741E-29A2-B0C9-052F-9D6BC72B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7" y="0"/>
            <a:ext cx="4270784" cy="24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Administrator\Desktop\Koenig_Drosselbart_07-1.jpg">
            <a:extLst>
              <a:ext uri="{FF2B5EF4-FFF2-40B4-BE49-F238E27FC236}">
                <a16:creationId xmlns:a16="http://schemas.microsoft.com/office/drawing/2014/main" xmlns="" id="{7AFCA314-D80E-4309-0D55-513F193A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7" y="2571750"/>
            <a:ext cx="4270787" cy="27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Administrator\Downloads\ERH8A8.jpg">
            <a:extLst>
              <a:ext uri="{FF2B5EF4-FFF2-40B4-BE49-F238E27FC236}">
                <a16:creationId xmlns:a16="http://schemas.microsoft.com/office/drawing/2014/main" xmlns="" id="{A397DD5C-9A64-F43D-BF1D-BACC9EB6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14" y="2441986"/>
            <a:ext cx="4604273" cy="287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6">
            <a:extLst>
              <a:ext uri="{FF2B5EF4-FFF2-40B4-BE49-F238E27FC236}">
                <a16:creationId xmlns:a16="http://schemas.microsoft.com/office/drawing/2014/main" xmlns="" id="{C2E2CE6C-0BC2-6F57-1728-3B7BB5A3926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4099" y="330125"/>
            <a:ext cx="743353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CHỦ ĐỀ: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Arial"/>
              </a:rPr>
              <a:t>THẾ GIỚI CỔ TÍCH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PA_文本框 26">
            <a:extLst>
              <a:ext uri="{FF2B5EF4-FFF2-40B4-BE49-F238E27FC236}">
                <a16:creationId xmlns:a16="http://schemas.microsoft.com/office/drawing/2014/main" xmlns="" id="{6CAF7318-5AA1-A958-F7AB-CB277F7042B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1341" y="2407616"/>
            <a:ext cx="743353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000" b="1" dirty="0">
                <a:solidFill>
                  <a:srgbClr val="C00000"/>
                </a:solidFill>
              </a:rPr>
              <a:t>		- THẠCH SANH.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000" b="1" dirty="0">
                <a:solidFill>
                  <a:srgbClr val="C00000"/>
                </a:solidFill>
              </a:rPr>
              <a:t>		- CÂY KHẾ.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2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B35097-6C6A-EB23-6BA7-ACE895030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039"/>
            <a:ext cx="45143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74DDD9-EB22-2C27-F7C4-B55CECFA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0" y="385973"/>
            <a:ext cx="543520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7ED8E14-FDEA-06F1-B805-98F17085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58"/>
            <a:ext cx="907796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EAD085B-78A3-5CC6-8CE2-9E0C4C38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1667376"/>
            <a:ext cx="9144001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E5A82C-B8AC-E351-83E6-30439667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11" y="2610016"/>
            <a:ext cx="88638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5D2AA5D-42A1-716E-52DE-311AB2E5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0" y="3545780"/>
            <a:ext cx="192071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87EFB36-BD0C-6409-1E42-7E16C203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86" y="3907627"/>
            <a:ext cx="8937879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Administrator\Downloads\ERH8A8.jpg">
            <a:extLst>
              <a:ext uri="{FF2B5EF4-FFF2-40B4-BE49-F238E27FC236}">
                <a16:creationId xmlns:a16="http://schemas.microsoft.com/office/drawing/2014/main" xmlns="" id="{B5F2E9D4-1811-30C1-3C57-67FF514C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97" y="317657"/>
            <a:ext cx="3322160" cy="450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Administrator\Downloads\ERH8AD.jpg">
            <a:extLst>
              <a:ext uri="{FF2B5EF4-FFF2-40B4-BE49-F238E27FC236}">
                <a16:creationId xmlns:a16="http://schemas.microsoft.com/office/drawing/2014/main" xmlns="" id="{93F5CDDA-ED6D-7DEF-5239-E283211E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3" y="317658"/>
            <a:ext cx="3744127" cy="450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7881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B1AF92-303D-0325-718D-4052BA94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1556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92CF4C-2F28-402E-2890-80991691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86821"/>
            <a:ext cx="243207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222E2B-CC31-FAFF-F309-991B3A84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5175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386410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A137139-8DDA-0C46-767F-523EA73BB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98589"/>
              </p:ext>
            </p:extLst>
          </p:nvPr>
        </p:nvGraphicFramePr>
        <p:xfrm>
          <a:off x="199016" y="1078351"/>
          <a:ext cx="8745967" cy="38873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83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2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8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Văn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truyện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cổ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0628">
                <a:tc>
                  <a:txBody>
                    <a:bodyPr/>
                    <a:lstStyle/>
                    <a:p>
                      <a:pPr marL="5715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sanh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7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khế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0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chính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chòe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AA6C0-4F06-C982-C853-C8483E01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4629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IV. LUYỆN TẬP VÀ VẬN DỤNG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2BEB5F-7728-344C-1D25-CF5DBF205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461665"/>
            <a:ext cx="834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cổ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4193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4E7FEAD-3D76-1F81-5361-A46A3A87F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61130"/>
              </p:ext>
            </p:extLst>
          </p:nvPr>
        </p:nvGraphicFramePr>
        <p:xfrm>
          <a:off x="203302" y="602428"/>
          <a:ext cx="8682513" cy="4538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2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0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truyện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524"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đôi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nguồn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tục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89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Cây khế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lẽ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xen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dấp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tục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ca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vè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dễ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thuộc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nhớ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chích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chòe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chứa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hư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tưởng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tượng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87D1CA-234D-48DF-57E2-7C1E4772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6" y="0"/>
            <a:ext cx="4629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IV. LUYỆN TẬP VÀ VẬN DỤNG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8235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9BFF67-BCFE-7319-BA9E-3FF7AE1A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8263"/>
            <a:ext cx="870293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77792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1D9C049-4911-3F96-99F3-0520641A80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510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600" b="1" dirty="0">
                <a:solidFill>
                  <a:srgbClr val="C00000"/>
                </a:solidFill>
              </a:rPr>
              <a:t>* </a:t>
            </a:r>
            <a:r>
              <a:rPr lang="en-US" altLang="en-US" sz="2600" b="1" dirty="0" err="1">
                <a:solidFill>
                  <a:srgbClr val="C00000"/>
                </a:solidFill>
              </a:rPr>
              <a:t>Truyện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</a:rPr>
              <a:t>cổ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</a:rPr>
              <a:t>tích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en-US" sz="2600" b="1" dirty="0"/>
              <a:t> </a:t>
            </a:r>
            <a:r>
              <a:rPr lang="en-US" altLang="en-US" sz="2600" b="1" dirty="0" err="1"/>
              <a:t>Là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loại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truyện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gian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kể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về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cuộc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đời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của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một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số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kiểu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quen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thuộc</a:t>
            </a:r>
            <a:r>
              <a:rPr lang="en-US" altLang="en-US" sz="2600" b="1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600" b="1" dirty="0"/>
              <a:t> -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bất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hạnh</a:t>
            </a:r>
            <a:r>
              <a:rPr lang="en-US" altLang="en-US" sz="2600" b="1" dirty="0"/>
              <a:t> (</a:t>
            </a:r>
            <a:r>
              <a:rPr lang="en-US" altLang="en-US" sz="2600" b="1" dirty="0" err="1"/>
              <a:t>như</a:t>
            </a:r>
            <a:r>
              <a:rPr lang="en-US" altLang="en-US" sz="2600" b="1" dirty="0"/>
              <a:t>: </a:t>
            </a:r>
            <a:r>
              <a:rPr lang="en-US" altLang="en-US" sz="2600" b="1" dirty="0" err="1"/>
              <a:t>người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mồ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côi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người</a:t>
            </a:r>
            <a:r>
              <a:rPr lang="en-US" altLang="en-US" sz="2600" b="1" dirty="0"/>
              <a:t> con </a:t>
            </a:r>
            <a:r>
              <a:rPr lang="en-US" altLang="en-US" sz="2600" b="1" dirty="0" err="1"/>
              <a:t>riêng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người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út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người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có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dạng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xấu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xí</a:t>
            </a:r>
            <a:r>
              <a:rPr lang="en-US" altLang="en-US" sz="2600" b="1" dirty="0"/>
              <a:t>,…);</a:t>
            </a:r>
          </a:p>
          <a:p>
            <a:pPr>
              <a:buFontTx/>
              <a:buNone/>
              <a:defRPr/>
            </a:pPr>
            <a:r>
              <a:rPr lang="en-US" altLang="en-US" sz="2600" b="1" dirty="0"/>
              <a:t> -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dũng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sĩ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và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có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tài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năng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lạ</a:t>
            </a:r>
            <a:r>
              <a:rPr lang="en-US" altLang="en-US" sz="2600" b="1" dirty="0"/>
              <a:t>;</a:t>
            </a:r>
          </a:p>
          <a:p>
            <a:pPr>
              <a:buFontTx/>
              <a:buNone/>
              <a:defRPr/>
            </a:pPr>
            <a:r>
              <a:rPr lang="en-US" altLang="en-US" sz="2600" b="1" dirty="0"/>
              <a:t> -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thông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minh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và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ngốc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nghếch</a:t>
            </a:r>
            <a:r>
              <a:rPr lang="en-US" altLang="en-US" sz="2600" b="1" dirty="0"/>
              <a:t>;</a:t>
            </a:r>
          </a:p>
          <a:p>
            <a:pPr>
              <a:buFontTx/>
              <a:buNone/>
              <a:defRPr/>
            </a:pPr>
            <a:r>
              <a:rPr lang="en-US" altLang="en-US" sz="2600" b="1" dirty="0"/>
              <a:t> -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là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động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(con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biết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nói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năng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hoạt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động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tính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cách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như</a:t>
            </a:r>
            <a:r>
              <a:rPr lang="en-US" altLang="en-US" sz="2600" b="1" dirty="0"/>
              <a:t> con </a:t>
            </a:r>
            <a:r>
              <a:rPr lang="en-US" altLang="en-US" sz="2600" b="1" dirty="0" err="1"/>
              <a:t>người</a:t>
            </a:r>
            <a:r>
              <a:rPr lang="en-US" altLang="en-US" sz="2600" b="1" dirty="0"/>
              <a:t>).</a:t>
            </a:r>
          </a:p>
          <a:p>
            <a:pPr>
              <a:buFontTx/>
              <a:buNone/>
              <a:defRPr/>
            </a:pPr>
            <a:r>
              <a:rPr lang="en-US" altLang="en-US" sz="2600" b="1" dirty="0">
                <a:solidFill>
                  <a:srgbClr val="C00000"/>
                </a:solidFill>
              </a:rPr>
              <a:t>* </a:t>
            </a:r>
            <a:r>
              <a:rPr lang="en-US" altLang="en-US" sz="2600" b="1" dirty="0" err="1">
                <a:solidFill>
                  <a:srgbClr val="C00000"/>
                </a:solidFill>
              </a:rPr>
              <a:t>Truyện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</a:rPr>
              <a:t>cổ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</a:rPr>
              <a:t>tích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b="1" dirty="0" err="1"/>
              <a:t>thường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có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yếu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tố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hoang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đường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thể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ước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mơ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niềm</a:t>
            </a:r>
            <a:r>
              <a:rPr lang="en-US" altLang="en-US" sz="2600" b="1" dirty="0"/>
              <a:t> tin </a:t>
            </a:r>
            <a:r>
              <a:rPr lang="en-US" altLang="en-US" sz="2600" b="1" dirty="0" err="1"/>
              <a:t>của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nhân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về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chiến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thắng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cuối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cùng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của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cái</a:t>
            </a:r>
            <a:r>
              <a:rPr lang="en-US" altLang="en-US" sz="2600" b="1" dirty="0"/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thiện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đối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với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cái</a:t>
            </a:r>
            <a:r>
              <a:rPr lang="en-US" altLang="en-US" sz="2600" b="1" dirty="0"/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ác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cái</a:t>
            </a:r>
            <a:r>
              <a:rPr lang="en-US" altLang="en-US" sz="2600" b="1" dirty="0"/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tốt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đối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với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cái</a:t>
            </a:r>
            <a:r>
              <a:rPr lang="en-US" altLang="en-US" sz="2600" b="1" dirty="0"/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xấu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sự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công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bằng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đối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với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sự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bất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công</a:t>
            </a:r>
            <a:r>
              <a:rPr lang="en-US" alt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1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E5FA5E-F65A-7C02-17C6-77C10997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49449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VUA CHÍCH CHÒE     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4B35A4C-4342-1B40-6105-9C174093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629" y="637455"/>
            <a:ext cx="3879273" cy="519411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Grimm)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542D50-3B08-BC6E-F82B-B80878D4C10A}"/>
              </a:ext>
            </a:extLst>
          </p:cNvPr>
          <p:cNvSpPr txBox="1"/>
          <p:nvPr/>
        </p:nvSpPr>
        <p:spPr>
          <a:xfrm>
            <a:off x="0" y="1386905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 kiến thức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73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1F9F75-1D92-886C-414B-1C87B51F77B4}"/>
              </a:ext>
            </a:extLst>
          </p:cNvPr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endParaRPr lang="en-US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lự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giả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quyế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vấ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đề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lự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tự quả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lự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tiế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p, </a:t>
            </a:r>
            <a:r>
              <a:rPr lang="en-US" sz="30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lự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hợ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vi-VN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tá</a:t>
            </a:r>
            <a:r>
              <a:rPr lang="en-US" sz="3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 thu thập th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ến văn bản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 tr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ảm nhận của c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 văn bản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 hợp t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ổi, thảo luận về th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ành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ựu nội dung, nghệ thuật, 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 ph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ặc điểm nghệ thuật của truyện với c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ện c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spc="2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000" b="1" spc="2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 đề.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019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06E92C-CAB5-FF6F-9505-02EFDF8B7136}"/>
              </a:ext>
            </a:extLst>
          </p:cNvPr>
          <p:cNvSpPr txBox="1"/>
          <p:nvPr/>
        </p:nvSpPr>
        <p:spPr>
          <a:xfrm>
            <a:off x="247426" y="103859"/>
            <a:ext cx="87782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Ph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 chất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èn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ện bản th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ển c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 chất tốt đẹp: </a:t>
            </a:r>
            <a:endParaRPr lang="en-US" sz="36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ọng t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ạn, t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ọng sự kh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vi-VN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ệt.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853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6B2DD21-4244-F77C-8963-79919DDA132A}"/>
              </a:ext>
            </a:extLst>
          </p:cNvPr>
          <p:cNvSpPr txBox="1">
            <a:spLocks noChangeArrowheads="1"/>
          </p:cNvSpPr>
          <p:nvPr/>
        </p:nvSpPr>
        <p:spPr>
          <a:xfrm>
            <a:off x="36512" y="1641474"/>
            <a:ext cx="3642603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274320" indent="-274320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3DD41A-44AA-12E0-FC1D-14A5C66B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2238077"/>
            <a:ext cx="400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Grimm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5" descr="Nước Đức | Q.A">
            <a:extLst>
              <a:ext uri="{FF2B5EF4-FFF2-40B4-BE49-F238E27FC236}">
                <a16:creationId xmlns:a16="http://schemas.microsoft.com/office/drawing/2014/main" xmlns="" id="{5373EE36-A7F3-1A1E-1122-3A9807DE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687513"/>
            <a:ext cx="5099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D66FD9A-AE70-4555-D800-4FB36193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629" y="637455"/>
            <a:ext cx="3879273" cy="519411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Grimm)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FE2328-2545-E129-8CCE-FFC7AFD9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-102421"/>
            <a:ext cx="9144000" cy="749449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VUA CHÍCH CHÒE     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6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/>
      <p:bldP spid="6" grpId="0"/>
      <p:bldP spid="6" grpId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A9AC8AE-3388-290A-ED8F-5C998E508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5"/>
            <a:ext cx="9144000" cy="73017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VUA CHÍCH CHÒE     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E2974E-EEAD-EA43-8306-5AE70B03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2660609"/>
            <a:ext cx="9104312" cy="14311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900" b="1" dirty="0">
                <a:solidFill>
                  <a:srgbClr val="000000"/>
                </a:solidFill>
              </a:rPr>
              <a:t>- </a:t>
            </a:r>
            <a:r>
              <a:rPr lang="en-US" altLang="en-US" sz="2900" b="1" dirty="0" err="1">
                <a:solidFill>
                  <a:srgbClr val="000000"/>
                </a:solidFill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truyện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kể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gia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đình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cho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trẻ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</a:rPr>
              <a:t>, </a:t>
            </a:r>
            <a:r>
              <a:rPr lang="en-US" altLang="en-US" sz="2900" b="1" dirty="0" err="1">
                <a:solidFill>
                  <a:srgbClr val="000000"/>
                </a:solidFill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một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tập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hợp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các</a:t>
            </a:r>
            <a:r>
              <a:rPr lang="en-US" altLang="en-US" sz="2900" b="1" dirty="0">
                <a:solidFill>
                  <a:srgbClr val="000000"/>
                </a:solidFill>
              </a:rPr>
              <a:t> </a:t>
            </a:r>
            <a:r>
              <a:rPr lang="en-US" altLang="en-US" sz="2900" b="1" dirty="0" err="1">
                <a:solidFill>
                  <a:srgbClr val="000000"/>
                </a:solidFill>
              </a:rPr>
              <a:t>truyện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cổ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tích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tiếng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Đức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lần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đầu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tiên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xuất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bản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năm</a:t>
            </a:r>
            <a:r>
              <a:rPr lang="en-US" altLang="en-US" sz="2900" b="1" dirty="0">
                <a:solidFill>
                  <a:srgbClr val="000000"/>
                </a:solidFill>
              </a:rPr>
              <a:t> 1812 </a:t>
            </a:r>
            <a:r>
              <a:rPr lang="en-US" altLang="en-US" sz="2900" b="1" dirty="0" err="1">
                <a:solidFill>
                  <a:srgbClr val="000000"/>
                </a:solidFill>
              </a:rPr>
              <a:t>bởi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anh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</a:rPr>
              <a:t>nhà</a:t>
            </a:r>
            <a:r>
              <a:rPr lang="en-US" altLang="en-US" sz="2900" b="1" dirty="0">
                <a:solidFill>
                  <a:srgbClr val="000000"/>
                </a:solidFill>
              </a:rPr>
              <a:t> Grimm, Jacob </a:t>
            </a:r>
            <a:r>
              <a:rPr lang="en-US" altLang="en-US" sz="2900" b="1" dirty="0" err="1">
                <a:solidFill>
                  <a:srgbClr val="000000"/>
                </a:solidFill>
              </a:rPr>
              <a:t>và</a:t>
            </a:r>
            <a:r>
              <a:rPr lang="en-US" altLang="en-US" sz="2900" b="1" dirty="0">
                <a:solidFill>
                  <a:srgbClr val="000000"/>
                </a:solidFill>
              </a:rPr>
              <a:t> Wilhelm.</a:t>
            </a:r>
            <a:endParaRPr lang="en-US" altLang="en-US" sz="29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365BFE-4605-3C3B-B499-DE927DD2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4091770"/>
            <a:ext cx="9104312" cy="9848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- UNESCO 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truyện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Grimm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sản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giới</a:t>
            </a:r>
            <a:r>
              <a:rPr lang="en-US" altLang="en-US" sz="2900" b="1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1E57BEB-3804-A492-43F4-087B0C5D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76" y="665041"/>
            <a:ext cx="4101240" cy="5842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Grimm)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430B58F-B356-FFE1-F477-4F7CDF32A952}"/>
              </a:ext>
            </a:extLst>
          </p:cNvPr>
          <p:cNvSpPr txBox="1">
            <a:spLocks noChangeArrowheads="1"/>
          </p:cNvSpPr>
          <p:nvPr/>
        </p:nvSpPr>
        <p:spPr>
          <a:xfrm>
            <a:off x="39688" y="1513193"/>
            <a:ext cx="3991087" cy="10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Grimm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AutoNum type="romanUcPeriod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" pitchFamily="2" charset="2"/>
              <a:buNone/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" pitchFamily="2" charset="2"/>
              <a:buNone/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30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2" grpId="0" animBg="1"/>
      <p:bldP spid="3" grpId="0" build="p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ACF356-77CB-DC1A-C8C0-BA476FD2208F}"/>
              </a:ext>
            </a:extLst>
          </p:cNvPr>
          <p:cNvSpPr txBox="1"/>
          <p:nvPr/>
        </p:nvSpPr>
        <p:spPr>
          <a:xfrm>
            <a:off x="0" y="129092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Tổ chức Giáo dục, Khoa học và Văn hóa Liên Hợp Quốc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viết tắt </a:t>
            </a:r>
            <a:r>
              <a:rPr lang="vi-VN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UNESCO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là một trong những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Tổ chức"/>
              </a:rPr>
              <a:t>tổ chức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chuyên môn lớn của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Liên Hợp Quốc"/>
              </a:rPr>
              <a:t>Liên Hợp Quốc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hoạt động với mục đích "thắt chặt sự hợp tác giữa các quốc gia về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Giáo dục"/>
              </a:rPr>
              <a:t>giáo dục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Khoa học"/>
              </a:rPr>
              <a:t>khoa học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và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Văn hóa"/>
              </a:rPr>
              <a:t>văn hóa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để đảm bảo sự tôn trọng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Công lý"/>
              </a:rPr>
              <a:t>công lý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Luật pháp"/>
              </a:rPr>
              <a:t>luật pháp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Nhân quyền"/>
              </a:rPr>
              <a:t>nhân quyền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và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Quyền tự do"/>
              </a:rPr>
              <a:t>tự do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cơ bản cho tất cả mọi người không phân biệt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Chủng tộc"/>
              </a:rPr>
              <a:t>chủng tộc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Giới tính"/>
              </a:rPr>
              <a:t>giới tính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Ngôn ngữ"/>
              </a:rPr>
              <a:t>ngôn ngữ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4" tooltip="Tôn giáo"/>
              </a:rPr>
              <a:t>tôn giáo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algn="l"/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UNESCO hiện có 195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Quốc gia"/>
              </a:rPr>
              <a:t>quốc gia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thành viên</a:t>
            </a:r>
            <a:r>
              <a:rPr lang="en-US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Trụ sở chính đặt tại 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6" tooltip="Paris"/>
              </a:rPr>
              <a:t>Paris</a:t>
            </a:r>
            <a:r>
              <a:rPr lang="en-US" sz="3000" u="none" strike="noStrike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vi-VN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7" tooltip="Pháp"/>
              </a:rPr>
              <a:t>Pháp</a:t>
            </a:r>
            <a:r>
              <a:rPr lang="en-US" sz="3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142387"/>
      </p:ext>
    </p:extLst>
  </p:cSld>
  <p:clrMapOvr>
    <a:masterClrMapping/>
  </p:clrMapOvr>
  <p:transition spd="slow" advClick="0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1511</Words>
  <Application>Microsoft Office PowerPoint</Application>
  <PresentationFormat>On-screen Show (16:9)</PresentationFormat>
  <Paragraphs>153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Wingdings</vt:lpstr>
      <vt:lpstr>宋体</vt:lpstr>
      <vt:lpstr>Ribeye</vt:lpstr>
      <vt:lpstr>Raleway</vt:lpstr>
      <vt:lpstr>Microsoft YaHei</vt:lpstr>
      <vt:lpstr>Times New Roman</vt:lpstr>
      <vt:lpstr>Friendship Love Doodles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Techsi.vn</cp:lastModifiedBy>
  <cp:revision>160</cp:revision>
  <dcterms:modified xsi:type="dcterms:W3CDTF">2024-02-27T04:18:40Z</dcterms:modified>
</cp:coreProperties>
</file>