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8"/>
  </p:notesMasterIdLst>
  <p:sldIdLst>
    <p:sldId id="276" r:id="rId3"/>
    <p:sldId id="284" r:id="rId4"/>
    <p:sldId id="286" r:id="rId5"/>
    <p:sldId id="280" r:id="rId6"/>
    <p:sldId id="287" r:id="rId7"/>
    <p:sldId id="289" r:id="rId8"/>
    <p:sldId id="291" r:id="rId9"/>
    <p:sldId id="293" r:id="rId10"/>
    <p:sldId id="294" r:id="rId11"/>
    <p:sldId id="299" r:id="rId12"/>
    <p:sldId id="298" r:id="rId13"/>
    <p:sldId id="304" r:id="rId14"/>
    <p:sldId id="302" r:id="rId15"/>
    <p:sldId id="301" r:id="rId16"/>
    <p:sldId id="272" r:id="rId17"/>
  </p:sldIdLst>
  <p:sldSz cx="9144000" cy="5143500" type="screen16x9"/>
  <p:notesSz cx="6858000" cy="9144000"/>
  <p:custDataLst>
    <p:tags r:id="rId19"/>
  </p:custDataLst>
  <p:defaultTextStyle>
    <a:defPPr>
      <a:defRPr lang="vi-VN"/>
    </a:defPPr>
    <a:lvl1pPr marL="0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8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2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97" d="100"/>
          <a:sy n="97" d="100"/>
        </p:scale>
        <p:origin x="630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EF3E19-DA14-4A74-A521-0C3B1B3861EF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F15CE9-3477-46B2-B1C8-CA41B6BE4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534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8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2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" name="Google Shape;4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179786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965A4-4F9B-42AD-97F6-5956B56DB139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4537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EA7C-835E-40B7-9F86-72784637E627}" type="datetimeFigureOut">
              <a:rPr lang="vi-VN" smtClean="0"/>
              <a:t>03/11/2021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9AB94-7851-47D1-83AE-3F2785799CC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915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EA7C-835E-40B7-9F86-72784637E627}" type="datetimeFigureOut">
              <a:rPr lang="vi-VN" smtClean="0"/>
              <a:t>03/11/2021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9AB94-7851-47D1-83AE-3F2785799CC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81575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EA7C-835E-40B7-9F86-72784637E627}" type="datetimeFigureOut">
              <a:rPr lang="vi-VN" smtClean="0"/>
              <a:t>03/11/2021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9AB94-7851-47D1-83AE-3F2785799CC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459408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69B0A-7CE1-49BC-A256-E48FA3D35C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DAD948-487D-4787-899D-27EABA14C5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40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D2B5B4-A6B7-491F-9C17-409825687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CE5DB-37D1-401F-B3C9-412EB17FC619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03-11-2021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F1F753-2A2A-489F-BD6B-A7F6E7475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8F653D-D0D5-4C8A-9E33-C05A87904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CD454-69CB-4647-AC93-5608A9603E2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6373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2D809-2C26-4D21-B837-E14356E00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A08709-63D7-43CB-B2F4-4F7F55A15F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547F56-1BF2-4351-9DD0-C8CF17B92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CE5DB-37D1-401F-B3C9-412EB17FC619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03-11-2021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7EB02F-4EA7-4602-AE67-E60818D31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00ED4C-2D44-438F-B010-54C98D37D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CD454-69CB-4647-AC93-5608A9603E2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3043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3806E-37A8-4B43-9CB6-DBC0BAEAB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3D48DD-7EA7-40AF-B4B0-581CFCEFD8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2EA413-7CC5-445D-8144-A19C7A304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CE5DB-37D1-401F-B3C9-412EB17FC619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03-11-2021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0DF15A-5497-439F-B6D8-150BEADFA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EE97A9-1B61-46D9-B63E-764F57581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CD454-69CB-4647-AC93-5608A9603E2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6866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440C1-5033-42C0-9230-E1E6D609E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F3F97-280D-4727-B13B-B353884EB1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EC6825-994B-4D30-8280-3F1D05F16F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2D5667-92E2-4532-B09B-D07C3AD89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CE5DB-37D1-401F-B3C9-412EB17FC619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03-11-2021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2255F6-84A6-4420-81B1-EBBCF8561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0FEAD3-5834-409C-B211-E0C06249C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CD454-69CB-4647-AC93-5608A9603E2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6410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51F3F-8F8D-4651-82F5-3045A9062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3FB5F3-B34C-41D2-A9C2-2C5EB182DA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40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2B0899-430F-44C3-8728-FEC8CAFFD1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490A7B-4EE5-4D88-BD51-B9275F8779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40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AD1AD2-C464-4901-A8A6-78E0552FB0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587244B-D31C-4F0D-B07A-6301694D3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CE5DB-37D1-401F-B3C9-412EB17FC619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03-11-2021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9C03C3-2B03-4F17-8CF8-3DD5AA114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5A82AC1-2992-4BDB-A119-2F99429C2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CD454-69CB-4647-AC93-5608A9603E2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1993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8E4E2-C46A-49C4-8ABD-606DE637B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6BFD8E-4294-433E-A520-109F237AF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CE5DB-37D1-401F-B3C9-412EB17FC619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03-11-2021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B96176-1D5B-4EDB-9331-407A68E17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679753-5D54-43FD-AFCA-69543D9DF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CD454-69CB-4647-AC93-5608A9603E2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8094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C5B6E3-59A3-4032-BDDD-5C297964C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CE5DB-37D1-401F-B3C9-412EB17FC619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03-11-2021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51AC23-3462-4779-868C-9F7F48AFF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406D23-9A26-4BF1-98C1-1A556FB39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CD454-69CB-4647-AC93-5608A9603E2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8295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D69AF-CD5B-412C-97CB-43F101A17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B5181-AF67-458E-BB6A-1D682CEE03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635AB0-05B8-41F0-9F2A-61D87964AE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100"/>
            </a:lvl2pPr>
            <a:lvl3pPr marL="685783" indent="0">
              <a:buNone/>
              <a:defRPr sz="900"/>
            </a:lvl3pPr>
            <a:lvl4pPr marL="1028675" indent="0">
              <a:buNone/>
              <a:defRPr sz="800"/>
            </a:lvl4pPr>
            <a:lvl5pPr marL="1371566" indent="0">
              <a:buNone/>
              <a:defRPr sz="800"/>
            </a:lvl5pPr>
            <a:lvl6pPr marL="1714457" indent="0">
              <a:buNone/>
              <a:defRPr sz="800"/>
            </a:lvl6pPr>
            <a:lvl7pPr marL="2057348" indent="0">
              <a:buNone/>
              <a:defRPr sz="800"/>
            </a:lvl7pPr>
            <a:lvl8pPr marL="2400240" indent="0">
              <a:buNone/>
              <a:defRPr sz="800"/>
            </a:lvl8pPr>
            <a:lvl9pPr marL="2743132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DB678E-6C86-4A27-8DD8-3401730B4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CE5DB-37D1-401F-B3C9-412EB17FC619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03-11-2021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0ADA6F-7133-4448-BA6F-EFFA2D11E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8E487A-5940-4F6B-80C5-257BD77B6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CD454-69CB-4647-AC93-5608A9603E2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933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EA7C-835E-40B7-9F86-72784637E627}" type="datetimeFigureOut">
              <a:rPr lang="vi-VN" smtClean="0"/>
              <a:t>03/11/2021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9AB94-7851-47D1-83AE-3F2785799CC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983973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7AA8F-E46F-4F5D-A512-72ACE9E21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51FF312-0381-47A3-B48C-7001F40043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EEFA1B-DBDA-4523-B3B6-64717662BD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100"/>
            </a:lvl2pPr>
            <a:lvl3pPr marL="685783" indent="0">
              <a:buNone/>
              <a:defRPr sz="900"/>
            </a:lvl3pPr>
            <a:lvl4pPr marL="1028675" indent="0">
              <a:buNone/>
              <a:defRPr sz="800"/>
            </a:lvl4pPr>
            <a:lvl5pPr marL="1371566" indent="0">
              <a:buNone/>
              <a:defRPr sz="800"/>
            </a:lvl5pPr>
            <a:lvl6pPr marL="1714457" indent="0">
              <a:buNone/>
              <a:defRPr sz="800"/>
            </a:lvl6pPr>
            <a:lvl7pPr marL="2057348" indent="0">
              <a:buNone/>
              <a:defRPr sz="800"/>
            </a:lvl7pPr>
            <a:lvl8pPr marL="2400240" indent="0">
              <a:buNone/>
              <a:defRPr sz="800"/>
            </a:lvl8pPr>
            <a:lvl9pPr marL="2743132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C95088-2B68-48F3-AD2E-C00B097A3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CE5DB-37D1-401F-B3C9-412EB17FC619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03-11-2021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A90072-F9CA-4D2B-A0B2-0A19EBEBE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CED981-B3B9-4E75-9AF3-414A1EA3D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CD454-69CB-4647-AC93-5608A9603E2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9669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1BE28-E49B-4BFC-8F4C-74A19A912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AE18AF-5C24-4B0E-8CAF-0B4A3AF1E0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DBCB89-E751-4C8E-AD0B-98FDD05F9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CE5DB-37D1-401F-B3C9-412EB17FC619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03-11-2021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48DF5D-D9E2-453C-AABE-FA430CFEC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D66BE1-1321-4608-9442-8ADCA6A07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CD454-69CB-4647-AC93-5608A9603E2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2240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F13C3F-C14A-40E5-8FB6-12B792BBB3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273845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94EE81-CF18-4436-9EDF-3E2156674A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1" y="273845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6524CE-914B-41B7-AEC2-AC61B6B85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CE5DB-37D1-401F-B3C9-412EB17FC619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03-11-2021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A9622C-E965-46E0-880C-AE24F2EE1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2B8C69-2FB7-4506-AB74-2D344CC3E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CD454-69CB-4647-AC93-5608A9603E2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896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6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49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4426" y="201113"/>
            <a:ext cx="8635149" cy="47412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64307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EA7C-835E-40B7-9F86-72784637E627}" type="datetimeFigureOut">
              <a:rPr lang="vi-VN" smtClean="0"/>
              <a:t>03/11/2021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9AB94-7851-47D1-83AE-3F2785799CC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67710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EA7C-835E-40B7-9F86-72784637E627}" type="datetimeFigureOut">
              <a:rPr lang="vi-VN" smtClean="0"/>
              <a:t>03/11/2021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9AB94-7851-47D1-83AE-3F2785799CC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28403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EA7C-835E-40B7-9F86-72784637E627}" type="datetimeFigureOut">
              <a:rPr lang="vi-VN" smtClean="0"/>
              <a:t>03/11/2021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9AB94-7851-47D1-83AE-3F2785799CC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77570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EA7C-835E-40B7-9F86-72784637E627}" type="datetimeFigureOut">
              <a:rPr lang="vi-VN" smtClean="0"/>
              <a:t>03/11/2021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9AB94-7851-47D1-83AE-3F2785799CC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92783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EA7C-835E-40B7-9F86-72784637E627}" type="datetimeFigureOut">
              <a:rPr lang="vi-VN" smtClean="0"/>
              <a:t>03/11/2021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9AB94-7851-47D1-83AE-3F2785799CC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33971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EA7C-835E-40B7-9F86-72784637E627}" type="datetimeFigureOut">
              <a:rPr lang="vi-VN" smtClean="0"/>
              <a:t>03/11/2021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9AB94-7851-47D1-83AE-3F2785799CC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84699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EA7C-835E-40B7-9F86-72784637E627}" type="datetimeFigureOut">
              <a:rPr lang="vi-VN" smtClean="0"/>
              <a:t>03/11/2021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9AB94-7851-47D1-83AE-3F2785799CC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84420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70EA7C-835E-40B7-9F86-72784637E627}" type="datetimeFigureOut">
              <a:rPr lang="vi-VN" smtClean="0"/>
              <a:t>03/11/2021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99AB94-7851-47D1-83AE-3F2785799CC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82945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78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2" indent="-342892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914378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7C6423B-D8E8-42F1-8BC5-EE111AB39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79" tIns="34289" rIns="68579" bIns="34289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B9B9FB-6E24-435A-A703-F5478933D8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79" tIns="34289" rIns="68579" bIns="34289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4FA9A2-F58F-483A-B49B-009C0D956A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79" tIns="34289" rIns="68579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83"/>
            <a:fld id="{E42CE5DB-37D1-401F-B3C9-412EB17FC619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 defTabSz="685783"/>
              <a:t>03-11-2021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B5CF15-B3CF-474D-BAA4-C2208338BF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79" tIns="34289" rIns="68579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83"/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1966FE-D496-49FB-9074-47ACFE7EAE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579" tIns="34289" rIns="68579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83"/>
            <a:fld id="{2D0CD454-69CB-4647-AC93-5608A9603E2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 defTabSz="685783"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998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image" Target="../media/image24.png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5" Type="http://schemas.openxmlformats.org/officeDocument/2006/relationships/image" Target="../media/image3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0BB1765-7606-44FC-8D0A-725A206946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83" y="577039"/>
            <a:ext cx="3786809" cy="4074474"/>
          </a:xfrm>
          <a:prstGeom prst="rect">
            <a:avLst/>
          </a:prstGeom>
        </p:spPr>
      </p:pic>
      <p:pic>
        <p:nvPicPr>
          <p:cNvPr id="6" name="Google Shape;125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2618" y="319156"/>
            <a:ext cx="8194182" cy="4461164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文本框 15"/>
          <p:cNvSpPr txBox="1"/>
          <p:nvPr/>
        </p:nvSpPr>
        <p:spPr>
          <a:xfrm>
            <a:off x="2202290" y="2757516"/>
            <a:ext cx="4440681" cy="842537"/>
          </a:xfrm>
          <a:prstGeom prst="rect">
            <a:avLst/>
          </a:prstGeom>
          <a:noFill/>
        </p:spPr>
        <p:txBody>
          <a:bodyPr wrap="square" lIns="68577" tIns="34289" rIns="68577" bIns="34289" rtlCol="0">
            <a:spAutoFit/>
          </a:bodyPr>
          <a:lstStyle/>
          <a:p>
            <a:pPr algn="ctr" defTabSz="342884"/>
            <a:r>
              <a:rPr lang="en-US" altLang="zh-CN" sz="5000" b="1" dirty="0" err="1">
                <a:solidFill>
                  <a:srgbClr val="FF0000"/>
                </a:solidFill>
                <a:latin typeface="Times New Roman" pitchFamily="18" charset="0"/>
                <a:ea typeface="华康海报体W12" panose="040B0C09000000000000" pitchFamily="81" charset="-122"/>
                <a:cs typeface="Times New Roman" pitchFamily="18" charset="0"/>
              </a:rPr>
              <a:t>Khởi</a:t>
            </a:r>
            <a:r>
              <a:rPr lang="en-US" altLang="zh-CN" sz="5000" b="1" dirty="0">
                <a:solidFill>
                  <a:srgbClr val="FF0000"/>
                </a:solidFill>
                <a:latin typeface="Times New Roman" pitchFamily="18" charset="0"/>
                <a:ea typeface="华康海报体W12" panose="040B0C09000000000000" pitchFamily="81" charset="-122"/>
                <a:cs typeface="Times New Roman" pitchFamily="18" charset="0"/>
              </a:rPr>
              <a:t> </a:t>
            </a:r>
            <a:r>
              <a:rPr lang="en-US" altLang="zh-CN" sz="5000" b="1" dirty="0" err="1">
                <a:solidFill>
                  <a:srgbClr val="FF0000"/>
                </a:solidFill>
                <a:latin typeface="Times New Roman" pitchFamily="18" charset="0"/>
                <a:ea typeface="华康海报体W12" panose="040B0C09000000000000" pitchFamily="81" charset="-122"/>
                <a:cs typeface="Times New Roman" pitchFamily="18" charset="0"/>
              </a:rPr>
              <a:t>động</a:t>
            </a:r>
            <a:endParaRPr lang="zh-CN" altLang="en-US" sz="5000" b="1" dirty="0">
              <a:solidFill>
                <a:srgbClr val="FF0000"/>
              </a:solidFill>
              <a:latin typeface="Times New Roman" pitchFamily="18" charset="0"/>
              <a:ea typeface="华康海报体W12" panose="040B0C09000000000000" pitchFamily="81" charset="-122"/>
              <a:cs typeface="Times New Roman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02573" y="2"/>
            <a:ext cx="941429" cy="703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815167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1" dur="300" fill="hold"/>
                                        <p:tgtEl>
                                          <p:spTgt spid="12"/>
                                        </p:tgtEl>
                                      </p:cBhvr>
                                      <p:by x="500000" y="50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</p:cBhvr>
                                      <p:by x="20000" y="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2" grpId="2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[Kết nối tri thức và cuộc sống] Giải GDCD 6 bài 4: Tôn trọng sự thật 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0"/>
            <a:ext cx="8208912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0074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827584" y="195486"/>
            <a:ext cx="7416824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Rectangle 2"/>
          <p:cNvSpPr/>
          <p:nvPr/>
        </p:nvSpPr>
        <p:spPr>
          <a:xfrm>
            <a:off x="611560" y="987574"/>
            <a:ext cx="7848872" cy="1217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90000"/>
              </a:lnSpc>
              <a:defRPr/>
            </a:pP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L</a:t>
            </a:r>
            <a:r>
              <a:rPr lang="nl-NL" sz="2400" dirty="0">
                <a:solidFill>
                  <a:prstClr val="black"/>
                </a:solidFill>
                <a:latin typeface="Calibri Light"/>
                <a:ea typeface="Times New Roman" panose="02020603050405020304" pitchFamily="18" charset="0"/>
                <a:cs typeface="Times New Roman" panose="02020603050405020304" pitchFamily="18" charset="0"/>
              </a:rPr>
              <a:t>uôn nói thật với người thân, bạn bè và người có trách nhiệm bằng thái độ dũng cảm, khéo léo, tinh tế và nhân ái.</a:t>
            </a:r>
            <a:endParaRPr lang="en-US" sz="2400" dirty="0">
              <a:solidFill>
                <a:prstClr val="black"/>
              </a:solidFill>
              <a:latin typeface="Calibri Ligh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90000"/>
              </a:lnSpc>
              <a:spcBef>
                <a:spcPts val="1000"/>
              </a:spcBef>
              <a:defRPr/>
            </a:pP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K</a:t>
            </a:r>
            <a:r>
              <a:rPr lang="nl-NL" sz="2400" dirty="0">
                <a:solidFill>
                  <a:prstClr val="black"/>
                </a:solidFill>
                <a:latin typeface="Calibri Light"/>
                <a:ea typeface="Times New Roman" panose="02020603050405020304" pitchFamily="18" charset="0"/>
              </a:rPr>
              <a:t>hông bao dung cho hành động 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sai trái, </a:t>
            </a:r>
            <a:r>
              <a:rPr lang="nl-NL" sz="2400" dirty="0">
                <a:solidFill>
                  <a:prstClr val="black"/>
                </a:solidFill>
                <a:latin typeface="Calibri Light"/>
                <a:ea typeface="Times New Roman" panose="02020603050405020304" pitchFamily="18" charset="0"/>
              </a:rPr>
              <a:t>gian dối.</a:t>
            </a:r>
            <a:endParaRPr lang="en-US" sz="2400" b="1" i="1" dirty="0">
              <a:solidFill>
                <a:prstClr val="black"/>
              </a:solidFill>
              <a:latin typeface="Calibri Light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145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uốn Sách, Mở, Trang, Đọc, Rỗng, Đồng Bằ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77" y="128587"/>
            <a:ext cx="8605299" cy="501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1220736" y="423224"/>
            <a:ext cx="6629645" cy="3774653"/>
            <a:chOff x="1592362" y="382567"/>
            <a:chExt cx="8839527" cy="503287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63602">
              <a:off x="1592362" y="1086162"/>
              <a:ext cx="4058985" cy="4097835"/>
            </a:xfrm>
            <a:prstGeom prst="rect">
              <a:avLst/>
            </a:prstGeom>
          </p:spPr>
        </p:pic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 rot="255451">
              <a:off x="2185163" y="1525321"/>
              <a:ext cx="2923605" cy="26468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3300" b="1" dirty="0" err="1">
                  <a:solidFill>
                    <a:srgbClr val="0000FF"/>
                  </a:solidFill>
                  <a:latin typeface="#9Slide05 Fourth" panose="00000500000000000000" pitchFamily="2" charset="0"/>
                  <a:ea typeface="Helvetica Neue"/>
                  <a:cs typeface="Helvetica Neue"/>
                </a:rPr>
                <a:t>Bài</a:t>
              </a:r>
              <a:r>
                <a:rPr lang="en-US" altLang="en-US" sz="3300" b="1" dirty="0">
                  <a:solidFill>
                    <a:srgbClr val="0000FF"/>
                  </a:solidFill>
                  <a:latin typeface="#9Slide05 Fourth" panose="00000500000000000000" pitchFamily="2" charset="0"/>
                  <a:ea typeface="Helvetica Neue"/>
                  <a:cs typeface="Helvetica Neue"/>
                </a:rPr>
                <a:t> 4:</a:t>
              </a:r>
              <a:r>
                <a:rPr lang="en-US" altLang="en-US" sz="3300" b="1" dirty="0">
                  <a:solidFill>
                    <a:srgbClr val="FF0000"/>
                  </a:solidFill>
                  <a:latin typeface="#9Slide05 Fourth" panose="00000500000000000000" pitchFamily="2" charset="0"/>
                  <a:ea typeface="Helvetica Neue"/>
                  <a:cs typeface="Helvetica Neue"/>
                </a:rPr>
                <a:t> 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3000" b="1" dirty="0">
                  <a:solidFill>
                    <a:srgbClr val="FF0000"/>
                  </a:solidFill>
                  <a:latin typeface="#9Slide05 Fourth" panose="00000500000000000000" pitchFamily="2" charset="0"/>
                  <a:ea typeface="Helvetica Neue"/>
                  <a:cs typeface="Helvetica Neue"/>
                </a:rPr>
                <a:t>TÔN TRỌNG SỰ THẬT</a:t>
              </a:r>
              <a:endParaRPr lang="en-SG" altLang="en-US" sz="3000" b="1" dirty="0">
                <a:solidFill>
                  <a:srgbClr val="0000FF"/>
                </a:solidFill>
                <a:latin typeface="#9Slide05 Fourth" panose="00000500000000000000" pitchFamily="2" charset="0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1444721">
              <a:off x="6127262" y="1614012"/>
              <a:ext cx="4304627" cy="3801426"/>
            </a:xfrm>
            <a:prstGeom prst="rect">
              <a:avLst/>
            </a:prstGeom>
          </p:spPr>
        </p:pic>
        <p:sp>
          <p:nvSpPr>
            <p:cNvPr id="9" name="文本框 6"/>
            <p:cNvSpPr txBox="1"/>
            <p:nvPr/>
          </p:nvSpPr>
          <p:spPr>
            <a:xfrm rot="21381182">
              <a:off x="6840945" y="3220974"/>
              <a:ext cx="3218888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 smtClean="0">
                  <a:solidFill>
                    <a:prstClr val="black"/>
                  </a:solidFill>
                  <a:effectLst>
                    <a:glow rad="101600">
                      <a:srgbClr val="E6B91E">
                        <a:satMod val="175000"/>
                        <a:alpha val="40000"/>
                      </a:srgbClr>
                    </a:glow>
                  </a:effectLst>
                  <a:latin typeface="SVN-Vanilla Daisy Pro" panose="00000500000000000000" pitchFamily="2" charset="0"/>
                  <a:ea typeface="微软雅黑" panose="020B0503020204020204" charset="-122"/>
                  <a:cs typeface="Times New Roman" pitchFamily="18" charset="0"/>
                </a:rPr>
                <a:t>II. </a:t>
              </a:r>
              <a:endParaRPr lang="en-US" altLang="zh-CN" sz="2400" b="1" dirty="0">
                <a:solidFill>
                  <a:prstClr val="black"/>
                </a:solidFill>
                <a:effectLst>
                  <a:glow rad="101600">
                    <a:srgbClr val="E6B91E">
                      <a:satMod val="175000"/>
                      <a:alpha val="40000"/>
                    </a:srgbClr>
                  </a:glow>
                </a:effectLst>
                <a:latin typeface="SVN-Vanilla Daisy Pro" panose="00000500000000000000" pitchFamily="2" charset="0"/>
                <a:ea typeface="微软雅黑" panose="020B0503020204020204" charset="-122"/>
                <a:cs typeface="Times New Roman" pitchFamily="18" charset="0"/>
              </a:endParaRPr>
            </a:p>
            <a:p>
              <a:pPr algn="ctr"/>
              <a:r>
                <a:rPr lang="en-US" altLang="zh-CN" sz="2400" b="1" dirty="0">
                  <a:solidFill>
                    <a:prstClr val="black"/>
                  </a:solidFill>
                  <a:effectLst>
                    <a:glow rad="101600">
                      <a:srgbClr val="E6B91E">
                        <a:satMod val="175000"/>
                        <a:alpha val="40000"/>
                      </a:srgbClr>
                    </a:glow>
                  </a:effectLst>
                  <a:latin typeface="SVN-Vanilla Daisy Pro" panose="00000500000000000000" pitchFamily="2" charset="0"/>
                  <a:ea typeface="微软雅黑" panose="020B0503020204020204" charset="-122"/>
                  <a:cs typeface="Times New Roman" pitchFamily="18" charset="0"/>
                </a:rPr>
                <a:t>LUYỆN TẬP</a:t>
              </a:r>
              <a:endParaRPr lang="zh-CN" altLang="en-US" sz="2400" b="1" dirty="0">
                <a:solidFill>
                  <a:prstClr val="black"/>
                </a:solidFill>
                <a:effectLst>
                  <a:glow rad="101600">
                    <a:srgbClr val="E6B91E">
                      <a:satMod val="175000"/>
                      <a:alpha val="40000"/>
                    </a:srgbClr>
                  </a:glow>
                </a:effectLst>
                <a:latin typeface="SVN-Vanilla Daisy Pro" panose="00000500000000000000" pitchFamily="2" charset="0"/>
                <a:ea typeface="微软雅黑" panose="020B0503020204020204" charset="-122"/>
                <a:cs typeface="Times New Roman" pitchFamily="18" charset="0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6253735" y="382567"/>
              <a:ext cx="3099448" cy="1747392"/>
              <a:chOff x="4525461" y="4319520"/>
              <a:chExt cx="3364300" cy="2009555"/>
            </a:xfrm>
          </p:grpSpPr>
          <p:pic>
            <p:nvPicPr>
              <p:cNvPr id="15" name="PA_库_图片 27"/>
              <p:cNvPicPr>
                <a:picLocks noChangeAspect="1"/>
              </p:cNvPicPr>
              <p:nvPr>
                <p:custDataLst>
                  <p:tags r:id="rId1"/>
                </p:custDataLst>
              </p:nvPr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 rot="5174318">
                <a:off x="5202833" y="3642148"/>
                <a:ext cx="2009555" cy="3364300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10000" b="90000" l="10000" r="90000">
                            <a14:backgroundMark x1="16719" y1="37632" x2="8906" y2="51583"/>
                            <a14:backgroundMark x1="17578" y1="36577" x2="26563" y2="27784"/>
                            <a14:backgroundMark x1="27969" y1="29426" x2="39141" y2="35756"/>
                            <a14:backgroundMark x1="76797" y1="12661" x2="75938" y2="80539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755644" y="4705586"/>
                <a:ext cx="2420357" cy="159984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71551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[Kết nối tri thức và cuộc sống] Giải GDCD 6 bài 4: Tôn trọng sự thật 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3478"/>
            <a:ext cx="8496944" cy="50200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129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22" name="Picture 18" descr="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906" y="2296716"/>
            <a:ext cx="6074155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1" name="Picture 17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1" y="3334941"/>
            <a:ext cx="4470455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0" name="Picture 16" descr="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3688" y="3281273"/>
            <a:ext cx="4367780" cy="74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9" name="Picture 15" descr="Co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144" y="3070507"/>
            <a:ext cx="4530090" cy="615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8" name="Picture 14" descr="Cov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2735" y="2429728"/>
            <a:ext cx="4667011" cy="806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7" name="Picture 13" descr="Cov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836" y="2182657"/>
            <a:ext cx="1740694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6" name="Picture 12" descr="Cov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0" y="1199200"/>
            <a:ext cx="3410353" cy="1170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5" name="Picture 11" descr="Cove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4068" y="1018104"/>
            <a:ext cx="4310838" cy="856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4" name="Picture 10" descr="Cove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5091" y="862014"/>
            <a:ext cx="4310838" cy="615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3" name="Picture 9" descr="Cover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457" y="361355"/>
            <a:ext cx="4433473" cy="696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2" name="Picture 8" descr="Cover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479" y="901899"/>
            <a:ext cx="1858566" cy="1139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图片 1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60" r="8347"/>
          <a:stretch>
            <a:fillRect/>
          </a:stretch>
        </p:blipFill>
        <p:spPr>
          <a:xfrm flipH="1">
            <a:off x="-120073" y="298645"/>
            <a:ext cx="1612522" cy="1584467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251520" y="1933705"/>
            <a:ext cx="9079454" cy="3201461"/>
            <a:chOff x="313424" y="2520729"/>
            <a:chExt cx="12105938" cy="4268615"/>
          </a:xfrm>
        </p:grpSpPr>
        <p:pic>
          <p:nvPicPr>
            <p:cNvPr id="21508" name="Picture 4" descr="Cover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7511" y="2520729"/>
              <a:ext cx="2304839" cy="15747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902533" y="3119831"/>
              <a:ext cx="2516829" cy="3669513"/>
            </a:xfrm>
            <a:prstGeom prst="rect">
              <a:avLst/>
            </a:prstGeom>
          </p:spPr>
        </p:pic>
        <p:pic>
          <p:nvPicPr>
            <p:cNvPr id="20" name="图片 24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424" y="4245768"/>
              <a:ext cx="2489200" cy="2543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63561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868"/>
            <a:ext cx="9108504" cy="5126633"/>
          </a:xfrm>
        </p:spPr>
      </p:pic>
      <p:sp>
        <p:nvSpPr>
          <p:cNvPr id="6" name="Rectangle 5"/>
          <p:cNvSpPr/>
          <p:nvPr/>
        </p:nvSpPr>
        <p:spPr>
          <a:xfrm>
            <a:off x="323528" y="2355727"/>
            <a:ext cx="7704856" cy="1260140"/>
          </a:xfrm>
          <a:prstGeom prst="rect">
            <a:avLst/>
          </a:prstGeom>
          <a:noFill/>
        </p:spPr>
        <p:txBody>
          <a:bodyPr wrap="none" lIns="91438" tIns="45719" rIns="91438" bIns="45719">
            <a:prstTxWarp prst="textWave2">
              <a:avLst/>
            </a:prstTxWarp>
            <a:spAutoFit/>
          </a:bodyPr>
          <a:lstStyle/>
          <a:p>
            <a:pPr algn="ctr"/>
            <a:r>
              <a:rPr lang="vi-VN" sz="1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Xin cảm ơn và hẹn gặp lại</a:t>
            </a:r>
            <a:endParaRPr lang="vi-VN" sz="1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49765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组合 81"/>
          <p:cNvGrpSpPr/>
          <p:nvPr/>
        </p:nvGrpSpPr>
        <p:grpSpPr>
          <a:xfrm>
            <a:off x="0" y="3905409"/>
            <a:ext cx="9392884" cy="1235528"/>
            <a:chOff x="0" y="5207212"/>
            <a:chExt cx="12523845" cy="1647370"/>
          </a:xfrm>
        </p:grpSpPr>
        <p:pic>
          <p:nvPicPr>
            <p:cNvPr id="83" name="图片 8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207212"/>
              <a:ext cx="6427845" cy="1647370"/>
            </a:xfrm>
            <a:prstGeom prst="rect">
              <a:avLst/>
            </a:prstGeom>
          </p:spPr>
        </p:pic>
        <p:pic>
          <p:nvPicPr>
            <p:cNvPr id="84" name="图片 8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0" y="5207212"/>
              <a:ext cx="6427845" cy="1647370"/>
            </a:xfrm>
            <a:prstGeom prst="rect">
              <a:avLst/>
            </a:prstGeom>
          </p:spPr>
        </p:pic>
      </p:grpSp>
      <p:grpSp>
        <p:nvGrpSpPr>
          <p:cNvPr id="87" name="组合 86"/>
          <p:cNvGrpSpPr/>
          <p:nvPr/>
        </p:nvGrpSpPr>
        <p:grpSpPr>
          <a:xfrm>
            <a:off x="1815472" y="-89154"/>
            <a:ext cx="5582491" cy="3569946"/>
            <a:chOff x="2516470" y="548138"/>
            <a:chExt cx="7443321" cy="4759928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21" name="云形 20"/>
            <p:cNvSpPr/>
            <p:nvPr/>
          </p:nvSpPr>
          <p:spPr>
            <a:xfrm>
              <a:off x="2516470" y="548138"/>
              <a:ext cx="7443321" cy="4759928"/>
            </a:xfrm>
            <a:prstGeom prst="cloud">
              <a:avLst/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86" name="云形 85"/>
            <p:cNvSpPr/>
            <p:nvPr/>
          </p:nvSpPr>
          <p:spPr>
            <a:xfrm>
              <a:off x="2922743" y="818421"/>
              <a:ext cx="6658840" cy="4258256"/>
            </a:xfrm>
            <a:prstGeom prst="cloud">
              <a:avLst/>
            </a:prstGeom>
            <a:grpFill/>
            <a:ln>
              <a:solidFill>
                <a:srgbClr val="8ACFEA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3642" y="2827239"/>
            <a:ext cx="1007591" cy="1007591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716" y="21336"/>
            <a:ext cx="834500" cy="834500"/>
          </a:xfrm>
          <a:prstGeom prst="rect">
            <a:avLst/>
          </a:prstGeom>
        </p:spPr>
      </p:pic>
      <p:pic>
        <p:nvPicPr>
          <p:cNvPr id="89" name="图片 8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77" y="305895"/>
            <a:ext cx="2054978" cy="2391599"/>
          </a:xfrm>
          <a:prstGeom prst="rect">
            <a:avLst/>
          </a:prstGeom>
        </p:spPr>
      </p:pic>
      <p:sp>
        <p:nvSpPr>
          <p:cNvPr id="39" name="文本框 38"/>
          <p:cNvSpPr txBox="1"/>
          <p:nvPr/>
        </p:nvSpPr>
        <p:spPr>
          <a:xfrm>
            <a:off x="1179793" y="582631"/>
            <a:ext cx="601554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 err="1" smtClean="0">
                <a:latin typeface="Times New Roman" panose="02020603050405020304" pitchFamily="18" charset="0"/>
                <a:ea typeface="方正汉真广标简体" panose="02000000000000000000" pitchFamily="2" charset="-122"/>
                <a:cs typeface="Times New Roman" panose="02020603050405020304" pitchFamily="18" charset="0"/>
              </a:rPr>
              <a:t>Tiết</a:t>
            </a:r>
            <a:r>
              <a:rPr lang="en-US" altLang="zh-CN" sz="5400" dirty="0" smtClean="0">
                <a:latin typeface="Times New Roman" panose="02020603050405020304" pitchFamily="18" charset="0"/>
                <a:ea typeface="方正汉真广标简体" panose="02000000000000000000" pitchFamily="2" charset="-122"/>
                <a:cs typeface="Times New Roman" panose="02020603050405020304" pitchFamily="18" charset="0"/>
              </a:rPr>
              <a:t> 10: TÔN </a:t>
            </a:r>
            <a:r>
              <a:rPr lang="vi-VN" altLang="zh-CN" sz="5400" dirty="0" smtClean="0">
                <a:latin typeface="Times New Roman" panose="02020603050405020304" pitchFamily="18" charset="0"/>
                <a:ea typeface="方正汉真广标简体" panose="02000000000000000000" pitchFamily="2" charset="-122"/>
                <a:cs typeface="Times New Roman" panose="02020603050405020304" pitchFamily="18" charset="0"/>
              </a:rPr>
              <a:t>TRỌNG</a:t>
            </a:r>
            <a:r>
              <a:rPr lang="en-US" altLang="zh-CN" sz="5400" dirty="0">
                <a:latin typeface="Times New Roman" panose="02020603050405020304" pitchFamily="18" charset="0"/>
                <a:ea typeface="方正汉真广标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5400" dirty="0" smtClean="0">
                <a:latin typeface="Times New Roman" panose="02020603050405020304" pitchFamily="18" charset="0"/>
                <a:ea typeface="方正汉真广标简体" panose="02000000000000000000" pitchFamily="2" charset="-122"/>
                <a:cs typeface="Times New Roman" panose="02020603050405020304" pitchFamily="18" charset="0"/>
              </a:rPr>
              <a:t>SỰ THẬT</a:t>
            </a:r>
          </a:p>
          <a:p>
            <a:pPr algn="ctr"/>
            <a:r>
              <a:rPr lang="en-US" altLang="zh-CN" sz="5400" dirty="0" smtClean="0">
                <a:latin typeface="Times New Roman" panose="02020603050405020304" pitchFamily="18" charset="0"/>
                <a:ea typeface="方正汉真广标简体" panose="02000000000000000000" pitchFamily="2" charset="-122"/>
                <a:cs typeface="Times New Roman" panose="02020603050405020304" pitchFamily="18" charset="0"/>
              </a:rPr>
              <a:t>(</a:t>
            </a:r>
            <a:r>
              <a:rPr lang="en-US" altLang="zh-CN" sz="5400" dirty="0" err="1" smtClean="0">
                <a:latin typeface="Times New Roman" panose="02020603050405020304" pitchFamily="18" charset="0"/>
                <a:ea typeface="方正汉真广标简体" panose="02000000000000000000" pitchFamily="2" charset="-122"/>
                <a:cs typeface="Times New Roman" panose="02020603050405020304" pitchFamily="18" charset="0"/>
              </a:rPr>
              <a:t>Tiết</a:t>
            </a:r>
            <a:r>
              <a:rPr lang="en-US" altLang="zh-CN" sz="5400" dirty="0" smtClean="0">
                <a:latin typeface="Times New Roman" panose="02020603050405020304" pitchFamily="18" charset="0"/>
                <a:ea typeface="方正汉真广标简体" panose="02000000000000000000" pitchFamily="2" charset="-122"/>
                <a:cs typeface="Times New Roman" panose="02020603050405020304" pitchFamily="18" charset="0"/>
              </a:rPr>
              <a:t> 2)</a:t>
            </a:r>
            <a:endParaRPr lang="en-US" altLang="zh-CN" sz="5400" dirty="0">
              <a:latin typeface="Times New Roman" panose="02020603050405020304" pitchFamily="18" charset="0"/>
              <a:ea typeface="方正汉真广标简体" panose="02000000000000000000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7435071" y="464110"/>
            <a:ext cx="1225121" cy="783452"/>
            <a:chOff x="8985779" y="3960837"/>
            <a:chExt cx="2199915" cy="1406823"/>
          </a:xfrm>
        </p:grpSpPr>
        <p:sp>
          <p:nvSpPr>
            <p:cNvPr id="40" name="云形 39"/>
            <p:cNvSpPr/>
            <p:nvPr/>
          </p:nvSpPr>
          <p:spPr>
            <a:xfrm>
              <a:off x="8985779" y="3960837"/>
              <a:ext cx="2199915" cy="1406823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44" name="云形 43"/>
            <p:cNvSpPr/>
            <p:nvPr/>
          </p:nvSpPr>
          <p:spPr>
            <a:xfrm>
              <a:off x="9217452" y="4084959"/>
              <a:ext cx="1756042" cy="1122971"/>
            </a:xfrm>
            <a:prstGeom prst="cloud">
              <a:avLst/>
            </a:prstGeom>
            <a:noFill/>
            <a:ln>
              <a:solidFill>
                <a:srgbClr val="8ACFEA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pic>
        <p:nvPicPr>
          <p:cNvPr id="13" name="图片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00954">
            <a:off x="7880405" y="690120"/>
            <a:ext cx="361523" cy="333775"/>
          </a:xfrm>
          <a:prstGeom prst="rect">
            <a:avLst/>
          </a:prstGeom>
        </p:spPr>
      </p:pic>
      <p:grpSp>
        <p:nvGrpSpPr>
          <p:cNvPr id="66" name="组合 65"/>
          <p:cNvGrpSpPr/>
          <p:nvPr/>
        </p:nvGrpSpPr>
        <p:grpSpPr>
          <a:xfrm>
            <a:off x="448981" y="2657292"/>
            <a:ext cx="1418269" cy="906968"/>
            <a:chOff x="392658" y="3679279"/>
            <a:chExt cx="1466266" cy="937662"/>
          </a:xfrm>
        </p:grpSpPr>
        <p:grpSp>
          <p:nvGrpSpPr>
            <p:cNvPr id="23" name="组合 22"/>
            <p:cNvGrpSpPr/>
            <p:nvPr/>
          </p:nvGrpSpPr>
          <p:grpSpPr>
            <a:xfrm>
              <a:off x="392658" y="3679279"/>
              <a:ext cx="1466266" cy="937662"/>
              <a:chOff x="1281153" y="5632171"/>
              <a:chExt cx="1466266" cy="937662"/>
            </a:xfrm>
          </p:grpSpPr>
          <p:sp>
            <p:nvSpPr>
              <p:cNvPr id="42" name="云形 41"/>
              <p:cNvSpPr/>
              <p:nvPr/>
            </p:nvSpPr>
            <p:spPr>
              <a:xfrm>
                <a:off x="1281153" y="5632171"/>
                <a:ext cx="1466266" cy="937662"/>
              </a:xfrm>
              <a:prstGeom prst="cloud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43" name="云形 42"/>
              <p:cNvSpPr/>
              <p:nvPr/>
            </p:nvSpPr>
            <p:spPr>
              <a:xfrm>
                <a:off x="1414367" y="5706781"/>
                <a:ext cx="1199837" cy="767283"/>
              </a:xfrm>
              <a:prstGeom prst="cloud">
                <a:avLst/>
              </a:prstGeom>
              <a:noFill/>
              <a:ln>
                <a:solidFill>
                  <a:srgbClr val="8ACFEA"/>
                </a:solidFill>
                <a:prstDash val="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</p:grp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80129">
              <a:off x="717070" y="4035686"/>
              <a:ext cx="810723" cy="274088"/>
            </a:xfrm>
            <a:prstGeom prst="rect">
              <a:avLst/>
            </a:prstGeom>
          </p:spPr>
        </p:pic>
      </p:grpSp>
      <p:pic>
        <p:nvPicPr>
          <p:cNvPr id="80" name="图片 7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904" y="1866526"/>
            <a:ext cx="1913446" cy="4186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059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7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53" y="-41553"/>
            <a:ext cx="1143000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8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3939902"/>
            <a:ext cx="1143000" cy="1046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1" name="Text Box 5"/>
          <p:cNvSpPr txBox="1">
            <a:spLocks noChangeArrowheads="1"/>
          </p:cNvSpPr>
          <p:nvPr/>
        </p:nvSpPr>
        <p:spPr bwMode="auto">
          <a:xfrm>
            <a:off x="3314701" y="342900"/>
            <a:ext cx="184731" cy="36933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80902" name="Text Box 6"/>
          <p:cNvSpPr txBox="1">
            <a:spLocks noChangeArrowheads="1"/>
          </p:cNvSpPr>
          <p:nvPr/>
        </p:nvSpPr>
        <p:spPr bwMode="auto">
          <a:xfrm>
            <a:off x="2483768" y="0"/>
            <a:ext cx="5904656" cy="938719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sz="21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</a:t>
            </a:r>
            <a:r>
              <a:rPr lang="en-US" sz="21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</a:t>
            </a:r>
            <a:r>
              <a:rPr lang="en-US" sz="1600" b="1" dirty="0">
                <a:ln w="11430"/>
                <a:solidFill>
                  <a:schemeClr val="accent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 </a:t>
            </a:r>
            <a:r>
              <a:rPr lang="en-US" sz="1600" b="1" dirty="0" smtClean="0">
                <a:ln w="11430"/>
                <a:solidFill>
                  <a:schemeClr val="accent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US" sz="1600" b="1" dirty="0">
                <a:ln w="11430"/>
                <a:solidFill>
                  <a:schemeClr val="accent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BÀI </a:t>
            </a:r>
            <a:r>
              <a:rPr lang="en-US" sz="1600" b="1" dirty="0" smtClean="0">
                <a:ln w="11430"/>
                <a:solidFill>
                  <a:schemeClr val="accent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6: </a:t>
            </a:r>
            <a:r>
              <a:rPr lang="en-US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TÔN </a:t>
            </a:r>
            <a:r>
              <a:rPr lang="en-US" sz="1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TRỌNG SỰ THẬT</a:t>
            </a:r>
          </a:p>
          <a:p>
            <a:pPr eaLnBrk="1" hangingPunct="1">
              <a:defRPr/>
            </a:pPr>
            <a:r>
              <a:rPr lang="en-US" sz="1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</a:t>
            </a:r>
          </a:p>
          <a:p>
            <a:pPr algn="ctr" eaLnBrk="1" hangingPunct="1">
              <a:defRPr/>
            </a:pP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95536" y="404207"/>
            <a:ext cx="3941261" cy="684801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algn="ctr" defTabSz="342892"/>
            <a:r>
              <a:rPr lang="en-US" altLang="zh-CN" sz="4000" b="1" dirty="0" smtClean="0">
                <a:solidFill>
                  <a:srgbClr val="FF0000"/>
                </a:solidFill>
                <a:latin typeface="Times New Roman" pitchFamily="18" charset="0"/>
                <a:ea typeface="华康海报体W12" panose="040B0C09000000000000" pitchFamily="81" charset="-122"/>
                <a:cs typeface="Times New Roman" pitchFamily="18" charset="0"/>
              </a:rPr>
              <a:t>I. </a:t>
            </a:r>
            <a:r>
              <a:rPr lang="en-US" altLang="zh-CN" sz="4000" b="1" dirty="0" err="1" smtClean="0">
                <a:solidFill>
                  <a:srgbClr val="FF0000"/>
                </a:solidFill>
                <a:latin typeface="Times New Roman" pitchFamily="18" charset="0"/>
                <a:ea typeface="华康海报体W12" panose="040B0C09000000000000" pitchFamily="81" charset="-122"/>
                <a:cs typeface="Times New Roman" pitchFamily="18" charset="0"/>
              </a:rPr>
              <a:t>Khám</a:t>
            </a:r>
            <a:r>
              <a:rPr lang="en-US" altLang="zh-CN" sz="4000" b="1" dirty="0" smtClean="0">
                <a:solidFill>
                  <a:srgbClr val="FF0000"/>
                </a:solidFill>
                <a:latin typeface="Times New Roman" pitchFamily="18" charset="0"/>
                <a:ea typeface="华康海报体W12" panose="040B0C09000000000000" pitchFamily="81" charset="-122"/>
                <a:cs typeface="Times New Roman" pitchFamily="18" charset="0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Times New Roman" pitchFamily="18" charset="0"/>
                <a:ea typeface="华康海报体W12" panose="040B0C09000000000000" pitchFamily="81" charset="-122"/>
                <a:cs typeface="Times New Roman" pitchFamily="18" charset="0"/>
              </a:rPr>
              <a:t>phá</a:t>
            </a:r>
            <a:endParaRPr lang="zh-CN" altLang="en-US" sz="4000" b="1" dirty="0">
              <a:solidFill>
                <a:srgbClr val="FF0000"/>
              </a:solidFill>
              <a:latin typeface="Times New Roman" pitchFamily="18" charset="0"/>
              <a:ea typeface="华康海报体W12" panose="040B0C09000000000000" pitchFamily="81" charset="-122"/>
              <a:cs typeface="Times New Roman" pitchFamily="18" charset="0"/>
            </a:endParaRPr>
          </a:p>
        </p:txBody>
      </p:sp>
      <p:sp>
        <p:nvSpPr>
          <p:cNvPr id="17" name="文本框 15"/>
          <p:cNvSpPr txBox="1"/>
          <p:nvPr/>
        </p:nvSpPr>
        <p:spPr>
          <a:xfrm>
            <a:off x="450719" y="1089008"/>
            <a:ext cx="5849473" cy="500135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algn="ctr" defTabSz="342892"/>
            <a:r>
              <a:rPr lang="en-US" altLang="zh-CN" sz="2800" b="1" dirty="0" smtClean="0">
                <a:solidFill>
                  <a:srgbClr val="0070C0"/>
                </a:solidFill>
                <a:latin typeface="Times New Roman" pitchFamily="18" charset="0"/>
                <a:ea typeface="华康海报体W12" panose="040B0C09000000000000" pitchFamily="81" charset="-122"/>
                <a:cs typeface="Times New Roman" pitchFamily="18" charset="0"/>
              </a:rPr>
              <a:t>2. Ý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Times New Roman" pitchFamily="18" charset="0"/>
                <a:ea typeface="华康海报体W12" panose="040B0C09000000000000" pitchFamily="81" charset="-122"/>
                <a:cs typeface="Times New Roman" pitchFamily="18" charset="0"/>
              </a:rPr>
              <a:t>nghĩa</a:t>
            </a:r>
            <a:r>
              <a:rPr lang="en-US" altLang="zh-CN" sz="2800" b="1" dirty="0" smtClean="0">
                <a:solidFill>
                  <a:srgbClr val="0070C0"/>
                </a:solidFill>
                <a:latin typeface="Times New Roman" pitchFamily="18" charset="0"/>
                <a:ea typeface="华康海报体W12" panose="040B0C09000000000000" pitchFamily="81" charset="-122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Times New Roman" pitchFamily="18" charset="0"/>
                <a:ea typeface="华康海报体W12" panose="040B0C09000000000000" pitchFamily="81" charset="-122"/>
                <a:cs typeface="Times New Roman" pitchFamily="18" charset="0"/>
              </a:rPr>
              <a:t>của</a:t>
            </a:r>
            <a:r>
              <a:rPr lang="en-US" altLang="zh-CN" sz="2800" b="1" dirty="0" smtClean="0">
                <a:solidFill>
                  <a:srgbClr val="0070C0"/>
                </a:solidFill>
                <a:latin typeface="Times New Roman" pitchFamily="18" charset="0"/>
                <a:ea typeface="华康海报体W12" panose="040B0C09000000000000" pitchFamily="81" charset="-122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Times New Roman" pitchFamily="18" charset="0"/>
                <a:ea typeface="华康海报体W12" panose="040B0C09000000000000" pitchFamily="81" charset="-122"/>
                <a:cs typeface="Times New Roman" pitchFamily="18" charset="0"/>
              </a:rPr>
              <a:t>việc</a:t>
            </a:r>
            <a:r>
              <a:rPr lang="en-US" altLang="zh-CN" sz="2800" b="1" dirty="0" smtClean="0">
                <a:solidFill>
                  <a:srgbClr val="0070C0"/>
                </a:solidFill>
                <a:latin typeface="Times New Roman" pitchFamily="18" charset="0"/>
                <a:ea typeface="华康海报体W12" panose="040B0C09000000000000" pitchFamily="81" charset="-122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Times New Roman" pitchFamily="18" charset="0"/>
                <a:ea typeface="华康海报体W12" panose="040B0C09000000000000" pitchFamily="81" charset="-122"/>
                <a:cs typeface="Times New Roman" pitchFamily="18" charset="0"/>
              </a:rPr>
              <a:t>tôn</a:t>
            </a:r>
            <a:r>
              <a:rPr lang="en-US" altLang="zh-CN" sz="2800" b="1" dirty="0" smtClean="0">
                <a:solidFill>
                  <a:srgbClr val="0070C0"/>
                </a:solidFill>
                <a:latin typeface="Times New Roman" pitchFamily="18" charset="0"/>
                <a:ea typeface="华康海报体W12" panose="040B0C09000000000000" pitchFamily="81" charset="-122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Times New Roman" pitchFamily="18" charset="0"/>
                <a:ea typeface="华康海报体W12" panose="040B0C09000000000000" pitchFamily="81" charset="-122"/>
                <a:cs typeface="Times New Roman" pitchFamily="18" charset="0"/>
              </a:rPr>
              <a:t>trọng</a:t>
            </a:r>
            <a:r>
              <a:rPr lang="en-US" altLang="zh-CN" sz="2800" b="1" dirty="0" smtClean="0">
                <a:solidFill>
                  <a:srgbClr val="0070C0"/>
                </a:solidFill>
                <a:latin typeface="Times New Roman" pitchFamily="18" charset="0"/>
                <a:ea typeface="华康海报体W12" panose="040B0C09000000000000" pitchFamily="81" charset="-122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Times New Roman" pitchFamily="18" charset="0"/>
                <a:ea typeface="华康海报体W12" panose="040B0C09000000000000" pitchFamily="81" charset="-122"/>
                <a:cs typeface="Times New Roman" pitchFamily="18" charset="0"/>
              </a:rPr>
              <a:t>sự</a:t>
            </a:r>
            <a:r>
              <a:rPr lang="en-US" altLang="zh-CN" sz="2800" b="1" dirty="0" smtClean="0">
                <a:solidFill>
                  <a:srgbClr val="0070C0"/>
                </a:solidFill>
                <a:latin typeface="Times New Roman" pitchFamily="18" charset="0"/>
                <a:ea typeface="华康海报体W12" panose="040B0C09000000000000" pitchFamily="81" charset="-122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Times New Roman" pitchFamily="18" charset="0"/>
                <a:ea typeface="华康海报体W12" panose="040B0C09000000000000" pitchFamily="81" charset="-122"/>
                <a:cs typeface="Times New Roman" pitchFamily="18" charset="0"/>
              </a:rPr>
              <a:t>thật</a:t>
            </a:r>
            <a:endParaRPr lang="zh-CN" altLang="en-US" sz="2800" b="1" dirty="0">
              <a:solidFill>
                <a:srgbClr val="0070C0"/>
              </a:solidFill>
              <a:latin typeface="Times New Roman" pitchFamily="18" charset="0"/>
              <a:ea typeface="华康海报体W12" panose="040B0C09000000000000" pitchFamily="81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895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wedge/>
      </p:transition>
    </mc:Choice>
    <mc:Fallback xmlns="">
      <p:transition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D48BB6B-12C2-4BB3-AE55-36FA6B575FC3}"/>
              </a:ext>
            </a:extLst>
          </p:cNvPr>
          <p:cNvSpPr txBox="1"/>
          <p:nvPr/>
        </p:nvSpPr>
        <p:spPr>
          <a:xfrm>
            <a:off x="221757" y="374210"/>
            <a:ext cx="871296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thắn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ạ?</a:t>
            </a: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tồn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con. Ng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thắn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đắn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nhầm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lẫn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n.Đôi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ng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thắn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thòi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xấu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Nh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tin t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ởng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dối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ghét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dối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khoa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n!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Vâng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ạ, con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C28CE2-FB46-46A7-A681-52693B66A413}"/>
              </a:ext>
            </a:extLst>
          </p:cNvPr>
          <p:cNvSpPr txBox="1"/>
          <p:nvPr/>
        </p:nvSpPr>
        <p:spPr>
          <a:xfrm>
            <a:off x="249676" y="3820684"/>
            <a:ext cx="69076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7FC94F-E669-4D41-BC29-03D44FDB5B06}"/>
              </a:ext>
            </a:extLst>
          </p:cNvPr>
          <p:cNvSpPr txBox="1"/>
          <p:nvPr/>
        </p:nvSpPr>
        <p:spPr>
          <a:xfrm>
            <a:off x="251520" y="4312503"/>
            <a:ext cx="86832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Theo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59797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3568" y="195486"/>
            <a:ext cx="8352928" cy="37480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 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Mai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Thảo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6C do Mai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trưởng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Hai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rất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nhau.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Mai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giỏi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Thảo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chưa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chăm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hay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thiếu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vẻ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cán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bộ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Mai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báo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cáo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vẻ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chuẩn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nhưng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báo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cáo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Thảo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</a:pP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ở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07000"/>
              </a:lnSpc>
            </a:pPr>
            <a:r>
              <a:rPr lang="en-US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1.Có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ý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rằng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Mai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vậy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Mai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tốt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Thảo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</a:pPr>
            <a:r>
              <a:rPr lang="en-US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2.Một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rằng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Mai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vậy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thật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cũng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tốt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Thảo</a:t>
            </a:r>
            <a:r>
              <a:rPr lang="en-US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27584" y="3971306"/>
            <a:ext cx="8208912" cy="7287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hay 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algn="just">
              <a:lnSpc>
                <a:spcPct val="107000"/>
              </a:lnSpc>
            </a:pP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Mai, 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32763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35496" y="483518"/>
          <a:ext cx="9073008" cy="4572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261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0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08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R="45720" algn="ctr"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Ý nghĩa của Tôn trọng sự thật</a:t>
                      </a:r>
                      <a:endParaRPr lang="vi-VN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45720" algn="ctr"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 ý</a:t>
                      </a:r>
                      <a:endParaRPr lang="vi-VN" sz="2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5720" algn="ctr"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 đồng ý</a:t>
                      </a:r>
                      <a:endParaRPr lang="vi-VN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R="45720"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Biết tôn trọng sự thật sẽ nhận được nhiều điều tốt đẹp</a:t>
                      </a:r>
                      <a:endParaRPr lang="vi-VN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45720"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      </a:t>
                      </a:r>
                      <a:endParaRPr lang="vi-VN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5720"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R="45720"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 thẳng thắn, thật thà đều phải chịu thiệt thòi</a:t>
                      </a:r>
                      <a:endParaRPr lang="vi-VN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45720"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5720"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R="45720">
                        <a:spcAft>
                          <a:spcPts val="0"/>
                        </a:spcAft>
                      </a:pPr>
                      <a:r>
                        <a:rPr lang="es-E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Tôn</a:t>
                      </a: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trọng</a:t>
                      </a: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thật</a:t>
                      </a: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góp</a:t>
                      </a: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bảo</a:t>
                      </a: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vệ</a:t>
                      </a: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cuộc</a:t>
                      </a: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s-E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trị</a:t>
                      </a: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đúng</a:t>
                      </a: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đắn</a:t>
                      </a:r>
                      <a:endParaRPr lang="vi-VN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45720"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5720"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R="45720"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Biết tôn trọng sự thật sẽ được mọi người yêu quý, tin tưởng</a:t>
                      </a:r>
                      <a:endParaRPr lang="vi-VN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45720"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5720"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R="45720">
                        <a:spcAft>
                          <a:spcPts val="0"/>
                        </a:spcAft>
                      </a:pPr>
                      <a:r>
                        <a:rPr lang="es-E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</a:t>
                      </a: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dối</a:t>
                      </a: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sẽ</a:t>
                      </a: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bị</a:t>
                      </a: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mọi</a:t>
                      </a: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xa</a:t>
                      </a: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lánh</a:t>
                      </a: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s-E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ghét</a:t>
                      </a: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bỏ</a:t>
                      </a:r>
                      <a:endParaRPr lang="vi-VN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45720"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5720"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R="45720">
                        <a:spcAft>
                          <a:spcPts val="0"/>
                        </a:spcAft>
                      </a:pPr>
                      <a:r>
                        <a:rPr lang="es-E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dối</a:t>
                      </a: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trá</a:t>
                      </a: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xung</a:t>
                      </a: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đột</a:t>
                      </a: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s-E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đổ</a:t>
                      </a: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vỡ</a:t>
                      </a:r>
                      <a:endParaRPr lang="vi-VN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45720"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5720"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R="45720">
                        <a:spcAft>
                          <a:spcPts val="0"/>
                        </a:spcAft>
                      </a:pPr>
                      <a:r>
                        <a:rPr lang="es-E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Tôn</a:t>
                      </a: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trọng</a:t>
                      </a: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thật</a:t>
                      </a: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sẽ</a:t>
                      </a: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giúp</a:t>
                      </a: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cuộc</a:t>
                      </a: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trở</a:t>
                      </a: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nên</a:t>
                      </a: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tốt</a:t>
                      </a: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đẹp</a:t>
                      </a: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hơn</a:t>
                      </a:r>
                      <a:endParaRPr lang="vi-VN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45720"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5720"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R="45720">
                        <a:spcAft>
                          <a:spcPts val="0"/>
                        </a:spcAft>
                      </a:pPr>
                      <a:r>
                        <a:rPr lang="es-E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thật</a:t>
                      </a: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s-E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trung</a:t>
                      </a: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giúp</a:t>
                      </a: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tâm</a:t>
                      </a: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hồn</a:t>
                      </a: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thanh</a:t>
                      </a: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thản</a:t>
                      </a: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s-E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bình</a:t>
                      </a: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</a:t>
                      </a:r>
                      <a:endParaRPr lang="vi-VN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45720"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5720"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R="45720"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Tôn trọng sự thật giúp con người tin tưởng, gắn kết nhau hơn</a:t>
                      </a:r>
                      <a:endParaRPr lang="vi-VN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45720"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5720"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</a:rPr>
                        <a:t>Nói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 ra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</a:rPr>
                        <a:t>sự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</a:rPr>
                        <a:t>thật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</a:rPr>
                        <a:t>sẽ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</a:rPr>
                        <a:t>bị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 ng</a:t>
                      </a:r>
                      <a:r>
                        <a:rPr lang="vi-VN" sz="2000" dirty="0">
                          <a:solidFill>
                            <a:schemeClr val="tx1"/>
                          </a:solidFill>
                        </a:rPr>
                        <a:t>ư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</a:rPr>
                        <a:t>ời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</a:rPr>
                        <a:t>xấu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</a:rPr>
                        <a:t>xâm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</a:rPr>
                        <a:t>hại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45720"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5720"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907704" y="-38500"/>
            <a:ext cx="5328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vi-VN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169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3EB9939-D344-4D47-B724-0032E33346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5849026"/>
              </p:ext>
            </p:extLst>
          </p:nvPr>
        </p:nvGraphicFramePr>
        <p:xfrm>
          <a:off x="14606" y="411510"/>
          <a:ext cx="9132114" cy="44152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92688">
                  <a:extLst>
                    <a:ext uri="{9D8B030D-6E8A-4147-A177-3AD203B41FA5}">
                      <a16:colId xmlns:a16="http://schemas.microsoft.com/office/drawing/2014/main" val="1926524758"/>
                    </a:ext>
                  </a:extLst>
                </a:gridCol>
                <a:gridCol w="1112018">
                  <a:extLst>
                    <a:ext uri="{9D8B030D-6E8A-4147-A177-3AD203B41FA5}">
                      <a16:colId xmlns:a16="http://schemas.microsoft.com/office/drawing/2014/main" val="1559256514"/>
                    </a:ext>
                  </a:extLst>
                </a:gridCol>
                <a:gridCol w="1827408">
                  <a:extLst>
                    <a:ext uri="{9D8B030D-6E8A-4147-A177-3AD203B41FA5}">
                      <a16:colId xmlns:a16="http://schemas.microsoft.com/office/drawing/2014/main" val="605456417"/>
                    </a:ext>
                  </a:extLst>
                </a:gridCol>
              </a:tblGrid>
              <a:tr h="467591"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  Ý </a:t>
                      </a:r>
                      <a:r>
                        <a:rPr lang="en-US" dirty="0" err="1"/>
                        <a:t>nghĩa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của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Tôn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trọng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sự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thật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</a:t>
                      </a:r>
                      <a:r>
                        <a:rPr lang="en-US" dirty="0" err="1"/>
                        <a:t>Đồng</a:t>
                      </a:r>
                      <a:r>
                        <a:rPr lang="en-US" dirty="0"/>
                        <a:t> 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</a:t>
                      </a:r>
                      <a:r>
                        <a:rPr lang="en-US" dirty="0" err="1"/>
                        <a:t>Không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đồng</a:t>
                      </a:r>
                      <a:r>
                        <a:rPr lang="en-US" dirty="0"/>
                        <a:t> 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5573667"/>
                  </a:ext>
                </a:extLst>
              </a:tr>
              <a:tr h="375967">
                <a:tc>
                  <a:txBody>
                    <a:bodyPr/>
                    <a:lstStyle/>
                    <a:p>
                      <a:r>
                        <a:rPr lang="en-US" dirty="0" err="1"/>
                        <a:t>Biết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tôn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trọng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sự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thật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sẽ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nhận</a:t>
                      </a:r>
                      <a:r>
                        <a:rPr lang="en-US" dirty="0"/>
                        <a:t> đ</a:t>
                      </a:r>
                      <a:r>
                        <a:rPr lang="vi-VN" dirty="0"/>
                        <a:t>ư</a:t>
                      </a:r>
                      <a:r>
                        <a:rPr lang="en-US" dirty="0" err="1"/>
                        <a:t>ợc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nhiều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điều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tốt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đẹp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7569527"/>
                  </a:ext>
                </a:extLst>
              </a:tr>
              <a:tr h="340424">
                <a:tc>
                  <a:txBody>
                    <a:bodyPr/>
                    <a:lstStyle/>
                    <a:p>
                      <a:r>
                        <a:rPr lang="en-US" dirty="0"/>
                        <a:t>Ng</a:t>
                      </a:r>
                      <a:r>
                        <a:rPr lang="vi-VN" dirty="0"/>
                        <a:t>ư</a:t>
                      </a:r>
                      <a:r>
                        <a:rPr lang="en-US" dirty="0" err="1"/>
                        <a:t>ời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thẳng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thắn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thật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thà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đều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phải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chịu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thiệt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thòi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7673614"/>
                  </a:ext>
                </a:extLst>
              </a:tr>
              <a:tr h="592913">
                <a:tc>
                  <a:txBody>
                    <a:bodyPr/>
                    <a:lstStyle/>
                    <a:p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Tôn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trọng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sự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thật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góp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phần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bảo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vệ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cuộc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sống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các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giá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trị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đúng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đắn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8071687"/>
                  </a:ext>
                </a:extLst>
              </a:tr>
              <a:tr h="384881">
                <a:tc>
                  <a:txBody>
                    <a:bodyPr/>
                    <a:lstStyle/>
                    <a:p>
                      <a:r>
                        <a:rPr lang="en-US" dirty="0" err="1"/>
                        <a:t>Biết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tôn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trọng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sự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thật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sẽ</a:t>
                      </a:r>
                      <a:r>
                        <a:rPr lang="en-US" dirty="0"/>
                        <a:t> đ</a:t>
                      </a:r>
                      <a:r>
                        <a:rPr lang="vi-VN" dirty="0"/>
                        <a:t>ư</a:t>
                      </a:r>
                      <a:r>
                        <a:rPr lang="en-US" dirty="0" err="1"/>
                        <a:t>ợc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mọi</a:t>
                      </a:r>
                      <a:r>
                        <a:rPr lang="en-US" dirty="0"/>
                        <a:t> ng</a:t>
                      </a:r>
                      <a:r>
                        <a:rPr lang="vi-VN" dirty="0"/>
                        <a:t>ư</a:t>
                      </a:r>
                      <a:r>
                        <a:rPr lang="en-US" dirty="0" err="1"/>
                        <a:t>ời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yêu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quý</a:t>
                      </a:r>
                      <a:r>
                        <a:rPr lang="en-US" dirty="0"/>
                        <a:t>, tin t</a:t>
                      </a:r>
                      <a:r>
                        <a:rPr lang="vi-VN" dirty="0"/>
                        <a:t>ư</a:t>
                      </a:r>
                      <a:r>
                        <a:rPr lang="en-US" dirty="0" err="1"/>
                        <a:t>ởng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1869340"/>
                  </a:ext>
                </a:extLst>
              </a:tr>
              <a:tr h="349338">
                <a:tc>
                  <a:txBody>
                    <a:bodyPr/>
                    <a:lstStyle/>
                    <a:p>
                      <a:r>
                        <a:rPr lang="en-US" dirty="0" err="1"/>
                        <a:t>Sống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giả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dối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sẽ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bị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mọi</a:t>
                      </a:r>
                      <a:r>
                        <a:rPr lang="en-US" dirty="0"/>
                        <a:t> ng</a:t>
                      </a:r>
                      <a:r>
                        <a:rPr lang="vi-VN" dirty="0"/>
                        <a:t>ư</a:t>
                      </a:r>
                      <a:r>
                        <a:rPr lang="en-US" dirty="0" err="1"/>
                        <a:t>ời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xa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lánh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ghét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bỏ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8518932"/>
                  </a:ext>
                </a:extLst>
              </a:tr>
              <a:tr h="313795">
                <a:tc>
                  <a:txBody>
                    <a:bodyPr/>
                    <a:lstStyle/>
                    <a:p>
                      <a:r>
                        <a:rPr lang="en-US" dirty="0" err="1"/>
                        <a:t>Sự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dối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trá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là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nguyên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nhân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của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những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xung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đột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đổ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vỡ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7307546"/>
                  </a:ext>
                </a:extLst>
              </a:tr>
              <a:tr h="350260">
                <a:tc>
                  <a:txBody>
                    <a:bodyPr/>
                    <a:lstStyle/>
                    <a:p>
                      <a:r>
                        <a:rPr lang="en-US" dirty="0" err="1"/>
                        <a:t>Tôn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trọng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sự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thật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sẽ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giúp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cuộc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sống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trở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nên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tốt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đẹp</a:t>
                      </a:r>
                      <a:r>
                        <a:rPr lang="en-US" dirty="0"/>
                        <a:t> h</a:t>
                      </a:r>
                      <a:r>
                        <a:rPr lang="vi-VN" dirty="0"/>
                        <a:t>ơ</a:t>
                      </a:r>
                      <a:r>
                        <a:rPr lang="en-US" dirty="0"/>
                        <a:t>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1501887"/>
                  </a:ext>
                </a:extLst>
              </a:tr>
              <a:tr h="314717">
                <a:tc>
                  <a:txBody>
                    <a:bodyPr/>
                    <a:lstStyle/>
                    <a:p>
                      <a:r>
                        <a:rPr lang="en-US" dirty="0" err="1"/>
                        <a:t>Nói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thật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sống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trung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thực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giúp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tâm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hồn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thanh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thản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bình</a:t>
                      </a:r>
                      <a:r>
                        <a:rPr lang="en-US" dirty="0"/>
                        <a:t> 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9627067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r>
                        <a:rPr lang="en-US" dirty="0" err="1"/>
                        <a:t>Tôn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trọng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sự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thật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giúp</a:t>
                      </a:r>
                      <a:r>
                        <a:rPr lang="en-US" dirty="0"/>
                        <a:t> con ng</a:t>
                      </a:r>
                      <a:r>
                        <a:rPr lang="vi-VN" dirty="0"/>
                        <a:t>ư</a:t>
                      </a:r>
                      <a:r>
                        <a:rPr lang="en-US" dirty="0" err="1"/>
                        <a:t>ời</a:t>
                      </a:r>
                      <a:r>
                        <a:rPr lang="en-US" dirty="0"/>
                        <a:t> tin t</a:t>
                      </a:r>
                      <a:r>
                        <a:rPr lang="vi-VN" dirty="0"/>
                        <a:t>ư</a:t>
                      </a:r>
                      <a:r>
                        <a:rPr lang="en-US" dirty="0" err="1"/>
                        <a:t>ởng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gắn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kết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nhau</a:t>
                      </a:r>
                      <a:r>
                        <a:rPr lang="en-US" dirty="0"/>
                        <a:t> h</a:t>
                      </a:r>
                      <a:r>
                        <a:rPr lang="vi-VN" dirty="0"/>
                        <a:t>ơ</a:t>
                      </a:r>
                      <a:r>
                        <a:rPr lang="en-US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2746087"/>
                  </a:ext>
                </a:extLst>
              </a:tr>
              <a:tr h="46759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Nói</a:t>
                      </a:r>
                      <a:r>
                        <a:rPr lang="en-US" dirty="0"/>
                        <a:t> ra </a:t>
                      </a:r>
                      <a:r>
                        <a:rPr lang="en-US" dirty="0" err="1"/>
                        <a:t>sự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thật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sẽ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bị</a:t>
                      </a:r>
                      <a:r>
                        <a:rPr lang="en-US" dirty="0"/>
                        <a:t> ng</a:t>
                      </a:r>
                      <a:r>
                        <a:rPr lang="vi-VN" dirty="0"/>
                        <a:t>ư</a:t>
                      </a:r>
                      <a:r>
                        <a:rPr lang="en-US" dirty="0" err="1"/>
                        <a:t>ời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xấu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xâm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hại</a:t>
                      </a:r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64142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93857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7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53" y="-41553"/>
            <a:ext cx="1143000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8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3939902"/>
            <a:ext cx="1143000" cy="1046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1" name="Text Box 5"/>
          <p:cNvSpPr txBox="1">
            <a:spLocks noChangeArrowheads="1"/>
          </p:cNvSpPr>
          <p:nvPr/>
        </p:nvSpPr>
        <p:spPr bwMode="auto">
          <a:xfrm>
            <a:off x="3314701" y="342900"/>
            <a:ext cx="184731" cy="36933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80902" name="Text Box 6"/>
          <p:cNvSpPr txBox="1">
            <a:spLocks noChangeArrowheads="1"/>
          </p:cNvSpPr>
          <p:nvPr/>
        </p:nvSpPr>
        <p:spPr bwMode="auto">
          <a:xfrm>
            <a:off x="2483768" y="0"/>
            <a:ext cx="5904656" cy="938719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sz="21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</a:t>
            </a:r>
            <a:r>
              <a:rPr lang="en-US" sz="21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</a:t>
            </a:r>
            <a:r>
              <a:rPr lang="en-US" sz="1600" b="1" dirty="0">
                <a:ln w="11430"/>
                <a:solidFill>
                  <a:schemeClr val="accent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 </a:t>
            </a:r>
            <a:r>
              <a:rPr lang="en-US" sz="1600" b="1" dirty="0" smtClean="0">
                <a:ln w="11430"/>
                <a:solidFill>
                  <a:schemeClr val="accent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US" sz="1600" b="1" dirty="0">
                <a:ln w="11430"/>
                <a:solidFill>
                  <a:schemeClr val="accent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BÀI </a:t>
            </a:r>
            <a:r>
              <a:rPr lang="en-US" sz="1600" b="1" dirty="0" smtClean="0">
                <a:ln w="11430"/>
                <a:solidFill>
                  <a:schemeClr val="accent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6: </a:t>
            </a:r>
            <a:r>
              <a:rPr lang="en-US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TÔN </a:t>
            </a:r>
            <a:r>
              <a:rPr lang="en-US" sz="1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TRỌNG SỰ THẬT</a:t>
            </a:r>
          </a:p>
          <a:p>
            <a:pPr eaLnBrk="1" hangingPunct="1">
              <a:defRPr/>
            </a:pPr>
            <a:r>
              <a:rPr lang="en-US" sz="1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</a:t>
            </a:r>
          </a:p>
          <a:p>
            <a:pPr algn="ctr" eaLnBrk="1" hangingPunct="1">
              <a:defRPr/>
            </a:pP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95536" y="404207"/>
            <a:ext cx="3941261" cy="684801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algn="ctr" defTabSz="342892"/>
            <a:r>
              <a:rPr lang="en-US" altLang="zh-CN" sz="4000" b="1" dirty="0" smtClean="0">
                <a:solidFill>
                  <a:srgbClr val="FF0000"/>
                </a:solidFill>
                <a:latin typeface="Times New Roman" pitchFamily="18" charset="0"/>
                <a:ea typeface="华康海报体W12" panose="040B0C09000000000000" pitchFamily="81" charset="-122"/>
                <a:cs typeface="Times New Roman" pitchFamily="18" charset="0"/>
              </a:rPr>
              <a:t>I. </a:t>
            </a:r>
            <a:r>
              <a:rPr lang="en-US" altLang="zh-CN" sz="4000" b="1" dirty="0" err="1" smtClean="0">
                <a:solidFill>
                  <a:srgbClr val="FF0000"/>
                </a:solidFill>
                <a:latin typeface="Times New Roman" pitchFamily="18" charset="0"/>
                <a:ea typeface="华康海报体W12" panose="040B0C09000000000000" pitchFamily="81" charset="-122"/>
                <a:cs typeface="Times New Roman" pitchFamily="18" charset="0"/>
              </a:rPr>
              <a:t>Khám</a:t>
            </a:r>
            <a:r>
              <a:rPr lang="en-US" altLang="zh-CN" sz="4000" b="1" dirty="0" smtClean="0">
                <a:solidFill>
                  <a:srgbClr val="FF0000"/>
                </a:solidFill>
                <a:latin typeface="Times New Roman" pitchFamily="18" charset="0"/>
                <a:ea typeface="华康海报体W12" panose="040B0C09000000000000" pitchFamily="81" charset="-122"/>
                <a:cs typeface="Times New Roman" pitchFamily="18" charset="0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Times New Roman" pitchFamily="18" charset="0"/>
                <a:ea typeface="华康海报体W12" panose="040B0C09000000000000" pitchFamily="81" charset="-122"/>
                <a:cs typeface="Times New Roman" pitchFamily="18" charset="0"/>
              </a:rPr>
              <a:t>phá</a:t>
            </a:r>
            <a:endParaRPr lang="zh-CN" altLang="en-US" sz="4000" b="1" dirty="0">
              <a:solidFill>
                <a:srgbClr val="FF0000"/>
              </a:solidFill>
              <a:latin typeface="Times New Roman" pitchFamily="18" charset="0"/>
              <a:ea typeface="华康海报体W12" panose="040B0C09000000000000" pitchFamily="81" charset="-122"/>
              <a:cs typeface="Times New Roman" pitchFamily="18" charset="0"/>
            </a:endParaRPr>
          </a:p>
        </p:txBody>
      </p:sp>
      <p:sp>
        <p:nvSpPr>
          <p:cNvPr id="17" name="文本框 15"/>
          <p:cNvSpPr txBox="1"/>
          <p:nvPr/>
        </p:nvSpPr>
        <p:spPr>
          <a:xfrm>
            <a:off x="450719" y="1089008"/>
            <a:ext cx="5849473" cy="500135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algn="ctr" defTabSz="342892"/>
            <a:r>
              <a:rPr lang="en-US" altLang="zh-CN" sz="2800" b="1" dirty="0" smtClean="0">
                <a:solidFill>
                  <a:srgbClr val="0070C0"/>
                </a:solidFill>
                <a:latin typeface="Times New Roman" pitchFamily="18" charset="0"/>
                <a:ea typeface="华康海报体W12" panose="040B0C09000000000000" pitchFamily="81" charset="-122"/>
                <a:cs typeface="Times New Roman" pitchFamily="18" charset="0"/>
              </a:rPr>
              <a:t>2. Ý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Times New Roman" pitchFamily="18" charset="0"/>
                <a:ea typeface="华康海报体W12" panose="040B0C09000000000000" pitchFamily="81" charset="-122"/>
                <a:cs typeface="Times New Roman" pitchFamily="18" charset="0"/>
              </a:rPr>
              <a:t>nghĩa</a:t>
            </a:r>
            <a:r>
              <a:rPr lang="en-US" altLang="zh-CN" sz="2800" b="1" dirty="0" smtClean="0">
                <a:solidFill>
                  <a:srgbClr val="0070C0"/>
                </a:solidFill>
                <a:latin typeface="Times New Roman" pitchFamily="18" charset="0"/>
                <a:ea typeface="华康海报体W12" panose="040B0C09000000000000" pitchFamily="81" charset="-122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Times New Roman" pitchFamily="18" charset="0"/>
                <a:ea typeface="华康海报体W12" panose="040B0C09000000000000" pitchFamily="81" charset="-122"/>
                <a:cs typeface="Times New Roman" pitchFamily="18" charset="0"/>
              </a:rPr>
              <a:t>của</a:t>
            </a:r>
            <a:r>
              <a:rPr lang="en-US" altLang="zh-CN" sz="2800" b="1" dirty="0" smtClean="0">
                <a:solidFill>
                  <a:srgbClr val="0070C0"/>
                </a:solidFill>
                <a:latin typeface="Times New Roman" pitchFamily="18" charset="0"/>
                <a:ea typeface="华康海报体W12" panose="040B0C09000000000000" pitchFamily="81" charset="-122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Times New Roman" pitchFamily="18" charset="0"/>
                <a:ea typeface="华康海报体W12" panose="040B0C09000000000000" pitchFamily="81" charset="-122"/>
                <a:cs typeface="Times New Roman" pitchFamily="18" charset="0"/>
              </a:rPr>
              <a:t>việc</a:t>
            </a:r>
            <a:r>
              <a:rPr lang="en-US" altLang="zh-CN" sz="2800" b="1" dirty="0" smtClean="0">
                <a:solidFill>
                  <a:srgbClr val="0070C0"/>
                </a:solidFill>
                <a:latin typeface="Times New Roman" pitchFamily="18" charset="0"/>
                <a:ea typeface="华康海报体W12" panose="040B0C09000000000000" pitchFamily="81" charset="-122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Times New Roman" pitchFamily="18" charset="0"/>
                <a:ea typeface="华康海报体W12" panose="040B0C09000000000000" pitchFamily="81" charset="-122"/>
                <a:cs typeface="Times New Roman" pitchFamily="18" charset="0"/>
              </a:rPr>
              <a:t>tôn</a:t>
            </a:r>
            <a:r>
              <a:rPr lang="en-US" altLang="zh-CN" sz="2800" b="1" dirty="0" smtClean="0">
                <a:solidFill>
                  <a:srgbClr val="0070C0"/>
                </a:solidFill>
                <a:latin typeface="Times New Roman" pitchFamily="18" charset="0"/>
                <a:ea typeface="华康海报体W12" panose="040B0C09000000000000" pitchFamily="81" charset="-122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Times New Roman" pitchFamily="18" charset="0"/>
                <a:ea typeface="华康海报体W12" panose="040B0C09000000000000" pitchFamily="81" charset="-122"/>
                <a:cs typeface="Times New Roman" pitchFamily="18" charset="0"/>
              </a:rPr>
              <a:t>trọng</a:t>
            </a:r>
            <a:r>
              <a:rPr lang="en-US" altLang="zh-CN" sz="2800" b="1" dirty="0" smtClean="0">
                <a:solidFill>
                  <a:srgbClr val="0070C0"/>
                </a:solidFill>
                <a:latin typeface="Times New Roman" pitchFamily="18" charset="0"/>
                <a:ea typeface="华康海报体W12" panose="040B0C09000000000000" pitchFamily="81" charset="-122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Times New Roman" pitchFamily="18" charset="0"/>
                <a:ea typeface="华康海报体W12" panose="040B0C09000000000000" pitchFamily="81" charset="-122"/>
                <a:cs typeface="Times New Roman" pitchFamily="18" charset="0"/>
              </a:rPr>
              <a:t>sự</a:t>
            </a:r>
            <a:r>
              <a:rPr lang="en-US" altLang="zh-CN" sz="2800" b="1" dirty="0" smtClean="0">
                <a:solidFill>
                  <a:srgbClr val="0070C0"/>
                </a:solidFill>
                <a:latin typeface="Times New Roman" pitchFamily="18" charset="0"/>
                <a:ea typeface="华康海报体W12" panose="040B0C09000000000000" pitchFamily="81" charset="-122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Times New Roman" pitchFamily="18" charset="0"/>
                <a:ea typeface="华康海报体W12" panose="040B0C09000000000000" pitchFamily="81" charset="-122"/>
                <a:cs typeface="Times New Roman" pitchFamily="18" charset="0"/>
              </a:rPr>
              <a:t>thật</a:t>
            </a:r>
            <a:endParaRPr lang="zh-CN" altLang="en-US" sz="2800" b="1" dirty="0">
              <a:solidFill>
                <a:srgbClr val="0070C0"/>
              </a:solidFill>
              <a:latin typeface="Times New Roman" pitchFamily="18" charset="0"/>
              <a:ea typeface="华康海报体W12" panose="040B0C09000000000000" pitchFamily="81" charset="-122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98716" y="1858612"/>
            <a:ext cx="748970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góp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bảo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vệ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bảo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vệ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trị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đúng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đắn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tránh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nhầm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lẫn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oan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sai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pPr marL="285750" indent="-285750">
              <a:buFontTx/>
              <a:buChar char="-"/>
            </a:pP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giúp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con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tưởng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gắn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endParaRPr lang="en-US" sz="2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tâm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hồn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thanh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thản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trở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tốt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đẹp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47679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wedge/>
      </p:transition>
    </mc:Choice>
    <mc:Fallback xmlns="">
      <p:transition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827584" y="195486"/>
            <a:ext cx="7416824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ts val="0"/>
              </a:spcBef>
              <a:buNone/>
            </a:pPr>
            <a:r>
              <a:rPr lang="en-US" sz="3000" dirty="0" smtClean="0">
                <a:solidFill>
                  <a:srgbClr val="FF0000"/>
                </a:solidFill>
                <a:latin typeface="#9Slide05 Brannboll Ny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000" dirty="0" err="1" smtClean="0">
                <a:solidFill>
                  <a:srgbClr val="FF0000"/>
                </a:solidFill>
                <a:latin typeface="#9Slide05 Brannboll Ny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000" dirty="0" smtClean="0">
                <a:solidFill>
                  <a:srgbClr val="FF0000"/>
                </a:solidFill>
                <a:latin typeface="#9Slide05 Brannboll Ny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#9Slide05 Brannboll Ny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3000" dirty="0" smtClean="0">
                <a:solidFill>
                  <a:srgbClr val="FF0000"/>
                </a:solidFill>
                <a:latin typeface="#9Slide05 Brannboll Ny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#9Slide05 Brannboll Ny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000" dirty="0" smtClean="0">
                <a:solidFill>
                  <a:srgbClr val="FF0000"/>
                </a:solidFill>
                <a:latin typeface="#9Slide05 Brannboll Ny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3" name="Picture 2" descr="[Kết nối tri thức và cuộc sống] Giải GDCD 6 bài 4: Tôn trọng sự thật 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95686"/>
            <a:ext cx="5976664" cy="303387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[Kết nối tri thức và cuộc sống] Giải GDCD 6 bài 4: Tôn trọng sự thật 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0"/>
            <a:ext cx="4655016" cy="32918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865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7&quot;&gt;&lt;property id=&quot;20148&quot; value=&quot;5&quot;/&gt;&lt;property id=&quot;20300&quot; value=&quot;Slide 2&quot;/&gt;&lt;property id=&quot;20307&quot; value=&quot;259&quot;/&gt;&lt;/object&gt;&lt;object type=&quot;3&quot; unique_id=&quot;10008&quot;&gt;&lt;property id=&quot;20148&quot; value=&quot;5&quot;/&gt;&lt;property id=&quot;20300&quot; value=&quot;Slide 3&quot;/&gt;&lt;property id=&quot;20307&quot; value=&quot;260&quot;/&gt;&lt;/object&gt;&lt;object type=&quot;3&quot; unique_id=&quot;14456&quot;&gt;&lt;property id=&quot;20148&quot; value=&quot;5&quot;/&gt;&lt;property id=&quot;20300&quot; value=&quot;Slide 4&quot;/&gt;&lt;property id=&quot;20307&quot; value=&quot;261&quot;/&gt;&lt;/object&gt;&lt;object type=&quot;3&quot; unique_id=&quot;14457&quot;&gt;&lt;property id=&quot;20148&quot; value=&quot;5&quot;/&gt;&lt;property id=&quot;20300&quot; value=&quot;Slide 5&quot;/&gt;&lt;property id=&quot;20307&quot; value=&quot;264&quot;/&gt;&lt;/object&gt;&lt;object type=&quot;3&quot; unique_id=&quot;14458&quot;&gt;&lt;property id=&quot;20148&quot; value=&quot;5&quot;/&gt;&lt;property id=&quot;20300&quot; value=&quot;Slide 6&quot;/&gt;&lt;property id=&quot;20307&quot; value=&quot;265&quot;/&gt;&lt;/object&gt;&lt;object type=&quot;3&quot; unique_id=&quot;14459&quot;&gt;&lt;property id=&quot;20148&quot; value=&quot;5&quot;/&gt;&lt;property id=&quot;20300&quot; value=&quot;Slide 7&quot;/&gt;&lt;property id=&quot;20307&quot; value=&quot;263&quot;/&gt;&lt;/object&gt;&lt;object type=&quot;3&quot; unique_id=&quot;14460&quot;&gt;&lt;property id=&quot;20148&quot; value=&quot;5&quot;/&gt;&lt;property id=&quot;20300&quot; value=&quot;Slide 8&quot;/&gt;&lt;property id=&quot;20307&quot; value=&quot;266&quot;/&gt;&lt;/object&gt;&lt;object type=&quot;3&quot; unique_id=&quot;14521&quot;&gt;&lt;property id=&quot;20148&quot; value=&quot;5&quot;/&gt;&lt;property id=&quot;20300&quot; value=&quot;Slide 9&quot;/&gt;&lt;property id=&quot;20307&quot; value=&quot;267&quot;/&gt;&lt;/object&gt;&lt;object type=&quot;3&quot; unique_id=&quot;14561&quot;&gt;&lt;property id=&quot;20148&quot; value=&quot;5&quot;/&gt;&lt;property id=&quot;20300&quot; value=&quot;Slide 10&quot;/&gt;&lt;property id=&quot;20307&quot; value=&quot;268&quot;/&gt;&lt;/object&gt;&lt;object type=&quot;3&quot; unique_id=&quot;14618&quot;&gt;&lt;property id=&quot;20148&quot; value=&quot;5&quot;/&gt;&lt;property id=&quot;20300&quot; value=&quot;Slide 11&quot;/&gt;&lt;property id=&quot;20307&quot; value=&quot;269&quot;/&gt;&lt;/object&gt;&lt;object type=&quot;3&quot; unique_id=&quot;14619&quot;&gt;&lt;property id=&quot;20148&quot; value=&quot;5&quot;/&gt;&lt;property id=&quot;20300&quot; value=&quot;Slide 13&quot;/&gt;&lt;property id=&quot;20307&quot; value=&quot;270&quot;/&gt;&lt;/object&gt;&lt;object type=&quot;3&quot; unique_id=&quot;14700&quot;&gt;&lt;property id=&quot;20148&quot; value=&quot;5&quot;/&gt;&lt;property id=&quot;20300&quot; value=&quot;Slide 14&quot;/&gt;&lt;property id=&quot;20307&quot; value=&quot;271&quot;/&gt;&lt;/object&gt;&lt;object type=&quot;3&quot; unique_id=&quot;14752&quot;&gt;&lt;property id=&quot;20148&quot; value=&quot;5&quot;/&gt;&lt;property id=&quot;20300&quot; value=&quot;Slide 15&quot;/&gt;&lt;property id=&quot;20307&quot; value=&quot;272&quot;/&gt;&lt;/object&gt;&lt;object type=&quot;3&quot; unique_id=&quot;14801&quot;&gt;&lt;property id=&quot;20148&quot; value=&quot;5&quot;/&gt;&lt;property id=&quot;20300&quot; value=&quot;Slide 12&quot;/&gt;&lt;property id=&quot;20307&quot; value=&quot;273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1300</TotalTime>
  <Words>984</Words>
  <Application>Microsoft Office PowerPoint</Application>
  <PresentationFormat>On-screen Show (16:9)</PresentationFormat>
  <Paragraphs>103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31" baseType="lpstr">
      <vt:lpstr>微软雅黑</vt:lpstr>
      <vt:lpstr>宋体</vt:lpstr>
      <vt:lpstr>#9Slide05 Brannboll Ny</vt:lpstr>
      <vt:lpstr>#9Slide05 Fourth</vt:lpstr>
      <vt:lpstr>Arial</vt:lpstr>
      <vt:lpstr>Calibri</vt:lpstr>
      <vt:lpstr>Calibri Light</vt:lpstr>
      <vt:lpstr>Courier New</vt:lpstr>
      <vt:lpstr>等线</vt:lpstr>
      <vt:lpstr>Helvetica Neue</vt:lpstr>
      <vt:lpstr>SVN-Vanilla Daisy Pro</vt:lpstr>
      <vt:lpstr>Times New Roman</vt:lpstr>
      <vt:lpstr>华康海报体W12</vt:lpstr>
      <vt:lpstr>方正汉真广标简体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57</cp:revision>
  <dcterms:created xsi:type="dcterms:W3CDTF">2021-07-12T15:39:09Z</dcterms:created>
  <dcterms:modified xsi:type="dcterms:W3CDTF">2021-11-03T01:42:01Z</dcterms:modified>
</cp:coreProperties>
</file>