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556" r:id="rId1"/>
    <p:sldMasterId id="2147488568" r:id="rId2"/>
    <p:sldMasterId id="2147488593" r:id="rId3"/>
  </p:sldMasterIdLst>
  <p:notesMasterIdLst>
    <p:notesMasterId r:id="rId36"/>
  </p:notesMasterIdLst>
  <p:sldIdLst>
    <p:sldId id="356" r:id="rId4"/>
    <p:sldId id="355" r:id="rId5"/>
    <p:sldId id="365" r:id="rId6"/>
    <p:sldId id="370" r:id="rId7"/>
    <p:sldId id="389" r:id="rId8"/>
    <p:sldId id="388" r:id="rId9"/>
    <p:sldId id="385" r:id="rId10"/>
    <p:sldId id="413" r:id="rId11"/>
    <p:sldId id="398" r:id="rId12"/>
    <p:sldId id="401" r:id="rId13"/>
    <p:sldId id="378" r:id="rId14"/>
    <p:sldId id="415" r:id="rId15"/>
    <p:sldId id="416" r:id="rId16"/>
    <p:sldId id="402" r:id="rId17"/>
    <p:sldId id="417" r:id="rId18"/>
    <p:sldId id="418" r:id="rId19"/>
    <p:sldId id="419" r:id="rId20"/>
    <p:sldId id="420" r:id="rId21"/>
    <p:sldId id="421" r:id="rId22"/>
    <p:sldId id="422" r:id="rId23"/>
    <p:sldId id="423" r:id="rId24"/>
    <p:sldId id="424" r:id="rId25"/>
    <p:sldId id="425" r:id="rId26"/>
    <p:sldId id="366" r:id="rId27"/>
    <p:sldId id="371" r:id="rId28"/>
    <p:sldId id="372" r:id="rId29"/>
    <p:sldId id="382" r:id="rId30"/>
    <p:sldId id="354" r:id="rId31"/>
    <p:sldId id="391" r:id="rId32"/>
    <p:sldId id="360" r:id="rId33"/>
    <p:sldId id="380" r:id="rId34"/>
    <p:sldId id="3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5" d="100"/>
          <a:sy n="75" d="100"/>
        </p:scale>
        <p:origin x="4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46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199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10-10-2021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 id="214748860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18.jpeg"/><Relationship Id="rId4" Type="http://schemas.openxmlformats.org/officeDocument/2006/relationships/image" Target="../media/image14.pn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2.emf"/><Relationship Id="rId5" Type="http://schemas.openxmlformats.org/officeDocument/2006/relationships/image" Target="../media/image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6.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2" name="文本框 15"/>
          <p:cNvSpPr txBox="1"/>
          <p:nvPr/>
        </p:nvSpPr>
        <p:spPr>
          <a:xfrm>
            <a:off x="64009" y="937524"/>
            <a:ext cx="5920908" cy="1107996"/>
          </a:xfrm>
          <a:prstGeom prst="rect">
            <a:avLst/>
          </a:prstGeom>
          <a:noFill/>
        </p:spPr>
        <p:txBody>
          <a:bodyPr wrap="square" rtlCol="0">
            <a:spAutoFit/>
          </a:bodyPr>
          <a:lstStyle/>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pic>
        <p:nvPicPr>
          <p:cNvPr id="13" name="Picture 12"/>
          <p:cNvPicPr>
            <a:picLocks noChangeAspect="1"/>
          </p:cNvPicPr>
          <p:nvPr/>
        </p:nvPicPr>
        <p:blipFill>
          <a:blip r:embed="rId3"/>
          <a:stretch>
            <a:fillRect/>
          </a:stretch>
        </p:blipFill>
        <p:spPr>
          <a:xfrm>
            <a:off x="10936762" y="0"/>
            <a:ext cx="1255238" cy="937524"/>
          </a:xfrm>
          <a:prstGeom prst="rect">
            <a:avLst/>
          </a:prstGeom>
        </p:spPr>
      </p:pic>
      <p:sp>
        <p:nvSpPr>
          <p:cNvPr id="2" name="Rectangle 1"/>
          <p:cNvSpPr/>
          <p:nvPr/>
        </p:nvSpPr>
        <p:spPr>
          <a:xfrm>
            <a:off x="6147650" y="1491522"/>
            <a:ext cx="5269287" cy="3111749"/>
          </a:xfrm>
          <a:prstGeom prst="rect">
            <a:avLst/>
          </a:prstGeom>
        </p:spPr>
        <p:txBody>
          <a:bodyPr wrap="square">
            <a:spAutoFit/>
          </a:bodyPr>
          <a:lstStyle/>
          <a:p>
            <a:pPr lvl="0">
              <a:lnSpc>
                <a:spcPct val="109000"/>
              </a:lnSpc>
              <a:spcAft>
                <a:spcPts val="500"/>
              </a:spcAft>
              <a:buClr>
                <a:srgbClr val="000000"/>
              </a:buClr>
              <a:buSzPts val="1200"/>
              <a:tabLst>
                <a:tab pos="259080" algn="l"/>
              </a:tabLst>
            </a:pPr>
            <a:r>
              <a:rPr lang="vi-VN" sz="3600" b="1" dirty="0">
                <a:solidFill>
                  <a:srgbClr val="0000FF"/>
                </a:solidFill>
                <a:latin typeface="Times New Roman"/>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600" b="1" dirty="0">
              <a:solidFill>
                <a:srgbClr val="0000FF"/>
              </a:solidFill>
              <a:latin typeface="Calibri Ligh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662443" y="1060175"/>
            <a:ext cx="12301449" cy="3601978"/>
          </a:xfrm>
          <a:prstGeom prst="rect">
            <a:avLst/>
          </a:prstGeom>
          <a:noFill/>
          <a:ln>
            <a:noFill/>
          </a:ln>
        </p:spPr>
      </p:pic>
      <p:sp>
        <p:nvSpPr>
          <p:cNvPr id="8" name="Snip Diagonal Corner Rectangle 7"/>
          <p:cNvSpPr/>
          <p:nvPr/>
        </p:nvSpPr>
        <p:spPr>
          <a:xfrm>
            <a:off x="957492" y="942524"/>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1</a:t>
            </a:r>
          </a:p>
        </p:txBody>
      </p:sp>
      <p:pic>
        <p:nvPicPr>
          <p:cNvPr id="15" name="Picture 14"/>
          <p:cNvPicPr>
            <a:picLocks noChangeAspect="1"/>
          </p:cNvPicPr>
          <p:nvPr/>
        </p:nvPicPr>
        <p:blipFill>
          <a:blip r:embed="rId3"/>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863661" y="219430"/>
            <a:ext cx="3945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dirty="0" smtClean="0">
                <a:solidFill>
                  <a:srgbClr val="0070C0"/>
                </a:solidFill>
                <a:latin typeface="Times New Roman" panose="02020603050405020304" pitchFamily="18" charset="0"/>
                <a:cs typeface="Times New Roman" panose="02020603050405020304" pitchFamily="18" charset="0"/>
              </a:rPr>
              <a:t>BÀI TẬP TRẮC NGHIỆM</a:t>
            </a:r>
            <a:endParaRPr lang="en-US" alt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0677010"/>
              </p:ext>
            </p:extLst>
          </p:nvPr>
        </p:nvGraphicFramePr>
        <p:xfrm>
          <a:off x="1817113" y="1656308"/>
          <a:ext cx="8371916" cy="2319528"/>
        </p:xfrm>
        <a:graphic>
          <a:graphicData uri="http://schemas.openxmlformats.org/drawingml/2006/table">
            <a:tbl>
              <a:tblPr>
                <a:tableStyleId>{5C22544A-7EE6-4342-B048-85BDC9FD1C3A}</a:tableStyleId>
              </a:tblPr>
              <a:tblGrid>
                <a:gridCol w="8371916">
                  <a:extLst>
                    <a:ext uri="{9D8B030D-6E8A-4147-A177-3AD203B41FA5}">
                      <a16:colId xmlns:a16="http://schemas.microsoft.com/office/drawing/2014/main" val="20000"/>
                    </a:ext>
                  </a:extLst>
                </a:gridCol>
              </a:tblGrid>
              <a:tr h="2293114">
                <a:tc>
                  <a:txBody>
                    <a:bodyPr/>
                    <a:lstStyle/>
                    <a:p>
                      <a:pPr marL="0" marR="0">
                        <a:spcBef>
                          <a:spcPts val="0"/>
                        </a:spcBef>
                        <a:spcAft>
                          <a:spcPts val="0"/>
                        </a:spcAft>
                      </a:pPr>
                      <a:r>
                        <a:rPr lang="en-US" sz="2400" b="1" dirty="0" err="1" smtClean="0">
                          <a:effectLst/>
                          <a:latin typeface="Times New Roman"/>
                          <a:ea typeface="Calibri"/>
                          <a:cs typeface="Times New Roman"/>
                        </a:rPr>
                        <a:t>Biểu</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hiện</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nào</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sau</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đây</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đồng</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nghĩa</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với</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siêng</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năng</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kiên</a:t>
                      </a:r>
                      <a:r>
                        <a:rPr lang="en-US" sz="2400" b="1" dirty="0" smtClean="0">
                          <a:effectLst/>
                          <a:latin typeface="Times New Roman"/>
                          <a:ea typeface="Calibri"/>
                          <a:cs typeface="Times New Roman"/>
                        </a:rPr>
                        <a:t> </a:t>
                      </a:r>
                      <a:r>
                        <a:rPr lang="en-US" sz="2400" b="1" dirty="0" err="1" smtClean="0">
                          <a:effectLst/>
                          <a:latin typeface="Times New Roman"/>
                          <a:ea typeface="Calibri"/>
                          <a:cs typeface="Times New Roman"/>
                        </a:rPr>
                        <a:t>trì</a:t>
                      </a:r>
                      <a:endParaRPr lang="en-US" sz="2400" dirty="0" smtClean="0">
                        <a:effectLst/>
                        <a:latin typeface=".VnTime"/>
                        <a:ea typeface="Times New Roman"/>
                        <a:cs typeface="Times New Roman"/>
                      </a:endParaRPr>
                    </a:p>
                    <a:p>
                      <a:pPr marL="0" marR="0">
                        <a:spcBef>
                          <a:spcPts val="0"/>
                        </a:spcBef>
                        <a:spcAft>
                          <a:spcPts val="0"/>
                        </a:spcAft>
                      </a:pPr>
                      <a:r>
                        <a:rPr lang="en-US" sz="2400" dirty="0" smtClean="0">
                          <a:effectLst/>
                          <a:latin typeface="Times New Roman"/>
                          <a:ea typeface="Calibri"/>
                          <a:cs typeface="Times New Roman"/>
                        </a:rPr>
                        <a:t>A. </a:t>
                      </a:r>
                      <a:r>
                        <a:rPr lang="en-US" sz="2400" dirty="0" err="1" smtClean="0">
                          <a:effectLst/>
                          <a:latin typeface="Times New Roman"/>
                          <a:ea typeface="Calibri"/>
                          <a:cs typeface="Times New Roman"/>
                        </a:rPr>
                        <a:t>Nản</a:t>
                      </a:r>
                      <a:r>
                        <a:rPr lang="en-US" sz="2400" dirty="0" smtClean="0">
                          <a:effectLst/>
                          <a:latin typeface="Times New Roman"/>
                          <a:ea typeface="Calibri"/>
                          <a:cs typeface="Times New Roman"/>
                        </a:rPr>
                        <a:t> </a:t>
                      </a:r>
                      <a:r>
                        <a:rPr lang="en-US" sz="2400" dirty="0" err="1" smtClean="0">
                          <a:effectLst/>
                          <a:latin typeface="Times New Roman"/>
                          <a:ea typeface="Calibri"/>
                          <a:cs typeface="Times New Roman"/>
                        </a:rPr>
                        <a:t>chí</a:t>
                      </a:r>
                      <a:endParaRPr lang="en-US" sz="2400" dirty="0" smtClean="0">
                        <a:effectLst/>
                        <a:latin typeface=".VnTime"/>
                        <a:ea typeface="Times New Roman"/>
                        <a:cs typeface="Times New Roman"/>
                      </a:endParaRPr>
                    </a:p>
                    <a:p>
                      <a:pPr marL="0" marR="0">
                        <a:spcBef>
                          <a:spcPts val="0"/>
                        </a:spcBef>
                        <a:spcAft>
                          <a:spcPts val="0"/>
                        </a:spcAft>
                      </a:pPr>
                      <a:r>
                        <a:rPr lang="en-US" sz="2400" dirty="0" smtClean="0">
                          <a:effectLst/>
                          <a:latin typeface="Times New Roman"/>
                          <a:ea typeface="Calibri"/>
                          <a:cs typeface="Times New Roman"/>
                        </a:rPr>
                        <a:t>B. </a:t>
                      </a:r>
                      <a:r>
                        <a:rPr lang="en-US" sz="2400" dirty="0" err="1" smtClean="0">
                          <a:effectLst/>
                          <a:latin typeface="Times New Roman"/>
                          <a:ea typeface="Calibri"/>
                          <a:cs typeface="Times New Roman"/>
                        </a:rPr>
                        <a:t>dựa</a:t>
                      </a:r>
                      <a:r>
                        <a:rPr lang="en-US" sz="2400" dirty="0" smtClean="0">
                          <a:effectLst/>
                          <a:latin typeface="Times New Roman"/>
                          <a:ea typeface="Calibri"/>
                          <a:cs typeface="Times New Roman"/>
                        </a:rPr>
                        <a:t> </a:t>
                      </a:r>
                      <a:r>
                        <a:rPr lang="en-US" sz="2400" dirty="0" err="1" smtClean="0">
                          <a:effectLst/>
                          <a:latin typeface="Times New Roman"/>
                          <a:ea typeface="Calibri"/>
                          <a:cs typeface="Times New Roman"/>
                        </a:rPr>
                        <a:t>dẫm</a:t>
                      </a:r>
                      <a:endParaRPr lang="en-US" sz="2400" dirty="0" smtClean="0">
                        <a:effectLst/>
                        <a:latin typeface=".VnTime"/>
                        <a:ea typeface="Times New Roman"/>
                        <a:cs typeface="Times New Roman"/>
                      </a:endParaRPr>
                    </a:p>
                    <a:p>
                      <a:pPr marL="0" marR="0">
                        <a:spcBef>
                          <a:spcPts val="0"/>
                        </a:spcBef>
                        <a:spcAft>
                          <a:spcPts val="0"/>
                        </a:spcAft>
                      </a:pPr>
                      <a:r>
                        <a:rPr lang="en-US" sz="2400" u="none" dirty="0" smtClean="0">
                          <a:effectLst/>
                          <a:latin typeface="Times New Roman"/>
                          <a:ea typeface="Calibri"/>
                          <a:cs typeface="Times New Roman"/>
                        </a:rPr>
                        <a:t>C. </a:t>
                      </a:r>
                      <a:r>
                        <a:rPr lang="en-US" sz="2400" dirty="0" err="1" smtClean="0">
                          <a:effectLst/>
                          <a:latin typeface="Times New Roman"/>
                          <a:ea typeface="Calibri"/>
                          <a:cs typeface="Times New Roman"/>
                        </a:rPr>
                        <a:t>cần</a:t>
                      </a:r>
                      <a:r>
                        <a:rPr lang="en-US" sz="2400" dirty="0" smtClean="0">
                          <a:effectLst/>
                          <a:latin typeface="Times New Roman"/>
                          <a:ea typeface="Calibri"/>
                          <a:cs typeface="Times New Roman"/>
                        </a:rPr>
                        <a:t> </a:t>
                      </a:r>
                      <a:r>
                        <a:rPr lang="en-US" sz="2400" dirty="0" err="1" smtClean="0">
                          <a:effectLst/>
                          <a:latin typeface="Times New Roman"/>
                          <a:ea typeface="Calibri"/>
                          <a:cs typeface="Times New Roman"/>
                        </a:rPr>
                        <a:t>cù</a:t>
                      </a:r>
                      <a:endParaRPr lang="en-US" sz="2400" dirty="0" smtClean="0">
                        <a:effectLst/>
                        <a:latin typeface=".VnTime"/>
                        <a:ea typeface="Times New Roman"/>
                        <a:cs typeface="Times New Roman"/>
                      </a:endParaRPr>
                    </a:p>
                    <a:p>
                      <a:pPr marL="0" marR="0">
                        <a:spcBef>
                          <a:spcPts val="0"/>
                        </a:spcBef>
                        <a:spcAft>
                          <a:spcPts val="0"/>
                        </a:spcAft>
                      </a:pPr>
                      <a:r>
                        <a:rPr lang="en-US" sz="2400" dirty="0" smtClean="0">
                          <a:effectLst/>
                          <a:latin typeface="Times New Roman"/>
                          <a:ea typeface="Calibri"/>
                          <a:cs typeface="Times New Roman"/>
                        </a:rPr>
                        <a:t>D. </a:t>
                      </a:r>
                      <a:r>
                        <a:rPr lang="en-US" sz="2400" dirty="0" err="1" smtClean="0">
                          <a:effectLst/>
                          <a:latin typeface="Times New Roman"/>
                          <a:ea typeface="Calibri"/>
                          <a:cs typeface="Times New Roman"/>
                        </a:rPr>
                        <a:t>Lười</a:t>
                      </a:r>
                      <a:r>
                        <a:rPr lang="en-US" sz="2400" dirty="0" smtClean="0">
                          <a:effectLst/>
                          <a:latin typeface="Times New Roman"/>
                          <a:ea typeface="Calibri"/>
                          <a:cs typeface="Times New Roman"/>
                        </a:rPr>
                        <a:t> </a:t>
                      </a:r>
                      <a:r>
                        <a:rPr lang="en-US" sz="2400" dirty="0" err="1" smtClean="0">
                          <a:effectLst/>
                          <a:latin typeface="Times New Roman"/>
                          <a:ea typeface="Calibri"/>
                          <a:cs typeface="Times New Roman"/>
                        </a:rPr>
                        <a:t>biếng</a:t>
                      </a:r>
                      <a:endParaRPr lang="en-US" sz="2400" dirty="0" smtClean="0">
                        <a:effectLst/>
                        <a:latin typeface=".VnTime"/>
                        <a:ea typeface="Times New Roman"/>
                        <a:cs typeface="Times New Roman"/>
                      </a:endParaRPr>
                    </a:p>
                    <a:p>
                      <a:pPr marL="203200" marR="0" indent="-203200" algn="just">
                        <a:lnSpc>
                          <a:spcPct val="115000"/>
                        </a:lnSpc>
                        <a:spcBef>
                          <a:spcPts val="0"/>
                        </a:spcBef>
                        <a:spcAft>
                          <a:spcPts val="0"/>
                        </a:spcAft>
                      </a:pP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
        <p:nvSpPr>
          <p:cNvPr id="10" name="Oval 9"/>
          <p:cNvSpPr/>
          <p:nvPr/>
        </p:nvSpPr>
        <p:spPr>
          <a:xfrm>
            <a:off x="1721721" y="2816072"/>
            <a:ext cx="437882" cy="296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p:txBody>
      </p:sp>
      <p:pic>
        <p:nvPicPr>
          <p:cNvPr id="22" name="Google Shape;164;p9"/>
          <p:cNvPicPr preferRelativeResize="0"/>
          <p:nvPr/>
        </p:nvPicPr>
        <p:blipFill rotWithShape="1">
          <a:blip r:embed="rId2">
            <a:alphaModFix/>
          </a:blip>
          <a:srcRect l="15285" t="10430" r="46645" b="11190"/>
          <a:stretch/>
        </p:blipFill>
        <p:spPr>
          <a:xfrm>
            <a:off x="-662444" y="4115964"/>
            <a:ext cx="12301449" cy="3601978"/>
          </a:xfrm>
          <a:prstGeom prst="rect">
            <a:avLst/>
          </a:prstGeom>
          <a:noFill/>
          <a:ln>
            <a:noFill/>
          </a:ln>
        </p:spPr>
      </p:pic>
      <p:sp>
        <p:nvSpPr>
          <p:cNvPr id="23" name="Snip Diagonal Corner Rectangle 22"/>
          <p:cNvSpPr/>
          <p:nvPr/>
        </p:nvSpPr>
        <p:spPr>
          <a:xfrm>
            <a:off x="957492" y="3682596"/>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2</a:t>
            </a:r>
          </a:p>
        </p:txBody>
      </p:sp>
      <p:sp>
        <p:nvSpPr>
          <p:cNvPr id="11" name="Rectangle 10"/>
          <p:cNvSpPr/>
          <p:nvPr/>
        </p:nvSpPr>
        <p:spPr>
          <a:xfrm>
            <a:off x="1940661" y="4796621"/>
            <a:ext cx="7987109" cy="1200329"/>
          </a:xfrm>
          <a:prstGeom prst="rect">
            <a:avLst/>
          </a:prstGeom>
        </p:spPr>
        <p:txBody>
          <a:bodyPr wrap="square">
            <a:spAutoFit/>
          </a:bodyPr>
          <a:lstStyle/>
          <a:p>
            <a:pPr algn="just">
              <a:spcBef>
                <a:spcPts val="300"/>
              </a:spcBef>
              <a:spcAft>
                <a:spcPts val="0"/>
              </a:spcAft>
            </a:pPr>
            <a:r>
              <a:rPr lang="pt-BR" sz="2400" b="1" dirty="0">
                <a:latin typeface="Times New Roman" panose="02020603050405020304" pitchFamily="18" charset="0"/>
                <a:ea typeface="Times New Roman" panose="02020603050405020304" pitchFamily="18" charset="0"/>
              </a:rPr>
              <a:t>Trái với siêng năng, kiên trì là</a:t>
            </a:r>
            <a:endParaRPr lang="en-US" sz="2400" b="1" dirty="0">
              <a:latin typeface="Times New Roman" panose="02020603050405020304" pitchFamily="18" charset="0"/>
              <a:ea typeface="Times New Roman" panose="02020603050405020304" pitchFamily="18" charset="0"/>
            </a:endParaRPr>
          </a:p>
          <a:p>
            <a:pPr indent="179705">
              <a:spcAft>
                <a:spcPts val="0"/>
              </a:spcAft>
              <a:tabLst>
                <a:tab pos="3261360" algn="l"/>
              </a:tabLst>
            </a:pPr>
            <a:r>
              <a:rPr lang="pt-BR" sz="2400" b="1" dirty="0">
                <a:latin typeface="Times New Roman" panose="02020603050405020304" pitchFamily="18" charset="0"/>
                <a:ea typeface="Times New Roman" panose="02020603050405020304" pitchFamily="18" charset="0"/>
              </a:rPr>
              <a:t>A. </a:t>
            </a:r>
            <a:r>
              <a:rPr lang="pt-BR" sz="2400" dirty="0">
                <a:latin typeface="Times New Roman" panose="02020603050405020304" pitchFamily="18" charset="0"/>
                <a:ea typeface="Times New Roman" panose="02020603050405020304" pitchFamily="18" charset="0"/>
              </a:rPr>
              <a:t> lười biếng, ỷ nại.	</a:t>
            </a:r>
            <a:r>
              <a:rPr lang="en-US" sz="2400" b="1" dirty="0">
                <a:latin typeface="Times New Roman" panose="02020603050405020304" pitchFamily="18" charset="0"/>
                <a:ea typeface="Times New Roman" panose="02020603050405020304" pitchFamily="18" charset="0"/>
              </a:rPr>
              <a:t>B.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thắn</a:t>
            </a:r>
            <a:r>
              <a:rPr lang="en-US" sz="2400" dirty="0">
                <a:latin typeface="Times New Roman" panose="02020603050405020304" pitchFamily="18" charset="0"/>
                <a:ea typeface="Times New Roman" panose="02020603050405020304" pitchFamily="18" charset="0"/>
              </a:rPr>
              <a:t>.</a:t>
            </a:r>
          </a:p>
          <a:p>
            <a:pPr indent="179705">
              <a:spcAft>
                <a:spcPts val="0"/>
              </a:spcAft>
              <a:tabLst>
                <a:tab pos="3261360" algn="l"/>
              </a:tabLst>
            </a:pPr>
            <a:r>
              <a:rPr lang="en-US" sz="2400" b="1" dirty="0">
                <a:latin typeface="Times New Roman" panose="02020603050405020304" pitchFamily="18" charset="0"/>
                <a:ea typeface="Times New Roman" panose="02020603050405020304" pitchFamily="18" charset="0"/>
              </a:rPr>
              <a:t>C.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hợt</a:t>
            </a:r>
            <a:r>
              <a:rPr lang="en-US" sz="2400" dirty="0">
                <a:latin typeface="Times New Roman" panose="02020603050405020304" pitchFamily="18" charset="0"/>
                <a:ea typeface="Times New Roman" panose="02020603050405020304" pitchFamily="18" charset="0"/>
              </a:rPr>
              <a:t>.	</a:t>
            </a:r>
            <a:r>
              <a:rPr lang="it-IT" sz="2400" b="1" dirty="0">
                <a:latin typeface="Times New Roman" panose="02020603050405020304" pitchFamily="18" charset="0"/>
                <a:ea typeface="Times New Roman" panose="02020603050405020304" pitchFamily="18" charset="0"/>
              </a:rPr>
              <a:t>D. </a:t>
            </a:r>
            <a:r>
              <a:rPr lang="it-IT" sz="2400" dirty="0">
                <a:latin typeface="Times New Roman" panose="02020603050405020304" pitchFamily="18" charset="0"/>
                <a:ea typeface="Times New Roman" panose="02020603050405020304" pitchFamily="18" charset="0"/>
              </a:rPr>
              <a:t> qua loa, đại khái.</a:t>
            </a:r>
            <a:endParaRPr lang="en-US" sz="2400" dirty="0">
              <a:effectLst/>
              <a:latin typeface="Times New Roman" panose="02020603050405020304" pitchFamily="18" charset="0"/>
              <a:ea typeface="Times New Roman" panose="02020603050405020304" pitchFamily="18" charset="0"/>
            </a:endParaRPr>
          </a:p>
        </p:txBody>
      </p:sp>
      <p:sp>
        <p:nvSpPr>
          <p:cNvPr id="24" name="Oval 23"/>
          <p:cNvSpPr/>
          <p:nvPr/>
        </p:nvSpPr>
        <p:spPr>
          <a:xfrm>
            <a:off x="2159603" y="5095521"/>
            <a:ext cx="437882" cy="499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A</a:t>
            </a:r>
          </a:p>
        </p:txBody>
      </p:sp>
    </p:spTree>
    <p:extLst>
      <p:ext uri="{BB962C8B-B14F-4D97-AF65-F5344CB8AC3E}">
        <p14:creationId xmlns:p14="http://schemas.microsoft.com/office/powerpoint/2010/main" val="12384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P spid="11"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209892"/>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520729" y="1135860"/>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46174" y="667506"/>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13469" y="3521241"/>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236008"/>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7" y="1493865"/>
            <a:ext cx="5534525" cy="3288633"/>
          </a:xfrm>
          <a:prstGeom prst="rect">
            <a:avLst/>
          </a:prstGeom>
        </p:spPr>
      </p:pic>
      <p:sp>
        <p:nvSpPr>
          <p:cNvPr id="2" name="TextBox 1"/>
          <p:cNvSpPr txBox="1"/>
          <p:nvPr/>
        </p:nvSpPr>
        <p:spPr>
          <a:xfrm>
            <a:off x="320842" y="436674"/>
            <a:ext cx="2061750" cy="461665"/>
          </a:xfrm>
          <a:prstGeom prst="rect">
            <a:avLst/>
          </a:prstGeom>
          <a:noFill/>
        </p:spPr>
        <p:txBody>
          <a:bodyPr wrap="square" rtlCol="0">
            <a:spAutoFit/>
          </a:bodyPr>
          <a:lstStyle/>
          <a:p>
            <a:r>
              <a:rPr lang="en-US" sz="2400" dirty="0" smtClean="0">
                <a:solidFill>
                  <a:srgbClr val="C00000"/>
                </a:solidFill>
                <a:latin typeface="Times New Roman" pitchFamily="18" charset="0"/>
                <a:cs typeface="Times New Roman" pitchFamily="18" charset="0"/>
              </a:rPr>
              <a:t>BT1-sgk –t 15</a:t>
            </a:r>
            <a:endParaRPr lang="en-US" sz="2400" dirty="0">
              <a:solidFill>
                <a:srgbClr val="C00000"/>
              </a:solidFill>
              <a:latin typeface="Times New Roman" pitchFamily="18" charset="0"/>
              <a:cs typeface="Times New Roman" pitchFamily="18" charset="0"/>
            </a:endParaRPr>
          </a:p>
        </p:txBody>
      </p:sp>
      <p:sp>
        <p:nvSpPr>
          <p:cNvPr id="4" name="TextBox 3"/>
          <p:cNvSpPr txBox="1"/>
          <p:nvPr/>
        </p:nvSpPr>
        <p:spPr>
          <a:xfrm>
            <a:off x="437611" y="5140411"/>
            <a:ext cx="5217074" cy="646331"/>
          </a:xfrm>
          <a:prstGeom prst="rect">
            <a:avLst/>
          </a:prstGeom>
          <a:noFill/>
        </p:spPr>
        <p:txBody>
          <a:bodyPr wrap="square" rtlCol="0">
            <a:spAutoFit/>
          </a:bodyPr>
          <a:lstStyle/>
          <a:p>
            <a:pPr algn="just"/>
            <a:r>
              <a:rPr lang="en-US" dirty="0">
                <a:solidFill>
                  <a:srgbClr val="000000"/>
                </a:solidFill>
                <a:latin typeface="Times New Roman"/>
                <a:ea typeface="Calibri"/>
                <a:cs typeface="Times New Roman"/>
              </a:rPr>
              <a:t>Theo </a:t>
            </a:r>
            <a:r>
              <a:rPr lang="en-US" dirty="0" err="1">
                <a:solidFill>
                  <a:srgbClr val="000000"/>
                </a:solidFill>
                <a:latin typeface="Times New Roman"/>
                <a:ea typeface="Calibri"/>
                <a:cs typeface="Times New Roman"/>
              </a:rPr>
              <a:t>em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trong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tranh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gì</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để</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kết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quả</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học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tập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tốt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hơn</a:t>
            </a:r>
            <a:r>
              <a:rPr lang="en-US" dirty="0">
                <a:solidFill>
                  <a:srgbClr val="000000"/>
                </a:solidFill>
                <a:latin typeface="Times New Roman"/>
                <a:ea typeface="Calibri"/>
                <a:cs typeface="Times New Roman"/>
              </a:rPr>
              <a:t>?</a:t>
            </a:r>
            <a:endParaRPr lang="en-US" dirty="0">
              <a:effectLst/>
              <a:latin typeface=".VnTime"/>
              <a:ea typeface="Times New Roman"/>
              <a:cs typeface="Times New Roman"/>
            </a:endParaRPr>
          </a:p>
        </p:txBody>
      </p:sp>
      <p:sp>
        <p:nvSpPr>
          <p:cNvPr id="8" name="TextBox 7"/>
          <p:cNvSpPr txBox="1"/>
          <p:nvPr/>
        </p:nvSpPr>
        <p:spPr>
          <a:xfrm>
            <a:off x="6485172" y="4917440"/>
            <a:ext cx="5101660"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siêng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endParaRPr lang="en-US" dirty="0">
              <a:latin typeface="Times New Roman" pitchFamily="18" charset="0"/>
              <a:cs typeface="Times New Roman" pitchFamily="18" charset="0"/>
            </a:endParaRPr>
          </a:p>
        </p:txBody>
      </p:sp>
      <p:grpSp>
        <p:nvGrpSpPr>
          <p:cNvPr id="20" name="Group 19"/>
          <p:cNvGrpSpPr/>
          <p:nvPr/>
        </p:nvGrpSpPr>
        <p:grpSpPr>
          <a:xfrm>
            <a:off x="3298448" y="5563771"/>
            <a:ext cx="7324445" cy="1115248"/>
            <a:chOff x="2037684" y="3849380"/>
            <a:chExt cx="4584050" cy="2441879"/>
          </a:xfrm>
        </p:grpSpPr>
        <p:pic>
          <p:nvPicPr>
            <p:cNvPr id="21" name="Picture 20">
              <a:extLst>
                <a:ext uri="{FF2B5EF4-FFF2-40B4-BE49-F238E27FC236}">
                  <a16:creationId xmlns:a16="http://schemas.microsoft.com/office/drawing/2014/main" id="{D0BB1765-7606-44FC-8D0A-725A206946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8664" y="3849380"/>
              <a:ext cx="3495465" cy="2369823"/>
            </a:xfrm>
            <a:prstGeom prst="rect">
              <a:avLst/>
            </a:prstGeom>
          </p:spPr>
        </p:pic>
        <p:sp>
          <p:nvSpPr>
            <p:cNvPr id="23" name="Rectangle 22"/>
            <p:cNvSpPr>
              <a:spLocks noChangeArrowheads="1"/>
            </p:cNvSpPr>
            <p:nvPr/>
          </p:nvSpPr>
          <p:spPr bwMode="auto">
            <a:xfrm>
              <a:off x="2037684" y="4471759"/>
              <a:ext cx="4584050" cy="18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571500" indent="-571500" algn="ctr" eaLnBrk="0" fontAlgn="base" hangingPunct="0">
                <a:spcBef>
                  <a:spcPct val="0"/>
                </a:spcBef>
                <a:spcAft>
                  <a:spcPct val="0"/>
                </a:spcAft>
                <a:buFontTx/>
                <a:buChar char="-"/>
              </a:pPr>
              <a:r>
                <a:rPr lang="en-US" altLang="en-US" sz="2400" b="1" dirty="0" smtClean="0">
                  <a:solidFill>
                    <a:srgbClr val="FF0000"/>
                  </a:solidFill>
                  <a:latin typeface="Times New Roman" pitchFamily="18" charset="0"/>
                  <a:ea typeface="Helvetica Neue"/>
                  <a:cs typeface="Times New Roman" pitchFamily="18" charset="0"/>
                </a:rPr>
                <a:t>Chia </a:t>
              </a:r>
              <a:r>
                <a:rPr lang="en-US" altLang="en-US" sz="2400" b="1" dirty="0" err="1" smtClean="0">
                  <a:solidFill>
                    <a:srgbClr val="FF0000"/>
                  </a:solidFill>
                  <a:latin typeface="Times New Roman" pitchFamily="18" charset="0"/>
                  <a:ea typeface="Helvetica Neue"/>
                  <a:cs typeface="Times New Roman" pitchFamily="18" charset="0"/>
                </a:rPr>
                <a:t>sẻ</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cách</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giải</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quyết</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của</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hs</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trên</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goole</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fom</a:t>
              </a:r>
              <a:r>
                <a:rPr lang="en-US" altLang="en-US" sz="2400" b="1" dirty="0" smtClean="0">
                  <a:solidFill>
                    <a:srgbClr val="FF0000"/>
                  </a:solidFill>
                  <a:latin typeface="Times New Roman" pitchFamily="18" charset="0"/>
                  <a:ea typeface="Helvetica Neue"/>
                  <a:cs typeface="Times New Roman" pitchFamily="18" charset="0"/>
                </a:rPr>
                <a:t> </a:t>
              </a:r>
            </a:p>
            <a:p>
              <a:pPr marL="571500" indent="-571500" algn="ctr" eaLnBrk="0" fontAlgn="base" hangingPunct="0">
                <a:spcBef>
                  <a:spcPct val="0"/>
                </a:spcBef>
                <a:spcAft>
                  <a:spcPct val="0"/>
                </a:spcAft>
                <a:buFontTx/>
                <a:buChar char="-"/>
              </a:pPr>
              <a:r>
                <a:rPr lang="en-US" altLang="en-US" sz="2400" b="1" dirty="0" err="1" smtClean="0">
                  <a:solidFill>
                    <a:srgbClr val="FF0000"/>
                  </a:solidFill>
                  <a:latin typeface="Times New Roman" pitchFamily="18" charset="0"/>
                  <a:ea typeface="Helvetica Neue"/>
                  <a:cs typeface="Times New Roman" pitchFamily="18" charset="0"/>
                </a:rPr>
                <a:t>Thời</a:t>
              </a:r>
              <a:r>
                <a:rPr lang="en-US" altLang="en-US" sz="2400" b="1" dirty="0" smtClean="0">
                  <a:solidFill>
                    <a:srgbClr val="FF0000"/>
                  </a:solidFill>
                  <a:latin typeface="Times New Roman" pitchFamily="18" charset="0"/>
                  <a:ea typeface="Helvetica Neue"/>
                  <a:cs typeface="Times New Roman" pitchFamily="18" charset="0"/>
                </a:rPr>
                <a:t> </a:t>
              </a:r>
              <a:r>
                <a:rPr lang="en-US" altLang="en-US" sz="2400" b="1" dirty="0" err="1" smtClean="0">
                  <a:solidFill>
                    <a:srgbClr val="FF0000"/>
                  </a:solidFill>
                  <a:latin typeface="Times New Roman" pitchFamily="18" charset="0"/>
                  <a:ea typeface="Helvetica Neue"/>
                  <a:cs typeface="Times New Roman" pitchFamily="18" charset="0"/>
                </a:rPr>
                <a:t>gian</a:t>
              </a:r>
              <a:r>
                <a:rPr lang="en-US" altLang="en-US" sz="2400" b="1" dirty="0" smtClean="0">
                  <a:solidFill>
                    <a:srgbClr val="FF0000"/>
                  </a:solidFill>
                  <a:latin typeface="Times New Roman" pitchFamily="18" charset="0"/>
                  <a:ea typeface="Helvetica Neue"/>
                  <a:cs typeface="Times New Roman" pitchFamily="18" charset="0"/>
                </a:rPr>
                <a:t>: 3’</a:t>
              </a:r>
            </a:p>
          </p:txBody>
        </p:sp>
      </p:gr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 </a:t>
              </a:r>
              <a:r>
                <a:rPr lang="en-US" altLang="en-US" sz="4400" b="1" dirty="0" err="1" smtClean="0">
                  <a:solidFill>
                    <a:srgbClr val="0000FF"/>
                  </a:solidFill>
                  <a:latin typeface="Times New Roman" pitchFamily="18" charset="0"/>
                  <a:ea typeface="Helvetica Neue"/>
                  <a:cs typeface="Times New Roman" pitchFamily="18" charset="0"/>
                </a:rPr>
                <a:t>tiết</a:t>
              </a:r>
              <a:r>
                <a:rPr lang="en-US" altLang="en-US" sz="4400" b="1" dirty="0" smtClean="0">
                  <a:solidFill>
                    <a:srgbClr val="0000FF"/>
                  </a:solidFill>
                  <a:latin typeface="Times New Roman" pitchFamily="18" charset="0"/>
                  <a:ea typeface="Helvetica Neue"/>
                  <a:cs typeface="Times New Roman" pitchFamily="18" charset="0"/>
                </a:rPr>
                <a:t> 6</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0463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391628"/>
            <a:ext cx="8871339" cy="707886"/>
          </a:xfrm>
          <a:prstGeom prst="rect">
            <a:avLst/>
          </a:prstGeom>
        </p:spPr>
        <p:txBody>
          <a:bodyPr wrap="none">
            <a:spAutoFit/>
          </a:bodyPr>
          <a:lstStyle/>
          <a:p>
            <a:r>
              <a:rPr lang="en-US" sz="4000" dirty="0" err="1" smtClean="0">
                <a:solidFill>
                  <a:srgbClr val="000000"/>
                </a:solidFill>
                <a:latin typeface="Times New Roman" panose="02020603050405020304" pitchFamily="18" charset="0"/>
                <a:ea typeface="Arial" panose="020B0604020202020204" pitchFamily="34" charset="0"/>
              </a:rPr>
              <a:t>Câu</a:t>
            </a:r>
            <a:r>
              <a:rPr lang="en-US" sz="4000" dirty="0" smtClean="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chuyện</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kể</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Bác</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Hồ</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tự</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học</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ngoại</a:t>
            </a:r>
            <a:r>
              <a:rPr lang="en-US" sz="4000" dirty="0">
                <a:solidFill>
                  <a:srgbClr val="000000"/>
                </a:solidFill>
                <a:latin typeface="Times New Roman" panose="02020603050405020304" pitchFamily="18" charset="0"/>
                <a:ea typeface="Arial" panose="020B0604020202020204" pitchFamily="34" charset="0"/>
              </a:rPr>
              <a:t> </a:t>
            </a:r>
            <a:r>
              <a:rPr lang="en-US" sz="4000" dirty="0" err="1">
                <a:solidFill>
                  <a:srgbClr val="000000"/>
                </a:solidFill>
                <a:latin typeface="Times New Roman" panose="02020603050405020304" pitchFamily="18" charset="0"/>
                <a:ea typeface="Arial" panose="020B0604020202020204" pitchFamily="34" charset="0"/>
              </a:rPr>
              <a:t>ngữ</a:t>
            </a:r>
            <a:r>
              <a:rPr lang="en-US" sz="4000" dirty="0">
                <a:solidFill>
                  <a:srgbClr val="000000"/>
                </a:solidFill>
                <a:latin typeface="Times New Roman" panose="02020603050405020304" pitchFamily="18" charset="0"/>
                <a:ea typeface="Arial" panose="020B0604020202020204" pitchFamily="34" charset="0"/>
              </a:rPr>
              <a:t>” </a:t>
            </a:r>
            <a:endParaRPr lang="en-US" sz="4000" dirty="0"/>
          </a:p>
        </p:txBody>
      </p:sp>
      <p:pic>
        <p:nvPicPr>
          <p:cNvPr id="3" name="Picture 2"/>
          <p:cNvPicPr>
            <a:picLocks noChangeAspect="1"/>
          </p:cNvPicPr>
          <p:nvPr/>
        </p:nvPicPr>
        <p:blipFill>
          <a:blip r:embed="rId2"/>
          <a:stretch>
            <a:fillRect/>
          </a:stretch>
        </p:blipFill>
        <p:spPr>
          <a:xfrm>
            <a:off x="2400300" y="2371724"/>
            <a:ext cx="8661399" cy="3876675"/>
          </a:xfrm>
          <a:prstGeom prst="rect">
            <a:avLst/>
          </a:prstGeom>
        </p:spPr>
      </p:pic>
    </p:spTree>
    <p:extLst>
      <p:ext uri="{BB962C8B-B14F-4D97-AF65-F5344CB8AC3E}">
        <p14:creationId xmlns:p14="http://schemas.microsoft.com/office/powerpoint/2010/main" val="488262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3949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19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6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21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3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3:</a:t>
              </a:r>
              <a:r>
                <a:rPr lang="en-US" altLang="en-US" sz="3600" b="1" dirty="0" smtClean="0">
                  <a:solidFill>
                    <a:srgbClr val="FF0000"/>
                  </a:solidFill>
                  <a:latin typeface="Times New Roman" pitchFamily="18" charset="0"/>
                  <a:ea typeface="Helvetica Neue"/>
                  <a:cs typeface="Times New Roman" pitchFamily="18" charset="0"/>
                </a:rPr>
                <a:t> -</a:t>
              </a:r>
              <a:r>
                <a:rPr lang="en-US" altLang="en-US" sz="3600" b="1" dirty="0" err="1" smtClean="0">
                  <a:solidFill>
                    <a:srgbClr val="FF0000"/>
                  </a:solidFill>
                  <a:latin typeface="Times New Roman" pitchFamily="18" charset="0"/>
                  <a:ea typeface="Helvetica Neue"/>
                  <a:cs typeface="Times New Roman" pitchFamily="18" charset="0"/>
                </a:rPr>
                <a:t>Tiết</a:t>
              </a:r>
              <a:r>
                <a:rPr lang="en-US" altLang="en-US" sz="3600" b="1" dirty="0" smtClean="0">
                  <a:solidFill>
                    <a:srgbClr val="FF0000"/>
                  </a:solidFill>
                  <a:latin typeface="Times New Roman" pitchFamily="18" charset="0"/>
                  <a:ea typeface="Helvetica Neue"/>
                  <a:cs typeface="Times New Roman" pitchFamily="18" charset="0"/>
                </a:rPr>
                <a:t> 6</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36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71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03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09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94439"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872" y="-189674"/>
            <a:ext cx="8182303" cy="7047674"/>
            <a:chOff x="114868" y="-346472"/>
            <a:chExt cx="7805125" cy="7940110"/>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4104663" y="5263280"/>
              <a:ext cx="2072846" cy="2330358"/>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124465"/>
            <a:ext cx="4556234" cy="5446721"/>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7910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854431" y="866208"/>
            <a:ext cx="6588568" cy="2500880"/>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551232" y="907233"/>
            <a:ext cx="7075600" cy="2459856"/>
          </a:xfrm>
          <a:prstGeom prst="rect">
            <a:avLst/>
          </a:prstGeom>
          <a:noFill/>
          <a:ln>
            <a:noFill/>
          </a:ln>
        </p:spPr>
      </p:pic>
      <p:sp>
        <p:nvSpPr>
          <p:cNvPr id="8" name="Snip Diagonal Corner Rectangle 7"/>
          <p:cNvSpPr/>
          <p:nvPr/>
        </p:nvSpPr>
        <p:spPr>
          <a:xfrm>
            <a:off x="401438" y="585599"/>
            <a:ext cx="3088296" cy="562792"/>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642524" y="330604"/>
            <a:ext cx="3181995" cy="536392"/>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3" name="Google Shape;155;p8"/>
          <p:cNvPicPr preferRelativeResize="0"/>
          <p:nvPr/>
        </p:nvPicPr>
        <p:blipFill rotWithShape="1">
          <a:blip r:embed="rId4" cstate="print">
            <a:alphaModFix/>
          </a:blip>
          <a:srcRect/>
          <a:stretch/>
        </p:blipFill>
        <p:spPr>
          <a:xfrm>
            <a:off x="10627904" y="265595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89734" y="0"/>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5254819"/>
              </p:ext>
            </p:extLst>
          </p:nvPr>
        </p:nvGraphicFramePr>
        <p:xfrm>
          <a:off x="568411" y="1388301"/>
          <a:ext cx="5286020" cy="1849170"/>
        </p:xfrm>
        <a:graphic>
          <a:graphicData uri="http://schemas.openxmlformats.org/drawingml/2006/table">
            <a:tbl>
              <a:tblPr>
                <a:tableStyleId>{5C22544A-7EE6-4342-B048-85BDC9FD1C3A}</a:tableStyleId>
              </a:tblPr>
              <a:tblGrid>
                <a:gridCol w="5286020">
                  <a:extLst>
                    <a:ext uri="{9D8B030D-6E8A-4147-A177-3AD203B41FA5}">
                      <a16:colId xmlns:a16="http://schemas.microsoft.com/office/drawing/2014/main" val="20000"/>
                    </a:ext>
                  </a:extLst>
                </a:gridCol>
              </a:tblGrid>
              <a:tr h="1849170">
                <a:tc>
                  <a:txBody>
                    <a:bodyPr/>
                    <a:lstStyle/>
                    <a:p>
                      <a:pPr marL="203200" marR="0" indent="-203200" algn="just">
                        <a:lnSpc>
                          <a:spcPct val="115000"/>
                        </a:lnSpc>
                        <a:spcBef>
                          <a:spcPts val="0"/>
                        </a:spcBef>
                        <a:spcAft>
                          <a:spcPts val="0"/>
                        </a:spcAft>
                      </a:pPr>
                      <a:r>
                        <a:rPr lang="en-US" sz="2000" dirty="0" err="1" smtClean="0">
                          <a:solidFill>
                            <a:schemeClr val="tx1"/>
                          </a:solidFill>
                          <a:effectLst/>
                          <a:latin typeface="Times New Roman" pitchFamily="18" charset="0"/>
                          <a:cs typeface="Times New Roman" pitchFamily="18" charset="0"/>
                        </a:rPr>
                        <a:t>Năm</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học</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này</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Hân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dự</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định</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đăng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kí</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tham</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gia</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cuộc</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thi</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hùng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biện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bằng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tiếng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Anh</a:t>
                      </a:r>
                      <a:r>
                        <a:rPr lang="en-US" sz="2000" baseline="0" dirty="0" smtClean="0">
                          <a:solidFill>
                            <a:schemeClr val="tx1"/>
                          </a:solidFill>
                          <a:effectLst/>
                          <a:latin typeface="Times New Roman" pitchFamily="18" charset="0"/>
                          <a:cs typeface="Times New Roman" pitchFamily="18" charset="0"/>
                        </a:rPr>
                        <a:t> do </a:t>
                      </a:r>
                      <a:r>
                        <a:rPr lang="en-US" sz="2000" baseline="0" dirty="0" err="1" smtClean="0">
                          <a:solidFill>
                            <a:schemeClr val="tx1"/>
                          </a:solidFill>
                          <a:effectLst/>
                          <a:latin typeface="Times New Roman" pitchFamily="18" charset="0"/>
                          <a:cs typeface="Times New Roman" pitchFamily="18" charset="0"/>
                        </a:rPr>
                        <a:t>nhà</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trường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tổ</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chức</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Nhưng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Hân</a:t>
                      </a:r>
                      <a:r>
                        <a:rPr lang="en-US" sz="2000" baseline="0" dirty="0" smtClean="0">
                          <a:solidFill>
                            <a:schemeClr val="tx1"/>
                          </a:solidFill>
                          <a:effectLst/>
                          <a:latin typeface="Times New Roman" pitchFamily="18" charset="0"/>
                          <a:cs typeface="Times New Roman" pitchFamily="18" charset="0"/>
                        </a:rPr>
                        <a:t> lo </a:t>
                      </a:r>
                      <a:r>
                        <a:rPr lang="en-US" sz="2000" baseline="0" dirty="0" err="1" smtClean="0">
                          <a:solidFill>
                            <a:schemeClr val="tx1"/>
                          </a:solidFill>
                          <a:effectLst/>
                          <a:latin typeface="Times New Roman" pitchFamily="18" charset="0"/>
                          <a:cs typeface="Times New Roman" pitchFamily="18" charset="0"/>
                        </a:rPr>
                        <a:t>lắng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vì</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vốn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từ</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vựng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tiếng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Anh</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của</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mình</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còn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hạn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chế</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nên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đắn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đo</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không</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biết</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có</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nên</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dự</a:t>
                      </a:r>
                      <a:r>
                        <a:rPr lang="en-US" sz="2000" baseline="0" dirty="0" smtClean="0">
                          <a:solidFill>
                            <a:schemeClr val="tx1"/>
                          </a:solidFill>
                          <a:effectLst/>
                          <a:latin typeface="Times New Roman" pitchFamily="18" charset="0"/>
                          <a:cs typeface="Times New Roman" pitchFamily="18" charset="0"/>
                        </a:rPr>
                        <a:t> </a:t>
                      </a:r>
                      <a:r>
                        <a:rPr lang="en-US" sz="2000" baseline="0" dirty="0" err="1" smtClean="0">
                          <a:solidFill>
                            <a:schemeClr val="tx1"/>
                          </a:solidFill>
                          <a:effectLst/>
                          <a:latin typeface="Times New Roman" pitchFamily="18" charset="0"/>
                          <a:cs typeface="Times New Roman" pitchFamily="18" charset="0"/>
                        </a:rPr>
                        <a:t>thi</a:t>
                      </a:r>
                      <a:r>
                        <a:rPr lang="en-US" sz="2000" baseline="0" dirty="0" smtClean="0">
                          <a:solidFill>
                            <a:schemeClr val="tx1"/>
                          </a:solidFill>
                          <a:effectLst/>
                          <a:latin typeface="Times New Roman" pitchFamily="18" charset="0"/>
                          <a:cs typeface="Times New Roman" pitchFamily="18" charset="0"/>
                        </a:rPr>
                        <a:t> hay </a:t>
                      </a:r>
                      <a:r>
                        <a:rPr lang="en-US" sz="2000" baseline="0" dirty="0" err="1" smtClean="0">
                          <a:solidFill>
                            <a:schemeClr val="tx1"/>
                          </a:solidFill>
                          <a:effectLst/>
                          <a:latin typeface="Times New Roman" pitchFamily="18" charset="0"/>
                          <a:cs typeface="Times New Roman" pitchFamily="18" charset="0"/>
                        </a:rPr>
                        <a:t>không</a:t>
                      </a:r>
                      <a:r>
                        <a:rPr lang="en-US" sz="2000" baseline="0" dirty="0" smtClean="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5760515"/>
              </p:ext>
            </p:extLst>
          </p:nvPr>
        </p:nvGraphicFramePr>
        <p:xfrm>
          <a:off x="6627666" y="1618838"/>
          <a:ext cx="5211709" cy="1796711"/>
        </p:xfrm>
        <a:graphic>
          <a:graphicData uri="http://schemas.openxmlformats.org/drawingml/2006/table">
            <a:tbl>
              <a:tblPr/>
              <a:tblGrid>
                <a:gridCol w="5211709">
                  <a:extLst>
                    <a:ext uri="{9D8B030D-6E8A-4147-A177-3AD203B41FA5}">
                      <a16:colId xmlns:a16="http://schemas.microsoft.com/office/drawing/2014/main" val="20000"/>
                    </a:ext>
                  </a:extLst>
                </a:gridCol>
              </a:tblGrid>
              <a:tr h="1796711">
                <a:tc>
                  <a:txBody>
                    <a:bodyPr/>
                    <a:lstStyle/>
                    <a:p>
                      <a:pPr marL="190500" marR="0" indent="-190500" algn="just">
                        <a:lnSpc>
                          <a:spcPct val="115000"/>
                        </a:lnSpc>
                        <a:spcBef>
                          <a:spcPts val="0"/>
                        </a:spcBef>
                        <a:spcAft>
                          <a:spcPts val="0"/>
                        </a:spcAft>
                      </a:pPr>
                      <a:r>
                        <a:rPr lang="en-US" sz="2000" b="0" dirty="0" err="1" smtClean="0">
                          <a:effectLst/>
                          <a:latin typeface="#9Slide05 Israquella" pitchFamily="2" charset="0"/>
                          <a:ea typeface="Arial" panose="020B0604020202020204" pitchFamily="34" charset="0"/>
                        </a:rPr>
                        <a:t>L</a:t>
                      </a:r>
                      <a:r>
                        <a:rPr lang="en-US" sz="2000" b="0" dirty="0" err="1" smtClean="0">
                          <a:effectLst/>
                          <a:latin typeface="Times New Roman" pitchFamily="18" charset="0"/>
                          <a:ea typeface="Arial" panose="020B0604020202020204" pitchFamily="34" charset="0"/>
                          <a:cs typeface="Times New Roman" pitchFamily="18" charset="0"/>
                        </a:rPr>
                        <a:t>ớp</a:t>
                      </a:r>
                      <a:r>
                        <a:rPr lang="en-US" sz="2000" b="0" baseline="0" dirty="0" smtClean="0">
                          <a:effectLst/>
                          <a:latin typeface="Times New Roman" pitchFamily="18" charset="0"/>
                          <a:ea typeface="Arial" panose="020B0604020202020204" pitchFamily="34" charset="0"/>
                          <a:cs typeface="Times New Roman" pitchFamily="18" charset="0"/>
                        </a:rPr>
                        <a:t> 6A </a:t>
                      </a:r>
                      <a:r>
                        <a:rPr lang="en-US" sz="2000" b="0" baseline="0" dirty="0" err="1" smtClean="0">
                          <a:effectLst/>
                          <a:latin typeface="Times New Roman" pitchFamily="18" charset="0"/>
                          <a:ea typeface="Arial" panose="020B0604020202020204" pitchFamily="34" charset="0"/>
                          <a:cs typeface="Times New Roman" pitchFamily="18" charset="0"/>
                        </a:rPr>
                        <a:t>có</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phong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trào</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thi</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đua</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giải</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các</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bài</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toán</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khó</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Mặc</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dù</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là</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thành</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viên</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trong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lớp</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nhưng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Hòa</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thường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xuyên</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bỏ</a:t>
                      </a:r>
                      <a:r>
                        <a:rPr lang="en-US" sz="2000" b="0" baseline="0" dirty="0" smtClean="0">
                          <a:effectLst/>
                          <a:latin typeface="Times New Roman" pitchFamily="18" charset="0"/>
                          <a:ea typeface="Arial" panose="020B0604020202020204" pitchFamily="34" charset="0"/>
                          <a:cs typeface="Times New Roman" pitchFamily="18" charset="0"/>
                        </a:rPr>
                        <a:t> qua, </a:t>
                      </a:r>
                      <a:r>
                        <a:rPr lang="en-US" sz="2000" b="0" baseline="0" dirty="0" err="1" smtClean="0">
                          <a:effectLst/>
                          <a:latin typeface="Times New Roman" pitchFamily="18" charset="0"/>
                          <a:ea typeface="Arial" panose="020B0604020202020204" pitchFamily="34" charset="0"/>
                          <a:cs typeface="Times New Roman" pitchFamily="18" charset="0"/>
                        </a:rPr>
                        <a:t>không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làm</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những</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bài</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toán</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khó</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vì</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ngại</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suy</a:t>
                      </a:r>
                      <a:r>
                        <a:rPr lang="en-US" sz="2000" b="0" baseline="0" dirty="0" smtClean="0">
                          <a:effectLst/>
                          <a:latin typeface="Times New Roman" pitchFamily="18" charset="0"/>
                          <a:ea typeface="Arial" panose="020B0604020202020204" pitchFamily="34" charset="0"/>
                          <a:cs typeface="Times New Roman" pitchFamily="18" charset="0"/>
                        </a:rPr>
                        <a:t> </a:t>
                      </a:r>
                      <a:r>
                        <a:rPr lang="en-US" sz="2000" b="0" baseline="0" dirty="0" err="1" smtClean="0">
                          <a:effectLst/>
                          <a:latin typeface="Times New Roman" pitchFamily="18" charset="0"/>
                          <a:ea typeface="Arial" panose="020B0604020202020204" pitchFamily="34" charset="0"/>
                          <a:cs typeface="Times New Roman" pitchFamily="18" charset="0"/>
                        </a:rPr>
                        <a:t>nghĩ</a:t>
                      </a:r>
                      <a:r>
                        <a:rPr lang="en-US" sz="2000" b="0" baseline="0" dirty="0" smtClean="0">
                          <a:effectLst/>
                          <a:latin typeface="Times New Roman" pitchFamily="18" charset="0"/>
                          <a:ea typeface="Arial" panose="020B0604020202020204" pitchFamily="34" charset="0"/>
                          <a:cs typeface="Times New Roman" pitchFamily="18" charset="0"/>
                        </a:rPr>
                        <a:t>.</a:t>
                      </a:r>
                      <a:endParaRPr lang="en-US" sz="20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Snip Diagonal Corner Rectangle 17"/>
          <p:cNvSpPr/>
          <p:nvPr/>
        </p:nvSpPr>
        <p:spPr>
          <a:xfrm>
            <a:off x="3942838" y="3262466"/>
            <a:ext cx="3389746" cy="506346"/>
          </a:xfrm>
          <a:prstGeom prst="snip2DiagRect">
            <a:avLst>
              <a:gd name="adj1" fmla="val 26917"/>
              <a:gd name="adj2" fmla="val 16667"/>
            </a:avLst>
          </a:prstGeom>
          <a:solidFill>
            <a:srgbClr val="00B0F0"/>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New Roman" panose="02020603050405020304" pitchFamily="18" charset="0"/>
                <a:cs typeface="Times New Roman" panose="02020603050405020304" pitchFamily="18" charset="0"/>
              </a:rPr>
              <a:t>TÌNH HUỐNG 3</a:t>
            </a:r>
          </a:p>
        </p:txBody>
      </p:sp>
      <p:sp>
        <p:nvSpPr>
          <p:cNvPr id="11" name="Rectangle 10"/>
          <p:cNvSpPr/>
          <p:nvPr/>
        </p:nvSpPr>
        <p:spPr>
          <a:xfrm>
            <a:off x="631223" y="3887269"/>
            <a:ext cx="10540314" cy="2862322"/>
          </a:xfrm>
          <a:prstGeom prst="rect">
            <a:avLst/>
          </a:prstGeom>
        </p:spPr>
        <p:txBody>
          <a:bodyPr wrap="square">
            <a:spAutoFit/>
          </a:bodyPr>
          <a:lstStyle/>
          <a:p>
            <a:r>
              <a:rPr lang="en-US" sz="2000" dirty="0">
                <a:latin typeface="Times New Roman"/>
                <a:ea typeface="Calibri"/>
                <a:cs typeface="Times New Roman"/>
              </a:rPr>
              <a:t>An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thói</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ngồi</a:t>
            </a:r>
            <a:r>
              <a:rPr lang="en-US" sz="2000" dirty="0">
                <a:latin typeface="Times New Roman"/>
                <a:ea typeface="Calibri"/>
                <a:cs typeface="Times New Roman"/>
              </a:rPr>
              <a:t> </a:t>
            </a:r>
            <a:r>
              <a:rPr lang="en-US" sz="2000" dirty="0" err="1">
                <a:latin typeface="Times New Roman"/>
                <a:ea typeface="Calibri"/>
                <a:cs typeface="Times New Roman"/>
              </a:rPr>
              <a:t>vào</a:t>
            </a:r>
            <a:r>
              <a:rPr lang="en-US" sz="2000" dirty="0">
                <a:latin typeface="Times New Roman"/>
                <a:ea typeface="Calibri"/>
                <a:cs typeface="Times New Roman"/>
              </a:rPr>
              <a:t> </a:t>
            </a:r>
            <a:r>
              <a:rPr lang="en-US" sz="2000" dirty="0" err="1">
                <a:latin typeface="Times New Roman"/>
                <a:ea typeface="Calibri"/>
                <a:cs typeface="Times New Roman"/>
              </a:rPr>
              <a:t>bàn</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lúc</a:t>
            </a:r>
            <a:r>
              <a:rPr lang="en-US" sz="2000" dirty="0">
                <a:latin typeface="Times New Roman"/>
                <a:ea typeface="Calibri"/>
                <a:cs typeface="Times New Roman"/>
              </a:rPr>
              <a:t> 7 </a:t>
            </a:r>
            <a:r>
              <a:rPr lang="en-US" sz="2000" dirty="0" err="1">
                <a:latin typeface="Times New Roman"/>
                <a:ea typeface="Calibri"/>
                <a:cs typeface="Times New Roman"/>
              </a:rPr>
              <a:t>giờ</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a:t>
            </a:r>
            <a:r>
              <a:rPr lang="en-US" sz="2000" dirty="0" err="1">
                <a:latin typeface="Times New Roman"/>
                <a:ea typeface="Calibri"/>
                <a:cs typeface="Times New Roman"/>
              </a:rPr>
              <a:t>môn</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 An </a:t>
            </a:r>
            <a:r>
              <a:rPr lang="en-US" sz="2000" dirty="0" err="1">
                <a:latin typeface="Times New Roman"/>
                <a:ea typeface="Calibri"/>
                <a:cs typeface="Times New Roman"/>
              </a:rPr>
              <a:t>đều</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Nhưng</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việc</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ấy</a:t>
            </a:r>
            <a:r>
              <a:rPr lang="en-US" sz="2000" dirty="0">
                <a:latin typeface="Times New Roman"/>
                <a:ea typeface="Calibri"/>
                <a:cs typeface="Times New Roman"/>
              </a:rPr>
              <a:t> </a:t>
            </a:r>
            <a:r>
              <a:rPr lang="en-US" sz="2000" dirty="0" err="1">
                <a:latin typeface="Times New Roman"/>
                <a:ea typeface="Calibri"/>
                <a:cs typeface="Times New Roman"/>
              </a:rPr>
              <a:t>thì</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gặp</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ngại</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giở</a:t>
            </a:r>
            <a:r>
              <a:rPr lang="en-US" sz="2000" dirty="0">
                <a:latin typeface="Times New Roman"/>
                <a:ea typeface="Calibri"/>
                <a:cs typeface="Times New Roman"/>
              </a:rPr>
              <a:t> </a:t>
            </a:r>
            <a:r>
              <a:rPr lang="en-US" sz="2000" dirty="0" err="1">
                <a:latin typeface="Times New Roman"/>
                <a:ea typeface="Calibri"/>
                <a:cs typeface="Times New Roman"/>
              </a:rPr>
              <a:t>sách</a:t>
            </a:r>
            <a:r>
              <a:rPr lang="en-US" sz="2000" dirty="0">
                <a:latin typeface="Times New Roman"/>
                <a:ea typeface="Calibri"/>
                <a:cs typeface="Times New Roman"/>
              </a:rPr>
              <a:t> </a:t>
            </a:r>
            <a:r>
              <a:rPr lang="en-US" sz="2000" dirty="0" err="1">
                <a:latin typeface="Times New Roman"/>
                <a:ea typeface="Calibri"/>
                <a:cs typeface="Times New Roman"/>
              </a:rPr>
              <a:t>giải</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tập</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chép</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nhanh</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lần</a:t>
            </a:r>
            <a:r>
              <a:rPr lang="en-US" sz="2000" dirty="0">
                <a:latin typeface="Times New Roman"/>
                <a:ea typeface="Calibri"/>
                <a:cs typeface="Times New Roman"/>
              </a:rPr>
              <a:t> sang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 </a:t>
            </a:r>
            <a:r>
              <a:rPr lang="en-US" sz="2000" dirty="0" err="1">
                <a:latin typeface="Times New Roman"/>
                <a:ea typeface="Calibri"/>
                <a:cs typeface="Times New Roman"/>
              </a:rPr>
              <a:t>nhóm</a:t>
            </a:r>
            <a:r>
              <a:rPr lang="en-US" sz="2000" dirty="0">
                <a:latin typeface="Times New Roman"/>
                <a:ea typeface="Calibri"/>
                <a:cs typeface="Times New Roman"/>
              </a:rPr>
              <a:t>, </a:t>
            </a:r>
            <a:r>
              <a:rPr lang="en-US" sz="2000" dirty="0" err="1">
                <a:latin typeface="Times New Roman"/>
                <a:ea typeface="Calibri"/>
                <a:cs typeface="Times New Roman"/>
              </a:rPr>
              <a:t>các</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ngỡ</a:t>
            </a:r>
            <a:r>
              <a:rPr lang="en-US" sz="2000" dirty="0">
                <a:latin typeface="Times New Roman"/>
                <a:ea typeface="Calibri"/>
                <a:cs typeface="Times New Roman"/>
              </a:rPr>
              <a:t> </a:t>
            </a:r>
            <a:r>
              <a:rPr lang="en-US" sz="2000" dirty="0" err="1">
                <a:latin typeface="Times New Roman"/>
                <a:ea typeface="Calibri"/>
                <a:cs typeface="Times New Roman"/>
              </a:rPr>
              <a:t>ngàng</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An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nhanh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xác</a:t>
            </a:r>
            <a:r>
              <a:rPr lang="en-US" sz="2000" dirty="0">
                <a:latin typeface="Times New Roman"/>
                <a:ea typeface="Calibri"/>
                <a:cs typeface="Times New Roman"/>
              </a:rPr>
              <a:t>, </a:t>
            </a:r>
            <a:r>
              <a:rPr lang="en-US" sz="2000" dirty="0" err="1">
                <a:latin typeface="Times New Roman"/>
                <a:ea typeface="Calibri"/>
                <a:cs typeface="Times New Roman"/>
              </a:rPr>
              <a:t>các</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xúm</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hỏi</a:t>
            </a:r>
            <a:r>
              <a:rPr lang="en-US" sz="2000" dirty="0">
                <a:latin typeface="Times New Roman"/>
                <a:ea typeface="Calibri"/>
                <a:cs typeface="Times New Roman"/>
              </a:rPr>
              <a:t> An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giải</a:t>
            </a:r>
            <a:r>
              <a:rPr lang="en-US" sz="2000" dirty="0">
                <a:latin typeface="Times New Roman"/>
                <a:ea typeface="Calibri"/>
                <a:cs typeface="Times New Roman"/>
              </a:rPr>
              <a:t> </a:t>
            </a:r>
            <a:r>
              <a:rPr lang="en-US" sz="2000" dirty="0" err="1">
                <a:latin typeface="Times New Roman"/>
                <a:ea typeface="Calibri"/>
                <a:cs typeface="Times New Roman"/>
              </a:rPr>
              <a:t>thì</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trả</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"À,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mãi</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tớ</a:t>
            </a:r>
            <a:r>
              <a:rPr lang="en-US" sz="2000" dirty="0">
                <a:latin typeface="Times New Roman"/>
                <a:ea typeface="Calibri"/>
                <a:cs typeface="Times New Roman"/>
              </a:rPr>
              <a:t> </a:t>
            </a:r>
            <a:r>
              <a:rPr lang="en-US" sz="2000" dirty="0" err="1">
                <a:latin typeface="Times New Roman"/>
                <a:ea typeface="Calibri"/>
                <a:cs typeface="Times New Roman"/>
              </a:rPr>
              <a:t>chép</a:t>
            </a:r>
            <a:r>
              <a:rPr lang="en-US" sz="2000" dirty="0">
                <a:latin typeface="Times New Roman"/>
                <a:ea typeface="Calibri"/>
                <a:cs typeface="Times New Roman"/>
              </a:rPr>
              <a:t> ở </a:t>
            </a:r>
            <a:r>
              <a:rPr lang="en-US" sz="2000" dirty="0" err="1">
                <a:latin typeface="Times New Roman"/>
                <a:ea typeface="Calibri"/>
                <a:cs typeface="Times New Roman"/>
              </a:rPr>
              <a:t>sách</a:t>
            </a:r>
            <a:r>
              <a:rPr lang="en-US" sz="2000" dirty="0">
                <a:latin typeface="Times New Roman"/>
                <a:ea typeface="Calibri"/>
                <a:cs typeface="Times New Roman"/>
              </a:rPr>
              <a:t> </a:t>
            </a:r>
            <a:r>
              <a:rPr lang="en-US" sz="2000" dirty="0" err="1">
                <a:latin typeface="Times New Roman"/>
                <a:ea typeface="Calibri"/>
                <a:cs typeface="Times New Roman"/>
              </a:rPr>
              <a:t>giải</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tập</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nhanh</a:t>
            </a:r>
            <a:r>
              <a:rPr lang="en-US" sz="2000" dirty="0">
                <a:latin typeface="Times New Roman"/>
                <a:ea typeface="Calibri"/>
                <a:cs typeface="Times New Roman"/>
              </a:rPr>
              <a:t>. </a:t>
            </a:r>
            <a:r>
              <a:rPr lang="en-US" sz="2000" dirty="0" err="1">
                <a:latin typeface="Times New Roman"/>
                <a:ea typeface="Calibri"/>
                <a:cs typeface="Times New Roman"/>
              </a:rPr>
              <a:t>Các</a:t>
            </a:r>
            <a:r>
              <a:rPr lang="en-US" sz="2000" dirty="0">
                <a:latin typeface="Times New Roman"/>
                <a:ea typeface="Calibri"/>
                <a:cs typeface="Times New Roman"/>
              </a:rPr>
              <a:t> </a:t>
            </a:r>
            <a:r>
              <a:rPr lang="en-US" sz="2000" dirty="0" err="1">
                <a:latin typeface="Times New Roman"/>
                <a:ea typeface="Calibri"/>
                <a:cs typeface="Times New Roman"/>
              </a:rPr>
              <a:t>cậu</a:t>
            </a:r>
            <a:r>
              <a:rPr lang="en-US" sz="2000" dirty="0">
                <a:latin typeface="Times New Roman"/>
                <a:ea typeface="Calibri"/>
                <a:cs typeface="Times New Roman"/>
              </a:rPr>
              <a:t> </a:t>
            </a:r>
            <a:r>
              <a:rPr lang="en-US" sz="2000" dirty="0" err="1">
                <a:latin typeface="Times New Roman"/>
                <a:ea typeface="Calibri"/>
                <a:cs typeface="Times New Roman"/>
              </a:rPr>
              <a:t>cũng</a:t>
            </a:r>
            <a:r>
              <a:rPr lang="en-US" sz="2000" dirty="0">
                <a:latin typeface="Times New Roman"/>
                <a:ea typeface="Calibri"/>
                <a:cs typeface="Times New Roman"/>
              </a:rPr>
              <a:t> </a:t>
            </a:r>
            <a:r>
              <a:rPr lang="en-US" sz="2000" dirty="0" err="1">
                <a:latin typeface="Times New Roman"/>
                <a:ea typeface="Calibri"/>
                <a:cs typeface="Times New Roman"/>
              </a:rPr>
              <a:t>lấy</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chép</a:t>
            </a:r>
            <a:r>
              <a:rPr lang="en-US" sz="2000" dirty="0">
                <a:latin typeface="Times New Roman"/>
                <a:ea typeface="Calibri"/>
                <a:cs typeface="Times New Roman"/>
              </a:rPr>
              <a:t>, </a:t>
            </a:r>
            <a:r>
              <a:rPr lang="en-US" sz="2000" dirty="0" err="1">
                <a:latin typeface="Times New Roman"/>
                <a:ea typeface="Calibri"/>
                <a:cs typeface="Times New Roman"/>
              </a:rPr>
              <a:t>khỏi</a:t>
            </a:r>
            <a:r>
              <a:rPr lang="en-US" sz="2000" dirty="0">
                <a:latin typeface="Times New Roman"/>
                <a:ea typeface="Calibri"/>
                <a:cs typeface="Times New Roman"/>
              </a:rPr>
              <a:t> </a:t>
            </a:r>
            <a:r>
              <a:rPr lang="en-US" sz="2000" dirty="0" err="1">
                <a:latin typeface="Times New Roman"/>
                <a:ea typeface="Calibri"/>
                <a:cs typeface="Times New Roman"/>
              </a:rPr>
              <a:t>mất</a:t>
            </a:r>
            <a:r>
              <a:rPr lang="en-US" sz="2000" dirty="0">
                <a:latin typeface="Times New Roman"/>
                <a:ea typeface="Calibri"/>
                <a:cs typeface="Times New Roman"/>
              </a:rPr>
              <a:t> </a:t>
            </a:r>
            <a:r>
              <a:rPr lang="en-US" sz="2000" dirty="0" err="1">
                <a:latin typeface="Times New Roman"/>
                <a:ea typeface="Calibri"/>
                <a:cs typeface="Times New Roman"/>
              </a:rPr>
              <a:t>công</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a:t>
            </a:r>
            <a:endParaRPr lang="en-US" sz="2000" dirty="0">
              <a:latin typeface=".VnTime"/>
              <a:ea typeface="Times New Roman"/>
              <a:cs typeface="Times New Roman"/>
            </a:endParaRPr>
          </a:p>
          <a:p>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hỏi</a:t>
            </a:r>
            <a:r>
              <a:rPr lang="en-US" sz="2000" dirty="0">
                <a:latin typeface="Times New Roman"/>
                <a:ea typeface="Calibri"/>
                <a:cs typeface="Times New Roman"/>
              </a:rPr>
              <a:t>:</a:t>
            </a:r>
            <a:endParaRPr lang="en-US" sz="2000" dirty="0">
              <a:latin typeface=".VnTime"/>
              <a:ea typeface="Times New Roman"/>
              <a:cs typeface="Times New Roman"/>
            </a:endParaRPr>
          </a:p>
          <a:p>
            <a:r>
              <a:rPr lang="en-US" sz="2000" dirty="0">
                <a:latin typeface="Times New Roman"/>
                <a:ea typeface="Calibri"/>
                <a:cs typeface="Times New Roman"/>
              </a:rPr>
              <a:t>1/ </a:t>
            </a:r>
            <a:r>
              <a:rPr lang="en-US" sz="2000" dirty="0" err="1">
                <a:latin typeface="Times New Roman"/>
                <a:ea typeface="Calibri"/>
                <a:cs typeface="Times New Roman"/>
              </a:rPr>
              <a:t>Việc</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An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huống</a:t>
            </a:r>
            <a:r>
              <a:rPr lang="en-US" sz="2000" dirty="0">
                <a:latin typeface="Times New Roman"/>
                <a:ea typeface="Calibri"/>
                <a:cs typeface="Times New Roman"/>
              </a:rPr>
              <a:t> </a:t>
            </a:r>
            <a:r>
              <a:rPr lang="en-US" sz="2000" dirty="0" err="1">
                <a:latin typeface="Times New Roman"/>
                <a:ea typeface="Calibri"/>
                <a:cs typeface="Times New Roman"/>
              </a:rPr>
              <a:t>trên</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điều</a:t>
            </a:r>
            <a:r>
              <a:rPr lang="en-US" sz="2000" dirty="0">
                <a:latin typeface="Times New Roman"/>
                <a:ea typeface="Calibri"/>
                <a:cs typeface="Times New Roman"/>
              </a:rPr>
              <a:t> </a:t>
            </a:r>
            <a:r>
              <a:rPr lang="en-US" sz="2000" dirty="0" err="1">
                <a:latin typeface="Times New Roman"/>
                <a:ea typeface="Calibri"/>
                <a:cs typeface="Times New Roman"/>
              </a:rPr>
              <a:t>gì</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chưa</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còn</a:t>
            </a:r>
            <a:r>
              <a:rPr lang="en-US" sz="2000" dirty="0">
                <a:latin typeface="Times New Roman"/>
                <a:ea typeface="Calibri"/>
                <a:cs typeface="Times New Roman"/>
              </a:rPr>
              <a:t> </a:t>
            </a:r>
            <a:r>
              <a:rPr lang="en-US" sz="2000" dirty="0" err="1">
                <a:latin typeface="Times New Roman"/>
                <a:ea typeface="Calibri"/>
                <a:cs typeface="Times New Roman"/>
              </a:rPr>
              <a:t>thiếu</a:t>
            </a:r>
            <a:r>
              <a:rPr lang="en-US" sz="2000" dirty="0">
                <a:latin typeface="Times New Roman"/>
                <a:ea typeface="Calibri"/>
                <a:cs typeface="Times New Roman"/>
              </a:rPr>
              <a:t> </a:t>
            </a:r>
            <a:r>
              <a:rPr lang="en-US" sz="2000" dirty="0" err="1">
                <a:latin typeface="Times New Roman"/>
                <a:ea typeface="Calibri"/>
                <a:cs typeface="Times New Roman"/>
              </a:rPr>
              <a:t>đức</a:t>
            </a:r>
            <a:r>
              <a:rPr lang="en-US" sz="2000" dirty="0">
                <a:latin typeface="Times New Roman"/>
                <a:ea typeface="Calibri"/>
                <a:cs typeface="Times New Roman"/>
              </a:rPr>
              <a:t> </a:t>
            </a:r>
            <a:r>
              <a:rPr lang="en-US" sz="2000" dirty="0" err="1">
                <a:latin typeface="Times New Roman"/>
                <a:ea typeface="Calibri"/>
                <a:cs typeface="Times New Roman"/>
              </a:rPr>
              <a:t>tính</a:t>
            </a:r>
            <a:r>
              <a:rPr lang="en-US" sz="2000" dirty="0">
                <a:latin typeface="Times New Roman"/>
                <a:ea typeface="Calibri"/>
                <a:cs typeface="Times New Roman"/>
              </a:rPr>
              <a:t> </a:t>
            </a:r>
            <a:r>
              <a:rPr lang="en-US" sz="2000" dirty="0" err="1">
                <a:latin typeface="Times New Roman"/>
                <a:ea typeface="Calibri"/>
                <a:cs typeface="Times New Roman"/>
              </a:rPr>
              <a:t>gi</a:t>
            </a:r>
            <a:r>
              <a:rPr lang="en-US" sz="2000" dirty="0">
                <a:latin typeface="Times New Roman"/>
                <a:ea typeface="Calibri"/>
                <a:cs typeface="Times New Roman"/>
              </a:rPr>
              <a:t>̀?</a:t>
            </a:r>
            <a:endParaRPr lang="en-US" sz="2000" dirty="0">
              <a:latin typeface=".VnTime"/>
              <a:ea typeface="Times New Roman"/>
              <a:cs typeface="Times New Roman"/>
            </a:endParaRPr>
          </a:p>
          <a:p>
            <a:r>
              <a:rPr lang="en-US" sz="2000" dirty="0">
                <a:latin typeface="Times New Roman"/>
                <a:ea typeface="Calibri"/>
              </a:rPr>
              <a:t>2/ </a:t>
            </a:r>
            <a:r>
              <a:rPr lang="en-US" sz="2000" dirty="0" err="1">
                <a:latin typeface="Times New Roman"/>
                <a:ea typeface="Calibri"/>
              </a:rPr>
              <a:t>Nếu</a:t>
            </a:r>
            <a:r>
              <a:rPr lang="en-US" sz="2000" dirty="0">
                <a:latin typeface="Times New Roman"/>
                <a:ea typeface="Calibri"/>
              </a:rPr>
              <a:t> </a:t>
            </a:r>
            <a:r>
              <a:rPr lang="en-US" sz="2000" dirty="0" err="1">
                <a:latin typeface="Times New Roman"/>
                <a:ea typeface="Calibri"/>
              </a:rPr>
              <a:t>em</a:t>
            </a:r>
            <a:r>
              <a:rPr lang="en-US" sz="2000" dirty="0">
                <a:latin typeface="Times New Roman"/>
                <a:ea typeface="Calibri"/>
              </a:rPr>
              <a:t> </a:t>
            </a:r>
            <a:r>
              <a:rPr lang="en-US" sz="2000" dirty="0" err="1">
                <a:latin typeface="Times New Roman"/>
                <a:ea typeface="Calibri"/>
              </a:rPr>
              <a:t>là</a:t>
            </a:r>
            <a:r>
              <a:rPr lang="en-US" sz="2000" dirty="0">
                <a:latin typeface="Times New Roman"/>
                <a:ea typeface="Calibri"/>
              </a:rPr>
              <a:t> </a:t>
            </a:r>
            <a:r>
              <a:rPr lang="en-US" sz="2000" dirty="0" err="1">
                <a:latin typeface="Times New Roman"/>
                <a:ea typeface="Calibri"/>
              </a:rPr>
              <a:t>bạn</a:t>
            </a:r>
            <a:r>
              <a:rPr lang="en-US" sz="2000" dirty="0">
                <a:latin typeface="Times New Roman"/>
                <a:ea typeface="Calibri"/>
              </a:rPr>
              <a:t> </a:t>
            </a:r>
            <a:r>
              <a:rPr lang="en-US" sz="2000" dirty="0" err="1">
                <a:latin typeface="Times New Roman"/>
                <a:ea typeface="Calibri"/>
              </a:rPr>
              <a:t>thân</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An, </a:t>
            </a:r>
            <a:r>
              <a:rPr lang="en-US" sz="2000" dirty="0" err="1">
                <a:latin typeface="Times New Roman"/>
                <a:ea typeface="Calibri"/>
              </a:rPr>
              <a:t>em</a:t>
            </a:r>
            <a:r>
              <a:rPr lang="en-US" sz="2000" dirty="0">
                <a:latin typeface="Times New Roman"/>
                <a:ea typeface="Calibri"/>
              </a:rPr>
              <a:t> </a:t>
            </a:r>
            <a:r>
              <a:rPr lang="en-US" sz="2000" dirty="0" err="1">
                <a:latin typeface="Times New Roman"/>
                <a:ea typeface="Calibri"/>
              </a:rPr>
              <a:t>sẽ</a:t>
            </a:r>
            <a:r>
              <a:rPr lang="en-US" sz="2000" dirty="0">
                <a:latin typeface="Times New Roman"/>
                <a:ea typeface="Calibri"/>
              </a:rPr>
              <a:t> </a:t>
            </a:r>
            <a:r>
              <a:rPr lang="en-US" sz="2000" dirty="0" err="1">
                <a:latin typeface="Times New Roman"/>
                <a:ea typeface="Calibri"/>
              </a:rPr>
              <a:t>khuyên</a:t>
            </a:r>
            <a:r>
              <a:rPr lang="en-US" sz="2000" dirty="0">
                <a:latin typeface="Times New Roman"/>
                <a:ea typeface="Calibri"/>
              </a:rPr>
              <a:t> </a:t>
            </a:r>
            <a:r>
              <a:rPr lang="en-US" sz="2000" dirty="0" err="1">
                <a:latin typeface="Times New Roman"/>
                <a:ea typeface="Calibri"/>
              </a:rPr>
              <a:t>bạn</a:t>
            </a:r>
            <a:r>
              <a:rPr lang="en-US" sz="2000" dirty="0">
                <a:latin typeface="Times New Roman"/>
                <a:ea typeface="Calibri"/>
              </a:rPr>
              <a:t> </a:t>
            </a:r>
            <a:r>
              <a:rPr lang="en-US" sz="2000" dirty="0" err="1">
                <a:latin typeface="Times New Roman"/>
                <a:ea typeface="Calibri"/>
              </a:rPr>
              <a:t>như</a:t>
            </a:r>
            <a:r>
              <a:rPr lang="en-US" sz="2000" dirty="0">
                <a:latin typeface="Times New Roman"/>
                <a:ea typeface="Calibri"/>
              </a:rPr>
              <a:t> </a:t>
            </a:r>
            <a:r>
              <a:rPr lang="en-US" sz="2000" dirty="0" err="1">
                <a:latin typeface="Times New Roman"/>
                <a:ea typeface="Calibri"/>
              </a:rPr>
              <a:t>thế</a:t>
            </a:r>
            <a:r>
              <a:rPr lang="en-US" sz="2000" dirty="0">
                <a:latin typeface="Times New Roman"/>
                <a:ea typeface="Calibri"/>
              </a:rPr>
              <a:t> </a:t>
            </a:r>
            <a:r>
              <a:rPr lang="en-US" sz="2000" dirty="0" err="1">
                <a:latin typeface="Times New Roman"/>
                <a:ea typeface="Calibri"/>
              </a:rPr>
              <a:t>nào</a:t>
            </a:r>
            <a:r>
              <a:rPr lang="en-US" sz="2000" dirty="0">
                <a:latin typeface="Times New Roman"/>
                <a:ea typeface="Calibri"/>
              </a:rPr>
              <a:t>?</a:t>
            </a:r>
            <a:endParaRPr lang="en-US" sz="2000" dirty="0"/>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0717" y="942620"/>
            <a:ext cx="9003100" cy="548099"/>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smtClean="0">
                <a:solidFill>
                  <a:srgbClr val="0000FF"/>
                </a:solidFill>
                <a:latin typeface="Times New Roman" pitchFamily="18" charset="0"/>
                <a:ea typeface="Arial" panose="020B0604020202020204" pitchFamily="34" charset="0"/>
                <a:cs typeface="Times New Roman" pitchFamily="18" charset="0"/>
              </a:rPr>
              <a:t>1. B</a:t>
            </a:r>
            <a:r>
              <a:rPr lang="vi-VN" sz="2800" b="1" dirty="0" smtClean="0">
                <a:solidFill>
                  <a:srgbClr val="0000FF"/>
                </a:solidFill>
                <a:latin typeface="Times New Roman" pitchFamily="18" charset="0"/>
                <a:ea typeface="Arial" panose="020B0604020202020204" pitchFamily="34" charset="0"/>
                <a:cs typeface="Times New Roman" pitchFamily="18" charset="0"/>
              </a:rPr>
              <a:t>iểu </a:t>
            </a:r>
            <a:r>
              <a:rPr lang="vi-VN" sz="2800" b="1" dirty="0">
                <a:solidFill>
                  <a:srgbClr val="0000FF"/>
                </a:solidFill>
                <a:latin typeface="Times New Roman" pitchFamily="18" charset="0"/>
                <a:ea typeface="Arial" panose="020B0604020202020204" pitchFamily="34" charset="0"/>
                <a:cs typeface="Times New Roman" pitchFamily="18" charset="0"/>
              </a:rPr>
              <a:t>hiện </a:t>
            </a:r>
            <a:r>
              <a:rPr lang="vi-VN" sz="2800" b="1" dirty="0" smtClean="0">
                <a:solidFill>
                  <a:srgbClr val="0000FF"/>
                </a:solidFill>
                <a:latin typeface="Times New Roman" pitchFamily="18" charset="0"/>
                <a:ea typeface="Arial" panose="020B0604020202020204" pitchFamily="34" charset="0"/>
                <a:cs typeface="Times New Roman" pitchFamily="18" charset="0"/>
              </a:rPr>
              <a:t>c</a:t>
            </a:r>
            <a:r>
              <a:rPr lang="en-US" sz="2800" b="1" dirty="0">
                <a:solidFill>
                  <a:srgbClr val="0000FF"/>
                </a:solidFill>
                <a:latin typeface="Times New Roman" pitchFamily="18" charset="0"/>
                <a:ea typeface="Arial" panose="020B0604020202020204" pitchFamily="34" charset="0"/>
                <a:cs typeface="Times New Roman" pitchFamily="18" charset="0"/>
              </a:rPr>
              <a:t>ủ</a:t>
            </a:r>
            <a:r>
              <a:rPr lang="vi-VN" sz="2800" b="1" dirty="0" smtClean="0">
                <a:solidFill>
                  <a:srgbClr val="0000FF"/>
                </a:solidFill>
                <a:latin typeface="Times New Roman" pitchFamily="18" charset="0"/>
                <a:ea typeface="Arial" panose="020B0604020202020204" pitchFamily="34" charset="0"/>
                <a:cs typeface="Times New Roman" pitchFamily="18" charset="0"/>
              </a:rPr>
              <a:t>a </a:t>
            </a:r>
            <a:r>
              <a:rPr lang="en-US" sz="2800" b="1" dirty="0" err="1" smtClean="0">
                <a:solidFill>
                  <a:srgbClr val="0000FF"/>
                </a:solidFill>
                <a:latin typeface="Times New Roman" pitchFamily="18" charset="0"/>
                <a:ea typeface="Arial" panose="020B0604020202020204" pitchFamily="34" charset="0"/>
                <a:cs typeface="Times New Roman" pitchFamily="18" charset="0"/>
              </a:rPr>
              <a:t>Siêng</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năng</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kiên</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trì</a:t>
            </a:r>
            <a:r>
              <a:rPr lang="en-US" sz="2800" b="1" dirty="0" smtClean="0">
                <a:solidFill>
                  <a:srgbClr val="0000FF"/>
                </a:solidFill>
                <a:latin typeface="Times New Roman" pitchFamily="18" charset="0"/>
                <a:ea typeface="Arial" panose="020B0604020202020204" pitchFamily="34" charset="0"/>
                <a:cs typeface="Times New Roman" pitchFamily="18" charset="0"/>
              </a:rPr>
              <a:t> </a:t>
            </a:r>
            <a:endParaRPr lang="en-US" sz="2800" u="none" strike="noStrike" spc="0" dirty="0">
              <a:solidFill>
                <a:srgbClr val="0000FF"/>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3" name="Rectangle 2"/>
          <p:cNvSpPr/>
          <p:nvPr/>
        </p:nvSpPr>
        <p:spPr>
          <a:xfrm>
            <a:off x="-67522" y="452972"/>
            <a:ext cx="2951419" cy="584775"/>
          </a:xfrm>
          <a:prstGeom prst="rect">
            <a:avLst/>
          </a:prstGeom>
        </p:spPr>
        <p:txBody>
          <a:bodyPr wrap="square">
            <a:spAutoFit/>
          </a:bodyPr>
          <a:lstStyle/>
          <a:p>
            <a:pPr algn="ctr" defTabSz="457200"/>
            <a:r>
              <a:rPr lang="en-US" altLang="zh-CN" sz="32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32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3200" b="1" dirty="0">
              <a:solidFill>
                <a:srgbClr val="FF0000"/>
              </a:solidFill>
              <a:latin typeface="Times New Roman" pitchFamily="18" charset="0"/>
              <a:ea typeface="华康海报体W12" panose="040B0C09000000000000" pitchFamily="81" charset="-122"/>
              <a:cs typeface="Times New Roman" pitchFamily="18" charset="0"/>
            </a:endParaRPr>
          </a:p>
        </p:txBody>
      </p:sp>
      <p:sp>
        <p:nvSpPr>
          <p:cNvPr id="4" name="Rectangle 3"/>
          <p:cNvSpPr/>
          <p:nvPr/>
        </p:nvSpPr>
        <p:spPr>
          <a:xfrm>
            <a:off x="2552379" y="0"/>
            <a:ext cx="6096000" cy="646331"/>
          </a:xfrm>
          <a:prstGeom prst="rect">
            <a:avLst/>
          </a:prstGeom>
        </p:spPr>
        <p:txBody>
          <a:bodyPr>
            <a:spAutoFit/>
          </a:bodyPr>
          <a:lstStyle/>
          <a:p>
            <a:pPr algn="ctr" eaLnBrk="0" fontAlgn="base" hangingPunct="0">
              <a:spcBef>
                <a:spcPct val="0"/>
              </a:spcBef>
              <a:spcAft>
                <a:spcPct val="0"/>
              </a:spcAft>
            </a:pPr>
            <a:r>
              <a:rPr lang="en-US" altLang="en-US" b="1" dirty="0" err="1">
                <a:solidFill>
                  <a:srgbClr val="0000FF"/>
                </a:solidFill>
                <a:latin typeface="Times New Roman" pitchFamily="18" charset="0"/>
                <a:ea typeface="Helvetica Neue"/>
                <a:cs typeface="Times New Roman" pitchFamily="18" charset="0"/>
              </a:rPr>
              <a:t>Bài</a:t>
            </a:r>
            <a:r>
              <a:rPr lang="en-US" altLang="en-US" b="1" dirty="0">
                <a:solidFill>
                  <a:srgbClr val="0000FF"/>
                </a:solidFill>
                <a:latin typeface="Times New Roman" pitchFamily="18" charset="0"/>
                <a:ea typeface="Helvetica Neue"/>
                <a:cs typeface="Times New Roman" pitchFamily="18" charset="0"/>
              </a:rPr>
              <a:t> 3:</a:t>
            </a:r>
            <a:r>
              <a:rPr lang="en-US" altLang="en-US" b="1" dirty="0">
                <a:solidFill>
                  <a:srgbClr val="FF0000"/>
                </a:solidFill>
                <a:latin typeface="Times New Roman" pitchFamily="18" charset="0"/>
                <a:ea typeface="Helvetica Neue"/>
                <a:cs typeface="Times New Roman" pitchFamily="18" charset="0"/>
              </a:rPr>
              <a:t> -</a:t>
            </a:r>
            <a:r>
              <a:rPr lang="en-US" altLang="en-US" b="1" dirty="0" err="1">
                <a:solidFill>
                  <a:srgbClr val="FF0000"/>
                </a:solidFill>
                <a:latin typeface="Times New Roman" pitchFamily="18" charset="0"/>
                <a:ea typeface="Helvetica Neue"/>
                <a:cs typeface="Times New Roman" pitchFamily="18" charset="0"/>
              </a:rPr>
              <a:t>Tiết</a:t>
            </a:r>
            <a:r>
              <a:rPr lang="en-US" altLang="en-US" b="1" dirty="0">
                <a:solidFill>
                  <a:srgbClr val="FF0000"/>
                </a:solidFill>
                <a:latin typeface="Times New Roman" pitchFamily="18" charset="0"/>
                <a:ea typeface="Helvetica Neue"/>
                <a:cs typeface="Times New Roman" pitchFamily="18" charset="0"/>
              </a:rPr>
              <a:t> 6</a:t>
            </a:r>
          </a:p>
          <a:p>
            <a:pPr algn="ctr" eaLnBrk="0" fontAlgn="base" hangingPunct="0">
              <a:spcBef>
                <a:spcPct val="0"/>
              </a:spcBef>
              <a:spcAft>
                <a:spcPct val="0"/>
              </a:spcAft>
            </a:pPr>
            <a:r>
              <a:rPr lang="en-US" altLang="en-US" b="1" dirty="0">
                <a:solidFill>
                  <a:srgbClr val="FF0000"/>
                </a:solidFill>
                <a:latin typeface="Times New Roman" pitchFamily="18" charset="0"/>
                <a:ea typeface="Helvetica Neue"/>
                <a:cs typeface="Times New Roman" pitchFamily="18" charset="0"/>
              </a:rPr>
              <a:t>SIÊNG NĂNG, KIÊN TRÌ</a:t>
            </a: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957134" y="2932498"/>
            <a:ext cx="802105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32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Em hãy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nêu</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những</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biểu</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chưa</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siêng</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kiên</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bản</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thân</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lập</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thực</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hoạch</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để</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khắc</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phục</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nhược</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điểm</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2187761" y="-114065"/>
            <a:ext cx="8954985"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3722914" y="63773"/>
            <a:ext cx="6670633"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itchFamily="18" charset="0"/>
                <a:ea typeface="Arial Unicode MS"/>
                <a:cs typeface="Times New Roman" pitchFamily="18" charset="0"/>
              </a:rPr>
              <a:t>Đọc</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thông</a:t>
            </a:r>
            <a:r>
              <a:rPr lang="en-US" sz="2531" b="1" dirty="0" smtClean="0">
                <a:solidFill>
                  <a:srgbClr val="0000FF"/>
                </a:solidFill>
                <a:latin typeface="Times New Roman" pitchFamily="18" charset="0"/>
                <a:ea typeface="Arial Unicode MS"/>
                <a:cs typeface="Times New Roman" pitchFamily="18" charset="0"/>
              </a:rPr>
              <a:t> tin </a:t>
            </a:r>
            <a:r>
              <a:rPr lang="en-US" sz="2531" b="1" dirty="0" err="1" smtClean="0">
                <a:solidFill>
                  <a:srgbClr val="0000FF"/>
                </a:solidFill>
                <a:latin typeface="Times New Roman" pitchFamily="18" charset="0"/>
                <a:ea typeface="Arial Unicode MS"/>
                <a:cs typeface="Times New Roman" pitchFamily="18" charset="0"/>
              </a:rPr>
              <a:t>về</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trạng</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nguyên</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Mạc</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Đĩnh</a:t>
            </a:r>
            <a:r>
              <a:rPr lang="en-US" sz="2531" b="1" dirty="0" smtClean="0">
                <a:solidFill>
                  <a:srgbClr val="0000FF"/>
                </a:solidFill>
                <a:latin typeface="Times New Roman" pitchFamily="18" charset="0"/>
                <a:ea typeface="Arial Unicode MS"/>
                <a:cs typeface="Times New Roman" pitchFamily="18" charset="0"/>
              </a:rPr>
              <a:t> Chi</a:t>
            </a:r>
            <a:r>
              <a:rPr lang="en-US" sz="2531" b="1" dirty="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quan</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sát</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tranh</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trả</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lời</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câu</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hỏi</a:t>
            </a:r>
            <a:endParaRPr lang="en-US" sz="2531" b="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7904692" y="1453513"/>
            <a:ext cx="405978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a:t>
            </a:r>
          </a:p>
          <a:p>
            <a:pPr indent="12700"/>
            <a:endParaRPr lang="vi-VN" altLang="en-US" sz="2400" b="1" dirty="0" smtClean="0">
              <a:solidFill>
                <a:srgbClr val="FF0000"/>
              </a:solidFill>
              <a:latin typeface="Times New Roman"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147686" y="1593668"/>
            <a:ext cx="5573842" cy="5495598"/>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3778943901"/>
              </p:ext>
            </p:extLst>
          </p:nvPr>
        </p:nvGraphicFramePr>
        <p:xfrm>
          <a:off x="7811588" y="3331029"/>
          <a:ext cx="3947273" cy="2821166"/>
        </p:xfrm>
        <a:graphic>
          <a:graphicData uri="http://schemas.openxmlformats.org/drawingml/2006/table">
            <a:tbl>
              <a:tblPr firstRow="1" bandRow="1">
                <a:tableStyleId>{5C22544A-7EE6-4342-B048-85BDC9FD1C3A}</a:tableStyleId>
              </a:tblPr>
              <a:tblGrid>
                <a:gridCol w="2384932">
                  <a:extLst>
                    <a:ext uri="{9D8B030D-6E8A-4147-A177-3AD203B41FA5}">
                      <a16:colId xmlns:a16="http://schemas.microsoft.com/office/drawing/2014/main" val="20000"/>
                    </a:ext>
                  </a:extLst>
                </a:gridCol>
                <a:gridCol w="1562341">
                  <a:extLst>
                    <a:ext uri="{9D8B030D-6E8A-4147-A177-3AD203B41FA5}">
                      <a16:colId xmlns:a16="http://schemas.microsoft.com/office/drawing/2014/main" val="20001"/>
                    </a:ext>
                  </a:extLst>
                </a:gridCol>
              </a:tblGrid>
              <a:tr h="1410583">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1410583">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a:stretch>
            <a:fillRect/>
          </a:stretch>
        </p:blipFill>
        <p:spPr>
          <a:xfrm>
            <a:off x="57385" y="1645529"/>
            <a:ext cx="2000242" cy="2773920"/>
          </a:xfrm>
          <a:prstGeom prst="rect">
            <a:avLst/>
          </a:prstGeom>
        </p:spPr>
      </p:pic>
      <p:sp>
        <p:nvSpPr>
          <p:cNvPr id="3" name="TextBox 2"/>
          <p:cNvSpPr txBox="1"/>
          <p:nvPr/>
        </p:nvSpPr>
        <p:spPr>
          <a:xfrm>
            <a:off x="57385" y="4597920"/>
            <a:ext cx="2000241"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Trạng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nguyên</a:t>
            </a:r>
            <a:r>
              <a:rPr lang="en-US" sz="2000" dirty="0" smtClean="0">
                <a:latin typeface="Times New Roman" panose="02020603050405020304" pitchFamily="18" charset="0"/>
                <a:cs typeface="Times New Roman" panose="02020603050405020304" pitchFamily="18" charset="0"/>
              </a:rPr>
              <a:t>  </a:t>
            </a:r>
            <a:r>
              <a:rPr lang="en-US" sz="2000" dirty="0" err="1" smtClean="0">
                <a:solidFill>
                  <a:srgbClr val="C00000"/>
                </a:solidFill>
                <a:latin typeface="Times New Roman" panose="02020603050405020304" pitchFamily="18" charset="0"/>
                <a:cs typeface="Times New Roman" panose="02020603050405020304" pitchFamily="18" charset="0"/>
              </a:rPr>
              <a:t>Mạc</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err="1" smtClean="0">
                <a:solidFill>
                  <a:srgbClr val="C00000"/>
                </a:solidFill>
                <a:latin typeface="Times New Roman" panose="02020603050405020304" pitchFamily="18" charset="0"/>
                <a:cs typeface="Times New Roman" panose="02020603050405020304" pitchFamily="18" charset="0"/>
              </a:rPr>
              <a:t>Đĩnh</a:t>
            </a:r>
            <a:r>
              <a:rPr lang="en-US" sz="2000" dirty="0" smtClean="0">
                <a:solidFill>
                  <a:srgbClr val="C00000"/>
                </a:solidFill>
                <a:latin typeface="Times New Roman" panose="02020603050405020304" pitchFamily="18" charset="0"/>
                <a:cs typeface="Times New Roman" panose="02020603050405020304" pitchFamily="18" charset="0"/>
              </a:rPr>
              <a:t> Chi</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10" name="Rectangle 9"/>
          <p:cNvSpPr/>
          <p:nvPr/>
        </p:nvSpPr>
        <p:spPr>
          <a:xfrm>
            <a:off x="2724112" y="970059"/>
            <a:ext cx="8841850" cy="1015663"/>
          </a:xfrm>
          <a:prstGeom prst="rect">
            <a:avLst/>
          </a:prstGeom>
        </p:spPr>
        <p:txBody>
          <a:bodyPr wrap="square">
            <a:spAutoFit/>
          </a:bodyPr>
          <a:lstStyle/>
          <a:p>
            <a:r>
              <a:rPr lang="en-US" sz="3200" dirty="0"/>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4139530020"/>
              </p:ext>
            </p:extLst>
          </p:nvPr>
        </p:nvGraphicFramePr>
        <p:xfrm>
          <a:off x="436116" y="2664824"/>
          <a:ext cx="11309684" cy="3786658"/>
        </p:xfrm>
        <a:graphic>
          <a:graphicData uri="http://schemas.openxmlformats.org/drawingml/2006/table">
            <a:tbl>
              <a:tblPr firstRow="1" bandRow="1">
                <a:tableStyleId>{5C22544A-7EE6-4342-B048-85BDC9FD1C3A}</a:tableStyleId>
              </a:tblPr>
              <a:tblGrid>
                <a:gridCol w="4736775">
                  <a:extLst>
                    <a:ext uri="{9D8B030D-6E8A-4147-A177-3AD203B41FA5}">
                      <a16:colId xmlns:a16="http://schemas.microsoft.com/office/drawing/2014/main" val="20000"/>
                    </a:ext>
                  </a:extLst>
                </a:gridCol>
                <a:gridCol w="6572909">
                  <a:extLst>
                    <a:ext uri="{9D8B030D-6E8A-4147-A177-3AD203B41FA5}">
                      <a16:colId xmlns:a16="http://schemas.microsoft.com/office/drawing/2014/main" val="20001"/>
                    </a:ext>
                  </a:extLst>
                </a:gridCol>
              </a:tblGrid>
              <a:tr h="2221332">
                <a:tc>
                  <a:txBody>
                    <a:bodyPr/>
                    <a:lstStyle/>
                    <a:p>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Những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biểu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siêng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năng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kiên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trì</a:t>
                      </a:r>
                      <a:r>
                        <a:rPr lang="en-US" sz="2400" b="0" dirty="0" smtClean="0">
                          <a:solidFill>
                            <a:schemeClr val="tx1"/>
                          </a:solidFill>
                          <a:latin typeface="Times New Roman" pitchFamily="18" charset="0"/>
                          <a:cs typeface="Times New Roman" pitchFamily="18" charset="0"/>
                        </a:rPr>
                        <a:t> </a:t>
                      </a:r>
                      <a:endParaRPr lang="en-US" sz="2400" b="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Mạc</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Đĩnh</a:t>
                      </a:r>
                      <a:r>
                        <a:rPr lang="en-US" sz="2800" b="0" baseline="0" dirty="0" smtClean="0">
                          <a:solidFill>
                            <a:schemeClr val="tx1"/>
                          </a:solidFill>
                          <a:latin typeface="Times New Roman" pitchFamily="18" charset="0"/>
                          <a:cs typeface="Times New Roman" pitchFamily="18" charset="0"/>
                        </a:rPr>
                        <a:t> Chi </a:t>
                      </a:r>
                      <a:r>
                        <a:rPr lang="en-US" sz="2800" b="0" baseline="0" dirty="0" err="1" smtClean="0">
                          <a:solidFill>
                            <a:schemeClr val="tx1"/>
                          </a:solidFill>
                          <a:latin typeface="Times New Roman" pitchFamily="18" charset="0"/>
                          <a:cs typeface="Times New Roman" pitchFamily="18" charset="0"/>
                        </a:rPr>
                        <a:t>nhà</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nghèo</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không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có</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tiền</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đi</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học</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nên</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chỉ</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đứng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ngoài</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nghe</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thầy</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giảng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bắt</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đom</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đóm</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bỏ</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vào</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vỏ</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trứng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lấy</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ánh</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sáng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để</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học</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dùng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lá</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để</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tập</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viết</a:t>
                      </a:r>
                      <a:endParaRPr lang="en-US" sz="2800" b="0" dirty="0" smtClean="0">
                        <a:solidFill>
                          <a:schemeClr val="tx1"/>
                        </a:solidFill>
                        <a:latin typeface="Times New Roman" pitchFamily="18" charset="0"/>
                        <a:cs typeface="Times New Roman" pitchFamily="18" charset="0"/>
                      </a:endParaRPr>
                    </a:p>
                    <a:p>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Bức</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tranh</a:t>
                      </a:r>
                      <a:r>
                        <a:rPr lang="en-US" sz="2800" b="0" baseline="0" dirty="0" smtClean="0">
                          <a:solidFill>
                            <a:schemeClr val="tx1"/>
                          </a:solidFill>
                          <a:latin typeface="Times New Roman" pitchFamily="18" charset="0"/>
                          <a:cs typeface="Times New Roman" pitchFamily="18" charset="0"/>
                        </a:rPr>
                        <a:t> 1,2,3</a:t>
                      </a:r>
                      <a:endParaRPr lang="en-US" sz="2800" b="0"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extLst>
                  <a:ext uri="{0D108BD9-81ED-4DB2-BD59-A6C34878D82A}">
                    <a16:rowId xmlns:a16="http://schemas.microsoft.com/office/drawing/2014/main" val="10000"/>
                  </a:ext>
                </a:extLst>
              </a:tr>
              <a:tr h="1561618">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dirty="0" err="1" smtClean="0">
                          <a:solidFill>
                            <a:schemeClr val="tx1"/>
                          </a:solidFill>
                          <a:latin typeface="Times New Roman" pitchFamily="18" charset="0"/>
                          <a:cs typeface="Times New Roman" pitchFamily="18" charset="0"/>
                        </a:rPr>
                        <a:t>Bức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tranh</a:t>
                      </a:r>
                      <a:r>
                        <a:rPr lang="en-US" sz="2400" baseline="0" dirty="0" smtClean="0">
                          <a:solidFill>
                            <a:schemeClr val="tx1"/>
                          </a:solidFill>
                          <a:latin typeface="Times New Roman" pitchFamily="18" charset="0"/>
                          <a:cs typeface="Times New Roman" pitchFamily="18" charset="0"/>
                        </a:rPr>
                        <a:t> 4</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46746531"/>
              </p:ext>
            </p:extLst>
          </p:nvPr>
        </p:nvGraphicFramePr>
        <p:xfrm>
          <a:off x="2073498" y="2339082"/>
          <a:ext cx="9733489" cy="4222145"/>
        </p:xfrm>
        <a:graphic>
          <a:graphicData uri="http://schemas.openxmlformats.org/drawingml/2006/table">
            <a:tbl>
              <a:tblPr firstRow="1" firstCol="1" bandRow="1"/>
              <a:tblGrid>
                <a:gridCol w="17242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Trò</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chơi</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“Ai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nhanh</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hơn</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của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siêng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năng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kiên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trì</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trong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học</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lao</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động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trong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xã</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hội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pic>
        <p:nvPicPr>
          <p:cNvPr id="12" name="Ảnh 31" descr="images.jpg"/>
          <p:cNvPicPr>
            <a:picLocks noChangeAspect="1"/>
          </p:cNvPicPr>
          <p:nvPr/>
        </p:nvPicPr>
        <p:blipFill>
          <a:blip r:embed="rId3"/>
          <a:stretch>
            <a:fillRect/>
          </a:stretch>
        </p:blipFill>
        <p:spPr>
          <a:xfrm>
            <a:off x="0" y="90154"/>
            <a:ext cx="2485623" cy="2228489"/>
          </a:xfrm>
          <a:prstGeom prst="rect">
            <a:avLst/>
          </a:prstGeom>
        </p:spPr>
      </p:pic>
      <p:sp>
        <p:nvSpPr>
          <p:cNvPr id="13" name="Cloud Callout 12"/>
          <p:cNvSpPr/>
          <p:nvPr/>
        </p:nvSpPr>
        <p:spPr>
          <a:xfrm rot="19915998" flipH="1">
            <a:off x="123182" y="2845398"/>
            <a:ext cx="1770953" cy="2122316"/>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altLang="zh-CN" sz="2400" b="1" i="0" u="none" strike="noStrike" kern="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sym typeface="微软雅黑" panose="020B0503020204020204" pitchFamily="34" charset="-122"/>
              </a:rPr>
              <a:t>Thời</a:t>
            </a:r>
            <a:r>
              <a:rPr kumimoji="0" lang="en-US" altLang="zh-CN" sz="2400" b="1" i="0" u="none" strike="noStrike" kern="0" cap="none" spc="0" normalizeH="0" noProof="0" dirty="0" smtClean="0">
                <a:ln>
                  <a:noFill/>
                </a:ln>
                <a:solidFill>
                  <a:srgbClr val="7030A0"/>
                </a:solidFill>
                <a:effectLst/>
                <a:uLnTx/>
                <a:uFillTx/>
                <a:latin typeface="Times New Roman" pitchFamily="18" charset="0"/>
                <a:ea typeface="微软雅黑"/>
                <a:cs typeface="Times New Roman" pitchFamily="18" charset="0"/>
                <a:sym typeface="微软雅黑" panose="020B0503020204020204" pitchFamily="34" charset="-122"/>
              </a:rPr>
              <a:t> </a:t>
            </a:r>
            <a:r>
              <a:rPr kumimoji="0" lang="en-US" altLang="zh-CN" sz="2400" b="1" i="0" u="none" strike="noStrike" kern="0" cap="none" spc="0" normalizeH="0" noProof="0" dirty="0" err="1" smtClean="0">
                <a:ln>
                  <a:noFill/>
                </a:ln>
                <a:solidFill>
                  <a:srgbClr val="7030A0"/>
                </a:solidFill>
                <a:effectLst/>
                <a:uLnTx/>
                <a:uFillTx/>
                <a:latin typeface="Times New Roman" pitchFamily="18" charset="0"/>
                <a:ea typeface="微软雅黑"/>
                <a:cs typeface="Times New Roman" pitchFamily="18" charset="0"/>
                <a:sym typeface="微软雅黑" panose="020B0503020204020204" pitchFamily="34" charset="-122"/>
              </a:rPr>
              <a:t>gian</a:t>
            </a:r>
            <a:r>
              <a:rPr kumimoji="0" lang="en-US" altLang="zh-CN" sz="2400" b="1" i="0" u="none" strike="noStrike" kern="0" cap="none" spc="0" normalizeH="0" noProof="0" dirty="0" smtClean="0">
                <a:ln>
                  <a:noFill/>
                </a:ln>
                <a:solidFill>
                  <a:srgbClr val="7030A0"/>
                </a:solidFill>
                <a:effectLst/>
                <a:uLnTx/>
                <a:uFillTx/>
                <a:latin typeface="Times New Roman" pitchFamily="18" charset="0"/>
                <a:ea typeface="微软雅黑"/>
                <a:cs typeface="Times New Roman" pitchFamily="18" charset="0"/>
                <a:sym typeface="微软雅黑" panose="020B0503020204020204" pitchFamily="34" charset="-122"/>
              </a:rPr>
              <a:t>: 3’</a:t>
            </a:r>
            <a:endParaRPr kumimoji="0" lang="zh-CN" altLang="en-US" sz="2400" b="1" i="0" u="none" strike="noStrike" kern="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微软雅黑" panose="020B0503020204020204" pitchFamily="34" charset="-122"/>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heel(1)">
                                      <p:cBhvr>
                                        <p:cTn id="3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Trò</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chơi</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“Ai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nhanh</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hơn</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pic>
        <p:nvPicPr>
          <p:cNvPr id="8" name="Ảnh 31" descr="images.jpg"/>
          <p:cNvPicPr>
            <a:picLocks noChangeAspect="1"/>
          </p:cNvPicPr>
          <p:nvPr/>
        </p:nvPicPr>
        <p:blipFill>
          <a:blip r:embed="rId3"/>
          <a:stretch>
            <a:fillRect/>
          </a:stretch>
        </p:blipFill>
        <p:spPr>
          <a:xfrm>
            <a:off x="0" y="90154"/>
            <a:ext cx="2485623" cy="2228489"/>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0717" y="942620"/>
            <a:ext cx="9003100" cy="548099"/>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smtClean="0">
                <a:solidFill>
                  <a:srgbClr val="0000FF"/>
                </a:solidFill>
                <a:latin typeface="Times New Roman" pitchFamily="18" charset="0"/>
                <a:ea typeface="Arial" panose="020B0604020202020204" pitchFamily="34" charset="0"/>
                <a:cs typeface="Times New Roman" pitchFamily="18" charset="0"/>
              </a:rPr>
              <a:t>1. B</a:t>
            </a:r>
            <a:r>
              <a:rPr lang="vi-VN" sz="2800" b="1" dirty="0" smtClean="0">
                <a:solidFill>
                  <a:srgbClr val="0000FF"/>
                </a:solidFill>
                <a:latin typeface="Times New Roman" pitchFamily="18" charset="0"/>
                <a:ea typeface="Arial" panose="020B0604020202020204" pitchFamily="34" charset="0"/>
                <a:cs typeface="Times New Roman" pitchFamily="18" charset="0"/>
              </a:rPr>
              <a:t>iểu </a:t>
            </a:r>
            <a:r>
              <a:rPr lang="vi-VN" sz="2800" b="1" dirty="0">
                <a:solidFill>
                  <a:srgbClr val="0000FF"/>
                </a:solidFill>
                <a:latin typeface="Times New Roman" pitchFamily="18" charset="0"/>
                <a:ea typeface="Arial" panose="020B0604020202020204" pitchFamily="34" charset="0"/>
                <a:cs typeface="Times New Roman" pitchFamily="18" charset="0"/>
              </a:rPr>
              <a:t>hiện </a:t>
            </a:r>
            <a:r>
              <a:rPr lang="vi-VN" sz="2800" b="1" dirty="0" smtClean="0">
                <a:solidFill>
                  <a:srgbClr val="0000FF"/>
                </a:solidFill>
                <a:latin typeface="Times New Roman" pitchFamily="18" charset="0"/>
                <a:ea typeface="Arial" panose="020B0604020202020204" pitchFamily="34" charset="0"/>
                <a:cs typeface="Times New Roman" pitchFamily="18" charset="0"/>
              </a:rPr>
              <a:t>c</a:t>
            </a:r>
            <a:r>
              <a:rPr lang="en-US" sz="2800" b="1" dirty="0">
                <a:solidFill>
                  <a:srgbClr val="0000FF"/>
                </a:solidFill>
                <a:latin typeface="Times New Roman" pitchFamily="18" charset="0"/>
                <a:ea typeface="Arial" panose="020B0604020202020204" pitchFamily="34" charset="0"/>
                <a:cs typeface="Times New Roman" pitchFamily="18" charset="0"/>
              </a:rPr>
              <a:t>ủ</a:t>
            </a:r>
            <a:r>
              <a:rPr lang="vi-VN" sz="2800" b="1" dirty="0" smtClean="0">
                <a:solidFill>
                  <a:srgbClr val="0000FF"/>
                </a:solidFill>
                <a:latin typeface="Times New Roman" pitchFamily="18" charset="0"/>
                <a:ea typeface="Arial" panose="020B0604020202020204" pitchFamily="34" charset="0"/>
                <a:cs typeface="Times New Roman" pitchFamily="18" charset="0"/>
              </a:rPr>
              <a:t>a </a:t>
            </a:r>
            <a:r>
              <a:rPr lang="en-US" sz="2800" b="1" dirty="0" err="1" smtClean="0">
                <a:solidFill>
                  <a:srgbClr val="0000FF"/>
                </a:solidFill>
                <a:latin typeface="Times New Roman" pitchFamily="18" charset="0"/>
                <a:ea typeface="Arial" panose="020B0604020202020204" pitchFamily="34" charset="0"/>
                <a:cs typeface="Times New Roman" pitchFamily="18" charset="0"/>
              </a:rPr>
              <a:t>Siêng</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năng</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kiên</a:t>
            </a:r>
            <a:r>
              <a:rPr lang="en-US" sz="2800" b="1" dirty="0" smtClean="0">
                <a:solidFill>
                  <a:srgbClr val="0000FF"/>
                </a:solidFill>
                <a:latin typeface="Times New Roman" pitchFamily="18" charset="0"/>
                <a:ea typeface="Arial" panose="020B0604020202020204" pitchFamily="34" charset="0"/>
                <a:cs typeface="Times New Roman" pitchFamily="18" charset="0"/>
              </a:rPr>
              <a:t> </a:t>
            </a:r>
            <a:r>
              <a:rPr lang="en-US" sz="2800" b="1" dirty="0" err="1" smtClean="0">
                <a:solidFill>
                  <a:srgbClr val="0000FF"/>
                </a:solidFill>
                <a:latin typeface="Times New Roman" pitchFamily="18" charset="0"/>
                <a:ea typeface="Arial" panose="020B0604020202020204" pitchFamily="34" charset="0"/>
                <a:cs typeface="Times New Roman" pitchFamily="18" charset="0"/>
              </a:rPr>
              <a:t>trì</a:t>
            </a:r>
            <a:r>
              <a:rPr lang="en-US" sz="2800" b="1" dirty="0" smtClean="0">
                <a:solidFill>
                  <a:srgbClr val="0000FF"/>
                </a:solidFill>
                <a:latin typeface="Times New Roman" pitchFamily="18" charset="0"/>
                <a:ea typeface="Arial" panose="020B0604020202020204" pitchFamily="34" charset="0"/>
                <a:cs typeface="Times New Roman" pitchFamily="18" charset="0"/>
              </a:rPr>
              <a:t> </a:t>
            </a:r>
            <a:endParaRPr lang="en-US" sz="2800" u="none" strike="noStrike" spc="0" dirty="0">
              <a:solidFill>
                <a:srgbClr val="0000FF"/>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3" name="Rectangle 2"/>
          <p:cNvSpPr/>
          <p:nvPr/>
        </p:nvSpPr>
        <p:spPr>
          <a:xfrm>
            <a:off x="-67522" y="452972"/>
            <a:ext cx="2951419" cy="584775"/>
          </a:xfrm>
          <a:prstGeom prst="rect">
            <a:avLst/>
          </a:prstGeom>
        </p:spPr>
        <p:txBody>
          <a:bodyPr wrap="square">
            <a:spAutoFit/>
          </a:bodyPr>
          <a:lstStyle/>
          <a:p>
            <a:pPr algn="ctr" defTabSz="457200"/>
            <a:r>
              <a:rPr lang="en-US" altLang="zh-CN" sz="32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32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3200" b="1" dirty="0">
              <a:solidFill>
                <a:srgbClr val="FF0000"/>
              </a:solidFill>
              <a:latin typeface="Times New Roman" pitchFamily="18" charset="0"/>
              <a:ea typeface="华康海报体W12" panose="040B0C09000000000000" pitchFamily="81" charset="-122"/>
              <a:cs typeface="Times New Roman" pitchFamily="18" charset="0"/>
            </a:endParaRPr>
          </a:p>
        </p:txBody>
      </p:sp>
      <p:sp>
        <p:nvSpPr>
          <p:cNvPr id="4" name="Rectangle 3"/>
          <p:cNvSpPr/>
          <p:nvPr/>
        </p:nvSpPr>
        <p:spPr>
          <a:xfrm>
            <a:off x="2552379" y="0"/>
            <a:ext cx="6096000" cy="646331"/>
          </a:xfrm>
          <a:prstGeom prst="rect">
            <a:avLst/>
          </a:prstGeom>
        </p:spPr>
        <p:txBody>
          <a:bodyPr>
            <a:spAutoFit/>
          </a:bodyPr>
          <a:lstStyle/>
          <a:p>
            <a:pPr algn="ctr" eaLnBrk="0" fontAlgn="base" hangingPunct="0">
              <a:spcBef>
                <a:spcPct val="0"/>
              </a:spcBef>
              <a:spcAft>
                <a:spcPct val="0"/>
              </a:spcAft>
            </a:pPr>
            <a:r>
              <a:rPr lang="en-US" altLang="en-US" b="1" dirty="0" err="1">
                <a:solidFill>
                  <a:srgbClr val="0000FF"/>
                </a:solidFill>
                <a:latin typeface="Times New Roman" pitchFamily="18" charset="0"/>
                <a:ea typeface="Helvetica Neue"/>
                <a:cs typeface="Times New Roman" pitchFamily="18" charset="0"/>
              </a:rPr>
              <a:t>Bài</a:t>
            </a:r>
            <a:r>
              <a:rPr lang="en-US" altLang="en-US" b="1" dirty="0">
                <a:solidFill>
                  <a:srgbClr val="0000FF"/>
                </a:solidFill>
                <a:latin typeface="Times New Roman" pitchFamily="18" charset="0"/>
                <a:ea typeface="Helvetica Neue"/>
                <a:cs typeface="Times New Roman" pitchFamily="18" charset="0"/>
              </a:rPr>
              <a:t> 3:</a:t>
            </a:r>
            <a:r>
              <a:rPr lang="en-US" altLang="en-US" b="1" dirty="0">
                <a:solidFill>
                  <a:srgbClr val="FF0000"/>
                </a:solidFill>
                <a:latin typeface="Times New Roman" pitchFamily="18" charset="0"/>
                <a:ea typeface="Helvetica Neue"/>
                <a:cs typeface="Times New Roman" pitchFamily="18" charset="0"/>
              </a:rPr>
              <a:t> -</a:t>
            </a:r>
            <a:r>
              <a:rPr lang="en-US" altLang="en-US" b="1" dirty="0" err="1">
                <a:solidFill>
                  <a:srgbClr val="FF0000"/>
                </a:solidFill>
                <a:latin typeface="Times New Roman" pitchFamily="18" charset="0"/>
                <a:ea typeface="Helvetica Neue"/>
                <a:cs typeface="Times New Roman" pitchFamily="18" charset="0"/>
              </a:rPr>
              <a:t>Tiết</a:t>
            </a:r>
            <a:r>
              <a:rPr lang="en-US" altLang="en-US" b="1" dirty="0">
                <a:solidFill>
                  <a:srgbClr val="FF0000"/>
                </a:solidFill>
                <a:latin typeface="Times New Roman" pitchFamily="18" charset="0"/>
                <a:ea typeface="Helvetica Neue"/>
                <a:cs typeface="Times New Roman" pitchFamily="18" charset="0"/>
              </a:rPr>
              <a:t> 6</a:t>
            </a:r>
          </a:p>
          <a:p>
            <a:pPr algn="ctr" eaLnBrk="0" fontAlgn="base" hangingPunct="0">
              <a:spcBef>
                <a:spcPct val="0"/>
              </a:spcBef>
              <a:spcAft>
                <a:spcPct val="0"/>
              </a:spcAft>
            </a:pPr>
            <a:r>
              <a:rPr lang="en-US" altLang="en-US" b="1" dirty="0">
                <a:solidFill>
                  <a:srgbClr val="FF0000"/>
                </a:solidFill>
                <a:latin typeface="Times New Roman" pitchFamily="18" charset="0"/>
                <a:ea typeface="Helvetica Neue"/>
                <a:cs typeface="Times New Roman" pitchFamily="18" charset="0"/>
              </a:rPr>
              <a:t>SIÊNG NĂNG, KIÊN TRÌ</a:t>
            </a:r>
          </a:p>
        </p:txBody>
      </p:sp>
      <p:sp>
        <p:nvSpPr>
          <p:cNvPr id="6" name="Text Box 5"/>
          <p:cNvSpPr txBox="1">
            <a:spLocks noChangeArrowheads="1"/>
          </p:cNvSpPr>
          <p:nvPr/>
        </p:nvSpPr>
        <p:spPr bwMode="auto">
          <a:xfrm>
            <a:off x="985504" y="1787008"/>
            <a:ext cx="9951258"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Trong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học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chuyên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cần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chỉ</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nản</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Trong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lao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động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việc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ngại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tìm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tòi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tạo</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Trong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hoạt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động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xã</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hội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Kiên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luyện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TDTT, </a:t>
            </a:r>
            <a:r>
              <a:rPr lang="en-US" i="1" dirty="0" err="1" smtClean="0">
                <a:latin typeface="Times New Roman" pitchFamily="18" charset="0"/>
                <a:cs typeface="Times New Roman" pitchFamily="18" charset="0"/>
              </a:rPr>
              <a:t>kiên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đấu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phòng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chống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tệ</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hội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dịch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bệnh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covid</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bảo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vệ</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môi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trường</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p>
        </p:txBody>
      </p:sp>
      <p:sp>
        <p:nvSpPr>
          <p:cNvPr id="2" name="Rectangle 1"/>
          <p:cNvSpPr/>
          <p:nvPr/>
        </p:nvSpPr>
        <p:spPr>
          <a:xfrm>
            <a:off x="424987" y="4955567"/>
            <a:ext cx="4120487" cy="483209"/>
          </a:xfrm>
          <a:prstGeom prst="rect">
            <a:avLst/>
          </a:prstGeom>
        </p:spPr>
        <p:txBody>
          <a:bodyPr wrap="none">
            <a:spAutoFit/>
          </a:bodyPr>
          <a:lstStyle/>
          <a:p>
            <a:pPr>
              <a:lnSpc>
                <a:spcPct val="115000"/>
              </a:lnSpc>
              <a:spcAft>
                <a:spcPts val="100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Trái</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siêng</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kiên</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trì</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663040" y="4931715"/>
            <a:ext cx="6571017" cy="941796"/>
          </a:xfrm>
          <a:prstGeom prst="rect">
            <a:avLst/>
          </a:prstGeom>
        </p:spPr>
        <p:txBody>
          <a:bodyPr wrap="square">
            <a:spAutoFit/>
          </a:bodyPr>
          <a:lstStyle/>
          <a:p>
            <a:pPr>
              <a:lnSpc>
                <a:spcPct val="115000"/>
              </a:lnSpc>
              <a:spcAft>
                <a:spcPts val="10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trốn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ỷ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đùn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8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 </a:t>
              </a:r>
              <a:r>
                <a:rPr lang="en-US" altLang="en-US" sz="4400" b="1" dirty="0" err="1" smtClean="0">
                  <a:solidFill>
                    <a:srgbClr val="0000FF"/>
                  </a:solidFill>
                  <a:latin typeface="Times New Roman" pitchFamily="18" charset="0"/>
                  <a:ea typeface="Helvetica Neue"/>
                  <a:cs typeface="Times New Roman" pitchFamily="18" charset="0"/>
                </a:rPr>
                <a:t>tiết</a:t>
              </a:r>
              <a:r>
                <a:rPr lang="en-US" altLang="en-US" sz="4400" b="1" dirty="0" smtClean="0">
                  <a:solidFill>
                    <a:srgbClr val="0000FF"/>
                  </a:solidFill>
                  <a:latin typeface="Times New Roman" pitchFamily="18" charset="0"/>
                  <a:ea typeface="Helvetica Neue"/>
                  <a:cs typeface="Times New Roman" pitchFamily="18" charset="0"/>
                </a:rPr>
                <a:t> 6</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5269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7444</TotalTime>
  <Words>1240</Words>
  <Application>Microsoft Office PowerPoint</Application>
  <PresentationFormat>Widescreen</PresentationFormat>
  <Paragraphs>127</Paragraphs>
  <Slides>32</Slides>
  <Notes>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32</vt:i4>
      </vt:variant>
    </vt:vector>
  </HeadingPairs>
  <TitlesOfParts>
    <vt:vector size="48" baseType="lpstr">
      <vt:lpstr>微软雅黑</vt:lpstr>
      <vt:lpstr>#9Slide05 Israquella</vt:lpstr>
      <vt:lpstr>.VnTime</vt:lpstr>
      <vt:lpstr>Arial</vt:lpstr>
      <vt:lpstr>Arial Unicode MS</vt:lpstr>
      <vt:lpstr>Calibri</vt:lpstr>
      <vt:lpstr>Calibri Light</vt:lpstr>
      <vt:lpstr>Cambria</vt:lpstr>
      <vt:lpstr>Courier New</vt:lpstr>
      <vt:lpstr>Helvetica Neue</vt:lpstr>
      <vt:lpstr>Symbol</vt:lpstr>
      <vt:lpstr>Times New Roman</vt:lpstr>
      <vt:lpstr>华康海报体W12</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242</cp:revision>
  <dcterms:created xsi:type="dcterms:W3CDTF">2021-06-28T15:32:15Z</dcterms:created>
  <dcterms:modified xsi:type="dcterms:W3CDTF">2021-10-10T16:20:17Z</dcterms:modified>
</cp:coreProperties>
</file>