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24"/>
  </p:notesMasterIdLst>
  <p:sldIdLst>
    <p:sldId id="318" r:id="rId4"/>
    <p:sldId id="356" r:id="rId5"/>
    <p:sldId id="333" r:id="rId6"/>
    <p:sldId id="355" r:id="rId7"/>
    <p:sldId id="365" r:id="rId8"/>
    <p:sldId id="321" r:id="rId9"/>
    <p:sldId id="370" r:id="rId10"/>
    <p:sldId id="369" r:id="rId11"/>
    <p:sldId id="383" r:id="rId12"/>
    <p:sldId id="395" r:id="rId13"/>
    <p:sldId id="419" r:id="rId14"/>
    <p:sldId id="432" r:id="rId15"/>
    <p:sldId id="384" r:id="rId16"/>
    <p:sldId id="385" r:id="rId17"/>
    <p:sldId id="386" r:id="rId18"/>
    <p:sldId id="423" r:id="rId19"/>
    <p:sldId id="425" r:id="rId20"/>
    <p:sldId id="427" r:id="rId21"/>
    <p:sldId id="390" r:id="rId22"/>
    <p:sldId id="41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4823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9/29/2021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29-09-2021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34.xml"/><Relationship Id="rId5" Type="http://schemas.openxmlformats.org/officeDocument/2006/relationships/image" Target="../media/image9.pn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340940" y="-638340"/>
            <a:ext cx="13245869" cy="7552607"/>
          </a:xfrm>
          <a:prstGeom prst="rect">
            <a:avLst/>
          </a:prstGeom>
          <a:noFill/>
          <a:ln>
            <a:noFill/>
          </a:ln>
        </p:spPr>
      </p:pic>
      <p:grpSp>
        <p:nvGrpSpPr>
          <p:cNvPr id="7" name="Group 2"/>
          <p:cNvGrpSpPr>
            <a:grpSpLocks noChangeAspect="1"/>
          </p:cNvGrpSpPr>
          <p:nvPr/>
        </p:nvGrpSpPr>
        <p:grpSpPr bwMode="auto">
          <a:xfrm>
            <a:off x="2617421" y="2840978"/>
            <a:ext cx="7863280"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84883" y="761567"/>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Times New Roman" pitchFamily="18" charset="0"/>
                <a:cs typeface="Times New Roman" pitchFamily="18"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1031966" y="1591503"/>
            <a:ext cx="8422105" cy="1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Tx/>
              <a:buChar char="-"/>
            </a:pPr>
            <a:r>
              <a:rPr lang="en-US" sz="3200" i="1" dirty="0" smtClean="0">
                <a:latin typeface="Calibri Light"/>
              </a:rPr>
              <a:t>ở</a:t>
            </a:r>
            <a:r>
              <a:rPr lang="vi-VN" sz="3200" i="1" dirty="0" smtClean="0">
                <a:latin typeface="Times New Roman"/>
              </a:rPr>
              <a:t> </a:t>
            </a:r>
            <a:r>
              <a:rPr lang="vi-VN" sz="3200" i="1" dirty="0">
                <a:latin typeface="Times New Roman"/>
              </a:rPr>
              <a:t>những lời </a:t>
            </a:r>
            <a:r>
              <a:rPr lang="vi-VN" sz="3200" i="1" dirty="0" smtClean="0">
                <a:latin typeface="Times New Roman"/>
              </a:rPr>
              <a:t>nói</a:t>
            </a:r>
            <a:endParaRPr lang="en-US" sz="3200" i="1" dirty="0" smtClean="0">
              <a:latin typeface="Times New Roman"/>
            </a:endParaRPr>
          </a:p>
          <a:p>
            <a:pPr marL="457200" indent="-457200">
              <a:buFontTx/>
              <a:buChar char="-"/>
            </a:pPr>
            <a:r>
              <a:rPr lang="vi-VN" sz="3200" i="1" dirty="0" smtClean="0">
                <a:latin typeface="Times New Roman"/>
              </a:rPr>
              <a:t> </a:t>
            </a:r>
            <a:r>
              <a:rPr lang="vi-VN" sz="3200" i="1" dirty="0">
                <a:latin typeface="Times New Roman"/>
              </a:rPr>
              <a:t>việc </a:t>
            </a:r>
            <a:r>
              <a:rPr lang="en-US" sz="3200" i="1" dirty="0" smtClean="0">
                <a:latin typeface="Calibri Light"/>
              </a:rPr>
              <a:t>l</a:t>
            </a:r>
            <a:r>
              <a:rPr lang="vi-VN" sz="3200" i="1" dirty="0" smtClean="0">
                <a:latin typeface="Times New Roman"/>
              </a:rPr>
              <a:t>àm</a:t>
            </a:r>
            <a:endParaRPr lang="en-US" sz="3200" i="1" dirty="0" smtClean="0">
              <a:latin typeface="Times New Roman"/>
            </a:endParaRPr>
          </a:p>
          <a:p>
            <a:pPr marL="457200" indent="-457200">
              <a:buFontTx/>
              <a:buChar char="-"/>
            </a:pPr>
            <a:r>
              <a:rPr lang="vi-VN" sz="3200" i="1" dirty="0" smtClean="0">
                <a:latin typeface="Times New Roman"/>
              </a:rPr>
              <a:t>thái </a:t>
            </a:r>
            <a:r>
              <a:rPr lang="vi-VN" sz="3200" i="1" dirty="0">
                <a:latin typeface="Times New Roman"/>
              </a:rPr>
              <a:t>độ </a:t>
            </a:r>
            <a:endParaRPr lang="en-US" sz="3200" dirty="0">
              <a:latin typeface="Calibri Light"/>
            </a:endParaRPr>
          </a:p>
        </p:txBody>
      </p:sp>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2" name="Rectangle 1"/>
          <p:cNvSpPr/>
          <p:nvPr/>
        </p:nvSpPr>
        <p:spPr>
          <a:xfrm>
            <a:off x="1031966" y="805910"/>
            <a:ext cx="7341325" cy="613245"/>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200" b="1" dirty="0">
                <a:solidFill>
                  <a:srgbClr val="FF0000"/>
                </a:solidFill>
                <a:latin typeface="Times New Roman" pitchFamily="18" charset="0"/>
                <a:ea typeface="Arial" panose="020B0604020202020204" pitchFamily="34" charset="0"/>
                <a:cs typeface="Times New Roman" pitchFamily="18" charset="0"/>
              </a:rPr>
              <a:t>1. B</a:t>
            </a:r>
            <a:r>
              <a:rPr lang="vi-VN" sz="3200" b="1" dirty="0">
                <a:solidFill>
                  <a:srgbClr val="FF0000"/>
                </a:solidFill>
                <a:latin typeface="Times New Roman" pitchFamily="18" charset="0"/>
                <a:ea typeface="Arial" panose="020B0604020202020204" pitchFamily="34" charset="0"/>
                <a:cs typeface="Times New Roman" pitchFamily="18" charset="0"/>
              </a:rPr>
              <a:t>iểu hiện c</a:t>
            </a:r>
            <a:r>
              <a:rPr lang="en-US" sz="3200" b="1" dirty="0">
                <a:solidFill>
                  <a:srgbClr val="FF0000"/>
                </a:solidFill>
                <a:latin typeface="Times New Roman" pitchFamily="18" charset="0"/>
                <a:ea typeface="Arial" panose="020B0604020202020204" pitchFamily="34" charset="0"/>
                <a:cs typeface="Times New Roman" pitchFamily="18" charset="0"/>
              </a:rPr>
              <a:t>ủ</a:t>
            </a:r>
            <a:r>
              <a:rPr lang="vi-VN" sz="3200" b="1" dirty="0">
                <a:solidFill>
                  <a:srgbClr val="FF0000"/>
                </a:solidFill>
                <a:latin typeface="Times New Roman" pitchFamily="18" charset="0"/>
                <a:ea typeface="Arial" panose="020B0604020202020204" pitchFamily="34" charset="0"/>
                <a:cs typeface="Times New Roman" pitchFamily="18" charset="0"/>
              </a:rPr>
              <a:t>a yêu thương con người</a:t>
            </a:r>
            <a:endParaRPr lang="en-US" sz="3200" dirty="0">
              <a:solidFill>
                <a:srgbClr val="FF0000"/>
              </a:solidFill>
              <a:latin typeface="Times New Roman" pitchFamily="18" charset="0"/>
              <a:ea typeface="Arial" panose="020B0604020202020204" pitchFamily="34" charset="0"/>
              <a:cs typeface="Times New Roman" pitchFamily="18" charset="0"/>
            </a:endParaRPr>
          </a:p>
        </p:txBody>
      </p:sp>
      <p:sp>
        <p:nvSpPr>
          <p:cNvPr id="3" name="Rectangle 2"/>
          <p:cNvSpPr/>
          <p:nvPr/>
        </p:nvSpPr>
        <p:spPr>
          <a:xfrm>
            <a:off x="2869086" y="264230"/>
            <a:ext cx="4738540" cy="369332"/>
          </a:xfrm>
          <a:prstGeom prst="rect">
            <a:avLst/>
          </a:prstGeom>
        </p:spPr>
        <p:txBody>
          <a:bodyPr wrap="none">
            <a:spAutoFit/>
          </a:bodyPr>
          <a:lstStyle/>
          <a:p>
            <a:pPr algn="ctr" eaLnBrk="0" fontAlgn="base" hangingPunct="0">
              <a:spcBef>
                <a:spcPct val="0"/>
              </a:spcBef>
              <a:spcAft>
                <a:spcPct val="0"/>
              </a:spcAft>
            </a:pPr>
            <a:r>
              <a:rPr lang="en-US" altLang="en-US" b="1" dirty="0" err="1">
                <a:solidFill>
                  <a:srgbClr val="0000FF"/>
                </a:solidFill>
                <a:latin typeface="Times New Roman" pitchFamily="18" charset="0"/>
                <a:ea typeface="Helvetica Neue"/>
                <a:cs typeface="Times New Roman" pitchFamily="18" charset="0"/>
              </a:rPr>
              <a:t>Bài</a:t>
            </a:r>
            <a:r>
              <a:rPr lang="en-US" altLang="en-US" b="1" dirty="0">
                <a:solidFill>
                  <a:srgbClr val="0000FF"/>
                </a:solidFill>
                <a:latin typeface="Times New Roman" pitchFamily="18" charset="0"/>
                <a:ea typeface="Helvetica Neue"/>
                <a:cs typeface="Times New Roman" pitchFamily="18" charset="0"/>
              </a:rPr>
              <a:t> 2 – </a:t>
            </a:r>
            <a:r>
              <a:rPr lang="en-US" altLang="en-US" b="1" dirty="0" err="1">
                <a:solidFill>
                  <a:srgbClr val="0000FF"/>
                </a:solidFill>
                <a:latin typeface="Times New Roman" pitchFamily="18" charset="0"/>
                <a:ea typeface="Helvetica Neue"/>
                <a:cs typeface="Times New Roman" pitchFamily="18" charset="0"/>
              </a:rPr>
              <a:t>Tiết</a:t>
            </a:r>
            <a:r>
              <a:rPr lang="en-US" altLang="en-US" b="1" dirty="0">
                <a:solidFill>
                  <a:srgbClr val="0000FF"/>
                </a:solidFill>
                <a:latin typeface="Times New Roman" pitchFamily="18" charset="0"/>
                <a:ea typeface="Helvetica Neue"/>
                <a:cs typeface="Times New Roman" pitchFamily="18" charset="0"/>
              </a:rPr>
              <a:t> 4  :</a:t>
            </a:r>
            <a:r>
              <a:rPr lang="en-US" altLang="en-US" b="1" dirty="0">
                <a:solidFill>
                  <a:srgbClr val="FF0000"/>
                </a:solidFill>
                <a:latin typeface="Times New Roman" pitchFamily="18" charset="0"/>
                <a:ea typeface="Helvetica Neue"/>
                <a:cs typeface="Times New Roman" pitchFamily="18" charset="0"/>
              </a:rPr>
              <a:t> YÊU THƯƠNG CON NGƯỜI</a:t>
            </a:r>
            <a:endParaRPr lang="en-SG" altLang="en-US" b="1" dirty="0">
              <a:solidFill>
                <a:srgbClr val="0000FF"/>
              </a:solidFill>
              <a:latin typeface="Times New Roman" pitchFamily="18" charset="0"/>
              <a:cs typeface="Times New Roman" pitchFamily="18" charset="0"/>
            </a:endParaRPr>
          </a:p>
        </p:txBody>
      </p:sp>
      <p:sp>
        <p:nvSpPr>
          <p:cNvPr id="4" name="Rectangle 3"/>
          <p:cNvSpPr/>
          <p:nvPr/>
        </p:nvSpPr>
        <p:spPr>
          <a:xfrm>
            <a:off x="4840762" y="1719061"/>
            <a:ext cx="6096000" cy="1815882"/>
          </a:xfrm>
          <a:prstGeom prst="rect">
            <a:avLst/>
          </a:prstGeom>
        </p:spPr>
        <p:txBody>
          <a:bodyPr>
            <a:spAutoFit/>
          </a:bodyPr>
          <a:lstStyle/>
          <a:p>
            <a:r>
              <a:rPr lang="en-US" sz="2800" i="1" dirty="0" err="1" smtClean="0">
                <a:solidFill>
                  <a:srgbClr val="0000FF"/>
                </a:solidFill>
                <a:latin typeface="Times New Roman" panose="02020603050405020304" pitchFamily="18" charset="0"/>
                <a:cs typeface="Times New Roman" panose="02020603050405020304" pitchFamily="18" charset="0"/>
              </a:rPr>
              <a:t>của</a:t>
            </a:r>
            <a:r>
              <a:rPr lang="vi-VN" sz="2800" i="1" dirty="0" smtClean="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m</a:t>
            </a:r>
            <a:r>
              <a:rPr lang="en-US" sz="2800" i="1" dirty="0">
                <a:solidFill>
                  <a:srgbClr val="0000FF"/>
                </a:solidFill>
                <a:latin typeface="Times New Roman" panose="02020603050405020304" pitchFamily="18" charset="0"/>
                <a:cs typeface="Times New Roman" panose="02020603050405020304" pitchFamily="18" charset="0"/>
              </a:rPr>
              <a:t>ọ</a:t>
            </a:r>
            <a:r>
              <a:rPr lang="vi-VN" sz="2800" i="1" dirty="0">
                <a:solidFill>
                  <a:srgbClr val="0000FF"/>
                </a:solidFill>
                <a:latin typeface="Times New Roman" panose="02020603050405020304" pitchFamily="18" charset="0"/>
                <a:cs typeface="Times New Roman" panose="02020603050405020304" pitchFamily="18" charset="0"/>
              </a:rPr>
              <a:t>i con người trong cuộc s</a:t>
            </a:r>
            <a:r>
              <a:rPr lang="en-US" sz="2800" i="1" dirty="0">
                <a:solidFill>
                  <a:srgbClr val="0000FF"/>
                </a:solidFill>
                <a:latin typeface="Times New Roman" panose="02020603050405020304" pitchFamily="18" charset="0"/>
                <a:cs typeface="Times New Roman" panose="02020603050405020304" pitchFamily="18" charset="0"/>
              </a:rPr>
              <a:t>ố</a:t>
            </a:r>
            <a:r>
              <a:rPr lang="vi-VN" sz="2800" i="1" dirty="0">
                <a:solidFill>
                  <a:srgbClr val="0000FF"/>
                </a:solidFill>
                <a:latin typeface="Times New Roman" panose="02020603050405020304" pitchFamily="18" charset="0"/>
                <a:cs typeface="Times New Roman" panose="02020603050405020304" pitchFamily="18" charset="0"/>
              </a:rPr>
              <a:t>ng hàng </a:t>
            </a:r>
            <a:r>
              <a:rPr lang="vi-VN" sz="2800" i="1" dirty="0" smtClean="0">
                <a:solidFill>
                  <a:srgbClr val="0000FF"/>
                </a:solidFill>
                <a:latin typeface="Times New Roman" panose="02020603050405020304" pitchFamily="18" charset="0"/>
                <a:cs typeface="Times New Roman" panose="02020603050405020304" pitchFamily="18" charset="0"/>
              </a:rPr>
              <a:t>ngày</a:t>
            </a:r>
            <a:r>
              <a:rPr lang="en-US" sz="2800" i="1" dirty="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Quan tâm, giúp đ</a:t>
            </a:r>
            <a:r>
              <a:rPr lang="en-US" sz="2800" i="1" dirty="0">
                <a:solidFill>
                  <a:srgbClr val="0000FF"/>
                </a:solidFill>
                <a:latin typeface="Times New Roman" panose="02020603050405020304" pitchFamily="18" charset="0"/>
                <a:cs typeface="Times New Roman" panose="02020603050405020304" pitchFamily="18" charset="0"/>
              </a:rPr>
              <a:t>ỡ</a:t>
            </a:r>
            <a:r>
              <a:rPr lang="vi-VN" sz="2800" i="1" dirty="0">
                <a:solidFill>
                  <a:srgbClr val="0000FF"/>
                </a:solidFill>
                <a:latin typeface="Times New Roman" panose="02020603050405020304" pitchFamily="18" charset="0"/>
                <a:cs typeface="Times New Roman" panose="02020603050405020304" pitchFamily="18" charset="0"/>
              </a:rPr>
              <a:t> thông c</a:t>
            </a:r>
            <a:r>
              <a:rPr lang="en-US" sz="2800" i="1" dirty="0">
                <a:solidFill>
                  <a:srgbClr val="0000FF"/>
                </a:solidFill>
                <a:latin typeface="Times New Roman" panose="02020603050405020304" pitchFamily="18" charset="0"/>
                <a:cs typeface="Times New Roman" panose="02020603050405020304" pitchFamily="18" charset="0"/>
              </a:rPr>
              <a:t>ả</a:t>
            </a:r>
            <a:r>
              <a:rPr lang="vi-VN" sz="2800" i="1" dirty="0">
                <a:solidFill>
                  <a:srgbClr val="0000FF"/>
                </a:solidFill>
                <a:latin typeface="Times New Roman" panose="02020603050405020304" pitchFamily="18" charset="0"/>
                <a:cs typeface="Times New Roman" panose="02020603050405020304" pitchFamily="18" charset="0"/>
              </a:rPr>
              <a:t>m, sẻ ch</a:t>
            </a:r>
            <a:r>
              <a:rPr lang="en-US" sz="2800" i="1" dirty="0" err="1">
                <a:solidFill>
                  <a:srgbClr val="0000FF"/>
                </a:solidFill>
                <a:latin typeface="Times New Roman" panose="02020603050405020304" pitchFamily="18" charset="0"/>
                <a:cs typeface="Times New Roman" panose="02020603050405020304" pitchFamily="18" charset="0"/>
              </a:rPr>
              <a:t>ia</a:t>
            </a:r>
            <a:r>
              <a:rPr lang="en-US" sz="2800" i="1" dirty="0">
                <a:solidFill>
                  <a:srgbClr val="0000FF"/>
                </a:solidFill>
                <a:latin typeface="Times New Roman" panose="02020603050405020304" pitchFamily="18" charset="0"/>
                <a:cs typeface="Times New Roman" panose="02020603050405020304" pitchFamily="18" charset="0"/>
              </a:rPr>
              <a:t>,</a:t>
            </a:r>
            <a:r>
              <a:rPr lang="vi-VN" sz="2800" i="1" dirty="0">
                <a:solidFill>
                  <a:srgbClr val="0000FF"/>
                </a:solidFill>
                <a:latin typeface="Times New Roman" panose="02020603050405020304" pitchFamily="18" charset="0"/>
                <a:cs typeface="Times New Roman" panose="02020603050405020304" pitchFamily="18" charset="0"/>
              </a:rPr>
              <a:t> biết tha th</a:t>
            </a:r>
            <a:r>
              <a:rPr lang="en-US" sz="2800" i="1" dirty="0">
                <a:solidFill>
                  <a:srgbClr val="0000FF"/>
                </a:solidFill>
                <a:latin typeface="Times New Roman" panose="02020603050405020304" pitchFamily="18" charset="0"/>
                <a:cs typeface="Times New Roman" panose="02020603050405020304" pitchFamily="18" charset="0"/>
              </a:rPr>
              <a:t>ứ</a:t>
            </a:r>
            <a:r>
              <a:rPr lang="vi-VN" sz="2800" i="1" dirty="0">
                <a:solidFill>
                  <a:srgbClr val="0000FF"/>
                </a:solidFill>
                <a:latin typeface="Times New Roman" panose="02020603050405020304" pitchFamily="18" charset="0"/>
                <a:cs typeface="Times New Roman" panose="02020603050405020304" pitchFamily="18" charset="0"/>
              </a:rPr>
              <a:t>, biết hi sinh vì người khác,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Double Brace 4"/>
          <p:cNvSpPr/>
          <p:nvPr/>
        </p:nvSpPr>
        <p:spPr>
          <a:xfrm>
            <a:off x="4258491" y="1698171"/>
            <a:ext cx="222069" cy="174408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669467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ircle(in)">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9" name="Content Placeholder 8"/>
          <p:cNvPicPr>
            <a:picLocks noGrp="1" noChangeAspect="1"/>
          </p:cNvPicPr>
          <p:nvPr>
            <p:ph idx="1"/>
          </p:nvPr>
        </p:nvPicPr>
        <p:blipFill>
          <a:blip r:embed="rId2"/>
          <a:stretch>
            <a:fillRect/>
          </a:stretch>
        </p:blipFill>
        <p:spPr>
          <a:xfrm>
            <a:off x="307974" y="3398836"/>
            <a:ext cx="5609499" cy="3459163"/>
          </a:xfrm>
          <a:prstGeom prst="rect">
            <a:avLst/>
          </a:prstGeom>
        </p:spPr>
      </p:pic>
      <p:sp>
        <p:nvSpPr>
          <p:cNvPr id="6" name="AutoShape 4" descr="Thích thú những clip chống COVID-19 của các bệnh viện - Bệnh viện quận 1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307974" y="53386"/>
            <a:ext cx="5609499" cy="3390900"/>
          </a:xfrm>
          <a:prstGeom prst="rect">
            <a:avLst/>
          </a:prstGeom>
        </p:spPr>
      </p:pic>
      <p:pic>
        <p:nvPicPr>
          <p:cNvPr id="8" name="Picture 7"/>
          <p:cNvPicPr>
            <a:picLocks noChangeAspect="1"/>
          </p:cNvPicPr>
          <p:nvPr/>
        </p:nvPicPr>
        <p:blipFill>
          <a:blip r:embed="rId4"/>
          <a:stretch>
            <a:fillRect/>
          </a:stretch>
        </p:blipFill>
        <p:spPr>
          <a:xfrm>
            <a:off x="6096000" y="7937"/>
            <a:ext cx="5436326" cy="3390900"/>
          </a:xfrm>
          <a:prstGeom prst="rect">
            <a:avLst/>
          </a:prstGeom>
        </p:spPr>
      </p:pic>
      <p:pic>
        <p:nvPicPr>
          <p:cNvPr id="10" name="Picture 9"/>
          <p:cNvPicPr>
            <a:picLocks noChangeAspect="1"/>
          </p:cNvPicPr>
          <p:nvPr/>
        </p:nvPicPr>
        <p:blipFill>
          <a:blip r:embed="rId5"/>
          <a:stretch>
            <a:fillRect/>
          </a:stretch>
        </p:blipFill>
        <p:spPr>
          <a:xfrm>
            <a:off x="6110242" y="3398835"/>
            <a:ext cx="5442856" cy="3459163"/>
          </a:xfrm>
          <a:prstGeom prst="rect">
            <a:avLst/>
          </a:prstGeom>
        </p:spPr>
      </p:pic>
    </p:spTree>
    <p:extLst>
      <p:ext uri="{BB962C8B-B14F-4D97-AF65-F5344CB8AC3E}">
        <p14:creationId xmlns:p14="http://schemas.microsoft.com/office/powerpoint/2010/main" val="10881198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sp>
        <p:nvSpPr>
          <p:cNvPr id="14" name="Text Box 5"/>
          <p:cNvSpPr txBox="1">
            <a:spLocks noChangeArrowheads="1"/>
          </p:cNvSpPr>
          <p:nvPr/>
        </p:nvSpPr>
        <p:spPr bwMode="auto">
          <a:xfrm>
            <a:off x="1031966" y="1591503"/>
            <a:ext cx="8422105" cy="16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457200" indent="-457200">
              <a:buFontTx/>
              <a:buChar char="-"/>
            </a:pPr>
            <a:r>
              <a:rPr lang="en-US" sz="3200" i="1" dirty="0" smtClean="0">
                <a:latin typeface="Calibri Light"/>
              </a:rPr>
              <a:t>ở</a:t>
            </a:r>
            <a:r>
              <a:rPr lang="vi-VN" sz="3200" i="1" dirty="0" smtClean="0">
                <a:latin typeface="Times New Roman"/>
              </a:rPr>
              <a:t> </a:t>
            </a:r>
            <a:r>
              <a:rPr lang="vi-VN" sz="3200" i="1" dirty="0">
                <a:latin typeface="Times New Roman"/>
              </a:rPr>
              <a:t>những lời </a:t>
            </a:r>
            <a:r>
              <a:rPr lang="vi-VN" sz="3200" i="1" dirty="0" smtClean="0">
                <a:latin typeface="Times New Roman"/>
              </a:rPr>
              <a:t>nói</a:t>
            </a:r>
            <a:endParaRPr lang="en-US" sz="3200" i="1" dirty="0" smtClean="0">
              <a:latin typeface="Times New Roman"/>
            </a:endParaRPr>
          </a:p>
          <a:p>
            <a:pPr marL="457200" indent="-457200">
              <a:buFontTx/>
              <a:buChar char="-"/>
            </a:pPr>
            <a:r>
              <a:rPr lang="vi-VN" sz="3200" i="1" dirty="0" smtClean="0">
                <a:latin typeface="Times New Roman"/>
              </a:rPr>
              <a:t> </a:t>
            </a:r>
            <a:r>
              <a:rPr lang="vi-VN" sz="3200" i="1" dirty="0">
                <a:latin typeface="Times New Roman"/>
              </a:rPr>
              <a:t>việc </a:t>
            </a:r>
            <a:r>
              <a:rPr lang="en-US" sz="3200" i="1" dirty="0" smtClean="0">
                <a:latin typeface="Calibri Light"/>
              </a:rPr>
              <a:t>l</a:t>
            </a:r>
            <a:r>
              <a:rPr lang="vi-VN" sz="3200" i="1" dirty="0" smtClean="0">
                <a:latin typeface="Times New Roman"/>
              </a:rPr>
              <a:t>àm</a:t>
            </a:r>
            <a:endParaRPr lang="en-US" sz="3200" i="1" dirty="0" smtClean="0">
              <a:latin typeface="Times New Roman"/>
            </a:endParaRPr>
          </a:p>
          <a:p>
            <a:pPr marL="457200" indent="-457200">
              <a:buFontTx/>
              <a:buChar char="-"/>
            </a:pPr>
            <a:r>
              <a:rPr lang="vi-VN" sz="3200" i="1" dirty="0" smtClean="0">
                <a:latin typeface="Times New Roman"/>
              </a:rPr>
              <a:t>thái </a:t>
            </a:r>
            <a:r>
              <a:rPr lang="vi-VN" sz="3200" i="1" dirty="0">
                <a:latin typeface="Times New Roman"/>
              </a:rPr>
              <a:t>độ </a:t>
            </a:r>
            <a:endParaRPr lang="en-US" sz="3200" dirty="0">
              <a:latin typeface="Calibri Light"/>
            </a:endParaRPr>
          </a:p>
        </p:txBody>
      </p:sp>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2" name="Rectangle 1"/>
          <p:cNvSpPr/>
          <p:nvPr/>
        </p:nvSpPr>
        <p:spPr>
          <a:xfrm>
            <a:off x="1031966" y="805910"/>
            <a:ext cx="7341325" cy="613245"/>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200" b="1" dirty="0">
                <a:solidFill>
                  <a:srgbClr val="FF0000"/>
                </a:solidFill>
                <a:latin typeface="Times New Roman" pitchFamily="18" charset="0"/>
                <a:ea typeface="Arial" panose="020B0604020202020204" pitchFamily="34" charset="0"/>
                <a:cs typeface="Times New Roman" pitchFamily="18" charset="0"/>
              </a:rPr>
              <a:t>1. B</a:t>
            </a:r>
            <a:r>
              <a:rPr lang="vi-VN" sz="3200" b="1" dirty="0">
                <a:solidFill>
                  <a:srgbClr val="FF0000"/>
                </a:solidFill>
                <a:latin typeface="Times New Roman" pitchFamily="18" charset="0"/>
                <a:ea typeface="Arial" panose="020B0604020202020204" pitchFamily="34" charset="0"/>
                <a:cs typeface="Times New Roman" pitchFamily="18" charset="0"/>
              </a:rPr>
              <a:t>iểu hiện c</a:t>
            </a:r>
            <a:r>
              <a:rPr lang="en-US" sz="3200" b="1" dirty="0">
                <a:solidFill>
                  <a:srgbClr val="FF0000"/>
                </a:solidFill>
                <a:latin typeface="Times New Roman" pitchFamily="18" charset="0"/>
                <a:ea typeface="Arial" panose="020B0604020202020204" pitchFamily="34" charset="0"/>
                <a:cs typeface="Times New Roman" pitchFamily="18" charset="0"/>
              </a:rPr>
              <a:t>ủ</a:t>
            </a:r>
            <a:r>
              <a:rPr lang="vi-VN" sz="3200" b="1" dirty="0">
                <a:solidFill>
                  <a:srgbClr val="FF0000"/>
                </a:solidFill>
                <a:latin typeface="Times New Roman" pitchFamily="18" charset="0"/>
                <a:ea typeface="Arial" panose="020B0604020202020204" pitchFamily="34" charset="0"/>
                <a:cs typeface="Times New Roman" pitchFamily="18" charset="0"/>
              </a:rPr>
              <a:t>a yêu thương con người</a:t>
            </a:r>
            <a:endParaRPr lang="en-US" sz="3200" dirty="0">
              <a:solidFill>
                <a:srgbClr val="FF0000"/>
              </a:solidFill>
              <a:latin typeface="Times New Roman" pitchFamily="18" charset="0"/>
              <a:ea typeface="Arial" panose="020B0604020202020204" pitchFamily="34" charset="0"/>
              <a:cs typeface="Times New Roman" pitchFamily="18" charset="0"/>
            </a:endParaRPr>
          </a:p>
        </p:txBody>
      </p:sp>
      <p:sp>
        <p:nvSpPr>
          <p:cNvPr id="3" name="Rectangle 2"/>
          <p:cNvSpPr/>
          <p:nvPr/>
        </p:nvSpPr>
        <p:spPr>
          <a:xfrm>
            <a:off x="2869086" y="264230"/>
            <a:ext cx="4738540" cy="369332"/>
          </a:xfrm>
          <a:prstGeom prst="rect">
            <a:avLst/>
          </a:prstGeom>
        </p:spPr>
        <p:txBody>
          <a:bodyPr wrap="none">
            <a:spAutoFit/>
          </a:bodyPr>
          <a:lstStyle/>
          <a:p>
            <a:pPr algn="ctr" eaLnBrk="0" fontAlgn="base" hangingPunct="0">
              <a:spcBef>
                <a:spcPct val="0"/>
              </a:spcBef>
              <a:spcAft>
                <a:spcPct val="0"/>
              </a:spcAft>
            </a:pPr>
            <a:r>
              <a:rPr lang="en-US" altLang="en-US" b="1" dirty="0" err="1">
                <a:solidFill>
                  <a:srgbClr val="0000FF"/>
                </a:solidFill>
                <a:latin typeface="Times New Roman" pitchFamily="18" charset="0"/>
                <a:ea typeface="Helvetica Neue"/>
                <a:cs typeface="Times New Roman" pitchFamily="18" charset="0"/>
              </a:rPr>
              <a:t>Bài</a:t>
            </a:r>
            <a:r>
              <a:rPr lang="en-US" altLang="en-US" b="1" dirty="0">
                <a:solidFill>
                  <a:srgbClr val="0000FF"/>
                </a:solidFill>
                <a:latin typeface="Times New Roman" pitchFamily="18" charset="0"/>
                <a:ea typeface="Helvetica Neue"/>
                <a:cs typeface="Times New Roman" pitchFamily="18" charset="0"/>
              </a:rPr>
              <a:t> 2 – </a:t>
            </a:r>
            <a:r>
              <a:rPr lang="en-US" altLang="en-US" b="1" dirty="0" err="1">
                <a:solidFill>
                  <a:srgbClr val="0000FF"/>
                </a:solidFill>
                <a:latin typeface="Times New Roman" pitchFamily="18" charset="0"/>
                <a:ea typeface="Helvetica Neue"/>
                <a:cs typeface="Times New Roman" pitchFamily="18" charset="0"/>
              </a:rPr>
              <a:t>Tiết</a:t>
            </a:r>
            <a:r>
              <a:rPr lang="en-US" altLang="en-US" b="1" dirty="0">
                <a:solidFill>
                  <a:srgbClr val="0000FF"/>
                </a:solidFill>
                <a:latin typeface="Times New Roman" pitchFamily="18" charset="0"/>
                <a:ea typeface="Helvetica Neue"/>
                <a:cs typeface="Times New Roman" pitchFamily="18" charset="0"/>
              </a:rPr>
              <a:t> 4  :</a:t>
            </a:r>
            <a:r>
              <a:rPr lang="en-US" altLang="en-US" b="1" dirty="0">
                <a:solidFill>
                  <a:srgbClr val="FF0000"/>
                </a:solidFill>
                <a:latin typeface="Times New Roman" pitchFamily="18" charset="0"/>
                <a:ea typeface="Helvetica Neue"/>
                <a:cs typeface="Times New Roman" pitchFamily="18" charset="0"/>
              </a:rPr>
              <a:t> YÊU THƯƠNG CON NGƯỜI</a:t>
            </a:r>
            <a:endParaRPr lang="en-SG" altLang="en-US" b="1" dirty="0">
              <a:solidFill>
                <a:srgbClr val="0000FF"/>
              </a:solidFill>
              <a:latin typeface="Times New Roman" pitchFamily="18" charset="0"/>
              <a:cs typeface="Times New Roman" pitchFamily="18" charset="0"/>
            </a:endParaRPr>
          </a:p>
        </p:txBody>
      </p:sp>
      <p:sp>
        <p:nvSpPr>
          <p:cNvPr id="4" name="Rectangle 3"/>
          <p:cNvSpPr/>
          <p:nvPr/>
        </p:nvSpPr>
        <p:spPr>
          <a:xfrm>
            <a:off x="4840762" y="1719061"/>
            <a:ext cx="6096000" cy="1815882"/>
          </a:xfrm>
          <a:prstGeom prst="rect">
            <a:avLst/>
          </a:prstGeom>
        </p:spPr>
        <p:txBody>
          <a:bodyPr>
            <a:spAutoFit/>
          </a:bodyPr>
          <a:lstStyle/>
          <a:p>
            <a:r>
              <a:rPr lang="en-US" sz="2800" i="1" dirty="0" err="1" smtClean="0">
                <a:solidFill>
                  <a:srgbClr val="0000FF"/>
                </a:solidFill>
                <a:latin typeface="Times New Roman" panose="02020603050405020304" pitchFamily="18" charset="0"/>
                <a:cs typeface="Times New Roman" panose="02020603050405020304" pitchFamily="18" charset="0"/>
              </a:rPr>
              <a:t>của</a:t>
            </a:r>
            <a:r>
              <a:rPr lang="vi-VN" sz="2800" i="1" dirty="0" smtClean="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m</a:t>
            </a:r>
            <a:r>
              <a:rPr lang="en-US" sz="2800" i="1" dirty="0">
                <a:solidFill>
                  <a:srgbClr val="0000FF"/>
                </a:solidFill>
                <a:latin typeface="Times New Roman" panose="02020603050405020304" pitchFamily="18" charset="0"/>
                <a:cs typeface="Times New Roman" panose="02020603050405020304" pitchFamily="18" charset="0"/>
              </a:rPr>
              <a:t>ọ</a:t>
            </a:r>
            <a:r>
              <a:rPr lang="vi-VN" sz="2800" i="1" dirty="0">
                <a:solidFill>
                  <a:srgbClr val="0000FF"/>
                </a:solidFill>
                <a:latin typeface="Times New Roman" panose="02020603050405020304" pitchFamily="18" charset="0"/>
                <a:cs typeface="Times New Roman" panose="02020603050405020304" pitchFamily="18" charset="0"/>
              </a:rPr>
              <a:t>i con người trong cuộc s</a:t>
            </a:r>
            <a:r>
              <a:rPr lang="en-US" sz="2800" i="1" dirty="0">
                <a:solidFill>
                  <a:srgbClr val="0000FF"/>
                </a:solidFill>
                <a:latin typeface="Times New Roman" panose="02020603050405020304" pitchFamily="18" charset="0"/>
                <a:cs typeface="Times New Roman" panose="02020603050405020304" pitchFamily="18" charset="0"/>
              </a:rPr>
              <a:t>ố</a:t>
            </a:r>
            <a:r>
              <a:rPr lang="vi-VN" sz="2800" i="1" dirty="0">
                <a:solidFill>
                  <a:srgbClr val="0000FF"/>
                </a:solidFill>
                <a:latin typeface="Times New Roman" panose="02020603050405020304" pitchFamily="18" charset="0"/>
                <a:cs typeface="Times New Roman" panose="02020603050405020304" pitchFamily="18" charset="0"/>
              </a:rPr>
              <a:t>ng hàng </a:t>
            </a:r>
            <a:r>
              <a:rPr lang="vi-VN" sz="2800" i="1" dirty="0" smtClean="0">
                <a:solidFill>
                  <a:srgbClr val="0000FF"/>
                </a:solidFill>
                <a:latin typeface="Times New Roman" panose="02020603050405020304" pitchFamily="18" charset="0"/>
                <a:cs typeface="Times New Roman" panose="02020603050405020304" pitchFamily="18" charset="0"/>
              </a:rPr>
              <a:t>ngày</a:t>
            </a:r>
            <a:r>
              <a:rPr lang="en-US" sz="2800" i="1" dirty="0">
                <a:solidFill>
                  <a:srgbClr val="0000FF"/>
                </a:solidFill>
                <a:latin typeface="Times New Roman" panose="02020603050405020304" pitchFamily="18" charset="0"/>
                <a:cs typeface="Times New Roman" panose="02020603050405020304" pitchFamily="18" charset="0"/>
              </a:rPr>
              <a:t>: </a:t>
            </a:r>
            <a:r>
              <a:rPr lang="vi-VN" sz="2800" i="1" dirty="0">
                <a:solidFill>
                  <a:srgbClr val="0000FF"/>
                </a:solidFill>
                <a:latin typeface="Times New Roman" panose="02020603050405020304" pitchFamily="18" charset="0"/>
                <a:cs typeface="Times New Roman" panose="02020603050405020304" pitchFamily="18" charset="0"/>
              </a:rPr>
              <a:t>Quan tâm, giúp đ</a:t>
            </a:r>
            <a:r>
              <a:rPr lang="en-US" sz="2800" i="1" dirty="0">
                <a:solidFill>
                  <a:srgbClr val="0000FF"/>
                </a:solidFill>
                <a:latin typeface="Times New Roman" panose="02020603050405020304" pitchFamily="18" charset="0"/>
                <a:cs typeface="Times New Roman" panose="02020603050405020304" pitchFamily="18" charset="0"/>
              </a:rPr>
              <a:t>ỡ</a:t>
            </a:r>
            <a:r>
              <a:rPr lang="vi-VN" sz="2800" i="1" dirty="0">
                <a:solidFill>
                  <a:srgbClr val="0000FF"/>
                </a:solidFill>
                <a:latin typeface="Times New Roman" panose="02020603050405020304" pitchFamily="18" charset="0"/>
                <a:cs typeface="Times New Roman" panose="02020603050405020304" pitchFamily="18" charset="0"/>
              </a:rPr>
              <a:t> thông c</a:t>
            </a:r>
            <a:r>
              <a:rPr lang="en-US" sz="2800" i="1" dirty="0">
                <a:solidFill>
                  <a:srgbClr val="0000FF"/>
                </a:solidFill>
                <a:latin typeface="Times New Roman" panose="02020603050405020304" pitchFamily="18" charset="0"/>
                <a:cs typeface="Times New Roman" panose="02020603050405020304" pitchFamily="18" charset="0"/>
              </a:rPr>
              <a:t>ả</a:t>
            </a:r>
            <a:r>
              <a:rPr lang="vi-VN" sz="2800" i="1" dirty="0">
                <a:solidFill>
                  <a:srgbClr val="0000FF"/>
                </a:solidFill>
                <a:latin typeface="Times New Roman" panose="02020603050405020304" pitchFamily="18" charset="0"/>
                <a:cs typeface="Times New Roman" panose="02020603050405020304" pitchFamily="18" charset="0"/>
              </a:rPr>
              <a:t>m, sẻ ch</a:t>
            </a:r>
            <a:r>
              <a:rPr lang="en-US" sz="2800" i="1" dirty="0" err="1">
                <a:solidFill>
                  <a:srgbClr val="0000FF"/>
                </a:solidFill>
                <a:latin typeface="Times New Roman" panose="02020603050405020304" pitchFamily="18" charset="0"/>
                <a:cs typeface="Times New Roman" panose="02020603050405020304" pitchFamily="18" charset="0"/>
              </a:rPr>
              <a:t>ia</a:t>
            </a:r>
            <a:r>
              <a:rPr lang="en-US" sz="2800" i="1" dirty="0">
                <a:solidFill>
                  <a:srgbClr val="0000FF"/>
                </a:solidFill>
                <a:latin typeface="Times New Roman" panose="02020603050405020304" pitchFamily="18" charset="0"/>
                <a:cs typeface="Times New Roman" panose="02020603050405020304" pitchFamily="18" charset="0"/>
              </a:rPr>
              <a:t>,</a:t>
            </a:r>
            <a:r>
              <a:rPr lang="vi-VN" sz="2800" i="1" dirty="0">
                <a:solidFill>
                  <a:srgbClr val="0000FF"/>
                </a:solidFill>
                <a:latin typeface="Times New Roman" panose="02020603050405020304" pitchFamily="18" charset="0"/>
                <a:cs typeface="Times New Roman" panose="02020603050405020304" pitchFamily="18" charset="0"/>
              </a:rPr>
              <a:t> biết tha th</a:t>
            </a:r>
            <a:r>
              <a:rPr lang="en-US" sz="2800" i="1" dirty="0">
                <a:solidFill>
                  <a:srgbClr val="0000FF"/>
                </a:solidFill>
                <a:latin typeface="Times New Roman" panose="02020603050405020304" pitchFamily="18" charset="0"/>
                <a:cs typeface="Times New Roman" panose="02020603050405020304" pitchFamily="18" charset="0"/>
              </a:rPr>
              <a:t>ứ</a:t>
            </a:r>
            <a:r>
              <a:rPr lang="vi-VN" sz="2800" i="1" dirty="0">
                <a:solidFill>
                  <a:srgbClr val="0000FF"/>
                </a:solidFill>
                <a:latin typeface="Times New Roman" panose="02020603050405020304" pitchFamily="18" charset="0"/>
                <a:cs typeface="Times New Roman" panose="02020603050405020304" pitchFamily="18" charset="0"/>
              </a:rPr>
              <a:t>, biết hi sinh vì người khác,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5" name="Double Brace 4"/>
          <p:cNvSpPr/>
          <p:nvPr/>
        </p:nvSpPr>
        <p:spPr>
          <a:xfrm>
            <a:off x="4258491" y="1698171"/>
            <a:ext cx="222069" cy="1744088"/>
          </a:xfrm>
          <a:prstGeom prst="bracePair">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6" name="Rectangle 5"/>
          <p:cNvSpPr/>
          <p:nvPr/>
        </p:nvSpPr>
        <p:spPr>
          <a:xfrm>
            <a:off x="1031966" y="4574530"/>
            <a:ext cx="4788619" cy="523220"/>
          </a:xfrm>
          <a:prstGeom prst="rect">
            <a:avLst/>
          </a:prstGeom>
        </p:spPr>
        <p:txBody>
          <a:bodyPr wrap="none">
            <a:spAutoFit/>
          </a:bodyPr>
          <a:lstStyle/>
          <a:p>
            <a:r>
              <a:rPr lang="en-US" sz="2800" dirty="0">
                <a:latin typeface="Times New Roman"/>
              </a:rPr>
              <a:t>- T</a:t>
            </a:r>
            <a:r>
              <a:rPr lang="vi-VN" sz="2800" dirty="0">
                <a:latin typeface="Times New Roman"/>
              </a:rPr>
              <a:t>rái với yêu thương con người</a:t>
            </a:r>
            <a:endParaRPr lang="en-US" sz="2800" dirty="0"/>
          </a:p>
        </p:txBody>
      </p:sp>
      <p:sp>
        <p:nvSpPr>
          <p:cNvPr id="7" name="Rectangle 6"/>
          <p:cNvSpPr/>
          <p:nvPr/>
        </p:nvSpPr>
        <p:spPr>
          <a:xfrm>
            <a:off x="6073931" y="4145446"/>
            <a:ext cx="1598515" cy="523220"/>
          </a:xfrm>
          <a:prstGeom prst="rect">
            <a:avLst/>
          </a:prstGeom>
        </p:spPr>
        <p:txBody>
          <a:bodyPr wrap="none">
            <a:spAutoFit/>
          </a:bodyPr>
          <a:lstStyle/>
          <a:p>
            <a:r>
              <a:rPr lang="vi-VN" sz="2800" dirty="0">
                <a:solidFill>
                  <a:srgbClr val="0000FF"/>
                </a:solidFill>
                <a:latin typeface="+mj-lt"/>
              </a:rPr>
              <a:t>Nh</a:t>
            </a:r>
            <a:r>
              <a:rPr lang="en-US" sz="2800" dirty="0">
                <a:solidFill>
                  <a:srgbClr val="0000FF"/>
                </a:solidFill>
                <a:latin typeface="+mj-lt"/>
              </a:rPr>
              <a:t>ỏ</a:t>
            </a:r>
            <a:r>
              <a:rPr lang="vi-VN" sz="2800" dirty="0">
                <a:solidFill>
                  <a:srgbClr val="0000FF"/>
                </a:solidFill>
                <a:latin typeface="+mj-lt"/>
              </a:rPr>
              <a:t> nhen</a:t>
            </a:r>
            <a:endParaRPr lang="en-US" sz="2800" dirty="0">
              <a:solidFill>
                <a:srgbClr val="0000FF"/>
              </a:solidFill>
              <a:latin typeface="+mj-lt"/>
            </a:endParaRPr>
          </a:p>
        </p:txBody>
      </p:sp>
      <p:sp>
        <p:nvSpPr>
          <p:cNvPr id="8" name="Rectangle 7"/>
          <p:cNvSpPr/>
          <p:nvPr/>
        </p:nvSpPr>
        <p:spPr>
          <a:xfrm>
            <a:off x="6026632" y="4836140"/>
            <a:ext cx="1997663" cy="523220"/>
          </a:xfrm>
          <a:prstGeom prst="rect">
            <a:avLst/>
          </a:prstGeom>
        </p:spPr>
        <p:txBody>
          <a:bodyPr wrap="none">
            <a:spAutoFit/>
          </a:bodyPr>
          <a:lstStyle/>
          <a:p>
            <a:r>
              <a:rPr lang="en-US" sz="2800" dirty="0">
                <a:solidFill>
                  <a:srgbClr val="0000FF"/>
                </a:solidFill>
                <a:latin typeface="Times New Roman"/>
              </a:rPr>
              <a:t>í</a:t>
            </a:r>
            <a:r>
              <a:rPr lang="vi-VN" sz="2800" dirty="0" smtClean="0">
                <a:solidFill>
                  <a:srgbClr val="0000FF"/>
                </a:solidFill>
                <a:latin typeface="Times New Roman"/>
              </a:rPr>
              <a:t>ch </a:t>
            </a:r>
            <a:r>
              <a:rPr lang="vi-VN" sz="2800" dirty="0">
                <a:solidFill>
                  <a:srgbClr val="0000FF"/>
                </a:solidFill>
                <a:latin typeface="Times New Roman"/>
              </a:rPr>
              <a:t>kỳ thờ ơ </a:t>
            </a:r>
            <a:endParaRPr lang="en-US" sz="2800" dirty="0">
              <a:solidFill>
                <a:srgbClr val="0000FF"/>
              </a:solidFill>
            </a:endParaRPr>
          </a:p>
        </p:txBody>
      </p:sp>
      <p:sp>
        <p:nvSpPr>
          <p:cNvPr id="11" name="Rectangle 10"/>
          <p:cNvSpPr/>
          <p:nvPr/>
        </p:nvSpPr>
        <p:spPr>
          <a:xfrm>
            <a:off x="6026632" y="5431765"/>
            <a:ext cx="1247457" cy="523220"/>
          </a:xfrm>
          <a:prstGeom prst="rect">
            <a:avLst/>
          </a:prstGeom>
        </p:spPr>
        <p:txBody>
          <a:bodyPr wrap="none">
            <a:spAutoFit/>
          </a:bodyPr>
          <a:lstStyle/>
          <a:p>
            <a:r>
              <a:rPr lang="vi-VN" sz="2800" dirty="0">
                <a:solidFill>
                  <a:srgbClr val="0000FF"/>
                </a:solidFill>
                <a:latin typeface="Times New Roman"/>
              </a:rPr>
              <a:t>v</a:t>
            </a:r>
            <a:r>
              <a:rPr lang="en-US" sz="2800" dirty="0">
                <a:solidFill>
                  <a:srgbClr val="0000FF"/>
                </a:solidFill>
                <a:latin typeface="Calibri Light"/>
              </a:rPr>
              <a:t>ô</a:t>
            </a:r>
            <a:r>
              <a:rPr lang="vi-VN" sz="2800" dirty="0">
                <a:solidFill>
                  <a:srgbClr val="0000FF"/>
                </a:solidFill>
                <a:latin typeface="Times New Roman"/>
              </a:rPr>
              <a:t> c</a:t>
            </a:r>
            <a:r>
              <a:rPr lang="en-US" sz="2800" dirty="0">
                <a:solidFill>
                  <a:srgbClr val="0000FF"/>
                </a:solidFill>
                <a:latin typeface="Calibri Light"/>
              </a:rPr>
              <a:t>ả</a:t>
            </a:r>
            <a:r>
              <a:rPr lang="vi-VN" sz="2800" dirty="0">
                <a:solidFill>
                  <a:srgbClr val="0000FF"/>
                </a:solidFill>
                <a:latin typeface="Times New Roman"/>
              </a:rPr>
              <a:t>m</a:t>
            </a:r>
            <a:endParaRPr lang="en-US" sz="2800" dirty="0">
              <a:solidFill>
                <a:srgbClr val="0000FF"/>
              </a:solidFill>
            </a:endParaRPr>
          </a:p>
        </p:txBody>
      </p:sp>
      <p:sp>
        <p:nvSpPr>
          <p:cNvPr id="12" name="Rectangle 11"/>
          <p:cNvSpPr/>
          <p:nvPr/>
        </p:nvSpPr>
        <p:spPr>
          <a:xfrm>
            <a:off x="5990585" y="6053937"/>
            <a:ext cx="4371710" cy="523220"/>
          </a:xfrm>
          <a:prstGeom prst="rect">
            <a:avLst/>
          </a:prstGeom>
        </p:spPr>
        <p:txBody>
          <a:bodyPr wrap="none">
            <a:spAutoFit/>
          </a:bodyPr>
          <a:lstStyle/>
          <a:p>
            <a:r>
              <a:rPr lang="vi-VN" sz="2800" dirty="0">
                <a:solidFill>
                  <a:srgbClr val="0000FF"/>
                </a:solidFill>
                <a:latin typeface="Times New Roman"/>
              </a:rPr>
              <a:t>đánh đập, s</a:t>
            </a:r>
            <a:r>
              <a:rPr lang="en-US" sz="2800" dirty="0">
                <a:solidFill>
                  <a:srgbClr val="0000FF"/>
                </a:solidFill>
                <a:latin typeface="Calibri Light"/>
              </a:rPr>
              <a:t>ỉ</a:t>
            </a:r>
            <a:r>
              <a:rPr lang="vi-VN" sz="2800" dirty="0">
                <a:solidFill>
                  <a:srgbClr val="0000FF"/>
                </a:solidFill>
                <a:latin typeface="Times New Roman"/>
              </a:rPr>
              <a:t> nhục người khác</a:t>
            </a:r>
            <a:endParaRPr lang="en-US" sz="2800" dirty="0">
              <a:solidFill>
                <a:srgbClr val="0000FF"/>
              </a:solidFill>
            </a:endParaRPr>
          </a:p>
        </p:txBody>
      </p:sp>
      <p:cxnSp>
        <p:nvCxnSpPr>
          <p:cNvPr id="16" name="Straight Arrow Connector 15"/>
          <p:cNvCxnSpPr/>
          <p:nvPr/>
        </p:nvCxnSpPr>
        <p:spPr>
          <a:xfrm flipV="1">
            <a:off x="5701553" y="4525054"/>
            <a:ext cx="289032" cy="212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 idx="1"/>
          </p:cNvCxnSpPr>
          <p:nvPr/>
        </p:nvCxnSpPr>
        <p:spPr>
          <a:xfrm>
            <a:off x="5618207" y="4680598"/>
            <a:ext cx="408425" cy="417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 Placeholder 21"/>
          <p:cNvSpPr>
            <a:spLocks noGrp="1"/>
          </p:cNvSpPr>
          <p:nvPr>
            <p:ph type="body" sz="half" idx="2"/>
          </p:nvPr>
        </p:nvSpPr>
        <p:spPr/>
        <p:txBody>
          <a:bodyPr/>
          <a:lstStyle/>
          <a:p>
            <a:endParaRPr lang="en-US"/>
          </a:p>
        </p:txBody>
      </p:sp>
      <p:cxnSp>
        <p:nvCxnSpPr>
          <p:cNvPr id="23" name="Straight Arrow Connector 22"/>
          <p:cNvCxnSpPr/>
          <p:nvPr/>
        </p:nvCxnSpPr>
        <p:spPr>
          <a:xfrm>
            <a:off x="5660867" y="4760123"/>
            <a:ext cx="413064" cy="8986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60867" y="4889174"/>
            <a:ext cx="408425" cy="1346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1237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circle(in)">
                                      <p:cBhvr>
                                        <p:cTn id="15" dur="2000"/>
                                        <p:tgtEl>
                                          <p:spTgt spid="1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solidFill>
                  <a:srgbClr val="FF0000"/>
                </a:solidFill>
              </a:rPr>
              <a:t>Sự khác nhau giữa yêu thương con người và lòng thương hại</a:t>
            </a:r>
            <a:endParaRPr lang="en-US" dirty="0">
              <a:solidFill>
                <a:srgbClr val="FF0000"/>
              </a:solidFill>
            </a:endParaRPr>
          </a:p>
        </p:txBody>
      </p:sp>
      <p:sp>
        <p:nvSpPr>
          <p:cNvPr id="3" name="Content Placeholder 2"/>
          <p:cNvSpPr>
            <a:spLocks noGrp="1"/>
          </p:cNvSpPr>
          <p:nvPr>
            <p:ph idx="1"/>
          </p:nvPr>
        </p:nvSpPr>
        <p:spPr>
          <a:xfrm>
            <a:off x="806116" y="2178552"/>
            <a:ext cx="10515600" cy="4351338"/>
          </a:xfrm>
        </p:spPr>
        <p:txBody>
          <a:bodyPr>
            <a:normAutofit/>
          </a:bodyPr>
          <a:lstStyle/>
          <a:p>
            <a:pPr marL="0" indent="0">
              <a:buNone/>
            </a:pPr>
            <a:r>
              <a:rPr lang="vi-VN" sz="3200" dirty="0">
                <a:solidFill>
                  <a:srgbClr val="0000FF"/>
                </a:solidFill>
                <a:latin typeface="+mj-lt"/>
              </a:rPr>
              <a:t>* Yêu thương :</a:t>
            </a:r>
          </a:p>
          <a:p>
            <a:pPr marL="0" indent="0">
              <a:buNone/>
            </a:pPr>
            <a:r>
              <a:rPr lang="vi-VN" sz="3200" dirty="0">
                <a:latin typeface="+mj-lt"/>
              </a:rPr>
              <a:t>- Xuất phát từ tình cảm chân thật</a:t>
            </a:r>
          </a:p>
          <a:p>
            <a:pPr marL="0" indent="0">
              <a:buNone/>
            </a:pPr>
            <a:r>
              <a:rPr lang="vi-VN" sz="3200" dirty="0">
                <a:latin typeface="+mj-lt"/>
              </a:rPr>
              <a:t>- Bắt nguồn từ cảm xúc của mỗi con người</a:t>
            </a:r>
          </a:p>
          <a:p>
            <a:pPr marL="0" indent="0">
              <a:buNone/>
            </a:pPr>
            <a:r>
              <a:rPr lang="vi-VN" sz="3200" dirty="0">
                <a:solidFill>
                  <a:srgbClr val="0000FF"/>
                </a:solidFill>
                <a:latin typeface="+mj-lt"/>
              </a:rPr>
              <a:t>* Lòng thương hại:</a:t>
            </a:r>
          </a:p>
          <a:p>
            <a:pPr marL="0" indent="0">
              <a:buNone/>
            </a:pPr>
            <a:r>
              <a:rPr lang="vi-VN" sz="3200" dirty="0">
                <a:latin typeface="+mj-lt"/>
              </a:rPr>
              <a:t>- Ý khinh bỉ ,coi thường</a:t>
            </a:r>
          </a:p>
          <a:p>
            <a:pPr marL="0" indent="0">
              <a:buNone/>
            </a:pPr>
            <a:r>
              <a:rPr lang="vi-VN" sz="3200" dirty="0">
                <a:latin typeface="+mj-lt"/>
              </a:rPr>
              <a:t>- Không phải xuất phát từ tình cảm , cảm xúc chân thật</a:t>
            </a:r>
          </a:p>
          <a:p>
            <a:endParaRPr lang="en-US" sz="3200" dirty="0">
              <a:latin typeface="+mj-lt"/>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47666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II.</a:t>
            </a:r>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Luyện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tập</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9" y="468762"/>
            <a:ext cx="5696213" cy="5805968"/>
            <a:chOff x="593559" y="468762"/>
            <a:chExt cx="5696213" cy="5805968"/>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91" y="669999"/>
              <a:ext cx="5064981" cy="5604731"/>
            </a:xfrm>
            <a:prstGeom prst="rect">
              <a:avLst/>
            </a:prstGeom>
          </p:spPr>
        </p:pic>
        <p:pic>
          <p:nvPicPr>
            <p:cNvPr id="9" name="Picture 8"/>
            <p:cNvPicPr>
              <a:picLocks noChangeAspect="1"/>
            </p:cNvPicPr>
            <p:nvPr/>
          </p:nvPicPr>
          <p:blipFill>
            <a:blip r:embed="rId5"/>
            <a:stretch>
              <a:fillRect/>
            </a:stretch>
          </p:blipFill>
          <p:spPr>
            <a:xfrm>
              <a:off x="593559" y="468762"/>
              <a:ext cx="5342020" cy="4859983"/>
            </a:xfrm>
            <a:prstGeom prst="rect">
              <a:avLst/>
            </a:prstGeom>
          </p:spPr>
        </p:pic>
        <p:sp>
          <p:nvSpPr>
            <p:cNvPr id="10" name="Rectangle 9"/>
            <p:cNvSpPr>
              <a:spLocks noChangeArrowheads="1"/>
            </p:cNvSpPr>
            <p:nvPr/>
          </p:nvSpPr>
          <p:spPr bwMode="auto">
            <a:xfrm>
              <a:off x="1410628" y="1594131"/>
              <a:ext cx="45249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Times New Roman" pitchFamily="18" charset="0"/>
                <a:cs typeface="Times New Roman" pitchFamily="18"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6786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559" y="540694"/>
            <a:ext cx="5422230" cy="2677656"/>
          </a:xfrm>
          <a:prstGeom prst="rect">
            <a:avLst/>
          </a:prstGeom>
        </p:spPr>
        <p:txBody>
          <a:bodyPr wrap="square">
            <a:spAutoFit/>
          </a:bodyPr>
          <a:lstStyle/>
          <a:p>
            <a:r>
              <a:rPr lang="en-US" sz="2400" b="1" dirty="0">
                <a:solidFill>
                  <a:srgbClr val="0000FF"/>
                </a:solidFill>
                <a:latin typeface="Times New Roman"/>
                <a:ea typeface="Calibri"/>
                <a:cs typeface="Times New Roman"/>
              </a:rPr>
              <a:t>Câu1. </a:t>
            </a:r>
            <a:r>
              <a:rPr lang="en-US" sz="2400" dirty="0" err="1">
                <a:latin typeface="Times New Roman"/>
                <a:ea typeface="Calibri"/>
                <a:cs typeface="Times New Roman"/>
              </a:rPr>
              <a:t>Yêu</a:t>
            </a:r>
            <a:r>
              <a:rPr lang="en-US" sz="2400" dirty="0">
                <a:latin typeface="Times New Roman"/>
                <a:ea typeface="Calibri"/>
                <a:cs typeface="Times New Roman"/>
              </a:rPr>
              <a:t> </a:t>
            </a:r>
            <a:r>
              <a:rPr lang="en-US" sz="2400" dirty="0" err="1">
                <a:latin typeface="Times New Roman"/>
                <a:ea typeface="Calibri"/>
                <a:cs typeface="Times New Roman"/>
              </a:rPr>
              <a:t>thương</a:t>
            </a:r>
            <a:r>
              <a:rPr lang="en-US" sz="2400" dirty="0">
                <a:latin typeface="Times New Roman"/>
                <a:ea typeface="Calibri"/>
                <a:cs typeface="Times New Roman"/>
              </a:rPr>
              <a:t> con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là</a:t>
            </a:r>
            <a:r>
              <a:rPr lang="en-US" sz="2400" dirty="0">
                <a:latin typeface="Times New Roman"/>
                <a:ea typeface="Calibri"/>
                <a:cs typeface="Times New Roman"/>
              </a:rPr>
              <a:t> :</a:t>
            </a:r>
            <a:endParaRPr lang="en-US" sz="2400" dirty="0">
              <a:latin typeface=".VnTime"/>
              <a:ea typeface="Times New Roman"/>
              <a:cs typeface="Times New Roman"/>
            </a:endParaRPr>
          </a:p>
          <a:p>
            <a:r>
              <a:rPr lang="en-US" sz="2400" dirty="0">
                <a:latin typeface="Times New Roman"/>
                <a:ea typeface="Calibri"/>
                <a:cs typeface="Times New Roman"/>
              </a:rPr>
              <a:t>A. </a:t>
            </a:r>
            <a:r>
              <a:rPr lang="en-US" sz="2400" dirty="0" err="1">
                <a:latin typeface="Times New Roman"/>
                <a:ea typeface="Calibri"/>
                <a:cs typeface="Times New Roman"/>
              </a:rPr>
              <a:t>Là</a:t>
            </a:r>
            <a:r>
              <a:rPr lang="en-US" sz="2400" dirty="0">
                <a:latin typeface="Times New Roman"/>
                <a:ea typeface="Calibri"/>
                <a:cs typeface="Times New Roman"/>
              </a:rPr>
              <a:t> </a:t>
            </a:r>
            <a:r>
              <a:rPr lang="en-US" sz="2400" dirty="0" err="1">
                <a:latin typeface="Times New Roman"/>
                <a:ea typeface="Calibri"/>
                <a:cs typeface="Times New Roman"/>
              </a:rPr>
              <a:t>quan</a:t>
            </a:r>
            <a:r>
              <a:rPr lang="en-US" sz="2400" dirty="0">
                <a:latin typeface="Times New Roman"/>
                <a:ea typeface="Calibri"/>
                <a:cs typeface="Times New Roman"/>
              </a:rPr>
              <a:t> </a:t>
            </a:r>
            <a:r>
              <a:rPr lang="en-US" sz="2400" dirty="0" err="1">
                <a:latin typeface="Times New Roman"/>
                <a:ea typeface="Calibri"/>
                <a:cs typeface="Times New Roman"/>
              </a:rPr>
              <a:t>tâm</a:t>
            </a:r>
            <a:r>
              <a:rPr lang="en-US" sz="2400" dirty="0">
                <a:latin typeface="Times New Roman"/>
                <a:ea typeface="Calibri"/>
                <a:cs typeface="Times New Roman"/>
              </a:rPr>
              <a:t> </a:t>
            </a:r>
            <a:r>
              <a:rPr lang="en-US" sz="2400" dirty="0" err="1">
                <a:latin typeface="Times New Roman"/>
                <a:ea typeface="Calibri"/>
                <a:cs typeface="Times New Roman"/>
              </a:rPr>
              <a:t>giúp</a:t>
            </a:r>
            <a:r>
              <a:rPr lang="en-US" sz="2400" dirty="0">
                <a:latin typeface="Times New Roman"/>
                <a:ea typeface="Calibri"/>
                <a:cs typeface="Times New Roman"/>
              </a:rPr>
              <a:t> </a:t>
            </a:r>
            <a:r>
              <a:rPr lang="en-US" sz="2400" dirty="0" err="1">
                <a:latin typeface="Times New Roman"/>
                <a:ea typeface="Calibri"/>
                <a:cs typeface="Times New Roman"/>
              </a:rPr>
              <a:t>đỡ</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khác</a:t>
            </a:r>
            <a:r>
              <a:rPr lang="en-US" sz="2400" dirty="0">
                <a:latin typeface="Times New Roman"/>
                <a:ea typeface="Calibri"/>
                <a:cs typeface="Times New Roman"/>
              </a:rPr>
              <a:t>.</a:t>
            </a:r>
            <a:endParaRPr lang="en-US" sz="2400" dirty="0">
              <a:latin typeface=".VnTime"/>
              <a:ea typeface="Times New Roman"/>
              <a:cs typeface="Times New Roman"/>
            </a:endParaRPr>
          </a:p>
          <a:p>
            <a:r>
              <a:rPr lang="en-US" sz="2400" dirty="0">
                <a:latin typeface="Times New Roman"/>
                <a:ea typeface="Calibri"/>
                <a:cs typeface="Times New Roman"/>
              </a:rPr>
              <a:t>B. </a:t>
            </a:r>
            <a:r>
              <a:rPr lang="en-US" sz="2400" dirty="0" err="1">
                <a:latin typeface="Times New Roman"/>
                <a:ea typeface="Calibri"/>
                <a:cs typeface="Times New Roman"/>
              </a:rPr>
              <a:t>Cười</a:t>
            </a:r>
            <a:r>
              <a:rPr lang="en-US" sz="2400" dirty="0">
                <a:latin typeface="Times New Roman"/>
                <a:ea typeface="Calibri"/>
                <a:cs typeface="Times New Roman"/>
              </a:rPr>
              <a:t> </a:t>
            </a:r>
            <a:r>
              <a:rPr lang="en-US" sz="2400" dirty="0" err="1">
                <a:latin typeface="Times New Roman"/>
                <a:ea typeface="Calibri"/>
                <a:cs typeface="Times New Roman"/>
              </a:rPr>
              <a:t>đùa</a:t>
            </a:r>
            <a:r>
              <a:rPr lang="en-US" sz="2400" dirty="0">
                <a:latin typeface="Times New Roman"/>
                <a:ea typeface="Calibri"/>
                <a:cs typeface="Times New Roman"/>
              </a:rPr>
              <a:t> </a:t>
            </a:r>
            <a:r>
              <a:rPr lang="en-US" sz="2400" dirty="0" err="1">
                <a:latin typeface="Times New Roman"/>
                <a:ea typeface="Calibri"/>
                <a:cs typeface="Times New Roman"/>
              </a:rPr>
              <a:t>trêu</a:t>
            </a:r>
            <a:r>
              <a:rPr lang="en-US" sz="2400" dirty="0">
                <a:latin typeface="Times New Roman"/>
                <a:ea typeface="Calibri"/>
                <a:cs typeface="Times New Roman"/>
              </a:rPr>
              <a:t> </a:t>
            </a:r>
            <a:r>
              <a:rPr lang="en-US" sz="2400" dirty="0" err="1">
                <a:latin typeface="Times New Roman"/>
                <a:ea typeface="Calibri"/>
                <a:cs typeface="Times New Roman"/>
              </a:rPr>
              <a:t>chọc</a:t>
            </a:r>
            <a:r>
              <a:rPr lang="en-US" sz="2400" dirty="0">
                <a:latin typeface="Times New Roman"/>
                <a:ea typeface="Calibri"/>
                <a:cs typeface="Times New Roman"/>
              </a:rPr>
              <a:t> </a:t>
            </a:r>
            <a:r>
              <a:rPr lang="en-US" sz="2400" dirty="0" err="1">
                <a:latin typeface="Times New Roman"/>
                <a:ea typeface="Calibri"/>
                <a:cs typeface="Times New Roman"/>
              </a:rPr>
              <a:t>người</a:t>
            </a:r>
            <a:r>
              <a:rPr lang="en-US" sz="2400" dirty="0">
                <a:latin typeface="Times New Roman"/>
                <a:ea typeface="Calibri"/>
                <a:cs typeface="Times New Roman"/>
              </a:rPr>
              <a:t> </a:t>
            </a:r>
            <a:r>
              <a:rPr lang="en-US" sz="2400" dirty="0" err="1">
                <a:latin typeface="Times New Roman"/>
                <a:ea typeface="Calibri"/>
                <a:cs typeface="Times New Roman"/>
              </a:rPr>
              <a:t>kém</a:t>
            </a:r>
            <a:r>
              <a:rPr lang="en-US" sz="2400" dirty="0">
                <a:latin typeface="Times New Roman"/>
                <a:ea typeface="Calibri"/>
                <a:cs typeface="Times New Roman"/>
              </a:rPr>
              <a:t> may </a:t>
            </a:r>
            <a:r>
              <a:rPr lang="en-US" sz="2400" dirty="0" err="1">
                <a:latin typeface="Times New Roman"/>
                <a:ea typeface="Calibri"/>
                <a:cs typeface="Times New Roman"/>
              </a:rPr>
              <a:t>mắn</a:t>
            </a:r>
            <a:r>
              <a:rPr lang="en-US" sz="2400" dirty="0">
                <a:latin typeface="Times New Roman"/>
                <a:ea typeface="Calibri"/>
                <a:cs typeface="Times New Roman"/>
              </a:rPr>
              <a:t>.</a:t>
            </a:r>
            <a:endParaRPr lang="en-US" sz="2400" dirty="0">
              <a:latin typeface=".VnTime"/>
              <a:ea typeface="Times New Roman"/>
              <a:cs typeface="Times New Roman"/>
            </a:endParaRPr>
          </a:p>
          <a:p>
            <a:r>
              <a:rPr lang="en-US" sz="2400" dirty="0">
                <a:latin typeface="Times New Roman"/>
                <a:ea typeface="Calibri"/>
                <a:cs typeface="Times New Roman"/>
              </a:rPr>
              <a:t>C. </a:t>
            </a:r>
            <a:r>
              <a:rPr lang="en-US" sz="2400" dirty="0" err="1">
                <a:latin typeface="Times New Roman"/>
                <a:ea typeface="Calibri"/>
                <a:cs typeface="Times New Roman"/>
              </a:rPr>
              <a:t>Ganh</a:t>
            </a:r>
            <a:r>
              <a:rPr lang="en-US" sz="2400" dirty="0">
                <a:latin typeface="Times New Roman"/>
                <a:ea typeface="Calibri"/>
                <a:cs typeface="Times New Roman"/>
              </a:rPr>
              <a:t> </a:t>
            </a:r>
            <a:r>
              <a:rPr lang="en-US" sz="2400" dirty="0" err="1">
                <a:latin typeface="Times New Roman"/>
                <a:ea typeface="Calibri"/>
                <a:cs typeface="Times New Roman"/>
              </a:rPr>
              <a:t>ghét</a:t>
            </a:r>
            <a:r>
              <a:rPr lang="en-US" sz="2400" dirty="0">
                <a:latin typeface="Times New Roman"/>
                <a:ea typeface="Calibri"/>
                <a:cs typeface="Times New Roman"/>
              </a:rPr>
              <a:t>, </a:t>
            </a:r>
            <a:r>
              <a:rPr lang="en-US" sz="2400" dirty="0" err="1">
                <a:latin typeface="Times New Roman"/>
                <a:ea typeface="Calibri"/>
                <a:cs typeface="Times New Roman"/>
              </a:rPr>
              <a:t>đố</a:t>
            </a:r>
            <a:r>
              <a:rPr lang="en-US" sz="2400" dirty="0">
                <a:latin typeface="Times New Roman"/>
                <a:ea typeface="Calibri"/>
                <a:cs typeface="Times New Roman"/>
              </a:rPr>
              <a:t> </a:t>
            </a:r>
            <a:r>
              <a:rPr lang="en-US" sz="2400" dirty="0" err="1">
                <a:latin typeface="Times New Roman"/>
                <a:ea typeface="Calibri"/>
                <a:cs typeface="Times New Roman"/>
              </a:rPr>
              <a:t>kị</a:t>
            </a:r>
            <a:r>
              <a:rPr lang="en-US" sz="2400" dirty="0">
                <a:latin typeface="Times New Roman"/>
                <a:ea typeface="Calibri"/>
                <a:cs typeface="Times New Roman"/>
              </a:rPr>
              <a:t> </a:t>
            </a:r>
            <a:r>
              <a:rPr lang="en-US" sz="2400" dirty="0" err="1">
                <a:latin typeface="Times New Roman"/>
                <a:ea typeface="Calibri"/>
                <a:cs typeface="Times New Roman"/>
              </a:rPr>
              <a:t>với</a:t>
            </a:r>
            <a:r>
              <a:rPr lang="en-US" sz="2400" dirty="0">
                <a:latin typeface="Times New Roman"/>
                <a:ea typeface="Calibri"/>
                <a:cs typeface="Times New Roman"/>
              </a:rPr>
              <a:t> </a:t>
            </a:r>
            <a:r>
              <a:rPr lang="en-US" sz="2400" dirty="0" err="1">
                <a:latin typeface="Times New Roman"/>
                <a:ea typeface="Calibri"/>
                <a:cs typeface="Times New Roman"/>
              </a:rPr>
              <a:t>bạn</a:t>
            </a:r>
            <a:r>
              <a:rPr lang="en-US" sz="2400" dirty="0">
                <a:latin typeface="Times New Roman"/>
                <a:ea typeface="Calibri"/>
                <a:cs typeface="Times New Roman"/>
              </a:rPr>
              <a:t> </a:t>
            </a:r>
            <a:r>
              <a:rPr lang="en-US" sz="2400" dirty="0" err="1">
                <a:latin typeface="Times New Roman"/>
                <a:ea typeface="Calibri"/>
                <a:cs typeface="Times New Roman"/>
              </a:rPr>
              <a:t>học</a:t>
            </a:r>
            <a:r>
              <a:rPr lang="en-US" sz="2400" dirty="0">
                <a:latin typeface="Times New Roman"/>
                <a:ea typeface="Calibri"/>
                <a:cs typeface="Times New Roman"/>
              </a:rPr>
              <a:t> </a:t>
            </a:r>
            <a:r>
              <a:rPr lang="en-US" sz="2400" dirty="0" err="1">
                <a:latin typeface="Times New Roman"/>
                <a:ea typeface="Calibri"/>
                <a:cs typeface="Times New Roman"/>
              </a:rPr>
              <a:t>chung</a:t>
            </a:r>
            <a:r>
              <a:rPr lang="en-US" sz="2400" dirty="0">
                <a:latin typeface="Times New Roman"/>
                <a:ea typeface="Calibri"/>
                <a:cs typeface="Times New Roman"/>
              </a:rPr>
              <a:t> </a:t>
            </a:r>
            <a:r>
              <a:rPr lang="en-US" sz="2400" dirty="0" err="1">
                <a:latin typeface="Times New Roman"/>
                <a:ea typeface="Calibri"/>
                <a:cs typeface="Times New Roman"/>
              </a:rPr>
              <a:t>lớp</a:t>
            </a:r>
            <a:r>
              <a:rPr lang="en-US" sz="2400" dirty="0">
                <a:latin typeface="Times New Roman"/>
                <a:ea typeface="Calibri"/>
                <a:cs typeface="Times New Roman"/>
              </a:rPr>
              <a:t>.</a:t>
            </a:r>
            <a:endParaRPr lang="en-US" sz="2400" dirty="0">
              <a:latin typeface=".VnTime"/>
              <a:ea typeface="Times New Roman"/>
              <a:cs typeface="Times New Roman"/>
            </a:endParaRPr>
          </a:p>
          <a:p>
            <a:r>
              <a:rPr lang="en-US" sz="2400" dirty="0">
                <a:latin typeface="Times New Roman"/>
                <a:ea typeface="Calibri"/>
                <a:cs typeface="Times New Roman"/>
              </a:rPr>
              <a:t>D. </a:t>
            </a:r>
            <a:r>
              <a:rPr lang="en-US" sz="2400" dirty="0" err="1">
                <a:latin typeface="Times New Roman"/>
                <a:ea typeface="Calibri"/>
                <a:cs typeface="Times New Roman"/>
              </a:rPr>
              <a:t>Làm</a:t>
            </a:r>
            <a:r>
              <a:rPr lang="en-US" sz="2400" dirty="0">
                <a:latin typeface="Times New Roman"/>
                <a:ea typeface="Calibri"/>
                <a:cs typeface="Times New Roman"/>
              </a:rPr>
              <a:t> </a:t>
            </a:r>
            <a:r>
              <a:rPr lang="en-US" sz="2400" dirty="0" err="1">
                <a:latin typeface="Times New Roman"/>
                <a:ea typeface="Calibri"/>
                <a:cs typeface="Times New Roman"/>
              </a:rPr>
              <a:t>sai</a:t>
            </a:r>
            <a:r>
              <a:rPr lang="en-US" sz="2400" dirty="0">
                <a:latin typeface="Times New Roman"/>
                <a:ea typeface="Calibri"/>
                <a:cs typeface="Times New Roman"/>
              </a:rPr>
              <a:t> </a:t>
            </a:r>
            <a:r>
              <a:rPr lang="en-US" sz="2400" dirty="0" err="1">
                <a:latin typeface="Times New Roman"/>
                <a:ea typeface="Calibri"/>
                <a:cs typeface="Times New Roman"/>
              </a:rPr>
              <a:t>và</a:t>
            </a:r>
            <a:r>
              <a:rPr lang="en-US" sz="2400" dirty="0">
                <a:latin typeface="Times New Roman"/>
                <a:ea typeface="Calibri"/>
                <a:cs typeface="Times New Roman"/>
              </a:rPr>
              <a:t> </a:t>
            </a:r>
            <a:r>
              <a:rPr lang="en-US" sz="2400" dirty="0" err="1">
                <a:latin typeface="Times New Roman"/>
                <a:ea typeface="Calibri"/>
                <a:cs typeface="Times New Roman"/>
              </a:rPr>
              <a:t>luôn</a:t>
            </a:r>
            <a:r>
              <a:rPr lang="en-US" sz="2400" dirty="0">
                <a:latin typeface="Times New Roman"/>
                <a:ea typeface="Calibri"/>
                <a:cs typeface="Times New Roman"/>
              </a:rPr>
              <a:t> </a:t>
            </a:r>
            <a:r>
              <a:rPr lang="en-US" sz="2400" dirty="0" err="1">
                <a:latin typeface="Times New Roman"/>
                <a:ea typeface="Calibri"/>
                <a:cs typeface="Times New Roman"/>
              </a:rPr>
              <a:t>dũng</a:t>
            </a:r>
            <a:r>
              <a:rPr lang="en-US" sz="2400" dirty="0">
                <a:latin typeface="Times New Roman"/>
                <a:ea typeface="Calibri"/>
                <a:cs typeface="Times New Roman"/>
              </a:rPr>
              <a:t> </a:t>
            </a:r>
            <a:r>
              <a:rPr lang="en-US" sz="2400" dirty="0" err="1">
                <a:latin typeface="Times New Roman"/>
                <a:ea typeface="Calibri"/>
                <a:cs typeface="Times New Roman"/>
              </a:rPr>
              <a:t>cảm</a:t>
            </a:r>
            <a:r>
              <a:rPr lang="en-US" sz="2400" dirty="0">
                <a:latin typeface="Times New Roman"/>
                <a:ea typeface="Calibri"/>
                <a:cs typeface="Times New Roman"/>
              </a:rPr>
              <a:t> </a:t>
            </a:r>
            <a:r>
              <a:rPr lang="en-US" sz="2400" dirty="0" err="1">
                <a:latin typeface="Times New Roman"/>
                <a:ea typeface="Calibri"/>
                <a:cs typeface="Times New Roman"/>
              </a:rPr>
              <a:t>nhận</a:t>
            </a:r>
            <a:r>
              <a:rPr lang="en-US" sz="2400" dirty="0">
                <a:latin typeface="Times New Roman"/>
                <a:ea typeface="Calibri"/>
                <a:cs typeface="Times New Roman"/>
              </a:rPr>
              <a:t> </a:t>
            </a:r>
            <a:r>
              <a:rPr lang="en-US" sz="2400" dirty="0" err="1">
                <a:latin typeface="Times New Roman"/>
                <a:ea typeface="Calibri"/>
                <a:cs typeface="Times New Roman"/>
              </a:rPr>
              <a:t>lỗi</a:t>
            </a:r>
            <a:r>
              <a:rPr lang="en-US" sz="2400" dirty="0">
                <a:latin typeface="Times New Roman"/>
                <a:ea typeface="Calibri"/>
                <a:cs typeface="Times New Roman"/>
              </a:rPr>
              <a:t>.</a:t>
            </a:r>
            <a:endParaRPr lang="en-US" sz="2400" dirty="0">
              <a:effectLst/>
              <a:latin typeface=".VnTime"/>
              <a:ea typeface="Times New Roman"/>
              <a:cs typeface="Times New Roman"/>
            </a:endParaRPr>
          </a:p>
        </p:txBody>
      </p:sp>
      <p:sp>
        <p:nvSpPr>
          <p:cNvPr id="3" name="Oval 2"/>
          <p:cNvSpPr/>
          <p:nvPr/>
        </p:nvSpPr>
        <p:spPr>
          <a:xfrm>
            <a:off x="593559" y="834189"/>
            <a:ext cx="417094" cy="5614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4" name="Rectangle 3"/>
          <p:cNvSpPr/>
          <p:nvPr/>
        </p:nvSpPr>
        <p:spPr>
          <a:xfrm>
            <a:off x="6096000" y="656999"/>
            <a:ext cx="5694947" cy="2308324"/>
          </a:xfrm>
          <a:prstGeom prst="rect">
            <a:avLst/>
          </a:prstGeom>
        </p:spPr>
        <p:txBody>
          <a:bodyPr wrap="square">
            <a:spAutoFit/>
          </a:bodyPr>
          <a:lstStyle/>
          <a:p>
            <a:r>
              <a:rPr lang="en-US" sz="2400" dirty="0">
                <a:solidFill>
                  <a:srgbClr val="0000FF"/>
                </a:solidFill>
                <a:latin typeface="Times New Roman" pitchFamily="18" charset="0"/>
                <a:ea typeface="Times New Roman"/>
                <a:cs typeface="Times New Roman" pitchFamily="18" charset="0"/>
              </a:rPr>
              <a:t>Câu2</a:t>
            </a:r>
            <a:r>
              <a:rPr lang="en-US" sz="2400" dirty="0">
                <a:solidFill>
                  <a:srgbClr val="C00000"/>
                </a:solidFill>
                <a:latin typeface="Times New Roman" pitchFamily="18" charset="0"/>
                <a:ea typeface="Times New Roman"/>
                <a:cs typeface="Times New Roman" pitchFamily="18" charset="0"/>
              </a:rPr>
              <a: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Yêu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thương</a:t>
            </a:r>
            <a:r>
              <a:rPr lang="en-US" sz="2400" dirty="0">
                <a:latin typeface="Times New Roman" pitchFamily="18" charset="0"/>
                <a:ea typeface="Times New Roman"/>
                <a:cs typeface="Times New Roman" pitchFamily="18" charset="0"/>
              </a:rPr>
              <a:t> con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A. </a:t>
            </a:r>
            <a:r>
              <a:rPr lang="en-US" sz="2400" dirty="0" err="1">
                <a:latin typeface="Times New Roman" pitchFamily="18" charset="0"/>
                <a:ea typeface="Times New Roman"/>
                <a:cs typeface="Times New Roman" pitchFamily="18" charset="0"/>
              </a:rPr>
              <a:t>Xuất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phát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từ</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tấm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lòng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vô</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tư</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chân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thật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trong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sáng</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B. </a:t>
            </a:r>
            <a:r>
              <a:rPr lang="en-US" sz="2400" dirty="0" err="1">
                <a:latin typeface="Times New Roman" pitchFamily="18" charset="0"/>
                <a:ea typeface="Times New Roman"/>
                <a:cs typeface="Times New Roman" pitchFamily="18" charset="0"/>
              </a:rPr>
              <a:t>Xuất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phát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từ</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mục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đích</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C. </a:t>
            </a:r>
            <a:r>
              <a:rPr lang="en-US" sz="2400" dirty="0" err="1">
                <a:latin typeface="Times New Roman" pitchFamily="18" charset="0"/>
                <a:ea typeface="Times New Roman"/>
                <a:cs typeface="Times New Roman" pitchFamily="18" charset="0"/>
              </a:rPr>
              <a:t>Hạ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thấp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trị</a:t>
            </a:r>
            <a:r>
              <a:rPr lang="en-US" sz="2400" dirty="0">
                <a:latin typeface="Times New Roman" pitchFamily="18" charset="0"/>
                <a:ea typeface="Times New Roman"/>
                <a:cs typeface="Times New Roman" pitchFamily="18" charset="0"/>
              </a:rPr>
              <a:t> con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D. </a:t>
            </a:r>
            <a:r>
              <a:rPr lang="en-US" sz="2400" dirty="0" err="1">
                <a:latin typeface="Times New Roman" pitchFamily="18" charset="0"/>
                <a:ea typeface="Times New Roman"/>
                <a:cs typeface="Times New Roman" pitchFamily="18" charset="0"/>
              </a:rPr>
              <a:t>Làm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những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điều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có</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hại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cho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khác</a:t>
            </a:r>
            <a:r>
              <a:rPr lang="en-US" sz="2400" dirty="0">
                <a:latin typeface="Times New Roman" pitchFamily="18" charset="0"/>
                <a:ea typeface="Times New Roman"/>
                <a:cs typeface="Times New Roman" pitchFamily="18" charset="0"/>
              </a:rPr>
              <a:t>.</a:t>
            </a:r>
            <a:endParaRPr lang="en-US" sz="2400" dirty="0">
              <a:effectLst/>
              <a:latin typeface="Times New Roman" pitchFamily="18" charset="0"/>
              <a:ea typeface="Times New Roman"/>
              <a:cs typeface="Times New Roman" pitchFamily="18" charset="0"/>
            </a:endParaRPr>
          </a:p>
        </p:txBody>
      </p:sp>
      <p:sp>
        <p:nvSpPr>
          <p:cNvPr id="5" name="Oval 4"/>
          <p:cNvSpPr/>
          <p:nvPr/>
        </p:nvSpPr>
        <p:spPr>
          <a:xfrm>
            <a:off x="6087979" y="986589"/>
            <a:ext cx="417094" cy="5614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itchFamily="18" charset="0"/>
                <a:cs typeface="Times New Roman" pitchFamily="18" charset="0"/>
              </a:rPr>
              <a:t>A</a:t>
            </a:r>
            <a:endParaRPr lang="en-US" sz="2400" dirty="0">
              <a:latin typeface="Times New Roman" pitchFamily="18" charset="0"/>
              <a:cs typeface="Times New Roman" pitchFamily="18" charset="0"/>
            </a:endParaRPr>
          </a:p>
        </p:txBody>
      </p:sp>
      <p:sp>
        <p:nvSpPr>
          <p:cNvPr id="7" name="Rectangle 6"/>
          <p:cNvSpPr/>
          <p:nvPr/>
        </p:nvSpPr>
        <p:spPr>
          <a:xfrm>
            <a:off x="1163053" y="3686543"/>
            <a:ext cx="9938084" cy="2677656"/>
          </a:xfrm>
          <a:prstGeom prst="rect">
            <a:avLst/>
          </a:prstGeom>
        </p:spPr>
        <p:txBody>
          <a:bodyPr wrap="square">
            <a:spAutoFit/>
          </a:bodyPr>
          <a:lstStyle/>
          <a:p>
            <a:r>
              <a:rPr lang="en-US" sz="2400" dirty="0" err="1">
                <a:solidFill>
                  <a:srgbClr val="0000FF"/>
                </a:solidFill>
                <a:latin typeface="Times New Roman" pitchFamily="18" charset="0"/>
                <a:ea typeface="Times New Roman"/>
                <a:cs typeface="Times New Roman" pitchFamily="18" charset="0"/>
              </a:rPr>
              <a:t>Câu</a:t>
            </a:r>
            <a:r>
              <a:rPr lang="en-US" sz="2400" dirty="0">
                <a:solidFill>
                  <a:srgbClr val="0000FF"/>
                </a:solidFill>
                <a:latin typeface="Times New Roman" pitchFamily="18" charset="0"/>
                <a:ea typeface="Times New Roman"/>
                <a:cs typeface="Times New Roman" pitchFamily="18" charset="0"/>
              </a:rPr>
              <a:t> 3. </a:t>
            </a:r>
            <a:r>
              <a:rPr lang="en-US" sz="2400" dirty="0" err="1">
                <a:latin typeface="Times New Roman" pitchFamily="18" charset="0"/>
                <a:ea typeface="Times New Roman"/>
                <a:cs typeface="Times New Roman" pitchFamily="18" charset="0"/>
              </a:rPr>
              <a:t>Hành</a:t>
            </a:r>
            <a:r>
              <a:rPr lang="en-US" sz="2400" dirty="0">
                <a:latin typeface="Times New Roman" pitchFamily="18" charset="0"/>
                <a:ea typeface="Times New Roman"/>
                <a:cs typeface="Times New Roman" pitchFamily="18" charset="0"/>
              </a:rPr>
              <a:t> vi </a:t>
            </a:r>
            <a:r>
              <a:rPr lang="en-US" sz="2400" dirty="0" err="1">
                <a:latin typeface="Times New Roman" pitchFamily="18" charset="0"/>
                <a:ea typeface="Times New Roman"/>
                <a:cs typeface="Times New Roman" pitchFamily="18" charset="0"/>
              </a:rPr>
              <a:t>nào</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dưới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đây</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thể</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hiện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lòng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yêu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thương</a:t>
            </a:r>
            <a:r>
              <a:rPr lang="en-US" sz="2400" dirty="0">
                <a:latin typeface="Times New Roman" pitchFamily="18" charset="0"/>
                <a:ea typeface="Times New Roman"/>
                <a:cs typeface="Times New Roman" pitchFamily="18" charset="0"/>
              </a:rPr>
              <a:t> con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A. </a:t>
            </a:r>
            <a:r>
              <a:rPr lang="en-US" sz="2400" dirty="0" err="1">
                <a:latin typeface="Times New Roman" pitchFamily="18" charset="0"/>
                <a:ea typeface="Times New Roman"/>
                <a:cs typeface="Times New Roman" pitchFamily="18" charset="0"/>
              </a:rPr>
              <a:t>Quan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tâm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giúp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những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đã</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giúp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mình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còn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những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thì</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không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quan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tâm</a:t>
            </a:r>
            <a:r>
              <a:rPr lang="en-US" sz="2400" dirty="0">
                <a:latin typeface="Times New Roman" pitchFamily="18" charset="0"/>
                <a:ea typeface="Times New Roman"/>
                <a:cs typeface="Times New Roman" pitchFamily="18" charset="0"/>
              </a:rPr>
              <a:t>.</a:t>
            </a:r>
          </a:p>
          <a:p>
            <a:r>
              <a:rPr lang="en-US" sz="2400" dirty="0">
                <a:latin typeface="Times New Roman" pitchFamily="18" charset="0"/>
                <a:ea typeface="Times New Roman"/>
                <a:cs typeface="Times New Roman" pitchFamily="18" charset="0"/>
              </a:rPr>
              <a:t>B. </a:t>
            </a:r>
            <a:r>
              <a:rPr lang="en-US" sz="2400" dirty="0" err="1">
                <a:latin typeface="Times New Roman" pitchFamily="18" charset="0"/>
                <a:ea typeface="Times New Roman"/>
                <a:cs typeface="Times New Roman" pitchFamily="18" charset="0"/>
              </a:rPr>
              <a:t>Luôn</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nghĩ</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tốt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và</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bênh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vực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tất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cả</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mọi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kể</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cả</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những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làm</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điều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xấu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điều</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ác</a:t>
            </a:r>
            <a:r>
              <a:rPr lang="en-US" sz="2400" dirty="0">
                <a:latin typeface="Times New Roman" pitchFamily="18" charset="0"/>
                <a:ea typeface="Times New Roman"/>
                <a:cs typeface="Times New Roman" pitchFamily="18" charset="0"/>
              </a:rPr>
              <a:t>.</a:t>
            </a:r>
          </a:p>
          <a:p>
            <a:r>
              <a:rPr lang="en-US" sz="2400" dirty="0" smtClean="0">
                <a:latin typeface="Times New Roman" pitchFamily="18" charset="0"/>
                <a:ea typeface="Times New Roman"/>
                <a:cs typeface="Times New Roman" pitchFamily="18" charset="0"/>
              </a:rPr>
              <a:t>C. </a:t>
            </a:r>
            <a:r>
              <a:rPr lang="en-US" sz="2400" dirty="0" err="1" smtClean="0">
                <a:latin typeface="Times New Roman" pitchFamily="18" charset="0"/>
                <a:ea typeface="Times New Roman"/>
                <a:cs typeface="Times New Roman" pitchFamily="18" charset="0"/>
              </a:rPr>
              <a:t>Giúp</a:t>
            </a:r>
            <a:r>
              <a:rPr lang="en-US" sz="2400" dirty="0" smtClean="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một</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cách</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vô</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tư</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không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mong</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sự</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trả</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ơn</a:t>
            </a:r>
            <a:endParaRPr lang="en-US" sz="2400" dirty="0">
              <a:latin typeface="Times New Roman" pitchFamily="18" charset="0"/>
              <a:ea typeface="Times New Roman"/>
              <a:cs typeface="Times New Roman" pitchFamily="18" charset="0"/>
            </a:endParaRPr>
          </a:p>
          <a:p>
            <a:pPr algn="just"/>
            <a:r>
              <a:rPr lang="en-US" sz="2400" dirty="0">
                <a:latin typeface="Times New Roman" pitchFamily="18" charset="0"/>
                <a:ea typeface="Times New Roman"/>
                <a:cs typeface="Times New Roman" pitchFamily="18" charset="0"/>
              </a:rPr>
              <a:t>D. </a:t>
            </a:r>
            <a:r>
              <a:rPr lang="en-US" sz="2400" dirty="0" err="1">
                <a:latin typeface="Times New Roman" pitchFamily="18" charset="0"/>
                <a:ea typeface="Times New Roman"/>
                <a:cs typeface="Times New Roman" pitchFamily="18" charset="0"/>
              </a:rPr>
              <a:t>Giúp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người</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khác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để</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được</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giúp</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đỡ</a:t>
            </a:r>
            <a:r>
              <a:rPr lang="en-US" sz="2400" dirty="0">
                <a:latin typeface="Times New Roman" pitchFamily="18" charset="0"/>
                <a:ea typeface="Times New Roman"/>
                <a:cs typeface="Times New Roman" pitchFamily="18" charset="0"/>
              </a:rPr>
              <a:t> </a:t>
            </a:r>
            <a:r>
              <a:rPr lang="en-US" sz="2400" dirty="0" err="1">
                <a:latin typeface="Times New Roman" pitchFamily="18" charset="0"/>
                <a:ea typeface="Times New Roman"/>
                <a:cs typeface="Times New Roman" pitchFamily="18" charset="0"/>
              </a:rPr>
              <a:t>lại</a:t>
            </a:r>
            <a:endParaRPr lang="en-US" sz="2400" dirty="0">
              <a:effectLst/>
              <a:latin typeface="Times New Roman" pitchFamily="18" charset="0"/>
              <a:ea typeface="Times New Roman"/>
              <a:cs typeface="Times New Roman" pitchFamily="18" charset="0"/>
            </a:endParaRPr>
          </a:p>
        </p:txBody>
      </p:sp>
      <p:sp>
        <p:nvSpPr>
          <p:cNvPr id="8" name="Oval 7"/>
          <p:cNvSpPr/>
          <p:nvPr/>
        </p:nvSpPr>
        <p:spPr>
          <a:xfrm>
            <a:off x="1163053" y="5502441"/>
            <a:ext cx="417094" cy="56147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itchFamily="18" charset="0"/>
                <a:cs typeface="Times New Roman" pitchFamily="18" charset="0"/>
              </a:rPr>
              <a:t>C</a:t>
            </a:r>
          </a:p>
        </p:txBody>
      </p:sp>
    </p:spTree>
    <p:extLst>
      <p:ext uri="{BB962C8B-B14F-4D97-AF65-F5344CB8AC3E}">
        <p14:creationId xmlns:p14="http://schemas.microsoft.com/office/powerpoint/2010/main" val="6874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738" y="958298"/>
            <a:ext cx="4064952"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3200" y="3921521"/>
            <a:ext cx="4077490"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01347" y="985883"/>
            <a:ext cx="4082505" cy="282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3917" y="3921520"/>
            <a:ext cx="4059935" cy="28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29922" y="113611"/>
            <a:ext cx="11430000" cy="830997"/>
          </a:xfrm>
          <a:prstGeom prst="rect">
            <a:avLst/>
          </a:prstGeom>
        </p:spPr>
        <p:txBody>
          <a:bodyPr wrap="square">
            <a:spAutoFit/>
          </a:bodyPr>
          <a:lstStyle/>
          <a:p>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hãy</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chọ̣n</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một</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hình</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ảnh</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dươi</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đây</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làm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có</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nhiều</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cảm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xú́c</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nhất</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và</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nêu</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suy</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nghĩ</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em</a:t>
            </a:r>
            <a:r>
              <a:rPr lang="en-US" sz="2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về</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hình</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ả</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nh</a:t>
            </a:r>
            <a:r>
              <a:rPr lang="en-US" sz="24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đó</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7" name="Oval 6"/>
          <p:cNvSpPr/>
          <p:nvPr/>
        </p:nvSpPr>
        <p:spPr>
          <a:xfrm>
            <a:off x="5432612" y="3334871"/>
            <a:ext cx="618078" cy="47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US" dirty="0"/>
          </a:p>
        </p:txBody>
      </p:sp>
      <p:sp>
        <p:nvSpPr>
          <p:cNvPr id="8" name="Oval 7"/>
          <p:cNvSpPr/>
          <p:nvPr/>
        </p:nvSpPr>
        <p:spPr>
          <a:xfrm>
            <a:off x="9483630" y="3334871"/>
            <a:ext cx="618078" cy="47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9" name="Oval 8"/>
          <p:cNvSpPr/>
          <p:nvPr/>
        </p:nvSpPr>
        <p:spPr>
          <a:xfrm>
            <a:off x="5517338" y="6188612"/>
            <a:ext cx="618078" cy="47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0" name="Oval 9"/>
          <p:cNvSpPr/>
          <p:nvPr/>
        </p:nvSpPr>
        <p:spPr>
          <a:xfrm>
            <a:off x="9974813" y="5950028"/>
            <a:ext cx="618078" cy="477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25072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New Roman" pitchFamily="18" charset="0"/>
                <a:ea typeface="华康海报体W12" panose="040B0C09000000000000" pitchFamily="81" charset="-122"/>
                <a:cs typeface="Times New Roman" pitchFamily="18" charset="0"/>
              </a:rPr>
              <a:t>III.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Vận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dụng</a:t>
            </a:r>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9" y="468762"/>
            <a:ext cx="5696213" cy="5805968"/>
            <a:chOff x="593559" y="468762"/>
            <a:chExt cx="5696213" cy="5805968"/>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791" y="669999"/>
              <a:ext cx="5064981" cy="5604731"/>
            </a:xfrm>
            <a:prstGeom prst="rect">
              <a:avLst/>
            </a:prstGeom>
          </p:spPr>
        </p:pic>
        <p:pic>
          <p:nvPicPr>
            <p:cNvPr id="9" name="Picture 8"/>
            <p:cNvPicPr>
              <a:picLocks noChangeAspect="1"/>
            </p:cNvPicPr>
            <p:nvPr/>
          </p:nvPicPr>
          <p:blipFill>
            <a:blip r:embed="rId5"/>
            <a:stretch>
              <a:fillRect/>
            </a:stretch>
          </p:blipFill>
          <p:spPr>
            <a:xfrm>
              <a:off x="593559" y="468762"/>
              <a:ext cx="5342020" cy="4859983"/>
            </a:xfrm>
            <a:prstGeom prst="rect">
              <a:avLst/>
            </a:prstGeom>
          </p:spPr>
        </p:pic>
        <p:sp>
          <p:nvSpPr>
            <p:cNvPr id="10" name="Rectangle 9"/>
            <p:cNvSpPr>
              <a:spLocks noChangeArrowheads="1"/>
            </p:cNvSpPr>
            <p:nvPr/>
          </p:nvSpPr>
          <p:spPr bwMode="auto">
            <a:xfrm>
              <a:off x="1410628" y="1594131"/>
              <a:ext cx="4524951"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Times New Roman" pitchFamily="18" charset="0"/>
                <a:cs typeface="Times New Roman" pitchFamily="18" charset="0"/>
              </a:endParaRPr>
            </a:p>
          </p:txBody>
        </p:sp>
        <p:sp>
          <p:nvSpPr>
            <p:cNvPr id="14" name="Rectangle 1"/>
            <p:cNvSpPr>
              <a:spLocks noChangeArrowheads="1"/>
            </p:cNvSpPr>
            <p:nvPr/>
          </p:nvSpPr>
          <p:spPr bwMode="auto">
            <a:xfrm>
              <a:off x="1258342" y="5489899"/>
              <a:ext cx="4867651"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SVN-Very Berry" panose="00000500000000000000" pitchFamily="2" charset="0"/>
                <a:ea typeface="Calibri" pitchFamily="34"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5268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94" y="233388"/>
            <a:ext cx="12096206" cy="2668744"/>
          </a:xfrm>
          <a:prstGeom prst="rect">
            <a:avLst/>
          </a:prstGeom>
        </p:spPr>
        <p:txBody>
          <a:bodyPr wrap="square">
            <a:spAutoFit/>
          </a:bodyPr>
          <a:lstStyle/>
          <a:p>
            <a:pPr marR="0" lvl="0" algn="ctr">
              <a:spcBef>
                <a:spcPts val="0"/>
              </a:spcBef>
              <a:spcAft>
                <a:spcPts val="0"/>
              </a:spcAft>
              <a:tabLst>
                <a:tab pos="142240" algn="l"/>
              </a:tabLst>
            </a:pP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Thực</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hiện</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hành</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động</a:t>
            </a:r>
            <a:r>
              <a:rPr lang="en-US" sz="2800" b="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yêu</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solidFill>
                  <a:srgbClr val="FF0000"/>
                </a:solidFill>
                <a:latin typeface="Times New Roman" panose="02020603050405020304" pitchFamily="18" charset="0"/>
                <a:ea typeface="Arial" panose="020B0604020202020204" pitchFamily="34" charset="0"/>
                <a:cs typeface="Times New Roman" panose="02020603050405020304" pitchFamily="18" charset="0"/>
              </a:rPr>
              <a:t>thương</a:t>
            </a: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ts val="400"/>
              </a:lnSpc>
            </a:pPr>
            <a:r>
              <a:rPr lang="en-US" sz="2800" dirty="0">
                <a:solidFill>
                  <a:srgbClr val="FDB305"/>
                </a:solidFill>
                <a:latin typeface="Times New Roman" panose="02020603050405020304" pitchFamily="18" charset="0"/>
                <a:ea typeface="Wingdings 3" panose="05040102010807070707" pitchFamily="18" charset="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42240" marR="50800" indent="179705">
              <a:lnSpc>
                <a:spcPct val="118000"/>
              </a:lnSpc>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sẻ</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5"/>
              </a:lnSpc>
            </a:pPr>
            <a:r>
              <a:rPr lang="en-US" sz="2800" dirty="0">
                <a:solidFill>
                  <a:srgbClr val="FDB305"/>
                </a:solidFill>
                <a:latin typeface="Times New Roman" panose="02020603050405020304" pitchFamily="18" charset="0"/>
                <a:ea typeface="Wingdings 3" panose="05040102010807070707" pitchFamily="18" charset="2"/>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142240" marR="50800" indent="180340">
              <a:lnSpc>
                <a:spcPct val="125000"/>
              </a:lnSpc>
              <a:spcBef>
                <a:spcPts val="0"/>
              </a:spcBef>
              <a:spcAft>
                <a:spcPts val="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hay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môt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bè,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thầy</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Nghị luận về lòng nhân ái (25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7700" y="3004457"/>
            <a:ext cx="6910989" cy="3623333"/>
          </a:xfrm>
          <a:prstGeom prst="rect">
            <a:avLst/>
          </a:prstGeom>
          <a:noFill/>
          <a:ln w="127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1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Xin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chào</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và</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hẹn</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gặp</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lại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925190" cy="4040543"/>
            </a:xfrm>
            <a:prstGeom prst="rect">
              <a:avLst/>
            </a:prstGeom>
          </p:spPr>
        </p:pic>
        <p:sp>
          <p:nvSpPr>
            <p:cNvPr id="10" name="Rectangle 9"/>
            <p:cNvSpPr>
              <a:spLocks noChangeArrowheads="1"/>
            </p:cNvSpPr>
            <p:nvPr/>
          </p:nvSpPr>
          <p:spPr bwMode="auto">
            <a:xfrm>
              <a:off x="1258342" y="1594131"/>
              <a:ext cx="405159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5053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Khởi</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động</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77098" y="578106"/>
            <a:ext cx="5327300" cy="5604731"/>
            <a:chOff x="577098" y="578106"/>
            <a:chExt cx="5327300"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577098" y="1288202"/>
              <a:ext cx="5327299" cy="4040543"/>
            </a:xfrm>
            <a:prstGeom prst="rect">
              <a:avLst/>
            </a:prstGeom>
          </p:spPr>
        </p:pic>
        <p:sp>
          <p:nvSpPr>
            <p:cNvPr id="10" name="Rectangle 9"/>
            <p:cNvSpPr>
              <a:spLocks noChangeArrowheads="1"/>
            </p:cNvSpPr>
            <p:nvPr/>
          </p:nvSpPr>
          <p:spPr bwMode="auto">
            <a:xfrm>
              <a:off x="1410628" y="1594131"/>
              <a:ext cx="41559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endParaRPr lang="en-SG" altLang="en-US" sz="4400" b="1" dirty="0">
                <a:solidFill>
                  <a:srgbClr val="0000FF"/>
                </a:solidFill>
                <a:latin typeface="Times New Roman" pitchFamily="18" charset="0"/>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2" name="Rectangle 1"/>
          <p:cNvSpPr/>
          <p:nvPr/>
        </p:nvSpPr>
        <p:spPr>
          <a:xfrm>
            <a:off x="1573671" y="2438668"/>
            <a:ext cx="3829895"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https://youtu.be/RzlrcNyooa8</a:t>
            </a: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93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Shape 87"/>
          <p:cNvPicPr/>
          <p:nvPr/>
        </p:nvPicPr>
        <p:blipFill>
          <a:blip r:embed="rId2"/>
          <a:stretch/>
        </p:blipFill>
        <p:spPr>
          <a:xfrm>
            <a:off x="8840591" y="4334612"/>
            <a:ext cx="3229946" cy="2557576"/>
          </a:xfrm>
          <a:prstGeom prst="rect">
            <a:avLst/>
          </a:prstGeom>
        </p:spPr>
      </p:pic>
      <p:sp>
        <p:nvSpPr>
          <p:cNvPr id="21" name="Rectangle 20"/>
          <p:cNvSpPr>
            <a:spLocks noChangeArrowheads="1"/>
          </p:cNvSpPr>
          <p:nvPr/>
        </p:nvSpPr>
        <p:spPr bwMode="auto">
          <a:xfrm>
            <a:off x="455196" y="2797498"/>
            <a:ext cx="1105269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err="1" smtClean="0">
                <a:solidFill>
                  <a:srgbClr val="0000FF"/>
                </a:solidFill>
                <a:latin typeface="Times New Roman" pitchFamily="18" charset="0"/>
                <a:ea typeface="Helvetica Neue"/>
                <a:cs typeface="Times New Roman" pitchFamily="18" charset="0"/>
              </a:rPr>
              <a:t>Bài</a:t>
            </a:r>
            <a:r>
              <a:rPr lang="en-US" altLang="en-US" sz="4000" b="1" dirty="0" smtClean="0">
                <a:solidFill>
                  <a:srgbClr val="0000FF"/>
                </a:solidFill>
                <a:latin typeface="Times New Roman" pitchFamily="18" charset="0"/>
                <a:ea typeface="Helvetica Neue"/>
                <a:cs typeface="Times New Roman" pitchFamily="18" charset="0"/>
              </a:rPr>
              <a:t> 2 – </a:t>
            </a:r>
            <a:r>
              <a:rPr lang="en-US" altLang="en-US" sz="4000" b="1" dirty="0" err="1" smtClean="0">
                <a:solidFill>
                  <a:srgbClr val="0000FF"/>
                </a:solidFill>
                <a:latin typeface="Times New Roman" pitchFamily="18" charset="0"/>
                <a:ea typeface="Helvetica Neue"/>
                <a:cs typeface="Times New Roman" pitchFamily="18" charset="0"/>
              </a:rPr>
              <a:t>Tiết</a:t>
            </a:r>
            <a:r>
              <a:rPr lang="en-US" altLang="en-US" sz="4000" b="1" dirty="0" smtClean="0">
                <a:solidFill>
                  <a:srgbClr val="0000FF"/>
                </a:solidFill>
                <a:latin typeface="Times New Roman" pitchFamily="18" charset="0"/>
                <a:ea typeface="Helvetica Neue"/>
                <a:cs typeface="Times New Roman" pitchFamily="18" charset="0"/>
              </a:rPr>
              <a:t> 4  :</a:t>
            </a:r>
            <a:r>
              <a:rPr lang="en-US" altLang="en-US" sz="4000" b="1" dirty="0" smtClean="0">
                <a:solidFill>
                  <a:srgbClr val="FF0000"/>
                </a:solidFill>
                <a:latin typeface="Times New Roman" pitchFamily="18" charset="0"/>
                <a:ea typeface="Helvetica Neue"/>
                <a:cs typeface="Times New Roman" pitchFamily="18" charset="0"/>
              </a:rPr>
              <a:t> YÊU THƯƠNG CON NGƯỜI</a:t>
            </a:r>
            <a:endParaRPr lang="en-SG" altLang="en-US" sz="4000" b="1" dirty="0">
              <a:solidFill>
                <a:srgbClr val="0000FF"/>
              </a:solidFill>
              <a:latin typeface="Times New Roman" pitchFamily="18" charset="0"/>
              <a:cs typeface="Times New Roman" pitchFamily="18" charset="0"/>
            </a:endParaRPr>
          </a:p>
        </p:txBody>
      </p:sp>
      <p:pic>
        <p:nvPicPr>
          <p:cNvPr id="11" name="Shape 51"/>
          <p:cNvPicPr/>
          <p:nvPr/>
        </p:nvPicPr>
        <p:blipFill>
          <a:blip r:embed="rId3"/>
          <a:stretch/>
        </p:blipFill>
        <p:spPr>
          <a:xfrm>
            <a:off x="455196" y="244404"/>
            <a:ext cx="3364865" cy="2028488"/>
          </a:xfrm>
          <a:prstGeom prst="rect">
            <a:avLst/>
          </a:prstGeom>
        </p:spPr>
      </p:pic>
      <p:pic>
        <p:nvPicPr>
          <p:cNvPr id="12" name="Shape 53"/>
          <p:cNvPicPr/>
          <p:nvPr/>
        </p:nvPicPr>
        <p:blipFill>
          <a:blip r:embed="rId4"/>
          <a:stretch/>
        </p:blipFill>
        <p:spPr>
          <a:xfrm>
            <a:off x="4155288" y="230781"/>
            <a:ext cx="2531759" cy="2042112"/>
          </a:xfrm>
          <a:prstGeom prst="rect">
            <a:avLst/>
          </a:prstGeom>
        </p:spPr>
      </p:pic>
      <p:pic>
        <p:nvPicPr>
          <p:cNvPr id="13" name="Shape 55"/>
          <p:cNvPicPr/>
          <p:nvPr/>
        </p:nvPicPr>
        <p:blipFill>
          <a:blip r:embed="rId5"/>
          <a:stretch/>
        </p:blipFill>
        <p:spPr>
          <a:xfrm>
            <a:off x="7128751" y="236240"/>
            <a:ext cx="3584575" cy="2031194"/>
          </a:xfrm>
          <a:prstGeom prst="rect">
            <a:avLst/>
          </a:prstGeom>
        </p:spPr>
      </p:pic>
      <p:pic>
        <p:nvPicPr>
          <p:cNvPr id="14" name="Shape 57"/>
          <p:cNvPicPr/>
          <p:nvPr/>
        </p:nvPicPr>
        <p:blipFill>
          <a:blip r:embed="rId6"/>
          <a:stretch/>
        </p:blipFill>
        <p:spPr>
          <a:xfrm>
            <a:off x="701755" y="4334612"/>
            <a:ext cx="3118306" cy="2498658"/>
          </a:xfrm>
          <a:prstGeom prst="rect">
            <a:avLst/>
          </a:prstGeom>
        </p:spPr>
      </p:pic>
      <p:pic>
        <p:nvPicPr>
          <p:cNvPr id="17" name="Shape 61"/>
          <p:cNvPicPr/>
          <p:nvPr/>
        </p:nvPicPr>
        <p:blipFill>
          <a:blip r:embed="rId7"/>
          <a:stretch/>
        </p:blipFill>
        <p:spPr>
          <a:xfrm>
            <a:off x="4372135" y="4334612"/>
            <a:ext cx="3218815" cy="2498658"/>
          </a:xfrm>
          <a:prstGeom prst="rect">
            <a:avLst/>
          </a:prstGeom>
        </p:spPr>
      </p:pic>
      <p:pic>
        <p:nvPicPr>
          <p:cNvPr id="10" name="Picture 9"/>
          <p:cNvPicPr>
            <a:picLocks noChangeAspect="1"/>
          </p:cNvPicPr>
          <p:nvPr/>
        </p:nvPicPr>
        <p:blipFill>
          <a:blip r:embed="rId8"/>
          <a:stretch>
            <a:fillRect/>
          </a:stretch>
        </p:blipFill>
        <p:spPr>
          <a:xfrm>
            <a:off x="10936762" y="0"/>
            <a:ext cx="1255238" cy="93752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I.</a:t>
            </a:r>
            <a:endPar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endParaRPr>
          </a:p>
          <a:p>
            <a:pPr algn="ctr" defTabSz="457200"/>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Khám</a:t>
            </a:r>
            <a:r>
              <a:rPr lang="en-US" altLang="zh-CN" sz="6600" b="1" dirty="0" smtClean="0">
                <a:solidFill>
                  <a:srgbClr val="FF0000"/>
                </a:solidFill>
                <a:latin typeface="Times New Roman" pitchFamily="18" charset="0"/>
                <a:ea typeface="华康海报体W12" panose="040B0C09000000000000" pitchFamily="81" charset="-122"/>
                <a:cs typeface="Times New Roman" pitchFamily="18" charset="0"/>
              </a:rPr>
              <a:t> </a:t>
            </a:r>
            <a:r>
              <a:rPr lang="en-US" altLang="zh-CN" sz="6600" b="1" dirty="0" err="1" smtClean="0">
                <a:solidFill>
                  <a:srgbClr val="FF0000"/>
                </a:solidFill>
                <a:latin typeface="Times New Roman" pitchFamily="18" charset="0"/>
                <a:ea typeface="华康海报体W12" panose="040B0C09000000000000" pitchFamily="81" charset="-122"/>
                <a:cs typeface="Times New Roman" pitchFamily="18" charset="0"/>
              </a:rPr>
              <a:t>phá</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839417" y="1288202"/>
              <a:ext cx="4630941" cy="4040543"/>
            </a:xfrm>
            <a:prstGeom prst="rect">
              <a:avLst/>
            </a:prstGeom>
          </p:spPr>
        </p:pic>
        <p:sp>
          <p:nvSpPr>
            <p:cNvPr id="10" name="Rectangle 9"/>
            <p:cNvSpPr>
              <a:spLocks noChangeArrowheads="1"/>
            </p:cNvSpPr>
            <p:nvPr/>
          </p:nvSpPr>
          <p:spPr bwMode="auto">
            <a:xfrm>
              <a:off x="839417" y="1594131"/>
              <a:ext cx="437426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Times New Roman" pitchFamily="18" charset="0"/>
                  <a:ea typeface="Helvetica Neue"/>
                  <a:cs typeface="Times New Roman" pitchFamily="18" charset="0"/>
                </a:rPr>
                <a:t>Bài</a:t>
              </a:r>
              <a:r>
                <a:rPr lang="en-US" altLang="en-US" sz="4400" b="1" dirty="0" smtClean="0">
                  <a:solidFill>
                    <a:srgbClr val="0000FF"/>
                  </a:solidFill>
                  <a:latin typeface="Times New Roman" pitchFamily="18" charset="0"/>
                  <a:ea typeface="Helvetica Neue"/>
                  <a:cs typeface="Times New Roman" pitchFamily="18" charset="0"/>
                </a:rPr>
                <a:t> 2:</a:t>
              </a:r>
              <a:r>
                <a:rPr lang="en-US" altLang="en-US" sz="4400" b="1" dirty="0" smtClean="0">
                  <a:solidFill>
                    <a:srgbClr val="FF0000"/>
                  </a:solidFill>
                  <a:latin typeface="Times New Roman" pitchFamily="18" charset="0"/>
                  <a:ea typeface="Helvetica Neue"/>
                  <a:cs typeface="Times New Roman" pitchFamily="18" charset="0"/>
                </a:rPr>
                <a:t> </a:t>
              </a:r>
            </a:p>
            <a:p>
              <a:pPr algn="ctr" eaLnBrk="0" fontAlgn="base" hangingPunct="0">
                <a:spcBef>
                  <a:spcPct val="0"/>
                </a:spcBef>
                <a:spcAft>
                  <a:spcPct val="0"/>
                </a:spcAft>
              </a:pPr>
              <a:r>
                <a:rPr lang="en-US" altLang="en-US" sz="4400" b="1" dirty="0" smtClean="0">
                  <a:solidFill>
                    <a:srgbClr val="FF0000"/>
                  </a:solidFill>
                  <a:latin typeface="Times New Roman" pitchFamily="18" charset="0"/>
                  <a:ea typeface="Helvetica Neue"/>
                  <a:cs typeface="Times New Roman" pitchFamily="18" charset="0"/>
                </a:rPr>
                <a:t>YÊU THƯƠNG CON NGƯỜI</a:t>
              </a:r>
              <a:endParaRPr lang="en-SG" altLang="en-US" sz="4400" b="1" dirty="0">
                <a:solidFill>
                  <a:srgbClr val="0000FF"/>
                </a:solidFill>
                <a:latin typeface="#9Slide05 Fourth" panose="00000500000000000000" pitchFamily="2"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497305" y="624234"/>
            <a:ext cx="11855116" cy="5604731"/>
            <a:chOff x="520395" y="624234"/>
            <a:chExt cx="10331078"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520395" y="879342"/>
              <a:ext cx="10331078" cy="4595667"/>
            </a:xfrm>
            <a:prstGeom prst="rect">
              <a:avLst/>
            </a:prstGeom>
            <a:blipFill>
              <a:blip r:embed="rId4">
                <a:alphaModFix amt="1000"/>
              </a:blip>
              <a:stretch>
                <a:fillRect/>
              </a:stretch>
            </a:blipFill>
            <a:ln>
              <a:noFill/>
            </a:ln>
            <a:extLst/>
          </p:spPr>
        </p:pic>
      </p:grpSp>
      <p:sp>
        <p:nvSpPr>
          <p:cNvPr id="11" name="Rectangle 10"/>
          <p:cNvSpPr/>
          <p:nvPr/>
        </p:nvSpPr>
        <p:spPr>
          <a:xfrm>
            <a:off x="3108472" y="2143302"/>
            <a:ext cx="7286811"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smtClean="0">
                <a:solidFill>
                  <a:srgbClr val="FF0000"/>
                </a:solidFill>
                <a:latin typeface="Times New Roman" pitchFamily="18" charset="0"/>
                <a:ea typeface="Arial" panose="020B0604020202020204" pitchFamily="34" charset="0"/>
                <a:cs typeface="Times New Roman" pitchFamily="18" charset="0"/>
              </a:rPr>
              <a:t>1. </a:t>
            </a:r>
            <a:r>
              <a:rPr lang="en-US" sz="3600" b="1" dirty="0">
                <a:solidFill>
                  <a:srgbClr val="FF0000"/>
                </a:solidFill>
                <a:latin typeface="Times New Roman" pitchFamily="18" charset="0"/>
                <a:ea typeface="Arial" panose="020B0604020202020204" pitchFamily="34" charset="0"/>
                <a:cs typeface="Times New Roman" pitchFamily="18" charset="0"/>
              </a:rPr>
              <a:t>B</a:t>
            </a:r>
            <a:r>
              <a:rPr lang="vi-VN" sz="3600" b="1" dirty="0" smtClean="0">
                <a:solidFill>
                  <a:srgbClr val="FF0000"/>
                </a:solidFill>
                <a:latin typeface="Times New Roman" pitchFamily="18" charset="0"/>
                <a:ea typeface="Arial" panose="020B0604020202020204" pitchFamily="34" charset="0"/>
                <a:cs typeface="Times New Roman" pitchFamily="18" charset="0"/>
              </a:rPr>
              <a:t>iểu </a:t>
            </a:r>
            <a:r>
              <a:rPr lang="vi-VN" sz="3600" b="1" dirty="0">
                <a:solidFill>
                  <a:srgbClr val="FF0000"/>
                </a:solidFill>
                <a:latin typeface="Times New Roman" pitchFamily="18" charset="0"/>
                <a:ea typeface="Arial" panose="020B0604020202020204" pitchFamily="34" charset="0"/>
                <a:cs typeface="Times New Roman" pitchFamily="18" charset="0"/>
              </a:rPr>
              <a:t>hiện </a:t>
            </a:r>
            <a:r>
              <a:rPr lang="vi-VN" sz="3600" b="1" dirty="0" smtClean="0">
                <a:solidFill>
                  <a:srgbClr val="FF0000"/>
                </a:solidFill>
                <a:latin typeface="Times New Roman" pitchFamily="18" charset="0"/>
                <a:ea typeface="Arial" panose="020B0604020202020204" pitchFamily="34" charset="0"/>
                <a:cs typeface="Times New Roman" pitchFamily="18" charset="0"/>
              </a:rPr>
              <a:t>c</a:t>
            </a:r>
            <a:r>
              <a:rPr lang="en-US" sz="3600" b="1" dirty="0">
                <a:solidFill>
                  <a:srgbClr val="FF0000"/>
                </a:solidFill>
                <a:latin typeface="Times New Roman" pitchFamily="18" charset="0"/>
                <a:ea typeface="Arial" panose="020B0604020202020204" pitchFamily="34" charset="0"/>
                <a:cs typeface="Times New Roman" pitchFamily="18" charset="0"/>
              </a:rPr>
              <a:t>ủ</a:t>
            </a:r>
            <a:r>
              <a:rPr lang="vi-VN" sz="3600" b="1" dirty="0" smtClean="0">
                <a:solidFill>
                  <a:srgbClr val="FF0000"/>
                </a:solidFill>
                <a:latin typeface="Times New Roman" pitchFamily="18" charset="0"/>
                <a:ea typeface="Arial" panose="020B0604020202020204" pitchFamily="34" charset="0"/>
                <a:cs typeface="Times New Roman" pitchFamily="18" charset="0"/>
              </a:rPr>
              <a:t>a </a:t>
            </a:r>
            <a:r>
              <a:rPr lang="vi-VN" sz="3600" b="1" dirty="0">
                <a:solidFill>
                  <a:srgbClr val="FF0000"/>
                </a:solidFill>
                <a:latin typeface="Times New Roman" pitchFamily="18" charset="0"/>
                <a:ea typeface="Arial" panose="020B0604020202020204" pitchFamily="34" charset="0"/>
                <a:cs typeface="Times New Roman" pitchFamily="18" charset="0"/>
              </a:rPr>
              <a:t>yêu thương con người</a:t>
            </a:r>
            <a:endParaRPr lang="en-US" sz="3600" u="none" strike="noStrike" spc="0" dirty="0">
              <a:solidFill>
                <a:srgbClr val="FF0000"/>
              </a:solidFill>
              <a:effectLst/>
              <a:latin typeface="Times New Roman" pitchFamily="18" charset="0"/>
              <a:ea typeface="Arial" panose="020B0604020202020204" pitchFamily="34" charset="0"/>
              <a:cs typeface="Times New Roman" pitchFamily="18"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4029102" y="149587"/>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97566" y="882244"/>
            <a:ext cx="10956898" cy="2580194"/>
          </a:xfrm>
          <a:prstGeom prst="rect">
            <a:avLst/>
          </a:prstGeom>
        </p:spPr>
        <p:txBody>
          <a:bodyPr wrap="square">
            <a:spAutoFit/>
          </a:bodyPr>
          <a:lstStyle/>
          <a:p>
            <a:pPr indent="342900" algn="just">
              <a:spcAft>
                <a:spcPts val="200"/>
              </a:spcAft>
            </a:pPr>
            <a:r>
              <a:rPr lang="vi-VN" sz="2000" dirty="0" smtClean="0">
                <a:latin typeface="+mj-lt"/>
                <a:ea typeface="Arial" panose="020B0604020202020204" pitchFamily="34" charset="0"/>
              </a:rPr>
              <a:t>Bé </a:t>
            </a:r>
            <a:r>
              <a:rPr lang="vi-VN" sz="2000" dirty="0">
                <a:latin typeface="+mj-lt"/>
                <a:ea typeface="Arial" panose="020B0604020202020204" pitchFamily="34" charset="0"/>
              </a:rPr>
              <a:t>Nguyễn Hải An, 7 tuổi bi </a:t>
            </a:r>
            <a:r>
              <a:rPr lang="vi-VN" sz="2000" dirty="0" smtClean="0">
                <a:latin typeface="+mj-lt"/>
                <a:ea typeface="Arial" panose="020B0604020202020204" pitchFamily="34" charset="0"/>
              </a:rPr>
              <a:t>c</a:t>
            </a:r>
            <a:r>
              <a:rPr lang="en-US" sz="2000" dirty="0">
                <a:latin typeface="+mj-lt"/>
                <a:ea typeface="Arial" panose="020B0604020202020204" pitchFamily="34" charset="0"/>
              </a:rPr>
              <a:t>ă</a:t>
            </a:r>
            <a:r>
              <a:rPr lang="vi-VN" sz="2000" dirty="0" smtClean="0">
                <a:latin typeface="+mj-lt"/>
                <a:ea typeface="Arial" panose="020B0604020202020204" pitchFamily="34" charset="0"/>
              </a:rPr>
              <a:t>n </a:t>
            </a:r>
            <a:r>
              <a:rPr lang="vi-VN" sz="2000" dirty="0">
                <a:latin typeface="+mj-lt"/>
                <a:ea typeface="Arial" panose="020B0604020202020204" pitchFamily="34" charset="0"/>
              </a:rPr>
              <a:t>bệnh u thần kinh đệm cầu não lan toả - một </a:t>
            </a:r>
            <a:r>
              <a:rPr lang="vi-VN" sz="2000" dirty="0" smtClean="0">
                <a:latin typeface="+mj-lt"/>
                <a:ea typeface="Arial" panose="020B0604020202020204" pitchFamily="34" charset="0"/>
              </a:rPr>
              <a:t>c</a:t>
            </a:r>
            <a:r>
              <a:rPr lang="en-US" sz="2000" dirty="0">
                <a:latin typeface="+mj-lt"/>
                <a:ea typeface="Arial" panose="020B0604020202020204" pitchFamily="34" charset="0"/>
              </a:rPr>
              <a:t>ă</a:t>
            </a:r>
            <a:r>
              <a:rPr lang="vi-VN" sz="2000" dirty="0" smtClean="0">
                <a:latin typeface="+mj-lt"/>
                <a:ea typeface="Arial" panose="020B0604020202020204" pitchFamily="34" charset="0"/>
              </a:rPr>
              <a:t>n </a:t>
            </a:r>
            <a:r>
              <a:rPr lang="vi-VN" sz="2000" dirty="0">
                <a:latin typeface="+mj-lt"/>
                <a:ea typeface="Arial" panose="020B0604020202020204" pitchFamily="34" charset="0"/>
              </a:rPr>
              <a:t>bệnh hiện </a:t>
            </a:r>
            <a:r>
              <a:rPr lang="vi-VN" sz="2000" dirty="0" smtClean="0">
                <a:latin typeface="+mj-lt"/>
                <a:ea typeface="Arial" panose="020B0604020202020204" pitchFamily="34" charset="0"/>
              </a:rPr>
              <a:t>t</a:t>
            </a:r>
            <a:r>
              <a:rPr lang="en-US" sz="2000" dirty="0" err="1" smtClean="0">
                <a:latin typeface="+mj-lt"/>
                <a:ea typeface="Arial" panose="020B0604020202020204" pitchFamily="34" charset="0"/>
              </a:rPr>
              <a:t>ại</a:t>
            </a:r>
            <a:r>
              <a:rPr lang="vi-VN" sz="2000" dirty="0" smtClean="0">
                <a:latin typeface="+mj-lt"/>
                <a:ea typeface="Arial" panose="020B0604020202020204" pitchFamily="34" charset="0"/>
              </a:rPr>
              <a:t> </a:t>
            </a:r>
            <a:r>
              <a:rPr lang="vi-VN" sz="2000" dirty="0">
                <a:latin typeface="+mj-lt"/>
                <a:ea typeface="Arial" panose="020B0604020202020204" pitchFamily="34" charset="0"/>
              </a:rPr>
              <a:t>chưa có phương pháp điều tri tối ưu. Thực hiện ưóc nguyện của bé khi còn sống, sau một thời gian điều tri </a:t>
            </a:r>
            <a:r>
              <a:rPr lang="vi-VN" sz="2000" dirty="0" smtClean="0">
                <a:latin typeface="+mj-lt"/>
                <a:ea typeface="Arial" panose="020B0604020202020204" pitchFamily="34" charset="0"/>
              </a:rPr>
              <a:t>t</a:t>
            </a:r>
            <a:r>
              <a:rPr lang="en-US" sz="2000" dirty="0" err="1" smtClean="0">
                <a:latin typeface="+mj-lt"/>
                <a:ea typeface="Arial" panose="020B0604020202020204" pitchFamily="34" charset="0"/>
              </a:rPr>
              <a:t>ại</a:t>
            </a:r>
            <a:r>
              <a:rPr lang="vi-VN" sz="2000" dirty="0" smtClean="0">
                <a:latin typeface="+mj-lt"/>
                <a:ea typeface="Arial" panose="020B0604020202020204" pitchFamily="34" charset="0"/>
              </a:rPr>
              <a:t> </a:t>
            </a:r>
            <a:r>
              <a:rPr lang="vi-VN" sz="2000" dirty="0">
                <a:latin typeface="+mj-lt"/>
                <a:ea typeface="Arial" panose="020B0604020202020204" pitchFamily="34" charset="0"/>
              </a:rPr>
              <a:t>bệnh viện nhưng không qua khỏi, mẹ bé và gia đình đã quyết định hiến </a:t>
            </a:r>
            <a:r>
              <a:rPr lang="vi-VN" sz="2000" dirty="0" smtClean="0">
                <a:latin typeface="+mj-lt"/>
                <a:ea typeface="Arial" panose="020B0604020202020204" pitchFamily="34" charset="0"/>
              </a:rPr>
              <a:t>t</a:t>
            </a:r>
            <a:r>
              <a:rPr lang="en-US" sz="2000" dirty="0">
                <a:latin typeface="+mj-lt"/>
                <a:ea typeface="Arial" panose="020B0604020202020204" pitchFamily="34" charset="0"/>
              </a:rPr>
              <a:t>ạ</a:t>
            </a:r>
            <a:r>
              <a:rPr lang="vi-VN" sz="2000" dirty="0" smtClean="0">
                <a:latin typeface="+mj-lt"/>
                <a:ea typeface="Arial" panose="020B0604020202020204" pitchFamily="34" charset="0"/>
              </a:rPr>
              <a:t>ng </a:t>
            </a:r>
            <a:r>
              <a:rPr lang="vi-VN" sz="2000" dirty="0">
                <a:latin typeface="+mj-lt"/>
                <a:ea typeface="Arial" panose="020B0604020202020204" pitchFamily="34" charset="0"/>
              </a:rPr>
              <a:t>giác </a:t>
            </a:r>
            <a:r>
              <a:rPr lang="vi-VN" sz="2000" dirty="0" smtClean="0">
                <a:latin typeface="+mj-lt"/>
                <a:ea typeface="Arial" panose="020B0604020202020204" pitchFamily="34" charset="0"/>
              </a:rPr>
              <a:t>m</a:t>
            </a:r>
            <a:r>
              <a:rPr lang="en-US" sz="2000" dirty="0">
                <a:latin typeface="+mj-lt"/>
                <a:ea typeface="Arial" panose="020B0604020202020204" pitchFamily="34" charset="0"/>
              </a:rPr>
              <a:t>ạ</a:t>
            </a:r>
            <a:r>
              <a:rPr lang="vi-VN" sz="2000" dirty="0" smtClean="0">
                <a:latin typeface="+mj-lt"/>
                <a:ea typeface="Arial" panose="020B0604020202020204" pitchFamily="34" charset="0"/>
              </a:rPr>
              <a:t>c </a:t>
            </a:r>
            <a:r>
              <a:rPr lang="vi-VN" sz="2000" dirty="0">
                <a:latin typeface="+mj-lt"/>
                <a:ea typeface="Arial" panose="020B0604020202020204" pitchFamily="34" charset="0"/>
              </a:rPr>
              <a:t>của bé. Hai giác </a:t>
            </a:r>
            <a:r>
              <a:rPr lang="vi-VN" sz="2000" dirty="0" smtClean="0">
                <a:latin typeface="+mj-lt"/>
                <a:ea typeface="Arial" panose="020B0604020202020204" pitchFamily="34" charset="0"/>
              </a:rPr>
              <a:t>m</a:t>
            </a:r>
            <a:r>
              <a:rPr lang="en-US" sz="2000" dirty="0">
                <a:latin typeface="+mj-lt"/>
                <a:ea typeface="Arial" panose="020B0604020202020204" pitchFamily="34" charset="0"/>
              </a:rPr>
              <a:t>ạ</a:t>
            </a:r>
            <a:r>
              <a:rPr lang="vi-VN" sz="2000" dirty="0" smtClean="0">
                <a:latin typeface="+mj-lt"/>
                <a:ea typeface="Arial" panose="020B0604020202020204" pitchFamily="34" charset="0"/>
              </a:rPr>
              <a:t>c </a:t>
            </a:r>
            <a:r>
              <a:rPr lang="vi-VN" sz="2000" dirty="0">
                <a:latin typeface="+mj-lt"/>
                <a:ea typeface="Arial" panose="020B0604020202020204" pitchFamily="34" charset="0"/>
              </a:rPr>
              <a:t>của bé sau đó đã được ghép cho một cụ bà 73 tuổi và một người đàn ông 42 tuổi.</a:t>
            </a:r>
            <a:endParaRPr lang="en-US" sz="2000" dirty="0">
              <a:latin typeface="+mj-lt"/>
              <a:ea typeface="Arial" panose="020B0604020202020204" pitchFamily="34" charset="0"/>
            </a:endParaRPr>
          </a:p>
          <a:p>
            <a:r>
              <a:rPr lang="en-US" sz="2000" dirty="0" smtClean="0">
                <a:solidFill>
                  <a:srgbClr val="000000"/>
                </a:solidFill>
                <a:latin typeface="+mj-lt"/>
                <a:ea typeface="Courier New" panose="02070309020205020404" pitchFamily="49" charset="0"/>
              </a:rPr>
              <a:t>  </a:t>
            </a:r>
            <a:r>
              <a:rPr lang="vi-VN" sz="2000" dirty="0" smtClean="0">
                <a:solidFill>
                  <a:srgbClr val="000000"/>
                </a:solidFill>
                <a:latin typeface="+mj-lt"/>
                <a:ea typeface="Courier New" panose="02070309020205020404" pitchFamily="49" charset="0"/>
              </a:rPr>
              <a:t>Việc </a:t>
            </a:r>
            <a:r>
              <a:rPr lang="vi-VN" sz="2000" dirty="0">
                <a:solidFill>
                  <a:srgbClr val="000000"/>
                </a:solidFill>
                <a:latin typeface="+mj-lt"/>
                <a:ea typeface="Courier New" panose="02070309020205020404" pitchFamily="49" charset="0"/>
              </a:rPr>
              <a:t>mẹ bé và gia đình đã cố gắng vượt qua nỗi đau, quyết định thực hiện di nguyện của bé là hiến </a:t>
            </a:r>
            <a:r>
              <a:rPr lang="en-US" sz="2000" dirty="0" err="1" smtClean="0">
                <a:solidFill>
                  <a:srgbClr val="000000"/>
                </a:solidFill>
                <a:latin typeface="+mj-lt"/>
                <a:ea typeface="Courier New" panose="02070309020205020404" pitchFamily="49" charset="0"/>
              </a:rPr>
              <a:t>tạ</a:t>
            </a:r>
            <a:r>
              <a:rPr lang="vi-VN" sz="2000" dirty="0" smtClean="0">
                <a:solidFill>
                  <a:srgbClr val="000000"/>
                </a:solidFill>
                <a:latin typeface="+mj-lt"/>
                <a:ea typeface="Courier New" panose="02070309020205020404" pitchFamily="49" charset="0"/>
              </a:rPr>
              <a:t>ng </a:t>
            </a:r>
            <a:r>
              <a:rPr lang="vi-VN" sz="2000" dirty="0">
                <a:solidFill>
                  <a:srgbClr val="000000"/>
                </a:solidFill>
                <a:latin typeface="+mj-lt"/>
                <a:ea typeface="Courier New" panose="02070309020205020404" pitchFamily="49" charset="0"/>
              </a:rPr>
              <a:t>giác mọc </a:t>
            </a:r>
            <a:r>
              <a:rPr lang="vi-VN" sz="2000" dirty="0" smtClean="0">
                <a:solidFill>
                  <a:srgbClr val="000000"/>
                </a:solidFill>
                <a:latin typeface="+mj-lt"/>
                <a:ea typeface="Courier New" panose="02070309020205020404" pitchFamily="49" charset="0"/>
              </a:rPr>
              <a:t>để</a:t>
            </a:r>
            <a:r>
              <a:rPr lang="en-US" sz="2000" dirty="0" smtClean="0">
                <a:solidFill>
                  <a:srgbClr val="000000"/>
                </a:solidFill>
                <a:latin typeface="+mj-lt"/>
                <a:ea typeface="Courier New" panose="02070309020205020404" pitchFamily="49" charset="0"/>
              </a:rPr>
              <a:t> t</a:t>
            </a:r>
            <a:r>
              <a:rPr lang="vi-VN" sz="2000" dirty="0" smtClean="0">
                <a:solidFill>
                  <a:srgbClr val="000000"/>
                </a:solidFill>
                <a:latin typeface="+mj-lt"/>
                <a:ea typeface="Courier New" panose="02070309020205020404" pitchFamily="49" charset="0"/>
              </a:rPr>
              <a:t>rao </a:t>
            </a:r>
            <a:r>
              <a:rPr lang="vi-VN" sz="2000" dirty="0">
                <a:solidFill>
                  <a:srgbClr val="000000"/>
                </a:solidFill>
                <a:latin typeface="+mj-lt"/>
                <a:ea typeface="Courier New" panose="02070309020205020404" pitchFamily="49" charset="0"/>
              </a:rPr>
              <a:t>ánh sáng cho người khác vói mục đích </a:t>
            </a:r>
            <a:r>
              <a:rPr lang="vi-VN" sz="2000" dirty="0" smtClean="0">
                <a:solidFill>
                  <a:srgbClr val="000000"/>
                </a:solidFill>
                <a:latin typeface="+mj-lt"/>
                <a:ea typeface="Courier New" panose="02070309020205020404" pitchFamily="49" charset="0"/>
              </a:rPr>
              <a:t>c</a:t>
            </a:r>
            <a:r>
              <a:rPr lang="en-US" sz="2000" dirty="0" smtClean="0">
                <a:solidFill>
                  <a:srgbClr val="000000"/>
                </a:solidFill>
                <a:latin typeface="+mj-lt"/>
                <a:ea typeface="Courier New" panose="02070309020205020404" pitchFamily="49" charset="0"/>
              </a:rPr>
              <a:t>ứ</a:t>
            </a:r>
            <a:r>
              <a:rPr lang="vi-VN" sz="2000" dirty="0" smtClean="0">
                <a:solidFill>
                  <a:srgbClr val="000000"/>
                </a:solidFill>
                <a:latin typeface="+mj-lt"/>
                <a:ea typeface="Courier New" panose="02070309020205020404" pitchFamily="49" charset="0"/>
              </a:rPr>
              <a:t>u </a:t>
            </a:r>
            <a:r>
              <a:rPr lang="vi-VN" sz="2000" dirty="0">
                <a:solidFill>
                  <a:srgbClr val="000000"/>
                </a:solidFill>
                <a:latin typeface="+mj-lt"/>
                <a:ea typeface="Courier New" panose="02070309020205020404" pitchFamily="49" charset="0"/>
              </a:rPr>
              <a:t>người, làm việc thiện </a:t>
            </a:r>
            <a:r>
              <a:rPr lang="vi-VN" sz="2000" dirty="0" smtClean="0">
                <a:solidFill>
                  <a:srgbClr val="000000"/>
                </a:solidFill>
                <a:latin typeface="+mj-lt"/>
                <a:ea typeface="Courier New" panose="02070309020205020404" pitchFamily="49" charset="0"/>
              </a:rPr>
              <a:t>đã</a:t>
            </a:r>
            <a:r>
              <a:rPr lang="en-US" sz="2000" dirty="0" smtClean="0">
                <a:solidFill>
                  <a:srgbClr val="000000"/>
                </a:solidFill>
                <a:latin typeface="+mj-lt"/>
                <a:ea typeface="Courier New" panose="02070309020205020404" pitchFamily="49" charset="0"/>
              </a:rPr>
              <a:t> </a:t>
            </a:r>
            <a:r>
              <a:rPr lang="vi-VN" sz="2000" dirty="0" smtClean="0">
                <a:solidFill>
                  <a:srgbClr val="000000"/>
                </a:solidFill>
                <a:latin typeface="+mj-lt"/>
                <a:ea typeface="Courier New" panose="02070309020205020404" pitchFamily="49" charset="0"/>
              </a:rPr>
              <a:t>viết </a:t>
            </a:r>
            <a:r>
              <a:rPr lang="vi-VN" sz="2000" dirty="0">
                <a:solidFill>
                  <a:srgbClr val="000000"/>
                </a:solidFill>
                <a:latin typeface="+mj-lt"/>
                <a:ea typeface="Courier New" panose="02070309020205020404" pitchFamily="49" charset="0"/>
              </a:rPr>
              <a:t>nên câu chuyện đẹp về lòng nhân ái, biết sống vì người khác, đem </a:t>
            </a:r>
            <a:r>
              <a:rPr lang="vi-VN" sz="2000" dirty="0" smtClean="0">
                <a:solidFill>
                  <a:srgbClr val="000000"/>
                </a:solidFill>
                <a:latin typeface="+mj-lt"/>
                <a:ea typeface="Courier New" panose="02070309020205020404" pitchFamily="49" charset="0"/>
              </a:rPr>
              <a:t>l</a:t>
            </a:r>
            <a:r>
              <a:rPr lang="en-US" sz="2000" dirty="0">
                <a:solidFill>
                  <a:srgbClr val="000000"/>
                </a:solidFill>
                <a:latin typeface="+mj-lt"/>
                <a:ea typeface="Courier New" panose="02070309020205020404" pitchFamily="49" charset="0"/>
              </a:rPr>
              <a:t>ạ</a:t>
            </a:r>
            <a:r>
              <a:rPr lang="vi-VN" sz="2000" dirty="0" smtClean="0">
                <a:solidFill>
                  <a:srgbClr val="000000"/>
                </a:solidFill>
                <a:latin typeface="+mj-lt"/>
                <a:ea typeface="Courier New" panose="02070309020205020404" pitchFamily="49" charset="0"/>
              </a:rPr>
              <a:t>i </a:t>
            </a:r>
            <a:r>
              <a:rPr lang="vi-VN" sz="2000" dirty="0">
                <a:solidFill>
                  <a:srgbClr val="000000"/>
                </a:solidFill>
                <a:latin typeface="+mj-lt"/>
                <a:ea typeface="Courier New" panose="02070309020205020404" pitchFamily="49" charset="0"/>
              </a:rPr>
              <a:t>họnh phúc cho người khác để sự sống mãi tiếp nối, trường tồn.</a:t>
            </a:r>
            <a:r>
              <a:rPr lang="vi-VN" sz="2000" i="1" dirty="0" smtClean="0">
                <a:solidFill>
                  <a:srgbClr val="000000"/>
                </a:solidFill>
                <a:latin typeface="+mj-lt"/>
                <a:ea typeface="Courier New" panose="02070309020205020404" pitchFamily="49" charset="0"/>
              </a:rPr>
              <a:t>.</a:t>
            </a:r>
            <a:endParaRPr lang="en-US" sz="2000" dirty="0">
              <a:latin typeface="+mj-lt"/>
            </a:endParaRPr>
          </a:p>
        </p:txBody>
      </p:sp>
      <p:sp>
        <p:nvSpPr>
          <p:cNvPr id="8" name="Rectangle 7"/>
          <p:cNvSpPr/>
          <p:nvPr/>
        </p:nvSpPr>
        <p:spPr>
          <a:xfrm>
            <a:off x="3617844" y="3368880"/>
            <a:ext cx="7726142" cy="3046988"/>
          </a:xfrm>
          <a:prstGeom prst="rect">
            <a:avLst/>
          </a:prstGeom>
        </p:spPr>
        <p:txBody>
          <a:bodyPr wrap="square">
            <a:spAutoFit/>
          </a:bodyPr>
          <a:lstStyle/>
          <a:p>
            <a:r>
              <a:rPr lang="vi-VN" sz="2400" dirty="0">
                <a:latin typeface="+mj-lt"/>
                <a:ea typeface="Arial" panose="020B0604020202020204" pitchFamily="34" charset="0"/>
              </a:rPr>
              <a:t>Cô Thuỳ Dương, mẹ của bé chia </a:t>
            </a:r>
            <a:r>
              <a:rPr lang="vi-VN" sz="2400" i="1" dirty="0">
                <a:latin typeface="+mj-lt"/>
                <a:ea typeface="Arial" panose="020B0604020202020204" pitchFamily="34" charset="0"/>
              </a:rPr>
              <a:t>sẻ: “Việc</a:t>
            </a:r>
            <a:r>
              <a:rPr lang="vi-VN" sz="2400" dirty="0">
                <a:latin typeface="+mj-lt"/>
                <a:ea typeface="Arial" panose="020B0604020202020204" pitchFamily="34" charset="0"/>
              </a:rPr>
              <a:t> hiến tọng nội </a:t>
            </a:r>
            <a:r>
              <a:rPr lang="vi-VN" sz="2400" dirty="0" smtClean="0">
                <a:latin typeface="+mj-lt"/>
                <a:ea typeface="Arial" panose="020B0604020202020204" pitchFamily="34" charset="0"/>
              </a:rPr>
              <a:t>t</a:t>
            </a:r>
            <a:r>
              <a:rPr lang="en-US" sz="2400" dirty="0">
                <a:latin typeface="+mj-lt"/>
                <a:ea typeface="Arial" panose="020B0604020202020204" pitchFamily="34" charset="0"/>
              </a:rPr>
              <a:t>ạ</a:t>
            </a:r>
            <a:r>
              <a:rPr lang="vi-VN" sz="2400" dirty="0" smtClean="0">
                <a:latin typeface="+mj-lt"/>
                <a:ea typeface="Arial" panose="020B0604020202020204" pitchFamily="34" charset="0"/>
              </a:rPr>
              <a:t>ng </a:t>
            </a:r>
            <a:r>
              <a:rPr lang="vi-VN" sz="2400" dirty="0">
                <a:latin typeface="+mj-lt"/>
                <a:ea typeface="Arial" panose="020B0604020202020204" pitchFamily="34" charset="0"/>
              </a:rPr>
              <a:t>là di nguyện của con. Lúc con còn </a:t>
            </a:r>
            <a:r>
              <a:rPr lang="vi-VN" sz="2400" dirty="0" smtClean="0">
                <a:latin typeface="+mj-lt"/>
                <a:ea typeface="Arial" panose="020B0604020202020204" pitchFamily="34" charset="0"/>
              </a:rPr>
              <a:t>t</a:t>
            </a:r>
            <a:r>
              <a:rPr lang="en-US" sz="2400" dirty="0">
                <a:latin typeface="+mj-lt"/>
                <a:ea typeface="Arial" panose="020B0604020202020204" pitchFamily="34" charset="0"/>
              </a:rPr>
              <a:t>ỉ</a:t>
            </a:r>
            <a:r>
              <a:rPr lang="vi-VN" sz="2400" dirty="0" smtClean="0">
                <a:latin typeface="+mj-lt"/>
                <a:ea typeface="Arial" panose="020B0604020202020204" pitchFamily="34" charset="0"/>
              </a:rPr>
              <a:t>nh </a:t>
            </a:r>
            <a:r>
              <a:rPr lang="vi-VN" sz="2400" dirty="0">
                <a:latin typeface="+mj-lt"/>
                <a:ea typeface="Arial" panose="020B0604020202020204" pitchFamily="34" charset="0"/>
              </a:rPr>
              <a:t>táo, hai mẹ con hay thủ </a:t>
            </a:r>
            <a:r>
              <a:rPr lang="en-US" sz="2400" dirty="0" err="1" smtClean="0">
                <a:latin typeface="+mj-lt"/>
                <a:ea typeface="Arial" panose="020B0604020202020204" pitchFamily="34" charset="0"/>
              </a:rPr>
              <a:t>thỉ</a:t>
            </a:r>
            <a:r>
              <a:rPr lang="en-US" sz="2400" dirty="0" smtClean="0">
                <a:latin typeface="+mj-lt"/>
                <a:ea typeface="Arial" panose="020B0604020202020204" pitchFamily="34" charset="0"/>
              </a:rPr>
              <a:t> </a:t>
            </a:r>
            <a:r>
              <a:rPr lang="vi-VN" sz="2400" dirty="0">
                <a:latin typeface="+mj-lt"/>
                <a:ea typeface="Arial" panose="020B0604020202020204" pitchFamily="34" charset="0"/>
              </a:rPr>
              <a:t>và bé đã nói ra mong muốn của mình về hiến </a:t>
            </a:r>
            <a:r>
              <a:rPr lang="vi-VN" sz="2400" dirty="0" smtClean="0">
                <a:latin typeface="+mj-lt"/>
                <a:ea typeface="Arial" panose="020B0604020202020204" pitchFamily="34" charset="0"/>
              </a:rPr>
              <a:t>t</a:t>
            </a:r>
            <a:r>
              <a:rPr lang="en-US" sz="2400" dirty="0">
                <a:latin typeface="+mj-lt"/>
                <a:ea typeface="Arial" panose="020B0604020202020204" pitchFamily="34" charset="0"/>
              </a:rPr>
              <a:t>ạ</a:t>
            </a:r>
            <a:r>
              <a:rPr lang="vi-VN" sz="2400" dirty="0" smtClean="0">
                <a:latin typeface="+mj-lt"/>
                <a:ea typeface="Arial" panose="020B0604020202020204" pitchFamily="34" charset="0"/>
              </a:rPr>
              <a:t>ng</a:t>
            </a:r>
            <a:r>
              <a:rPr lang="vi-VN" sz="2400" dirty="0">
                <a:latin typeface="+mj-lt"/>
                <a:ea typeface="Arial" panose="020B0604020202020204" pitchFamily="34" charset="0"/>
              </a:rPr>
              <a:t>, một phần là muốn cống hiến cho xã hội, giúp người; một phần là muốn mẹ tiếp tục sống tiếp vì con còn trên thế gian". Như một hiệu ứng kì diệu, sau khi biết nghĩa cử cao đẹp của bé Hải An, đã có hàng ngàn người trên cả nước đang kí hiến </a:t>
            </a:r>
            <a:r>
              <a:rPr lang="vi-VN" sz="2400" dirty="0" smtClean="0">
                <a:latin typeface="+mj-lt"/>
                <a:ea typeface="Arial" panose="020B0604020202020204" pitchFamily="34" charset="0"/>
              </a:rPr>
              <a:t>t</a:t>
            </a:r>
            <a:r>
              <a:rPr lang="en-US" sz="2400" dirty="0">
                <a:latin typeface="+mj-lt"/>
                <a:ea typeface="Arial" panose="020B0604020202020204" pitchFamily="34" charset="0"/>
              </a:rPr>
              <a:t>ạ</a:t>
            </a:r>
            <a:r>
              <a:rPr lang="vi-VN" sz="2400" dirty="0" smtClean="0">
                <a:latin typeface="+mj-lt"/>
                <a:ea typeface="Arial" panose="020B0604020202020204" pitchFamily="34" charset="0"/>
              </a:rPr>
              <a:t>ng </a:t>
            </a:r>
            <a:r>
              <a:rPr lang="vi-VN" sz="2400" dirty="0">
                <a:latin typeface="+mj-lt"/>
                <a:ea typeface="Arial" panose="020B0604020202020204" pitchFamily="34" charset="0"/>
              </a:rPr>
              <a:t>sau khi qua đời.</a:t>
            </a:r>
            <a:endParaRPr lang="en-US" sz="2400" dirty="0">
              <a:effectLst/>
              <a:latin typeface="+mj-lt"/>
              <a:ea typeface="Arial" panose="020B0604020202020204" pitchFamily="34" charset="0"/>
            </a:endParaRPr>
          </a:p>
        </p:txBody>
      </p:sp>
      <p:pic>
        <p:nvPicPr>
          <p:cNvPr id="9" name="Picture 8" descr="58PIC58PIC58PIC58PICHsaGKG559akDq_PIC2018.png"/>
          <p:cNvPicPr>
            <a:picLocks noChangeAspect="1"/>
          </p:cNvPicPr>
          <p:nvPr/>
        </p:nvPicPr>
        <p:blipFill>
          <a:blip r:embed="rId3">
            <a:extLst>
              <a:ext uri="{28A0092B-C50C-407E-A947-70E740481C1C}">
                <a14:useLocalDpi xmlns:a14="http://schemas.microsoft.com/office/drawing/2010/main" val="0"/>
              </a:ext>
            </a:extLst>
          </a:blip>
          <a:srcRect l="7143" t="16071" r="5357" b="14285"/>
          <a:stretch>
            <a:fillRect/>
          </a:stretch>
        </p:blipFill>
        <p:spPr bwMode="auto">
          <a:xfrm>
            <a:off x="-647897" y="-568120"/>
            <a:ext cx="13506788" cy="787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Shape 53"/>
          <p:cNvPicPr/>
          <p:nvPr/>
        </p:nvPicPr>
        <p:blipFill>
          <a:blip r:embed="rId4"/>
          <a:stretch/>
        </p:blipFill>
        <p:spPr>
          <a:xfrm>
            <a:off x="397566" y="3791246"/>
            <a:ext cx="3220278" cy="2638087"/>
          </a:xfrm>
          <a:prstGeom prst="rect">
            <a:avLst/>
          </a:prstGeom>
        </p:spPr>
      </p:pic>
      <p:pic>
        <p:nvPicPr>
          <p:cNvPr id="12" name="Picture 11"/>
          <p:cNvPicPr>
            <a:picLocks noChangeAspect="1"/>
          </p:cNvPicPr>
          <p:nvPr/>
        </p:nvPicPr>
        <p:blipFill>
          <a:blip r:embed="rId5"/>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loud Callout 9"/>
          <p:cNvSpPr/>
          <p:nvPr/>
        </p:nvSpPr>
        <p:spPr>
          <a:xfrm rot="21416254">
            <a:off x="5774770" y="-27886"/>
            <a:ext cx="5424453" cy="1625651"/>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81786" y="70303"/>
            <a:ext cx="3985686" cy="1552926"/>
          </a:xfrm>
          <a:prstGeom prst="rect">
            <a:avLst/>
          </a:prstGeom>
        </p:spPr>
        <p:txBody>
          <a:bodyPr wrap="square">
            <a:spAutoFit/>
          </a:bodyPr>
          <a:lstStyle/>
          <a:p>
            <a:pPr eaLnBrk="0" fontAlgn="base" hangingPunct="0">
              <a:lnSpc>
                <a:spcPct val="125000"/>
              </a:lnSpc>
              <a:spcBef>
                <a:spcPct val="0"/>
              </a:spcBef>
              <a:spcAft>
                <a:spcPct val="0"/>
              </a:spcAft>
              <a:defRPr/>
            </a:pPr>
            <a:r>
              <a:rPr lang="en-US" sz="2531" b="1" dirty="0" err="1" smtClean="0">
                <a:solidFill>
                  <a:srgbClr val="0000FF"/>
                </a:solidFill>
                <a:latin typeface="Times New Roman" pitchFamily="18" charset="0"/>
                <a:ea typeface="Arial Unicode MS"/>
                <a:cs typeface="Times New Roman" pitchFamily="18" charset="0"/>
              </a:rPr>
              <a:t>Đọc</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thông</a:t>
            </a:r>
            <a:r>
              <a:rPr lang="en-US" sz="2531" b="1" dirty="0" smtClean="0">
                <a:solidFill>
                  <a:srgbClr val="0000FF"/>
                </a:solidFill>
                <a:latin typeface="Times New Roman" pitchFamily="18" charset="0"/>
                <a:ea typeface="Arial Unicode MS"/>
                <a:cs typeface="Times New Roman" pitchFamily="18" charset="0"/>
              </a:rPr>
              <a:t> tin </a:t>
            </a:r>
            <a:r>
              <a:rPr lang="en-US" sz="2531" b="1" dirty="0" err="1" smtClean="0">
                <a:solidFill>
                  <a:srgbClr val="0000FF"/>
                </a:solidFill>
                <a:latin typeface="Times New Roman" pitchFamily="18" charset="0"/>
                <a:ea typeface="Arial Unicode MS"/>
                <a:cs typeface="Times New Roman" pitchFamily="18" charset="0"/>
              </a:rPr>
              <a:t>về</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bé</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Hải</a:t>
            </a:r>
            <a:r>
              <a:rPr lang="en-US" sz="2531" b="1" dirty="0" smtClean="0">
                <a:solidFill>
                  <a:srgbClr val="0000FF"/>
                </a:solidFill>
                <a:latin typeface="Times New Roman" pitchFamily="18" charset="0"/>
                <a:ea typeface="Arial Unicode MS"/>
                <a:cs typeface="Times New Roman" pitchFamily="18" charset="0"/>
              </a:rPr>
              <a:t> An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a:solidFill>
                  <a:srgbClr val="0000FF"/>
                </a:solidFill>
                <a:latin typeface="Times New Roman" pitchFamily="18" charset="0"/>
                <a:ea typeface="Arial Unicode MS"/>
                <a:cs typeface="Times New Roman" pitchFamily="18" charset="0"/>
              </a:rPr>
              <a:t>q</a:t>
            </a:r>
            <a:r>
              <a:rPr lang="en-US" sz="2531" b="1" dirty="0" err="1" smtClean="0">
                <a:solidFill>
                  <a:srgbClr val="0000FF"/>
                </a:solidFill>
                <a:latin typeface="Times New Roman" pitchFamily="18" charset="0"/>
                <a:ea typeface="Arial Unicode MS"/>
                <a:cs typeface="Times New Roman" pitchFamily="18" charset="0"/>
              </a:rPr>
              <a:t>uan</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sát</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tranh</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và</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trả</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lời</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câu</a:t>
            </a:r>
            <a:r>
              <a:rPr lang="en-US" sz="2531" b="1" dirty="0" smtClean="0">
                <a:solidFill>
                  <a:srgbClr val="0000FF"/>
                </a:solidFill>
                <a:latin typeface="Times New Roman" pitchFamily="18" charset="0"/>
                <a:ea typeface="Arial Unicode MS"/>
                <a:cs typeface="Times New Roman" pitchFamily="18" charset="0"/>
              </a:rPr>
              <a:t> </a:t>
            </a:r>
            <a:r>
              <a:rPr lang="en-US" sz="2531" b="1" dirty="0" err="1" smtClean="0">
                <a:solidFill>
                  <a:srgbClr val="0000FF"/>
                </a:solidFill>
                <a:latin typeface="Times New Roman" pitchFamily="18" charset="0"/>
                <a:ea typeface="Arial Unicode MS"/>
                <a:cs typeface="Times New Roman" pitchFamily="18" charset="0"/>
              </a:rPr>
              <a:t>hỏi</a:t>
            </a:r>
            <a:endParaRPr lang="en-US" sz="2531" b="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14" name="Rectangle 6"/>
          <p:cNvSpPr>
            <a:spLocks noChangeArrowheads="1"/>
          </p:cNvSpPr>
          <p:nvPr/>
        </p:nvSpPr>
        <p:spPr bwMode="auto">
          <a:xfrm>
            <a:off x="6096000" y="1637793"/>
            <a:ext cx="5721816"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12700"/>
            <a:r>
              <a:rPr lang="vi-VN" altLang="en-US" sz="1000" dirty="0" smtClean="0">
                <a:solidFill>
                  <a:prstClr val="black"/>
                </a:solidFill>
                <a:ea typeface="Cambria" panose="02040503050406030204" pitchFamily="18" charset="0"/>
                <a:cs typeface="Cambria" panose="02040503050406030204" pitchFamily="18" charset="0"/>
              </a:rPr>
              <a:t/>
            </a:r>
            <a:br>
              <a:rPr lang="vi-VN" altLang="en-US" sz="1000" dirty="0" smtClean="0">
                <a:solidFill>
                  <a:prstClr val="black"/>
                </a:solidFill>
                <a:ea typeface="Cambria" panose="02040503050406030204" pitchFamily="18" charset="0"/>
                <a:cs typeface="Cambria" panose="02040503050406030204" pitchFamily="18" charset="0"/>
              </a:rPr>
            </a:br>
            <a:r>
              <a:rPr lang="en-US" sz="3600" b="1" dirty="0" smtClean="0">
                <a:solidFill>
                  <a:srgbClr val="000000"/>
                </a:solidFill>
                <a:latin typeface="Times New Roman" pitchFamily="18" charset="0"/>
                <a:ea typeface="Courier New" panose="02070309020205020404" pitchFamily="49" charset="0"/>
                <a:cs typeface="Times New Roman" pitchFamily="18" charset="0"/>
              </a:rPr>
              <a:t>T</a:t>
            </a:r>
            <a:r>
              <a:rPr lang="vi-VN" sz="3600" b="1" dirty="0" smtClean="0">
                <a:solidFill>
                  <a:srgbClr val="000000"/>
                </a:solidFill>
                <a:latin typeface="Times New Roman" pitchFamily="18" charset="0"/>
                <a:ea typeface="Courier New" panose="02070309020205020404" pitchFamily="49" charset="0"/>
                <a:cs typeface="Times New Roman" pitchFamily="18" charset="0"/>
              </a:rPr>
              <a:t>ình </a:t>
            </a:r>
            <a:r>
              <a:rPr lang="vi-VN" sz="3600" b="1" dirty="0">
                <a:solidFill>
                  <a:srgbClr val="000000"/>
                </a:solidFill>
                <a:latin typeface="Times New Roman" pitchFamily="18" charset="0"/>
                <a:ea typeface="Courier New" panose="02070309020205020404" pitchFamily="49" charset="0"/>
                <a:cs typeface="Times New Roman" pitchFamily="18" charset="0"/>
              </a:rPr>
              <a:t>yêu thương con người được biểu hiện </a:t>
            </a:r>
            <a:r>
              <a:rPr lang="vi-VN" sz="3600" b="1" dirty="0" smtClean="0">
                <a:solidFill>
                  <a:srgbClr val="000000"/>
                </a:solidFill>
                <a:latin typeface="Times New Roman" pitchFamily="18" charset="0"/>
                <a:ea typeface="Courier New" panose="02070309020205020404" pitchFamily="49" charset="0"/>
                <a:cs typeface="Times New Roman" pitchFamily="18" charset="0"/>
              </a:rPr>
              <a:t>trong </a:t>
            </a:r>
            <a:r>
              <a:rPr lang="vi-VN" sz="3600" b="1" dirty="0">
                <a:solidFill>
                  <a:srgbClr val="000000"/>
                </a:solidFill>
                <a:latin typeface="Times New Roman" pitchFamily="18" charset="0"/>
                <a:ea typeface="Courier New" panose="02070309020205020404" pitchFamily="49" charset="0"/>
                <a:cs typeface="Times New Roman" pitchFamily="18" charset="0"/>
              </a:rPr>
              <a:t>các mối quan </a:t>
            </a:r>
            <a:r>
              <a:rPr lang="vi-VN" sz="3600" b="1" dirty="0" smtClean="0">
                <a:solidFill>
                  <a:srgbClr val="000000"/>
                </a:solidFill>
                <a:latin typeface="Times New Roman" pitchFamily="18" charset="0"/>
                <a:ea typeface="Courier New" panose="02070309020205020404" pitchFamily="49" charset="0"/>
                <a:cs typeface="Times New Roman" pitchFamily="18" charset="0"/>
              </a:rPr>
              <a:t>hệ</a:t>
            </a:r>
            <a:r>
              <a:rPr lang="en-US" sz="3600" b="1" dirty="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nào</a:t>
            </a:r>
            <a:r>
              <a:rPr lang="en-US" sz="3600" b="1" dirty="0" smtClean="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Với</a:t>
            </a:r>
            <a:r>
              <a:rPr lang="en-US" sz="3600" b="1" dirty="0" smtClean="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những</a:t>
            </a:r>
            <a:r>
              <a:rPr lang="en-US" sz="3600" b="1" dirty="0" smtClean="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hình</a:t>
            </a:r>
            <a:r>
              <a:rPr lang="en-US" sz="3600" b="1" dirty="0" smtClean="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thức</a:t>
            </a:r>
            <a:r>
              <a:rPr lang="en-US" sz="3600" b="1" dirty="0" smtClean="0">
                <a:solidFill>
                  <a:srgbClr val="000000"/>
                </a:solidFill>
                <a:latin typeface="Times New Roman" pitchFamily="18" charset="0"/>
                <a:ea typeface="Courier New" panose="02070309020205020404" pitchFamily="49" charset="0"/>
                <a:cs typeface="Times New Roman" pitchFamily="18" charset="0"/>
              </a:rPr>
              <a:t> </a:t>
            </a:r>
            <a:r>
              <a:rPr lang="en-US" sz="3600" b="1" dirty="0" err="1" smtClean="0">
                <a:solidFill>
                  <a:srgbClr val="000000"/>
                </a:solidFill>
                <a:latin typeface="Times New Roman" pitchFamily="18" charset="0"/>
                <a:ea typeface="Courier New" panose="02070309020205020404" pitchFamily="49" charset="0"/>
                <a:cs typeface="Times New Roman" pitchFamily="18" charset="0"/>
              </a:rPr>
              <a:t>nào</a:t>
            </a:r>
            <a:r>
              <a:rPr lang="en-US" sz="3600" b="1" dirty="0" smtClean="0">
                <a:solidFill>
                  <a:srgbClr val="000000"/>
                </a:solidFill>
                <a:latin typeface="Times New Roman" pitchFamily="18" charset="0"/>
                <a:ea typeface="Courier New" panose="02070309020205020404" pitchFamily="49" charset="0"/>
                <a:cs typeface="Times New Roman" pitchFamily="18" charset="0"/>
              </a:rPr>
              <a:t>?</a:t>
            </a:r>
            <a:endParaRPr lang="vi-VN" altLang="en-US" sz="3600" b="1" dirty="0" smtClean="0">
              <a:solidFill>
                <a:srgbClr val="FF0000"/>
              </a:solidFill>
              <a:latin typeface="Times New Roman" pitchFamily="18" charset="0"/>
              <a:ea typeface="Cambria" panose="02040503050406030204" pitchFamily="18" charset="0"/>
              <a:cs typeface="Times New Roman" pitchFamily="18" charset="0"/>
            </a:endParaRPr>
          </a:p>
        </p:txBody>
      </p:sp>
      <p:pic>
        <p:nvPicPr>
          <p:cNvPr id="16" name="Picture 15"/>
          <p:cNvPicPr>
            <a:picLocks noChangeAspect="1"/>
          </p:cNvPicPr>
          <p:nvPr/>
        </p:nvPicPr>
        <p:blipFill>
          <a:blip r:embed="rId2"/>
          <a:stretch>
            <a:fillRect/>
          </a:stretch>
        </p:blipFill>
        <p:spPr>
          <a:xfrm>
            <a:off x="10936762" y="0"/>
            <a:ext cx="1255238" cy="937524"/>
          </a:xfrm>
          <a:prstGeom prst="rect">
            <a:avLst/>
          </a:prstGeom>
        </p:spPr>
      </p:pic>
      <p:pic>
        <p:nvPicPr>
          <p:cNvPr id="17" name="Shape 55"/>
          <p:cNvPicPr/>
          <p:nvPr/>
        </p:nvPicPr>
        <p:blipFill>
          <a:blip r:embed="rId3"/>
          <a:stretch/>
        </p:blipFill>
        <p:spPr>
          <a:xfrm>
            <a:off x="828254" y="1268856"/>
            <a:ext cx="5126534" cy="2243455"/>
          </a:xfrm>
          <a:prstGeom prst="rect">
            <a:avLst/>
          </a:prstGeom>
        </p:spPr>
      </p:pic>
      <p:grpSp>
        <p:nvGrpSpPr>
          <p:cNvPr id="20" name="Group 19"/>
          <p:cNvGrpSpPr/>
          <p:nvPr/>
        </p:nvGrpSpPr>
        <p:grpSpPr>
          <a:xfrm>
            <a:off x="253322" y="3720615"/>
            <a:ext cx="3876963" cy="2900052"/>
            <a:chOff x="5123915" y="1373832"/>
            <a:chExt cx="3876963" cy="1879154"/>
          </a:xfrm>
        </p:grpSpPr>
        <p:pic>
          <p:nvPicPr>
            <p:cNvPr id="18" name="Shape 57"/>
            <p:cNvPicPr/>
            <p:nvPr/>
          </p:nvPicPr>
          <p:blipFill>
            <a:blip r:embed="rId4"/>
            <a:stretch/>
          </p:blipFill>
          <p:spPr>
            <a:xfrm>
              <a:off x="5123916" y="1857256"/>
              <a:ext cx="3876962" cy="1395730"/>
            </a:xfrm>
            <a:prstGeom prst="rect">
              <a:avLst/>
            </a:prstGeom>
          </p:spPr>
        </p:pic>
        <p:sp>
          <p:nvSpPr>
            <p:cNvPr id="19" name="Shape 59"/>
            <p:cNvSpPr txBox="1"/>
            <p:nvPr/>
          </p:nvSpPr>
          <p:spPr>
            <a:xfrm>
              <a:off x="5365966" y="1383831"/>
              <a:ext cx="3340712" cy="548640"/>
            </a:xfrm>
            <a:prstGeom prst="rect">
              <a:avLst/>
            </a:prstGeom>
            <a:noFill/>
          </p:spPr>
          <p:txBody>
            <a:bodyPr lIns="0" tIns="0" rIns="0" bIns="0"/>
            <a:lstStyle/>
            <a:p>
              <a:pPr algn="just">
                <a:lnSpc>
                  <a:spcPct val="115000"/>
                </a:lnSpc>
              </a:pPr>
              <a:r>
                <a:rPr lang="vi-VN" sz="1400" i="1" dirty="0">
                  <a:solidFill>
                    <a:prstClr val="black"/>
                  </a:solidFill>
                  <a:latin typeface="+mj-lt"/>
                  <a:ea typeface="Arial" panose="020B0604020202020204" pitchFamily="34" charset="0"/>
                </a:rPr>
                <a:t>Thầy tặng em tập vở. Mong em khắc phục hoàn cảnh khó khăn</a:t>
              </a:r>
              <a:r>
                <a:rPr lang="vi-VN" sz="1400" dirty="0">
                  <a:solidFill>
                    <a:prstClr val="black"/>
                  </a:solidFill>
                  <a:latin typeface="+mj-lt"/>
                  <a:ea typeface="Times New Roman" panose="02020603050405020304" pitchFamily="18" charset="0"/>
                </a:rPr>
                <a:t> </a:t>
              </a:r>
              <a:r>
                <a:rPr lang="en-US" sz="1400" dirty="0" smtClean="0">
                  <a:solidFill>
                    <a:prstClr val="black"/>
                  </a:solidFill>
                  <a:latin typeface="+mj-lt"/>
                  <a:ea typeface="Times New Roman" panose="02020603050405020304" pitchFamily="18" charset="0"/>
                </a:rPr>
                <a:t> </a:t>
              </a:r>
              <a:r>
                <a:rPr lang="vi-VN" sz="1400" i="1" dirty="0" smtClean="0">
                  <a:solidFill>
                    <a:prstClr val="black"/>
                  </a:solidFill>
                  <a:latin typeface="+mj-lt"/>
                  <a:ea typeface="Arial" panose="020B0604020202020204" pitchFamily="34" charset="0"/>
                </a:rPr>
                <a:t>để </a:t>
              </a:r>
              <a:r>
                <a:rPr lang="vi-VN" sz="1400" i="1" dirty="0">
                  <a:solidFill>
                    <a:prstClr val="black"/>
                  </a:solidFill>
                  <a:latin typeface="+mj-lt"/>
                  <a:ea typeface="Arial" panose="020B0604020202020204" pitchFamily="34" charset="0"/>
                </a:rPr>
                <a:t>tiếp tục đến lớp học </a:t>
              </a:r>
              <a:r>
                <a:rPr lang="vi-VN" sz="1400" i="1" dirty="0" smtClean="0">
                  <a:solidFill>
                    <a:prstClr val="black"/>
                  </a:solidFill>
                  <a:latin typeface="+mj-lt"/>
                  <a:ea typeface="Arial" panose="020B0604020202020204" pitchFamily="34" charset="0"/>
                </a:rPr>
                <a:t>tập</a:t>
              </a:r>
              <a:endParaRPr lang="en-US" sz="1400" i="1" dirty="0">
                <a:solidFill>
                  <a:prstClr val="black"/>
                </a:solidFill>
                <a:latin typeface="+mj-lt"/>
                <a:ea typeface="Arial" panose="020B0604020202020204" pitchFamily="34" charset="0"/>
              </a:endParaRPr>
            </a:p>
          </p:txBody>
        </p:sp>
        <p:sp>
          <p:nvSpPr>
            <p:cNvPr id="12" name="Rectangle 11"/>
            <p:cNvSpPr/>
            <p:nvPr/>
          </p:nvSpPr>
          <p:spPr>
            <a:xfrm>
              <a:off x="5123915" y="1373832"/>
              <a:ext cx="3876963" cy="4803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pic>
        <p:nvPicPr>
          <p:cNvPr id="21" name="Shape 61"/>
          <p:cNvPicPr/>
          <p:nvPr/>
        </p:nvPicPr>
        <p:blipFill>
          <a:blip r:embed="rId5"/>
          <a:stretch/>
        </p:blipFill>
        <p:spPr>
          <a:xfrm>
            <a:off x="4315658" y="4159397"/>
            <a:ext cx="2839122" cy="2308880"/>
          </a:xfrm>
          <a:prstGeom prst="rect">
            <a:avLst/>
          </a:prstGeom>
        </p:spPr>
      </p:pic>
      <p:sp>
        <p:nvSpPr>
          <p:cNvPr id="22" name="Rectangle 6"/>
          <p:cNvSpPr>
            <a:spLocks noChangeArrowheads="1"/>
          </p:cNvSpPr>
          <p:nvPr/>
        </p:nvSpPr>
        <p:spPr bwMode="auto">
          <a:xfrm>
            <a:off x="7523747" y="4026456"/>
            <a:ext cx="4294068" cy="2831544"/>
          </a:xfrm>
          <a:prstGeom prst="rect">
            <a:avLst/>
          </a:prstGeom>
          <a:solidFill>
            <a:schemeClr val="accent6">
              <a:lumMod val="20000"/>
              <a:lumOff val="80000"/>
            </a:schemeClr>
          </a:solidFill>
          <a:ln>
            <a:solidFill>
              <a:srgbClr val="FFC000"/>
            </a:solidFill>
          </a:ln>
          <a:effectLst/>
          <a:extLst/>
        </p:spPr>
        <p:txBody>
          <a:bodyPr vert="horz" wrap="square" lIns="91440" tIns="45720" rIns="91440" bIns="45720" numCol="1" anchor="ctr" anchorCtr="0" compatLnSpc="1">
            <a:prstTxWarp prst="textNoShape">
              <a:avLst/>
            </a:prstTxWarp>
            <a:spAutoFit/>
          </a:bodyPr>
          <a:lstStyle>
            <a:lvl1pPr indent="2921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12700" algn="just"/>
            <a: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t/>
            </a:r>
            <a:br>
              <a:rPr kumimoji="0" lang="vi-VN" altLang="en-US" sz="1000" b="0" i="0" u="none" strike="noStrike" cap="none" normalizeH="0" baseline="0" dirty="0" smtClean="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r>
              <a:rPr lang="en-US" sz="2800" b="1" dirty="0" smtClean="0">
                <a:solidFill>
                  <a:srgbClr val="000000"/>
                </a:solidFill>
                <a:latin typeface="Times New Roman" pitchFamily="18" charset="0"/>
                <a:ea typeface="Courier New" panose="02070309020205020404" pitchFamily="49" charset="0"/>
                <a:cs typeface="Times New Roman" pitchFamily="18" charset="0"/>
              </a:rPr>
              <a:t>T</a:t>
            </a:r>
            <a:r>
              <a:rPr lang="vi-VN" sz="2800" b="1" dirty="0" smtClean="0">
                <a:solidFill>
                  <a:srgbClr val="000000"/>
                </a:solidFill>
                <a:latin typeface="Times New Roman" pitchFamily="18" charset="0"/>
                <a:ea typeface="Courier New" panose="02070309020205020404" pitchFamily="49" charset="0"/>
                <a:cs typeface="Times New Roman" pitchFamily="18" charset="0"/>
              </a:rPr>
              <a:t>ình </a:t>
            </a:r>
            <a:r>
              <a:rPr lang="vi-VN" sz="2800" b="1" dirty="0">
                <a:solidFill>
                  <a:srgbClr val="000000"/>
                </a:solidFill>
                <a:latin typeface="Times New Roman" pitchFamily="18" charset="0"/>
                <a:ea typeface="Courier New" panose="02070309020205020404" pitchFamily="49" charset="0"/>
                <a:cs typeface="Times New Roman" pitchFamily="18" charset="0"/>
              </a:rPr>
              <a:t>yêu thương con người được biểu hiện </a:t>
            </a:r>
            <a:r>
              <a:rPr lang="vi-VN" sz="2800" b="1" dirty="0" smtClean="0">
                <a:solidFill>
                  <a:srgbClr val="000000"/>
                </a:solidFill>
                <a:latin typeface="Times New Roman" pitchFamily="18" charset="0"/>
                <a:ea typeface="Courier New" panose="02070309020205020404" pitchFamily="49" charset="0"/>
                <a:cs typeface="Times New Roman" pitchFamily="18" charset="0"/>
              </a:rPr>
              <a:t>trong </a:t>
            </a:r>
            <a:r>
              <a:rPr lang="vi-VN" sz="2800" b="1" dirty="0">
                <a:solidFill>
                  <a:srgbClr val="000000"/>
                </a:solidFill>
                <a:latin typeface="Times New Roman" pitchFamily="18" charset="0"/>
                <a:ea typeface="Courier New" panose="02070309020205020404" pitchFamily="49" charset="0"/>
                <a:cs typeface="Times New Roman" pitchFamily="18" charset="0"/>
              </a:rPr>
              <a:t>các mối quan hệ: gia đình, nhà trường, xã hội.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Với</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những</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hình</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thức</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Lời</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nói</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việc</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làm</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thái</a:t>
            </a:r>
            <a:r>
              <a:rPr lang="en-US" sz="2800" b="1" dirty="0" smtClean="0">
                <a:solidFill>
                  <a:srgbClr val="000000"/>
                </a:solidFill>
                <a:latin typeface="Times New Roman" pitchFamily="18" charset="0"/>
                <a:ea typeface="Courier New" panose="02070309020205020404" pitchFamily="49" charset="0"/>
                <a:cs typeface="Times New Roman" pitchFamily="18" charset="0"/>
              </a:rPr>
              <a:t> </a:t>
            </a:r>
            <a:r>
              <a:rPr lang="en-US" sz="2800" b="1" dirty="0" err="1" smtClean="0">
                <a:solidFill>
                  <a:srgbClr val="000000"/>
                </a:solidFill>
                <a:latin typeface="Times New Roman" pitchFamily="18" charset="0"/>
                <a:ea typeface="Courier New" panose="02070309020205020404" pitchFamily="49" charset="0"/>
                <a:cs typeface="Times New Roman" pitchFamily="18" charset="0"/>
              </a:rPr>
              <a:t>độ</a:t>
            </a:r>
            <a:r>
              <a:rPr lang="en-US" sz="2800" b="1" dirty="0" smtClean="0">
                <a:solidFill>
                  <a:srgbClr val="000000"/>
                </a:solidFill>
                <a:latin typeface="Times New Roman" pitchFamily="18" charset="0"/>
                <a:ea typeface="Courier New" panose="02070309020205020404" pitchFamily="49" charset="0"/>
                <a:cs typeface="Times New Roman" pitchFamily="18" charset="0"/>
              </a:rPr>
              <a:t>.</a:t>
            </a:r>
            <a:endParaRPr kumimoji="0" lang="vi-VN" altLang="en-US" sz="2800" b="1" i="0" u="none" strike="noStrike" cap="none" normalizeH="0" baseline="0" dirty="0" smtClean="0">
              <a:ln>
                <a:noFill/>
              </a:ln>
              <a:solidFill>
                <a:srgbClr val="FF0000"/>
              </a:solidFill>
              <a:effectLst/>
              <a:latin typeface="Times New Roman"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6018458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94512474"/>
              </p:ext>
            </p:extLst>
          </p:nvPr>
        </p:nvGraphicFramePr>
        <p:xfrm>
          <a:off x="403100" y="2339082"/>
          <a:ext cx="11161281" cy="4435372"/>
        </p:xfrm>
        <a:graphic>
          <a:graphicData uri="http://schemas.openxmlformats.org/drawingml/2006/table">
            <a:tbl>
              <a:tblPr firstRow="1" firstCol="1" bandRow="1"/>
              <a:tblGrid>
                <a:gridCol w="2239739">
                  <a:extLst>
                    <a:ext uri="{9D8B030D-6E8A-4147-A177-3AD203B41FA5}">
                      <a16:colId xmlns:a16="http://schemas.microsoft.com/office/drawing/2014/main" val="20000"/>
                    </a:ext>
                  </a:extLst>
                </a:gridCol>
                <a:gridCol w="2655706">
                  <a:extLst>
                    <a:ext uri="{9D8B030D-6E8A-4147-A177-3AD203B41FA5}">
                      <a16:colId xmlns:a16="http://schemas.microsoft.com/office/drawing/2014/main" val="20001"/>
                    </a:ext>
                  </a:extLst>
                </a:gridCol>
                <a:gridCol w="3475516">
                  <a:extLst>
                    <a:ext uri="{9D8B030D-6E8A-4147-A177-3AD203B41FA5}">
                      <a16:colId xmlns:a16="http://schemas.microsoft.com/office/drawing/2014/main" val="20002"/>
                    </a:ext>
                  </a:extLst>
                </a:gridCol>
                <a:gridCol w="2790320">
                  <a:extLst>
                    <a:ext uri="{9D8B030D-6E8A-4147-A177-3AD203B41FA5}">
                      <a16:colId xmlns:a16="http://schemas.microsoft.com/office/drawing/2014/main" val="20003"/>
                    </a:ext>
                  </a:extLst>
                </a:gridCol>
              </a:tblGrid>
              <a:tr h="844429">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smtClean="0">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Mối</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quan</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hệ</a:t>
                      </a:r>
                      <a:endParaRPr lang="en-US" sz="28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mj-lt"/>
                          <a:ea typeface="Arial" panose="020B0604020202020204" pitchFamily="34" charset="0"/>
                        </a:rPr>
                        <a:t>Hình</a:t>
                      </a:r>
                      <a:r>
                        <a:rPr lang="en-US" sz="2800" baseline="0" dirty="0" smtClean="0">
                          <a:solidFill>
                            <a:srgbClr val="0000FF"/>
                          </a:solidFill>
                          <a:effectLst/>
                          <a:latin typeface="+mj-lt"/>
                          <a:ea typeface="Arial" panose="020B0604020202020204" pitchFamily="34" charset="0"/>
                        </a:rPr>
                        <a:t> </a:t>
                      </a:r>
                      <a:r>
                        <a:rPr lang="en-US" sz="2800" baseline="0" dirty="0" err="1" smtClean="0">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G</a:t>
                      </a:r>
                      <a:r>
                        <a:rPr lang="en-US" sz="2800" dirty="0" err="1" smtClean="0">
                          <a:solidFill>
                            <a:srgbClr val="FF0000"/>
                          </a:solidFill>
                          <a:effectLst/>
                          <a:latin typeface="+mj-lt"/>
                          <a:ea typeface="Courier New" panose="02070309020205020404" pitchFamily="49" charset="0"/>
                        </a:rPr>
                        <a:t>ia</a:t>
                      </a:r>
                      <a:r>
                        <a:rPr lang="en-US" sz="2800" dirty="0" smtClean="0">
                          <a:solidFill>
                            <a:srgbClr val="FF0000"/>
                          </a:solidFill>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N</a:t>
                      </a:r>
                      <a:r>
                        <a:rPr lang="en-US" sz="2800" dirty="0" err="1" smtClean="0">
                          <a:solidFill>
                            <a:srgbClr val="FF0000"/>
                          </a:solidFill>
                          <a:effectLst/>
                          <a:latin typeface="+mj-lt"/>
                          <a:ea typeface="Courier New" panose="02070309020205020404" pitchFamily="49" charset="0"/>
                        </a:rPr>
                        <a:t>hà</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X</a:t>
                      </a:r>
                      <a:r>
                        <a:rPr lang="en-US" sz="2800" dirty="0" smtClean="0">
                          <a:solidFill>
                            <a:srgbClr val="FF0000"/>
                          </a:solidFill>
                          <a:effectLst/>
                          <a:latin typeface="+mj-lt"/>
                          <a:ea typeface="Courier New" panose="02070309020205020404" pitchFamily="49" charset="0"/>
                        </a:rPr>
                        <a:t>ã</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Lời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Việc</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44429">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vi-VN" sz="2800" dirty="0" smtClean="0">
                          <a:solidFill>
                            <a:srgbClr val="0000FF"/>
                          </a:solidFill>
                          <a:effectLst/>
                          <a:latin typeface="+mj-lt"/>
                          <a:ea typeface="Courier New" panose="02070309020205020404" pitchFamily="49" charset="0"/>
                        </a:rPr>
                        <a:t>T</a:t>
                      </a:r>
                      <a:r>
                        <a:rPr lang="en-US" sz="2800" dirty="0" err="1" smtClean="0">
                          <a:solidFill>
                            <a:srgbClr val="0000FF"/>
                          </a:solidFill>
                          <a:effectLst/>
                          <a:latin typeface="+mj-lt"/>
                          <a:ea typeface="Courier New" panose="02070309020205020404" pitchFamily="49" charset="0"/>
                        </a:rPr>
                        <a:t>hái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endParaRPr lang="en-US" sz="11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844429">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Rectangle 9"/>
          <p:cNvSpPr/>
          <p:nvPr/>
        </p:nvSpPr>
        <p:spPr>
          <a:xfrm>
            <a:off x="882249" y="134036"/>
            <a:ext cx="8841850" cy="1292598"/>
          </a:xfrm>
          <a:prstGeom prst="rect">
            <a:avLst/>
          </a:prstGeom>
        </p:spPr>
        <p:txBody>
          <a:bodyPr wrap="square">
            <a:spAutoFit/>
          </a:bodyPr>
          <a:lstStyle/>
          <a:p>
            <a:pPr indent="279400" algn="just">
              <a:lnSpc>
                <a:spcPct val="127000"/>
              </a:lnSpc>
              <a:spcAft>
                <a:spcPts val="500"/>
              </a:spcAft>
            </a:pPr>
            <a:r>
              <a:rPr lang="vi-VN" sz="3200" b="1" dirty="0">
                <a:solidFill>
                  <a:srgbClr val="353635"/>
                </a:solidFill>
                <a:latin typeface="+mj-lt"/>
                <a:ea typeface="Times New Roman" panose="02020603050405020304" pitchFamily="18" charset="0"/>
              </a:rPr>
              <a:t>Tìm hiểu biểu hiện của tình yêu thương con </a:t>
            </a:r>
            <a:r>
              <a:rPr lang="vi-VN" sz="3200" b="1" dirty="0" smtClean="0">
                <a:solidFill>
                  <a:srgbClr val="353635"/>
                </a:solidFill>
                <a:latin typeface="+mj-lt"/>
                <a:ea typeface="Times New Roman" panose="02020603050405020304" pitchFamily="18" charset="0"/>
              </a:rPr>
              <a:t>người</a:t>
            </a:r>
            <a:r>
              <a:rPr lang="en-US" sz="3200" b="1" dirty="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bằng</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cách</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hoàn</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thiện</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phiếu</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bài</a:t>
            </a:r>
            <a:r>
              <a:rPr lang="en-US" sz="3200" b="1" dirty="0" smtClean="0">
                <a:solidFill>
                  <a:srgbClr val="353635"/>
                </a:solidFill>
                <a:latin typeface="+mj-lt"/>
                <a:ea typeface="Times New Roman" panose="02020603050405020304" pitchFamily="18" charset="0"/>
              </a:rPr>
              <a:t> </a:t>
            </a:r>
            <a:r>
              <a:rPr lang="en-US" sz="3200" b="1" dirty="0" err="1" smtClean="0">
                <a:solidFill>
                  <a:srgbClr val="353635"/>
                </a:solidFill>
                <a:latin typeface="+mj-lt"/>
                <a:ea typeface="Times New Roman" panose="02020603050405020304" pitchFamily="18" charset="0"/>
              </a:rPr>
              <a:t>tập</a:t>
            </a:r>
            <a:r>
              <a:rPr lang="en-US" sz="3200" b="1" dirty="0" smtClean="0">
                <a:solidFill>
                  <a:srgbClr val="353635"/>
                </a:solidFill>
                <a:latin typeface="+mj-lt"/>
                <a:ea typeface="Times New Roman" panose="02020603050405020304" pitchFamily="18" charset="0"/>
              </a:rPr>
              <a:t> </a:t>
            </a:r>
            <a:endParaRPr lang="en-US" sz="3200" dirty="0">
              <a:solidFill>
                <a:srgbClr val="353635"/>
              </a:solidFill>
              <a:effectLst/>
              <a:latin typeface="+mj-lt"/>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cxnSp>
        <p:nvCxnSpPr>
          <p:cNvPr id="13" name="Straight Connector 12"/>
          <p:cNvCxnSpPr/>
          <p:nvPr/>
        </p:nvCxnSpPr>
        <p:spPr>
          <a:xfrm>
            <a:off x="432746" y="2374785"/>
            <a:ext cx="2090271" cy="989045"/>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64524272"/>
              </p:ext>
            </p:extLst>
          </p:nvPr>
        </p:nvGraphicFramePr>
        <p:xfrm>
          <a:off x="0" y="78059"/>
          <a:ext cx="11697496" cy="6779941"/>
        </p:xfrm>
        <a:graphic>
          <a:graphicData uri="http://schemas.openxmlformats.org/drawingml/2006/table">
            <a:tbl>
              <a:tblPr firstRow="1" firstCol="1" bandRow="1"/>
              <a:tblGrid>
                <a:gridCol w="2347341">
                  <a:extLst>
                    <a:ext uri="{9D8B030D-6E8A-4147-A177-3AD203B41FA5}">
                      <a16:colId xmlns:a16="http://schemas.microsoft.com/office/drawing/2014/main" val="20000"/>
                    </a:ext>
                  </a:extLst>
                </a:gridCol>
                <a:gridCol w="3048624">
                  <a:extLst>
                    <a:ext uri="{9D8B030D-6E8A-4147-A177-3AD203B41FA5}">
                      <a16:colId xmlns:a16="http://schemas.microsoft.com/office/drawing/2014/main" val="20001"/>
                    </a:ext>
                  </a:extLst>
                </a:gridCol>
                <a:gridCol w="3377157">
                  <a:extLst>
                    <a:ext uri="{9D8B030D-6E8A-4147-A177-3AD203B41FA5}">
                      <a16:colId xmlns:a16="http://schemas.microsoft.com/office/drawing/2014/main" val="20002"/>
                    </a:ext>
                  </a:extLst>
                </a:gridCol>
                <a:gridCol w="2924374">
                  <a:extLst>
                    <a:ext uri="{9D8B030D-6E8A-4147-A177-3AD203B41FA5}">
                      <a16:colId xmlns:a16="http://schemas.microsoft.com/office/drawing/2014/main" val="20003"/>
                    </a:ext>
                  </a:extLst>
                </a:gridCol>
              </a:tblGrid>
              <a:tr h="1329678">
                <a:tc>
                  <a:txBody>
                    <a:bodyPr/>
                    <a:lstStyle/>
                    <a:p>
                      <a:pPr marL="0" marR="0" algn="just">
                        <a:lnSpc>
                          <a:spcPct val="115000"/>
                        </a:lnSpc>
                        <a:spcBef>
                          <a:spcPts val="0"/>
                        </a:spcBef>
                        <a:spcAft>
                          <a:spcPts val="600"/>
                        </a:spcAft>
                      </a:pPr>
                      <a:r>
                        <a:rPr lang="vi-VN" sz="1200" dirty="0">
                          <a:effectLst/>
                          <a:latin typeface="+mj-lt"/>
                          <a:ea typeface="Courier New" panose="02070309020205020404" pitchFamily="49" charset="0"/>
                        </a:rPr>
                        <a:t> </a:t>
                      </a:r>
                      <a:r>
                        <a:rPr lang="en-US" sz="1200" dirty="0" smtClean="0">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Mối</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quan</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hệ</a:t>
                      </a:r>
                      <a:endParaRPr lang="en-US" sz="2800" baseline="0" dirty="0" smtClean="0">
                        <a:solidFill>
                          <a:srgbClr val="FF0000"/>
                        </a:solidFill>
                        <a:effectLst/>
                        <a:latin typeface="+mj-lt"/>
                        <a:ea typeface="Courier New" panose="02070309020205020404" pitchFamily="49" charset="0"/>
                      </a:endParaRPr>
                    </a:p>
                    <a:p>
                      <a:pPr marL="0" marR="0" algn="just">
                        <a:lnSpc>
                          <a:spcPct val="115000"/>
                        </a:lnSpc>
                        <a:spcBef>
                          <a:spcPts val="0"/>
                        </a:spcBef>
                        <a:spcAft>
                          <a:spcPts val="600"/>
                        </a:spcAft>
                      </a:pPr>
                      <a:r>
                        <a:rPr lang="en-US" sz="2800" baseline="0" dirty="0" err="1" smtClean="0">
                          <a:solidFill>
                            <a:srgbClr val="0000FF"/>
                          </a:solidFill>
                          <a:effectLst/>
                          <a:latin typeface="+mj-lt"/>
                          <a:ea typeface="Arial" panose="020B0604020202020204" pitchFamily="34" charset="0"/>
                        </a:rPr>
                        <a:t>Hình</a:t>
                      </a:r>
                      <a:r>
                        <a:rPr lang="en-US" sz="2800" baseline="0" dirty="0" smtClean="0">
                          <a:solidFill>
                            <a:srgbClr val="0000FF"/>
                          </a:solidFill>
                          <a:effectLst/>
                          <a:latin typeface="+mj-lt"/>
                          <a:ea typeface="Arial" panose="020B0604020202020204" pitchFamily="34" charset="0"/>
                        </a:rPr>
                        <a:t> </a:t>
                      </a:r>
                      <a:r>
                        <a:rPr lang="en-US" sz="2800" baseline="0" dirty="0" err="1" smtClean="0">
                          <a:solidFill>
                            <a:srgbClr val="0000FF"/>
                          </a:solidFill>
                          <a:effectLst/>
                          <a:latin typeface="+mj-lt"/>
                          <a:ea typeface="Arial" panose="020B0604020202020204" pitchFamily="34" charset="0"/>
                        </a:rPr>
                        <a:t>thức</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G</a:t>
                      </a:r>
                      <a:r>
                        <a:rPr lang="en-US" sz="2800" dirty="0" err="1" smtClean="0">
                          <a:solidFill>
                            <a:srgbClr val="FF0000"/>
                          </a:solidFill>
                          <a:effectLst/>
                          <a:latin typeface="+mj-lt"/>
                          <a:ea typeface="Courier New" panose="02070309020205020404" pitchFamily="49" charset="0"/>
                        </a:rPr>
                        <a:t>ia</a:t>
                      </a:r>
                      <a:r>
                        <a:rPr lang="en-US" sz="2800" dirty="0" smtClean="0">
                          <a:solidFill>
                            <a:srgbClr val="FF0000"/>
                          </a:solidFill>
                          <a:effectLst/>
                          <a:latin typeface="+mj-lt"/>
                          <a:ea typeface="Courier New" panose="02070309020205020404" pitchFamily="49" charset="0"/>
                        </a:rPr>
                        <a:t> </a:t>
                      </a:r>
                      <a:r>
                        <a:rPr lang="en-US" sz="2800" dirty="0" err="1" smtClean="0">
                          <a:solidFill>
                            <a:srgbClr val="FF0000"/>
                          </a:solidFill>
                          <a:effectLst/>
                          <a:latin typeface="+mj-lt"/>
                          <a:ea typeface="Courier New" panose="02070309020205020404" pitchFamily="49" charset="0"/>
                        </a:rPr>
                        <a:t>đình</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N</a:t>
                      </a:r>
                      <a:r>
                        <a:rPr lang="en-US" sz="2800" dirty="0" err="1" smtClean="0">
                          <a:solidFill>
                            <a:srgbClr val="FF0000"/>
                          </a:solidFill>
                          <a:effectLst/>
                          <a:latin typeface="+mj-lt"/>
                          <a:ea typeface="Courier New" panose="02070309020205020404" pitchFamily="49" charset="0"/>
                        </a:rPr>
                        <a:t>hà</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trường</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15000"/>
                        </a:lnSpc>
                        <a:spcBef>
                          <a:spcPts val="0"/>
                        </a:spcBef>
                        <a:spcAft>
                          <a:spcPts val="600"/>
                        </a:spcAft>
                      </a:pPr>
                      <a:r>
                        <a:rPr lang="vi-VN" sz="2800" dirty="0">
                          <a:solidFill>
                            <a:srgbClr val="FF0000"/>
                          </a:solidFill>
                          <a:effectLst/>
                          <a:latin typeface="+mj-lt"/>
                          <a:ea typeface="Courier New" panose="02070309020205020404" pitchFamily="49" charset="0"/>
                        </a:rPr>
                        <a:t> </a:t>
                      </a:r>
                      <a:r>
                        <a:rPr lang="vi-VN" sz="2800" dirty="0" smtClean="0">
                          <a:solidFill>
                            <a:srgbClr val="FF0000"/>
                          </a:solidFill>
                          <a:effectLst/>
                          <a:latin typeface="+mj-lt"/>
                          <a:ea typeface="Courier New" panose="02070309020205020404" pitchFamily="49" charset="0"/>
                        </a:rPr>
                        <a:t>X</a:t>
                      </a:r>
                      <a:r>
                        <a:rPr lang="en-US" sz="2800" dirty="0" smtClean="0">
                          <a:solidFill>
                            <a:srgbClr val="FF0000"/>
                          </a:solidFill>
                          <a:effectLst/>
                          <a:latin typeface="+mj-lt"/>
                          <a:ea typeface="Courier New" panose="02070309020205020404" pitchFamily="49" charset="0"/>
                        </a:rPr>
                        <a:t>ã</a:t>
                      </a:r>
                      <a:r>
                        <a:rPr lang="en-US" sz="2800" baseline="0" dirty="0" smtClean="0">
                          <a:solidFill>
                            <a:srgbClr val="FF0000"/>
                          </a:solidFill>
                          <a:effectLst/>
                          <a:latin typeface="+mj-lt"/>
                          <a:ea typeface="Courier New" panose="02070309020205020404" pitchFamily="49" charset="0"/>
                        </a:rPr>
                        <a:t> </a:t>
                      </a:r>
                      <a:r>
                        <a:rPr lang="en-US" sz="2800" baseline="0" dirty="0" err="1" smtClean="0">
                          <a:solidFill>
                            <a:srgbClr val="FF0000"/>
                          </a:solidFill>
                          <a:effectLst/>
                          <a:latin typeface="+mj-lt"/>
                          <a:ea typeface="Courier New" panose="02070309020205020404" pitchFamily="49" charset="0"/>
                        </a:rPr>
                        <a:t>hội</a:t>
                      </a:r>
                      <a:endParaRPr lang="en-US" sz="2800" dirty="0">
                        <a:solidFill>
                          <a:srgbClr val="FF0000"/>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2061323">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Lời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nói</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indent="0">
                        <a:spcBef>
                          <a:spcPts val="0"/>
                        </a:spcBef>
                        <a:spcAft>
                          <a:spcPts val="0"/>
                        </a:spcAft>
                      </a:pPr>
                      <a:r>
                        <a:rPr lang="vi-VN" sz="2000" dirty="0">
                          <a:effectLst/>
                          <a:latin typeface="+mj-lt"/>
                          <a:ea typeface="Courier New" panose="02070309020205020404" pitchFamily="49" charset="0"/>
                        </a:rPr>
                        <a:t> </a:t>
                      </a:r>
                      <a:r>
                        <a:rPr lang="vi-VN" sz="2000" b="1" dirty="0" smtClean="0">
                          <a:effectLst/>
                          <a:latin typeface="+mj-lt"/>
                          <a:ea typeface="Times New Roman" panose="02020603050405020304" pitchFamily="18" charset="0"/>
                        </a:rPr>
                        <a:t>- Không sao đâu, mọi chuyện sẽ qua thôi, </a:t>
                      </a:r>
                      <a:r>
                        <a:rPr lang="en-US" sz="2000" b="1" dirty="0" err="1" smtClean="0">
                          <a:effectLst/>
                          <a:latin typeface="+mj-lt"/>
                          <a:ea typeface="Times New Roman" panose="02020603050405020304" pitchFamily="18" charset="0"/>
                        </a:rPr>
                        <a:t>bố</a:t>
                      </a:r>
                      <a:r>
                        <a:rPr lang="en-US" sz="2000" b="1" baseline="0" dirty="0" smtClean="0">
                          <a:effectLst/>
                          <a:latin typeface="+mj-lt"/>
                          <a:ea typeface="Times New Roman" panose="02020603050405020304" pitchFamily="18" charset="0"/>
                        </a:rPr>
                        <a:t> </a:t>
                      </a:r>
                      <a:r>
                        <a:rPr lang="en-US" sz="2000" b="1" baseline="0" dirty="0" err="1" smtClean="0">
                          <a:effectLst/>
                          <a:latin typeface="+mj-lt"/>
                          <a:ea typeface="Times New Roman" panose="02020603050405020304" pitchFamily="18" charset="0"/>
                        </a:rPr>
                        <a:t>mẹ</a:t>
                      </a:r>
                      <a:r>
                        <a:rPr lang="vi-VN" sz="2000" b="1" dirty="0" smtClean="0">
                          <a:effectLst/>
                          <a:latin typeface="+mj-lt"/>
                          <a:ea typeface="Times New Roman" panose="02020603050405020304" pitchFamily="18" charset="0"/>
                        </a:rPr>
                        <a:t> luôn bên </a:t>
                      </a:r>
                      <a:r>
                        <a:rPr lang="en-US" sz="2000" b="1" dirty="0" smtClean="0">
                          <a:effectLst/>
                          <a:latin typeface="+mj-lt"/>
                          <a:ea typeface="Times New Roman" panose="02020603050405020304" pitchFamily="18" charset="0"/>
                        </a:rPr>
                        <a:t>con</a:t>
                      </a:r>
                      <a:r>
                        <a:rPr lang="vi-VN" sz="2000" b="1" dirty="0" smtClean="0">
                          <a:effectLst/>
                          <a:latin typeface="+mj-lt"/>
                          <a:ea typeface="Times New Roman" panose="02020603050405020304" pitchFamily="18" charset="0"/>
                        </a:rPr>
                        <a:t>. </a:t>
                      </a:r>
                      <a:endParaRPr lang="en-US" sz="2000" b="1" dirty="0" smtClean="0">
                        <a:effectLst/>
                        <a:latin typeface="+mj-lt"/>
                        <a:ea typeface="Times New Roman" panose="02020603050405020304" pitchFamily="18" charset="0"/>
                      </a:endParaRPr>
                    </a:p>
                    <a:p>
                      <a:r>
                        <a:rPr lang="vi-VN" sz="2000" b="1" dirty="0" smtClean="0">
                          <a:solidFill>
                            <a:srgbClr val="000000"/>
                          </a:solidFill>
                          <a:effectLst/>
                          <a:latin typeface="+mj-lt"/>
                          <a:ea typeface="Courier New" panose="02070309020205020404" pitchFamily="49" charset="0"/>
                        </a:rPr>
                        <a:t>- Hãy để </a:t>
                      </a:r>
                      <a:r>
                        <a:rPr lang="en-US" sz="2000" b="1" dirty="0" smtClean="0">
                          <a:solidFill>
                            <a:srgbClr val="000000"/>
                          </a:solidFill>
                          <a:effectLst/>
                          <a:latin typeface="+mj-lt"/>
                          <a:ea typeface="Courier New" panose="02070309020205020404" pitchFamily="49" charset="0"/>
                        </a:rPr>
                        <a:t>con</a:t>
                      </a:r>
                      <a:r>
                        <a:rPr lang="vi-VN" sz="2000" b="1" dirty="0" smtClean="0">
                          <a:solidFill>
                            <a:srgbClr val="000000"/>
                          </a:solidFill>
                          <a:effectLst/>
                          <a:latin typeface="+mj-lt"/>
                          <a:ea typeface="Courier New" panose="02070309020205020404" pitchFamily="49" charset="0"/>
                        </a:rPr>
                        <a:t> giúp </a:t>
                      </a:r>
                      <a:r>
                        <a:rPr lang="en-US" sz="2000" b="1" dirty="0" err="1" smtClean="0">
                          <a:solidFill>
                            <a:srgbClr val="000000"/>
                          </a:solidFill>
                          <a:effectLst/>
                          <a:latin typeface="+mj-lt"/>
                          <a:ea typeface="Courier New" panose="02070309020205020404" pitchFamily="49" charset="0"/>
                        </a:rPr>
                        <a:t>bố</a:t>
                      </a:r>
                      <a:r>
                        <a:rPr lang="en-US" sz="2000" b="1" baseline="0" dirty="0" smtClean="0">
                          <a:solidFill>
                            <a:srgbClr val="000000"/>
                          </a:solidFill>
                          <a:effectLst/>
                          <a:latin typeface="+mj-lt"/>
                          <a:ea typeface="Courier New" panose="02070309020205020404" pitchFamily="49" charset="0"/>
                        </a:rPr>
                        <a:t> </a:t>
                      </a:r>
                      <a:r>
                        <a:rPr lang="en-US" sz="2000" b="1" baseline="0" dirty="0" err="1" smtClean="0">
                          <a:solidFill>
                            <a:srgbClr val="000000"/>
                          </a:solidFill>
                          <a:effectLst/>
                          <a:latin typeface="+mj-lt"/>
                          <a:ea typeface="Courier New" panose="02070309020205020404" pitchFamily="49" charset="0"/>
                        </a:rPr>
                        <a:t>mẹ</a:t>
                      </a:r>
                      <a:r>
                        <a:rPr lang="en-US" sz="2000" b="1" baseline="0" dirty="0" smtClean="0">
                          <a:solidFill>
                            <a:srgbClr val="000000"/>
                          </a:solidFill>
                          <a:effectLst/>
                          <a:latin typeface="+mj-lt"/>
                          <a:ea typeface="Courier New" panose="02070309020205020404" pitchFamily="49" charset="0"/>
                        </a:rPr>
                        <a:t> </a:t>
                      </a:r>
                      <a:r>
                        <a:rPr lang="vi-VN" sz="2000" b="1" dirty="0" smtClean="0">
                          <a:solidFill>
                            <a:srgbClr val="000000"/>
                          </a:solidFill>
                          <a:effectLst/>
                          <a:latin typeface="+mj-lt"/>
                          <a:ea typeface="Courier New" panose="02070309020205020404" pitchFamily="49" charset="0"/>
                        </a:rPr>
                        <a:t>một tay </a:t>
                      </a:r>
                      <a:r>
                        <a:rPr lang="en-US" sz="2000" b="1" dirty="0" smtClean="0">
                          <a:solidFill>
                            <a:srgbClr val="000000"/>
                          </a:solidFill>
                          <a:effectLst/>
                          <a:latin typeface="+mj-lt"/>
                          <a:ea typeface="Courier New" panose="02070309020205020404" pitchFamily="49" charset="0"/>
                        </a:rPr>
                        <a:t>ạ</a:t>
                      </a:r>
                      <a:r>
                        <a:rPr lang="vi-VN" sz="2000" b="1" dirty="0" smtClean="0">
                          <a:solidFill>
                            <a:srgbClr val="000000"/>
                          </a:solidFill>
                          <a:effectLst/>
                          <a:latin typeface="+mj-lt"/>
                          <a:ea typeface="Courier New" panose="02070309020205020404" pitchFamily="49" charset="0"/>
                        </a:rPr>
                        <a:t>!</a:t>
                      </a: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000" dirty="0">
                          <a:effectLst/>
                          <a:latin typeface="+mj-lt"/>
                          <a:ea typeface="Courier New" panose="02070309020205020404" pitchFamily="49" charset="0"/>
                        </a:rPr>
                        <a:t> </a:t>
                      </a:r>
                      <a:r>
                        <a:rPr kumimoji="0" lang="vi-VN" sz="20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rPr>
                        <a:t>- Không sao đâu, mọi chuyện sẽ qua thôi, mình luôn bên bạn. </a:t>
                      </a:r>
                      <a:endParaRPr kumimoji="0" lang="en-US" sz="20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Hãy để mình giúp bạn một tay nhé!</a:t>
                      </a:r>
                      <a:endParaRPr kumimoji="0" lang="en-US" sz="2000" b="1"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2000"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2000" dirty="0">
                          <a:effectLst/>
                          <a:latin typeface="+mj-lt"/>
                          <a:ea typeface="Courier New" panose="02070309020205020404" pitchFamily="49" charset="0"/>
                        </a:rPr>
                        <a:t> </a:t>
                      </a:r>
                      <a:r>
                        <a:rPr lang="vi-VN" sz="2000" b="1" dirty="0" smtClean="0">
                          <a:solidFill>
                            <a:srgbClr val="000000"/>
                          </a:solidFill>
                          <a:effectLst/>
                          <a:latin typeface="+mj-lt"/>
                          <a:ea typeface="Courier New" panose="02070309020205020404" pitchFamily="49" charset="0"/>
                        </a:rPr>
                        <a:t>- Cháu có thể giúp được gì cho bác không ạ?</a:t>
                      </a: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355576">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en-US" sz="2800" dirty="0" err="1" smtClean="0">
                          <a:solidFill>
                            <a:srgbClr val="0000FF"/>
                          </a:solidFill>
                          <a:effectLst/>
                          <a:latin typeface="+mj-lt"/>
                          <a:ea typeface="Courier New" panose="02070309020205020404" pitchFamily="49" charset="0"/>
                        </a:rPr>
                        <a:t>Việc</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làm</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solidFill>
                            <a:srgbClr val="0000FF"/>
                          </a:solidFill>
                          <a:effectLst/>
                          <a:latin typeface="+mj-lt"/>
                          <a:ea typeface="Courier New" panose="02070309020205020404" pitchFamily="49" charset="0"/>
                        </a:rPr>
                        <a:t> </a:t>
                      </a:r>
                      <a:r>
                        <a:rPr lang="vi-VN" sz="1600" b="1" dirty="0" smtClean="0">
                          <a:solidFill>
                            <a:srgbClr val="0000FF"/>
                          </a:solidFill>
                          <a:effectLst/>
                          <a:latin typeface="+mj-lt"/>
                          <a:ea typeface="Courier New" panose="02070309020205020404" pitchFamily="49" charset="0"/>
                        </a:rPr>
                        <a:t>- Quan tâm, chăm sóc lẫn nhau giữa các thành viên trong gia đình - Động viên, giúp đỡ khi gặp khó khăn</a:t>
                      </a:r>
                      <a:endParaRPr lang="en-US" sz="16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spcBef>
                          <a:spcPts val="0"/>
                        </a:spcBef>
                        <a:spcAft>
                          <a:spcPts val="0"/>
                        </a:spcAft>
                      </a:pPr>
                      <a:r>
                        <a:rPr lang="vi-VN" sz="1200" dirty="0">
                          <a:solidFill>
                            <a:srgbClr val="0000FF"/>
                          </a:solidFill>
                          <a:effectLst/>
                          <a:latin typeface="+mj-lt"/>
                          <a:ea typeface="Courier New" panose="02070309020205020404" pitchFamily="49" charset="0"/>
                        </a:rPr>
                        <a:t> </a:t>
                      </a:r>
                      <a:r>
                        <a:rPr lang="vi-VN" sz="1600" b="1" dirty="0" smtClean="0">
                          <a:solidFill>
                            <a:srgbClr val="0000FF"/>
                          </a:solidFill>
                          <a:effectLst/>
                          <a:latin typeface="+mj-lt"/>
                          <a:ea typeface="Times New Roman" panose="02020603050405020304" pitchFamily="18" charset="0"/>
                        </a:rPr>
                        <a:t>- Các bạn hỗ trợ, giúp đỡ lẫn nhau tronẹ học tập và rèn luyện</a:t>
                      </a:r>
                      <a:endParaRPr lang="en-US" sz="1600" b="1" dirty="0" smtClean="0">
                        <a:solidFill>
                          <a:srgbClr val="0000FF"/>
                        </a:solidFill>
                        <a:effectLst/>
                        <a:latin typeface="+mj-lt"/>
                        <a:ea typeface="Times New Roman" panose="02020603050405020304" pitchFamily="18" charset="0"/>
                      </a:endParaRPr>
                    </a:p>
                    <a:p>
                      <a:pPr marL="0" marR="0" indent="0">
                        <a:spcBef>
                          <a:spcPts val="0"/>
                        </a:spcBef>
                        <a:spcAft>
                          <a:spcPts val="0"/>
                        </a:spcAft>
                      </a:pPr>
                      <a:r>
                        <a:rPr lang="vi-VN" sz="1600" b="1" dirty="0" smtClean="0">
                          <a:solidFill>
                            <a:srgbClr val="0000FF"/>
                          </a:solidFill>
                          <a:effectLst/>
                          <a:latin typeface="+mj-lt"/>
                          <a:ea typeface="Times New Roman" panose="02020603050405020304" pitchFamily="18" charset="0"/>
                        </a:rPr>
                        <a:t>- Thầy cổ động viên, dìu dắt, dạy bảo các em học sinh</a:t>
                      </a:r>
                      <a:endParaRPr lang="en-US" sz="1600" b="1" dirty="0" smtClean="0">
                        <a:solidFill>
                          <a:srgbClr val="0000FF"/>
                        </a:solidFill>
                        <a:effectLst/>
                        <a:latin typeface="+mj-lt"/>
                        <a:ea typeface="Times New Roman" panose="02020603050405020304" pitchFamily="18" charset="0"/>
                      </a:endParaRPr>
                    </a:p>
                    <a:p>
                      <a:r>
                        <a:rPr lang="vi-VN" sz="1600" b="1" dirty="0" smtClean="0">
                          <a:solidFill>
                            <a:srgbClr val="0000FF"/>
                          </a:solidFill>
                          <a:effectLst/>
                          <a:latin typeface="+mj-lt"/>
                          <a:ea typeface="Courier New" panose="02070309020205020404" pitchFamily="49" charset="0"/>
                        </a:rPr>
                        <a:t>- Học sinh biết ơn, kính trọng thầy cô</a:t>
                      </a:r>
                      <a:endParaRPr lang="en-US" sz="1600" b="1"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dirty="0">
                          <a:solidFill>
                            <a:srgbClr val="0000FF"/>
                          </a:solidFill>
                          <a:effectLst/>
                          <a:latin typeface="+mj-lt"/>
                          <a:ea typeface="Courier New" panose="02070309020205020404" pitchFamily="49" charset="0"/>
                        </a:rPr>
                        <a:t> </a:t>
                      </a:r>
                      <a:r>
                        <a:rPr lang="vi-VN" sz="16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nghèo</a:t>
                      </a:r>
                      <a:endParaRPr lang="en-US" sz="1600" b="1"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các bạn có hoàn cảnh khó khăn</a:t>
                      </a:r>
                      <a:endParaRPr lang="en-US" sz="1600" b="1" u="none" strike="noStrike" spc="0" dirty="0" smtClean="0">
                        <a:solidFill>
                          <a:srgbClr val="0000FF"/>
                        </a:solidFill>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600" b="1" u="none" strike="noStrike" spc="0" dirty="0" smtClean="0">
                          <a:solidFill>
                            <a:srgbClr val="0000FF"/>
                          </a:solidFill>
                          <a:effectLst/>
                          <a:latin typeface="+mj-lt"/>
                          <a:ea typeface="Times New Roman" panose="02020603050405020304" pitchFamily="18" charset="0"/>
                          <a:cs typeface="Times New Roman" panose="02020603050405020304" pitchFamily="18" charset="0"/>
                        </a:rPr>
                        <a:t>Giúp đỡ người khuyết tật</a:t>
                      </a:r>
                      <a:endParaRPr lang="en-US" sz="1600" b="1" u="none" strike="noStrike" spc="0" dirty="0">
                        <a:solidFill>
                          <a:srgbClr val="0000FF"/>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2033364">
                <a:tc>
                  <a:txBody>
                    <a:bodyPr/>
                    <a:lstStyle/>
                    <a:p>
                      <a:pPr marL="0" marR="0" algn="just">
                        <a:lnSpc>
                          <a:spcPct val="115000"/>
                        </a:lnSpc>
                        <a:spcBef>
                          <a:spcPts val="0"/>
                        </a:spcBef>
                        <a:spcAft>
                          <a:spcPts val="600"/>
                        </a:spcAft>
                      </a:pPr>
                      <a:r>
                        <a:rPr lang="vi-VN" sz="2800" dirty="0">
                          <a:solidFill>
                            <a:srgbClr val="0000FF"/>
                          </a:solidFill>
                          <a:effectLst/>
                          <a:latin typeface="+mj-lt"/>
                          <a:ea typeface="Courier New" panose="02070309020205020404" pitchFamily="49" charset="0"/>
                        </a:rPr>
                        <a:t> </a:t>
                      </a:r>
                      <a:r>
                        <a:rPr lang="vi-VN" sz="2800" dirty="0" smtClean="0">
                          <a:solidFill>
                            <a:srgbClr val="0000FF"/>
                          </a:solidFill>
                          <a:effectLst/>
                          <a:latin typeface="+mj-lt"/>
                          <a:ea typeface="Courier New" panose="02070309020205020404" pitchFamily="49" charset="0"/>
                        </a:rPr>
                        <a:t>T</a:t>
                      </a:r>
                      <a:r>
                        <a:rPr lang="en-US" sz="2800" dirty="0" err="1" smtClean="0">
                          <a:solidFill>
                            <a:srgbClr val="0000FF"/>
                          </a:solidFill>
                          <a:effectLst/>
                          <a:latin typeface="+mj-lt"/>
                          <a:ea typeface="Courier New" panose="02070309020205020404" pitchFamily="49" charset="0"/>
                        </a:rPr>
                        <a:t>hái</a:t>
                      </a:r>
                      <a:r>
                        <a:rPr lang="en-US" sz="2800" baseline="0" dirty="0" smtClean="0">
                          <a:solidFill>
                            <a:srgbClr val="0000FF"/>
                          </a:solidFill>
                          <a:effectLst/>
                          <a:latin typeface="+mj-lt"/>
                          <a:ea typeface="Courier New" panose="02070309020205020404" pitchFamily="49" charset="0"/>
                        </a:rPr>
                        <a:t> </a:t>
                      </a:r>
                      <a:r>
                        <a:rPr lang="en-US" sz="2800" baseline="0" dirty="0" err="1" smtClean="0">
                          <a:solidFill>
                            <a:srgbClr val="0000FF"/>
                          </a:solidFill>
                          <a:effectLst/>
                          <a:latin typeface="+mj-lt"/>
                          <a:ea typeface="Courier New" panose="02070309020205020404" pitchFamily="49" charset="0"/>
                        </a:rPr>
                        <a:t>độ</a:t>
                      </a:r>
                      <a:endParaRPr lang="en-US" sz="2800" dirty="0">
                        <a:solidFill>
                          <a:srgbClr val="0000FF"/>
                        </a:solidFill>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dirty="0">
                          <a:effectLst/>
                          <a:latin typeface="+mj-lt"/>
                          <a:ea typeface="Courier New" panose="02070309020205020404" pitchFamily="49" charset="0"/>
                        </a:rPr>
                        <a:t> </a:t>
                      </a:r>
                      <a:r>
                        <a:rPr lang="vi-VN" sz="1800" b="1" u="none" strike="noStrike" spc="0" dirty="0" smtClean="0">
                          <a:effectLst/>
                          <a:latin typeface="+mj-lt"/>
                          <a:ea typeface="Times New Roman" panose="02020603050405020304" pitchFamily="18" charset="0"/>
                          <a:cs typeface="Times New Roman" panose="02020603050405020304" pitchFamily="18" charset="0"/>
                        </a:rPr>
                        <a:t>Quan tâm.</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mj-lt"/>
                          <a:ea typeface="Times New Roman" panose="02020603050405020304" pitchFamily="18" charset="0"/>
                          <a:cs typeface="Times New Roman" panose="02020603050405020304" pitchFamily="18" charset="0"/>
                        </a:rPr>
                        <a:t>Cảm thông.</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pPr marL="342900" marR="0" lvl="0" indent="-342900">
                        <a:spcBef>
                          <a:spcPts val="0"/>
                        </a:spcBef>
                        <a:spcAft>
                          <a:spcPts val="0"/>
                        </a:spcAft>
                        <a:buClr>
                          <a:srgbClr val="000000"/>
                        </a:buClr>
                        <a:buSzPts val="1200"/>
                        <a:buFont typeface="Symbol" panose="05050102010706020507" pitchFamily="18" charset="2"/>
                        <a:buChar char="-"/>
                        <a:tabLst>
                          <a:tab pos="90805" algn="l"/>
                        </a:tabLst>
                      </a:pPr>
                      <a:r>
                        <a:rPr lang="vi-VN" sz="1800" b="1" u="none" strike="noStrike" spc="0" dirty="0" smtClean="0">
                          <a:effectLst/>
                          <a:latin typeface="+mj-lt"/>
                          <a:ea typeface="Times New Roman" panose="02020603050405020304" pitchFamily="18" charset="0"/>
                          <a:cs typeface="Times New Roman" panose="02020603050405020304" pitchFamily="18" charset="0"/>
                        </a:rPr>
                        <a:t>Lo lắng và đồng cảm</a:t>
                      </a:r>
                      <a:endParaRPr lang="en-US" sz="1800" b="1" u="none" strike="noStrike" spc="0" dirty="0" smtClean="0">
                        <a:effectLst/>
                        <a:latin typeface="+mj-lt"/>
                        <a:ea typeface="Times New Roman" panose="02020603050405020304" pitchFamily="18" charset="0"/>
                        <a:cs typeface="Times New Roman" panose="02020603050405020304" pitchFamily="18" charset="0"/>
                      </a:endParaRPr>
                    </a:p>
                    <a:p>
                      <a:r>
                        <a:rPr lang="en-US" sz="1800" b="1" dirty="0" smtClean="0">
                          <a:solidFill>
                            <a:srgbClr val="000000"/>
                          </a:solidFill>
                          <a:effectLst/>
                          <a:latin typeface="+mj-lt"/>
                          <a:ea typeface="Courier New" panose="02070309020205020404" pitchFamily="49" charset="0"/>
                        </a:rPr>
                        <a:t>-</a:t>
                      </a:r>
                      <a:r>
                        <a:rPr lang="en-US" sz="1800" b="1" baseline="0" dirty="0" smtClean="0">
                          <a:solidFill>
                            <a:srgbClr val="000000"/>
                          </a:solidFill>
                          <a:effectLst/>
                          <a:latin typeface="+mj-lt"/>
                          <a:ea typeface="Courier New" panose="02070309020205020404" pitchFamily="49" charset="0"/>
                        </a:rPr>
                        <a:t> </a:t>
                      </a:r>
                      <a:r>
                        <a:rPr lang="vi-VN" sz="1800" b="1" dirty="0" smtClean="0">
                          <a:solidFill>
                            <a:srgbClr val="000000"/>
                          </a:solidFill>
                          <a:effectLst/>
                          <a:latin typeface="+mj-lt"/>
                          <a:ea typeface="Courier New" panose="02070309020205020404" pitchFamily="49" charset="0"/>
                        </a:rPr>
                        <a:t>Chia sẻ.</a:t>
                      </a:r>
                      <a:endParaRPr lang="en-US" sz="18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2000" b="1" dirty="0">
                          <a:effectLst/>
                          <a:latin typeface="+mj-lt"/>
                          <a:ea typeface="Courier New" panose="02070309020205020404" pitchFamily="49" charset="0"/>
                        </a:rPr>
                        <a:t> </a:t>
                      </a:r>
                      <a:r>
                        <a:rPr lang="vi-VN" sz="2000" b="1" dirty="0" smtClean="0">
                          <a:solidFill>
                            <a:srgbClr val="000000"/>
                          </a:solidFill>
                          <a:effectLst/>
                          <a:latin typeface="+mj-lt"/>
                          <a:ea typeface="Courier New" panose="02070309020205020404" pitchFamily="49" charset="0"/>
                        </a:rPr>
                        <a:t>- Học sinh biết ơn, kính trọng thầy cô</a:t>
                      </a:r>
                      <a:endParaRPr lang="en-US" sz="2000" b="1" dirty="0" smtClean="0">
                        <a:solidFill>
                          <a:srgbClr val="000000"/>
                        </a:solidFill>
                        <a:effectLst/>
                        <a:latin typeface="+mj-lt"/>
                        <a:ea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
                          <a:srgbClr val="000000"/>
                        </a:buClr>
                        <a:buSzPts val="1200"/>
                        <a:buFont typeface="Symbol" panose="05050102010706020507" pitchFamily="18" charset="2"/>
                        <a:buNone/>
                        <a:tabLst>
                          <a:tab pos="90805" algn="l"/>
                        </a:tabLst>
                        <a:defRPr/>
                      </a:pP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Thầy</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smtClean="0">
                          <a:ln>
                            <a:noFill/>
                          </a:ln>
                          <a:solidFill>
                            <a:prstClr val="black"/>
                          </a:solidFill>
                          <a:effectLst/>
                          <a:uLnTx/>
                          <a:uFillTx/>
                          <a:latin typeface="+mj-lt"/>
                          <a:ea typeface="Times New Roman" panose="02020603050405020304" pitchFamily="18" charset="0"/>
                          <a:cs typeface="Times New Roman" panose="02020603050405020304" pitchFamily="18" charset="0"/>
                        </a:rPr>
                        <a:t>cô</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l</a:t>
                      </a:r>
                      <a:r>
                        <a:rPr kumimoji="0" lang="vi-VN"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o lắng và đồng cảm</a:t>
                      </a:r>
                      <a:r>
                        <a:rPr kumimoji="0" lang="en-US" sz="1800" b="1" i="0" u="none" strike="noStrike" kern="1200" cap="none" spc="0" normalizeH="0" baseline="0" noProof="0" dirty="0" smtClean="0">
                          <a:ln>
                            <a:noFill/>
                          </a:ln>
                          <a:solidFill>
                            <a:prstClr val="black"/>
                          </a:solidFill>
                          <a:effectLst/>
                          <a:uLnTx/>
                          <a:uFillTx/>
                          <a:latin typeface="+mj-lt"/>
                          <a:ea typeface="Times New Roman" panose="02020603050405020304" pitchFamily="18" charset="0"/>
                          <a:cs typeface="Times New Roman" panose="02020603050405020304" pitchFamily="18" charset="0"/>
                        </a:rPr>
                        <a:t>, c</a:t>
                      </a:r>
                      <a:r>
                        <a:rPr kumimoji="0" lang="vi-VN"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hia sẻ.</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với</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học</a:t>
                      </a:r>
                      <a:r>
                        <a:rPr kumimoji="0" lang="en-US" sz="1800" b="1" i="0" u="none" strike="noStrike" kern="1200" cap="none" spc="0" normalizeH="0" baseline="0" noProof="0" dirty="0" smtClean="0">
                          <a:ln>
                            <a:noFill/>
                          </a:ln>
                          <a:solidFill>
                            <a:srgbClr val="000000"/>
                          </a:solidFill>
                          <a:effectLst/>
                          <a:uLnTx/>
                          <a:uFillTx/>
                          <a:latin typeface="+mj-lt"/>
                          <a:ea typeface="Courier New" panose="02070309020205020404" pitchFamily="49" charset="0"/>
                          <a:cs typeface="+mn-cs"/>
                        </a:rPr>
                        <a:t> </a:t>
                      </a:r>
                      <a:r>
                        <a:rPr kumimoji="0" lang="en-US" sz="1800" b="1" i="0" u="none" strike="noStrike" kern="1200" cap="none" spc="0" normalizeH="0" baseline="0" noProof="0" dirty="0" err="1" smtClean="0">
                          <a:ln>
                            <a:noFill/>
                          </a:ln>
                          <a:solidFill>
                            <a:srgbClr val="000000"/>
                          </a:solidFill>
                          <a:effectLst/>
                          <a:uLnTx/>
                          <a:uFillTx/>
                          <a:latin typeface="+mj-lt"/>
                          <a:ea typeface="Courier New" panose="02070309020205020404" pitchFamily="49" charset="0"/>
                          <a:cs typeface="+mn-cs"/>
                        </a:rPr>
                        <a:t>sinh</a:t>
                      </a:r>
                      <a:endParaRPr kumimoji="0" lang="en-US" sz="1800" b="1" i="0" u="none" strike="noStrike" kern="1200" cap="none" spc="0" normalizeH="0" baseline="0" noProof="0" dirty="0" smtClean="0">
                        <a:ln>
                          <a:noFill/>
                        </a:ln>
                        <a:solidFill>
                          <a:prstClr val="black"/>
                        </a:solidFill>
                        <a:effectLst/>
                        <a:uLnTx/>
                        <a:uFillTx/>
                        <a:latin typeface="+mj-lt"/>
                        <a:ea typeface="Arial" panose="020B0604020202020204" pitchFamily="34" charset="0"/>
                        <a:cs typeface="+mn-cs"/>
                      </a:endParaRPr>
                    </a:p>
                    <a:p>
                      <a:pPr marL="0" marR="0" algn="just">
                        <a:lnSpc>
                          <a:spcPct val="115000"/>
                        </a:lnSpc>
                        <a:spcBef>
                          <a:spcPts val="0"/>
                        </a:spcBef>
                        <a:spcAft>
                          <a:spcPts val="600"/>
                        </a:spcAft>
                      </a:pP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spcBef>
                          <a:spcPts val="0"/>
                        </a:spcBef>
                        <a:spcAft>
                          <a:spcPts val="0"/>
                        </a:spcAft>
                      </a:pPr>
                      <a:r>
                        <a:rPr lang="vi-VN" sz="1200" dirty="0">
                          <a:effectLst/>
                          <a:latin typeface="+mj-lt"/>
                          <a:ea typeface="Courier New" panose="02070309020205020404" pitchFamily="49" charset="0"/>
                        </a:rPr>
                        <a:t> </a:t>
                      </a:r>
                      <a:r>
                        <a:rPr lang="vi-VN" sz="2000" b="1" dirty="0" smtClean="0">
                          <a:effectLst/>
                          <a:latin typeface="+mj-lt"/>
                          <a:ea typeface="Times New Roman" panose="02020603050405020304" pitchFamily="18" charset="0"/>
                        </a:rPr>
                        <a:t>- Mọi người yêu thương, cảm thông, lụt, hạn hán chia sẻ với nhau.</a:t>
                      </a:r>
                      <a:endParaRPr lang="en-US" sz="2000" b="1" dirty="0" smtClean="0">
                        <a:effectLst/>
                        <a:latin typeface="+mj-lt"/>
                        <a:ea typeface="Times New Roman" panose="02020603050405020304" pitchFamily="18" charset="0"/>
                      </a:endParaRPr>
                    </a:p>
                    <a:p>
                      <a:r>
                        <a:rPr lang="vi-VN" sz="2000" b="1" dirty="0" smtClean="0">
                          <a:solidFill>
                            <a:srgbClr val="000000"/>
                          </a:solidFill>
                          <a:effectLst/>
                          <a:latin typeface="+mj-lt"/>
                          <a:ea typeface="Courier New" panose="02070309020205020404" pitchFamily="49" charset="0"/>
                        </a:rPr>
                        <a:t>Cùng nhau giúp đỡ người dân ở các vùng miền khó khăn</a:t>
                      </a:r>
                      <a:endParaRPr lang="en-US" sz="2000" b="1" dirty="0">
                        <a:effectLst/>
                        <a:latin typeface="+mj-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pic>
        <p:nvPicPr>
          <p:cNvPr id="11" name="Picture 10"/>
          <p:cNvPicPr>
            <a:picLocks noChangeAspect="1"/>
          </p:cNvPicPr>
          <p:nvPr/>
        </p:nvPicPr>
        <p:blipFill>
          <a:blip r:embed="rId2"/>
          <a:stretch>
            <a:fillRect/>
          </a:stretch>
        </p:blipFill>
        <p:spPr>
          <a:xfrm>
            <a:off x="10936762" y="0"/>
            <a:ext cx="1255238" cy="937524"/>
          </a:xfrm>
          <a:prstGeom prst="rect">
            <a:avLst/>
          </a:prstGeom>
        </p:spPr>
      </p:pic>
      <p:cxnSp>
        <p:nvCxnSpPr>
          <p:cNvPr id="13" name="Straight Connector 12"/>
          <p:cNvCxnSpPr/>
          <p:nvPr/>
        </p:nvCxnSpPr>
        <p:spPr>
          <a:xfrm>
            <a:off x="91440" y="1436914"/>
            <a:ext cx="2272937" cy="2037806"/>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848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7166</TotalTime>
  <Words>924</Words>
  <Application>Microsoft Office PowerPoint</Application>
  <PresentationFormat>Widescreen</PresentationFormat>
  <Paragraphs>130</Paragraphs>
  <Slides>20</Slides>
  <Notes>5</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20</vt:i4>
      </vt:variant>
    </vt:vector>
  </HeadingPairs>
  <TitlesOfParts>
    <vt:vector size="40" baseType="lpstr">
      <vt:lpstr>微软雅黑</vt:lpstr>
      <vt:lpstr>宋体</vt:lpstr>
      <vt:lpstr>#9Slide05 Fourth</vt:lpstr>
      <vt:lpstr>.VnTime</vt:lpstr>
      <vt:lpstr>Arial</vt:lpstr>
      <vt:lpstr>Arial Unicode MS</vt:lpstr>
      <vt:lpstr>Calibri</vt:lpstr>
      <vt:lpstr>Calibri Light</vt:lpstr>
      <vt:lpstr>Cambria</vt:lpstr>
      <vt:lpstr>Courier New</vt:lpstr>
      <vt:lpstr>Helvetica Neue</vt:lpstr>
      <vt:lpstr>SVN-Very Berry</vt:lpstr>
      <vt:lpstr>Symbol</vt:lpstr>
      <vt:lpstr>Times New Roman</vt:lpstr>
      <vt:lpstr>Trebuchet MS</vt:lpstr>
      <vt:lpstr>Wingdings 3</vt:lpstr>
      <vt:lpstr>华康海报体W12</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Sự khác nhau giữa yêu thương con người và lòng thương hại</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180</cp:revision>
  <dcterms:created xsi:type="dcterms:W3CDTF">2021-06-28T15:32:15Z</dcterms:created>
  <dcterms:modified xsi:type="dcterms:W3CDTF">2021-09-29T17:04:43Z</dcterms:modified>
</cp:coreProperties>
</file>