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5" r:id="rId2"/>
    <p:sldId id="276" r:id="rId3"/>
    <p:sldId id="263" r:id="rId4"/>
    <p:sldId id="262" r:id="rId5"/>
    <p:sldId id="261" r:id="rId6"/>
    <p:sldId id="259" r:id="rId7"/>
    <p:sldId id="272" r:id="rId8"/>
    <p:sldId id="258"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98" y="53"/>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374BF69-E773-4DE4-A9DE-73A585BF59BD}" type="datetimeFigureOut">
              <a:rPr lang="en-US" smtClean="0"/>
              <a:t>5/11/2024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16339618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374BF69-E773-4DE4-A9DE-73A585BF59BD}" type="datetimeFigureOut">
              <a:rPr lang="en-US" smtClean="0"/>
              <a:t>5/11/2024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2375860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374BF69-E773-4DE4-A9DE-73A585BF59BD}" type="datetimeFigureOut">
              <a:rPr lang="en-US" smtClean="0"/>
              <a:t>5/11/2024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14101550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374BF69-E773-4DE4-A9DE-73A585BF59BD}" type="datetimeFigureOut">
              <a:rPr lang="en-US" smtClean="0"/>
              <a:t>5/11/2024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13732459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374BF69-E773-4DE4-A9DE-73A585BF59BD}" type="datetimeFigureOut">
              <a:rPr lang="en-US" smtClean="0"/>
              <a:t>5/11/2024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35981837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374BF69-E773-4DE4-A9DE-73A585BF59BD}" type="datetimeFigureOut">
              <a:rPr lang="en-US" smtClean="0"/>
              <a:t>5/11/2024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5857025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374BF69-E773-4DE4-A9DE-73A585BF59BD}" type="datetimeFigureOut">
              <a:rPr lang="en-US" smtClean="0"/>
              <a:t>5/11/2024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24439398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374BF69-E773-4DE4-A9DE-73A585BF59BD}" type="datetimeFigureOut">
              <a:rPr lang="en-US" smtClean="0"/>
              <a:t>5/11/2024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34076539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74BF69-E773-4DE4-A9DE-73A585BF59BD}" type="datetimeFigureOut">
              <a:rPr lang="en-US" smtClean="0"/>
              <a:t>5/11/2024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40211732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374BF69-E773-4DE4-A9DE-73A585BF59BD}" type="datetimeFigureOut">
              <a:rPr lang="en-US" smtClean="0"/>
              <a:t>5/11/2024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3325082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374BF69-E773-4DE4-A9DE-73A585BF59BD}" type="datetimeFigureOut">
              <a:rPr lang="en-US" smtClean="0"/>
              <a:t>5/11/2024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28158707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74BF69-E773-4DE4-A9DE-73A585BF59BD}" type="datetimeFigureOut">
              <a:rPr lang="en-US" smtClean="0"/>
              <a:t>5/11/2024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F53E74-464B-4382-8F71-57CA0BD2547C}" type="slidenum">
              <a:rPr lang="en-US" smtClean="0"/>
              <a:t>‹#›</a:t>
            </a:fld>
            <a:endParaRPr lang="en-US"/>
          </a:p>
        </p:txBody>
      </p:sp>
    </p:spTree>
    <p:extLst>
      <p:ext uri="{BB962C8B-B14F-4D97-AF65-F5344CB8AC3E}">
        <p14:creationId xmlns:p14="http://schemas.microsoft.com/office/powerpoint/2010/main" val="37355115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rgbClr val="FF0000"/>
                </a:solidFill>
                <a:latin typeface="Times New Roman" panose="02020603050405020304" pitchFamily="18" charset="0"/>
                <a:cs typeface="Times New Roman" panose="02020603050405020304" pitchFamily="18" charset="0"/>
              </a:rPr>
              <a:t>Kiểm tra bài cũ </a:t>
            </a:r>
          </a:p>
        </p:txBody>
      </p:sp>
      <p:sp>
        <p:nvSpPr>
          <p:cNvPr id="3" name="Content Placeholder 2"/>
          <p:cNvSpPr>
            <a:spLocks noGrp="1"/>
          </p:cNvSpPr>
          <p:nvPr>
            <p:ph idx="1"/>
          </p:nvPr>
        </p:nvSpPr>
        <p:spPr/>
        <p:txBody>
          <a:bodyPr>
            <a:normAutofit/>
          </a:bodyPr>
          <a:lstStyle/>
          <a:p>
            <a:r>
              <a:rPr lang="en-US" sz="4000" b="1" dirty="0">
                <a:solidFill>
                  <a:srgbClr val="0070C0"/>
                </a:solidFill>
                <a:latin typeface="Times New Roman" panose="02020603050405020304" pitchFamily="18" charset="0"/>
                <a:cs typeface="Times New Roman" panose="02020603050405020304" pitchFamily="18" charset="0"/>
              </a:rPr>
              <a:t>Em hãy nêu vai trò của vật nuôi?</a:t>
            </a:r>
          </a:p>
        </p:txBody>
      </p:sp>
    </p:spTree>
    <p:extLst>
      <p:ext uri="{BB962C8B-B14F-4D97-AF65-F5344CB8AC3E}">
        <p14:creationId xmlns:p14="http://schemas.microsoft.com/office/powerpoint/2010/main" val="3009743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0000"/>
                </a:solidFill>
                <a:latin typeface="Times New Roman" panose="02020603050405020304" pitchFamily="18" charset="0"/>
                <a:cs typeface="Times New Roman" panose="02020603050405020304" pitchFamily="18" charset="0"/>
              </a:rPr>
              <a:t>Chương III: CHĂN NUÔI</a:t>
            </a:r>
          </a:p>
        </p:txBody>
      </p:sp>
      <p:sp>
        <p:nvSpPr>
          <p:cNvPr id="3" name="Content Placeholder 2"/>
          <p:cNvSpPr>
            <a:spLocks noGrp="1"/>
          </p:cNvSpPr>
          <p:nvPr>
            <p:ph idx="1"/>
          </p:nvPr>
        </p:nvSpPr>
        <p:spPr/>
        <p:txBody>
          <a:bodyPr/>
          <a:lstStyle/>
          <a:p>
            <a:r>
              <a:rPr lang="en-US" b="1" u="sng" dirty="0">
                <a:solidFill>
                  <a:srgbClr val="7030A0"/>
                </a:solidFill>
                <a:latin typeface="Times New Roman" panose="02020603050405020304" pitchFamily="18" charset="0"/>
                <a:cs typeface="Times New Roman" panose="02020603050405020304" pitchFamily="18" charset="0"/>
              </a:rPr>
              <a:t>Bài 9: </a:t>
            </a:r>
            <a:r>
              <a:rPr lang="en-US" b="1" dirty="0">
                <a:solidFill>
                  <a:srgbClr val="7030A0"/>
                </a:solidFill>
                <a:latin typeface="Times New Roman" panose="02020603050405020304" pitchFamily="18" charset="0"/>
                <a:cs typeface="Times New Roman" panose="02020603050405020304" pitchFamily="18" charset="0"/>
              </a:rPr>
              <a:t>GIỚI THIỆU VỀ CHĂN NUÔI</a:t>
            </a:r>
          </a:p>
          <a:p>
            <a:pPr algn="ctr"/>
            <a:r>
              <a:rPr lang="en-US" b="1" dirty="0">
                <a:solidFill>
                  <a:srgbClr val="7030A0"/>
                </a:solidFill>
                <a:latin typeface="Times New Roman" panose="02020603050405020304" pitchFamily="18" charset="0"/>
                <a:cs typeface="Times New Roman" panose="02020603050405020304" pitchFamily="18" charset="0"/>
              </a:rPr>
              <a:t>(tiếp)</a:t>
            </a:r>
          </a:p>
        </p:txBody>
      </p:sp>
    </p:spTree>
    <p:extLst>
      <p:ext uri="{BB962C8B-B14F-4D97-AF65-F5344CB8AC3E}">
        <p14:creationId xmlns:p14="http://schemas.microsoft.com/office/powerpoint/2010/main" val="18493716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260648"/>
            <a:ext cx="7416824" cy="461665"/>
          </a:xfrm>
          <a:prstGeom prst="rect">
            <a:avLst/>
          </a:prstGeom>
        </p:spPr>
        <p:txBody>
          <a:bodyPr wrap="square">
            <a:spAutoFit/>
          </a:bodyPr>
          <a:lstStyle/>
          <a:p>
            <a:r>
              <a:rPr lang="en-US" sz="2400" b="1">
                <a:solidFill>
                  <a:srgbClr val="FF0000"/>
                </a:solidFill>
                <a:latin typeface="Times New Roman" panose="02020603050405020304" pitchFamily="18" charset="0"/>
                <a:cs typeface="Times New Roman" panose="02020603050405020304" pitchFamily="18" charset="0"/>
              </a:rPr>
              <a:t>IV. Một số ngành nghề phổ biến trong chăn nuôi</a:t>
            </a:r>
            <a:endParaRPr lang="en-US" sz="2400">
              <a:solidFill>
                <a:srgbClr val="FF0000"/>
              </a:solidFill>
              <a:latin typeface="Times New Roman" panose="02020603050405020304" pitchFamily="18" charset="0"/>
              <a:cs typeface="Times New Roman" panose="02020603050405020304" pitchFamily="18" charset="0"/>
            </a:endParaRPr>
          </a:p>
        </p:txBody>
      </p:sp>
      <p:sp>
        <p:nvSpPr>
          <p:cNvPr id="4" name="Rectangle 3"/>
          <p:cNvSpPr/>
          <p:nvPr/>
        </p:nvSpPr>
        <p:spPr>
          <a:xfrm>
            <a:off x="788232" y="1268760"/>
            <a:ext cx="7816215" cy="830997"/>
          </a:xfrm>
          <a:prstGeom prst="rect">
            <a:avLst/>
          </a:prstGeom>
        </p:spPr>
        <p:txBody>
          <a:bodyPr wrap="square">
            <a:spAutoFit/>
          </a:bodyPr>
          <a:lstStyle/>
          <a:p>
            <a:r>
              <a:rPr lang="en-US" sz="2400">
                <a:solidFill>
                  <a:srgbClr val="00B050"/>
                </a:solidFill>
                <a:latin typeface="Times New Roman" panose="02020603050405020304" pitchFamily="18" charset="0"/>
                <a:cs typeface="Times New Roman" panose="02020603050405020304" pitchFamily="18" charset="0"/>
              </a:rPr>
              <a:t>Đọc mục 1, mục 2/sgk và cho biết tương lai nghề đó. em thích hay càm thấy phù họp với nghề nào hơn. Tại sao?</a:t>
            </a:r>
          </a:p>
        </p:txBody>
      </p:sp>
    </p:spTree>
    <p:extLst>
      <p:ext uri="{BB962C8B-B14F-4D97-AF65-F5344CB8AC3E}">
        <p14:creationId xmlns:p14="http://schemas.microsoft.com/office/powerpoint/2010/main" val="2028723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23528" y="188640"/>
            <a:ext cx="8568952" cy="1569660"/>
          </a:xfrm>
          <a:prstGeom prst="rect">
            <a:avLst/>
          </a:prstGeom>
        </p:spPr>
        <p:txBody>
          <a:bodyPr wrap="square">
            <a:spAutoFit/>
          </a:bodyPr>
          <a:lstStyle/>
          <a:p>
            <a:r>
              <a:rPr lang="en-US" sz="2400" b="1" dirty="0">
                <a:solidFill>
                  <a:srgbClr val="FF0000"/>
                </a:solidFill>
                <a:latin typeface="Times New Roman" panose="02020603050405020304" pitchFamily="18" charset="0"/>
                <a:cs typeface="Times New Roman" panose="02020603050405020304" pitchFamily="18" charset="0"/>
              </a:rPr>
              <a:t>IV. Một số ngành nghề phổ biến trong chăn nuôi</a:t>
            </a:r>
          </a:p>
          <a:p>
            <a:r>
              <a:rPr lang="en-US" sz="2400" b="1" dirty="0">
                <a:solidFill>
                  <a:srgbClr val="FF0000"/>
                </a:solidFill>
                <a:latin typeface="Times New Roman" panose="02020603050405020304" pitchFamily="18" charset="0"/>
                <a:cs typeface="Times New Roman" panose="02020603050405020304" pitchFamily="18" charset="0"/>
              </a:rPr>
              <a:t>1. Bác sĩ thú y</a:t>
            </a:r>
          </a:p>
          <a:p>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Bảc</a:t>
            </a:r>
            <a:r>
              <a:rPr lang="en-US" sz="2400" dirty="0">
                <a:latin typeface="Times New Roman" panose="02020603050405020304" pitchFamily="18" charset="0"/>
                <a:cs typeface="Times New Roman" panose="02020603050405020304" pitchFamily="18" charset="0"/>
              </a:rPr>
              <a:t> Sĩ thú y: lả những người khảm, phòng và chữa bệnh cho vật nuôi.</a:t>
            </a:r>
          </a:p>
        </p:txBody>
      </p:sp>
      <p:sp>
        <p:nvSpPr>
          <p:cNvPr id="2" name="TextBox 1"/>
          <p:cNvSpPr txBox="1"/>
          <p:nvPr/>
        </p:nvSpPr>
        <p:spPr>
          <a:xfrm>
            <a:off x="467544" y="3212976"/>
            <a:ext cx="8280920" cy="954107"/>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Kĩ sư chăn nuôi: là những người làm nhiệm vụ chọn và nhân giống vật nuôi, chề biến thức ăn, chăm sóc vật nuôi  </a:t>
            </a:r>
          </a:p>
        </p:txBody>
      </p:sp>
      <p:sp>
        <p:nvSpPr>
          <p:cNvPr id="4" name="TextBox 3"/>
          <p:cNvSpPr txBox="1"/>
          <p:nvPr/>
        </p:nvSpPr>
        <p:spPr>
          <a:xfrm>
            <a:off x="467544" y="2636912"/>
            <a:ext cx="6840760" cy="584775"/>
          </a:xfrm>
          <a:prstGeom prst="rect">
            <a:avLst/>
          </a:prstGeom>
          <a:noFill/>
        </p:spPr>
        <p:txBody>
          <a:bodyPr wrap="square" rtlCol="0">
            <a:spAutoFit/>
          </a:bodyPr>
          <a:lstStyle/>
          <a:p>
            <a:r>
              <a:rPr lang="en-US" sz="3200" b="1" dirty="0">
                <a:solidFill>
                  <a:srgbClr val="FF0000"/>
                </a:solidFill>
                <a:latin typeface="Times New Roman" panose="02020603050405020304" pitchFamily="18" charset="0"/>
                <a:cs typeface="Times New Roman" panose="02020603050405020304" pitchFamily="18" charset="0"/>
              </a:rPr>
              <a:t>2. Kĩ sư chăn nuôi</a:t>
            </a:r>
          </a:p>
        </p:txBody>
      </p:sp>
    </p:spTree>
    <p:extLst>
      <p:ext uri="{BB962C8B-B14F-4D97-AF65-F5344CB8AC3E}">
        <p14:creationId xmlns:p14="http://schemas.microsoft.com/office/powerpoint/2010/main" val="25295340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additive="base">
                                        <p:cTn id="14" dur="500" fill="hold"/>
                                        <p:tgtEl>
                                          <p:spTgt spid="4"/>
                                        </p:tgtEl>
                                        <p:attrNameLst>
                                          <p:attrName>ppt_x</p:attrName>
                                        </p:attrNameLst>
                                      </p:cBhvr>
                                      <p:tavLst>
                                        <p:tav tm="0">
                                          <p:val>
                                            <p:strVal val="#ppt_x"/>
                                          </p:val>
                                        </p:tav>
                                        <p:tav tm="100000">
                                          <p:val>
                                            <p:strVal val="#ppt_x"/>
                                          </p:val>
                                        </p:tav>
                                      </p:tavLst>
                                    </p:anim>
                                    <p:anim calcmode="lin" valueType="num">
                                      <p:cBhvr additive="base">
                                        <p:cTn id="15"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fade">
                                      <p:cBhvr>
                                        <p:cTn id="20" dur="1000"/>
                                        <p:tgtEl>
                                          <p:spTgt spid="2"/>
                                        </p:tgtEl>
                                      </p:cBhvr>
                                    </p:animEffect>
                                    <p:anim calcmode="lin" valueType="num">
                                      <p:cBhvr>
                                        <p:cTn id="21" dur="1000" fill="hold"/>
                                        <p:tgtEl>
                                          <p:spTgt spid="2"/>
                                        </p:tgtEl>
                                        <p:attrNameLst>
                                          <p:attrName>ppt_x</p:attrName>
                                        </p:attrNameLst>
                                      </p:cBhvr>
                                      <p:tavLst>
                                        <p:tav tm="0">
                                          <p:val>
                                            <p:strVal val="#ppt_x"/>
                                          </p:val>
                                        </p:tav>
                                        <p:tav tm="100000">
                                          <p:val>
                                            <p:strVal val="#ppt_x"/>
                                          </p:val>
                                        </p:tav>
                                      </p:tavLst>
                                    </p:anim>
                                    <p:anim calcmode="lin" valueType="num">
                                      <p:cBhvr>
                                        <p:cTn id="22"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4643" y="147990"/>
            <a:ext cx="8136904" cy="461665"/>
          </a:xfrm>
          <a:prstGeom prst="rect">
            <a:avLst/>
          </a:prstGeom>
        </p:spPr>
        <p:txBody>
          <a:bodyPr wrap="square">
            <a:spAutoFit/>
          </a:bodyPr>
          <a:lstStyle/>
          <a:p>
            <a:r>
              <a:rPr lang="en-US" sz="2400" b="1">
                <a:solidFill>
                  <a:srgbClr val="FF0000"/>
                </a:solidFill>
                <a:latin typeface="Times New Roman" panose="02020603050405020304" pitchFamily="18" charset="0"/>
                <a:cs typeface="Times New Roman" panose="02020603050405020304" pitchFamily="18" charset="0"/>
              </a:rPr>
              <a:t>V. Một số biện pháp bâo vệ môi trường trong chăn nuôi</a:t>
            </a:r>
            <a:endParaRPr lang="en-US" sz="2400">
              <a:solidFill>
                <a:srgbClr val="FF0000"/>
              </a:solidFill>
              <a:latin typeface="Times New Roman" panose="02020603050405020304" pitchFamily="18" charset="0"/>
              <a:cs typeface="Times New Roman" panose="02020603050405020304" pitchFamily="18" charset="0"/>
            </a:endParaRPr>
          </a:p>
        </p:txBody>
      </p:sp>
      <p:sp>
        <p:nvSpPr>
          <p:cNvPr id="4" name="Rectangle 3"/>
          <p:cNvSpPr/>
          <p:nvPr/>
        </p:nvSpPr>
        <p:spPr>
          <a:xfrm>
            <a:off x="557197" y="764704"/>
            <a:ext cx="8154349" cy="830997"/>
          </a:xfrm>
          <a:prstGeom prst="rect">
            <a:avLst/>
          </a:prstGeom>
        </p:spPr>
        <p:txBody>
          <a:bodyPr wrap="square">
            <a:spAutoFit/>
          </a:bodyPr>
          <a:lstStyle/>
          <a:p>
            <a:r>
              <a:rPr lang="en-US" sz="2400" i="1" dirty="0">
                <a:solidFill>
                  <a:srgbClr val="00B0F0"/>
                </a:solidFill>
                <a:latin typeface="Times New Roman" panose="02020603050405020304" pitchFamily="18" charset="0"/>
                <a:cs typeface="Times New Roman" panose="02020603050405020304" pitchFamily="18" charset="0"/>
              </a:rPr>
              <a:t>Quan sát Hình 9.</a:t>
            </a:r>
            <a:r>
              <a:rPr lang="en-US" sz="2400" dirty="0">
                <a:solidFill>
                  <a:srgbClr val="00B0F0"/>
                </a:solidFill>
                <a:latin typeface="Times New Roman" panose="02020603050405020304" pitchFamily="18" charset="0"/>
                <a:cs typeface="Times New Roman" panose="02020603050405020304" pitchFamily="18" charset="0"/>
              </a:rPr>
              <a:t>7 </a:t>
            </a:r>
            <a:r>
              <a:rPr lang="en-US" sz="2400" i="1" dirty="0">
                <a:solidFill>
                  <a:srgbClr val="00B0F0"/>
                </a:solidFill>
                <a:latin typeface="Times New Roman" panose="02020603050405020304" pitchFamily="18" charset="0"/>
                <a:cs typeface="Times New Roman" panose="02020603050405020304" pitchFamily="18" charset="0"/>
              </a:rPr>
              <a:t>và nêu những biện </a:t>
            </a:r>
            <a:r>
              <a:rPr lang="en-US" sz="2400" i="1" dirty="0" err="1">
                <a:solidFill>
                  <a:srgbClr val="00B0F0"/>
                </a:solidFill>
                <a:latin typeface="Times New Roman" panose="02020603050405020304" pitchFamily="18" charset="0"/>
                <a:cs typeface="Times New Roman" panose="02020603050405020304" pitchFamily="18" charset="0"/>
              </a:rPr>
              <a:t>phảp</a:t>
            </a:r>
            <a:r>
              <a:rPr lang="en-US" sz="2400" i="1" dirty="0">
                <a:solidFill>
                  <a:srgbClr val="00B0F0"/>
                </a:solidFill>
                <a:latin typeface="Times New Roman" panose="02020603050405020304" pitchFamily="18" charset="0"/>
                <a:cs typeface="Times New Roman" panose="02020603050405020304" pitchFamily="18" charset="0"/>
              </a:rPr>
              <a:t> phố biển trong xừ li chất thài chăn nuôi?</a:t>
            </a:r>
          </a:p>
        </p:txBody>
      </p:sp>
      <p:sp>
        <p:nvSpPr>
          <p:cNvPr id="5" name="Rectangle 4"/>
          <p:cNvSpPr/>
          <p:nvPr/>
        </p:nvSpPr>
        <p:spPr>
          <a:xfrm>
            <a:off x="395536" y="1628800"/>
            <a:ext cx="8424936" cy="1323439"/>
          </a:xfrm>
          <a:prstGeom prst="rect">
            <a:avLst/>
          </a:prstGeom>
        </p:spPr>
        <p:txBody>
          <a:bodyPr wrap="square">
            <a:spAutoFit/>
          </a:bodyPr>
          <a:lstStyle/>
          <a:p>
            <a:r>
              <a:rPr lang="en-US" sz="2400" b="1" dirty="0">
                <a:solidFill>
                  <a:srgbClr val="FF0000"/>
                </a:solidFill>
                <a:latin typeface="Times New Roman" panose="02020603050405020304" pitchFamily="18" charset="0"/>
                <a:cs typeface="Times New Roman" panose="02020603050405020304" pitchFamily="18" charset="0"/>
              </a:rPr>
              <a:t>1. Vệ sinh khu vực chuồng trại</a:t>
            </a:r>
          </a:p>
          <a:p>
            <a:r>
              <a:rPr lang="en-US" sz="2800" dirty="0">
                <a:latin typeface="Times New Roman" panose="02020603050405020304" pitchFamily="18" charset="0"/>
                <a:cs typeface="Times New Roman" panose="02020603050405020304" pitchFamily="18" charset="0"/>
              </a:rPr>
              <a:t>  Thường xuyên vệ sinh, giữ cho chuồng nuôi luôn sạch, khô ráo, thoáng mát về mùa hè, ấm về mùa đông.</a:t>
            </a:r>
          </a:p>
        </p:txBody>
      </p:sp>
      <p:sp>
        <p:nvSpPr>
          <p:cNvPr id="3" name="TextBox 2"/>
          <p:cNvSpPr txBox="1"/>
          <p:nvPr/>
        </p:nvSpPr>
        <p:spPr>
          <a:xfrm>
            <a:off x="557197" y="3640375"/>
            <a:ext cx="8154349" cy="2092881"/>
          </a:xfrm>
          <a:prstGeom prst="rect">
            <a:avLst/>
          </a:prstGeom>
          <a:noFill/>
        </p:spPr>
        <p:txBody>
          <a:bodyPr wrap="square" rtlCol="0">
            <a:spAutoFit/>
          </a:bodyPr>
          <a:lstStyle/>
          <a:p>
            <a:r>
              <a:rPr lang="en-US" sz="2800" b="1" dirty="0">
                <a:solidFill>
                  <a:srgbClr val="FF0000"/>
                </a:solidFill>
                <a:latin typeface="Times New Roman" panose="02020603050405020304" pitchFamily="18" charset="0"/>
                <a:cs typeface="Times New Roman" panose="02020603050405020304" pitchFamily="18" charset="0"/>
              </a:rPr>
              <a:t>2. Thu gom và xừ lí chất thài chăn nuôi</a:t>
            </a:r>
          </a:p>
          <a:p>
            <a:r>
              <a:rPr lang="en-US" sz="2800" dirty="0">
                <a:latin typeface="Times New Roman" panose="02020603050405020304" pitchFamily="18" charset="0"/>
                <a:cs typeface="Times New Roman" panose="02020603050405020304" pitchFamily="18" charset="0"/>
              </a:rPr>
              <a:t>  Chất thải chăn nuôi phải được thu gom triệt để càng sớm càng tốt, bảo quản và lưu trữ đúng nơi quy định, không để chúng phát tán ra môi trường.</a:t>
            </a:r>
          </a:p>
          <a:p>
            <a:endParaRPr lang="en-US" dirty="0"/>
          </a:p>
        </p:txBody>
      </p:sp>
    </p:spTree>
    <p:extLst>
      <p:ext uri="{BB962C8B-B14F-4D97-AF65-F5344CB8AC3E}">
        <p14:creationId xmlns:p14="http://schemas.microsoft.com/office/powerpoint/2010/main" val="2642166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fade">
                                      <p:cBhvr>
                                        <p:cTn id="19" dur="1000"/>
                                        <p:tgtEl>
                                          <p:spTgt spid="3"/>
                                        </p:tgtEl>
                                      </p:cBhvr>
                                    </p:animEffect>
                                    <p:anim calcmode="lin" valueType="num">
                                      <p:cBhvr>
                                        <p:cTn id="20" dur="1000" fill="hold"/>
                                        <p:tgtEl>
                                          <p:spTgt spid="3"/>
                                        </p:tgtEl>
                                        <p:attrNameLst>
                                          <p:attrName>ppt_x</p:attrName>
                                        </p:attrNameLst>
                                      </p:cBhvr>
                                      <p:tavLst>
                                        <p:tav tm="0">
                                          <p:val>
                                            <p:strVal val="#ppt_x"/>
                                          </p:val>
                                        </p:tav>
                                        <p:tav tm="100000">
                                          <p:val>
                                            <p:strVal val="#ppt_x"/>
                                          </p:val>
                                        </p:tav>
                                      </p:tavLst>
                                    </p:anim>
                                    <p:anim calcmode="lin" valueType="num">
                                      <p:cBhvr>
                                        <p:cTn id="21"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1115359035"/>
              </p:ext>
            </p:extLst>
          </p:nvPr>
        </p:nvGraphicFramePr>
        <p:xfrm>
          <a:off x="323528" y="1268760"/>
          <a:ext cx="8136903" cy="2103120"/>
        </p:xfrm>
        <a:graphic>
          <a:graphicData uri="http://schemas.openxmlformats.org/drawingml/2006/table">
            <a:tbl>
              <a:tblPr firstRow="1" firstCol="1" bandRow="1">
                <a:tableStyleId>{5C22544A-7EE6-4342-B048-85BDC9FD1C3A}</a:tableStyleId>
              </a:tblPr>
              <a:tblGrid>
                <a:gridCol w="1465983">
                  <a:extLst>
                    <a:ext uri="{9D8B030D-6E8A-4147-A177-3AD203B41FA5}">
                      <a16:colId xmlns:a16="http://schemas.microsoft.com/office/drawing/2014/main" val="20000"/>
                    </a:ext>
                  </a:extLst>
                </a:gridCol>
                <a:gridCol w="3335460">
                  <a:extLst>
                    <a:ext uri="{9D8B030D-6E8A-4147-A177-3AD203B41FA5}">
                      <a16:colId xmlns:a16="http://schemas.microsoft.com/office/drawing/2014/main" val="20001"/>
                    </a:ext>
                  </a:extLst>
                </a:gridCol>
                <a:gridCol w="3335460">
                  <a:extLst>
                    <a:ext uri="{9D8B030D-6E8A-4147-A177-3AD203B41FA5}">
                      <a16:colId xmlns:a16="http://schemas.microsoft.com/office/drawing/2014/main" val="20002"/>
                    </a:ext>
                  </a:extLst>
                </a:gridCol>
              </a:tblGrid>
              <a:tr h="252730">
                <a:tc gridSpan="2">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Vật nuôi</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b"/>
                </a:tc>
                <a:tc hMerge="1">
                  <a:txBody>
                    <a:bodyPr/>
                    <a:lstStyle/>
                    <a:p>
                      <a:endParaRPr lang="en-US"/>
                    </a:p>
                  </a:txBody>
                  <a:tcPr/>
                </a:tc>
                <a:tc>
                  <a:txBody>
                    <a:bodyPr/>
                    <a:lstStyle/>
                    <a:p>
                      <a:pPr indent="12700" algn="ctr">
                        <a:lnSpc>
                          <a:spcPct val="115000"/>
                        </a:lnSpc>
                        <a:spcAft>
                          <a:spcPts val="0"/>
                        </a:spcAft>
                      </a:pPr>
                      <a:r>
                        <a:rPr lang="en-US" sz="2400" dirty="0">
                          <a:effectLst/>
                          <a:latin typeface="Times New Roman" panose="02020603050405020304" pitchFamily="18" charset="0"/>
                          <a:cs typeface="Times New Roman" panose="02020603050405020304" pitchFamily="18" charset="0"/>
                        </a:rPr>
                        <a:t>Vai trò</a:t>
                      </a:r>
                      <a:endParaRPr lang="en-US" sz="2400" dirty="0">
                        <a:effectLst/>
                        <a:latin typeface="Times New Roman" panose="02020603050405020304" pitchFamily="18" charset="0"/>
                        <a:ea typeface="Arial"/>
                        <a:cs typeface="Times New Roman" panose="02020603050405020304" pitchFamily="18" charset="0"/>
                      </a:endParaRPr>
                    </a:p>
                  </a:txBody>
                  <a:tcPr marL="6350" marR="6350" marT="0" marB="0" anchor="b"/>
                </a:tc>
                <a:extLst>
                  <a:ext uri="{0D108BD9-81ED-4DB2-BD59-A6C34878D82A}">
                    <a16:rowId xmlns:a16="http://schemas.microsoft.com/office/drawing/2014/main" val="10000"/>
                  </a:ext>
                </a:extLst>
              </a:tr>
              <a:tr h="243205">
                <a:tc rowSpan="2">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Gia súc</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ct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ct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ctr"/>
                </a:tc>
                <a:extLst>
                  <a:ext uri="{0D108BD9-81ED-4DB2-BD59-A6C34878D82A}">
                    <a16:rowId xmlns:a16="http://schemas.microsoft.com/office/drawing/2014/main" val="10001"/>
                  </a:ext>
                </a:extLst>
              </a:tr>
              <a:tr h="247650">
                <a:tc vMerge="1">
                  <a:txBody>
                    <a:bodyPr/>
                    <a:lstStyle/>
                    <a:p>
                      <a:endParaRPr lang="en-US"/>
                    </a:p>
                  </a:txBody>
                  <a:tcP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b"/>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b"/>
                </a:tc>
                <a:extLst>
                  <a:ext uri="{0D108BD9-81ED-4DB2-BD59-A6C34878D82A}">
                    <a16:rowId xmlns:a16="http://schemas.microsoft.com/office/drawing/2014/main" val="10002"/>
                  </a:ext>
                </a:extLst>
              </a:tr>
              <a:tr h="247650">
                <a:tc rowSpan="2">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Gia cầm</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ct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ct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ctr"/>
                </a:tc>
                <a:extLst>
                  <a:ext uri="{0D108BD9-81ED-4DB2-BD59-A6C34878D82A}">
                    <a16:rowId xmlns:a16="http://schemas.microsoft.com/office/drawing/2014/main" val="10003"/>
                  </a:ext>
                </a:extLst>
              </a:tr>
              <a:tr h="252730">
                <a:tc vMerge="1">
                  <a:txBody>
                    <a:bodyPr/>
                    <a:lstStyle/>
                    <a:p>
                      <a:endParaRPr lang="en-US"/>
                    </a:p>
                  </a:txBody>
                  <a:tcP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ctr"/>
                </a:tc>
                <a:tc>
                  <a:txBody>
                    <a:bodyPr/>
                    <a:lstStyle/>
                    <a:p>
                      <a:pPr indent="12700" algn="ctr">
                        <a:lnSpc>
                          <a:spcPct val="115000"/>
                        </a:lnSpc>
                        <a:spcAft>
                          <a:spcPts val="0"/>
                        </a:spcAft>
                      </a:pPr>
                      <a:r>
                        <a:rPr lang="en-US" sz="2400" dirty="0">
                          <a:effectLst/>
                          <a:latin typeface="Times New Roman" panose="02020603050405020304" pitchFamily="18" charset="0"/>
                          <a:cs typeface="Times New Roman" panose="02020603050405020304" pitchFamily="18" charset="0"/>
                        </a:rPr>
                        <a:t>...</a:t>
                      </a:r>
                      <a:endParaRPr lang="en-US" sz="2400" dirty="0">
                        <a:effectLst/>
                        <a:latin typeface="Times New Roman" panose="02020603050405020304" pitchFamily="18" charset="0"/>
                        <a:ea typeface="Arial"/>
                        <a:cs typeface="Times New Roman" panose="02020603050405020304" pitchFamily="18" charset="0"/>
                      </a:endParaRPr>
                    </a:p>
                  </a:txBody>
                  <a:tcPr marL="6350" marR="6350" marT="0" marB="0" anchor="ctr"/>
                </a:tc>
                <a:extLst>
                  <a:ext uri="{0D108BD9-81ED-4DB2-BD59-A6C34878D82A}">
                    <a16:rowId xmlns:a16="http://schemas.microsoft.com/office/drawing/2014/main" val="10004"/>
                  </a:ext>
                </a:extLst>
              </a:tr>
            </a:tbl>
          </a:graphicData>
        </a:graphic>
      </p:graphicFrame>
      <p:sp>
        <p:nvSpPr>
          <p:cNvPr id="4" name="Rectangle 1"/>
          <p:cNvSpPr>
            <a:spLocks noChangeArrowheads="1"/>
          </p:cNvSpPr>
          <p:nvPr/>
        </p:nvSpPr>
        <p:spPr bwMode="auto">
          <a:xfrm>
            <a:off x="107504" y="116632"/>
            <a:ext cx="8568952" cy="70788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2700" fontAlgn="base">
              <a:spcBef>
                <a:spcPct val="0"/>
              </a:spcBef>
              <a:spcAft>
                <a:spcPct val="0"/>
              </a:spcAft>
              <a:tabLst>
                <a:tab pos="311150" algn="l"/>
              </a:tabLst>
              <a:defRPr>
                <a:solidFill>
                  <a:schemeClr val="tx1"/>
                </a:solidFill>
                <a:latin typeface="Arial" pitchFamily="34" charset="0"/>
                <a:cs typeface="Arial" pitchFamily="34" charset="0"/>
              </a:defRPr>
            </a:lvl1pPr>
            <a:lvl2pPr fontAlgn="base">
              <a:spcBef>
                <a:spcPct val="0"/>
              </a:spcBef>
              <a:spcAft>
                <a:spcPct val="0"/>
              </a:spcAft>
              <a:tabLst>
                <a:tab pos="311150" algn="l"/>
              </a:tabLst>
              <a:defRPr>
                <a:solidFill>
                  <a:schemeClr val="tx1"/>
                </a:solidFill>
                <a:latin typeface="Arial" pitchFamily="34" charset="0"/>
                <a:cs typeface="Arial" pitchFamily="34" charset="0"/>
              </a:defRPr>
            </a:lvl2pPr>
            <a:lvl3pPr fontAlgn="base">
              <a:spcBef>
                <a:spcPct val="0"/>
              </a:spcBef>
              <a:spcAft>
                <a:spcPct val="0"/>
              </a:spcAft>
              <a:tabLst>
                <a:tab pos="311150" algn="l"/>
              </a:tabLst>
              <a:defRPr>
                <a:solidFill>
                  <a:schemeClr val="tx1"/>
                </a:solidFill>
                <a:latin typeface="Arial" pitchFamily="34" charset="0"/>
                <a:cs typeface="Arial" pitchFamily="34" charset="0"/>
              </a:defRPr>
            </a:lvl3pPr>
            <a:lvl4pPr fontAlgn="base">
              <a:spcBef>
                <a:spcPct val="0"/>
              </a:spcBef>
              <a:spcAft>
                <a:spcPct val="0"/>
              </a:spcAft>
              <a:tabLst>
                <a:tab pos="311150" algn="l"/>
              </a:tabLst>
              <a:defRPr>
                <a:solidFill>
                  <a:schemeClr val="tx1"/>
                </a:solidFill>
                <a:latin typeface="Arial" pitchFamily="34" charset="0"/>
                <a:cs typeface="Arial" pitchFamily="34" charset="0"/>
              </a:defRPr>
            </a:lvl4pPr>
            <a:lvl5pPr fontAlgn="base">
              <a:spcBef>
                <a:spcPct val="0"/>
              </a:spcBef>
              <a:spcAft>
                <a:spcPct val="0"/>
              </a:spcAft>
              <a:tabLst>
                <a:tab pos="311150" algn="l"/>
              </a:tabLst>
              <a:defRPr>
                <a:solidFill>
                  <a:schemeClr val="tx1"/>
                </a:solidFill>
                <a:latin typeface="Arial" pitchFamily="34" charset="0"/>
                <a:cs typeface="Arial" pitchFamily="34" charset="0"/>
              </a:defRPr>
            </a:lvl5pPr>
            <a:lvl6pPr fontAlgn="base">
              <a:spcBef>
                <a:spcPct val="0"/>
              </a:spcBef>
              <a:spcAft>
                <a:spcPct val="0"/>
              </a:spcAft>
              <a:tabLst>
                <a:tab pos="311150" algn="l"/>
              </a:tabLst>
              <a:defRPr>
                <a:solidFill>
                  <a:schemeClr val="tx1"/>
                </a:solidFill>
                <a:latin typeface="Arial" pitchFamily="34" charset="0"/>
                <a:cs typeface="Arial" pitchFamily="34" charset="0"/>
              </a:defRPr>
            </a:lvl6pPr>
            <a:lvl7pPr fontAlgn="base">
              <a:spcBef>
                <a:spcPct val="0"/>
              </a:spcBef>
              <a:spcAft>
                <a:spcPct val="0"/>
              </a:spcAft>
              <a:tabLst>
                <a:tab pos="311150" algn="l"/>
              </a:tabLst>
              <a:defRPr>
                <a:solidFill>
                  <a:schemeClr val="tx1"/>
                </a:solidFill>
                <a:latin typeface="Arial" pitchFamily="34" charset="0"/>
                <a:cs typeface="Arial" pitchFamily="34" charset="0"/>
              </a:defRPr>
            </a:lvl7pPr>
            <a:lvl8pPr fontAlgn="base">
              <a:spcBef>
                <a:spcPct val="0"/>
              </a:spcBef>
              <a:spcAft>
                <a:spcPct val="0"/>
              </a:spcAft>
              <a:tabLst>
                <a:tab pos="311150" algn="l"/>
              </a:tabLst>
              <a:defRPr>
                <a:solidFill>
                  <a:schemeClr val="tx1"/>
                </a:solidFill>
                <a:latin typeface="Arial" pitchFamily="34" charset="0"/>
                <a:cs typeface="Arial" pitchFamily="34" charset="0"/>
              </a:defRPr>
            </a:lvl8pPr>
            <a:lvl9pPr fontAlgn="base">
              <a:spcBef>
                <a:spcPct val="0"/>
              </a:spcBef>
              <a:spcAft>
                <a:spcPct val="0"/>
              </a:spcAft>
              <a:tabLst>
                <a:tab pos="311150" algn="l"/>
              </a:tabLst>
              <a:defRPr>
                <a:solidFill>
                  <a:schemeClr val="tx1"/>
                </a:solidFill>
                <a:latin typeface="Arial" pitchFamily="34" charset="0"/>
                <a:cs typeface="Arial" pitchFamily="34" charset="0"/>
              </a:defRPr>
            </a:lvl9pPr>
          </a:lstStyle>
          <a:p>
            <a:pPr marL="0" marR="0" lvl="0" indent="12700" algn="l" defTabSz="914400" rtl="0" eaLnBrk="1" fontAlgn="base" latinLnBrk="0" hangingPunct="1">
              <a:lnSpc>
                <a:spcPct val="100000"/>
              </a:lnSpc>
              <a:spcBef>
                <a:spcPct val="0"/>
              </a:spcBef>
              <a:spcAft>
                <a:spcPct val="0"/>
              </a:spcAft>
              <a:buClrTx/>
              <a:buSzTx/>
              <a:buFontTx/>
              <a:buNone/>
              <a:tabLst>
                <a:tab pos="311150" algn="l"/>
              </a:tabLst>
            </a:pPr>
            <a:r>
              <a:rPr kumimoji="0" lang="en-US" altLang="en-US" sz="2000" b="0" i="0" u="none" strike="noStrike" cap="none" normalizeH="0" baseline="0" dirty="0">
                <a:ln>
                  <a:noFill/>
                </a:ln>
                <a:solidFill>
                  <a:srgbClr val="FF0000"/>
                </a:solidFill>
                <a:effectLst/>
                <a:latin typeface="Times New Roman" pitchFamily="18" charset="0"/>
                <a:ea typeface="Arial" pitchFamily="34" charset="0"/>
                <a:cs typeface="Times New Roman" pitchFamily="18" charset="0"/>
              </a:rPr>
              <a:t>Bài 1. Hãy kể tên 3 loại vật nuôi thuộc nhóm gia súc. 3 loại thuộc nhóm gia cầm vá vai trò của chúng theo mẫu bảng </a:t>
            </a:r>
            <a:r>
              <a:rPr kumimoji="0" lang="en-US" altLang="en-US" sz="2000" b="0" i="0" u="none" strike="noStrike" cap="none" normalizeH="0" baseline="0" dirty="0" err="1">
                <a:ln>
                  <a:noFill/>
                </a:ln>
                <a:solidFill>
                  <a:srgbClr val="FF0000"/>
                </a:solidFill>
                <a:effectLst/>
                <a:latin typeface="Times New Roman" pitchFamily="18" charset="0"/>
                <a:ea typeface="Arial" pitchFamily="34" charset="0"/>
                <a:cs typeface="Times New Roman" pitchFamily="18" charset="0"/>
              </a:rPr>
              <a:t>dưởi</a:t>
            </a:r>
            <a:r>
              <a:rPr kumimoji="0" lang="en-US" altLang="en-US" sz="2000" b="0" i="0" u="none" strike="noStrike" cap="none" normalizeH="0" baseline="0" dirty="0">
                <a:ln>
                  <a:noFill/>
                </a:ln>
                <a:solidFill>
                  <a:srgbClr val="FF0000"/>
                </a:solidFill>
                <a:effectLst/>
                <a:latin typeface="Times New Roman" pitchFamily="18" charset="0"/>
                <a:ea typeface="Arial" pitchFamily="34" charset="0"/>
                <a:cs typeface="Times New Roman" pitchFamily="18" charset="0"/>
              </a:rPr>
              <a:t> đây.</a:t>
            </a:r>
            <a:endParaRPr kumimoji="0" lang="en-US" altLang="en-US" sz="2000" b="0" i="0" u="none" strike="noStrike" cap="none" normalizeH="0" baseline="0" dirty="0">
              <a:ln>
                <a:noFill/>
              </a:ln>
              <a:solidFill>
                <a:srgbClr val="FF0000"/>
              </a:solidFill>
              <a:effectLst/>
            </a:endParaRPr>
          </a:p>
        </p:txBody>
      </p:sp>
    </p:spTree>
    <p:extLst>
      <p:ext uri="{BB962C8B-B14F-4D97-AF65-F5344CB8AC3E}">
        <p14:creationId xmlns:p14="http://schemas.microsoft.com/office/powerpoint/2010/main" val="26421662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107504" y="116632"/>
            <a:ext cx="8568952" cy="70788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2700" fontAlgn="base">
              <a:spcBef>
                <a:spcPct val="0"/>
              </a:spcBef>
              <a:spcAft>
                <a:spcPct val="0"/>
              </a:spcAft>
              <a:tabLst>
                <a:tab pos="311150" algn="l"/>
              </a:tabLst>
              <a:defRPr>
                <a:solidFill>
                  <a:schemeClr val="tx1"/>
                </a:solidFill>
                <a:latin typeface="Arial" pitchFamily="34" charset="0"/>
                <a:cs typeface="Arial" pitchFamily="34" charset="0"/>
              </a:defRPr>
            </a:lvl1pPr>
            <a:lvl2pPr fontAlgn="base">
              <a:spcBef>
                <a:spcPct val="0"/>
              </a:spcBef>
              <a:spcAft>
                <a:spcPct val="0"/>
              </a:spcAft>
              <a:tabLst>
                <a:tab pos="311150" algn="l"/>
              </a:tabLst>
              <a:defRPr>
                <a:solidFill>
                  <a:schemeClr val="tx1"/>
                </a:solidFill>
                <a:latin typeface="Arial" pitchFamily="34" charset="0"/>
                <a:cs typeface="Arial" pitchFamily="34" charset="0"/>
              </a:defRPr>
            </a:lvl2pPr>
            <a:lvl3pPr fontAlgn="base">
              <a:spcBef>
                <a:spcPct val="0"/>
              </a:spcBef>
              <a:spcAft>
                <a:spcPct val="0"/>
              </a:spcAft>
              <a:tabLst>
                <a:tab pos="311150" algn="l"/>
              </a:tabLst>
              <a:defRPr>
                <a:solidFill>
                  <a:schemeClr val="tx1"/>
                </a:solidFill>
                <a:latin typeface="Arial" pitchFamily="34" charset="0"/>
                <a:cs typeface="Arial" pitchFamily="34" charset="0"/>
              </a:defRPr>
            </a:lvl3pPr>
            <a:lvl4pPr fontAlgn="base">
              <a:spcBef>
                <a:spcPct val="0"/>
              </a:spcBef>
              <a:spcAft>
                <a:spcPct val="0"/>
              </a:spcAft>
              <a:tabLst>
                <a:tab pos="311150" algn="l"/>
              </a:tabLst>
              <a:defRPr>
                <a:solidFill>
                  <a:schemeClr val="tx1"/>
                </a:solidFill>
                <a:latin typeface="Arial" pitchFamily="34" charset="0"/>
                <a:cs typeface="Arial" pitchFamily="34" charset="0"/>
              </a:defRPr>
            </a:lvl4pPr>
            <a:lvl5pPr fontAlgn="base">
              <a:spcBef>
                <a:spcPct val="0"/>
              </a:spcBef>
              <a:spcAft>
                <a:spcPct val="0"/>
              </a:spcAft>
              <a:tabLst>
                <a:tab pos="311150" algn="l"/>
              </a:tabLst>
              <a:defRPr>
                <a:solidFill>
                  <a:schemeClr val="tx1"/>
                </a:solidFill>
                <a:latin typeface="Arial" pitchFamily="34" charset="0"/>
                <a:cs typeface="Arial" pitchFamily="34" charset="0"/>
              </a:defRPr>
            </a:lvl5pPr>
            <a:lvl6pPr fontAlgn="base">
              <a:spcBef>
                <a:spcPct val="0"/>
              </a:spcBef>
              <a:spcAft>
                <a:spcPct val="0"/>
              </a:spcAft>
              <a:tabLst>
                <a:tab pos="311150" algn="l"/>
              </a:tabLst>
              <a:defRPr>
                <a:solidFill>
                  <a:schemeClr val="tx1"/>
                </a:solidFill>
                <a:latin typeface="Arial" pitchFamily="34" charset="0"/>
                <a:cs typeface="Arial" pitchFamily="34" charset="0"/>
              </a:defRPr>
            </a:lvl6pPr>
            <a:lvl7pPr fontAlgn="base">
              <a:spcBef>
                <a:spcPct val="0"/>
              </a:spcBef>
              <a:spcAft>
                <a:spcPct val="0"/>
              </a:spcAft>
              <a:tabLst>
                <a:tab pos="311150" algn="l"/>
              </a:tabLst>
              <a:defRPr>
                <a:solidFill>
                  <a:schemeClr val="tx1"/>
                </a:solidFill>
                <a:latin typeface="Arial" pitchFamily="34" charset="0"/>
                <a:cs typeface="Arial" pitchFamily="34" charset="0"/>
              </a:defRPr>
            </a:lvl7pPr>
            <a:lvl8pPr fontAlgn="base">
              <a:spcBef>
                <a:spcPct val="0"/>
              </a:spcBef>
              <a:spcAft>
                <a:spcPct val="0"/>
              </a:spcAft>
              <a:tabLst>
                <a:tab pos="311150" algn="l"/>
              </a:tabLst>
              <a:defRPr>
                <a:solidFill>
                  <a:schemeClr val="tx1"/>
                </a:solidFill>
                <a:latin typeface="Arial" pitchFamily="34" charset="0"/>
                <a:cs typeface="Arial" pitchFamily="34" charset="0"/>
              </a:defRPr>
            </a:lvl8pPr>
            <a:lvl9pPr fontAlgn="base">
              <a:spcBef>
                <a:spcPct val="0"/>
              </a:spcBef>
              <a:spcAft>
                <a:spcPct val="0"/>
              </a:spcAft>
              <a:tabLst>
                <a:tab pos="311150" algn="l"/>
              </a:tabLst>
              <a:defRPr>
                <a:solidFill>
                  <a:schemeClr val="tx1"/>
                </a:solidFill>
                <a:latin typeface="Arial" pitchFamily="34" charset="0"/>
                <a:cs typeface="Arial" pitchFamily="34" charset="0"/>
              </a:defRPr>
            </a:lvl9pPr>
          </a:lstStyle>
          <a:p>
            <a:pPr marL="0" marR="0" lvl="0" indent="12700" algn="l" defTabSz="914400" rtl="0" eaLnBrk="1" fontAlgn="base" latinLnBrk="0" hangingPunct="1">
              <a:lnSpc>
                <a:spcPct val="100000"/>
              </a:lnSpc>
              <a:spcBef>
                <a:spcPct val="0"/>
              </a:spcBef>
              <a:spcAft>
                <a:spcPct val="0"/>
              </a:spcAft>
              <a:buClrTx/>
              <a:buSzTx/>
              <a:buFontTx/>
              <a:buNone/>
              <a:tabLst>
                <a:tab pos="311150" algn="l"/>
              </a:tabLst>
            </a:pPr>
            <a:r>
              <a:rPr kumimoji="0" lang="en-US" altLang="en-US" sz="2000" b="0" i="0" u="none" strike="noStrike" cap="none" normalizeH="0" baseline="0" dirty="0">
                <a:ln>
                  <a:noFill/>
                </a:ln>
                <a:solidFill>
                  <a:srgbClr val="FF0000"/>
                </a:solidFill>
                <a:effectLst/>
                <a:latin typeface="Times New Roman" pitchFamily="18" charset="0"/>
                <a:ea typeface="Arial" pitchFamily="34" charset="0"/>
                <a:cs typeface="Times New Roman" pitchFamily="18" charset="0"/>
              </a:rPr>
              <a:t>Bài 2. Hãy kể tên 3 loại vật nuôi thuộc nhóm gia súc. 3 loại thuộc nhỏm gia cầm vá vai trò của chúng theo mẫu bảng </a:t>
            </a:r>
            <a:r>
              <a:rPr kumimoji="0" lang="en-US" altLang="en-US" sz="2000" b="0" i="0" u="none" strike="noStrike" cap="none" normalizeH="0" baseline="0" dirty="0" err="1">
                <a:ln>
                  <a:noFill/>
                </a:ln>
                <a:solidFill>
                  <a:srgbClr val="FF0000"/>
                </a:solidFill>
                <a:effectLst/>
                <a:latin typeface="Times New Roman" pitchFamily="18" charset="0"/>
                <a:ea typeface="Arial" pitchFamily="34" charset="0"/>
                <a:cs typeface="Times New Roman" pitchFamily="18" charset="0"/>
              </a:rPr>
              <a:t>dưởi</a:t>
            </a:r>
            <a:r>
              <a:rPr kumimoji="0" lang="en-US" altLang="en-US" sz="2000" b="0" i="0" u="none" strike="noStrike" cap="none" normalizeH="0" baseline="0" dirty="0">
                <a:ln>
                  <a:noFill/>
                </a:ln>
                <a:solidFill>
                  <a:srgbClr val="FF0000"/>
                </a:solidFill>
                <a:effectLst/>
                <a:latin typeface="Times New Roman" pitchFamily="18" charset="0"/>
                <a:ea typeface="Arial" pitchFamily="34" charset="0"/>
                <a:cs typeface="Times New Roman" pitchFamily="18" charset="0"/>
              </a:rPr>
              <a:t> đày.</a:t>
            </a:r>
            <a:endParaRPr kumimoji="0" lang="en-US" altLang="en-US" sz="2000" b="0" i="0" u="none" strike="noStrike" cap="none" normalizeH="0" baseline="0" dirty="0">
              <a:ln>
                <a:noFill/>
              </a:ln>
              <a:solidFill>
                <a:srgbClr val="FF0000"/>
              </a:solidFill>
              <a:effectLst/>
            </a:endParaRPr>
          </a:p>
        </p:txBody>
      </p:sp>
      <p:graphicFrame>
        <p:nvGraphicFramePr>
          <p:cNvPr id="6" name="Table 5"/>
          <p:cNvGraphicFramePr>
            <a:graphicFrameLocks noGrp="1"/>
          </p:cNvGraphicFramePr>
          <p:nvPr>
            <p:extLst>
              <p:ext uri="{D42A27DB-BD31-4B8C-83A1-F6EECF244321}">
                <p14:modId xmlns:p14="http://schemas.microsoft.com/office/powerpoint/2010/main" val="4260711434"/>
              </p:ext>
            </p:extLst>
          </p:nvPr>
        </p:nvGraphicFramePr>
        <p:xfrm>
          <a:off x="107504" y="1052736"/>
          <a:ext cx="8712967" cy="4452366"/>
        </p:xfrm>
        <a:graphic>
          <a:graphicData uri="http://schemas.openxmlformats.org/drawingml/2006/table">
            <a:tbl>
              <a:tblPr firstRow="1" firstCol="1" bandRow="1">
                <a:tableStyleId>{5C22544A-7EE6-4342-B048-85BDC9FD1C3A}</a:tableStyleId>
              </a:tblPr>
              <a:tblGrid>
                <a:gridCol w="1010373">
                  <a:extLst>
                    <a:ext uri="{9D8B030D-6E8A-4147-A177-3AD203B41FA5}">
                      <a16:colId xmlns:a16="http://schemas.microsoft.com/office/drawing/2014/main" val="20000"/>
                    </a:ext>
                  </a:extLst>
                </a:gridCol>
                <a:gridCol w="1581915">
                  <a:extLst>
                    <a:ext uri="{9D8B030D-6E8A-4147-A177-3AD203B41FA5}">
                      <a16:colId xmlns:a16="http://schemas.microsoft.com/office/drawing/2014/main" val="20001"/>
                    </a:ext>
                  </a:extLst>
                </a:gridCol>
                <a:gridCol w="6120679">
                  <a:extLst>
                    <a:ext uri="{9D8B030D-6E8A-4147-A177-3AD203B41FA5}">
                      <a16:colId xmlns:a16="http://schemas.microsoft.com/office/drawing/2014/main" val="20002"/>
                    </a:ext>
                  </a:extLst>
                </a:gridCol>
              </a:tblGrid>
              <a:tr h="0">
                <a:tc gridSpan="2">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Vật nuôi</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hMerge="1">
                  <a:txBody>
                    <a:bodyPr/>
                    <a:lstStyle/>
                    <a:p>
                      <a:endParaRPr lang="en-US"/>
                    </a:p>
                  </a:txBody>
                  <a:tcPr/>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Vai trò</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0"/>
                  </a:ext>
                </a:extLst>
              </a:tr>
              <a:tr h="0">
                <a:tc rowSpan="3">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Gia súc</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Bò sữa</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a:effectLst/>
                          <a:latin typeface="Times New Roman" panose="02020603050405020304" pitchFamily="18" charset="0"/>
                          <a:cs typeface="Times New Roman" panose="02020603050405020304" pitchFamily="18" charset="0"/>
                        </a:rPr>
                        <a:t>Cung cấp thực phẩm (thịt, sữa) và xuất khẩu</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1"/>
                  </a:ext>
                </a:extLst>
              </a:tr>
              <a:tr h="0">
                <a:tc vMerge="1">
                  <a:txBody>
                    <a:bodyPr/>
                    <a:lstStyle/>
                    <a:p>
                      <a:endParaRPr lang="en-US"/>
                    </a:p>
                  </a:txBody>
                  <a:tcPr/>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Trâu</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a:effectLst/>
                          <a:latin typeface="Times New Roman" panose="02020603050405020304" pitchFamily="18" charset="0"/>
                          <a:cs typeface="Times New Roman" panose="02020603050405020304" pitchFamily="18" charset="0"/>
                        </a:rPr>
                        <a:t>Cung cấp thực phẩm và sức kéo.</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2"/>
                  </a:ext>
                </a:extLst>
              </a:tr>
              <a:tr h="0">
                <a:tc vMerge="1">
                  <a:txBody>
                    <a:bodyPr/>
                    <a:lstStyle/>
                    <a:p>
                      <a:endParaRPr lang="en-US"/>
                    </a:p>
                  </a:txBody>
                  <a:tcPr/>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Chó</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a:effectLst/>
                          <a:latin typeface="Times New Roman" panose="02020603050405020304" pitchFamily="18" charset="0"/>
                          <a:cs typeface="Times New Roman" panose="02020603050405020304" pitchFamily="18" charset="0"/>
                        </a:rPr>
                        <a:t>Giữ nhà, làm cảnh; làm bạn, cung cấp thực phẩm</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3"/>
                  </a:ext>
                </a:extLst>
              </a:tr>
              <a:tr h="0">
                <a:tc rowSpan="3">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Gia cầm</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Gà</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dirty="0">
                          <a:effectLst/>
                          <a:latin typeface="Times New Roman" panose="02020603050405020304" pitchFamily="18" charset="0"/>
                          <a:cs typeface="Times New Roman" panose="02020603050405020304" pitchFamily="18" charset="0"/>
                        </a:rPr>
                        <a:t>Cung cấp thực phẩm (thịt, trứng); lấy lông chế biến các sản phẩm tiêu dùng khác; phương tiện báo thức ở nông thôn; làm cảnh;…………</a:t>
                      </a:r>
                      <a:endParaRPr lang="en-US" sz="2400" dirty="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4"/>
                  </a:ext>
                </a:extLst>
              </a:tr>
              <a:tr h="0">
                <a:tc vMerge="1">
                  <a:txBody>
                    <a:bodyPr/>
                    <a:lstStyle/>
                    <a:p>
                      <a:endParaRPr lang="en-US"/>
                    </a:p>
                  </a:txBody>
                  <a:tcPr/>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Vịt</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dirty="0">
                          <a:effectLst/>
                          <a:latin typeface="Times New Roman" panose="02020603050405020304" pitchFamily="18" charset="0"/>
                          <a:cs typeface="Times New Roman" panose="02020603050405020304" pitchFamily="18" charset="0"/>
                        </a:rPr>
                        <a:t>Cung cấp thịt, trứng, lông,……………</a:t>
                      </a:r>
                      <a:endParaRPr lang="en-US" sz="2400" dirty="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5"/>
                  </a:ext>
                </a:extLst>
              </a:tr>
              <a:tr h="0">
                <a:tc vMerge="1">
                  <a:txBody>
                    <a:bodyPr/>
                    <a:lstStyle/>
                    <a:p>
                      <a:endParaRPr lang="en-US"/>
                    </a:p>
                  </a:txBody>
                  <a:tcPr/>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Ngỗng</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dirty="0">
                          <a:effectLst/>
                          <a:latin typeface="Times New Roman" panose="02020603050405020304" pitchFamily="18" charset="0"/>
                          <a:cs typeface="Times New Roman" panose="02020603050405020304" pitchFamily="18" charset="0"/>
                        </a:rPr>
                        <a:t>Cung cấp thịt, trứng, lông,……….</a:t>
                      </a:r>
                      <a:endParaRPr lang="en-US" sz="2400" dirty="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1462188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67544" y="332656"/>
            <a:ext cx="8208912" cy="1569660"/>
          </a:xfrm>
          <a:prstGeom prst="rect">
            <a:avLst/>
          </a:prstGeom>
        </p:spPr>
        <p:txBody>
          <a:bodyPr wrap="square">
            <a:spAutoFit/>
          </a:bodyPr>
          <a:lstStyle/>
          <a:p>
            <a:r>
              <a:rPr lang="en-US" sz="2400" dirty="0">
                <a:solidFill>
                  <a:srgbClr val="FF0000"/>
                </a:solidFill>
                <a:latin typeface="Times New Roman" panose="02020603050405020304" pitchFamily="18" charset="0"/>
                <a:cs typeface="Times New Roman" panose="02020603050405020304" pitchFamily="18" charset="0"/>
              </a:rPr>
              <a:t>Bài 2. Ngày nay, người ta cho ràng chất thải chăn nuôi là một </a:t>
            </a:r>
            <a:r>
              <a:rPr lang="en-US" sz="2400" dirty="0" err="1">
                <a:solidFill>
                  <a:srgbClr val="FF0000"/>
                </a:solidFill>
                <a:latin typeface="Times New Roman" panose="02020603050405020304" pitchFamily="18" charset="0"/>
                <a:cs typeface="Times New Roman" panose="02020603050405020304" pitchFamily="18" charset="0"/>
              </a:rPr>
              <a:t>nguổn</a:t>
            </a:r>
            <a:r>
              <a:rPr lang="en-US" sz="2400" dirty="0">
                <a:solidFill>
                  <a:srgbClr val="FF0000"/>
                </a:solidFill>
                <a:latin typeface="Times New Roman" panose="02020603050405020304" pitchFamily="18" charset="0"/>
                <a:cs typeface="Times New Roman" panose="02020603050405020304" pitchFamily="18" charset="0"/>
              </a:rPr>
              <a:t> tài nguyên rất có giá trị. Em cho biết ý kiên trên đúng hay sai. Tại sao?</a:t>
            </a:r>
          </a:p>
          <a:p>
            <a:r>
              <a:rPr lang="en-US" sz="2400" dirty="0">
                <a:solidFill>
                  <a:srgbClr val="FF0000"/>
                </a:solidFill>
                <a:latin typeface="Times New Roman" panose="02020603050405020304" pitchFamily="18" charset="0"/>
                <a:cs typeface="Times New Roman" panose="02020603050405020304" pitchFamily="18" charset="0"/>
              </a:rPr>
              <a:t>	</a:t>
            </a:r>
          </a:p>
        </p:txBody>
      </p:sp>
      <p:sp>
        <p:nvSpPr>
          <p:cNvPr id="5" name="Rectangle 4"/>
          <p:cNvSpPr/>
          <p:nvPr/>
        </p:nvSpPr>
        <p:spPr>
          <a:xfrm>
            <a:off x="467544" y="1921789"/>
            <a:ext cx="8496944" cy="1200329"/>
          </a:xfrm>
          <a:prstGeom prst="rect">
            <a:avLst/>
          </a:prstGeom>
        </p:spPr>
        <p:txBody>
          <a:bodyPr wrap="square">
            <a:spAutoFit/>
          </a:bodyPr>
          <a:lstStyle/>
          <a:p>
            <a:r>
              <a:rPr lang="en-US" sz="2400" dirty="0">
                <a:latin typeface="Times New Roman" panose="02020603050405020304" pitchFamily="18" charset="0"/>
                <a:cs typeface="Times New Roman" panose="02020603050405020304" pitchFamily="18" charset="0"/>
              </a:rPr>
              <a:t>Theo em ý kiến trên đúng. Vì chất thải chăn nuôi (phân hữu </a:t>
            </a:r>
            <a:r>
              <a:rPr lang="en-US" sz="2400">
                <a:latin typeface="Times New Roman" panose="02020603050405020304" pitchFamily="18" charset="0"/>
                <a:cs typeface="Times New Roman" panose="02020603050405020304" pitchFamily="18" charset="0"/>
              </a:rPr>
              <a:t>cơ) có </a:t>
            </a:r>
            <a:r>
              <a:rPr lang="en-US" sz="2400" dirty="0">
                <a:latin typeface="Times New Roman" panose="02020603050405020304" pitchFamily="18" charset="0"/>
                <a:cs typeface="Times New Roman" panose="02020603050405020304" pitchFamily="18" charset="0"/>
              </a:rPr>
              <a:t>thể được tái sử dụng gom lại phục vụ nông nghiệp và nhu cầu của từng địa phương, sản xuất ra năng lượng tái tạo (khí mê tan)…….</a:t>
            </a:r>
          </a:p>
        </p:txBody>
      </p:sp>
    </p:spTree>
    <p:extLst>
      <p:ext uri="{BB962C8B-B14F-4D97-AF65-F5344CB8AC3E}">
        <p14:creationId xmlns:p14="http://schemas.microsoft.com/office/powerpoint/2010/main" val="2642166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145</TotalTime>
  <Words>515</Words>
  <Application>Microsoft Office PowerPoint</Application>
  <PresentationFormat>On-screen Show (4:3)</PresentationFormat>
  <Paragraphs>51</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Times New Roman</vt:lpstr>
      <vt:lpstr>Office Theme</vt:lpstr>
      <vt:lpstr>Kiểm tra bài cũ </vt:lpstr>
      <vt:lpstr>Chương III: CHĂN NUÔI</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 LUA</dc:creator>
  <cp:lastModifiedBy>vũ hạnh</cp:lastModifiedBy>
  <cp:revision>35</cp:revision>
  <dcterms:created xsi:type="dcterms:W3CDTF">2022-07-01T08:39:21Z</dcterms:created>
  <dcterms:modified xsi:type="dcterms:W3CDTF">2024-05-10T17:29:47Z</dcterms:modified>
</cp:coreProperties>
</file>