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5"/>
  </p:notesMasterIdLst>
  <p:sldIdLst>
    <p:sldId id="264" r:id="rId2"/>
    <p:sldId id="257" r:id="rId3"/>
    <p:sldId id="259" r:id="rId4"/>
    <p:sldId id="256" r:id="rId5"/>
    <p:sldId id="261" r:id="rId6"/>
    <p:sldId id="269" r:id="rId7"/>
    <p:sldId id="270" r:id="rId8"/>
    <p:sldId id="263" r:id="rId9"/>
    <p:sldId id="271" r:id="rId10"/>
    <p:sldId id="265" r:id="rId11"/>
    <p:sldId id="260" r:id="rId12"/>
    <p:sldId id="272" r:id="rId13"/>
    <p:sldId id="273" r:id="rId14"/>
    <p:sldId id="274" r:id="rId15"/>
    <p:sldId id="275" r:id="rId16"/>
    <p:sldId id="266" r:id="rId17"/>
    <p:sldId id="276" r:id="rId18"/>
    <p:sldId id="277" r:id="rId19"/>
    <p:sldId id="278" r:id="rId20"/>
    <p:sldId id="279" r:id="rId21"/>
    <p:sldId id="267" r:id="rId22"/>
    <p:sldId id="268" r:id="rId23"/>
    <p:sldId id="280" r:id="rId24"/>
    <p:sldId id="281" r:id="rId25"/>
    <p:sldId id="282" r:id="rId26"/>
    <p:sldId id="285" r:id="rId27"/>
    <p:sldId id="313" r:id="rId28"/>
    <p:sldId id="311" r:id="rId29"/>
    <p:sldId id="288" r:id="rId30"/>
    <p:sldId id="312" r:id="rId31"/>
    <p:sldId id="290" r:id="rId32"/>
    <p:sldId id="291" r:id="rId33"/>
    <p:sldId id="292" r:id="rId34"/>
    <p:sldId id="293" r:id="rId35"/>
    <p:sldId id="314" r:id="rId36"/>
    <p:sldId id="295" r:id="rId37"/>
    <p:sldId id="296" r:id="rId38"/>
    <p:sldId id="258" r:id="rId39"/>
    <p:sldId id="262"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71"/>
    <a:srgbClr val="7DA448"/>
    <a:srgbClr val="C3F1B3"/>
    <a:srgbClr val="DCFFD0"/>
    <a:srgbClr val="54433F"/>
    <a:srgbClr val="B9DB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18D97B-C7B6-4654-A567-0CCC848386D7}" type="datetimeFigureOut">
              <a:rPr lang="en-US" smtClean="0"/>
              <a:t>5/11/2024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B6A165-7CA7-4DE5-89A9-F0F86EB967BA}" type="slidenum">
              <a:rPr lang="en-US" smtClean="0"/>
              <a:t>‹#›</a:t>
            </a:fld>
            <a:endParaRPr lang="en-US"/>
          </a:p>
        </p:txBody>
      </p:sp>
    </p:spTree>
    <p:extLst>
      <p:ext uri="{BB962C8B-B14F-4D97-AF65-F5344CB8AC3E}">
        <p14:creationId xmlns:p14="http://schemas.microsoft.com/office/powerpoint/2010/main" val="2472504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B6A165-7CA7-4DE5-89A9-F0F86EB967BA}" type="slidenum">
              <a:rPr lang="en-US" smtClean="0"/>
              <a:t>15</a:t>
            </a:fld>
            <a:endParaRPr lang="en-US"/>
          </a:p>
        </p:txBody>
      </p:sp>
    </p:spTree>
    <p:extLst>
      <p:ext uri="{BB962C8B-B14F-4D97-AF65-F5344CB8AC3E}">
        <p14:creationId xmlns:p14="http://schemas.microsoft.com/office/powerpoint/2010/main" val="2192995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sv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1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sv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61.sv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3.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32.png"/><Relationship Id="rId4" Type="http://schemas.openxmlformats.org/officeDocument/2006/relationships/image" Target="../media/image81.svg"/></Relationships>
</file>

<file path=ppt/slides/_rels/slide25.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 Id="rId9"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svg"/></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svg"/></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sv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10" Type="http://schemas.openxmlformats.org/officeDocument/2006/relationships/image" Target="../media/image18.jpeg"/><Relationship Id="rId4" Type="http://schemas.openxmlformats.org/officeDocument/2006/relationships/image" Target="../media/image12.svg"/><Relationship Id="rId9"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97.sv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04.svg"/><Relationship Id="rId4" Type="http://schemas.openxmlformats.org/officeDocument/2006/relationships/image" Target="../media/image103.png"/></Relationships>
</file>

<file path=ppt/slides/_rels/slide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107.jpe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3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3.svg"/></Relationships>
</file>

<file path=ppt/slides/_rels/slide3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sv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g"/><Relationship Id="rId7" Type="http://schemas.openxmlformats.org/officeDocument/2006/relationships/image" Target="../media/image17.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19.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svg"/><Relationship Id="rId4" Type="http://schemas.openxmlformats.org/officeDocument/2006/relationships/image" Target="../media/image116.png"/></Relationships>
</file>

<file path=ppt/slides/_rels/slide4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4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5.png"/><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1.png"/></Relationships>
</file>

<file path=ppt/slides/_rels/slide4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4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130.png"/></Relationships>
</file>

<file path=ppt/slides/_rels/slide4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5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3.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5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5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13360">
            <a:off x="-560637" y="5640553"/>
            <a:ext cx="4473103" cy="51414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1964" b="28514"/>
          <a:stretch>
            <a:fillRect/>
          </a:stretch>
        </p:blipFill>
        <p:spPr>
          <a:xfrm flipH="1">
            <a:off x="10439841" y="4600694"/>
            <a:ext cx="8379793" cy="7369334"/>
          </a:xfrm>
          <a:prstGeom prst="rect">
            <a:avLst/>
          </a:prstGeom>
        </p:spPr>
      </p:pic>
      <p:pic>
        <p:nvPicPr>
          <p:cNvPr id="14" name="Picture 13">
            <a:extLst>
              <a:ext uri="{FF2B5EF4-FFF2-40B4-BE49-F238E27FC236}">
                <a16:creationId xmlns:a16="http://schemas.microsoft.com/office/drawing/2014/main" id="{5F004DF7-CB12-1FF2-2183-ECD2E3DF7684}"/>
              </a:ext>
            </a:extLst>
          </p:cNvPr>
          <p:cNvPicPr>
            <a:picLocks noChangeAspect="1"/>
          </p:cNvPicPr>
          <p:nvPr/>
        </p:nvPicPr>
        <p:blipFill>
          <a:blip r:embed="rId6"/>
          <a:stretch>
            <a:fillRect/>
          </a:stretch>
        </p:blipFill>
        <p:spPr>
          <a:xfrm>
            <a:off x="-1905000" y="-1445017"/>
            <a:ext cx="21183600" cy="13155249"/>
          </a:xfrm>
          <a:prstGeom prst="rect">
            <a:avLst/>
          </a:prstGeom>
        </p:spPr>
      </p:pic>
      <p:sp>
        <p:nvSpPr>
          <p:cNvPr id="8" name="TextBox 8"/>
          <p:cNvSpPr txBox="1"/>
          <p:nvPr/>
        </p:nvSpPr>
        <p:spPr>
          <a:xfrm>
            <a:off x="1320113" y="3615462"/>
            <a:ext cx="15647774" cy="3034292"/>
          </a:xfrm>
          <a:prstGeom prst="rect">
            <a:avLst/>
          </a:prstGeom>
        </p:spPr>
        <p:txBody>
          <a:bodyPr wrap="square" lIns="0" tIns="0" rIns="0" bIns="0" rtlCol="0" anchor="t">
            <a:spAutoFit/>
          </a:bodyPr>
          <a:lstStyle/>
          <a:p>
            <a:pPr algn="ctr">
              <a:lnSpc>
                <a:spcPct val="130000"/>
              </a:lnSpc>
            </a:pPr>
            <a:r>
              <a:rPr lang="en-US" sz="8000" b="1">
                <a:solidFill>
                  <a:schemeClr val="accent3">
                    <a:lumMod val="50000"/>
                  </a:schemeClr>
                </a:solidFill>
                <a:latin typeface="Arial" panose="020B0604020202020204" pitchFamily="34" charset="0"/>
                <a:cs typeface="Arial" panose="020B0604020202020204" pitchFamily="34" charset="0"/>
              </a:rPr>
              <a:t>CHÀO MỪNG CÁC EM ĐẾN VỚI BUỔI HỌC NGÀY HÔM NAY</a:t>
            </a:r>
          </a:p>
        </p:txBody>
      </p:sp>
      <p:pic>
        <p:nvPicPr>
          <p:cNvPr id="12" name="Picture 12">
            <a:extLst>
              <a:ext uri="{FF2B5EF4-FFF2-40B4-BE49-F238E27FC236}">
                <a16:creationId xmlns:a16="http://schemas.microsoft.com/office/drawing/2014/main" id="{9AA4A332-0E89-2646-F333-31D09004CA0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942266" y="7217317"/>
            <a:ext cx="3546209" cy="286275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039297-8E67-4DE3-D087-48CAD8F1D9EE}"/>
              </a:ext>
            </a:extLst>
          </p:cNvPr>
          <p:cNvPicPr>
            <a:picLocks noChangeAspect="1"/>
          </p:cNvPicPr>
          <p:nvPr/>
        </p:nvPicPr>
        <p:blipFill>
          <a:blip r:embed="rId2"/>
          <a:stretch>
            <a:fillRect/>
          </a:stretch>
        </p:blipFill>
        <p:spPr>
          <a:xfrm>
            <a:off x="-516932" y="-563661"/>
            <a:ext cx="21357831" cy="13805115"/>
          </a:xfrm>
          <a:prstGeom prst="rect">
            <a:avLst/>
          </a:prstGeom>
        </p:spPr>
      </p:pic>
      <p:sp>
        <p:nvSpPr>
          <p:cNvPr id="19" name="TextBox 8">
            <a:extLst>
              <a:ext uri="{FF2B5EF4-FFF2-40B4-BE49-F238E27FC236}">
                <a16:creationId xmlns:a16="http://schemas.microsoft.com/office/drawing/2014/main" id="{761C1CB1-02E0-A6B5-93AC-C4256481B5C7}"/>
              </a:ext>
            </a:extLst>
          </p:cNvPr>
          <p:cNvSpPr txBox="1"/>
          <p:nvPr/>
        </p:nvSpPr>
        <p:spPr>
          <a:xfrm>
            <a:off x="2869856" y="3626354"/>
            <a:ext cx="12548287" cy="3034292"/>
          </a:xfrm>
          <a:prstGeom prst="rect">
            <a:avLst/>
          </a:prstGeom>
        </p:spPr>
        <p:txBody>
          <a:bodyPr wrap="square" lIns="0" tIns="0" rIns="0" bIns="0" rtlCol="0" anchor="t">
            <a:spAutoFit/>
          </a:bodyPr>
          <a:lstStyle/>
          <a:p>
            <a:pPr algn="ctr">
              <a:lnSpc>
                <a:spcPct val="130000"/>
              </a:lnSpc>
              <a:spcBef>
                <a:spcPts val="300"/>
              </a:spcBef>
              <a:spcAft>
                <a:spcPts val="300"/>
              </a:spcAft>
            </a:pPr>
            <a:r>
              <a:rPr lang="fr-FR" sz="8000" b="1">
                <a:solidFill>
                  <a:schemeClr val="bg1"/>
                </a:solidFill>
                <a:effectLst/>
                <a:latin typeface="Arial" panose="020B0604020202020204" pitchFamily="34" charset="0"/>
                <a:ea typeface="Calibri" panose="020F0502020204030204" pitchFamily="34" charset="0"/>
                <a:cs typeface="Arial" panose="020B0604020202020204" pitchFamily="34" charset="0"/>
              </a:rPr>
              <a:t>I. Vai trò và triển vọng của trồng trọt</a:t>
            </a:r>
            <a:endParaRPr lang="en-US" sz="8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7">
            <a:extLst>
              <a:ext uri="{FF2B5EF4-FFF2-40B4-BE49-F238E27FC236}">
                <a16:creationId xmlns:a16="http://schemas.microsoft.com/office/drawing/2014/main" id="{BE15D262-6C8B-8F76-75C8-65EAEA084D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2408812" y="5714539"/>
            <a:ext cx="4630022" cy="4768749"/>
          </a:xfrm>
          <a:prstGeom prst="rect">
            <a:avLst/>
          </a:prstGeom>
        </p:spPr>
      </p:pic>
      <p:pic>
        <p:nvPicPr>
          <p:cNvPr id="21" name="Google Shape;583;p54">
            <a:extLst>
              <a:ext uri="{FF2B5EF4-FFF2-40B4-BE49-F238E27FC236}">
                <a16:creationId xmlns:a16="http://schemas.microsoft.com/office/drawing/2014/main" id="{B430FC6B-D74A-2F25-05EF-08FD4E143CC8}"/>
              </a:ext>
            </a:extLst>
          </p:cNvPr>
          <p:cNvPicPr preferRelativeResize="0"/>
          <p:nvPr/>
        </p:nvPicPr>
        <p:blipFill rotWithShape="1">
          <a:blip r:embed="rId5">
            <a:alphaModFix/>
          </a:blip>
          <a:srcRect b="11150"/>
          <a:stretch/>
        </p:blipFill>
        <p:spPr>
          <a:xfrm rot="20649418">
            <a:off x="897507" y="751765"/>
            <a:ext cx="4171175" cy="2821639"/>
          </a:xfrm>
          <a:prstGeom prst="rect">
            <a:avLst/>
          </a:prstGeom>
          <a:noFill/>
          <a:ln>
            <a:noFill/>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1AA23B-1235-305C-7364-E6050FFB70E9}"/>
              </a:ext>
            </a:extLst>
          </p:cNvPr>
          <p:cNvPicPr>
            <a:picLocks noChangeAspect="1"/>
          </p:cNvPicPr>
          <p:nvPr/>
        </p:nvPicPr>
        <p:blipFill>
          <a:blip r:embed="rId2"/>
          <a:stretch>
            <a:fillRect/>
          </a:stretch>
        </p:blipFill>
        <p:spPr>
          <a:xfrm>
            <a:off x="-1226093" y="-2306191"/>
            <a:ext cx="19685113" cy="12849668"/>
          </a:xfrm>
          <a:prstGeom prst="rect">
            <a:avLst/>
          </a:prstGeom>
        </p:spPr>
      </p:pic>
      <p:sp>
        <p:nvSpPr>
          <p:cNvPr id="17" name="TextBox 8">
            <a:extLst>
              <a:ext uri="{FF2B5EF4-FFF2-40B4-BE49-F238E27FC236}">
                <a16:creationId xmlns:a16="http://schemas.microsoft.com/office/drawing/2014/main" id="{D26C9878-8A06-1FDF-6EC6-668848AB7BD8}"/>
              </a:ext>
            </a:extLst>
          </p:cNvPr>
          <p:cNvSpPr txBox="1"/>
          <p:nvPr/>
        </p:nvSpPr>
        <p:spPr>
          <a:xfrm>
            <a:off x="4245439" y="643168"/>
            <a:ext cx="9797121" cy="1216295"/>
          </a:xfrm>
          <a:prstGeom prst="rect">
            <a:avLst/>
          </a:prstGeom>
        </p:spPr>
        <p:txBody>
          <a:bodyPr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1. Vai trò</a:t>
            </a:r>
          </a:p>
        </p:txBody>
      </p:sp>
      <p:sp>
        <p:nvSpPr>
          <p:cNvPr id="18" name="Rectangle 2">
            <a:extLst>
              <a:ext uri="{FF2B5EF4-FFF2-40B4-BE49-F238E27FC236}">
                <a16:creationId xmlns:a16="http://schemas.microsoft.com/office/drawing/2014/main" id="{968EFABE-4151-F352-0591-44FC06109F39}"/>
              </a:ext>
            </a:extLst>
          </p:cNvPr>
          <p:cNvSpPr>
            <a:spLocks noChangeArrowheads="1"/>
          </p:cNvSpPr>
          <p:nvPr/>
        </p:nvSpPr>
        <p:spPr bwMode="auto">
          <a:xfrm>
            <a:off x="9388010" y="4382600"/>
            <a:ext cx="8612458" cy="336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30000"/>
              </a:lnSpc>
              <a:spcBef>
                <a:spcPct val="0"/>
              </a:spcBef>
              <a:spcAft>
                <a:spcPct val="0"/>
              </a:spcAft>
              <a:buClrTx/>
              <a:buSzTx/>
              <a:buFontTx/>
              <a:buNone/>
              <a:tabLst/>
            </a:pPr>
            <a:r>
              <a:rPr lang="fr-FR" altLang="en-US" sz="4200">
                <a:solidFill>
                  <a:srgbClr val="000000"/>
                </a:solidFill>
                <a:latin typeface="Arial" panose="020B0604020202020204" pitchFamily="34" charset="0"/>
                <a:ea typeface="Calibri" panose="020F0502020204030204" pitchFamily="34" charset="0"/>
                <a:cs typeface="Arial" panose="020B0604020202020204" pitchFamily="34" charset="0"/>
              </a:rPr>
              <a:t>Q</a:t>
            </a:r>
            <a:r>
              <a:rPr kumimoji="0" lang="fr-FR" altLang="en-US" sz="42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uan sát Hình 1.1 (SGK tr.7) và trả lời câu hỏi: </a:t>
            </a:r>
            <a:r>
              <a:rPr kumimoji="0" lang="fr-FR" altLang="en-US" sz="4200" b="0" i="1"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Em hãy nêu các vai trò của trồng trọt tương ứng với các ảnh trong hình</a:t>
            </a:r>
            <a:r>
              <a:rPr lang="fr-FR" altLang="en-US" sz="4200" i="1">
                <a:solidFill>
                  <a:srgbClr val="000000"/>
                </a:solidFill>
                <a:latin typeface="Arial" panose="020B0604020202020204" pitchFamily="34" charset="0"/>
                <a:ea typeface="Calibri" panose="020F0502020204030204" pitchFamily="34" charset="0"/>
                <a:cs typeface="Arial" panose="020B0604020202020204" pitchFamily="34" charset="0"/>
              </a:rPr>
              <a:t>?</a:t>
            </a:r>
            <a:endParaRPr kumimoji="0" lang="en-US" altLang="en-US" sz="4200" b="0" i="1"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5121" name="Picture 15">
            <a:extLst>
              <a:ext uri="{FF2B5EF4-FFF2-40B4-BE49-F238E27FC236}">
                <a16:creationId xmlns:a16="http://schemas.microsoft.com/office/drawing/2014/main" id="{FB50B65B-0A2E-85B6-5BAB-2DE72B22F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32" y="3086100"/>
            <a:ext cx="8883382" cy="62626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358A8AD-ECF9-4E48-A824-3CBACACBB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17281" y="988716"/>
            <a:ext cx="2950040" cy="2955952"/>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21"/>
                                        </p:tgtEl>
                                        <p:attrNameLst>
                                          <p:attrName>style.visibility</p:attrName>
                                        </p:attrNameLst>
                                      </p:cBhvr>
                                      <p:to>
                                        <p:strVal val="visible"/>
                                      </p:to>
                                    </p:set>
                                    <p:animEffect transition="in" filter="circle(in)">
                                      <p:cBhvr>
                                        <p:cTn id="12" dur="500"/>
                                        <p:tgtEl>
                                          <p:spTgt spid="51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FA76A0-D710-427F-A472-802EE01AA3AC}"/>
              </a:ext>
            </a:extLst>
          </p:cNvPr>
          <p:cNvPicPr>
            <a:picLocks noChangeAspect="1"/>
          </p:cNvPicPr>
          <p:nvPr/>
        </p:nvPicPr>
        <p:blipFill>
          <a:blip r:embed="rId2"/>
          <a:stretch>
            <a:fillRect/>
          </a:stretch>
        </p:blipFill>
        <p:spPr>
          <a:xfrm>
            <a:off x="-2005613" y="-2300841"/>
            <a:ext cx="20580217" cy="12924081"/>
          </a:xfrm>
          <a:prstGeom prst="rect">
            <a:avLst/>
          </a:prstGeom>
        </p:spPr>
      </p:pic>
      <p:sp>
        <p:nvSpPr>
          <p:cNvPr id="17" name="TextBox 8">
            <a:extLst>
              <a:ext uri="{FF2B5EF4-FFF2-40B4-BE49-F238E27FC236}">
                <a16:creationId xmlns:a16="http://schemas.microsoft.com/office/drawing/2014/main" id="{D26C9878-8A06-1FDF-6EC6-668848AB7BD8}"/>
              </a:ext>
            </a:extLst>
          </p:cNvPr>
          <p:cNvSpPr txBox="1"/>
          <p:nvPr/>
        </p:nvSpPr>
        <p:spPr>
          <a:xfrm>
            <a:off x="4245439" y="643168"/>
            <a:ext cx="9797121" cy="1216295"/>
          </a:xfrm>
          <a:prstGeom prst="rect">
            <a:avLst/>
          </a:prstGeom>
        </p:spPr>
        <p:txBody>
          <a:bodyPr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1. Vai trò</a:t>
            </a:r>
          </a:p>
        </p:txBody>
      </p:sp>
      <p:sp>
        <p:nvSpPr>
          <p:cNvPr id="12" name="TextBox 11">
            <a:extLst>
              <a:ext uri="{FF2B5EF4-FFF2-40B4-BE49-F238E27FC236}">
                <a16:creationId xmlns:a16="http://schemas.microsoft.com/office/drawing/2014/main" id="{8C3526B5-F2DF-ED9B-1D66-2C6AC294942C}"/>
              </a:ext>
            </a:extLst>
          </p:cNvPr>
          <p:cNvSpPr txBox="1"/>
          <p:nvPr/>
        </p:nvSpPr>
        <p:spPr>
          <a:xfrm>
            <a:off x="744753" y="2628900"/>
            <a:ext cx="16798494" cy="5465471"/>
          </a:xfrm>
          <a:prstGeom prst="rect">
            <a:avLst/>
          </a:prstGeom>
          <a:noFill/>
        </p:spPr>
        <p:txBody>
          <a:bodyPr wrap="square">
            <a:spAutoFit/>
          </a:bodyPr>
          <a:lstStyle/>
          <a:p>
            <a:pPr algn="just">
              <a:lnSpc>
                <a:spcPct val="150000"/>
              </a:lnSpc>
              <a:spcBef>
                <a:spcPts val="300"/>
              </a:spcBef>
              <a:spcAft>
                <a:spcPts val="300"/>
              </a:spcAft>
            </a:pPr>
            <a:r>
              <a:rPr lang="fr-FR" sz="4500">
                <a:solidFill>
                  <a:srgbClr val="000000"/>
                </a:solidFill>
                <a:effectLst/>
                <a:latin typeface="Arial" panose="020B0604020202020204" pitchFamily="34" charset="0"/>
                <a:ea typeface="Calibri" panose="020F0502020204030204" pitchFamily="34" charset="0"/>
                <a:cs typeface="Arial" panose="020B0604020202020204" pitchFamily="34" charset="0"/>
              </a:rPr>
              <a:t>- Vai trò của trồng trọt thông qua các hình:</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1143000" lvl="1" indent="-685800" algn="just">
              <a:lnSpc>
                <a:spcPct val="150000"/>
              </a:lnSpc>
              <a:spcBef>
                <a:spcPts val="300"/>
              </a:spcBef>
              <a:spcAft>
                <a:spcPts val="300"/>
              </a:spcAft>
              <a:buFont typeface="Arial" panose="020B0604020202020204" pitchFamily="34" charset="0"/>
              <a:buChar char="•"/>
            </a:pPr>
            <a:r>
              <a:rPr lang="fr-FR" sz="4500">
                <a:solidFill>
                  <a:srgbClr val="000000"/>
                </a:solidFill>
                <a:effectLst/>
                <a:latin typeface="Arial" panose="020B0604020202020204" pitchFamily="34" charset="0"/>
                <a:ea typeface="Calibri" panose="020F0502020204030204" pitchFamily="34" charset="0"/>
                <a:cs typeface="Arial" panose="020B0604020202020204" pitchFamily="34" charset="0"/>
              </a:rPr>
              <a:t>Hình 1.1a: Cung cấp lương thực, thực phẩm.</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1143000" lvl="1" indent="-685800" algn="just">
              <a:lnSpc>
                <a:spcPct val="150000"/>
              </a:lnSpc>
              <a:spcBef>
                <a:spcPts val="300"/>
              </a:spcBef>
              <a:spcAft>
                <a:spcPts val="300"/>
              </a:spcAft>
              <a:buFont typeface="Arial" panose="020B0604020202020204" pitchFamily="34" charset="0"/>
              <a:buChar char="•"/>
            </a:pPr>
            <a:r>
              <a:rPr lang="fr-FR" sz="4500">
                <a:solidFill>
                  <a:srgbClr val="000000"/>
                </a:solidFill>
                <a:effectLst/>
                <a:latin typeface="Arial" panose="020B0604020202020204" pitchFamily="34" charset="0"/>
                <a:ea typeface="Calibri" panose="020F0502020204030204" pitchFamily="34" charset="0"/>
                <a:cs typeface="Arial" panose="020B0604020202020204" pitchFamily="34" charset="0"/>
              </a:rPr>
              <a:t>Hình 1.1b: Cung cấp nguyên liệu làm thức ăn cho chăn nuôi.</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1143000" lvl="1" indent="-685800" algn="just">
              <a:lnSpc>
                <a:spcPct val="150000"/>
              </a:lnSpc>
              <a:spcBef>
                <a:spcPts val="300"/>
              </a:spcBef>
              <a:spcAft>
                <a:spcPts val="300"/>
              </a:spcAft>
              <a:buFont typeface="Arial" panose="020B0604020202020204" pitchFamily="34" charset="0"/>
              <a:buChar char="•"/>
            </a:pPr>
            <a:r>
              <a:rPr lang="fr-FR" sz="4500">
                <a:solidFill>
                  <a:srgbClr val="000000"/>
                </a:solidFill>
                <a:effectLst/>
                <a:latin typeface="Arial" panose="020B0604020202020204" pitchFamily="34" charset="0"/>
                <a:ea typeface="Calibri" panose="020F0502020204030204" pitchFamily="34" charset="0"/>
                <a:cs typeface="Arial" panose="020B0604020202020204" pitchFamily="34" charset="0"/>
              </a:rPr>
              <a:t>Hình 1.1c: Cung cấp nguyên liệu cho công nghiệp chế biến.</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1143000" lvl="1" indent="-685800" algn="just">
              <a:lnSpc>
                <a:spcPct val="150000"/>
              </a:lnSpc>
              <a:spcBef>
                <a:spcPts val="300"/>
              </a:spcBef>
              <a:spcAft>
                <a:spcPts val="300"/>
              </a:spcAft>
              <a:buFont typeface="Arial" panose="020B0604020202020204" pitchFamily="34" charset="0"/>
              <a:buChar char="•"/>
            </a:pPr>
            <a:r>
              <a:rPr lang="fr-FR" sz="4500">
                <a:solidFill>
                  <a:srgbClr val="000000"/>
                </a:solidFill>
                <a:effectLst/>
                <a:latin typeface="Arial" panose="020B0604020202020204" pitchFamily="34" charset="0"/>
                <a:ea typeface="Calibri" panose="020F0502020204030204" pitchFamily="34" charset="0"/>
                <a:cs typeface="Arial" panose="020B0604020202020204" pitchFamily="34" charset="0"/>
              </a:rPr>
              <a:t>Hình 1.1d: Cung cấp các sản phẩm xuất khẩu.</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0">
            <a:extLst>
              <a:ext uri="{FF2B5EF4-FFF2-40B4-BE49-F238E27FC236}">
                <a16:creationId xmlns:a16="http://schemas.microsoft.com/office/drawing/2014/main" id="{2847C6C3-C115-EE4D-3BE1-7C03155C9A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478000" y="7439193"/>
            <a:ext cx="3653975" cy="2431555"/>
          </a:xfrm>
          <a:prstGeom prst="rect">
            <a:avLst/>
          </a:prstGeom>
        </p:spPr>
      </p:pic>
      <p:pic>
        <p:nvPicPr>
          <p:cNvPr id="20" name="Picture 9">
            <a:extLst>
              <a:ext uri="{FF2B5EF4-FFF2-40B4-BE49-F238E27FC236}">
                <a16:creationId xmlns:a16="http://schemas.microsoft.com/office/drawing/2014/main" id="{1ECBCCD0-9E27-A4E8-1AAF-1608EEC486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487399" y="8392261"/>
            <a:ext cx="1649662" cy="1738150"/>
          </a:xfrm>
          <a:prstGeom prst="rect">
            <a:avLst/>
          </a:prstGeom>
        </p:spPr>
      </p:pic>
    </p:spTree>
    <p:extLst>
      <p:ext uri="{BB962C8B-B14F-4D97-AF65-F5344CB8AC3E}">
        <p14:creationId xmlns:p14="http://schemas.microsoft.com/office/powerpoint/2010/main" val="233570671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anim calcmode="lin" valueType="num">
                                      <p:cBhvr>
                                        <p:cTn id="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wipe(down)">
                                      <p:cBhvr>
                                        <p:cTn id="14" dur="500"/>
                                        <p:tgtEl>
                                          <p:spTgt spid="1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wipe(down)">
                                      <p:cBhvr>
                                        <p:cTn id="19" dur="500"/>
                                        <p:tgtEl>
                                          <p:spTgt spid="1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xEl>
                                              <p:pRg st="3" end="3"/>
                                            </p:txEl>
                                          </p:spTgt>
                                        </p:tgtEl>
                                        <p:attrNameLst>
                                          <p:attrName>style.visibility</p:attrName>
                                        </p:attrNameLst>
                                      </p:cBhvr>
                                      <p:to>
                                        <p:strVal val="visible"/>
                                      </p:to>
                                    </p:set>
                                    <p:animEffect transition="in" filter="wipe(down)">
                                      <p:cBhvr>
                                        <p:cTn id="24" dur="500"/>
                                        <p:tgtEl>
                                          <p:spTgt spid="1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animEffect transition="in" filter="wipe(down)">
                                      <p:cBhvr>
                                        <p:cTn id="29"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F329D4-2CD0-0639-7CDA-DD318127EB2E}"/>
              </a:ext>
            </a:extLst>
          </p:cNvPr>
          <p:cNvPicPr>
            <a:picLocks noChangeAspect="1"/>
          </p:cNvPicPr>
          <p:nvPr/>
        </p:nvPicPr>
        <p:blipFill>
          <a:blip r:embed="rId2"/>
          <a:stretch>
            <a:fillRect/>
          </a:stretch>
        </p:blipFill>
        <p:spPr>
          <a:xfrm>
            <a:off x="-1752600" y="-2584575"/>
            <a:ext cx="21267681" cy="14858608"/>
          </a:xfrm>
          <a:prstGeom prst="rect">
            <a:avLst/>
          </a:prstGeom>
        </p:spPr>
      </p:pic>
      <p:sp>
        <p:nvSpPr>
          <p:cNvPr id="13" name="TextBox 12">
            <a:extLst>
              <a:ext uri="{FF2B5EF4-FFF2-40B4-BE49-F238E27FC236}">
                <a16:creationId xmlns:a16="http://schemas.microsoft.com/office/drawing/2014/main" id="{46415DD2-982C-AB7F-CB1F-BEC0745352D3}"/>
              </a:ext>
            </a:extLst>
          </p:cNvPr>
          <p:cNvSpPr txBox="1"/>
          <p:nvPr/>
        </p:nvSpPr>
        <p:spPr>
          <a:xfrm>
            <a:off x="1005979" y="2263192"/>
            <a:ext cx="16282244" cy="1685333"/>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Vai trò của trồng trọt từ thực tiễn cuộc sống bản thân và quan sát thế giới xung quanh:</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8">
            <a:extLst>
              <a:ext uri="{FF2B5EF4-FFF2-40B4-BE49-F238E27FC236}">
                <a16:creationId xmlns:a16="http://schemas.microsoft.com/office/drawing/2014/main" id="{1EBEAC3C-18A1-861A-BDE7-96452D5B1D13}"/>
              </a:ext>
            </a:extLst>
          </p:cNvPr>
          <p:cNvGrpSpPr/>
          <p:nvPr/>
        </p:nvGrpSpPr>
        <p:grpSpPr>
          <a:xfrm>
            <a:off x="743474" y="4526734"/>
            <a:ext cx="1390534" cy="1390534"/>
            <a:chOff x="0" y="0"/>
            <a:chExt cx="6350000" cy="6350000"/>
          </a:xfrm>
          <a:solidFill>
            <a:srgbClr val="92D050"/>
          </a:solidFill>
        </p:grpSpPr>
        <p:sp>
          <p:nvSpPr>
            <p:cNvPr id="15" name="Freeform 9">
              <a:extLst>
                <a:ext uri="{FF2B5EF4-FFF2-40B4-BE49-F238E27FC236}">
                  <a16:creationId xmlns:a16="http://schemas.microsoft.com/office/drawing/2014/main" id="{D0C90E40-BFA2-C3BB-FA5D-DCD0168B0BA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6" name="Picture 12">
            <a:extLst>
              <a:ext uri="{FF2B5EF4-FFF2-40B4-BE49-F238E27FC236}">
                <a16:creationId xmlns:a16="http://schemas.microsoft.com/office/drawing/2014/main" id="{78F28C62-7BAB-F257-8982-E78F1E3D51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1470" y="4844729"/>
            <a:ext cx="754543" cy="754543"/>
          </a:xfrm>
          <a:prstGeom prst="rect">
            <a:avLst/>
          </a:prstGeom>
        </p:spPr>
      </p:pic>
      <p:sp>
        <p:nvSpPr>
          <p:cNvPr id="18" name="TextBox 17">
            <a:extLst>
              <a:ext uri="{FF2B5EF4-FFF2-40B4-BE49-F238E27FC236}">
                <a16:creationId xmlns:a16="http://schemas.microsoft.com/office/drawing/2014/main" id="{D894B988-086A-1260-DDD0-F8C691188161}"/>
              </a:ext>
            </a:extLst>
          </p:cNvPr>
          <p:cNvSpPr txBox="1"/>
          <p:nvPr/>
        </p:nvSpPr>
        <p:spPr>
          <a:xfrm>
            <a:off x="2514056" y="4326896"/>
            <a:ext cx="14772774" cy="1685333"/>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Cung cấp nguyên liệu cho công nghiệp chế biến đồ mĩ nghệ, thủ công nghiệp.</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grpSp>
        <p:nvGrpSpPr>
          <p:cNvPr id="19" name="Group 10">
            <a:extLst>
              <a:ext uri="{FF2B5EF4-FFF2-40B4-BE49-F238E27FC236}">
                <a16:creationId xmlns:a16="http://schemas.microsoft.com/office/drawing/2014/main" id="{B64DCB62-20C6-D4F0-86AB-1F6B7373FDEC}"/>
              </a:ext>
            </a:extLst>
          </p:cNvPr>
          <p:cNvGrpSpPr/>
          <p:nvPr/>
        </p:nvGrpSpPr>
        <p:grpSpPr>
          <a:xfrm>
            <a:off x="744868" y="6586423"/>
            <a:ext cx="1390534" cy="1390534"/>
            <a:chOff x="0" y="0"/>
            <a:chExt cx="6350000" cy="6350000"/>
          </a:xfrm>
          <a:solidFill>
            <a:schemeClr val="accent2"/>
          </a:solidFill>
        </p:grpSpPr>
        <p:sp>
          <p:nvSpPr>
            <p:cNvPr id="20" name="Freeform 11">
              <a:extLst>
                <a:ext uri="{FF2B5EF4-FFF2-40B4-BE49-F238E27FC236}">
                  <a16:creationId xmlns:a16="http://schemas.microsoft.com/office/drawing/2014/main" id="{1633E35E-E24A-F472-F165-0A3688EAA50A}"/>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21" name="Picture 13">
            <a:extLst>
              <a:ext uri="{FF2B5EF4-FFF2-40B4-BE49-F238E27FC236}">
                <a16:creationId xmlns:a16="http://schemas.microsoft.com/office/drawing/2014/main" id="{B02EEE8E-C835-DEC3-DAD8-0816F9AE31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2863" y="6904418"/>
            <a:ext cx="754543" cy="754543"/>
          </a:xfrm>
          <a:prstGeom prst="rect">
            <a:avLst/>
          </a:prstGeom>
        </p:spPr>
      </p:pic>
      <p:sp>
        <p:nvSpPr>
          <p:cNvPr id="23" name="TextBox 22">
            <a:extLst>
              <a:ext uri="{FF2B5EF4-FFF2-40B4-BE49-F238E27FC236}">
                <a16:creationId xmlns:a16="http://schemas.microsoft.com/office/drawing/2014/main" id="{2BED0968-BA89-5550-2228-0986162F2F63}"/>
              </a:ext>
            </a:extLst>
          </p:cNvPr>
          <p:cNvSpPr txBox="1"/>
          <p:nvPr/>
        </p:nvSpPr>
        <p:spPr>
          <a:xfrm>
            <a:off x="2447192" y="6421974"/>
            <a:ext cx="14841031" cy="1685333"/>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Cung cấp nguyên liệu cho công nghiệp chế biến nước giải khát, nhiên liệu sinh học.</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24" name="TextBox 8">
            <a:extLst>
              <a:ext uri="{FF2B5EF4-FFF2-40B4-BE49-F238E27FC236}">
                <a16:creationId xmlns:a16="http://schemas.microsoft.com/office/drawing/2014/main" id="{BE9985C0-DFEC-D64E-AB32-895A917E06BA}"/>
              </a:ext>
            </a:extLst>
          </p:cNvPr>
          <p:cNvSpPr txBox="1"/>
          <p:nvPr/>
        </p:nvSpPr>
        <p:spPr>
          <a:xfrm>
            <a:off x="4245439" y="643168"/>
            <a:ext cx="9797121" cy="1216295"/>
          </a:xfrm>
          <a:prstGeom prst="rect">
            <a:avLst/>
          </a:prstGeom>
        </p:spPr>
        <p:txBody>
          <a:bodyPr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1. Vai trò</a:t>
            </a:r>
          </a:p>
        </p:txBody>
      </p:sp>
      <p:pic>
        <p:nvPicPr>
          <p:cNvPr id="25" name="Picture 6">
            <a:extLst>
              <a:ext uri="{FF2B5EF4-FFF2-40B4-BE49-F238E27FC236}">
                <a16:creationId xmlns:a16="http://schemas.microsoft.com/office/drawing/2014/main" id="{5BABFD18-7453-8836-9C58-EEAF6BDABDD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3411200" y="7658961"/>
            <a:ext cx="3563346" cy="2602681"/>
          </a:xfrm>
          <a:prstGeom prst="rect">
            <a:avLst/>
          </a:prstGeom>
        </p:spPr>
      </p:pic>
    </p:spTree>
    <p:extLst>
      <p:ext uri="{BB962C8B-B14F-4D97-AF65-F5344CB8AC3E}">
        <p14:creationId xmlns:p14="http://schemas.microsoft.com/office/powerpoint/2010/main" val="373373213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anim calcmode="lin" valueType="num">
                                      <p:cBhvr>
                                        <p:cTn id="30" dur="500" fill="hold"/>
                                        <p:tgtEl>
                                          <p:spTgt spid="19"/>
                                        </p:tgtEl>
                                        <p:attrNameLst>
                                          <p:attrName>ppt_x</p:attrName>
                                        </p:attrNameLst>
                                      </p:cBhvr>
                                      <p:tavLst>
                                        <p:tav tm="0">
                                          <p:val>
                                            <p:strVal val="#ppt_x"/>
                                          </p:val>
                                        </p:tav>
                                        <p:tav tm="100000">
                                          <p:val>
                                            <p:strVal val="#ppt_x"/>
                                          </p:val>
                                        </p:tav>
                                      </p:tavLst>
                                    </p:anim>
                                    <p:anim calcmode="lin" valueType="num">
                                      <p:cBhvr>
                                        <p:cTn id="31" dur="5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anim calcmode="lin" valueType="num">
                                      <p:cBhvr>
                                        <p:cTn id="35" dur="500" fill="hold"/>
                                        <p:tgtEl>
                                          <p:spTgt spid="21"/>
                                        </p:tgtEl>
                                        <p:attrNameLst>
                                          <p:attrName>ppt_x</p:attrName>
                                        </p:attrNameLst>
                                      </p:cBhvr>
                                      <p:tavLst>
                                        <p:tav tm="0">
                                          <p:val>
                                            <p:strVal val="#ppt_x"/>
                                          </p:val>
                                        </p:tav>
                                        <p:tav tm="100000">
                                          <p:val>
                                            <p:strVal val="#ppt_x"/>
                                          </p:val>
                                        </p:tav>
                                      </p:tavLst>
                                    </p:anim>
                                    <p:anim calcmode="lin" valueType="num">
                                      <p:cBhvr>
                                        <p:cTn id="36" dur="5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anim calcmode="lin" valueType="num">
                                      <p:cBhvr>
                                        <p:cTn id="40" dur="500" fill="hold"/>
                                        <p:tgtEl>
                                          <p:spTgt spid="23"/>
                                        </p:tgtEl>
                                        <p:attrNameLst>
                                          <p:attrName>ppt_x</p:attrName>
                                        </p:attrNameLst>
                                      </p:cBhvr>
                                      <p:tavLst>
                                        <p:tav tm="0">
                                          <p:val>
                                            <p:strVal val="#ppt_x"/>
                                          </p:val>
                                        </p:tav>
                                        <p:tav tm="100000">
                                          <p:val>
                                            <p:strVal val="#ppt_x"/>
                                          </p:val>
                                        </p:tav>
                                      </p:tavLst>
                                    </p:anim>
                                    <p:anim calcmode="lin" valueType="num">
                                      <p:cBhvr>
                                        <p:cTn id="4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226696-F7AA-2BBB-9813-18C3DD459B1D}"/>
              </a:ext>
            </a:extLst>
          </p:cNvPr>
          <p:cNvPicPr>
            <a:picLocks noChangeAspect="1"/>
          </p:cNvPicPr>
          <p:nvPr/>
        </p:nvPicPr>
        <p:blipFill>
          <a:blip r:embed="rId2"/>
          <a:stretch>
            <a:fillRect/>
          </a:stretch>
        </p:blipFill>
        <p:spPr>
          <a:xfrm>
            <a:off x="-1828800" y="-2476500"/>
            <a:ext cx="21412200" cy="14824199"/>
          </a:xfrm>
          <a:prstGeom prst="rect">
            <a:avLst/>
          </a:prstGeom>
        </p:spPr>
      </p:pic>
      <p:sp>
        <p:nvSpPr>
          <p:cNvPr id="13" name="TextBox 12">
            <a:extLst>
              <a:ext uri="{FF2B5EF4-FFF2-40B4-BE49-F238E27FC236}">
                <a16:creationId xmlns:a16="http://schemas.microsoft.com/office/drawing/2014/main" id="{46415DD2-982C-AB7F-CB1F-BEC0745352D3}"/>
              </a:ext>
            </a:extLst>
          </p:cNvPr>
          <p:cNvSpPr txBox="1"/>
          <p:nvPr/>
        </p:nvSpPr>
        <p:spPr>
          <a:xfrm>
            <a:off x="1005979" y="2263192"/>
            <a:ext cx="16282244" cy="1685333"/>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Vai trò của trồng trọt từ thực tiễn cuộc sống bản thân và quan sát thế giới xung quanh:</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8">
            <a:extLst>
              <a:ext uri="{FF2B5EF4-FFF2-40B4-BE49-F238E27FC236}">
                <a16:creationId xmlns:a16="http://schemas.microsoft.com/office/drawing/2014/main" id="{1EBEAC3C-18A1-861A-BDE7-96452D5B1D13}"/>
              </a:ext>
            </a:extLst>
          </p:cNvPr>
          <p:cNvGrpSpPr/>
          <p:nvPr/>
        </p:nvGrpSpPr>
        <p:grpSpPr>
          <a:xfrm>
            <a:off x="743474" y="4526734"/>
            <a:ext cx="1390534" cy="1390534"/>
            <a:chOff x="0" y="0"/>
            <a:chExt cx="6350000" cy="6350000"/>
          </a:xfrm>
          <a:solidFill>
            <a:schemeClr val="accent1">
              <a:lumMod val="60000"/>
              <a:lumOff val="40000"/>
            </a:schemeClr>
          </a:solidFill>
        </p:grpSpPr>
        <p:sp>
          <p:nvSpPr>
            <p:cNvPr id="15" name="Freeform 9">
              <a:extLst>
                <a:ext uri="{FF2B5EF4-FFF2-40B4-BE49-F238E27FC236}">
                  <a16:creationId xmlns:a16="http://schemas.microsoft.com/office/drawing/2014/main" id="{D0C90E40-BFA2-C3BB-FA5D-DCD0168B0BA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8" name="TextBox 17">
            <a:extLst>
              <a:ext uri="{FF2B5EF4-FFF2-40B4-BE49-F238E27FC236}">
                <a16:creationId xmlns:a16="http://schemas.microsoft.com/office/drawing/2014/main" id="{D894B988-086A-1260-DDD0-F8C691188161}"/>
              </a:ext>
            </a:extLst>
          </p:cNvPr>
          <p:cNvSpPr txBox="1"/>
          <p:nvPr/>
        </p:nvSpPr>
        <p:spPr>
          <a:xfrm>
            <a:off x="2447192" y="4603141"/>
            <a:ext cx="14772774" cy="845103"/>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Tạo việc làm, tăng thu nhập cho người lao động.</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grpSp>
        <p:nvGrpSpPr>
          <p:cNvPr id="19" name="Group 10">
            <a:extLst>
              <a:ext uri="{FF2B5EF4-FFF2-40B4-BE49-F238E27FC236}">
                <a16:creationId xmlns:a16="http://schemas.microsoft.com/office/drawing/2014/main" id="{B64DCB62-20C6-D4F0-86AB-1F6B7373FDEC}"/>
              </a:ext>
            </a:extLst>
          </p:cNvPr>
          <p:cNvGrpSpPr/>
          <p:nvPr/>
        </p:nvGrpSpPr>
        <p:grpSpPr>
          <a:xfrm>
            <a:off x="744868" y="6586423"/>
            <a:ext cx="1390534" cy="1390534"/>
            <a:chOff x="0" y="0"/>
            <a:chExt cx="6350000" cy="6350000"/>
          </a:xfrm>
          <a:solidFill>
            <a:schemeClr val="accent6"/>
          </a:solidFill>
        </p:grpSpPr>
        <p:sp>
          <p:nvSpPr>
            <p:cNvPr id="20" name="Freeform 11">
              <a:extLst>
                <a:ext uri="{FF2B5EF4-FFF2-40B4-BE49-F238E27FC236}">
                  <a16:creationId xmlns:a16="http://schemas.microsoft.com/office/drawing/2014/main" id="{1633E35E-E24A-F472-F165-0A3688EAA50A}"/>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3" name="TextBox 22">
            <a:extLst>
              <a:ext uri="{FF2B5EF4-FFF2-40B4-BE49-F238E27FC236}">
                <a16:creationId xmlns:a16="http://schemas.microsoft.com/office/drawing/2014/main" id="{2BED0968-BA89-5550-2228-0986162F2F63}"/>
              </a:ext>
            </a:extLst>
          </p:cNvPr>
          <p:cNvSpPr txBox="1"/>
          <p:nvPr/>
        </p:nvSpPr>
        <p:spPr>
          <a:xfrm>
            <a:off x="2447192" y="6421974"/>
            <a:ext cx="14841031" cy="1685333"/>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Tạo cảnh quan, bảo vệ môi trường, phát triển du lịch, giữ gìn bản sắc văn hóa.</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24" name="TextBox 8">
            <a:extLst>
              <a:ext uri="{FF2B5EF4-FFF2-40B4-BE49-F238E27FC236}">
                <a16:creationId xmlns:a16="http://schemas.microsoft.com/office/drawing/2014/main" id="{BE9985C0-DFEC-D64E-AB32-895A917E06BA}"/>
              </a:ext>
            </a:extLst>
          </p:cNvPr>
          <p:cNvSpPr txBox="1"/>
          <p:nvPr/>
        </p:nvSpPr>
        <p:spPr>
          <a:xfrm>
            <a:off x="4245439" y="643168"/>
            <a:ext cx="9797121" cy="1216295"/>
          </a:xfrm>
          <a:prstGeom prst="rect">
            <a:avLst/>
          </a:prstGeom>
        </p:spPr>
        <p:txBody>
          <a:bodyPr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1. Vai trò</a:t>
            </a:r>
          </a:p>
        </p:txBody>
      </p:sp>
      <p:pic>
        <p:nvPicPr>
          <p:cNvPr id="25" name="Picture 6">
            <a:extLst>
              <a:ext uri="{FF2B5EF4-FFF2-40B4-BE49-F238E27FC236}">
                <a16:creationId xmlns:a16="http://schemas.microsoft.com/office/drawing/2014/main" id="{5BABFD18-7453-8836-9C58-EEAF6BDABD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3411200" y="7658961"/>
            <a:ext cx="3563346" cy="2602681"/>
          </a:xfrm>
          <a:prstGeom prst="rect">
            <a:avLst/>
          </a:prstGeom>
        </p:spPr>
      </p:pic>
      <p:pic>
        <p:nvPicPr>
          <p:cNvPr id="4" name="Picture 3">
            <a:extLst>
              <a:ext uri="{FF2B5EF4-FFF2-40B4-BE49-F238E27FC236}">
                <a16:creationId xmlns:a16="http://schemas.microsoft.com/office/drawing/2014/main" id="{06354DFB-94FE-B29A-08C1-32B8BEEAEE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841" y="4652640"/>
            <a:ext cx="1153798" cy="1153798"/>
          </a:xfrm>
          <a:prstGeom prst="rect">
            <a:avLst/>
          </a:prstGeom>
        </p:spPr>
      </p:pic>
      <p:pic>
        <p:nvPicPr>
          <p:cNvPr id="9218" name="Picture 2">
            <a:extLst>
              <a:ext uri="{FF2B5EF4-FFF2-40B4-BE49-F238E27FC236}">
                <a16:creationId xmlns:a16="http://schemas.microsoft.com/office/drawing/2014/main" id="{4B119B41-9554-37EE-36CE-FF04020E83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216" y="6719079"/>
            <a:ext cx="1749048" cy="1125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062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anim calcmode="lin" valueType="num">
                                      <p:cBhvr>
                                        <p:cTn id="25" dur="500" fill="hold"/>
                                        <p:tgtEl>
                                          <p:spTgt spid="19"/>
                                        </p:tgtEl>
                                        <p:attrNameLst>
                                          <p:attrName>ppt_x</p:attrName>
                                        </p:attrNameLst>
                                      </p:cBhvr>
                                      <p:tavLst>
                                        <p:tav tm="0">
                                          <p:val>
                                            <p:strVal val="#ppt_x"/>
                                          </p:val>
                                        </p:tav>
                                        <p:tav tm="100000">
                                          <p:val>
                                            <p:strVal val="#ppt_x"/>
                                          </p:val>
                                        </p:tav>
                                      </p:tavLst>
                                    </p:anim>
                                    <p:anim calcmode="lin" valueType="num">
                                      <p:cBhvr>
                                        <p:cTn id="26" dur="5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anim calcmode="lin" valueType="num">
                                      <p:cBhvr>
                                        <p:cTn id="30" dur="500" fill="hold"/>
                                        <p:tgtEl>
                                          <p:spTgt spid="23"/>
                                        </p:tgtEl>
                                        <p:attrNameLst>
                                          <p:attrName>ppt_x</p:attrName>
                                        </p:attrNameLst>
                                      </p:cBhvr>
                                      <p:tavLst>
                                        <p:tav tm="0">
                                          <p:val>
                                            <p:strVal val="#ppt_x"/>
                                          </p:val>
                                        </p:tav>
                                        <p:tav tm="100000">
                                          <p:val>
                                            <p:strVal val="#ppt_x"/>
                                          </p:val>
                                        </p:tav>
                                      </p:tavLst>
                                    </p:anim>
                                    <p:anim calcmode="lin" valueType="num">
                                      <p:cBhvr>
                                        <p:cTn id="31" dur="5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9218"/>
                                        </p:tgtEl>
                                        <p:attrNameLst>
                                          <p:attrName>style.visibility</p:attrName>
                                        </p:attrNameLst>
                                      </p:cBhvr>
                                      <p:to>
                                        <p:strVal val="visible"/>
                                      </p:to>
                                    </p:set>
                                    <p:animEffect transition="in" filter="fade">
                                      <p:cBhvr>
                                        <p:cTn id="34" dur="500"/>
                                        <p:tgtEl>
                                          <p:spTgt spid="9218"/>
                                        </p:tgtEl>
                                      </p:cBhvr>
                                    </p:animEffect>
                                    <p:anim calcmode="lin" valueType="num">
                                      <p:cBhvr>
                                        <p:cTn id="35" dur="500" fill="hold"/>
                                        <p:tgtEl>
                                          <p:spTgt spid="9218"/>
                                        </p:tgtEl>
                                        <p:attrNameLst>
                                          <p:attrName>ppt_x</p:attrName>
                                        </p:attrNameLst>
                                      </p:cBhvr>
                                      <p:tavLst>
                                        <p:tav tm="0">
                                          <p:val>
                                            <p:strVal val="#ppt_x"/>
                                          </p:val>
                                        </p:tav>
                                        <p:tav tm="100000">
                                          <p:val>
                                            <p:strVal val="#ppt_x"/>
                                          </p:val>
                                        </p:tav>
                                      </p:tavLst>
                                    </p:anim>
                                    <p:anim calcmode="lin" valueType="num">
                                      <p:cBhvr>
                                        <p:cTn id="36" dur="5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3" name="Line Callout 1 (Border and Accent Bar) 3">
            <a:extLst>
              <a:ext uri="{FF2B5EF4-FFF2-40B4-BE49-F238E27FC236}">
                <a16:creationId xmlns:a16="http://schemas.microsoft.com/office/drawing/2014/main" id="{98F88A36-EF78-D7F0-4CE5-9B22785E0BC5}"/>
              </a:ext>
            </a:extLst>
          </p:cNvPr>
          <p:cNvSpPr/>
          <p:nvPr/>
        </p:nvSpPr>
        <p:spPr>
          <a:xfrm>
            <a:off x="1740249" y="737923"/>
            <a:ext cx="6297203" cy="1395076"/>
          </a:xfrm>
          <a:prstGeom prst="accentBorderCallout1">
            <a:avLst>
              <a:gd name="adj1" fmla="val 48073"/>
              <a:gd name="adj2" fmla="val -4130"/>
              <a:gd name="adj3" fmla="val 48660"/>
              <a:gd name="adj4" fmla="val -27431"/>
            </a:avLst>
          </a:prstGeom>
          <a:solidFill>
            <a:schemeClr val="accent5">
              <a:lumMod val="50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err="1">
                <a:solidFill>
                  <a:schemeClr val="bg1"/>
                </a:solidFill>
                <a:latin typeface="Arial" panose="020B0604020202020204" pitchFamily="34" charset="0"/>
                <a:cs typeface="Arial" panose="020B0604020202020204" pitchFamily="34" charset="0"/>
              </a:rPr>
              <a:t>Hoạt</a:t>
            </a:r>
            <a:r>
              <a:rPr lang="en-US" sz="4500" b="1" dirty="0">
                <a:solidFill>
                  <a:schemeClr val="bg1"/>
                </a:solidFill>
                <a:latin typeface="Arial" panose="020B0604020202020204" pitchFamily="34" charset="0"/>
                <a:cs typeface="Arial" panose="020B0604020202020204" pitchFamily="34" charset="0"/>
              </a:rPr>
              <a:t> </a:t>
            </a:r>
            <a:r>
              <a:rPr lang="en-US" sz="4500" b="1" dirty="0" err="1">
                <a:solidFill>
                  <a:schemeClr val="bg1"/>
                </a:solidFill>
                <a:latin typeface="Arial" panose="020B0604020202020204" pitchFamily="34" charset="0"/>
                <a:cs typeface="Arial" panose="020B0604020202020204" pitchFamily="34" charset="0"/>
              </a:rPr>
              <a:t>động</a:t>
            </a:r>
            <a:r>
              <a:rPr lang="en-US" sz="4500" b="1" dirty="0">
                <a:solidFill>
                  <a:schemeClr val="bg1"/>
                </a:solidFill>
                <a:latin typeface="Arial" panose="020B0604020202020204" pitchFamily="34" charset="0"/>
                <a:cs typeface="Arial" panose="020B0604020202020204" pitchFamily="34" charset="0"/>
              </a:rPr>
              <a:t> </a:t>
            </a:r>
            <a:r>
              <a:rPr lang="en-US" sz="4500" b="1" dirty="0" err="1">
                <a:solidFill>
                  <a:schemeClr val="bg1"/>
                </a:solidFill>
                <a:latin typeface="Arial" panose="020B0604020202020204" pitchFamily="34" charset="0"/>
                <a:cs typeface="Arial" panose="020B0604020202020204" pitchFamily="34" charset="0"/>
              </a:rPr>
              <a:t>nhóm</a:t>
            </a:r>
            <a:endParaRPr lang="en-US" sz="4500" b="1" dirty="0">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73EFEA26-6651-34C0-B87F-346CC93633B7}"/>
              </a:ext>
            </a:extLst>
          </p:cNvPr>
          <p:cNvSpPr txBox="1"/>
          <p:nvPr/>
        </p:nvSpPr>
        <p:spPr>
          <a:xfrm>
            <a:off x="685800" y="2762588"/>
            <a:ext cx="16916400" cy="3648948"/>
          </a:xfrm>
          <a:prstGeom prst="rect">
            <a:avLst/>
          </a:prstGeom>
          <a:noFill/>
        </p:spPr>
        <p:txBody>
          <a:bodyPr wrap="square">
            <a:spAutoFit/>
          </a:bodyPr>
          <a:lstStyle/>
          <a:p>
            <a:pPr algn="just">
              <a:lnSpc>
                <a:spcPct val="130000"/>
              </a:lnSpc>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Đọc thông tin trong mục I.2 (SGK tr 7, 8), thảo luận và trả lời câu hỏi: </a:t>
            </a:r>
          </a:p>
          <a:p>
            <a:pPr marL="1028700" lvl="1" indent="-571500" algn="just">
              <a:lnSpc>
                <a:spcPct val="150000"/>
              </a:lnSpc>
              <a:spcBef>
                <a:spcPts val="600"/>
              </a:spcBef>
              <a:buFont typeface="Arial" panose="020B0604020202020204" pitchFamily="34" charset="0"/>
              <a:buChar char="•"/>
            </a:pPr>
            <a:r>
              <a:rPr lang="fr-FR" sz="4200" i="1">
                <a:solidFill>
                  <a:srgbClr val="000000"/>
                </a:solidFill>
                <a:effectLst/>
                <a:latin typeface="Arial" panose="020B0604020202020204" pitchFamily="34" charset="0"/>
                <a:ea typeface="Calibri" panose="020F0502020204030204" pitchFamily="34" charset="0"/>
                <a:cs typeface="Arial" panose="020B0604020202020204" pitchFamily="34" charset="0"/>
              </a:rPr>
              <a:t>Em hãy nêu những lợi thể để phát triển trồng trọt của Việt Nam.</a:t>
            </a:r>
          </a:p>
          <a:p>
            <a:pPr marL="1028700" lvl="1" indent="-571500" algn="just">
              <a:lnSpc>
                <a:spcPct val="130000"/>
              </a:lnSpc>
              <a:spcBef>
                <a:spcPts val="600"/>
              </a:spcBef>
              <a:buFont typeface="Arial" panose="020B0604020202020204" pitchFamily="34" charset="0"/>
              <a:buChar char="•"/>
            </a:pPr>
            <a:r>
              <a:rPr lang="fr-FR" sz="4200" i="1">
                <a:solidFill>
                  <a:srgbClr val="000000"/>
                </a:solidFill>
                <a:effectLst/>
                <a:latin typeface="Arial" panose="020B0604020202020204" pitchFamily="34" charset="0"/>
                <a:ea typeface="Calibri" panose="020F0502020204030204" pitchFamily="34" charset="0"/>
                <a:cs typeface="Arial" panose="020B0604020202020204" pitchFamily="34" charset="0"/>
              </a:rPr>
              <a:t>Em hãy nêu những thuận lợi để phát triển trồng trọt ở địa phương em sinh sống.</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i="1">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200">
              <a:latin typeface="Arial" panose="020B0604020202020204" pitchFamily="34" charset="0"/>
              <a:cs typeface="Arial" panose="020B0604020202020204" pitchFamily="34" charset="0"/>
            </a:endParaRPr>
          </a:p>
        </p:txBody>
      </p:sp>
      <p:pic>
        <p:nvPicPr>
          <p:cNvPr id="35" name="Picture 6">
            <a:extLst>
              <a:ext uri="{FF2B5EF4-FFF2-40B4-BE49-F238E27FC236}">
                <a16:creationId xmlns:a16="http://schemas.microsoft.com/office/drawing/2014/main" id="{3B9F15D4-E547-A868-10A6-B4AFFE2255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68145" y="6268011"/>
            <a:ext cx="4910435" cy="4114800"/>
          </a:xfrm>
          <a:prstGeom prst="rect">
            <a:avLst/>
          </a:prstGeom>
        </p:spPr>
      </p:pic>
      <p:pic>
        <p:nvPicPr>
          <p:cNvPr id="37" name="Picture 14">
            <a:extLst>
              <a:ext uri="{FF2B5EF4-FFF2-40B4-BE49-F238E27FC236}">
                <a16:creationId xmlns:a16="http://schemas.microsoft.com/office/drawing/2014/main" id="{18200FEE-8564-15AA-18ED-00C327D082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873669" y="6866007"/>
            <a:ext cx="2371856" cy="3414977"/>
          </a:xfrm>
          <a:prstGeom prst="rect">
            <a:avLst/>
          </a:prstGeom>
        </p:spPr>
      </p:pic>
      <p:pic>
        <p:nvPicPr>
          <p:cNvPr id="38" name="Picture 14">
            <a:extLst>
              <a:ext uri="{FF2B5EF4-FFF2-40B4-BE49-F238E27FC236}">
                <a16:creationId xmlns:a16="http://schemas.microsoft.com/office/drawing/2014/main" id="{F4741DB3-B8E6-F6D9-23FD-0582ED7660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601200" y="7889828"/>
            <a:ext cx="1660767" cy="2391156"/>
          </a:xfrm>
          <a:prstGeom prst="rect">
            <a:avLst/>
          </a:prstGeom>
        </p:spPr>
      </p:pic>
      <p:pic>
        <p:nvPicPr>
          <p:cNvPr id="5" name="Picture 4">
            <a:extLst>
              <a:ext uri="{FF2B5EF4-FFF2-40B4-BE49-F238E27FC236}">
                <a16:creationId xmlns:a16="http://schemas.microsoft.com/office/drawing/2014/main" id="{E78DD6DC-AE0E-967F-E274-B40AF1085E97}"/>
              </a:ext>
            </a:extLst>
          </p:cNvPr>
          <p:cNvPicPr>
            <a:picLocks noChangeAspect="1"/>
          </p:cNvPicPr>
          <p:nvPr/>
        </p:nvPicPr>
        <p:blipFill>
          <a:blip r:embed="rId7"/>
          <a:stretch>
            <a:fillRect/>
          </a:stretch>
        </p:blipFill>
        <p:spPr>
          <a:xfrm>
            <a:off x="-789873" y="-2381700"/>
            <a:ext cx="19867746" cy="13937524"/>
          </a:xfrm>
          <a:prstGeom prst="rect">
            <a:avLst/>
          </a:prstGeom>
        </p:spPr>
      </p:pic>
    </p:spTree>
    <p:extLst>
      <p:ext uri="{BB962C8B-B14F-4D97-AF65-F5344CB8AC3E}">
        <p14:creationId xmlns:p14="http://schemas.microsoft.com/office/powerpoint/2010/main" val="907023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ppt_x</p:attrName>
                                        </p:attrNameLst>
                                      </p:cBhvr>
                                      <p:tavLst>
                                        <p:tav tm="0">
                                          <p:val>
                                            <p:strVal val="#ppt_x-#ppt_w/2"/>
                                          </p:val>
                                        </p:tav>
                                        <p:tav tm="100000">
                                          <p:val>
                                            <p:strVal val="#ppt_x"/>
                                          </p:val>
                                        </p:tav>
                                      </p:tavLst>
                                    </p:anim>
                                    <p:anim calcmode="lin" valueType="num">
                                      <p:cBhvr>
                                        <p:cTn id="8" dur="500" fill="hold"/>
                                        <p:tgtEl>
                                          <p:spTgt spid="33"/>
                                        </p:tgtEl>
                                        <p:attrNameLst>
                                          <p:attrName>ppt_y</p:attrName>
                                        </p:attrNameLst>
                                      </p:cBhvr>
                                      <p:tavLst>
                                        <p:tav tm="0">
                                          <p:val>
                                            <p:strVal val="#ppt_y"/>
                                          </p:val>
                                        </p:tav>
                                        <p:tav tm="100000">
                                          <p:val>
                                            <p:strVal val="#ppt_y"/>
                                          </p:val>
                                        </p:tav>
                                      </p:tavLst>
                                    </p:anim>
                                    <p:anim calcmode="lin" valueType="num">
                                      <p:cBhvr>
                                        <p:cTn id="9" dur="500" fill="hold"/>
                                        <p:tgtEl>
                                          <p:spTgt spid="33"/>
                                        </p:tgtEl>
                                        <p:attrNameLst>
                                          <p:attrName>ppt_w</p:attrName>
                                        </p:attrNameLst>
                                      </p:cBhvr>
                                      <p:tavLst>
                                        <p:tav tm="0">
                                          <p:val>
                                            <p:fltVal val="0"/>
                                          </p:val>
                                        </p:tav>
                                        <p:tav tm="100000">
                                          <p:val>
                                            <p:strVal val="#ppt_w"/>
                                          </p:val>
                                        </p:tav>
                                      </p:tavLst>
                                    </p:anim>
                                    <p:anim calcmode="lin" valueType="num">
                                      <p:cBhvr>
                                        <p:cTn id="10" dur="500" fill="hold"/>
                                        <p:tgtEl>
                                          <p:spTgt spid="33"/>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animEffect transition="in" filter="wipe(down)">
                                      <p:cBhvr>
                                        <p:cTn id="15" dur="500"/>
                                        <p:tgtEl>
                                          <p:spTgt spid="3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
                                            <p:txEl>
                                              <p:pRg st="1" end="1"/>
                                            </p:txEl>
                                          </p:spTgt>
                                        </p:tgtEl>
                                        <p:attrNameLst>
                                          <p:attrName>style.visibility</p:attrName>
                                        </p:attrNameLst>
                                      </p:cBhvr>
                                      <p:to>
                                        <p:strVal val="visible"/>
                                      </p:to>
                                    </p:set>
                                    <p:animEffect transition="in" filter="fade">
                                      <p:cBhvr>
                                        <p:cTn id="20" dur="500"/>
                                        <p:tgtEl>
                                          <p:spTgt spid="3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xEl>
                                              <p:pRg st="2" end="2"/>
                                            </p:txEl>
                                          </p:spTgt>
                                        </p:tgtEl>
                                        <p:attrNameLst>
                                          <p:attrName>style.visibility</p:attrName>
                                        </p:attrNameLst>
                                      </p:cBhvr>
                                      <p:to>
                                        <p:strVal val="visible"/>
                                      </p:to>
                                    </p:set>
                                    <p:animEffect transition="in" filter="fade">
                                      <p:cBhvr>
                                        <p:cTn id="25" dur="500"/>
                                        <p:tgtEl>
                                          <p:spTgt spid="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2331123-61FD-73AE-990E-36A671D26144}"/>
              </a:ext>
            </a:extLst>
          </p:cNvPr>
          <p:cNvGrpSpPr/>
          <p:nvPr/>
        </p:nvGrpSpPr>
        <p:grpSpPr>
          <a:xfrm>
            <a:off x="-7505753" y="-5934808"/>
            <a:ext cx="29062978" cy="20358705"/>
            <a:chOff x="-7505753" y="-5934808"/>
            <a:chExt cx="29062978" cy="20358705"/>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1964" b="28514"/>
            <a:stretch>
              <a:fillRect/>
            </a:stretch>
          </p:blipFill>
          <p:spPr>
            <a:xfrm flipH="1">
              <a:off x="10686240" y="4863766"/>
              <a:ext cx="10870985" cy="956013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8514" r="21964"/>
            <a:stretch>
              <a:fillRect/>
            </a:stretch>
          </p:blipFill>
          <p:spPr>
            <a:xfrm flipH="1">
              <a:off x="-7505753" y="-5934808"/>
              <a:ext cx="10870985" cy="9560131"/>
            </a:xfrm>
            <a:prstGeom prst="rect">
              <a:avLst/>
            </a:prstGeom>
          </p:spPr>
        </p:pic>
        <p:pic>
          <p:nvPicPr>
            <p:cNvPr id="30" name="Picture 3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9915">
              <a:off x="14022191" y="-624733"/>
              <a:ext cx="4007684" cy="5872064"/>
            </a:xfrm>
            <a:prstGeom prst="rect">
              <a:avLst/>
            </a:prstGeom>
          </p:spPr>
        </p:pic>
      </p:grpSp>
      <p:sp>
        <p:nvSpPr>
          <p:cNvPr id="34" name="TextBox 8">
            <a:extLst>
              <a:ext uri="{FF2B5EF4-FFF2-40B4-BE49-F238E27FC236}">
                <a16:creationId xmlns:a16="http://schemas.microsoft.com/office/drawing/2014/main" id="{F51CD126-4BEB-5D5A-6064-007A89D98B1F}"/>
              </a:ext>
            </a:extLst>
          </p:cNvPr>
          <p:cNvSpPr txBox="1"/>
          <p:nvPr/>
        </p:nvSpPr>
        <p:spPr>
          <a:xfrm>
            <a:off x="4245439" y="643168"/>
            <a:ext cx="9797121" cy="1216295"/>
          </a:xfrm>
          <a:prstGeom prst="rect">
            <a:avLst/>
          </a:prstGeom>
        </p:spPr>
        <p:txBody>
          <a:bodyPr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2. Triển vọng</a:t>
            </a:r>
          </a:p>
        </p:txBody>
      </p:sp>
      <p:sp>
        <p:nvSpPr>
          <p:cNvPr id="36" name="TextBox 35">
            <a:extLst>
              <a:ext uri="{FF2B5EF4-FFF2-40B4-BE49-F238E27FC236}">
                <a16:creationId xmlns:a16="http://schemas.microsoft.com/office/drawing/2014/main" id="{6D89836E-FF0E-F1E3-7687-E702A34B7A46}"/>
              </a:ext>
            </a:extLst>
          </p:cNvPr>
          <p:cNvSpPr txBox="1"/>
          <p:nvPr/>
        </p:nvSpPr>
        <p:spPr>
          <a:xfrm>
            <a:off x="1001377" y="2583656"/>
            <a:ext cx="14389768" cy="738664"/>
          </a:xfrm>
          <a:prstGeom prst="rect">
            <a:avLst/>
          </a:prstGeom>
          <a:noFill/>
        </p:spPr>
        <p:txBody>
          <a:bodyPr wrap="square">
            <a:spAutoFit/>
          </a:bodyPr>
          <a:lstStyle/>
          <a:p>
            <a:pPr marL="571500" indent="-571500" algn="just">
              <a:spcBef>
                <a:spcPts val="300"/>
              </a:spcBef>
              <a:spcAft>
                <a:spcPts val="300"/>
              </a:spcAft>
              <a:buFont typeface="Wingdings" panose="05000000000000000000" pitchFamily="2" charset="2"/>
              <a:buChar char="Ø"/>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Những lợi thế để phát triển trồng trọt ở Việt Nam:</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39" name="Rectangle: Diagonal Corners Rounded 38">
            <a:extLst>
              <a:ext uri="{FF2B5EF4-FFF2-40B4-BE49-F238E27FC236}">
                <a16:creationId xmlns:a16="http://schemas.microsoft.com/office/drawing/2014/main" id="{5CF2F132-9280-8980-ED95-5DB5A6D570DD}"/>
              </a:ext>
            </a:extLst>
          </p:cNvPr>
          <p:cNvSpPr/>
          <p:nvPr/>
        </p:nvSpPr>
        <p:spPr>
          <a:xfrm>
            <a:off x="1786676" y="4197226"/>
            <a:ext cx="15621000" cy="1578647"/>
          </a:xfrm>
          <a:prstGeom prst="round2Diag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Nằm trong vùng khí hậu nhiệt đới, có các mùa rõ rệt quanh năm</a:t>
            </a:r>
            <a:endParaRPr lang="en-US" sz="4200">
              <a:latin typeface="Arial" panose="020B0604020202020204" pitchFamily="34" charset="0"/>
              <a:cs typeface="Arial" panose="020B0604020202020204" pitchFamily="34" charset="0"/>
            </a:endParaRPr>
          </a:p>
        </p:txBody>
      </p:sp>
      <p:sp>
        <p:nvSpPr>
          <p:cNvPr id="40" name="Arrow: Right 39">
            <a:extLst>
              <a:ext uri="{FF2B5EF4-FFF2-40B4-BE49-F238E27FC236}">
                <a16:creationId xmlns:a16="http://schemas.microsoft.com/office/drawing/2014/main" id="{759978A3-8AA1-99CB-D200-483745A738C1}"/>
              </a:ext>
            </a:extLst>
          </p:cNvPr>
          <p:cNvSpPr/>
          <p:nvPr/>
        </p:nvSpPr>
        <p:spPr>
          <a:xfrm>
            <a:off x="806853" y="4558806"/>
            <a:ext cx="1056023" cy="79398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1" name="Rectangle: Diagonal Corners Rounded 40">
            <a:extLst>
              <a:ext uri="{FF2B5EF4-FFF2-40B4-BE49-F238E27FC236}">
                <a16:creationId xmlns:a16="http://schemas.microsoft.com/office/drawing/2014/main" id="{18BB2079-C200-260A-2B24-D65B5C48B232}"/>
              </a:ext>
            </a:extLst>
          </p:cNvPr>
          <p:cNvSpPr/>
          <p:nvPr/>
        </p:nvSpPr>
        <p:spPr>
          <a:xfrm>
            <a:off x="1786676" y="6452026"/>
            <a:ext cx="15621000" cy="2423089"/>
          </a:xfrm>
          <a:prstGeom prst="round2Diag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Phần lớn diện tích của nước ta là đất trồng với địa hình rất đa dạng: đồng bằng, trung du, miền núi, cao nguyên, ven biển</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42" name="Arrow: Right 41">
            <a:extLst>
              <a:ext uri="{FF2B5EF4-FFF2-40B4-BE49-F238E27FC236}">
                <a16:creationId xmlns:a16="http://schemas.microsoft.com/office/drawing/2014/main" id="{7DA7C8DF-0A2E-5E21-2E9E-0B5B52BE3101}"/>
              </a:ext>
            </a:extLst>
          </p:cNvPr>
          <p:cNvSpPr/>
          <p:nvPr/>
        </p:nvSpPr>
        <p:spPr>
          <a:xfrm>
            <a:off x="806852" y="7266578"/>
            <a:ext cx="1056023" cy="79398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grpSp>
        <p:nvGrpSpPr>
          <p:cNvPr id="43" name="Google Shape;2559;p52">
            <a:extLst>
              <a:ext uri="{FF2B5EF4-FFF2-40B4-BE49-F238E27FC236}">
                <a16:creationId xmlns:a16="http://schemas.microsoft.com/office/drawing/2014/main" id="{D5C800AB-48F9-82D1-CF2A-DCF849230D78}"/>
              </a:ext>
            </a:extLst>
          </p:cNvPr>
          <p:cNvGrpSpPr/>
          <p:nvPr/>
        </p:nvGrpSpPr>
        <p:grpSpPr>
          <a:xfrm flipH="1">
            <a:off x="15210488" y="-43904"/>
            <a:ext cx="3173212" cy="2355203"/>
            <a:chOff x="7078086" y="873875"/>
            <a:chExt cx="1582951" cy="1554368"/>
          </a:xfrm>
          <a:solidFill>
            <a:schemeClr val="accent3">
              <a:lumMod val="75000"/>
            </a:schemeClr>
          </a:solidFill>
        </p:grpSpPr>
        <p:sp>
          <p:nvSpPr>
            <p:cNvPr id="44" name="Google Shape;2560;p52">
              <a:extLst>
                <a:ext uri="{FF2B5EF4-FFF2-40B4-BE49-F238E27FC236}">
                  <a16:creationId xmlns:a16="http://schemas.microsoft.com/office/drawing/2014/main" id="{5EBC83A9-26A6-0B67-89EB-14EB10FA3960}"/>
                </a:ext>
              </a:extLst>
            </p:cNvPr>
            <p:cNvSpPr/>
            <p:nvPr/>
          </p:nvSpPr>
          <p:spPr>
            <a:xfrm>
              <a:off x="7109517" y="873875"/>
              <a:ext cx="1318932" cy="1404091"/>
            </a:xfrm>
            <a:custGeom>
              <a:avLst/>
              <a:gdLst/>
              <a:ahLst/>
              <a:cxnLst/>
              <a:rect l="l" t="t" r="r" b="b"/>
              <a:pathLst>
                <a:path w="13428" h="14295" extrusionOk="0">
                  <a:moveTo>
                    <a:pt x="350" y="0"/>
                  </a:moveTo>
                  <a:lnTo>
                    <a:pt x="0" y="469"/>
                  </a:lnTo>
                  <a:cubicBezTo>
                    <a:pt x="2001" y="3762"/>
                    <a:pt x="4040" y="6739"/>
                    <a:pt x="5801" y="8830"/>
                  </a:cubicBezTo>
                  <a:cubicBezTo>
                    <a:pt x="8501" y="12029"/>
                    <a:pt x="10958" y="13867"/>
                    <a:pt x="13108" y="14289"/>
                  </a:cubicBezTo>
                  <a:cubicBezTo>
                    <a:pt x="13124" y="14292"/>
                    <a:pt x="13141" y="14294"/>
                    <a:pt x="13157" y="14294"/>
                  </a:cubicBezTo>
                  <a:cubicBezTo>
                    <a:pt x="13288" y="14294"/>
                    <a:pt x="13404" y="14191"/>
                    <a:pt x="13419" y="14055"/>
                  </a:cubicBezTo>
                  <a:cubicBezTo>
                    <a:pt x="13428" y="13914"/>
                    <a:pt x="13330" y="13794"/>
                    <a:pt x="13193" y="13769"/>
                  </a:cubicBezTo>
                  <a:cubicBezTo>
                    <a:pt x="9704" y="13074"/>
                    <a:pt x="5358" y="8412"/>
                    <a:pt x="3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61;p52">
              <a:extLst>
                <a:ext uri="{FF2B5EF4-FFF2-40B4-BE49-F238E27FC236}">
                  <a16:creationId xmlns:a16="http://schemas.microsoft.com/office/drawing/2014/main" id="{740A807F-B5FD-ED26-BB22-7591E26E71CC}"/>
                </a:ext>
              </a:extLst>
            </p:cNvPr>
            <p:cNvSpPr/>
            <p:nvPr/>
          </p:nvSpPr>
          <p:spPr>
            <a:xfrm>
              <a:off x="7760534" y="2001663"/>
              <a:ext cx="445930" cy="426580"/>
            </a:xfrm>
            <a:custGeom>
              <a:avLst/>
              <a:gdLst/>
              <a:ahLst/>
              <a:cxnLst/>
              <a:rect l="l" t="t" r="r" b="b"/>
              <a:pathLst>
                <a:path w="4540" h="4343" extrusionOk="0">
                  <a:moveTo>
                    <a:pt x="1818" y="1"/>
                  </a:moveTo>
                  <a:cubicBezTo>
                    <a:pt x="1818" y="1"/>
                    <a:pt x="1" y="1229"/>
                    <a:pt x="2291" y="4343"/>
                  </a:cubicBezTo>
                  <a:cubicBezTo>
                    <a:pt x="2291" y="4343"/>
                    <a:pt x="4539" y="1664"/>
                    <a:pt x="18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62;p52">
              <a:extLst>
                <a:ext uri="{FF2B5EF4-FFF2-40B4-BE49-F238E27FC236}">
                  <a16:creationId xmlns:a16="http://schemas.microsoft.com/office/drawing/2014/main" id="{A9340720-DCD7-A755-748C-0A845BEBCD93}"/>
                </a:ext>
              </a:extLst>
            </p:cNvPr>
            <p:cNvSpPr/>
            <p:nvPr/>
          </p:nvSpPr>
          <p:spPr>
            <a:xfrm>
              <a:off x="7815048" y="1729293"/>
              <a:ext cx="428250" cy="196641"/>
            </a:xfrm>
            <a:custGeom>
              <a:avLst/>
              <a:gdLst/>
              <a:ahLst/>
              <a:cxnLst/>
              <a:rect l="l" t="t" r="r" b="b"/>
              <a:pathLst>
                <a:path w="4360" h="2002" extrusionOk="0">
                  <a:moveTo>
                    <a:pt x="2056" y="1"/>
                  </a:moveTo>
                  <a:cubicBezTo>
                    <a:pt x="1376" y="1"/>
                    <a:pt x="642" y="301"/>
                    <a:pt x="0" y="1230"/>
                  </a:cubicBezTo>
                  <a:cubicBezTo>
                    <a:pt x="0" y="1230"/>
                    <a:pt x="462" y="2001"/>
                    <a:pt x="1644" y="2001"/>
                  </a:cubicBezTo>
                  <a:cubicBezTo>
                    <a:pt x="2307" y="2001"/>
                    <a:pt x="3197" y="1758"/>
                    <a:pt x="4360" y="999"/>
                  </a:cubicBezTo>
                  <a:cubicBezTo>
                    <a:pt x="4360" y="999"/>
                    <a:pt x="3297" y="1"/>
                    <a:pt x="20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63;p52">
              <a:extLst>
                <a:ext uri="{FF2B5EF4-FFF2-40B4-BE49-F238E27FC236}">
                  <a16:creationId xmlns:a16="http://schemas.microsoft.com/office/drawing/2014/main" id="{2C1146F3-A248-9D45-7D6E-C2EBFD1B4FAA}"/>
                </a:ext>
              </a:extLst>
            </p:cNvPr>
            <p:cNvSpPr/>
            <p:nvPr/>
          </p:nvSpPr>
          <p:spPr>
            <a:xfrm>
              <a:off x="7803850" y="1822309"/>
              <a:ext cx="307731" cy="35753"/>
            </a:xfrm>
            <a:custGeom>
              <a:avLst/>
              <a:gdLst/>
              <a:ahLst/>
              <a:cxnLst/>
              <a:rect l="l" t="t" r="r" b="b"/>
              <a:pathLst>
                <a:path w="3133" h="364" extrusionOk="0">
                  <a:moveTo>
                    <a:pt x="3023" y="1"/>
                  </a:moveTo>
                  <a:cubicBezTo>
                    <a:pt x="3022" y="1"/>
                    <a:pt x="3020" y="1"/>
                    <a:pt x="3019" y="1"/>
                  </a:cubicBezTo>
                  <a:lnTo>
                    <a:pt x="106" y="201"/>
                  </a:lnTo>
                  <a:cubicBezTo>
                    <a:pt x="1" y="206"/>
                    <a:pt x="7" y="364"/>
                    <a:pt x="110" y="364"/>
                  </a:cubicBezTo>
                  <a:cubicBezTo>
                    <a:pt x="112" y="364"/>
                    <a:pt x="113" y="364"/>
                    <a:pt x="114" y="364"/>
                  </a:cubicBezTo>
                  <a:lnTo>
                    <a:pt x="119" y="364"/>
                  </a:lnTo>
                  <a:lnTo>
                    <a:pt x="3028" y="163"/>
                  </a:lnTo>
                  <a:cubicBezTo>
                    <a:pt x="3133" y="155"/>
                    <a:pt x="3126" y="1"/>
                    <a:pt x="30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64;p52">
              <a:extLst>
                <a:ext uri="{FF2B5EF4-FFF2-40B4-BE49-F238E27FC236}">
                  <a16:creationId xmlns:a16="http://schemas.microsoft.com/office/drawing/2014/main" id="{F8BBD01F-7492-F6E8-FE55-87C11F9730CD}"/>
                </a:ext>
              </a:extLst>
            </p:cNvPr>
            <p:cNvSpPr/>
            <p:nvPr/>
          </p:nvSpPr>
          <p:spPr>
            <a:xfrm>
              <a:off x="8249092" y="2139371"/>
              <a:ext cx="411945" cy="202731"/>
            </a:xfrm>
            <a:custGeom>
              <a:avLst/>
              <a:gdLst/>
              <a:ahLst/>
              <a:cxnLst/>
              <a:rect l="l" t="t" r="r" b="b"/>
              <a:pathLst>
                <a:path w="4194" h="2064" extrusionOk="0">
                  <a:moveTo>
                    <a:pt x="1631" y="1"/>
                  </a:moveTo>
                  <a:cubicBezTo>
                    <a:pt x="1145" y="1"/>
                    <a:pt x="599" y="167"/>
                    <a:pt x="0" y="599"/>
                  </a:cubicBezTo>
                  <a:cubicBezTo>
                    <a:pt x="0" y="599"/>
                    <a:pt x="299" y="2063"/>
                    <a:pt x="2507" y="2063"/>
                  </a:cubicBezTo>
                  <a:cubicBezTo>
                    <a:pt x="2978" y="2063"/>
                    <a:pt x="3534" y="1997"/>
                    <a:pt x="4193" y="1836"/>
                  </a:cubicBezTo>
                  <a:cubicBezTo>
                    <a:pt x="4193" y="1836"/>
                    <a:pt x="3245" y="1"/>
                    <a:pt x="16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65;p52">
              <a:extLst>
                <a:ext uri="{FF2B5EF4-FFF2-40B4-BE49-F238E27FC236}">
                  <a16:creationId xmlns:a16="http://schemas.microsoft.com/office/drawing/2014/main" id="{8E1F3F0D-7434-E3A1-D4F9-B8F6692BC303}"/>
                </a:ext>
              </a:extLst>
            </p:cNvPr>
            <p:cNvSpPr/>
            <p:nvPr/>
          </p:nvSpPr>
          <p:spPr>
            <a:xfrm>
              <a:off x="7346626" y="1552984"/>
              <a:ext cx="405266" cy="417347"/>
            </a:xfrm>
            <a:custGeom>
              <a:avLst/>
              <a:gdLst/>
              <a:ahLst/>
              <a:cxnLst/>
              <a:rect l="l" t="t" r="r" b="b"/>
              <a:pathLst>
                <a:path w="4126" h="4249" extrusionOk="0">
                  <a:moveTo>
                    <a:pt x="2129" y="0"/>
                  </a:moveTo>
                  <a:cubicBezTo>
                    <a:pt x="2129" y="0"/>
                    <a:pt x="1" y="546"/>
                    <a:pt x="1105" y="4249"/>
                  </a:cubicBezTo>
                  <a:cubicBezTo>
                    <a:pt x="1105" y="4249"/>
                    <a:pt x="4125" y="2491"/>
                    <a:pt x="21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66;p52">
              <a:extLst>
                <a:ext uri="{FF2B5EF4-FFF2-40B4-BE49-F238E27FC236}">
                  <a16:creationId xmlns:a16="http://schemas.microsoft.com/office/drawing/2014/main" id="{8986F201-2A8A-6ACA-4FD4-08AE915E2EE6}"/>
                </a:ext>
              </a:extLst>
            </p:cNvPr>
            <p:cNvSpPr/>
            <p:nvPr/>
          </p:nvSpPr>
          <p:spPr>
            <a:xfrm>
              <a:off x="7452607" y="1292302"/>
              <a:ext cx="425795" cy="194186"/>
            </a:xfrm>
            <a:custGeom>
              <a:avLst/>
              <a:gdLst/>
              <a:ahLst/>
              <a:cxnLst/>
              <a:rect l="l" t="t" r="r" b="b"/>
              <a:pathLst>
                <a:path w="4335" h="1977" extrusionOk="0">
                  <a:moveTo>
                    <a:pt x="1860" y="0"/>
                  </a:moveTo>
                  <a:cubicBezTo>
                    <a:pt x="1284" y="0"/>
                    <a:pt x="649" y="233"/>
                    <a:pt x="1" y="889"/>
                  </a:cubicBezTo>
                  <a:cubicBezTo>
                    <a:pt x="1" y="889"/>
                    <a:pt x="418" y="1976"/>
                    <a:pt x="2018" y="1976"/>
                  </a:cubicBezTo>
                  <a:cubicBezTo>
                    <a:pt x="2614" y="1976"/>
                    <a:pt x="3372" y="1826"/>
                    <a:pt x="4334" y="1413"/>
                  </a:cubicBezTo>
                  <a:cubicBezTo>
                    <a:pt x="4334" y="1413"/>
                    <a:pt x="3277" y="0"/>
                    <a:pt x="18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67;p52">
              <a:extLst>
                <a:ext uri="{FF2B5EF4-FFF2-40B4-BE49-F238E27FC236}">
                  <a16:creationId xmlns:a16="http://schemas.microsoft.com/office/drawing/2014/main" id="{9706C9F0-DF74-FCE2-83E7-0868F29FBB36}"/>
                </a:ext>
              </a:extLst>
            </p:cNvPr>
            <p:cNvSpPr/>
            <p:nvPr/>
          </p:nvSpPr>
          <p:spPr>
            <a:xfrm>
              <a:off x="7078086" y="1156264"/>
              <a:ext cx="400846" cy="414794"/>
            </a:xfrm>
            <a:custGeom>
              <a:avLst/>
              <a:gdLst/>
              <a:ahLst/>
              <a:cxnLst/>
              <a:rect l="l" t="t" r="r" b="b"/>
              <a:pathLst>
                <a:path w="4081" h="4223" extrusionOk="0">
                  <a:moveTo>
                    <a:pt x="2137" y="0"/>
                  </a:moveTo>
                  <a:cubicBezTo>
                    <a:pt x="2137" y="0"/>
                    <a:pt x="1" y="504"/>
                    <a:pt x="1037" y="4223"/>
                  </a:cubicBezTo>
                  <a:lnTo>
                    <a:pt x="1037" y="4223"/>
                  </a:lnTo>
                  <a:cubicBezTo>
                    <a:pt x="1040" y="4219"/>
                    <a:pt x="4080" y="2522"/>
                    <a:pt x="2137" y="0"/>
                  </a:cubicBezTo>
                  <a:close/>
                  <a:moveTo>
                    <a:pt x="1037" y="4223"/>
                  </a:moveTo>
                  <a:cubicBezTo>
                    <a:pt x="1037" y="4223"/>
                    <a:pt x="1037" y="4223"/>
                    <a:pt x="1037" y="4223"/>
                  </a:cubicBezTo>
                  <a:cubicBezTo>
                    <a:pt x="1037" y="4223"/>
                    <a:pt x="1037" y="4223"/>
                    <a:pt x="1037" y="422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68;p52">
              <a:extLst>
                <a:ext uri="{FF2B5EF4-FFF2-40B4-BE49-F238E27FC236}">
                  <a16:creationId xmlns:a16="http://schemas.microsoft.com/office/drawing/2014/main" id="{67217B42-4C9A-CB2E-6B57-8BF054A2C008}"/>
                </a:ext>
              </a:extLst>
            </p:cNvPr>
            <p:cNvSpPr/>
            <p:nvPr/>
          </p:nvSpPr>
          <p:spPr>
            <a:xfrm>
              <a:off x="7930360" y="1993805"/>
              <a:ext cx="49406" cy="312544"/>
            </a:xfrm>
            <a:custGeom>
              <a:avLst/>
              <a:gdLst/>
              <a:ahLst/>
              <a:cxnLst/>
              <a:rect l="l" t="t" r="r" b="b"/>
              <a:pathLst>
                <a:path w="503" h="3182" extrusionOk="0">
                  <a:moveTo>
                    <a:pt x="89" y="0"/>
                  </a:moveTo>
                  <a:cubicBezTo>
                    <a:pt x="45" y="0"/>
                    <a:pt x="1" y="32"/>
                    <a:pt x="8" y="89"/>
                  </a:cubicBezTo>
                  <a:lnTo>
                    <a:pt x="341" y="3113"/>
                  </a:lnTo>
                  <a:cubicBezTo>
                    <a:pt x="345" y="3152"/>
                    <a:pt x="379" y="3181"/>
                    <a:pt x="422" y="3181"/>
                  </a:cubicBezTo>
                  <a:lnTo>
                    <a:pt x="430" y="3181"/>
                  </a:lnTo>
                  <a:cubicBezTo>
                    <a:pt x="473" y="3177"/>
                    <a:pt x="503" y="3139"/>
                    <a:pt x="498" y="3092"/>
                  </a:cubicBezTo>
                  <a:lnTo>
                    <a:pt x="170" y="72"/>
                  </a:lnTo>
                  <a:cubicBezTo>
                    <a:pt x="164" y="23"/>
                    <a:pt x="127" y="0"/>
                    <a:pt x="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69;p52">
              <a:extLst>
                <a:ext uri="{FF2B5EF4-FFF2-40B4-BE49-F238E27FC236}">
                  <a16:creationId xmlns:a16="http://schemas.microsoft.com/office/drawing/2014/main" id="{D9AC7573-69D5-BFD4-F245-56141A4AA7B2}"/>
                </a:ext>
              </a:extLst>
            </p:cNvPr>
            <p:cNvSpPr/>
            <p:nvPr/>
          </p:nvSpPr>
          <p:spPr>
            <a:xfrm>
              <a:off x="8238484" y="2190348"/>
              <a:ext cx="279247" cy="86632"/>
            </a:xfrm>
            <a:custGeom>
              <a:avLst/>
              <a:gdLst/>
              <a:ahLst/>
              <a:cxnLst/>
              <a:rect l="l" t="t" r="r" b="b"/>
              <a:pathLst>
                <a:path w="2843" h="882" extrusionOk="0">
                  <a:moveTo>
                    <a:pt x="111" y="0"/>
                  </a:moveTo>
                  <a:cubicBezTo>
                    <a:pt x="26" y="0"/>
                    <a:pt x="1" y="129"/>
                    <a:pt x="91" y="157"/>
                  </a:cubicBezTo>
                  <a:lnTo>
                    <a:pt x="2714" y="878"/>
                  </a:lnTo>
                  <a:cubicBezTo>
                    <a:pt x="2719" y="882"/>
                    <a:pt x="2723" y="882"/>
                    <a:pt x="2731" y="882"/>
                  </a:cubicBezTo>
                  <a:cubicBezTo>
                    <a:pt x="2825" y="882"/>
                    <a:pt x="2842" y="750"/>
                    <a:pt x="2753" y="724"/>
                  </a:cubicBezTo>
                  <a:lnTo>
                    <a:pt x="134" y="3"/>
                  </a:lnTo>
                  <a:cubicBezTo>
                    <a:pt x="126" y="1"/>
                    <a:pt x="118" y="0"/>
                    <a:pt x="1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70;p52">
              <a:extLst>
                <a:ext uri="{FF2B5EF4-FFF2-40B4-BE49-F238E27FC236}">
                  <a16:creationId xmlns:a16="http://schemas.microsoft.com/office/drawing/2014/main" id="{9B3DE6DE-D435-6019-6A6C-B3BA26FA541E}"/>
                </a:ext>
              </a:extLst>
            </p:cNvPr>
            <p:cNvSpPr/>
            <p:nvPr/>
          </p:nvSpPr>
          <p:spPr>
            <a:xfrm>
              <a:off x="7495825" y="1544733"/>
              <a:ext cx="69149" cy="280229"/>
            </a:xfrm>
            <a:custGeom>
              <a:avLst/>
              <a:gdLst/>
              <a:ahLst/>
              <a:cxnLst/>
              <a:rect l="l" t="t" r="r" b="b"/>
              <a:pathLst>
                <a:path w="704" h="2853" extrusionOk="0">
                  <a:moveTo>
                    <a:pt x="609" y="0"/>
                  </a:moveTo>
                  <a:cubicBezTo>
                    <a:pt x="574" y="0"/>
                    <a:pt x="539" y="22"/>
                    <a:pt x="533" y="72"/>
                  </a:cubicBezTo>
                  <a:lnTo>
                    <a:pt x="9" y="2759"/>
                  </a:lnTo>
                  <a:cubicBezTo>
                    <a:pt x="0" y="2801"/>
                    <a:pt x="30" y="2844"/>
                    <a:pt x="73" y="2853"/>
                  </a:cubicBezTo>
                  <a:lnTo>
                    <a:pt x="90" y="2853"/>
                  </a:lnTo>
                  <a:cubicBezTo>
                    <a:pt x="124" y="2853"/>
                    <a:pt x="158" y="2827"/>
                    <a:pt x="166" y="2789"/>
                  </a:cubicBezTo>
                  <a:lnTo>
                    <a:pt x="687" y="101"/>
                  </a:lnTo>
                  <a:cubicBezTo>
                    <a:pt x="704" y="38"/>
                    <a:pt x="656" y="0"/>
                    <a:pt x="6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71;p52">
              <a:extLst>
                <a:ext uri="{FF2B5EF4-FFF2-40B4-BE49-F238E27FC236}">
                  <a16:creationId xmlns:a16="http://schemas.microsoft.com/office/drawing/2014/main" id="{92F0CFC8-8367-C49F-A96E-0BE305923DF7}"/>
                </a:ext>
              </a:extLst>
            </p:cNvPr>
            <p:cNvSpPr/>
            <p:nvPr/>
          </p:nvSpPr>
          <p:spPr>
            <a:xfrm>
              <a:off x="7441607" y="1371567"/>
              <a:ext cx="295159" cy="46557"/>
            </a:xfrm>
            <a:custGeom>
              <a:avLst/>
              <a:gdLst/>
              <a:ahLst/>
              <a:cxnLst/>
              <a:rect l="l" t="t" r="r" b="b"/>
              <a:pathLst>
                <a:path w="3005" h="474" extrusionOk="0">
                  <a:moveTo>
                    <a:pt x="113" y="0"/>
                  </a:moveTo>
                  <a:cubicBezTo>
                    <a:pt x="14" y="0"/>
                    <a:pt x="0" y="150"/>
                    <a:pt x="104" y="163"/>
                  </a:cubicBezTo>
                  <a:lnTo>
                    <a:pt x="2911" y="474"/>
                  </a:lnTo>
                  <a:lnTo>
                    <a:pt x="2919" y="474"/>
                  </a:lnTo>
                  <a:cubicBezTo>
                    <a:pt x="2958" y="474"/>
                    <a:pt x="2992" y="444"/>
                    <a:pt x="3000" y="406"/>
                  </a:cubicBezTo>
                  <a:cubicBezTo>
                    <a:pt x="3005" y="359"/>
                    <a:pt x="2971" y="320"/>
                    <a:pt x="2928" y="316"/>
                  </a:cubicBezTo>
                  <a:lnTo>
                    <a:pt x="121" y="0"/>
                  </a:lnTo>
                  <a:cubicBezTo>
                    <a:pt x="118" y="0"/>
                    <a:pt x="116" y="0"/>
                    <a:pt x="1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72;p52">
              <a:extLst>
                <a:ext uri="{FF2B5EF4-FFF2-40B4-BE49-F238E27FC236}">
                  <a16:creationId xmlns:a16="http://schemas.microsoft.com/office/drawing/2014/main" id="{637E3C5B-ABB1-673C-C921-ACC121E31E56}"/>
                </a:ext>
              </a:extLst>
            </p:cNvPr>
            <p:cNvSpPr/>
            <p:nvPr/>
          </p:nvSpPr>
          <p:spPr>
            <a:xfrm>
              <a:off x="7223848" y="1148603"/>
              <a:ext cx="72488" cy="280916"/>
            </a:xfrm>
            <a:custGeom>
              <a:avLst/>
              <a:gdLst/>
              <a:ahLst/>
              <a:cxnLst/>
              <a:rect l="l" t="t" r="r" b="b"/>
              <a:pathLst>
                <a:path w="738" h="2860" extrusionOk="0">
                  <a:moveTo>
                    <a:pt x="649" y="1"/>
                  </a:moveTo>
                  <a:cubicBezTo>
                    <a:pt x="616" y="1"/>
                    <a:pt x="583" y="19"/>
                    <a:pt x="572" y="61"/>
                  </a:cubicBezTo>
                  <a:lnTo>
                    <a:pt x="9" y="2761"/>
                  </a:lnTo>
                  <a:cubicBezTo>
                    <a:pt x="1" y="2808"/>
                    <a:pt x="26" y="2851"/>
                    <a:pt x="69" y="2859"/>
                  </a:cubicBezTo>
                  <a:lnTo>
                    <a:pt x="86" y="2859"/>
                  </a:lnTo>
                  <a:cubicBezTo>
                    <a:pt x="125" y="2859"/>
                    <a:pt x="159" y="2833"/>
                    <a:pt x="167" y="2795"/>
                  </a:cubicBezTo>
                  <a:lnTo>
                    <a:pt x="730" y="91"/>
                  </a:lnTo>
                  <a:cubicBezTo>
                    <a:pt x="738" y="35"/>
                    <a:pt x="693" y="1"/>
                    <a:pt x="6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arn(inVertical)">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arn(inVertical)">
                                      <p:cBhvr>
                                        <p:cTn id="3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9" grpId="0" animBg="1"/>
      <p:bldP spid="40" grpId="0" animBg="1"/>
      <p:bldP spid="41" grpId="0" animBg="1"/>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C39071-8C7B-7DDC-5606-F8717AAA8AD3}"/>
              </a:ext>
            </a:extLst>
          </p:cNvPr>
          <p:cNvPicPr>
            <a:picLocks noChangeAspect="1"/>
          </p:cNvPicPr>
          <p:nvPr/>
        </p:nvPicPr>
        <p:blipFill>
          <a:blip r:embed="rId2"/>
          <a:stretch>
            <a:fillRect/>
          </a:stretch>
        </p:blipFill>
        <p:spPr>
          <a:xfrm>
            <a:off x="-7086600" y="-5600700"/>
            <a:ext cx="28727400" cy="20127860"/>
          </a:xfrm>
          <a:prstGeom prst="rect">
            <a:avLst/>
          </a:prstGeom>
        </p:spPr>
      </p:pic>
      <p:sp>
        <p:nvSpPr>
          <p:cNvPr id="39" name="Rectangle: Diagonal Corners Rounded 38">
            <a:extLst>
              <a:ext uri="{FF2B5EF4-FFF2-40B4-BE49-F238E27FC236}">
                <a16:creationId xmlns:a16="http://schemas.microsoft.com/office/drawing/2014/main" id="{5CF2F132-9280-8980-ED95-5DB5A6D570DD}"/>
              </a:ext>
            </a:extLst>
          </p:cNvPr>
          <p:cNvSpPr/>
          <p:nvPr/>
        </p:nvSpPr>
        <p:spPr>
          <a:xfrm>
            <a:off x="1901497" y="1045215"/>
            <a:ext cx="15621000" cy="2423089"/>
          </a:xfrm>
          <a:prstGeom prst="round2Diag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Có truyền thống nông nghiệp, nhân dân ta cần cù, thông minh và có nhiều kinh nghiệm trong trồng trọt</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40" name="Arrow: Right 39">
            <a:extLst>
              <a:ext uri="{FF2B5EF4-FFF2-40B4-BE49-F238E27FC236}">
                <a16:creationId xmlns:a16="http://schemas.microsoft.com/office/drawing/2014/main" id="{759978A3-8AA1-99CB-D200-483745A738C1}"/>
              </a:ext>
            </a:extLst>
          </p:cNvPr>
          <p:cNvSpPr/>
          <p:nvPr/>
        </p:nvSpPr>
        <p:spPr>
          <a:xfrm>
            <a:off x="916543" y="1859767"/>
            <a:ext cx="1056023" cy="79398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1" name="Rectangle: Diagonal Corners Rounded 40">
            <a:extLst>
              <a:ext uri="{FF2B5EF4-FFF2-40B4-BE49-F238E27FC236}">
                <a16:creationId xmlns:a16="http://schemas.microsoft.com/office/drawing/2014/main" id="{18BB2079-C200-260A-2B24-D65B5C48B232}"/>
              </a:ext>
            </a:extLst>
          </p:cNvPr>
          <p:cNvSpPr/>
          <p:nvPr/>
        </p:nvSpPr>
        <p:spPr>
          <a:xfrm>
            <a:off x="1896368" y="3904535"/>
            <a:ext cx="15621000" cy="2423089"/>
          </a:xfrm>
          <a:prstGeom prst="round2Diag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Nhà nước rất quan tâm và có nhiều chính sách hỗ trợ để phát triển trồng trọt</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42" name="Arrow: Right 41">
            <a:extLst>
              <a:ext uri="{FF2B5EF4-FFF2-40B4-BE49-F238E27FC236}">
                <a16:creationId xmlns:a16="http://schemas.microsoft.com/office/drawing/2014/main" id="{7DA7C8DF-0A2E-5E21-2E9E-0B5B52BE3101}"/>
              </a:ext>
            </a:extLst>
          </p:cNvPr>
          <p:cNvSpPr/>
          <p:nvPr/>
        </p:nvSpPr>
        <p:spPr>
          <a:xfrm>
            <a:off x="916544" y="4719087"/>
            <a:ext cx="1056023" cy="79398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5" name="Rectangle: Diagonal Corners Rounded 24">
            <a:extLst>
              <a:ext uri="{FF2B5EF4-FFF2-40B4-BE49-F238E27FC236}">
                <a16:creationId xmlns:a16="http://schemas.microsoft.com/office/drawing/2014/main" id="{A4CC2269-BAFA-6D8E-5440-5203D38729A4}"/>
              </a:ext>
            </a:extLst>
          </p:cNvPr>
          <p:cNvSpPr/>
          <p:nvPr/>
        </p:nvSpPr>
        <p:spPr>
          <a:xfrm>
            <a:off x="1896368" y="6763855"/>
            <a:ext cx="15621000" cy="2423089"/>
          </a:xfrm>
          <a:prstGeom prst="round2Diag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Khoa học công nghệ ngày càng phát triển, nhiều loại thiết bị, công nghệ hiện đại được ứng dụng trong trồng trọt</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26" name="Arrow: Right 25">
            <a:extLst>
              <a:ext uri="{FF2B5EF4-FFF2-40B4-BE49-F238E27FC236}">
                <a16:creationId xmlns:a16="http://schemas.microsoft.com/office/drawing/2014/main" id="{49BC9F2A-3949-1491-7F28-CECE265C5798}"/>
              </a:ext>
            </a:extLst>
          </p:cNvPr>
          <p:cNvSpPr/>
          <p:nvPr/>
        </p:nvSpPr>
        <p:spPr>
          <a:xfrm>
            <a:off x="916544" y="7578407"/>
            <a:ext cx="1056023" cy="79398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76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left)">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07A058D-F881-B5B8-B848-40D1C28D7661}"/>
              </a:ext>
            </a:extLst>
          </p:cNvPr>
          <p:cNvPicPr>
            <a:picLocks noChangeAspect="1"/>
          </p:cNvPicPr>
          <p:nvPr/>
        </p:nvPicPr>
        <p:blipFill>
          <a:blip r:embed="rId2"/>
          <a:stretch>
            <a:fillRect/>
          </a:stretch>
        </p:blipFill>
        <p:spPr>
          <a:xfrm>
            <a:off x="-516932" y="-563661"/>
            <a:ext cx="21357831" cy="13805115"/>
          </a:xfrm>
          <a:prstGeom prst="rect">
            <a:avLst/>
          </a:prstGeom>
        </p:spPr>
      </p:pic>
      <p:sp>
        <p:nvSpPr>
          <p:cNvPr id="19" name="TextBox 8">
            <a:extLst>
              <a:ext uri="{FF2B5EF4-FFF2-40B4-BE49-F238E27FC236}">
                <a16:creationId xmlns:a16="http://schemas.microsoft.com/office/drawing/2014/main" id="{761C1CB1-02E0-A6B5-93AC-C4256481B5C7}"/>
              </a:ext>
            </a:extLst>
          </p:cNvPr>
          <p:cNvSpPr txBox="1"/>
          <p:nvPr/>
        </p:nvSpPr>
        <p:spPr>
          <a:xfrm>
            <a:off x="2869856" y="3626354"/>
            <a:ext cx="12548287" cy="3034292"/>
          </a:xfrm>
          <a:prstGeom prst="rect">
            <a:avLst/>
          </a:prstGeom>
        </p:spPr>
        <p:txBody>
          <a:bodyPr wrap="square" lIns="0" tIns="0" rIns="0" bIns="0" rtlCol="0" anchor="t">
            <a:spAutoFit/>
          </a:bodyPr>
          <a:lstStyle/>
          <a:p>
            <a:pPr algn="ctr">
              <a:lnSpc>
                <a:spcPct val="130000"/>
              </a:lnSpc>
              <a:spcBef>
                <a:spcPts val="300"/>
              </a:spcBef>
              <a:spcAft>
                <a:spcPts val="300"/>
              </a:spcAft>
            </a:pPr>
            <a:r>
              <a:rPr lang="fr-FR" sz="8000" b="1">
                <a:solidFill>
                  <a:schemeClr val="bg1"/>
                </a:solidFill>
                <a:effectLst/>
                <a:latin typeface="Arial" panose="020B0604020202020204" pitchFamily="34" charset="0"/>
                <a:ea typeface="Calibri" panose="020F0502020204030204" pitchFamily="34" charset="0"/>
                <a:cs typeface="Arial" panose="020B0604020202020204" pitchFamily="34" charset="0"/>
              </a:rPr>
              <a:t>II. Các nhóm cây trồng phổ biến</a:t>
            </a:r>
            <a:endParaRPr lang="en-US" sz="8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1" name="Google Shape;583;p54">
            <a:extLst>
              <a:ext uri="{FF2B5EF4-FFF2-40B4-BE49-F238E27FC236}">
                <a16:creationId xmlns:a16="http://schemas.microsoft.com/office/drawing/2014/main" id="{B430FC6B-D74A-2F25-05EF-08FD4E143CC8}"/>
              </a:ext>
            </a:extLst>
          </p:cNvPr>
          <p:cNvPicPr preferRelativeResize="0"/>
          <p:nvPr/>
        </p:nvPicPr>
        <p:blipFill rotWithShape="1">
          <a:blip r:embed="rId3">
            <a:alphaModFix/>
          </a:blip>
          <a:srcRect b="11150"/>
          <a:stretch/>
        </p:blipFill>
        <p:spPr>
          <a:xfrm rot="20649418">
            <a:off x="897507" y="751765"/>
            <a:ext cx="4171175" cy="2821639"/>
          </a:xfrm>
          <a:prstGeom prst="rect">
            <a:avLst/>
          </a:prstGeom>
          <a:noFill/>
          <a:ln>
            <a:noFill/>
          </a:ln>
        </p:spPr>
      </p:pic>
      <p:pic>
        <p:nvPicPr>
          <p:cNvPr id="11" name="Picture 2">
            <a:extLst>
              <a:ext uri="{FF2B5EF4-FFF2-40B4-BE49-F238E27FC236}">
                <a16:creationId xmlns:a16="http://schemas.microsoft.com/office/drawing/2014/main" id="{334131DF-194B-C9A5-093A-5F8520C9B0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649200" y="6171231"/>
            <a:ext cx="4648200" cy="4115769"/>
          </a:xfrm>
          <a:prstGeom prst="rect">
            <a:avLst/>
          </a:prstGeom>
        </p:spPr>
      </p:pic>
    </p:spTree>
    <p:extLst>
      <p:ext uri="{BB962C8B-B14F-4D97-AF65-F5344CB8AC3E}">
        <p14:creationId xmlns:p14="http://schemas.microsoft.com/office/powerpoint/2010/main" val="301593154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9E2CE7-3499-6EF9-8C0B-8D9F7047C7AF}"/>
              </a:ext>
            </a:extLst>
          </p:cNvPr>
          <p:cNvPicPr>
            <a:picLocks noChangeAspect="1"/>
          </p:cNvPicPr>
          <p:nvPr/>
        </p:nvPicPr>
        <p:blipFill>
          <a:blip r:embed="rId2"/>
          <a:stretch>
            <a:fillRect/>
          </a:stretch>
        </p:blipFill>
        <p:spPr>
          <a:xfrm>
            <a:off x="-228600" y="-3000430"/>
            <a:ext cx="19961908" cy="13287430"/>
          </a:xfrm>
          <a:prstGeom prst="rect">
            <a:avLst/>
          </a:prstGeom>
        </p:spPr>
      </p:pic>
      <p:pic>
        <p:nvPicPr>
          <p:cNvPr id="19" name="Picture 18">
            <a:extLst>
              <a:ext uri="{FF2B5EF4-FFF2-40B4-BE49-F238E27FC236}">
                <a16:creationId xmlns:a16="http://schemas.microsoft.com/office/drawing/2014/main" id="{AA80AEC1-4810-E171-F0DE-F602062CF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2194" flipH="1">
            <a:off x="509912" y="302593"/>
            <a:ext cx="11465827" cy="6421390"/>
          </a:xfrm>
          <a:prstGeom prst="rect">
            <a:avLst/>
          </a:prstGeom>
          <a:ln>
            <a:noFill/>
          </a:ln>
          <a:effectLst>
            <a:outerShdw blurRad="190500" algn="tl" rotWithShape="0">
              <a:srgbClr val="000000">
                <a:alpha val="70000"/>
              </a:srgbClr>
            </a:outerShdw>
          </a:effectLst>
        </p:spPr>
      </p:pic>
      <p:sp>
        <p:nvSpPr>
          <p:cNvPr id="24" name="TextBox 23">
            <a:extLst>
              <a:ext uri="{FF2B5EF4-FFF2-40B4-BE49-F238E27FC236}">
                <a16:creationId xmlns:a16="http://schemas.microsoft.com/office/drawing/2014/main" id="{6F245FB5-5DE2-B135-FBBE-033D85C21688}"/>
              </a:ext>
            </a:extLst>
          </p:cNvPr>
          <p:cNvSpPr txBox="1"/>
          <p:nvPr/>
        </p:nvSpPr>
        <p:spPr>
          <a:xfrm>
            <a:off x="1175525" y="1303787"/>
            <a:ext cx="10134600" cy="2525563"/>
          </a:xfrm>
          <a:prstGeom prst="rect">
            <a:avLst/>
          </a:prstGeom>
          <a:noFill/>
        </p:spPr>
        <p:txBody>
          <a:bodyPr wrap="square">
            <a:spAutoFit/>
          </a:bodyPr>
          <a:lstStyle/>
          <a:p>
            <a:pPr algn="just">
              <a:lnSpc>
                <a:spcPct val="130000"/>
              </a:lnSpc>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Q</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uan sát </a:t>
            </a:r>
            <a:r>
              <a:rPr lang="fr-FR" sz="4200" i="1">
                <a:solidFill>
                  <a:srgbClr val="000000"/>
                </a:solidFill>
                <a:effectLst/>
                <a:latin typeface="Arial" panose="020B0604020202020204" pitchFamily="34" charset="0"/>
                <a:ea typeface="Calibri" panose="020F0502020204030204" pitchFamily="34" charset="0"/>
                <a:cs typeface="Arial" panose="020B0604020202020204" pitchFamily="34" charset="0"/>
              </a:rPr>
              <a:t>Hình 1.2 </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SGK tr.8 và trả lời câu hỏi: </a:t>
            </a:r>
            <a:r>
              <a:rPr lang="fr-FR" sz="4200" i="1">
                <a:solidFill>
                  <a:srgbClr val="000000"/>
                </a:solidFill>
                <a:effectLst/>
                <a:latin typeface="Arial" panose="020B0604020202020204" pitchFamily="34" charset="0"/>
                <a:ea typeface="Calibri" panose="020F0502020204030204" pitchFamily="34" charset="0"/>
                <a:cs typeface="Arial" panose="020B0604020202020204" pitchFamily="34" charset="0"/>
              </a:rPr>
              <a:t>Em hãy nêu tên các nhóm cây trồng theo mục đích sử dụng. </a:t>
            </a:r>
            <a:endParaRPr lang="en-US" sz="4200">
              <a:latin typeface="Arial" panose="020B0604020202020204" pitchFamily="34" charset="0"/>
              <a:cs typeface="Arial" panose="020B0604020202020204" pitchFamily="34" charset="0"/>
            </a:endParaRPr>
          </a:p>
        </p:txBody>
      </p:sp>
      <p:pic>
        <p:nvPicPr>
          <p:cNvPr id="29" name="Google Shape;438;p47">
            <a:extLst>
              <a:ext uri="{FF2B5EF4-FFF2-40B4-BE49-F238E27FC236}">
                <a16:creationId xmlns:a16="http://schemas.microsoft.com/office/drawing/2014/main" id="{617D0BF6-68C5-E676-0E2A-90EAA8BDFEA5}"/>
              </a:ext>
            </a:extLst>
          </p:cNvPr>
          <p:cNvPicPr preferRelativeResize="0"/>
          <p:nvPr/>
        </p:nvPicPr>
        <p:blipFill>
          <a:blip r:embed="rId4">
            <a:alphaModFix/>
          </a:blip>
          <a:stretch>
            <a:fillRect/>
          </a:stretch>
        </p:blipFill>
        <p:spPr>
          <a:xfrm>
            <a:off x="12032" y="7200900"/>
            <a:ext cx="4178968" cy="3603055"/>
          </a:xfrm>
          <a:prstGeom prst="rect">
            <a:avLst/>
          </a:prstGeom>
          <a:noFill/>
          <a:ln>
            <a:noFill/>
          </a:ln>
        </p:spPr>
      </p:pic>
      <p:pic>
        <p:nvPicPr>
          <p:cNvPr id="7" name="Picture 6">
            <a:extLst>
              <a:ext uri="{FF2B5EF4-FFF2-40B4-BE49-F238E27FC236}">
                <a16:creationId xmlns:a16="http://schemas.microsoft.com/office/drawing/2014/main" id="{680A68DE-6D9A-060B-5A93-97E72172CD8B}"/>
              </a:ext>
            </a:extLst>
          </p:cNvPr>
          <p:cNvPicPr>
            <a:picLocks noChangeAspect="1"/>
          </p:cNvPicPr>
          <p:nvPr/>
        </p:nvPicPr>
        <p:blipFill>
          <a:blip r:embed="rId5"/>
          <a:stretch>
            <a:fillRect/>
          </a:stretch>
        </p:blipFill>
        <p:spPr>
          <a:xfrm>
            <a:off x="7129305" y="3770221"/>
            <a:ext cx="10134600" cy="6186055"/>
          </a:xfrm>
          <a:prstGeom prst="rect">
            <a:avLst/>
          </a:prstGeom>
        </p:spPr>
      </p:pic>
    </p:spTree>
    <p:extLst>
      <p:ext uri="{BB962C8B-B14F-4D97-AF65-F5344CB8AC3E}">
        <p14:creationId xmlns:p14="http://schemas.microsoft.com/office/powerpoint/2010/main" val="308884000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029D270-0986-2970-DF44-B7B9C6656F1B}"/>
              </a:ext>
            </a:extLst>
          </p:cNvPr>
          <p:cNvPicPr>
            <a:picLocks noChangeAspect="1"/>
          </p:cNvPicPr>
          <p:nvPr/>
        </p:nvPicPr>
        <p:blipFill>
          <a:blip r:embed="rId2"/>
          <a:stretch>
            <a:fillRect/>
          </a:stretch>
        </p:blipFill>
        <p:spPr>
          <a:xfrm>
            <a:off x="-304800" y="-1630389"/>
            <a:ext cx="19510526" cy="11964116"/>
          </a:xfrm>
          <a:prstGeom prst="rect">
            <a:avLst/>
          </a:prstGeom>
        </p:spPr>
      </p:pic>
      <p:sp>
        <p:nvSpPr>
          <p:cNvPr id="8" name="TextBox 8"/>
          <p:cNvSpPr txBox="1"/>
          <p:nvPr/>
        </p:nvSpPr>
        <p:spPr>
          <a:xfrm>
            <a:off x="4245439" y="643168"/>
            <a:ext cx="9797121" cy="1216295"/>
          </a:xfrm>
          <a:prstGeom prst="rect">
            <a:avLst/>
          </a:prstGeom>
        </p:spPr>
        <p:txBody>
          <a:bodyPr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KHỞI ĐỘNG</a:t>
            </a:r>
          </a:p>
        </p:txBody>
      </p:sp>
      <p:sp>
        <p:nvSpPr>
          <p:cNvPr id="9" name="TextBox 9"/>
          <p:cNvSpPr txBox="1"/>
          <p:nvPr/>
        </p:nvSpPr>
        <p:spPr>
          <a:xfrm>
            <a:off x="1001555" y="3793472"/>
            <a:ext cx="11649745" cy="1706749"/>
          </a:xfrm>
          <a:prstGeom prst="rect">
            <a:avLst/>
          </a:prstGeom>
        </p:spPr>
        <p:txBody>
          <a:bodyPr wrap="square" lIns="0" tIns="0" rIns="0" bIns="0" rtlCol="0" anchor="t">
            <a:spAutoFit/>
          </a:bodyPr>
          <a:lstStyle/>
          <a:p>
            <a:pPr algn="ctr">
              <a:lnSpc>
                <a:spcPct val="130000"/>
              </a:lnSpc>
            </a:pPr>
            <a:r>
              <a:rPr lang="fr-FR" sz="4500">
                <a:solidFill>
                  <a:srgbClr val="000000"/>
                </a:solidFill>
                <a:effectLst/>
                <a:latin typeface="Arial" panose="020B0604020202020204" pitchFamily="34" charset="0"/>
                <a:ea typeface="Calibri" panose="020F0502020204030204" pitchFamily="34" charset="0"/>
                <a:cs typeface="Arial" panose="020B0604020202020204" pitchFamily="34" charset="0"/>
              </a:rPr>
              <a:t>Các em hãy quan sát một số hình ảnh liên quan đến trồng trọt sau đây và trả lời câu hỏi</a:t>
            </a:r>
            <a:endParaRPr lang="en-US" sz="4500">
              <a:solidFill>
                <a:srgbClr val="54433F"/>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A9637253-F77F-85D4-EEEC-A930C29B0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825" y="6094873"/>
            <a:ext cx="6905204" cy="5069344"/>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4DB650-0DC1-1C88-08AC-757F7E430422}"/>
              </a:ext>
            </a:extLst>
          </p:cNvPr>
          <p:cNvPicPr>
            <a:picLocks noChangeAspect="1"/>
          </p:cNvPicPr>
          <p:nvPr/>
        </p:nvPicPr>
        <p:blipFill>
          <a:blip r:embed="rId2"/>
          <a:stretch>
            <a:fillRect/>
          </a:stretch>
        </p:blipFill>
        <p:spPr>
          <a:xfrm>
            <a:off x="-291566" y="-2312666"/>
            <a:ext cx="19612188" cy="12812254"/>
          </a:xfrm>
          <a:prstGeom prst="rect">
            <a:avLst/>
          </a:prstGeom>
        </p:spPr>
      </p:pic>
      <p:sp>
        <p:nvSpPr>
          <p:cNvPr id="11" name="TextBox 10">
            <a:extLst>
              <a:ext uri="{FF2B5EF4-FFF2-40B4-BE49-F238E27FC236}">
                <a16:creationId xmlns:a16="http://schemas.microsoft.com/office/drawing/2014/main" id="{952EFBC2-DE79-269C-A953-3E86F93160A9}"/>
              </a:ext>
            </a:extLst>
          </p:cNvPr>
          <p:cNvSpPr txBox="1"/>
          <p:nvPr/>
        </p:nvSpPr>
        <p:spPr>
          <a:xfrm>
            <a:off x="1672068" y="1006426"/>
            <a:ext cx="14433759" cy="7220695"/>
          </a:xfrm>
          <a:prstGeom prst="rect">
            <a:avLst/>
          </a:prstGeom>
          <a:noFill/>
        </p:spPr>
        <p:txBody>
          <a:bodyPr wrap="square">
            <a:spAutoFit/>
          </a:bodyPr>
          <a:lstStyle/>
          <a:p>
            <a:pPr algn="just">
              <a:lnSpc>
                <a:spcPct val="15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Tên các nhóm cây trồng theo mục đích sử dụng:</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Hình 1.2a: Cây lương thực</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Hình 1.2b: Cây rau</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Hình 1.2c: Cây ăn quả</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Hình 1.2d: Cây công nghiệp</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Hình 1.2e: Cây thuốc, cây gia vị</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Hình 1.2g: Cây hoa, cây cảnh</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C6B1C36-81E0-BF6E-3EBD-8E6C580D9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5654" y="4461437"/>
            <a:ext cx="5006341" cy="5825563"/>
          </a:xfrm>
          <a:prstGeom prst="rect">
            <a:avLst/>
          </a:prstGeom>
        </p:spPr>
      </p:pic>
      <p:pic>
        <p:nvPicPr>
          <p:cNvPr id="11266" name="Picture 2">
            <a:extLst>
              <a:ext uri="{FF2B5EF4-FFF2-40B4-BE49-F238E27FC236}">
                <a16:creationId xmlns:a16="http://schemas.microsoft.com/office/drawing/2014/main" id="{CE8004F1-F665-F1DA-8B1E-BBD4ECB88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66" y="5984899"/>
            <a:ext cx="4514689" cy="451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23857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down)">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down)">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wipe(down)">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down)">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wipe(down)">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wipe(down)">
                                      <p:cBhvr>
                                        <p:cTn id="3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7A22C3-BB18-ACE3-B303-8EEADB586423}"/>
              </a:ext>
            </a:extLst>
          </p:cNvPr>
          <p:cNvPicPr>
            <a:picLocks noChangeAspect="1"/>
          </p:cNvPicPr>
          <p:nvPr/>
        </p:nvPicPr>
        <p:blipFill>
          <a:blip r:embed="rId2"/>
          <a:stretch>
            <a:fillRect/>
          </a:stretch>
        </p:blipFill>
        <p:spPr>
          <a:xfrm>
            <a:off x="-1143000" y="-1943100"/>
            <a:ext cx="19888200" cy="15318041"/>
          </a:xfrm>
          <a:prstGeom prst="rect">
            <a:avLst/>
          </a:prstGeom>
        </p:spPr>
      </p:pic>
      <p:pic>
        <p:nvPicPr>
          <p:cNvPr id="24" name="Picture 6">
            <a:extLst>
              <a:ext uri="{FF2B5EF4-FFF2-40B4-BE49-F238E27FC236}">
                <a16:creationId xmlns:a16="http://schemas.microsoft.com/office/drawing/2014/main" id="{B070DB4A-97AF-06FE-146B-38AE584121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85412" y="1409700"/>
            <a:ext cx="3592148" cy="8266450"/>
          </a:xfrm>
          <a:prstGeom prst="rect">
            <a:avLst/>
          </a:prstGeom>
        </p:spPr>
      </p:pic>
      <p:sp>
        <p:nvSpPr>
          <p:cNvPr id="25" name="Oval Callout 3">
            <a:extLst>
              <a:ext uri="{FF2B5EF4-FFF2-40B4-BE49-F238E27FC236}">
                <a16:creationId xmlns:a16="http://schemas.microsoft.com/office/drawing/2014/main" id="{A6E95625-3017-2CB8-E899-69F2E7BABC33}"/>
              </a:ext>
            </a:extLst>
          </p:cNvPr>
          <p:cNvSpPr/>
          <p:nvPr/>
        </p:nvSpPr>
        <p:spPr>
          <a:xfrm>
            <a:off x="5365485" y="1536748"/>
            <a:ext cx="11348295" cy="7011695"/>
          </a:xfrm>
          <a:prstGeom prst="wedgeEllipseCallout">
            <a:avLst>
              <a:gd name="adj1" fmla="val -59788"/>
              <a:gd name="adj2" fmla="val 26598"/>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fr-FR" sz="4200">
                <a:latin typeface="Arial" panose="020B0604020202020204" pitchFamily="34" charset="0"/>
                <a:cs typeface="Arial" panose="020B0604020202020204" pitchFamily="34" charset="0"/>
              </a:rPr>
              <a:t>Liên hệ thực tiễn: </a:t>
            </a:r>
            <a:r>
              <a:rPr lang="fr-FR" sz="4200" i="1">
                <a:latin typeface="Arial" panose="020B0604020202020204" pitchFamily="34" charset="0"/>
                <a:cs typeface="Arial" panose="020B0604020202020204" pitchFamily="34" charset="0"/>
              </a:rPr>
              <a:t>Em hãy kể tên một số nhóm cây trồng có trong hoạt động sản xuất của gia đình và địa phương em.</a:t>
            </a:r>
            <a:endParaRPr lang="en-US" sz="4200">
              <a:latin typeface="Arial" panose="020B0604020202020204" pitchFamily="34" charset="0"/>
              <a:cs typeface="Arial" panose="020B0604020202020204" pitchFamily="34" charset="0"/>
            </a:endParaRPr>
          </a:p>
        </p:txBody>
      </p:sp>
      <p:pic>
        <p:nvPicPr>
          <p:cNvPr id="26" name="Picture 3">
            <a:extLst>
              <a:ext uri="{FF2B5EF4-FFF2-40B4-BE49-F238E27FC236}">
                <a16:creationId xmlns:a16="http://schemas.microsoft.com/office/drawing/2014/main" id="{FDC3CDB8-F1E9-6955-2476-883CC932CE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526968" y="6862547"/>
            <a:ext cx="4476969" cy="3182718"/>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A9DF307-68FA-4C56-98B5-F9A7B643747D}"/>
              </a:ext>
            </a:extLst>
          </p:cNvPr>
          <p:cNvPicPr>
            <a:picLocks noChangeAspect="1"/>
          </p:cNvPicPr>
          <p:nvPr/>
        </p:nvPicPr>
        <p:blipFill>
          <a:blip r:embed="rId2"/>
          <a:stretch>
            <a:fillRect/>
          </a:stretch>
        </p:blipFill>
        <p:spPr>
          <a:xfrm>
            <a:off x="-814689" y="-2649691"/>
            <a:ext cx="20378830" cy="15412938"/>
          </a:xfrm>
          <a:prstGeom prst="rect">
            <a:avLst/>
          </a:prstGeom>
        </p:spPr>
      </p:pic>
      <p:pic>
        <p:nvPicPr>
          <p:cNvPr id="7" name="Picture 6">
            <a:extLst>
              <a:ext uri="{FF2B5EF4-FFF2-40B4-BE49-F238E27FC236}">
                <a16:creationId xmlns:a16="http://schemas.microsoft.com/office/drawing/2014/main" id="{A4B3C955-BB14-FFEF-D5E4-EF9A39AD5EB4}"/>
              </a:ext>
            </a:extLst>
          </p:cNvPr>
          <p:cNvPicPr>
            <a:picLocks noChangeAspect="1"/>
          </p:cNvPicPr>
          <p:nvPr/>
        </p:nvPicPr>
        <p:blipFill>
          <a:blip r:embed="rId3"/>
          <a:stretch>
            <a:fillRect/>
          </a:stretch>
        </p:blipFill>
        <p:spPr>
          <a:xfrm>
            <a:off x="-16843" y="164871"/>
            <a:ext cx="11339543" cy="2408129"/>
          </a:xfrm>
          <a:prstGeom prst="rect">
            <a:avLst/>
          </a:prstGeom>
        </p:spPr>
      </p:pic>
      <p:sp>
        <p:nvSpPr>
          <p:cNvPr id="9" name="TextBox 8">
            <a:extLst>
              <a:ext uri="{FF2B5EF4-FFF2-40B4-BE49-F238E27FC236}">
                <a16:creationId xmlns:a16="http://schemas.microsoft.com/office/drawing/2014/main" id="{995E953D-1424-B967-09DB-683CB71D1960}"/>
              </a:ext>
            </a:extLst>
          </p:cNvPr>
          <p:cNvSpPr txBox="1"/>
          <p:nvPr/>
        </p:nvSpPr>
        <p:spPr>
          <a:xfrm>
            <a:off x="1931132" y="903498"/>
            <a:ext cx="7443594" cy="938719"/>
          </a:xfrm>
          <a:prstGeom prst="rect">
            <a:avLst/>
          </a:prstGeom>
          <a:noFill/>
        </p:spPr>
        <p:txBody>
          <a:bodyPr wrap="square" rtlCol="0">
            <a:spAutoFit/>
          </a:bodyPr>
          <a:lstStyle/>
          <a:p>
            <a:pPr algn="ctr"/>
            <a:r>
              <a:rPr lang="en-US" sz="5500" b="1">
                <a:solidFill>
                  <a:srgbClr val="54433F"/>
                </a:solidFill>
                <a:latin typeface="Arial" panose="020B0604020202020204" pitchFamily="34" charset="0"/>
                <a:cs typeface="Arial" panose="020B0604020202020204" pitchFamily="34" charset="0"/>
              </a:rPr>
              <a:t>HOẠT ĐỘNG NHÓM</a:t>
            </a:r>
          </a:p>
        </p:txBody>
      </p:sp>
      <p:sp>
        <p:nvSpPr>
          <p:cNvPr id="12" name="TextBox 11">
            <a:extLst>
              <a:ext uri="{FF2B5EF4-FFF2-40B4-BE49-F238E27FC236}">
                <a16:creationId xmlns:a16="http://schemas.microsoft.com/office/drawing/2014/main" id="{3FCAE78E-2D40-C8A7-B906-814756821F8F}"/>
              </a:ext>
            </a:extLst>
          </p:cNvPr>
          <p:cNvSpPr txBox="1"/>
          <p:nvPr/>
        </p:nvSpPr>
        <p:spPr>
          <a:xfrm>
            <a:off x="1338553" y="2430335"/>
            <a:ext cx="15610891" cy="1911549"/>
          </a:xfrm>
          <a:prstGeom prst="rect">
            <a:avLst/>
          </a:prstGeom>
          <a:noFill/>
        </p:spPr>
        <p:txBody>
          <a:bodyPr wrap="square">
            <a:spAutoFit/>
          </a:bodyPr>
          <a:lstStyle/>
          <a:p>
            <a:pPr algn="just">
              <a:lnSpc>
                <a:spcPct val="15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Phiếu học tập: </a:t>
            </a:r>
            <a:r>
              <a:rPr lang="fr-FR" sz="4200" i="1">
                <a:solidFill>
                  <a:srgbClr val="000000"/>
                </a:solidFill>
                <a:effectLst/>
                <a:latin typeface="Arial" panose="020B0604020202020204" pitchFamily="34" charset="0"/>
                <a:ea typeface="Calibri" panose="020F0502020204030204" pitchFamily="34" charset="0"/>
                <a:cs typeface="Arial" panose="020B0604020202020204" pitchFamily="34" charset="0"/>
              </a:rPr>
              <a:t>Hoàn thành nội dung theo bảng mẫu dưới đây với các loại cây trồng mà em biết.</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B2EA6703-A4D4-8ABA-CD28-57C129CA0106}"/>
              </a:ext>
            </a:extLst>
          </p:cNvPr>
          <p:cNvPicPr>
            <a:picLocks noChangeAspect="1"/>
          </p:cNvPicPr>
          <p:nvPr/>
        </p:nvPicPr>
        <p:blipFill>
          <a:blip r:embed="rId4"/>
          <a:stretch>
            <a:fillRect/>
          </a:stretch>
        </p:blipFill>
        <p:spPr>
          <a:xfrm>
            <a:off x="3414316" y="5056778"/>
            <a:ext cx="11459367" cy="4125372"/>
          </a:xfrm>
          <a:prstGeom prst="rect">
            <a:avLst/>
          </a:prstGeom>
        </p:spPr>
      </p:pic>
      <p:pic>
        <p:nvPicPr>
          <p:cNvPr id="16" name="Picture 15">
            <a:extLst>
              <a:ext uri="{FF2B5EF4-FFF2-40B4-BE49-F238E27FC236}">
                <a16:creationId xmlns:a16="http://schemas.microsoft.com/office/drawing/2014/main" id="{72511A40-52F9-5F13-0B4D-F497A23DFE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7400" y="5867266"/>
            <a:ext cx="4800600" cy="4800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F58A8D4-94E1-A728-2C48-AFE551393C43}"/>
              </a:ext>
            </a:extLst>
          </p:cNvPr>
          <p:cNvPicPr>
            <a:picLocks noChangeAspect="1"/>
          </p:cNvPicPr>
          <p:nvPr/>
        </p:nvPicPr>
        <p:blipFill>
          <a:blip r:embed="rId2"/>
          <a:stretch>
            <a:fillRect/>
          </a:stretch>
        </p:blipFill>
        <p:spPr>
          <a:xfrm>
            <a:off x="-814689" y="-2649691"/>
            <a:ext cx="20378830" cy="15412938"/>
          </a:xfrm>
          <a:prstGeom prst="rect">
            <a:avLst/>
          </a:prstGeom>
        </p:spPr>
      </p:pic>
      <p:sp>
        <p:nvSpPr>
          <p:cNvPr id="9" name="TextBox 8">
            <a:extLst>
              <a:ext uri="{FF2B5EF4-FFF2-40B4-BE49-F238E27FC236}">
                <a16:creationId xmlns:a16="http://schemas.microsoft.com/office/drawing/2014/main" id="{995E953D-1424-B967-09DB-683CB71D1960}"/>
              </a:ext>
            </a:extLst>
          </p:cNvPr>
          <p:cNvSpPr txBox="1"/>
          <p:nvPr/>
        </p:nvSpPr>
        <p:spPr>
          <a:xfrm>
            <a:off x="1931132" y="903498"/>
            <a:ext cx="8203468" cy="938719"/>
          </a:xfrm>
          <a:prstGeom prst="rect">
            <a:avLst/>
          </a:prstGeom>
          <a:noFill/>
        </p:spPr>
        <p:txBody>
          <a:bodyPr wrap="square" rtlCol="0">
            <a:spAutoFit/>
          </a:bodyPr>
          <a:lstStyle/>
          <a:p>
            <a:pPr algn="ctr"/>
            <a:r>
              <a:rPr lang="en-US" sz="5500" b="1">
                <a:solidFill>
                  <a:srgbClr val="54433F"/>
                </a:solidFill>
                <a:latin typeface="Arial" panose="020B0604020202020204" pitchFamily="34" charset="0"/>
                <a:cs typeface="Arial" panose="020B0604020202020204" pitchFamily="34" charset="0"/>
              </a:rPr>
              <a:t>Kết quả phiếu học tập</a:t>
            </a:r>
          </a:p>
        </p:txBody>
      </p:sp>
      <p:pic>
        <p:nvPicPr>
          <p:cNvPr id="7" name="Picture 6">
            <a:extLst>
              <a:ext uri="{FF2B5EF4-FFF2-40B4-BE49-F238E27FC236}">
                <a16:creationId xmlns:a16="http://schemas.microsoft.com/office/drawing/2014/main" id="{5954C732-334F-1E3B-5CAF-2F566A662686}"/>
              </a:ext>
            </a:extLst>
          </p:cNvPr>
          <p:cNvPicPr>
            <a:picLocks noChangeAspect="1"/>
          </p:cNvPicPr>
          <p:nvPr/>
        </p:nvPicPr>
        <p:blipFill>
          <a:blip r:embed="rId3"/>
          <a:stretch>
            <a:fillRect/>
          </a:stretch>
        </p:blipFill>
        <p:spPr>
          <a:xfrm>
            <a:off x="1434739" y="2427608"/>
            <a:ext cx="9575027" cy="7406637"/>
          </a:xfrm>
          <a:prstGeom prst="rect">
            <a:avLst/>
          </a:prstGeom>
        </p:spPr>
      </p:pic>
      <p:pic>
        <p:nvPicPr>
          <p:cNvPr id="13" name="Picture 12">
            <a:extLst>
              <a:ext uri="{FF2B5EF4-FFF2-40B4-BE49-F238E27FC236}">
                <a16:creationId xmlns:a16="http://schemas.microsoft.com/office/drawing/2014/main" id="{27170C3A-D846-DCCF-BD3F-43816DFC0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800" y="3408569"/>
            <a:ext cx="6332482" cy="5868100"/>
          </a:xfrm>
          <a:prstGeom prst="rect">
            <a:avLst/>
          </a:prstGeom>
        </p:spPr>
      </p:pic>
      <p:pic>
        <p:nvPicPr>
          <p:cNvPr id="11" name="Picture 10">
            <a:extLst>
              <a:ext uri="{FF2B5EF4-FFF2-40B4-BE49-F238E27FC236}">
                <a16:creationId xmlns:a16="http://schemas.microsoft.com/office/drawing/2014/main" id="{0B61B2ED-09CF-FB7C-A0AB-AD661C6CBDB3}"/>
              </a:ext>
            </a:extLst>
          </p:cNvPr>
          <p:cNvPicPr>
            <a:picLocks noChangeAspect="1"/>
          </p:cNvPicPr>
          <p:nvPr/>
        </p:nvPicPr>
        <p:blipFill>
          <a:blip r:embed="rId5"/>
          <a:stretch>
            <a:fillRect/>
          </a:stretch>
        </p:blipFill>
        <p:spPr>
          <a:xfrm>
            <a:off x="-14562" y="173210"/>
            <a:ext cx="12086452" cy="2408129"/>
          </a:xfrm>
          <a:prstGeom prst="rect">
            <a:avLst/>
          </a:prstGeom>
        </p:spPr>
      </p:pic>
    </p:spTree>
    <p:extLst>
      <p:ext uri="{BB962C8B-B14F-4D97-AF65-F5344CB8AC3E}">
        <p14:creationId xmlns:p14="http://schemas.microsoft.com/office/powerpoint/2010/main" val="406766146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3403EFA-C773-398C-D684-A78480A54BE3}"/>
              </a:ext>
            </a:extLst>
          </p:cNvPr>
          <p:cNvPicPr>
            <a:picLocks noChangeAspect="1"/>
          </p:cNvPicPr>
          <p:nvPr/>
        </p:nvPicPr>
        <p:blipFill>
          <a:blip r:embed="rId2"/>
          <a:stretch>
            <a:fillRect/>
          </a:stretch>
        </p:blipFill>
        <p:spPr>
          <a:xfrm>
            <a:off x="-516932" y="-563661"/>
            <a:ext cx="21357831" cy="13805115"/>
          </a:xfrm>
          <a:prstGeom prst="rect">
            <a:avLst/>
          </a:prstGeom>
        </p:spPr>
      </p:pic>
      <p:pic>
        <p:nvPicPr>
          <p:cNvPr id="18" name="Picture 5">
            <a:extLst>
              <a:ext uri="{FF2B5EF4-FFF2-40B4-BE49-F238E27FC236}">
                <a16:creationId xmlns:a16="http://schemas.microsoft.com/office/drawing/2014/main" id="{9B10D72F-1031-0B1C-075E-7C38F1DA8D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67601" y="2188086"/>
            <a:ext cx="15352798" cy="5910828"/>
          </a:xfrm>
          <a:prstGeom prst="rect">
            <a:avLst/>
          </a:prstGeom>
        </p:spPr>
      </p:pic>
      <p:sp>
        <p:nvSpPr>
          <p:cNvPr id="19" name="TextBox 8">
            <a:extLst>
              <a:ext uri="{FF2B5EF4-FFF2-40B4-BE49-F238E27FC236}">
                <a16:creationId xmlns:a16="http://schemas.microsoft.com/office/drawing/2014/main" id="{761C1CB1-02E0-A6B5-93AC-C4256481B5C7}"/>
              </a:ext>
            </a:extLst>
          </p:cNvPr>
          <p:cNvSpPr txBox="1"/>
          <p:nvPr/>
        </p:nvSpPr>
        <p:spPr>
          <a:xfrm>
            <a:off x="1892128" y="3944202"/>
            <a:ext cx="14503744" cy="2844690"/>
          </a:xfrm>
          <a:prstGeom prst="rect">
            <a:avLst/>
          </a:prstGeom>
        </p:spPr>
        <p:txBody>
          <a:bodyPr wrap="square" lIns="0" tIns="0" rIns="0" bIns="0" rtlCol="0" anchor="t">
            <a:spAutoFit/>
          </a:bodyPr>
          <a:lstStyle/>
          <a:p>
            <a:pPr algn="ctr">
              <a:lnSpc>
                <a:spcPct val="130000"/>
              </a:lnSpc>
              <a:spcBef>
                <a:spcPts val="300"/>
              </a:spcBef>
              <a:spcAft>
                <a:spcPts val="300"/>
              </a:spcAft>
            </a:pPr>
            <a:r>
              <a:rPr lang="fr-FR" sz="7500" b="1">
                <a:solidFill>
                  <a:schemeClr val="bg1"/>
                </a:solidFill>
                <a:effectLst/>
                <a:latin typeface="Arial" panose="020B0604020202020204" pitchFamily="34" charset="0"/>
                <a:ea typeface="Calibri" panose="020F0502020204030204" pitchFamily="34" charset="0"/>
                <a:cs typeface="Arial" panose="020B0604020202020204" pitchFamily="34" charset="0"/>
              </a:rPr>
              <a:t>III. Một số phương thức trồng trọt phổ biến ở Việt Nam</a:t>
            </a:r>
            <a:endParaRPr lang="en-US" sz="7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1" name="Google Shape;583;p54">
            <a:extLst>
              <a:ext uri="{FF2B5EF4-FFF2-40B4-BE49-F238E27FC236}">
                <a16:creationId xmlns:a16="http://schemas.microsoft.com/office/drawing/2014/main" id="{B430FC6B-D74A-2F25-05EF-08FD4E143CC8}"/>
              </a:ext>
            </a:extLst>
          </p:cNvPr>
          <p:cNvPicPr preferRelativeResize="0"/>
          <p:nvPr/>
        </p:nvPicPr>
        <p:blipFill rotWithShape="1">
          <a:blip r:embed="rId5">
            <a:alphaModFix/>
          </a:blip>
          <a:srcRect b="11150"/>
          <a:stretch/>
        </p:blipFill>
        <p:spPr>
          <a:xfrm rot="20649418">
            <a:off x="897507" y="751765"/>
            <a:ext cx="4171175" cy="2821639"/>
          </a:xfrm>
          <a:prstGeom prst="rect">
            <a:avLst/>
          </a:prstGeom>
          <a:noFill/>
          <a:ln>
            <a:noFill/>
          </a:ln>
        </p:spPr>
      </p:pic>
      <p:pic>
        <p:nvPicPr>
          <p:cNvPr id="13" name="Picture 14">
            <a:extLst>
              <a:ext uri="{FF2B5EF4-FFF2-40B4-BE49-F238E27FC236}">
                <a16:creationId xmlns:a16="http://schemas.microsoft.com/office/drawing/2014/main" id="{3C0794A9-5BF1-1187-821A-A7B56CE389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916770" y="7045586"/>
            <a:ext cx="3903629" cy="3861043"/>
          </a:xfrm>
          <a:prstGeom prst="rect">
            <a:avLst/>
          </a:prstGeom>
        </p:spPr>
      </p:pic>
    </p:spTree>
    <p:extLst>
      <p:ext uri="{BB962C8B-B14F-4D97-AF65-F5344CB8AC3E}">
        <p14:creationId xmlns:p14="http://schemas.microsoft.com/office/powerpoint/2010/main" val="67344868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A9CA6A-D5F0-6240-4EA6-FB55D88DA04B}"/>
              </a:ext>
            </a:extLst>
          </p:cNvPr>
          <p:cNvPicPr>
            <a:picLocks noChangeAspect="1"/>
          </p:cNvPicPr>
          <p:nvPr/>
        </p:nvPicPr>
        <p:blipFill>
          <a:blip r:embed="rId2"/>
          <a:stretch>
            <a:fillRect/>
          </a:stretch>
        </p:blipFill>
        <p:spPr>
          <a:xfrm>
            <a:off x="-1981200" y="-2111465"/>
            <a:ext cx="20900258" cy="7407095"/>
          </a:xfrm>
          <a:prstGeom prst="rect">
            <a:avLst/>
          </a:prstGeom>
        </p:spPr>
      </p:pic>
      <p:sp>
        <p:nvSpPr>
          <p:cNvPr id="3" name="Frame 2">
            <a:extLst>
              <a:ext uri="{FF2B5EF4-FFF2-40B4-BE49-F238E27FC236}">
                <a16:creationId xmlns:a16="http://schemas.microsoft.com/office/drawing/2014/main" id="{D09DA274-C8C8-4674-BE6C-475599D55202}"/>
              </a:ext>
            </a:extLst>
          </p:cNvPr>
          <p:cNvSpPr/>
          <p:nvPr/>
        </p:nvSpPr>
        <p:spPr>
          <a:xfrm>
            <a:off x="4454748" y="617790"/>
            <a:ext cx="9378504" cy="1524000"/>
          </a:xfrm>
          <a:prstGeom prst="fram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5500" b="1">
                <a:solidFill>
                  <a:schemeClr val="accent3">
                    <a:lumMod val="50000"/>
                  </a:schemeClr>
                </a:solidFill>
                <a:latin typeface="Arial" panose="020B0604020202020204" pitchFamily="34" charset="0"/>
                <a:cs typeface="Arial" panose="020B0604020202020204" pitchFamily="34" charset="0"/>
              </a:rPr>
              <a:t>HOẠT ĐỘNG NHÓM</a:t>
            </a:r>
          </a:p>
        </p:txBody>
      </p:sp>
      <p:pic>
        <p:nvPicPr>
          <p:cNvPr id="14" name="Picture 7">
            <a:extLst>
              <a:ext uri="{FF2B5EF4-FFF2-40B4-BE49-F238E27FC236}">
                <a16:creationId xmlns:a16="http://schemas.microsoft.com/office/drawing/2014/main" id="{96203728-0401-A39C-246B-B52B287E59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66007">
            <a:off x="13878259" y="525145"/>
            <a:ext cx="1087729" cy="1709288"/>
          </a:xfrm>
          <a:prstGeom prst="rect">
            <a:avLst/>
          </a:prstGeom>
        </p:spPr>
      </p:pic>
      <p:pic>
        <p:nvPicPr>
          <p:cNvPr id="15" name="Picture 3">
            <a:extLst>
              <a:ext uri="{FF2B5EF4-FFF2-40B4-BE49-F238E27FC236}">
                <a16:creationId xmlns:a16="http://schemas.microsoft.com/office/drawing/2014/main" id="{D884BA89-DAE7-0206-0AE9-847E901EDF4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11914" y="2493215"/>
            <a:ext cx="14909563" cy="7407130"/>
          </a:xfrm>
          <a:prstGeom prst="rect">
            <a:avLst/>
          </a:prstGeom>
        </p:spPr>
      </p:pic>
      <p:sp>
        <p:nvSpPr>
          <p:cNvPr id="16" name="TextBox 15">
            <a:extLst>
              <a:ext uri="{FF2B5EF4-FFF2-40B4-BE49-F238E27FC236}">
                <a16:creationId xmlns:a16="http://schemas.microsoft.com/office/drawing/2014/main" id="{55FF8B8C-F869-8DFD-FFD3-3A255840BB9D}"/>
              </a:ext>
            </a:extLst>
          </p:cNvPr>
          <p:cNvSpPr txBox="1"/>
          <p:nvPr/>
        </p:nvSpPr>
        <p:spPr>
          <a:xfrm>
            <a:off x="2608683" y="3301098"/>
            <a:ext cx="13516021" cy="1685333"/>
          </a:xfrm>
          <a:prstGeom prst="rect">
            <a:avLst/>
          </a:prstGeom>
          <a:noFill/>
        </p:spPr>
        <p:txBody>
          <a:bodyPr wrap="square">
            <a:spAutoFit/>
          </a:bodyPr>
          <a:lstStyle/>
          <a:p>
            <a:pPr algn="just">
              <a:lnSpc>
                <a:spcPct val="130000"/>
              </a:lnSpc>
            </a:pP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Nghiên cứu SGK và </a:t>
            </a:r>
            <a:r>
              <a:rPr lang="fr-FR" sz="4200" i="1">
                <a:solidFill>
                  <a:schemeClr val="bg1"/>
                </a:solidFill>
                <a:effectLst/>
                <a:latin typeface="Arial" panose="020B0604020202020204" pitchFamily="34" charset="0"/>
                <a:ea typeface="Calibri" panose="020F0502020204030204" pitchFamily="34" charset="0"/>
                <a:cs typeface="Arial" panose="020B0604020202020204" pitchFamily="34" charset="0"/>
              </a:rPr>
              <a:t>cho biết khái niệm, ưu, nhược điểm của một số phương thức trồng trọt phổ biến ở Việt Nam</a:t>
            </a:r>
            <a:endParaRPr lang="en-US" sz="4200">
              <a:solidFill>
                <a:schemeClr val="bg1"/>
              </a:solidFill>
              <a:latin typeface="Arial" panose="020B0604020202020204" pitchFamily="34" charset="0"/>
              <a:cs typeface="Arial" panose="020B0604020202020204" pitchFamily="34" charset="0"/>
            </a:endParaRPr>
          </a:p>
        </p:txBody>
      </p:sp>
      <p:pic>
        <p:nvPicPr>
          <p:cNvPr id="20" name="Picture 16">
            <a:extLst>
              <a:ext uri="{FF2B5EF4-FFF2-40B4-BE49-F238E27FC236}">
                <a16:creationId xmlns:a16="http://schemas.microsoft.com/office/drawing/2014/main" id="{7327411F-54B5-A2B6-E9C2-6744A118AF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26966" y="6681436"/>
            <a:ext cx="3275783" cy="3505215"/>
          </a:xfrm>
          <a:prstGeom prst="rect">
            <a:avLst/>
          </a:prstGeom>
        </p:spPr>
      </p:pic>
      <p:sp>
        <p:nvSpPr>
          <p:cNvPr id="12" name="TextBox 11">
            <a:extLst>
              <a:ext uri="{FF2B5EF4-FFF2-40B4-BE49-F238E27FC236}">
                <a16:creationId xmlns:a16="http://schemas.microsoft.com/office/drawing/2014/main" id="{831EDC62-6282-59A1-557D-362C3A643468}"/>
              </a:ext>
            </a:extLst>
          </p:cNvPr>
          <p:cNvSpPr txBox="1"/>
          <p:nvPr/>
        </p:nvSpPr>
        <p:spPr>
          <a:xfrm>
            <a:off x="2477367" y="5373086"/>
            <a:ext cx="13778652" cy="300082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fr-FR" sz="4200" b="1" u="sng"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Nhóm</a:t>
            </a:r>
            <a:r>
              <a:rPr lang="fr-FR" sz="4200" b="1" u="sng" dirty="0">
                <a:solidFill>
                  <a:schemeClr val="bg1"/>
                </a:solidFill>
                <a:effectLst/>
                <a:latin typeface="Arial" panose="020B0604020202020204" pitchFamily="34" charset="0"/>
                <a:ea typeface="Calibri" panose="020F0502020204030204" pitchFamily="34" charset="0"/>
                <a:cs typeface="Arial" panose="020B0604020202020204" pitchFamily="34" charset="0"/>
              </a:rPr>
              <a:t> 1:</a:t>
            </a:r>
            <a:r>
              <a:rPr lang="fr-FR"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P</a:t>
            </a:r>
            <a:r>
              <a:rPr lang="fr-FR" sz="4200" i="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hương</a:t>
            </a:r>
            <a:r>
              <a:rPr lang="fr-FR" sz="42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thức</a:t>
            </a:r>
            <a:r>
              <a:rPr lang="fr-FR" sz="42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trồng</a:t>
            </a:r>
            <a:r>
              <a:rPr lang="fr-FR" sz="42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trọt</a:t>
            </a:r>
            <a:r>
              <a:rPr lang="fr-FR" sz="42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ngoài</a:t>
            </a:r>
            <a:r>
              <a:rPr lang="fr-FR" sz="42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tự</a:t>
            </a:r>
            <a:r>
              <a:rPr lang="fr-FR" sz="42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nhiên</a:t>
            </a:r>
            <a:r>
              <a:rPr lang="fr-FR" sz="42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fr-FR" sz="4200" b="1" u="sng" dirty="0" err="1">
                <a:solidFill>
                  <a:schemeClr val="bg1"/>
                </a:solidFill>
                <a:latin typeface="Arial" panose="020B0604020202020204" pitchFamily="34" charset="0"/>
                <a:ea typeface="Calibri" panose="020F0502020204030204" pitchFamily="34" charset="0"/>
                <a:cs typeface="Arial" panose="020B0604020202020204" pitchFamily="34" charset="0"/>
              </a:rPr>
              <a:t>Nhóm</a:t>
            </a:r>
            <a:r>
              <a:rPr lang="fr-FR" sz="4200" b="1" u="sng" dirty="0">
                <a:solidFill>
                  <a:schemeClr val="bg1"/>
                </a:solidFill>
                <a:latin typeface="Arial" panose="020B0604020202020204" pitchFamily="34" charset="0"/>
                <a:ea typeface="Calibri" panose="020F0502020204030204" pitchFamily="34" charset="0"/>
                <a:cs typeface="Arial" panose="020B0604020202020204" pitchFamily="34" charset="0"/>
              </a:rPr>
              <a:t> 2:</a:t>
            </a:r>
            <a:r>
              <a:rPr lang="fr-FR"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Phương</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thức</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trồng</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trọt</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trong</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có</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mái</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che</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fr-FR" sz="4200" b="1" u="sng" dirty="0" err="1">
                <a:solidFill>
                  <a:schemeClr val="bg1"/>
                </a:solidFill>
                <a:latin typeface="Arial" panose="020B0604020202020204" pitchFamily="34" charset="0"/>
                <a:ea typeface="Calibri" panose="020F0502020204030204" pitchFamily="34" charset="0"/>
                <a:cs typeface="Arial" panose="020B0604020202020204" pitchFamily="34" charset="0"/>
              </a:rPr>
              <a:t>Nhóm</a:t>
            </a:r>
            <a:r>
              <a:rPr lang="fr-FR" sz="4200" b="1" u="sng" dirty="0">
                <a:solidFill>
                  <a:schemeClr val="bg1"/>
                </a:solidFill>
                <a:latin typeface="Arial" panose="020B0604020202020204" pitchFamily="34" charset="0"/>
                <a:ea typeface="Calibri" panose="020F0502020204030204" pitchFamily="34" charset="0"/>
                <a:cs typeface="Arial" panose="020B0604020202020204" pitchFamily="34" charset="0"/>
              </a:rPr>
              <a:t> 3</a:t>
            </a:r>
            <a:r>
              <a:rPr lang="fr-FR"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Phương</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thức</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trồng</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trọt</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kết</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hợp</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42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4248D90-B945-18C0-3A0D-A1B2615A894D}"/>
              </a:ext>
            </a:extLst>
          </p:cNvPr>
          <p:cNvPicPr>
            <a:picLocks noChangeAspect="1"/>
          </p:cNvPicPr>
          <p:nvPr/>
        </p:nvPicPr>
        <p:blipFill>
          <a:blip r:embed="rId9"/>
          <a:stretch>
            <a:fillRect/>
          </a:stretch>
        </p:blipFill>
        <p:spPr>
          <a:xfrm>
            <a:off x="15277526" y="7793785"/>
            <a:ext cx="1956986" cy="2389839"/>
          </a:xfrm>
          <a:prstGeom prst="rect">
            <a:avLst/>
          </a:prstGeom>
        </p:spPr>
      </p:pic>
    </p:spTree>
    <p:extLst>
      <p:ext uri="{BB962C8B-B14F-4D97-AF65-F5344CB8AC3E}">
        <p14:creationId xmlns:p14="http://schemas.microsoft.com/office/powerpoint/2010/main" val="2581162269"/>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wipe(down)">
                                      <p:cBhvr>
                                        <p:cTn id="36" dur="500"/>
                                        <p:tgtEl>
                                          <p:spTgt spid="1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2">
                                            <p:txEl>
                                              <p:pRg st="1" end="1"/>
                                            </p:txEl>
                                          </p:spTgt>
                                        </p:tgtEl>
                                        <p:attrNameLst>
                                          <p:attrName>style.visibility</p:attrName>
                                        </p:attrNameLst>
                                      </p:cBhvr>
                                      <p:to>
                                        <p:strVal val="visible"/>
                                      </p:to>
                                    </p:set>
                                    <p:animEffect transition="in" filter="wipe(down)">
                                      <p:cBhvr>
                                        <p:cTn id="41" dur="500"/>
                                        <p:tgtEl>
                                          <p:spTgt spid="12">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2">
                                            <p:txEl>
                                              <p:pRg st="2" end="2"/>
                                            </p:txEl>
                                          </p:spTgt>
                                        </p:tgtEl>
                                        <p:attrNameLst>
                                          <p:attrName>style.visibility</p:attrName>
                                        </p:attrNameLst>
                                      </p:cBhvr>
                                      <p:to>
                                        <p:strVal val="visible"/>
                                      </p:to>
                                    </p:set>
                                    <p:animEffect transition="in" filter="wipe(down)">
                                      <p:cBhvr>
                                        <p:cTn id="46"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0C882D-C330-157E-9AA3-EF05C84D29B6}"/>
              </a:ext>
            </a:extLst>
          </p:cNvPr>
          <p:cNvPicPr>
            <a:picLocks noChangeAspect="1"/>
          </p:cNvPicPr>
          <p:nvPr/>
        </p:nvPicPr>
        <p:blipFill>
          <a:blip r:embed="rId2"/>
          <a:stretch>
            <a:fillRect/>
          </a:stretch>
        </p:blipFill>
        <p:spPr>
          <a:xfrm>
            <a:off x="-609600" y="-723900"/>
            <a:ext cx="20503968" cy="12250822"/>
          </a:xfrm>
          <a:prstGeom prst="rect">
            <a:avLst/>
          </a:prstGeom>
        </p:spPr>
      </p:pic>
      <p:sp>
        <p:nvSpPr>
          <p:cNvPr id="11" name="TextBox 8">
            <a:extLst>
              <a:ext uri="{FF2B5EF4-FFF2-40B4-BE49-F238E27FC236}">
                <a16:creationId xmlns:a16="http://schemas.microsoft.com/office/drawing/2014/main" id="{25149F80-1DAC-E351-A2B2-9231C4FF9D81}"/>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1. Trồng trọt ngoài tự nhiên</a:t>
            </a:r>
          </a:p>
        </p:txBody>
      </p:sp>
      <p:sp>
        <p:nvSpPr>
          <p:cNvPr id="4" name="Scroll: Horizontal 3">
            <a:extLst>
              <a:ext uri="{FF2B5EF4-FFF2-40B4-BE49-F238E27FC236}">
                <a16:creationId xmlns:a16="http://schemas.microsoft.com/office/drawing/2014/main" id="{6C950813-F9AA-2E26-F15C-E8157EE4906C}"/>
              </a:ext>
            </a:extLst>
          </p:cNvPr>
          <p:cNvSpPr/>
          <p:nvPr/>
        </p:nvSpPr>
        <p:spPr>
          <a:xfrm>
            <a:off x="1307251" y="2597734"/>
            <a:ext cx="15673495" cy="5530979"/>
          </a:xfrm>
          <a:prstGeom prst="horizontalScroll">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just">
              <a:lnSpc>
                <a:spcPct val="130000"/>
              </a:lnSpc>
              <a:spcBef>
                <a:spcPts val="300"/>
              </a:spcBef>
              <a:spcAft>
                <a:spcPts val="300"/>
              </a:spcAft>
            </a:pPr>
            <a:r>
              <a:rPr lang="fr-FR" sz="4200">
                <a:solidFill>
                  <a:schemeClr val="bg1"/>
                </a:solidFill>
                <a:latin typeface="Arial" panose="020B0604020202020204" pitchFamily="34" charset="0"/>
                <a:ea typeface="Calibri" panose="020F0502020204030204" pitchFamily="34" charset="0"/>
                <a:cs typeface="Arial" panose="020B0604020202020204" pitchFamily="34" charset="0"/>
              </a:rPr>
              <a:t>Khái niệm: </a:t>
            </a:r>
            <a:r>
              <a:rPr lang="fr-FR" sz="4200" i="1">
                <a:solidFill>
                  <a:schemeClr val="bg1"/>
                </a:solidFill>
                <a:latin typeface="Arial" panose="020B0604020202020204" pitchFamily="34" charset="0"/>
                <a:ea typeface="Calibri" panose="020F0502020204030204" pitchFamily="34" charset="0"/>
                <a:cs typeface="Arial" panose="020B0604020202020204" pitchFamily="34" charset="0"/>
              </a:rPr>
              <a:t>L</a:t>
            </a:r>
            <a:r>
              <a:rPr lang="fr-FR" sz="4200" i="1">
                <a:solidFill>
                  <a:schemeClr val="bg1"/>
                </a:solidFill>
                <a:effectLst/>
                <a:latin typeface="Arial" panose="020B0604020202020204" pitchFamily="34" charset="0"/>
                <a:ea typeface="Calibri" panose="020F0502020204030204" pitchFamily="34" charset="0"/>
                <a:cs typeface="Arial" panose="020B0604020202020204" pitchFamily="34" charset="0"/>
              </a:rPr>
              <a:t>à phương thức trồng trọt phổ biến và được áp dụng cho hầu hết các loại cây trồng. Mọi công việc trong quy trình trồng trọt đều được tiến hành trong điều kiện tự nhiên.</a:t>
            </a:r>
            <a:endParaRPr lang="en-US" sz="4200" i="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18">
            <a:extLst>
              <a:ext uri="{FF2B5EF4-FFF2-40B4-BE49-F238E27FC236}">
                <a16:creationId xmlns:a16="http://schemas.microsoft.com/office/drawing/2014/main" id="{4741C718-28E7-B825-3A0E-77D789070B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01450">
            <a:off x="14492974" y="6906844"/>
            <a:ext cx="2910302" cy="3150918"/>
          </a:xfrm>
          <a:prstGeom prst="rect">
            <a:avLst/>
          </a:prstGeom>
        </p:spPr>
      </p:pic>
    </p:spTree>
    <p:extLst>
      <p:ext uri="{BB962C8B-B14F-4D97-AF65-F5344CB8AC3E}">
        <p14:creationId xmlns:p14="http://schemas.microsoft.com/office/powerpoint/2010/main" val="245947947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13DAC2-0D1A-A70B-1A07-D75477F4F2FE}"/>
              </a:ext>
            </a:extLst>
          </p:cNvPr>
          <p:cNvPicPr>
            <a:picLocks noChangeAspect="1"/>
          </p:cNvPicPr>
          <p:nvPr/>
        </p:nvPicPr>
        <p:blipFill>
          <a:blip r:embed="rId2"/>
          <a:stretch>
            <a:fillRect/>
          </a:stretch>
        </p:blipFill>
        <p:spPr>
          <a:xfrm>
            <a:off x="0" y="-1181100"/>
            <a:ext cx="19332422" cy="6642111"/>
          </a:xfrm>
          <a:prstGeom prst="rect">
            <a:avLst/>
          </a:prstGeom>
        </p:spPr>
      </p:pic>
      <p:pic>
        <p:nvPicPr>
          <p:cNvPr id="13" name="Picture 5">
            <a:extLst>
              <a:ext uri="{FF2B5EF4-FFF2-40B4-BE49-F238E27FC236}">
                <a16:creationId xmlns:a16="http://schemas.microsoft.com/office/drawing/2014/main" id="{EAE2D46C-6649-B59C-5605-E56000376B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4325" y="2765489"/>
            <a:ext cx="8534400" cy="6642111"/>
          </a:xfrm>
          <a:prstGeom prst="rect">
            <a:avLst/>
          </a:prstGeom>
        </p:spPr>
      </p:pic>
      <p:sp>
        <p:nvSpPr>
          <p:cNvPr id="12" name="TextBox 11">
            <a:extLst>
              <a:ext uri="{FF2B5EF4-FFF2-40B4-BE49-F238E27FC236}">
                <a16:creationId xmlns:a16="http://schemas.microsoft.com/office/drawing/2014/main" id="{81CFD385-EAE7-1EBA-12B3-24289AEE279B}"/>
              </a:ext>
            </a:extLst>
          </p:cNvPr>
          <p:cNvSpPr txBox="1"/>
          <p:nvPr/>
        </p:nvSpPr>
        <p:spPr>
          <a:xfrm>
            <a:off x="595893" y="3754783"/>
            <a:ext cx="8271263" cy="5041188"/>
          </a:xfrm>
          <a:prstGeom prst="rect">
            <a:avLst/>
          </a:prstGeom>
          <a:noFill/>
        </p:spPr>
        <p:txBody>
          <a:bodyPr wrap="square">
            <a:spAutoFit/>
          </a:bodyPr>
          <a:lstStyle/>
          <a:p>
            <a:pPr algn="ctr">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Ưu điểm</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Đơn giản, dễ thực hiện.</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Có thể thực hiện trên diện tích lớn.</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Cây có khả năng thích nghi thời tiết, thân thiện môi trường.</a:t>
            </a:r>
            <a:endParaRPr lang="en-US" sz="4000">
              <a:latin typeface="Arial" panose="020B0604020202020204" pitchFamily="34" charset="0"/>
              <a:ea typeface="Calibri" panose="020F0502020204030204" pitchFamily="34" charset="0"/>
              <a:cs typeface="Arial" panose="020B0604020202020204" pitchFamily="34" charset="0"/>
            </a:endParaRPr>
          </a:p>
        </p:txBody>
      </p:sp>
      <p:pic>
        <p:nvPicPr>
          <p:cNvPr id="17" name="Picture 5">
            <a:extLst>
              <a:ext uri="{FF2B5EF4-FFF2-40B4-BE49-F238E27FC236}">
                <a16:creationId xmlns:a16="http://schemas.microsoft.com/office/drawing/2014/main" id="{BD76C4D9-12A4-E093-1EB3-B3FF4E02D0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94303" y="2765489"/>
            <a:ext cx="8534400" cy="6642111"/>
          </a:xfrm>
          <a:prstGeom prst="rect">
            <a:avLst/>
          </a:prstGeom>
        </p:spPr>
      </p:pic>
      <p:sp>
        <p:nvSpPr>
          <p:cNvPr id="18" name="TextBox 17">
            <a:extLst>
              <a:ext uri="{FF2B5EF4-FFF2-40B4-BE49-F238E27FC236}">
                <a16:creationId xmlns:a16="http://schemas.microsoft.com/office/drawing/2014/main" id="{3F2ECA2C-FA22-3380-BB4E-3924E4D333B6}"/>
              </a:ext>
            </a:extLst>
          </p:cNvPr>
          <p:cNvSpPr txBox="1"/>
          <p:nvPr/>
        </p:nvSpPr>
        <p:spPr>
          <a:xfrm>
            <a:off x="9426080" y="3754783"/>
            <a:ext cx="8270846" cy="4240969"/>
          </a:xfrm>
          <a:prstGeom prst="rect">
            <a:avLst/>
          </a:prstGeom>
          <a:noFill/>
        </p:spPr>
        <p:txBody>
          <a:bodyPr wrap="square">
            <a:spAutoFit/>
          </a:bodyPr>
          <a:lstStyle/>
          <a:p>
            <a:pPr algn="ctr">
              <a:lnSpc>
                <a:spcPct val="130000"/>
              </a:lnSpc>
              <a:spcBef>
                <a:spcPts val="300"/>
              </a:spcBef>
              <a:spcAft>
                <a:spcPts val="300"/>
              </a:spcAft>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Nhược</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điểm</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Dễ bị tác động bởi sâu, bệnh hại.</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Các điều kiện bất lợi của thời tiết (giá rét, hạn hán, bão, lụt..).</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Khả năng trồng trái vụ thấp.</a:t>
            </a:r>
            <a:endParaRPr lang="en-US" sz="4000">
              <a:latin typeface="Arial" panose="020B0604020202020204" pitchFamily="34" charset="0"/>
              <a:ea typeface="Calibri" panose="020F0502020204030204" pitchFamily="34" charset="0"/>
              <a:cs typeface="Arial" panose="020B0604020202020204" pitchFamily="34" charset="0"/>
            </a:endParaRPr>
          </a:p>
        </p:txBody>
      </p:sp>
      <p:sp>
        <p:nvSpPr>
          <p:cNvPr id="8" name="TextBox 8">
            <a:extLst>
              <a:ext uri="{FF2B5EF4-FFF2-40B4-BE49-F238E27FC236}">
                <a16:creationId xmlns:a16="http://schemas.microsoft.com/office/drawing/2014/main" id="{4BB534D8-E126-94CD-6A3E-C20DF667B2CA}"/>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1. Trồng trọt ngoài tự nhiên</a:t>
            </a:r>
          </a:p>
        </p:txBody>
      </p:sp>
    </p:spTree>
    <p:extLst>
      <p:ext uri="{BB962C8B-B14F-4D97-AF65-F5344CB8AC3E}">
        <p14:creationId xmlns:p14="http://schemas.microsoft.com/office/powerpoint/2010/main" val="163694782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anim calcmode="lin" valueType="num">
                                      <p:cBhvr>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fade">
                                      <p:cBhvr>
                                        <p:cTn id="22" dur="500"/>
                                        <p:tgtEl>
                                          <p:spTgt spid="18">
                                            <p:txEl>
                                              <p:pRg st="0" end="0"/>
                                            </p:txEl>
                                          </p:spTgt>
                                        </p:tgtEl>
                                      </p:cBhvr>
                                    </p:animEffect>
                                    <p:anim calcmode="lin" valueType="num">
                                      <p:cBhvr>
                                        <p:cTn id="2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animEffect transition="in" filter="fade">
                                      <p:cBhvr>
                                        <p:cTn id="29" dur="500"/>
                                        <p:tgtEl>
                                          <p:spTgt spid="1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xEl>
                                              <p:pRg st="2" end="2"/>
                                            </p:txEl>
                                          </p:spTgt>
                                        </p:tgtEl>
                                        <p:attrNameLst>
                                          <p:attrName>style.visibility</p:attrName>
                                        </p:attrNameLst>
                                      </p:cBhvr>
                                      <p:to>
                                        <p:strVal val="visible"/>
                                      </p:to>
                                    </p:set>
                                    <p:animEffect transition="in" filter="fade">
                                      <p:cBhvr>
                                        <p:cTn id="34" dur="500"/>
                                        <p:tgtEl>
                                          <p:spTgt spid="1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xEl>
                                              <p:pRg st="3" end="3"/>
                                            </p:txEl>
                                          </p:spTgt>
                                        </p:tgtEl>
                                        <p:attrNameLst>
                                          <p:attrName>style.visibility</p:attrName>
                                        </p:attrNameLst>
                                      </p:cBhvr>
                                      <p:to>
                                        <p:strVal val="visible"/>
                                      </p:to>
                                    </p:set>
                                    <p:animEffect transition="in" filter="fade">
                                      <p:cBhvr>
                                        <p:cTn id="39" dur="500"/>
                                        <p:tgtEl>
                                          <p:spTgt spid="12">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8">
                                            <p:txEl>
                                              <p:pRg st="1" end="1"/>
                                            </p:txEl>
                                          </p:spTgt>
                                        </p:tgtEl>
                                        <p:attrNameLst>
                                          <p:attrName>style.visibility</p:attrName>
                                        </p:attrNameLst>
                                      </p:cBhvr>
                                      <p:to>
                                        <p:strVal val="visible"/>
                                      </p:to>
                                    </p:set>
                                    <p:animEffect transition="in" filter="fade">
                                      <p:cBhvr>
                                        <p:cTn id="44" dur="500"/>
                                        <p:tgtEl>
                                          <p:spTgt spid="18">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8">
                                            <p:txEl>
                                              <p:pRg st="2" end="2"/>
                                            </p:txEl>
                                          </p:spTgt>
                                        </p:tgtEl>
                                        <p:attrNameLst>
                                          <p:attrName>style.visibility</p:attrName>
                                        </p:attrNameLst>
                                      </p:cBhvr>
                                      <p:to>
                                        <p:strVal val="visible"/>
                                      </p:to>
                                    </p:set>
                                    <p:animEffect transition="in" filter="fade">
                                      <p:cBhvr>
                                        <p:cTn id="49" dur="500"/>
                                        <p:tgtEl>
                                          <p:spTgt spid="18">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
                                            <p:txEl>
                                              <p:pRg st="3" end="3"/>
                                            </p:txEl>
                                          </p:spTgt>
                                        </p:tgtEl>
                                        <p:attrNameLst>
                                          <p:attrName>style.visibility</p:attrName>
                                        </p:attrNameLst>
                                      </p:cBhvr>
                                      <p:to>
                                        <p:strVal val="visible"/>
                                      </p:to>
                                    </p:set>
                                    <p:animEffect transition="in" filter="fade">
                                      <p:cBhvr>
                                        <p:cTn id="54"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0C882D-C330-157E-9AA3-EF05C84D29B6}"/>
              </a:ext>
            </a:extLst>
          </p:cNvPr>
          <p:cNvPicPr>
            <a:picLocks noChangeAspect="1"/>
          </p:cNvPicPr>
          <p:nvPr/>
        </p:nvPicPr>
        <p:blipFill>
          <a:blip r:embed="rId2"/>
          <a:stretch>
            <a:fillRect/>
          </a:stretch>
        </p:blipFill>
        <p:spPr>
          <a:xfrm>
            <a:off x="-609600" y="-723900"/>
            <a:ext cx="20503968" cy="12250822"/>
          </a:xfrm>
          <a:prstGeom prst="rect">
            <a:avLst/>
          </a:prstGeom>
        </p:spPr>
      </p:pic>
      <p:sp>
        <p:nvSpPr>
          <p:cNvPr id="6" name="TextBox 8">
            <a:extLst>
              <a:ext uri="{FF2B5EF4-FFF2-40B4-BE49-F238E27FC236}">
                <a16:creationId xmlns:a16="http://schemas.microsoft.com/office/drawing/2014/main" id="{265846A3-1E17-0D5A-B5DB-3EA93B7B37F3}"/>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2. Trồng trọt có mái che</a:t>
            </a:r>
          </a:p>
        </p:txBody>
      </p:sp>
      <p:sp>
        <p:nvSpPr>
          <p:cNvPr id="7" name="Scroll: Horizontal 6">
            <a:extLst>
              <a:ext uri="{FF2B5EF4-FFF2-40B4-BE49-F238E27FC236}">
                <a16:creationId xmlns:a16="http://schemas.microsoft.com/office/drawing/2014/main" id="{2168E425-26E6-3BCC-17F6-A7017DFFA4B8}"/>
              </a:ext>
            </a:extLst>
          </p:cNvPr>
          <p:cNvSpPr/>
          <p:nvPr/>
        </p:nvSpPr>
        <p:spPr>
          <a:xfrm>
            <a:off x="1307251" y="2378010"/>
            <a:ext cx="15673495" cy="5530979"/>
          </a:xfrm>
          <a:prstGeom prst="horizontalScroll">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just">
              <a:lnSpc>
                <a:spcPct val="130000"/>
              </a:lnSpc>
              <a:spcBef>
                <a:spcPts val="300"/>
              </a:spcBef>
              <a:spcAft>
                <a:spcPts val="300"/>
              </a:spcAft>
            </a:pPr>
            <a:r>
              <a:rPr lang="fr-FR" sz="4200">
                <a:solidFill>
                  <a:schemeClr val="bg1"/>
                </a:solidFill>
                <a:latin typeface="Arial" panose="020B0604020202020204" pitchFamily="34" charset="0"/>
                <a:ea typeface="Calibri" panose="020F0502020204030204" pitchFamily="34" charset="0"/>
                <a:cs typeface="Arial" panose="020B0604020202020204" pitchFamily="34" charset="0"/>
              </a:rPr>
              <a:t>Khái niệm: </a:t>
            </a:r>
            <a:r>
              <a:rPr lang="fr-FR" sz="4200" i="1">
                <a:solidFill>
                  <a:schemeClr val="bg1"/>
                </a:solidFill>
                <a:latin typeface="Arial" panose="020B0604020202020204" pitchFamily="34" charset="0"/>
                <a:ea typeface="Calibri" panose="020F0502020204030204" pitchFamily="34" charset="0"/>
                <a:cs typeface="Arial" panose="020B0604020202020204" pitchFamily="34" charset="0"/>
              </a:rPr>
              <a:t>L</a:t>
            </a:r>
            <a:r>
              <a:rPr lang="fr-FR" sz="4200" i="1">
                <a:solidFill>
                  <a:schemeClr val="bg1"/>
                </a:solidFill>
                <a:effectLst/>
                <a:latin typeface="Arial" panose="020B0604020202020204" pitchFamily="34" charset="0"/>
                <a:ea typeface="Calibri" panose="020F0502020204030204" pitchFamily="34" charset="0"/>
                <a:cs typeface="Arial" panose="020B0604020202020204" pitchFamily="34" charset="0"/>
              </a:rPr>
              <a:t>à phương thức trồng trọt thường được tiến hành ở những nơi có điều kiện tự nhiên không thuận lợi, áp dụng đối với những cây trồng khó sinh trưởng, phát triển trong điều kiện tự nhiên.</a:t>
            </a:r>
            <a:endParaRPr lang="en-US" sz="4200" i="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2EB78D6C-4202-4C45-6A1F-0BE86F3D1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353800" y="6209560"/>
            <a:ext cx="5981250" cy="4488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92518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13DAC2-0D1A-A70B-1A07-D75477F4F2FE}"/>
              </a:ext>
            </a:extLst>
          </p:cNvPr>
          <p:cNvPicPr>
            <a:picLocks noChangeAspect="1"/>
          </p:cNvPicPr>
          <p:nvPr/>
        </p:nvPicPr>
        <p:blipFill>
          <a:blip r:embed="rId2"/>
          <a:stretch>
            <a:fillRect/>
          </a:stretch>
        </p:blipFill>
        <p:spPr>
          <a:xfrm>
            <a:off x="0" y="-1181100"/>
            <a:ext cx="19332422" cy="6642111"/>
          </a:xfrm>
          <a:prstGeom prst="rect">
            <a:avLst/>
          </a:prstGeom>
        </p:spPr>
      </p:pic>
      <p:pic>
        <p:nvPicPr>
          <p:cNvPr id="13" name="Picture 5">
            <a:extLst>
              <a:ext uri="{FF2B5EF4-FFF2-40B4-BE49-F238E27FC236}">
                <a16:creationId xmlns:a16="http://schemas.microsoft.com/office/drawing/2014/main" id="{EAE2D46C-6649-B59C-5605-E56000376B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4325" y="2765489"/>
            <a:ext cx="8534400" cy="6642111"/>
          </a:xfrm>
          <a:prstGeom prst="rect">
            <a:avLst/>
          </a:prstGeom>
        </p:spPr>
      </p:pic>
      <p:sp>
        <p:nvSpPr>
          <p:cNvPr id="11" name="TextBox 8">
            <a:extLst>
              <a:ext uri="{FF2B5EF4-FFF2-40B4-BE49-F238E27FC236}">
                <a16:creationId xmlns:a16="http://schemas.microsoft.com/office/drawing/2014/main" id="{25149F80-1DAC-E351-A2B2-9231C4FF9D81}"/>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2. Trồng trọt có mái che</a:t>
            </a:r>
          </a:p>
        </p:txBody>
      </p:sp>
      <p:sp>
        <p:nvSpPr>
          <p:cNvPr id="12" name="TextBox 11">
            <a:extLst>
              <a:ext uri="{FF2B5EF4-FFF2-40B4-BE49-F238E27FC236}">
                <a16:creationId xmlns:a16="http://schemas.microsoft.com/office/drawing/2014/main" id="{81CFD385-EAE7-1EBA-12B3-24289AEE279B}"/>
              </a:ext>
            </a:extLst>
          </p:cNvPr>
          <p:cNvSpPr txBox="1"/>
          <p:nvPr/>
        </p:nvSpPr>
        <p:spPr>
          <a:xfrm>
            <a:off x="655873" y="3623591"/>
            <a:ext cx="8151303" cy="5354030"/>
          </a:xfrm>
          <a:prstGeom prst="rect">
            <a:avLst/>
          </a:prstGeom>
          <a:noFill/>
        </p:spPr>
        <p:txBody>
          <a:bodyPr wrap="square">
            <a:spAutoFit/>
          </a:bodyPr>
          <a:lstStyle/>
          <a:p>
            <a:pPr algn="ctr">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Ưu điểm</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Cây ít bị sâu, bệnh.</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tạo ra năng suất cao.</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Chủ động trong việc chăm sóc.</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sản xuất được rau quả trái vụ, an toàn.</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5">
            <a:extLst>
              <a:ext uri="{FF2B5EF4-FFF2-40B4-BE49-F238E27FC236}">
                <a16:creationId xmlns:a16="http://schemas.microsoft.com/office/drawing/2014/main" id="{BD76C4D9-12A4-E093-1EB3-B3FF4E02D0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94303" y="2765489"/>
            <a:ext cx="8534400" cy="6642111"/>
          </a:xfrm>
          <a:prstGeom prst="rect">
            <a:avLst/>
          </a:prstGeom>
        </p:spPr>
      </p:pic>
      <p:sp>
        <p:nvSpPr>
          <p:cNvPr id="18" name="TextBox 17">
            <a:extLst>
              <a:ext uri="{FF2B5EF4-FFF2-40B4-BE49-F238E27FC236}">
                <a16:creationId xmlns:a16="http://schemas.microsoft.com/office/drawing/2014/main" id="{3F2ECA2C-FA22-3380-BB4E-3924E4D333B6}"/>
              </a:ext>
            </a:extLst>
          </p:cNvPr>
          <p:cNvSpPr txBox="1"/>
          <p:nvPr/>
        </p:nvSpPr>
        <p:spPr>
          <a:xfrm>
            <a:off x="9675302" y="3623591"/>
            <a:ext cx="7772401" cy="5354030"/>
          </a:xfrm>
          <a:prstGeom prst="rect">
            <a:avLst/>
          </a:prstGeom>
          <a:noFill/>
        </p:spPr>
        <p:txBody>
          <a:bodyPr wrap="square">
            <a:spAutoFit/>
          </a:bodyPr>
          <a:lstStyle/>
          <a:p>
            <a:pPr algn="ctr">
              <a:lnSpc>
                <a:spcPct val="130000"/>
              </a:lnSpc>
              <a:spcBef>
                <a:spcPts val="300"/>
              </a:spcBef>
              <a:spcAft>
                <a:spcPts val="300"/>
              </a:spcAft>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Nhược</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điểm</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Đầu tư lớn.</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Kĩ thuật cao.</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Khả năng thích nghi với thời tiết kém</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Quy mô sản xuất nhỏ.</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00571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fade">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fade">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1" end="1"/>
                                            </p:txEl>
                                          </p:spTgt>
                                        </p:tgtEl>
                                        <p:attrNameLst>
                                          <p:attrName>style.visibility</p:attrName>
                                        </p:attrNameLst>
                                      </p:cBhvr>
                                      <p:to>
                                        <p:strVal val="visible"/>
                                      </p:to>
                                    </p:set>
                                    <p:animEffect transition="in" filter="fade">
                                      <p:cBhvr>
                                        <p:cTn id="27" dur="500"/>
                                        <p:tgtEl>
                                          <p:spTgt spid="1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xEl>
                                              <p:pRg st="2" end="2"/>
                                            </p:txEl>
                                          </p:spTgt>
                                        </p:tgtEl>
                                        <p:attrNameLst>
                                          <p:attrName>style.visibility</p:attrName>
                                        </p:attrNameLst>
                                      </p:cBhvr>
                                      <p:to>
                                        <p:strVal val="visible"/>
                                      </p:to>
                                    </p:set>
                                    <p:animEffect transition="in" filter="fade">
                                      <p:cBhvr>
                                        <p:cTn id="32" dur="500"/>
                                        <p:tgtEl>
                                          <p:spTgt spid="1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3" end="3"/>
                                            </p:txEl>
                                          </p:spTgt>
                                        </p:tgtEl>
                                        <p:attrNameLst>
                                          <p:attrName>style.visibility</p:attrName>
                                        </p:attrNameLst>
                                      </p:cBhvr>
                                      <p:to>
                                        <p:strVal val="visible"/>
                                      </p:to>
                                    </p:set>
                                    <p:animEffect transition="in" filter="fade">
                                      <p:cBhvr>
                                        <p:cTn id="37" dur="500"/>
                                        <p:tgtEl>
                                          <p:spTgt spid="1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xEl>
                                              <p:pRg st="4" end="4"/>
                                            </p:txEl>
                                          </p:spTgt>
                                        </p:tgtEl>
                                        <p:attrNameLst>
                                          <p:attrName>style.visibility</p:attrName>
                                        </p:attrNameLst>
                                      </p:cBhvr>
                                      <p:to>
                                        <p:strVal val="visible"/>
                                      </p:to>
                                    </p:set>
                                    <p:animEffect transition="in" filter="fade">
                                      <p:cBhvr>
                                        <p:cTn id="42"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58759B-769E-3716-FF4E-83592C5BDCE5}"/>
              </a:ext>
            </a:extLst>
          </p:cNvPr>
          <p:cNvPicPr>
            <a:picLocks noChangeAspect="1"/>
          </p:cNvPicPr>
          <p:nvPr/>
        </p:nvPicPr>
        <p:blipFill>
          <a:blip r:embed="rId2"/>
          <a:stretch>
            <a:fillRect/>
          </a:stretch>
        </p:blipFill>
        <p:spPr>
          <a:xfrm>
            <a:off x="12084006" y="-382525"/>
            <a:ext cx="8855135" cy="12517854"/>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23861"/>
          <a:stretch>
            <a:fillRect/>
          </a:stretch>
        </p:blipFill>
        <p:spPr>
          <a:xfrm>
            <a:off x="3178581" y="4448699"/>
            <a:ext cx="4541970" cy="4958754"/>
          </a:xfrm>
          <a:prstGeom prst="rect">
            <a:avLst/>
          </a:prstGeom>
        </p:spPr>
      </p:pic>
      <p:pic>
        <p:nvPicPr>
          <p:cNvPr id="20" name="Picture 19">
            <a:extLst>
              <a:ext uri="{FF2B5EF4-FFF2-40B4-BE49-F238E27FC236}">
                <a16:creationId xmlns:a16="http://schemas.microsoft.com/office/drawing/2014/main" id="{7EF32376-4F77-FC21-7489-9A5C125E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0233" y="620509"/>
            <a:ext cx="4650732" cy="3828190"/>
          </a:xfrm>
          <a:prstGeom prst="rect">
            <a:avLst/>
          </a:prstGeom>
        </p:spPr>
      </p:pic>
      <p:pic>
        <p:nvPicPr>
          <p:cNvPr id="22" name="Picture 21">
            <a:extLst>
              <a:ext uri="{FF2B5EF4-FFF2-40B4-BE49-F238E27FC236}">
                <a16:creationId xmlns:a16="http://schemas.microsoft.com/office/drawing/2014/main" id="{6E315749-5D5E-450E-BD3B-FB3610C838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8634" y="614493"/>
            <a:ext cx="4650732" cy="3796106"/>
          </a:xfrm>
          <a:prstGeom prst="rect">
            <a:avLst/>
          </a:prstGeom>
        </p:spPr>
      </p:pic>
      <p:pic>
        <p:nvPicPr>
          <p:cNvPr id="24" name="Picture 23">
            <a:extLst>
              <a:ext uri="{FF2B5EF4-FFF2-40B4-BE49-F238E27FC236}">
                <a16:creationId xmlns:a16="http://schemas.microsoft.com/office/drawing/2014/main" id="{2544E124-1D6F-82F3-4FED-D20CDF77B7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37034" y="616498"/>
            <a:ext cx="4650731" cy="3832201"/>
          </a:xfrm>
          <a:prstGeom prst="rect">
            <a:avLst/>
          </a:prstGeom>
        </p:spPr>
      </p:pic>
      <p:pic>
        <p:nvPicPr>
          <p:cNvPr id="2049" name="Picture 8" descr="A pot of colorful flowers&#10;&#10;Description automatically generated with medium confidence">
            <a:extLst>
              <a:ext uri="{FF2B5EF4-FFF2-40B4-BE49-F238E27FC236}">
                <a16:creationId xmlns:a16="http://schemas.microsoft.com/office/drawing/2014/main" id="{94DA105F-BB63-08CD-C27E-A820496B3B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8254" y="4731699"/>
            <a:ext cx="4650732" cy="379610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9" descr="A group of purple flowers&#10;&#10;Description automatically generated with low confidence">
            <a:extLst>
              <a:ext uri="{FF2B5EF4-FFF2-40B4-BE49-F238E27FC236}">
                <a16:creationId xmlns:a16="http://schemas.microsoft.com/office/drawing/2014/main" id="{9199EEE5-585B-3C2C-72BD-CF3EB0B1AF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8634" y="4731697"/>
            <a:ext cx="4650732" cy="37961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10" descr="A squirrel in a tree&#10;&#10;Description automatically generated with medium confidence">
            <a:extLst>
              <a:ext uri="{FF2B5EF4-FFF2-40B4-BE49-F238E27FC236}">
                <a16:creationId xmlns:a16="http://schemas.microsoft.com/office/drawing/2014/main" id="{5675371A-F97D-16CE-6E74-920E9C0FCF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37034" y="4731698"/>
            <a:ext cx="4650732" cy="379610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4">
            <a:extLst>
              <a:ext uri="{FF2B5EF4-FFF2-40B4-BE49-F238E27FC236}">
                <a16:creationId xmlns:a16="http://schemas.microsoft.com/office/drawing/2014/main" id="{1CA73E72-564C-2ED8-B9DE-7CA9671FC370}"/>
              </a:ext>
            </a:extLst>
          </p:cNvPr>
          <p:cNvSpPr>
            <a:spLocks noChangeArrowheads="1"/>
          </p:cNvSpPr>
          <p:nvPr/>
        </p:nvSpPr>
        <p:spPr bwMode="auto">
          <a:xfrm>
            <a:off x="10861961" y="7626161"/>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Rectangle 5">
            <a:extLst>
              <a:ext uri="{FF2B5EF4-FFF2-40B4-BE49-F238E27FC236}">
                <a16:creationId xmlns:a16="http://schemas.microsoft.com/office/drawing/2014/main" id="{6AD72917-E6B6-1A54-FA9A-649D2D333380}"/>
              </a:ext>
            </a:extLst>
          </p:cNvPr>
          <p:cNvSpPr>
            <a:spLocks noChangeArrowheads="1"/>
          </p:cNvSpPr>
          <p:nvPr/>
        </p:nvSpPr>
        <p:spPr bwMode="auto">
          <a:xfrm>
            <a:off x="10861961" y="8121461"/>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6" name="TextBox 35">
            <a:extLst>
              <a:ext uri="{FF2B5EF4-FFF2-40B4-BE49-F238E27FC236}">
                <a16:creationId xmlns:a16="http://schemas.microsoft.com/office/drawing/2014/main" id="{6361C95A-3763-BBC6-A7FC-2089595E59BB}"/>
              </a:ext>
            </a:extLst>
          </p:cNvPr>
          <p:cNvSpPr txBox="1"/>
          <p:nvPr/>
        </p:nvSpPr>
        <p:spPr>
          <a:xfrm>
            <a:off x="-342900" y="9091025"/>
            <a:ext cx="18973800" cy="738664"/>
          </a:xfrm>
          <a:prstGeom prst="rect">
            <a:avLst/>
          </a:prstGeom>
          <a:noFill/>
        </p:spPr>
        <p:txBody>
          <a:bodyPr wrap="square">
            <a:spAutoFit/>
          </a:bodyPr>
          <a:lstStyle/>
          <a:p>
            <a:pPr marL="685800" indent="-685800" algn="ctr">
              <a:buFont typeface="Wingdings" panose="05000000000000000000" pitchFamily="2" charset="2"/>
              <a:buChar char="Ø"/>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Hãy nêu một số nhóm cây trồng phổ biến ở Việt Nam mà em biết?</a:t>
            </a:r>
            <a:endParaRPr lang="en-US" sz="4200">
              <a:latin typeface="Arial" panose="020B0604020202020204" pitchFamily="34" charset="0"/>
              <a:cs typeface="Arial" panose="020B0604020202020204"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049"/>
                                        </p:tgtEl>
                                        <p:attrNameLst>
                                          <p:attrName>style.visibility</p:attrName>
                                        </p:attrNameLst>
                                      </p:cBhvr>
                                      <p:to>
                                        <p:strVal val="visible"/>
                                      </p:to>
                                    </p:set>
                                    <p:animEffect transition="in" filter="fade">
                                      <p:cBhvr>
                                        <p:cTn id="22" dur="500"/>
                                        <p:tgtEl>
                                          <p:spTgt spid="2049"/>
                                        </p:tgtEl>
                                      </p:cBhvr>
                                    </p:animEffect>
                                    <p:anim calcmode="lin" valueType="num">
                                      <p:cBhvr>
                                        <p:cTn id="23" dur="500" fill="hold"/>
                                        <p:tgtEl>
                                          <p:spTgt spid="2049"/>
                                        </p:tgtEl>
                                        <p:attrNameLst>
                                          <p:attrName>ppt_x</p:attrName>
                                        </p:attrNameLst>
                                      </p:cBhvr>
                                      <p:tavLst>
                                        <p:tav tm="0">
                                          <p:val>
                                            <p:strVal val="#ppt_x"/>
                                          </p:val>
                                        </p:tav>
                                        <p:tav tm="100000">
                                          <p:val>
                                            <p:strVal val="#ppt_x"/>
                                          </p:val>
                                        </p:tav>
                                      </p:tavLst>
                                    </p:anim>
                                    <p:anim calcmode="lin" valueType="num">
                                      <p:cBhvr>
                                        <p:cTn id="24" dur="500" fill="hold"/>
                                        <p:tgtEl>
                                          <p:spTgt spid="204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2051"/>
                                        </p:tgtEl>
                                        <p:attrNameLst>
                                          <p:attrName>style.visibility</p:attrName>
                                        </p:attrNameLst>
                                      </p:cBhvr>
                                      <p:to>
                                        <p:strVal val="visible"/>
                                      </p:to>
                                    </p:set>
                                    <p:animEffect transition="in" filter="wheel(1)">
                                      <p:cBhvr>
                                        <p:cTn id="29" dur="500"/>
                                        <p:tgtEl>
                                          <p:spTgt spid="205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randombar(horizontal)">
                                      <p:cBhvr>
                                        <p:cTn id="34" dur="500"/>
                                        <p:tgtEl>
                                          <p:spTgt spid="205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6">
                                            <p:txEl>
                                              <p:pRg st="0" end="0"/>
                                            </p:txEl>
                                          </p:spTgt>
                                        </p:tgtEl>
                                        <p:attrNameLst>
                                          <p:attrName>style.visibility</p:attrName>
                                        </p:attrNameLst>
                                      </p:cBhvr>
                                      <p:to>
                                        <p:strVal val="visible"/>
                                      </p:to>
                                    </p:set>
                                    <p:animEffect transition="in" filter="wipe(left)">
                                      <p:cBhvr>
                                        <p:cTn id="39"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0C882D-C330-157E-9AA3-EF05C84D29B6}"/>
              </a:ext>
            </a:extLst>
          </p:cNvPr>
          <p:cNvPicPr>
            <a:picLocks noChangeAspect="1"/>
          </p:cNvPicPr>
          <p:nvPr/>
        </p:nvPicPr>
        <p:blipFill>
          <a:blip r:embed="rId2"/>
          <a:stretch>
            <a:fillRect/>
          </a:stretch>
        </p:blipFill>
        <p:spPr>
          <a:xfrm>
            <a:off x="-609600" y="-723900"/>
            <a:ext cx="20503968" cy="12250822"/>
          </a:xfrm>
          <a:prstGeom prst="rect">
            <a:avLst/>
          </a:prstGeom>
        </p:spPr>
      </p:pic>
      <p:sp>
        <p:nvSpPr>
          <p:cNvPr id="6" name="TextBox 8">
            <a:extLst>
              <a:ext uri="{FF2B5EF4-FFF2-40B4-BE49-F238E27FC236}">
                <a16:creationId xmlns:a16="http://schemas.microsoft.com/office/drawing/2014/main" id="{C2894A99-1FF7-D4CA-28E2-81F3C77564FE}"/>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3. Phương thức trồng trọt kết hợp</a:t>
            </a:r>
          </a:p>
        </p:txBody>
      </p:sp>
      <p:sp>
        <p:nvSpPr>
          <p:cNvPr id="7" name="Scroll: Horizontal 6">
            <a:extLst>
              <a:ext uri="{FF2B5EF4-FFF2-40B4-BE49-F238E27FC236}">
                <a16:creationId xmlns:a16="http://schemas.microsoft.com/office/drawing/2014/main" id="{47B8833D-0FE2-038A-225A-721C78D95D80}"/>
              </a:ext>
            </a:extLst>
          </p:cNvPr>
          <p:cNvSpPr/>
          <p:nvPr/>
        </p:nvSpPr>
        <p:spPr>
          <a:xfrm>
            <a:off x="1307251" y="2597734"/>
            <a:ext cx="15673495" cy="5530979"/>
          </a:xfrm>
          <a:prstGeom prst="horizontalScroll">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just">
              <a:lnSpc>
                <a:spcPct val="130000"/>
              </a:lnSpc>
              <a:spcBef>
                <a:spcPts val="300"/>
              </a:spcBef>
              <a:spcAft>
                <a:spcPts val="300"/>
              </a:spcAft>
            </a:pPr>
            <a:r>
              <a:rPr lang="fr-FR" sz="4200">
                <a:solidFill>
                  <a:schemeClr val="bg1"/>
                </a:solidFill>
                <a:latin typeface="Arial" panose="020B0604020202020204" pitchFamily="34" charset="0"/>
                <a:ea typeface="Calibri" panose="020F0502020204030204" pitchFamily="34" charset="0"/>
                <a:cs typeface="Arial" panose="020B0604020202020204" pitchFamily="34" charset="0"/>
              </a:rPr>
              <a:t>Khái niệm: </a:t>
            </a:r>
            <a:r>
              <a:rPr lang="fr-FR" sz="4200" i="1">
                <a:solidFill>
                  <a:schemeClr val="bg1"/>
                </a:solidFill>
                <a:latin typeface="Arial" panose="020B0604020202020204" pitchFamily="34" charset="0"/>
                <a:ea typeface="Calibri" panose="020F0502020204030204" pitchFamily="34" charset="0"/>
                <a:cs typeface="Arial" panose="020B0604020202020204" pitchFamily="34" charset="0"/>
              </a:rPr>
              <a:t>L</a:t>
            </a:r>
            <a:r>
              <a:rPr lang="fr-FR" sz="4200" i="1">
                <a:solidFill>
                  <a:schemeClr val="bg1"/>
                </a:solidFill>
                <a:effectLst/>
                <a:latin typeface="Arial" panose="020B0604020202020204" pitchFamily="34" charset="0"/>
                <a:ea typeface="Calibri" panose="020F0502020204030204" pitchFamily="34" charset="0"/>
                <a:cs typeface="Arial" panose="020B0604020202020204" pitchFamily="34" charset="0"/>
              </a:rPr>
              <a:t>à phương thức kết hợp giữa phương thức trồng trọt ngoài tự nhiên với phương thức trồng trọt trong nhà có mái che. </a:t>
            </a:r>
            <a:endParaRPr lang="en-US" sz="4200" i="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AB9003CC-28BF-CC43-2C95-9507CAA67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7598" y="5484428"/>
            <a:ext cx="5146586" cy="5530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865798"/>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D26F95-FB33-CAE9-4989-808FC40275B4}"/>
              </a:ext>
            </a:extLst>
          </p:cNvPr>
          <p:cNvPicPr>
            <a:picLocks noChangeAspect="1"/>
          </p:cNvPicPr>
          <p:nvPr/>
        </p:nvPicPr>
        <p:blipFill>
          <a:blip r:embed="rId2"/>
          <a:stretch>
            <a:fillRect/>
          </a:stretch>
        </p:blipFill>
        <p:spPr>
          <a:xfrm>
            <a:off x="-876301" y="-1211544"/>
            <a:ext cx="20040600" cy="6848270"/>
          </a:xfrm>
          <a:prstGeom prst="rect">
            <a:avLst/>
          </a:prstGeom>
        </p:spPr>
      </p:pic>
      <p:sp>
        <p:nvSpPr>
          <p:cNvPr id="11" name="TextBox 8">
            <a:extLst>
              <a:ext uri="{FF2B5EF4-FFF2-40B4-BE49-F238E27FC236}">
                <a16:creationId xmlns:a16="http://schemas.microsoft.com/office/drawing/2014/main" id="{25149F80-1DAC-E351-A2B2-9231C4FF9D81}"/>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3. Phương thức trồng trọt kết hợp</a:t>
            </a:r>
          </a:p>
        </p:txBody>
      </p:sp>
      <p:pic>
        <p:nvPicPr>
          <p:cNvPr id="9" name="Picture 5">
            <a:extLst>
              <a:ext uri="{FF2B5EF4-FFF2-40B4-BE49-F238E27FC236}">
                <a16:creationId xmlns:a16="http://schemas.microsoft.com/office/drawing/2014/main" id="{E2345AA2-599C-12B4-6D05-FA1B042890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4325" y="2765489"/>
            <a:ext cx="8534400" cy="6642111"/>
          </a:xfrm>
          <a:prstGeom prst="rect">
            <a:avLst/>
          </a:prstGeom>
        </p:spPr>
      </p:pic>
      <p:sp>
        <p:nvSpPr>
          <p:cNvPr id="12" name="TextBox 11">
            <a:extLst>
              <a:ext uri="{FF2B5EF4-FFF2-40B4-BE49-F238E27FC236}">
                <a16:creationId xmlns:a16="http://schemas.microsoft.com/office/drawing/2014/main" id="{CC90CF8A-F0FF-093C-FA88-CD6E8A94FEEC}"/>
              </a:ext>
            </a:extLst>
          </p:cNvPr>
          <p:cNvSpPr txBox="1"/>
          <p:nvPr/>
        </p:nvSpPr>
        <p:spPr>
          <a:xfrm>
            <a:off x="655873" y="3623591"/>
            <a:ext cx="8151303" cy="5354030"/>
          </a:xfrm>
          <a:prstGeom prst="rect">
            <a:avLst/>
          </a:prstGeom>
          <a:noFill/>
        </p:spPr>
        <p:txBody>
          <a:bodyPr wrap="square">
            <a:spAutoFit/>
          </a:bodyPr>
          <a:lstStyle/>
          <a:p>
            <a:pPr algn="ctr">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Ưu điểm</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Cây ít bị sâu, bệnh.</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tạo ra năng suất cao.</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Chủ động trong việc chăm sóc.</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sản xuất được rau quả trái vụ, an toàn.</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5">
            <a:extLst>
              <a:ext uri="{FF2B5EF4-FFF2-40B4-BE49-F238E27FC236}">
                <a16:creationId xmlns:a16="http://schemas.microsoft.com/office/drawing/2014/main" id="{7B08FDC6-7BB2-6E15-7FAA-B240564BEB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94303" y="2765489"/>
            <a:ext cx="8534400" cy="6642111"/>
          </a:xfrm>
          <a:prstGeom prst="rect">
            <a:avLst/>
          </a:prstGeom>
        </p:spPr>
      </p:pic>
      <p:sp>
        <p:nvSpPr>
          <p:cNvPr id="14" name="TextBox 13">
            <a:extLst>
              <a:ext uri="{FF2B5EF4-FFF2-40B4-BE49-F238E27FC236}">
                <a16:creationId xmlns:a16="http://schemas.microsoft.com/office/drawing/2014/main" id="{6FA98C94-B169-96DA-2EA7-8DFF6B7F4708}"/>
              </a:ext>
            </a:extLst>
          </p:cNvPr>
          <p:cNvSpPr txBox="1"/>
          <p:nvPr/>
        </p:nvSpPr>
        <p:spPr>
          <a:xfrm>
            <a:off x="9584139" y="3623591"/>
            <a:ext cx="7954727" cy="4436856"/>
          </a:xfrm>
          <a:prstGeom prst="rect">
            <a:avLst/>
          </a:prstGeom>
          <a:noFill/>
        </p:spPr>
        <p:txBody>
          <a:bodyPr wrap="square">
            <a:spAutoFit/>
          </a:bodyPr>
          <a:lstStyle/>
          <a:p>
            <a:pPr algn="ctr">
              <a:lnSpc>
                <a:spcPct val="130000"/>
              </a:lnSpc>
              <a:spcBef>
                <a:spcPts val="300"/>
              </a:spcBef>
              <a:spcAft>
                <a:spcPts val="300"/>
              </a:spcAft>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Nhược</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điểm</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Phức tạp, đòi hỏi đầu tư lớn.</a:t>
            </a: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Kĩ thuật cao.</a:t>
            </a:r>
            <a:endParaRPr lang="en-US" sz="4200">
              <a:latin typeface="Arial" panose="020B0604020202020204" pitchFamily="34" charset="0"/>
              <a:ea typeface="Calibri" panose="020F0502020204030204" pitchFamily="34" charset="0"/>
              <a:cs typeface="Arial" panose="020B0604020202020204" pitchFamily="34" charset="0"/>
            </a:endParaRPr>
          </a:p>
          <a:p>
            <a:pPr marL="571500" indent="-571500">
              <a:lnSpc>
                <a:spcPct val="130000"/>
              </a:lnSpc>
              <a:buFont typeface="Arial" panose="020B0604020202020204" pitchFamily="34" charset="0"/>
              <a:buChar char="•"/>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Giá thành cao.</a:t>
            </a:r>
            <a:endParaRPr lang="en-US" sz="42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0588495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fade">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fade">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Effect transition="in" filter="fade">
                                      <p:cBhvr>
                                        <p:cTn id="27" dur="500"/>
                                        <p:tgtEl>
                                          <p:spTgt spid="1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xEl>
                                              <p:pRg st="2" end="2"/>
                                            </p:txEl>
                                          </p:spTgt>
                                        </p:tgtEl>
                                        <p:attrNameLst>
                                          <p:attrName>style.visibility</p:attrName>
                                        </p:attrNameLst>
                                      </p:cBhvr>
                                      <p:to>
                                        <p:strVal val="visible"/>
                                      </p:to>
                                    </p:set>
                                    <p:animEffect transition="in" filter="fade">
                                      <p:cBhvr>
                                        <p:cTn id="32" dur="500"/>
                                        <p:tgtEl>
                                          <p:spTgt spid="1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xEl>
                                              <p:pRg st="3" end="3"/>
                                            </p:txEl>
                                          </p:spTgt>
                                        </p:tgtEl>
                                        <p:attrNameLst>
                                          <p:attrName>style.visibility</p:attrName>
                                        </p:attrNameLst>
                                      </p:cBhvr>
                                      <p:to>
                                        <p:strVal val="visible"/>
                                      </p:to>
                                    </p:set>
                                    <p:animEffect transition="in" filter="fade">
                                      <p:cBhvr>
                                        <p:cTn id="3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74DDED5-CB27-963B-0F1A-5E97E0B0852C}"/>
              </a:ext>
            </a:extLst>
          </p:cNvPr>
          <p:cNvPicPr>
            <a:picLocks noChangeAspect="1"/>
          </p:cNvPicPr>
          <p:nvPr/>
        </p:nvPicPr>
        <p:blipFill>
          <a:blip r:embed="rId2"/>
          <a:stretch>
            <a:fillRect/>
          </a:stretch>
        </p:blipFill>
        <p:spPr>
          <a:xfrm>
            <a:off x="-516932" y="-563661"/>
            <a:ext cx="21357831" cy="13805115"/>
          </a:xfrm>
          <a:prstGeom prst="rect">
            <a:avLst/>
          </a:prstGeom>
        </p:spPr>
      </p:pic>
      <p:sp>
        <p:nvSpPr>
          <p:cNvPr id="19" name="TextBox 8">
            <a:extLst>
              <a:ext uri="{FF2B5EF4-FFF2-40B4-BE49-F238E27FC236}">
                <a16:creationId xmlns:a16="http://schemas.microsoft.com/office/drawing/2014/main" id="{761C1CB1-02E0-A6B5-93AC-C4256481B5C7}"/>
              </a:ext>
            </a:extLst>
          </p:cNvPr>
          <p:cNvSpPr txBox="1"/>
          <p:nvPr/>
        </p:nvSpPr>
        <p:spPr>
          <a:xfrm>
            <a:off x="2279564" y="3815763"/>
            <a:ext cx="13728872" cy="2844690"/>
          </a:xfrm>
          <a:prstGeom prst="rect">
            <a:avLst/>
          </a:prstGeom>
        </p:spPr>
        <p:txBody>
          <a:bodyPr wrap="square" lIns="0" tIns="0" rIns="0" bIns="0" rtlCol="0" anchor="t">
            <a:spAutoFit/>
          </a:bodyPr>
          <a:lstStyle/>
          <a:p>
            <a:pPr algn="ctr">
              <a:lnSpc>
                <a:spcPct val="130000"/>
              </a:lnSpc>
              <a:spcBef>
                <a:spcPts val="300"/>
              </a:spcBef>
              <a:spcAft>
                <a:spcPts val="300"/>
              </a:spcAft>
            </a:pPr>
            <a:r>
              <a:rPr lang="fr-FR" sz="7500" b="1">
                <a:solidFill>
                  <a:schemeClr val="bg1"/>
                </a:solidFill>
                <a:effectLst/>
                <a:latin typeface="Arial" panose="020B0604020202020204" pitchFamily="34" charset="0"/>
                <a:ea typeface="Calibri" panose="020F0502020204030204" pitchFamily="34" charset="0"/>
                <a:cs typeface="Arial" panose="020B0604020202020204" pitchFamily="34" charset="0"/>
              </a:rPr>
              <a:t>IV. Một số đặc điểm cơ bản của trồng trọt công nghệ cao</a:t>
            </a:r>
            <a:endParaRPr lang="en-US" sz="7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1" name="Google Shape;583;p54">
            <a:extLst>
              <a:ext uri="{FF2B5EF4-FFF2-40B4-BE49-F238E27FC236}">
                <a16:creationId xmlns:a16="http://schemas.microsoft.com/office/drawing/2014/main" id="{B430FC6B-D74A-2F25-05EF-08FD4E143CC8}"/>
              </a:ext>
            </a:extLst>
          </p:cNvPr>
          <p:cNvPicPr preferRelativeResize="0"/>
          <p:nvPr/>
        </p:nvPicPr>
        <p:blipFill rotWithShape="1">
          <a:blip r:embed="rId3">
            <a:alphaModFix/>
          </a:blip>
          <a:srcRect b="11150"/>
          <a:stretch/>
        </p:blipFill>
        <p:spPr>
          <a:xfrm rot="20649418">
            <a:off x="897507" y="751765"/>
            <a:ext cx="4171175" cy="2821639"/>
          </a:xfrm>
          <a:prstGeom prst="rect">
            <a:avLst/>
          </a:prstGeom>
          <a:noFill/>
          <a:ln>
            <a:noFill/>
          </a:ln>
        </p:spPr>
      </p:pic>
      <p:pic>
        <p:nvPicPr>
          <p:cNvPr id="17410" name="Picture 2">
            <a:extLst>
              <a:ext uri="{FF2B5EF4-FFF2-40B4-BE49-F238E27FC236}">
                <a16:creationId xmlns:a16="http://schemas.microsoft.com/office/drawing/2014/main" id="{9FCB33F8-715A-BA07-EB5E-5A9E239969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3368" y="5216598"/>
            <a:ext cx="7126894" cy="7126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03380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D0C06A-9DF8-6490-81CF-038DA96E9662}"/>
              </a:ext>
            </a:extLst>
          </p:cNvPr>
          <p:cNvPicPr>
            <a:picLocks noChangeAspect="1"/>
          </p:cNvPicPr>
          <p:nvPr/>
        </p:nvPicPr>
        <p:blipFill>
          <a:blip r:embed="rId2"/>
          <a:stretch>
            <a:fillRect/>
          </a:stretch>
        </p:blipFill>
        <p:spPr>
          <a:xfrm>
            <a:off x="-1295400" y="-2290067"/>
            <a:ext cx="19870004" cy="13176410"/>
          </a:xfrm>
          <a:prstGeom prst="rect">
            <a:avLst/>
          </a:prstGeom>
        </p:spPr>
      </p:pic>
      <p:pic>
        <p:nvPicPr>
          <p:cNvPr id="7" name="Picture 6">
            <a:extLst>
              <a:ext uri="{FF2B5EF4-FFF2-40B4-BE49-F238E27FC236}">
                <a16:creationId xmlns:a16="http://schemas.microsoft.com/office/drawing/2014/main" id="{BBE46442-3A5A-EFA6-AFC0-6DF07533B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95400" y="4298138"/>
            <a:ext cx="9648359" cy="6432239"/>
          </a:xfrm>
          <a:prstGeom prst="rect">
            <a:avLst/>
          </a:prstGeom>
        </p:spPr>
      </p:pic>
      <p:sp>
        <p:nvSpPr>
          <p:cNvPr id="8" name="Thought Bubble: Cloud 7">
            <a:extLst>
              <a:ext uri="{FF2B5EF4-FFF2-40B4-BE49-F238E27FC236}">
                <a16:creationId xmlns:a16="http://schemas.microsoft.com/office/drawing/2014/main" id="{2BC2E507-871D-95F4-75EB-783A671EE6E5}"/>
              </a:ext>
            </a:extLst>
          </p:cNvPr>
          <p:cNvSpPr/>
          <p:nvPr/>
        </p:nvSpPr>
        <p:spPr>
          <a:xfrm>
            <a:off x="5929952" y="647700"/>
            <a:ext cx="11691907" cy="6432239"/>
          </a:xfrm>
          <a:prstGeom prst="cloudCallout">
            <a:avLst>
              <a:gd name="adj1" fmla="val -64525"/>
              <a:gd name="adj2" fmla="val 32197"/>
            </a:avLst>
          </a:prstGeom>
        </p:spPr>
        <p:style>
          <a:lnRef idx="0">
            <a:schemeClr val="accent2"/>
          </a:lnRef>
          <a:fillRef idx="3">
            <a:schemeClr val="accent2"/>
          </a:fillRef>
          <a:effectRef idx="3">
            <a:schemeClr val="accent2"/>
          </a:effectRef>
          <a:fontRef idx="minor">
            <a:schemeClr val="lt1"/>
          </a:fontRef>
        </p:style>
        <p:txBody>
          <a:bodyPr rtlCol="0" anchor="ctr"/>
          <a:lstStyle/>
          <a:p>
            <a:pPr algn="just">
              <a:lnSpc>
                <a:spcPct val="130000"/>
              </a:lnSpc>
              <a:spcBef>
                <a:spcPts val="300"/>
              </a:spcBef>
              <a:spcAft>
                <a:spcPts val="300"/>
              </a:spcAft>
            </a:pPr>
            <a:r>
              <a:rPr lang="fr-FR" sz="4200">
                <a:solidFill>
                  <a:schemeClr val="bg1"/>
                </a:solidFill>
                <a:latin typeface="Arial" panose="020B0604020202020204" pitchFamily="34" charset="0"/>
                <a:ea typeface="Calibri" panose="020F0502020204030204" pitchFamily="34" charset="0"/>
                <a:cs typeface="Arial" panose="020B0604020202020204" pitchFamily="34" charset="0"/>
              </a:rPr>
              <a:t>Đ</a:t>
            </a: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ọc thông tin mục IV SGK tr.10 và trả lời câu hỏi: </a:t>
            </a:r>
            <a:r>
              <a:rPr lang="fr-FR" sz="4200" i="1">
                <a:solidFill>
                  <a:schemeClr val="bg1"/>
                </a:solidFill>
                <a:effectLst/>
                <a:latin typeface="Arial" panose="020B0604020202020204" pitchFamily="34" charset="0"/>
                <a:ea typeface="Calibri" panose="020F0502020204030204" pitchFamily="34" charset="0"/>
                <a:cs typeface="Arial" panose="020B0604020202020204" pitchFamily="34" charset="0"/>
              </a:rPr>
              <a:t>Em hãy nêu tóm tắt những đặc điểm cơ bản của trồng trọt công nghệ cao. </a:t>
            </a:r>
            <a:endParaRPr lang="en-US" sz="4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5">
            <a:extLst>
              <a:ext uri="{FF2B5EF4-FFF2-40B4-BE49-F238E27FC236}">
                <a16:creationId xmlns:a16="http://schemas.microsoft.com/office/drawing/2014/main" id="{5DB243E4-62FE-F13B-15D2-609FBAB913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052333" y="7079939"/>
            <a:ext cx="3999096" cy="2339471"/>
          </a:xfrm>
          <a:prstGeom prst="rect">
            <a:avLst/>
          </a:prstGeom>
        </p:spPr>
      </p:pic>
    </p:spTree>
    <p:extLst>
      <p:ext uri="{BB962C8B-B14F-4D97-AF65-F5344CB8AC3E}">
        <p14:creationId xmlns:p14="http://schemas.microsoft.com/office/powerpoint/2010/main" val="118166122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CC3BD6-C213-D804-E371-D263B5B559A0}"/>
              </a:ext>
            </a:extLst>
          </p:cNvPr>
          <p:cNvPicPr>
            <a:picLocks noChangeAspect="1"/>
          </p:cNvPicPr>
          <p:nvPr/>
        </p:nvPicPr>
        <p:blipFill>
          <a:blip r:embed="rId2"/>
          <a:stretch>
            <a:fillRect/>
          </a:stretch>
        </p:blipFill>
        <p:spPr>
          <a:xfrm>
            <a:off x="-1490588" y="-2396246"/>
            <a:ext cx="21269172" cy="15079491"/>
          </a:xfrm>
          <a:prstGeom prst="rect">
            <a:avLst/>
          </a:prstGeom>
        </p:spPr>
      </p:pic>
      <p:sp>
        <p:nvSpPr>
          <p:cNvPr id="22" name="Freeform 10">
            <a:extLst>
              <a:ext uri="{FF2B5EF4-FFF2-40B4-BE49-F238E27FC236}">
                <a16:creationId xmlns:a16="http://schemas.microsoft.com/office/drawing/2014/main" id="{0EC32254-5EA7-0C41-2D0B-ECDD6138386B}"/>
              </a:ext>
            </a:extLst>
          </p:cNvPr>
          <p:cNvSpPr/>
          <p:nvPr/>
        </p:nvSpPr>
        <p:spPr>
          <a:xfrm rot="5400000">
            <a:off x="4673573" y="-2959074"/>
            <a:ext cx="8940855" cy="16002002"/>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a:ln w="38100">
            <a:solidFill>
              <a:srgbClr val="91612F"/>
            </a:solidFill>
          </a:ln>
        </p:spPr>
      </p:sp>
      <p:sp>
        <p:nvSpPr>
          <p:cNvPr id="17" name="TextBox 16">
            <a:extLst>
              <a:ext uri="{FF2B5EF4-FFF2-40B4-BE49-F238E27FC236}">
                <a16:creationId xmlns:a16="http://schemas.microsoft.com/office/drawing/2014/main" id="{67748B40-DCB5-E8D3-50F0-1682B18A4747}"/>
              </a:ext>
            </a:extLst>
          </p:cNvPr>
          <p:cNvSpPr txBox="1"/>
          <p:nvPr/>
        </p:nvSpPr>
        <p:spPr>
          <a:xfrm>
            <a:off x="1714500" y="1482473"/>
            <a:ext cx="14859000" cy="861774"/>
          </a:xfrm>
          <a:prstGeom prst="rect">
            <a:avLst/>
          </a:prstGeom>
          <a:noFill/>
        </p:spPr>
        <p:txBody>
          <a:bodyPr wrap="square">
            <a:spAutoFit/>
          </a:bodyPr>
          <a:lstStyle/>
          <a:p>
            <a:pPr algn="ctr">
              <a:spcBef>
                <a:spcPts val="300"/>
              </a:spcBef>
              <a:spcAft>
                <a:spcPts val="300"/>
              </a:spcAft>
            </a:pPr>
            <a:r>
              <a:rPr lang="fr-FR" sz="5000" b="1">
                <a:solidFill>
                  <a:schemeClr val="accent2"/>
                </a:solidFill>
                <a:effectLst/>
                <a:latin typeface="Arial" panose="020B0604020202020204" pitchFamily="34" charset="0"/>
                <a:ea typeface="Calibri" panose="020F0502020204030204" pitchFamily="34" charset="0"/>
                <a:cs typeface="Arial" panose="020B0604020202020204" pitchFamily="34" charset="0"/>
              </a:rPr>
              <a:t>Đặc điểm cơ bản của trồng trọt công nghệ cao</a:t>
            </a:r>
            <a:endParaRPr lang="en-US" sz="5000" b="1">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6FD189B-E4E9-3A43-E43B-4ACCC544FDD2}"/>
              </a:ext>
            </a:extLst>
          </p:cNvPr>
          <p:cNvSpPr/>
          <p:nvPr/>
        </p:nvSpPr>
        <p:spPr>
          <a:xfrm>
            <a:off x="1868056" y="2952554"/>
            <a:ext cx="14551885" cy="2190946"/>
          </a:xfrm>
          <a:prstGeom prst="rect">
            <a:avLst/>
          </a:prstGeom>
          <a:solidFill>
            <a:schemeClr val="accent5">
              <a:lumMod val="7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Ưu tiên sử dụng các giống cây trồng mới cho năng suất cao, chất lượng tốt và thời gian sinh trưởng ngắn.</a:t>
            </a:r>
            <a:endParaRPr lang="en-US" sz="4200">
              <a:solidFill>
                <a:schemeClr val="bg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4B7019E2-0CAA-E172-68BB-7FB41CAD1A01}"/>
              </a:ext>
            </a:extLst>
          </p:cNvPr>
          <p:cNvSpPr/>
          <p:nvPr/>
        </p:nvSpPr>
        <p:spPr>
          <a:xfrm>
            <a:off x="1868056" y="5632781"/>
            <a:ext cx="14551885" cy="2844402"/>
          </a:xfrm>
          <a:prstGeom prst="rect">
            <a:avLst/>
          </a:prstGeom>
          <a:solidFill>
            <a:schemeClr val="accent5">
              <a:lumMod val="7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ts val="300"/>
              </a:spcBef>
              <a:spcAft>
                <a:spcPts val="300"/>
              </a:spcAft>
            </a:pP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Đất trồng dần được thay thế bằng các loại giá thể hoặc dung dịch dinh dưỡng, giúp cây trồng sinh trưởng, phát triển tốt hơn.</a:t>
            </a:r>
            <a:endParaRPr lang="en-US" sz="4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9458" name="Picture 2">
            <a:extLst>
              <a:ext uri="{FF2B5EF4-FFF2-40B4-BE49-F238E27FC236}">
                <a16:creationId xmlns:a16="http://schemas.microsoft.com/office/drawing/2014/main" id="{5BB06136-14D9-882E-8C25-6BD13BE64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019599">
            <a:off x="14625155" y="5930395"/>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280255"/>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CC3BD6-C213-D804-E371-D263B5B559A0}"/>
              </a:ext>
            </a:extLst>
          </p:cNvPr>
          <p:cNvPicPr>
            <a:picLocks noChangeAspect="1"/>
          </p:cNvPicPr>
          <p:nvPr/>
        </p:nvPicPr>
        <p:blipFill>
          <a:blip r:embed="rId2"/>
          <a:stretch>
            <a:fillRect/>
          </a:stretch>
        </p:blipFill>
        <p:spPr>
          <a:xfrm>
            <a:off x="-1490588" y="-2396246"/>
            <a:ext cx="21269172" cy="15079491"/>
          </a:xfrm>
          <a:prstGeom prst="rect">
            <a:avLst/>
          </a:prstGeom>
        </p:spPr>
      </p:pic>
      <p:sp>
        <p:nvSpPr>
          <p:cNvPr id="22" name="Freeform 10">
            <a:extLst>
              <a:ext uri="{FF2B5EF4-FFF2-40B4-BE49-F238E27FC236}">
                <a16:creationId xmlns:a16="http://schemas.microsoft.com/office/drawing/2014/main" id="{0EC32254-5EA7-0C41-2D0B-ECDD6138386B}"/>
              </a:ext>
            </a:extLst>
          </p:cNvPr>
          <p:cNvSpPr/>
          <p:nvPr/>
        </p:nvSpPr>
        <p:spPr>
          <a:xfrm rot="5400000">
            <a:off x="4673573" y="-2959074"/>
            <a:ext cx="8940855" cy="16002002"/>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a:ln w="38100">
            <a:solidFill>
              <a:srgbClr val="91612F"/>
            </a:solidFill>
          </a:ln>
        </p:spPr>
      </p:sp>
      <p:sp>
        <p:nvSpPr>
          <p:cNvPr id="17" name="TextBox 16">
            <a:extLst>
              <a:ext uri="{FF2B5EF4-FFF2-40B4-BE49-F238E27FC236}">
                <a16:creationId xmlns:a16="http://schemas.microsoft.com/office/drawing/2014/main" id="{67748B40-DCB5-E8D3-50F0-1682B18A4747}"/>
              </a:ext>
            </a:extLst>
          </p:cNvPr>
          <p:cNvSpPr txBox="1"/>
          <p:nvPr/>
        </p:nvSpPr>
        <p:spPr>
          <a:xfrm>
            <a:off x="1714500" y="1482473"/>
            <a:ext cx="14859000" cy="861774"/>
          </a:xfrm>
          <a:prstGeom prst="rect">
            <a:avLst/>
          </a:prstGeom>
          <a:noFill/>
        </p:spPr>
        <p:txBody>
          <a:bodyPr wrap="square">
            <a:spAutoFit/>
          </a:bodyPr>
          <a:lstStyle/>
          <a:p>
            <a:pPr algn="ctr">
              <a:spcBef>
                <a:spcPts val="300"/>
              </a:spcBef>
              <a:spcAft>
                <a:spcPts val="300"/>
              </a:spcAft>
            </a:pPr>
            <a:r>
              <a:rPr lang="fr-FR" sz="5000" b="1">
                <a:solidFill>
                  <a:schemeClr val="accent2"/>
                </a:solidFill>
                <a:effectLst/>
                <a:latin typeface="Arial" panose="020B0604020202020204" pitchFamily="34" charset="0"/>
                <a:ea typeface="Calibri" panose="020F0502020204030204" pitchFamily="34" charset="0"/>
                <a:cs typeface="Arial" panose="020B0604020202020204" pitchFamily="34" charset="0"/>
              </a:rPr>
              <a:t>Đặc điểm cơ bản của trồng trọt công nghệ cao</a:t>
            </a:r>
            <a:endParaRPr lang="en-US" sz="5000" b="1">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9458" name="Picture 2">
            <a:extLst>
              <a:ext uri="{FF2B5EF4-FFF2-40B4-BE49-F238E27FC236}">
                <a16:creationId xmlns:a16="http://schemas.microsoft.com/office/drawing/2014/main" id="{5BB06136-14D9-882E-8C25-6BD13BE64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019599">
            <a:off x="14625155" y="5930395"/>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8F80643-16A6-AED8-6333-B5424CBC32F1}"/>
              </a:ext>
            </a:extLst>
          </p:cNvPr>
          <p:cNvSpPr/>
          <p:nvPr/>
        </p:nvSpPr>
        <p:spPr>
          <a:xfrm>
            <a:off x="1657928" y="2929980"/>
            <a:ext cx="14972144" cy="2844401"/>
          </a:xfrm>
          <a:prstGeom prst="rect">
            <a:avLst/>
          </a:prstGeom>
          <a:solidFill>
            <a:schemeClr val="accent5">
              <a:lumMod val="7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Ứng dụng ngày càng nhiều các thiết bị, công nghệ hiện đại nhằm chủ động và nâng cao hiệu quả sản xuất, giải phóng sức lao động.</a:t>
            </a:r>
            <a:endParaRPr lang="en-US" sz="420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BE70F87-DACB-5333-2223-F09C17B89D68}"/>
              </a:ext>
            </a:extLst>
          </p:cNvPr>
          <p:cNvSpPr/>
          <p:nvPr/>
        </p:nvSpPr>
        <p:spPr>
          <a:xfrm>
            <a:off x="1657928" y="6286499"/>
            <a:ext cx="14972144" cy="2239901"/>
          </a:xfrm>
          <a:prstGeom prst="rect">
            <a:avLst/>
          </a:prstGeom>
          <a:solidFill>
            <a:schemeClr val="accent5">
              <a:lumMod val="7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ts val="300"/>
              </a:spcBef>
              <a:spcAft>
                <a:spcPts val="300"/>
              </a:spcAft>
            </a:pP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Người lao động có trình độ cao, quy trình sản xuất khép kín từ khâu nghiên cứu, ứng dụng sản xuất đến tiêu thụ nông sản.</a:t>
            </a:r>
            <a:endParaRPr lang="en-US" sz="4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59788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66506F-7F5E-F7E9-7D87-28031AEAA5AF}"/>
              </a:ext>
            </a:extLst>
          </p:cNvPr>
          <p:cNvPicPr>
            <a:picLocks noChangeAspect="1"/>
          </p:cNvPicPr>
          <p:nvPr/>
        </p:nvPicPr>
        <p:blipFill>
          <a:blip r:embed="rId2"/>
          <a:stretch>
            <a:fillRect/>
          </a:stretch>
        </p:blipFill>
        <p:spPr>
          <a:xfrm>
            <a:off x="-1887116" y="-2777628"/>
            <a:ext cx="20764756" cy="13041768"/>
          </a:xfrm>
          <a:prstGeom prst="rect">
            <a:avLst/>
          </a:prstGeom>
        </p:spPr>
      </p:pic>
      <p:pic>
        <p:nvPicPr>
          <p:cNvPr id="14" name="Picture 13">
            <a:extLst>
              <a:ext uri="{FF2B5EF4-FFF2-40B4-BE49-F238E27FC236}">
                <a16:creationId xmlns:a16="http://schemas.microsoft.com/office/drawing/2014/main" id="{7337826E-94C6-27D4-02B4-C6A8332CAB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8747" y="835366"/>
            <a:ext cx="6686515" cy="3732963"/>
          </a:xfrm>
          <a:prstGeom prst="rect">
            <a:avLst/>
          </a:prstGeom>
        </p:spPr>
      </p:pic>
      <p:pic>
        <p:nvPicPr>
          <p:cNvPr id="18" name="Picture 17">
            <a:extLst>
              <a:ext uri="{FF2B5EF4-FFF2-40B4-BE49-F238E27FC236}">
                <a16:creationId xmlns:a16="http://schemas.microsoft.com/office/drawing/2014/main" id="{7E6A405A-FB9F-4412-D1E0-F0A936F6F8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204" y="835366"/>
            <a:ext cx="6706311" cy="3732963"/>
          </a:xfrm>
          <a:prstGeom prst="rect">
            <a:avLst/>
          </a:prstGeom>
        </p:spPr>
      </p:pic>
      <p:pic>
        <p:nvPicPr>
          <p:cNvPr id="21" name="Picture 20">
            <a:extLst>
              <a:ext uri="{FF2B5EF4-FFF2-40B4-BE49-F238E27FC236}">
                <a16:creationId xmlns:a16="http://schemas.microsoft.com/office/drawing/2014/main" id="{8888A89A-F2E1-36DB-FAFD-C1C3423FA9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8747" y="4838698"/>
            <a:ext cx="6686515" cy="3928525"/>
          </a:xfrm>
          <a:prstGeom prst="rect">
            <a:avLst/>
          </a:prstGeom>
        </p:spPr>
      </p:pic>
      <p:pic>
        <p:nvPicPr>
          <p:cNvPr id="22" name="Picture 21">
            <a:extLst>
              <a:ext uri="{FF2B5EF4-FFF2-40B4-BE49-F238E27FC236}">
                <a16:creationId xmlns:a16="http://schemas.microsoft.com/office/drawing/2014/main" id="{89D63679-31FF-FCCD-BC4C-C916583BD9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5204" y="4838698"/>
            <a:ext cx="6706311" cy="3928525"/>
          </a:xfrm>
          <a:prstGeom prst="rect">
            <a:avLst/>
          </a:prstGeom>
        </p:spPr>
      </p:pic>
      <p:sp>
        <p:nvSpPr>
          <p:cNvPr id="4" name="TextBox 3">
            <a:extLst>
              <a:ext uri="{FF2B5EF4-FFF2-40B4-BE49-F238E27FC236}">
                <a16:creationId xmlns:a16="http://schemas.microsoft.com/office/drawing/2014/main" id="{FD931E75-76AD-1954-6D51-B7310BA5AB3A}"/>
              </a:ext>
            </a:extLst>
          </p:cNvPr>
          <p:cNvSpPr txBox="1"/>
          <p:nvPr/>
        </p:nvSpPr>
        <p:spPr>
          <a:xfrm>
            <a:off x="2552700" y="9302108"/>
            <a:ext cx="13182600" cy="738664"/>
          </a:xfrm>
          <a:prstGeom prst="rect">
            <a:avLst/>
          </a:prstGeom>
          <a:noFill/>
        </p:spPr>
        <p:txBody>
          <a:bodyPr wrap="square" rtlCol="0">
            <a:spAutoFit/>
          </a:bodyPr>
          <a:lstStyle/>
          <a:p>
            <a:pPr marL="742950" indent="-742950" algn="ctr">
              <a:buFont typeface="Wingdings" panose="05000000000000000000" pitchFamily="2" charset="2"/>
              <a:buChar char="Ø"/>
            </a:pPr>
            <a:r>
              <a:rPr lang="en-US" sz="4200">
                <a:latin typeface="Arial" panose="020B0604020202020204" pitchFamily="34" charset="0"/>
                <a:cs typeface="Arial" panose="020B0604020202020204" pitchFamily="34" charset="0"/>
              </a:rPr>
              <a:t>Một số hình ảnh về trồng trọt công nghệ cao</a:t>
            </a:r>
          </a:p>
        </p:txBody>
      </p:sp>
    </p:spTree>
    <p:extLst>
      <p:ext uri="{BB962C8B-B14F-4D97-AF65-F5344CB8AC3E}">
        <p14:creationId xmlns:p14="http://schemas.microsoft.com/office/powerpoint/2010/main" val="111586242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90"/>
                                          </p:val>
                                        </p:tav>
                                        <p:tav tm="100000">
                                          <p:val>
                                            <p:fltVal val="0"/>
                                          </p:val>
                                        </p:tav>
                                      </p:tavLst>
                                    </p:anim>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heel(1)">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C333306-6412-E6D4-DACD-D4ECC731CD7E}"/>
              </a:ext>
            </a:extLst>
          </p:cNvPr>
          <p:cNvPicPr>
            <a:picLocks noChangeAspect="1"/>
          </p:cNvPicPr>
          <p:nvPr/>
        </p:nvPicPr>
        <p:blipFill>
          <a:blip r:embed="rId2"/>
          <a:stretch>
            <a:fillRect/>
          </a:stretch>
        </p:blipFill>
        <p:spPr>
          <a:xfrm>
            <a:off x="-516932" y="-563661"/>
            <a:ext cx="21357831" cy="13805115"/>
          </a:xfrm>
          <a:prstGeom prst="rect">
            <a:avLst/>
          </a:prstGeom>
        </p:spPr>
      </p:pic>
      <p:sp>
        <p:nvSpPr>
          <p:cNvPr id="19" name="TextBox 8">
            <a:extLst>
              <a:ext uri="{FF2B5EF4-FFF2-40B4-BE49-F238E27FC236}">
                <a16:creationId xmlns:a16="http://schemas.microsoft.com/office/drawing/2014/main" id="{761C1CB1-02E0-A6B5-93AC-C4256481B5C7}"/>
              </a:ext>
            </a:extLst>
          </p:cNvPr>
          <p:cNvSpPr txBox="1"/>
          <p:nvPr/>
        </p:nvSpPr>
        <p:spPr>
          <a:xfrm>
            <a:off x="2869856" y="3626354"/>
            <a:ext cx="12548287" cy="3034292"/>
          </a:xfrm>
          <a:prstGeom prst="rect">
            <a:avLst/>
          </a:prstGeom>
        </p:spPr>
        <p:txBody>
          <a:bodyPr wrap="square" lIns="0" tIns="0" rIns="0" bIns="0" rtlCol="0" anchor="t">
            <a:spAutoFit/>
          </a:bodyPr>
          <a:lstStyle/>
          <a:p>
            <a:pPr algn="ctr">
              <a:lnSpc>
                <a:spcPct val="130000"/>
              </a:lnSpc>
              <a:spcBef>
                <a:spcPts val="300"/>
              </a:spcBef>
              <a:spcAft>
                <a:spcPts val="300"/>
              </a:spcAft>
            </a:pPr>
            <a:r>
              <a:rPr lang="fr-FR" sz="8000" b="1">
                <a:solidFill>
                  <a:schemeClr val="bg1"/>
                </a:solidFill>
                <a:effectLst/>
                <a:latin typeface="Arial" panose="020B0604020202020204" pitchFamily="34" charset="0"/>
                <a:ea typeface="Calibri" panose="020F0502020204030204" pitchFamily="34" charset="0"/>
                <a:cs typeface="Arial" panose="020B0604020202020204" pitchFamily="34" charset="0"/>
              </a:rPr>
              <a:t>V. Một số ngành nghề trong trồng trọt</a:t>
            </a:r>
            <a:endParaRPr lang="en-US" sz="8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1" name="Google Shape;583;p54">
            <a:extLst>
              <a:ext uri="{FF2B5EF4-FFF2-40B4-BE49-F238E27FC236}">
                <a16:creationId xmlns:a16="http://schemas.microsoft.com/office/drawing/2014/main" id="{B430FC6B-D74A-2F25-05EF-08FD4E143CC8}"/>
              </a:ext>
            </a:extLst>
          </p:cNvPr>
          <p:cNvPicPr preferRelativeResize="0"/>
          <p:nvPr/>
        </p:nvPicPr>
        <p:blipFill rotWithShape="1">
          <a:blip r:embed="rId3">
            <a:alphaModFix/>
          </a:blip>
          <a:srcRect b="11150"/>
          <a:stretch/>
        </p:blipFill>
        <p:spPr>
          <a:xfrm rot="20649418">
            <a:off x="897507" y="751765"/>
            <a:ext cx="4171175" cy="2821639"/>
          </a:xfrm>
          <a:prstGeom prst="rect">
            <a:avLst/>
          </a:prstGeom>
          <a:noFill/>
          <a:ln>
            <a:noFill/>
          </a:ln>
        </p:spPr>
      </p:pic>
      <p:pic>
        <p:nvPicPr>
          <p:cNvPr id="20482" name="Picture 2">
            <a:extLst>
              <a:ext uri="{FF2B5EF4-FFF2-40B4-BE49-F238E27FC236}">
                <a16:creationId xmlns:a16="http://schemas.microsoft.com/office/drawing/2014/main" id="{8A880BE0-6288-8EF9-15F6-23DFEDDA66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4825" y="6168775"/>
            <a:ext cx="7429646" cy="4527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78855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D039F6-62F4-DD15-152C-06F7C355414C}"/>
              </a:ext>
            </a:extLst>
          </p:cNvPr>
          <p:cNvPicPr>
            <a:picLocks noChangeAspect="1"/>
          </p:cNvPicPr>
          <p:nvPr/>
        </p:nvPicPr>
        <p:blipFill>
          <a:blip r:embed="rId2"/>
          <a:stretch>
            <a:fillRect/>
          </a:stretch>
        </p:blipFill>
        <p:spPr>
          <a:xfrm>
            <a:off x="-1195630" y="-2428381"/>
            <a:ext cx="20679260" cy="14071865"/>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70601">
            <a:off x="6343977" y="3559764"/>
            <a:ext cx="1918929" cy="772369"/>
          </a:xfrm>
          <a:prstGeom prst="rect">
            <a:avLst/>
          </a:prstGeom>
        </p:spPr>
      </p:pic>
      <p:sp>
        <p:nvSpPr>
          <p:cNvPr id="34" name="Line Callout 1 (Border and Accent Bar) 3">
            <a:extLst>
              <a:ext uri="{FF2B5EF4-FFF2-40B4-BE49-F238E27FC236}">
                <a16:creationId xmlns:a16="http://schemas.microsoft.com/office/drawing/2014/main" id="{E23D134E-6F9D-0712-0469-5D30ECC29DA5}"/>
              </a:ext>
            </a:extLst>
          </p:cNvPr>
          <p:cNvSpPr/>
          <p:nvPr/>
        </p:nvSpPr>
        <p:spPr>
          <a:xfrm>
            <a:off x="1740249" y="737923"/>
            <a:ext cx="6297203" cy="1395076"/>
          </a:xfrm>
          <a:prstGeom prst="accentBorderCallout1">
            <a:avLst>
              <a:gd name="adj1" fmla="val 48073"/>
              <a:gd name="adj2" fmla="val -4130"/>
              <a:gd name="adj3" fmla="val 48660"/>
              <a:gd name="adj4" fmla="val -27431"/>
            </a:avLst>
          </a:prstGeom>
          <a:solidFill>
            <a:schemeClr val="accent5">
              <a:lumMod val="50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err="1">
                <a:solidFill>
                  <a:schemeClr val="bg1"/>
                </a:solidFill>
                <a:latin typeface="Arial" panose="020B0604020202020204" pitchFamily="34" charset="0"/>
                <a:cs typeface="Arial" panose="020B0604020202020204" pitchFamily="34" charset="0"/>
              </a:rPr>
              <a:t>Hoạt</a:t>
            </a:r>
            <a:r>
              <a:rPr lang="en-US" sz="4500" b="1" dirty="0">
                <a:solidFill>
                  <a:schemeClr val="bg1"/>
                </a:solidFill>
                <a:latin typeface="Arial" panose="020B0604020202020204" pitchFamily="34" charset="0"/>
                <a:cs typeface="Arial" panose="020B0604020202020204" pitchFamily="34" charset="0"/>
              </a:rPr>
              <a:t> </a:t>
            </a:r>
            <a:r>
              <a:rPr lang="en-US" sz="4500" b="1" dirty="0" err="1">
                <a:solidFill>
                  <a:schemeClr val="bg1"/>
                </a:solidFill>
                <a:latin typeface="Arial" panose="020B0604020202020204" pitchFamily="34" charset="0"/>
                <a:cs typeface="Arial" panose="020B0604020202020204" pitchFamily="34" charset="0"/>
              </a:rPr>
              <a:t>động</a:t>
            </a:r>
            <a:r>
              <a:rPr lang="en-US" sz="4500" b="1" dirty="0">
                <a:solidFill>
                  <a:schemeClr val="bg1"/>
                </a:solidFill>
                <a:latin typeface="Arial" panose="020B0604020202020204" pitchFamily="34" charset="0"/>
                <a:cs typeface="Arial" panose="020B0604020202020204" pitchFamily="34" charset="0"/>
              </a:rPr>
              <a:t> </a:t>
            </a:r>
            <a:r>
              <a:rPr lang="en-US" sz="4500" b="1" dirty="0" err="1">
                <a:solidFill>
                  <a:schemeClr val="bg1"/>
                </a:solidFill>
                <a:latin typeface="Arial" panose="020B0604020202020204" pitchFamily="34" charset="0"/>
                <a:cs typeface="Arial" panose="020B0604020202020204" pitchFamily="34" charset="0"/>
              </a:rPr>
              <a:t>nhóm</a:t>
            </a:r>
            <a:endParaRPr lang="en-US" sz="4500" b="1" dirty="0">
              <a:solidFill>
                <a:schemeClr val="bg1"/>
              </a:solidFill>
              <a:latin typeface="Arial" panose="020B0604020202020204" pitchFamily="34" charset="0"/>
              <a:cs typeface="Arial" panose="020B0604020202020204" pitchFamily="34" charset="0"/>
            </a:endParaRPr>
          </a:p>
        </p:txBody>
      </p:sp>
      <p:sp>
        <p:nvSpPr>
          <p:cNvPr id="37" name="Flowchart: Terminator 36">
            <a:extLst>
              <a:ext uri="{FF2B5EF4-FFF2-40B4-BE49-F238E27FC236}">
                <a16:creationId xmlns:a16="http://schemas.microsoft.com/office/drawing/2014/main" id="{FF9D48E6-5B81-DCB4-B96B-DD6B79602067}"/>
              </a:ext>
            </a:extLst>
          </p:cNvPr>
          <p:cNvSpPr/>
          <p:nvPr/>
        </p:nvSpPr>
        <p:spPr>
          <a:xfrm>
            <a:off x="590359" y="3191986"/>
            <a:ext cx="5410200" cy="1395076"/>
          </a:xfrm>
          <a:prstGeom prst="flowChartTermina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bg1"/>
                </a:solidFill>
                <a:latin typeface="Arial" panose="020B0604020202020204" pitchFamily="34" charset="0"/>
                <a:cs typeface="Arial" panose="020B0604020202020204" pitchFamily="34" charset="0"/>
              </a:rPr>
              <a:t>Nhóm 1</a:t>
            </a:r>
          </a:p>
        </p:txBody>
      </p:sp>
      <p:sp>
        <p:nvSpPr>
          <p:cNvPr id="38" name="Flowchart: Terminator 37">
            <a:extLst>
              <a:ext uri="{FF2B5EF4-FFF2-40B4-BE49-F238E27FC236}">
                <a16:creationId xmlns:a16="http://schemas.microsoft.com/office/drawing/2014/main" id="{6AB70CBD-3B66-8445-D7FC-4E9E6DA2B901}"/>
              </a:ext>
            </a:extLst>
          </p:cNvPr>
          <p:cNvSpPr/>
          <p:nvPr/>
        </p:nvSpPr>
        <p:spPr>
          <a:xfrm>
            <a:off x="586348" y="7439170"/>
            <a:ext cx="5410200" cy="1395076"/>
          </a:xfrm>
          <a:prstGeom prst="flowChartTermina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bg1"/>
                </a:solidFill>
                <a:latin typeface="Arial" panose="020B0604020202020204" pitchFamily="34" charset="0"/>
                <a:cs typeface="Arial" panose="020B0604020202020204" pitchFamily="34" charset="0"/>
              </a:rPr>
              <a:t>Nhóm 3</a:t>
            </a:r>
          </a:p>
        </p:txBody>
      </p:sp>
      <p:sp>
        <p:nvSpPr>
          <p:cNvPr id="39" name="Flowchart: Terminator 38">
            <a:extLst>
              <a:ext uri="{FF2B5EF4-FFF2-40B4-BE49-F238E27FC236}">
                <a16:creationId xmlns:a16="http://schemas.microsoft.com/office/drawing/2014/main" id="{38F32ADB-6480-9E2A-5C77-49D0E5774C47}"/>
              </a:ext>
            </a:extLst>
          </p:cNvPr>
          <p:cNvSpPr/>
          <p:nvPr/>
        </p:nvSpPr>
        <p:spPr>
          <a:xfrm>
            <a:off x="586348" y="5315578"/>
            <a:ext cx="5410200" cy="1395076"/>
          </a:xfrm>
          <a:prstGeom prst="flowChartTerminator">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bg1"/>
                </a:solidFill>
                <a:latin typeface="Arial" panose="020B0604020202020204" pitchFamily="34" charset="0"/>
                <a:cs typeface="Arial" panose="020B0604020202020204" pitchFamily="34" charset="0"/>
              </a:rPr>
              <a:t>Nhóm 2</a:t>
            </a:r>
          </a:p>
        </p:txBody>
      </p:sp>
      <p:sp>
        <p:nvSpPr>
          <p:cNvPr id="42" name="TextBox 41">
            <a:extLst>
              <a:ext uri="{FF2B5EF4-FFF2-40B4-BE49-F238E27FC236}">
                <a16:creationId xmlns:a16="http://schemas.microsoft.com/office/drawing/2014/main" id="{9A52E479-A242-41F5-3958-F5059649A73A}"/>
              </a:ext>
            </a:extLst>
          </p:cNvPr>
          <p:cNvSpPr txBox="1"/>
          <p:nvPr/>
        </p:nvSpPr>
        <p:spPr>
          <a:xfrm>
            <a:off x="7973503" y="3517335"/>
            <a:ext cx="8150990" cy="738664"/>
          </a:xfrm>
          <a:prstGeom prst="rect">
            <a:avLst/>
          </a:prstGeom>
          <a:noFill/>
        </p:spPr>
        <p:txBody>
          <a:bodyPr wrap="square">
            <a:spAutoFit/>
          </a:bodyPr>
          <a:lstStyle/>
          <a:p>
            <a:pPr algn="ct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Tìm hiểu về kĩ sư trồng trọt </a:t>
            </a:r>
            <a:endParaRPr lang="en-US" sz="4200">
              <a:latin typeface="Arial" panose="020B0604020202020204" pitchFamily="34" charset="0"/>
              <a:cs typeface="Arial" panose="020B0604020202020204" pitchFamily="34" charset="0"/>
            </a:endParaRPr>
          </a:p>
        </p:txBody>
      </p:sp>
      <p:pic>
        <p:nvPicPr>
          <p:cNvPr id="43" name="Picture 11">
            <a:extLst>
              <a:ext uri="{FF2B5EF4-FFF2-40B4-BE49-F238E27FC236}">
                <a16:creationId xmlns:a16="http://schemas.microsoft.com/office/drawing/2014/main" id="{5D76B3DB-10FD-9D5D-8D79-99CCF52E92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70601">
            <a:off x="6343978" y="5696184"/>
            <a:ext cx="1918929" cy="772369"/>
          </a:xfrm>
          <a:prstGeom prst="rect">
            <a:avLst/>
          </a:prstGeom>
        </p:spPr>
      </p:pic>
      <p:sp>
        <p:nvSpPr>
          <p:cNvPr id="44" name="TextBox 43">
            <a:extLst>
              <a:ext uri="{FF2B5EF4-FFF2-40B4-BE49-F238E27FC236}">
                <a16:creationId xmlns:a16="http://schemas.microsoft.com/office/drawing/2014/main" id="{AA6F4A49-BDB7-A354-FDBD-E80930BA7012}"/>
              </a:ext>
            </a:extLst>
          </p:cNvPr>
          <p:cNvSpPr txBox="1"/>
          <p:nvPr/>
        </p:nvSpPr>
        <p:spPr>
          <a:xfrm>
            <a:off x="8610337" y="5641445"/>
            <a:ext cx="8150990" cy="738664"/>
          </a:xfrm>
          <a:prstGeom prst="rect">
            <a:avLst/>
          </a:prstGeom>
          <a:noFill/>
        </p:spPr>
        <p:txBody>
          <a:bodyPr wrap="square">
            <a:spAutoFit/>
          </a:bodyPr>
          <a:lstStyle/>
          <a:p>
            <a:pPr algn="ct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Tìm hiểu về kĩ sư </a:t>
            </a: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bảo vệ thực vật</a:t>
            </a:r>
            <a:endParaRPr lang="en-US" sz="4200">
              <a:latin typeface="Arial" panose="020B0604020202020204" pitchFamily="34" charset="0"/>
              <a:cs typeface="Arial" panose="020B0604020202020204" pitchFamily="34" charset="0"/>
            </a:endParaRPr>
          </a:p>
        </p:txBody>
      </p:sp>
      <p:pic>
        <p:nvPicPr>
          <p:cNvPr id="45" name="Picture 11">
            <a:extLst>
              <a:ext uri="{FF2B5EF4-FFF2-40B4-BE49-F238E27FC236}">
                <a16:creationId xmlns:a16="http://schemas.microsoft.com/office/drawing/2014/main" id="{A8BE8BAB-859D-1831-003E-B4069FC3E2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70601">
            <a:off x="6313278" y="7832604"/>
            <a:ext cx="1918929" cy="772369"/>
          </a:xfrm>
          <a:prstGeom prst="rect">
            <a:avLst/>
          </a:prstGeom>
        </p:spPr>
      </p:pic>
      <p:sp>
        <p:nvSpPr>
          <p:cNvPr id="46" name="TextBox 45">
            <a:extLst>
              <a:ext uri="{FF2B5EF4-FFF2-40B4-BE49-F238E27FC236}">
                <a16:creationId xmlns:a16="http://schemas.microsoft.com/office/drawing/2014/main" id="{841A0F2C-F756-4EA7-EFF8-66DEEDA2A3F5}"/>
              </a:ext>
            </a:extLst>
          </p:cNvPr>
          <p:cNvSpPr txBox="1"/>
          <p:nvPr/>
        </p:nvSpPr>
        <p:spPr>
          <a:xfrm>
            <a:off x="8335087" y="7781432"/>
            <a:ext cx="9669405" cy="738664"/>
          </a:xfrm>
          <a:prstGeom prst="rect">
            <a:avLst/>
          </a:prstGeom>
          <a:noFill/>
        </p:spPr>
        <p:txBody>
          <a:bodyPr wrap="square">
            <a:spAutoFit/>
          </a:bodyPr>
          <a:lstStyle/>
          <a:p>
            <a:pPr algn="ct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Tìm hiểu về kĩ sư </a:t>
            </a: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chọn giống cây trồng</a:t>
            </a:r>
            <a:endParaRPr lang="en-US" sz="4200">
              <a:latin typeface="Arial" panose="020B0604020202020204" pitchFamily="34" charset="0"/>
              <a:cs typeface="Arial" panose="020B0604020202020204" pitchFamily="34" charset="0"/>
            </a:endParaRPr>
          </a:p>
        </p:txBody>
      </p:sp>
      <p:pic>
        <p:nvPicPr>
          <p:cNvPr id="48" name="Picture 47">
            <a:extLst>
              <a:ext uri="{FF2B5EF4-FFF2-40B4-BE49-F238E27FC236}">
                <a16:creationId xmlns:a16="http://schemas.microsoft.com/office/drawing/2014/main" id="{F56577DC-EEFC-055E-DEC4-CCC8A4F429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53612">
            <a:off x="14247335" y="293884"/>
            <a:ext cx="3089963" cy="2877845"/>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ppt_x</p:attrName>
                                        </p:attrNameLst>
                                      </p:cBhvr>
                                      <p:tavLst>
                                        <p:tav tm="0">
                                          <p:val>
                                            <p:strVal val="#ppt_x-#ppt_w/2"/>
                                          </p:val>
                                        </p:tav>
                                        <p:tav tm="100000">
                                          <p:val>
                                            <p:strVal val="#ppt_x"/>
                                          </p:val>
                                        </p:tav>
                                      </p:tavLst>
                                    </p:anim>
                                    <p:anim calcmode="lin" valueType="num">
                                      <p:cBhvr>
                                        <p:cTn id="8" dur="500" fill="hold"/>
                                        <p:tgtEl>
                                          <p:spTgt spid="34"/>
                                        </p:tgtEl>
                                        <p:attrNameLst>
                                          <p:attrName>ppt_y</p:attrName>
                                        </p:attrNameLst>
                                      </p:cBhvr>
                                      <p:tavLst>
                                        <p:tav tm="0">
                                          <p:val>
                                            <p:strVal val="#ppt_y"/>
                                          </p:val>
                                        </p:tav>
                                        <p:tav tm="100000">
                                          <p:val>
                                            <p:strVal val="#ppt_y"/>
                                          </p:val>
                                        </p:tav>
                                      </p:tavLst>
                                    </p:anim>
                                    <p:anim calcmode="lin" valueType="num">
                                      <p:cBhvr>
                                        <p:cTn id="9" dur="500" fill="hold"/>
                                        <p:tgtEl>
                                          <p:spTgt spid="34"/>
                                        </p:tgtEl>
                                        <p:attrNameLst>
                                          <p:attrName>ppt_w</p:attrName>
                                        </p:attrNameLst>
                                      </p:cBhvr>
                                      <p:tavLst>
                                        <p:tav tm="0">
                                          <p:val>
                                            <p:fltVal val="0"/>
                                          </p:val>
                                        </p:tav>
                                        <p:tav tm="100000">
                                          <p:val>
                                            <p:strVal val="#ppt_w"/>
                                          </p:val>
                                        </p:tav>
                                      </p:tavLst>
                                    </p:anim>
                                    <p:anim calcmode="lin" valueType="num">
                                      <p:cBhvr>
                                        <p:cTn id="10"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barn(inVertical)">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barn(inVertic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ipe(left)">
                                      <p:cBhvr>
                                        <p:cTn id="50" dur="500"/>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animBg="1"/>
      <p:bldP spid="38" grpId="0" animBg="1"/>
      <p:bldP spid="39" grpId="0" animBg="1"/>
      <p:bldP spid="42" grpId="0"/>
      <p:bldP spid="44" grpId="0"/>
      <p:bldP spid="4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1D9F7A-E8F9-BD4E-C8AF-6C4F18478B70}"/>
              </a:ext>
            </a:extLst>
          </p:cNvPr>
          <p:cNvPicPr>
            <a:picLocks noChangeAspect="1"/>
          </p:cNvPicPr>
          <p:nvPr/>
        </p:nvPicPr>
        <p:blipFill>
          <a:blip r:embed="rId2"/>
          <a:stretch>
            <a:fillRect/>
          </a:stretch>
        </p:blipFill>
        <p:spPr>
          <a:xfrm>
            <a:off x="-324307" y="0"/>
            <a:ext cx="18612307" cy="12070317"/>
          </a:xfrm>
          <a:prstGeom prst="rect">
            <a:avLst/>
          </a:prstGeom>
        </p:spPr>
      </p:pic>
      <p:pic>
        <p:nvPicPr>
          <p:cNvPr id="11" name="Picture 5">
            <a:extLst>
              <a:ext uri="{FF2B5EF4-FFF2-40B4-BE49-F238E27FC236}">
                <a16:creationId xmlns:a16="http://schemas.microsoft.com/office/drawing/2014/main" id="{74135144-6AA7-A89B-4537-10D48C0EC3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59165" y="2848249"/>
            <a:ext cx="1562168" cy="1527019"/>
          </a:xfrm>
          <a:prstGeom prst="rect">
            <a:avLst/>
          </a:prstGeom>
        </p:spPr>
      </p:pic>
      <p:sp>
        <p:nvSpPr>
          <p:cNvPr id="12" name="Line Callout 1 (Border and Accent Bar) 3">
            <a:extLst>
              <a:ext uri="{FF2B5EF4-FFF2-40B4-BE49-F238E27FC236}">
                <a16:creationId xmlns:a16="http://schemas.microsoft.com/office/drawing/2014/main" id="{F7E13445-76DF-43F2-4A76-FC1188497D6C}"/>
              </a:ext>
            </a:extLst>
          </p:cNvPr>
          <p:cNvSpPr/>
          <p:nvPr/>
        </p:nvSpPr>
        <p:spPr>
          <a:xfrm>
            <a:off x="1740249" y="737923"/>
            <a:ext cx="6297203" cy="1395076"/>
          </a:xfrm>
          <a:prstGeom prst="accentBorderCallout1">
            <a:avLst>
              <a:gd name="adj1" fmla="val 48073"/>
              <a:gd name="adj2" fmla="val -4130"/>
              <a:gd name="adj3" fmla="val 48660"/>
              <a:gd name="adj4" fmla="val -27431"/>
            </a:avLst>
          </a:prstGeom>
          <a:solidFill>
            <a:srgbClr val="7DA448"/>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Kĩ sư trồng trọt</a:t>
            </a:r>
            <a:endParaRPr lang="en-US" sz="4500" b="1"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A76047B-D5B9-8BFD-DC78-A2D6A5F2DCE7}"/>
              </a:ext>
            </a:extLst>
          </p:cNvPr>
          <p:cNvSpPr txBox="1"/>
          <p:nvPr/>
        </p:nvSpPr>
        <p:spPr>
          <a:xfrm>
            <a:off x="818738" y="5143500"/>
            <a:ext cx="16650524" cy="3365793"/>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L</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à những người làm nhiệm vụ giám sát và quản lí toàn bộ quá trình trồng trọt, nghiên cứu cải tiến và ứng dụng các tiến bộ kĩ thuật vào trồng trọt nhằm tăng năng suất, chất lượng nông sản, hướng tới phát triển nền nông nghiệp hiện đại, bền vững, thân thiện với môi trường. </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AADBA2E-87E2-37C7-F8BE-8694A35E16EC}"/>
              </a:ext>
            </a:extLst>
          </p:cNvPr>
          <p:cNvSpPr txBox="1"/>
          <p:nvPr/>
        </p:nvSpPr>
        <p:spPr>
          <a:xfrm>
            <a:off x="2819400" y="3501147"/>
            <a:ext cx="3781569" cy="738664"/>
          </a:xfrm>
          <a:prstGeom prst="rect">
            <a:avLst/>
          </a:prstGeom>
          <a:noFill/>
        </p:spPr>
        <p:txBody>
          <a:bodyPr wrap="square">
            <a:spAutoFit/>
          </a:bodyPr>
          <a:lstStyle/>
          <a:p>
            <a:r>
              <a:rPr lang="fr-FR" sz="4200" b="1">
                <a:solidFill>
                  <a:srgbClr val="000000"/>
                </a:solidFill>
                <a:effectLst/>
                <a:latin typeface="Arial" panose="020B0604020202020204" pitchFamily="34" charset="0"/>
                <a:ea typeface="Calibri" panose="020F0502020204030204" pitchFamily="34" charset="0"/>
                <a:cs typeface="Arial" panose="020B0604020202020204" pitchFamily="34" charset="0"/>
              </a:rPr>
              <a:t>Khái niệm</a:t>
            </a:r>
            <a:endParaRPr lang="en-US" sz="4200" b="1">
              <a:latin typeface="Arial" panose="020B0604020202020204" pitchFamily="34" charset="0"/>
              <a:cs typeface="Arial" panose="020B0604020202020204" pitchFamily="34" charset="0"/>
            </a:endParaRPr>
          </a:p>
        </p:txBody>
      </p:sp>
      <p:pic>
        <p:nvPicPr>
          <p:cNvPr id="8194" name="Picture 2">
            <a:extLst>
              <a:ext uri="{FF2B5EF4-FFF2-40B4-BE49-F238E27FC236}">
                <a16:creationId xmlns:a16="http://schemas.microsoft.com/office/drawing/2014/main" id="{FE971E1E-633A-8796-AD9C-E6D35D95A3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07212" y="-162253"/>
            <a:ext cx="4016690" cy="45905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F1FD77B0-A80B-9DAE-A01A-A76BCB176D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01820" y="-648345"/>
            <a:ext cx="3293707" cy="33737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ppt_w/2"/>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500"/>
                                        <p:tgtEl>
                                          <p:spTgt spid="14">
                                            <p:txEl>
                                              <p:pRg st="0" end="0"/>
                                            </p:txEl>
                                          </p:spTgt>
                                        </p:tgtEl>
                                      </p:cBhvr>
                                    </p:animEffect>
                                    <p:anim calcmode="lin" valueType="num">
                                      <p:cBhvr>
                                        <p:cTn id="24"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6EA3CBF-2B96-2B83-77DB-82C82EC80027}"/>
              </a:ext>
            </a:extLst>
          </p:cNvPr>
          <p:cNvPicPr>
            <a:picLocks noChangeAspect="1"/>
          </p:cNvPicPr>
          <p:nvPr/>
        </p:nvPicPr>
        <p:blipFill>
          <a:blip r:embed="rId2"/>
          <a:stretch>
            <a:fillRect/>
          </a:stretch>
        </p:blipFill>
        <p:spPr>
          <a:xfrm>
            <a:off x="-533400" y="-1028700"/>
            <a:ext cx="20125501" cy="11315700"/>
          </a:xfrm>
          <a:prstGeom prst="rect">
            <a:avLst/>
          </a:prstGeom>
        </p:spPr>
      </p:pic>
      <p:pic>
        <p:nvPicPr>
          <p:cNvPr id="30" name="Picture 29">
            <a:extLst>
              <a:ext uri="{FF2B5EF4-FFF2-40B4-BE49-F238E27FC236}">
                <a16:creationId xmlns:a16="http://schemas.microsoft.com/office/drawing/2014/main" id="{29E2D209-C79C-4FD4-AC25-ADDAAC95E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233" y="529323"/>
            <a:ext cx="4650732" cy="3828190"/>
          </a:xfrm>
          <a:prstGeom prst="rect">
            <a:avLst/>
          </a:prstGeom>
        </p:spPr>
      </p:pic>
      <p:pic>
        <p:nvPicPr>
          <p:cNvPr id="31" name="Picture 30">
            <a:extLst>
              <a:ext uri="{FF2B5EF4-FFF2-40B4-BE49-F238E27FC236}">
                <a16:creationId xmlns:a16="http://schemas.microsoft.com/office/drawing/2014/main" id="{39FF78B7-FF01-D29F-5505-4FAF094A44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634" y="523307"/>
            <a:ext cx="4650732" cy="3796106"/>
          </a:xfrm>
          <a:prstGeom prst="rect">
            <a:avLst/>
          </a:prstGeom>
        </p:spPr>
      </p:pic>
      <p:pic>
        <p:nvPicPr>
          <p:cNvPr id="32" name="Picture 31">
            <a:extLst>
              <a:ext uri="{FF2B5EF4-FFF2-40B4-BE49-F238E27FC236}">
                <a16:creationId xmlns:a16="http://schemas.microsoft.com/office/drawing/2014/main" id="{F7CEDC9B-6210-BD15-3142-8C4B521FD1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37034" y="525312"/>
            <a:ext cx="4650731" cy="3832201"/>
          </a:xfrm>
          <a:prstGeom prst="rect">
            <a:avLst/>
          </a:prstGeom>
        </p:spPr>
      </p:pic>
      <p:pic>
        <p:nvPicPr>
          <p:cNvPr id="33" name="Picture 8" descr="A pot of colorful flowers&#10;&#10;Description automatically generated with medium confidence">
            <a:extLst>
              <a:ext uri="{FF2B5EF4-FFF2-40B4-BE49-F238E27FC236}">
                <a16:creationId xmlns:a16="http://schemas.microsoft.com/office/drawing/2014/main" id="{063DF762-FE1C-54B0-56DA-61BD43D4DE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0233" y="5407345"/>
            <a:ext cx="4658753" cy="379610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9" descr="A group of purple flowers&#10;&#10;Description automatically generated with low confidence">
            <a:extLst>
              <a:ext uri="{FF2B5EF4-FFF2-40B4-BE49-F238E27FC236}">
                <a16:creationId xmlns:a16="http://schemas.microsoft.com/office/drawing/2014/main" id="{BA37C653-6BC8-05E4-7005-2FC7152DDD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8634" y="5407343"/>
            <a:ext cx="4650732" cy="37961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A squirrel in a tree&#10;&#10;Description automatically generated with medium confidence">
            <a:extLst>
              <a:ext uri="{FF2B5EF4-FFF2-40B4-BE49-F238E27FC236}">
                <a16:creationId xmlns:a16="http://schemas.microsoft.com/office/drawing/2014/main" id="{0796469A-D2AB-A358-E6D2-16BCFE0B0D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37034" y="5407344"/>
            <a:ext cx="4650732" cy="37961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EB6E14A-BAE9-59E5-D661-5315A07625DE}"/>
              </a:ext>
            </a:extLst>
          </p:cNvPr>
          <p:cNvSpPr txBox="1"/>
          <p:nvPr/>
        </p:nvSpPr>
        <p:spPr>
          <a:xfrm>
            <a:off x="1034799" y="4548282"/>
            <a:ext cx="5181600" cy="677108"/>
          </a:xfrm>
          <a:prstGeom prst="rect">
            <a:avLst/>
          </a:prstGeom>
          <a:noFill/>
        </p:spPr>
        <p:txBody>
          <a:bodyPr wrap="square" rtlCol="0">
            <a:spAutoFit/>
          </a:bodyPr>
          <a:lstStyle/>
          <a:p>
            <a:pPr marL="571500" indent="-571500" algn="ctr">
              <a:buFont typeface="Wingdings" panose="05000000000000000000" pitchFamily="2" charset="2"/>
              <a:buChar char="Ø"/>
            </a:pPr>
            <a:r>
              <a:rPr lang="en-US" sz="3800">
                <a:latin typeface="Arial" panose="020B0604020202020204" pitchFamily="34" charset="0"/>
                <a:cs typeface="Arial" panose="020B0604020202020204" pitchFamily="34" charset="0"/>
              </a:rPr>
              <a:t>Cây lương thực</a:t>
            </a:r>
          </a:p>
        </p:txBody>
      </p:sp>
      <p:sp>
        <p:nvSpPr>
          <p:cNvPr id="14" name="TextBox 13">
            <a:extLst>
              <a:ext uri="{FF2B5EF4-FFF2-40B4-BE49-F238E27FC236}">
                <a16:creationId xmlns:a16="http://schemas.microsoft.com/office/drawing/2014/main" id="{320B130A-FD0E-3635-64C6-0DC6B9BE7DAB}"/>
              </a:ext>
            </a:extLst>
          </p:cNvPr>
          <p:cNvSpPr txBox="1"/>
          <p:nvPr/>
        </p:nvSpPr>
        <p:spPr>
          <a:xfrm>
            <a:off x="6466078" y="4524824"/>
            <a:ext cx="5181600" cy="677108"/>
          </a:xfrm>
          <a:prstGeom prst="rect">
            <a:avLst/>
          </a:prstGeom>
          <a:noFill/>
        </p:spPr>
        <p:txBody>
          <a:bodyPr wrap="square" rtlCol="0">
            <a:spAutoFit/>
          </a:bodyPr>
          <a:lstStyle/>
          <a:p>
            <a:pPr marL="571500" indent="-571500" algn="ctr">
              <a:buFont typeface="Wingdings" panose="05000000000000000000" pitchFamily="2" charset="2"/>
              <a:buChar char="Ø"/>
            </a:pPr>
            <a:r>
              <a:rPr lang="en-US" sz="3800">
                <a:latin typeface="Arial" panose="020B0604020202020204" pitchFamily="34" charset="0"/>
                <a:cs typeface="Arial" panose="020B0604020202020204" pitchFamily="34" charset="0"/>
              </a:rPr>
              <a:t>Cây ăn quả</a:t>
            </a:r>
          </a:p>
        </p:txBody>
      </p:sp>
      <p:sp>
        <p:nvSpPr>
          <p:cNvPr id="15" name="TextBox 14">
            <a:extLst>
              <a:ext uri="{FF2B5EF4-FFF2-40B4-BE49-F238E27FC236}">
                <a16:creationId xmlns:a16="http://schemas.microsoft.com/office/drawing/2014/main" id="{20E5CD32-A86C-7FC0-2ABC-16AED2725413}"/>
              </a:ext>
            </a:extLst>
          </p:cNvPr>
          <p:cNvSpPr txBox="1"/>
          <p:nvPr/>
        </p:nvSpPr>
        <p:spPr>
          <a:xfrm>
            <a:off x="12071601" y="4541102"/>
            <a:ext cx="5181600" cy="677108"/>
          </a:xfrm>
          <a:prstGeom prst="rect">
            <a:avLst/>
          </a:prstGeom>
          <a:noFill/>
        </p:spPr>
        <p:txBody>
          <a:bodyPr wrap="square" rtlCol="0">
            <a:spAutoFit/>
          </a:bodyPr>
          <a:lstStyle/>
          <a:p>
            <a:pPr marL="571500" indent="-571500" algn="ctr">
              <a:buFont typeface="Wingdings" panose="05000000000000000000" pitchFamily="2" charset="2"/>
              <a:buChar char="Ø"/>
            </a:pPr>
            <a:r>
              <a:rPr lang="en-US" sz="3800">
                <a:latin typeface="Arial" panose="020B0604020202020204" pitchFamily="34" charset="0"/>
                <a:cs typeface="Arial" panose="020B0604020202020204" pitchFamily="34" charset="0"/>
              </a:rPr>
              <a:t>Cây rau</a:t>
            </a:r>
          </a:p>
        </p:txBody>
      </p:sp>
      <p:sp>
        <p:nvSpPr>
          <p:cNvPr id="16" name="TextBox 15">
            <a:extLst>
              <a:ext uri="{FF2B5EF4-FFF2-40B4-BE49-F238E27FC236}">
                <a16:creationId xmlns:a16="http://schemas.microsoft.com/office/drawing/2014/main" id="{5A0C3637-0453-0364-C785-C4E1667252B1}"/>
              </a:ext>
            </a:extLst>
          </p:cNvPr>
          <p:cNvSpPr txBox="1"/>
          <p:nvPr/>
        </p:nvSpPr>
        <p:spPr>
          <a:xfrm>
            <a:off x="1034799" y="9379939"/>
            <a:ext cx="5181600" cy="677108"/>
          </a:xfrm>
          <a:prstGeom prst="rect">
            <a:avLst/>
          </a:prstGeom>
          <a:noFill/>
        </p:spPr>
        <p:txBody>
          <a:bodyPr wrap="square" rtlCol="0">
            <a:spAutoFit/>
          </a:bodyPr>
          <a:lstStyle/>
          <a:p>
            <a:pPr marL="571500" indent="-571500" algn="ctr">
              <a:buFont typeface="Wingdings" panose="05000000000000000000" pitchFamily="2" charset="2"/>
              <a:buChar char="Ø"/>
            </a:pPr>
            <a:r>
              <a:rPr lang="en-US" sz="3800">
                <a:latin typeface="Arial" panose="020B0604020202020204" pitchFamily="34" charset="0"/>
                <a:cs typeface="Arial" panose="020B0604020202020204" pitchFamily="34" charset="0"/>
              </a:rPr>
              <a:t>Cây hoa</a:t>
            </a:r>
          </a:p>
        </p:txBody>
      </p:sp>
      <p:sp>
        <p:nvSpPr>
          <p:cNvPr id="17" name="TextBox 16">
            <a:extLst>
              <a:ext uri="{FF2B5EF4-FFF2-40B4-BE49-F238E27FC236}">
                <a16:creationId xmlns:a16="http://schemas.microsoft.com/office/drawing/2014/main" id="{009FC494-1516-DC2D-4863-B8E8CE0744DD}"/>
              </a:ext>
            </a:extLst>
          </p:cNvPr>
          <p:cNvSpPr txBox="1"/>
          <p:nvPr/>
        </p:nvSpPr>
        <p:spPr>
          <a:xfrm>
            <a:off x="6466078" y="9379939"/>
            <a:ext cx="5181600" cy="677108"/>
          </a:xfrm>
          <a:prstGeom prst="rect">
            <a:avLst/>
          </a:prstGeom>
          <a:noFill/>
        </p:spPr>
        <p:txBody>
          <a:bodyPr wrap="square" rtlCol="0">
            <a:spAutoFit/>
          </a:bodyPr>
          <a:lstStyle/>
          <a:p>
            <a:pPr marL="571500" indent="-571500" algn="ctr">
              <a:buFont typeface="Wingdings" panose="05000000000000000000" pitchFamily="2" charset="2"/>
              <a:buChar char="Ø"/>
            </a:pPr>
            <a:r>
              <a:rPr lang="en-US" sz="3800">
                <a:latin typeface="Arial" panose="020B0604020202020204" pitchFamily="34" charset="0"/>
                <a:cs typeface="Arial" panose="020B0604020202020204" pitchFamily="34" charset="0"/>
              </a:rPr>
              <a:t>Cây gia vị</a:t>
            </a:r>
          </a:p>
        </p:txBody>
      </p:sp>
      <p:sp>
        <p:nvSpPr>
          <p:cNvPr id="18" name="TextBox 17">
            <a:extLst>
              <a:ext uri="{FF2B5EF4-FFF2-40B4-BE49-F238E27FC236}">
                <a16:creationId xmlns:a16="http://schemas.microsoft.com/office/drawing/2014/main" id="{3FE3B550-DE42-9DB3-9C8E-BC29BF485534}"/>
              </a:ext>
            </a:extLst>
          </p:cNvPr>
          <p:cNvSpPr txBox="1"/>
          <p:nvPr/>
        </p:nvSpPr>
        <p:spPr>
          <a:xfrm>
            <a:off x="12337034" y="9379939"/>
            <a:ext cx="5181600" cy="677108"/>
          </a:xfrm>
          <a:prstGeom prst="rect">
            <a:avLst/>
          </a:prstGeom>
          <a:noFill/>
        </p:spPr>
        <p:txBody>
          <a:bodyPr wrap="square" rtlCol="0">
            <a:spAutoFit/>
          </a:bodyPr>
          <a:lstStyle/>
          <a:p>
            <a:pPr marL="571500" indent="-571500" algn="ctr">
              <a:buFont typeface="Wingdings" panose="05000000000000000000" pitchFamily="2" charset="2"/>
              <a:buChar char="Ø"/>
            </a:pPr>
            <a:r>
              <a:rPr lang="en-US" sz="3800">
                <a:latin typeface="Arial" panose="020B0604020202020204" pitchFamily="34" charset="0"/>
                <a:cs typeface="Arial" panose="020B0604020202020204" pitchFamily="34" charset="0"/>
              </a:rPr>
              <a:t>Cây lấy gỗ</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6" grpId="0"/>
      <p:bldP spid="17"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4AB5805-15C5-697F-2100-6AD60E1A21EB}"/>
              </a:ext>
            </a:extLst>
          </p:cNvPr>
          <p:cNvPicPr>
            <a:picLocks noChangeAspect="1"/>
          </p:cNvPicPr>
          <p:nvPr/>
        </p:nvPicPr>
        <p:blipFill>
          <a:blip r:embed="rId2"/>
          <a:stretch>
            <a:fillRect/>
          </a:stretch>
        </p:blipFill>
        <p:spPr>
          <a:xfrm>
            <a:off x="-324307" y="0"/>
            <a:ext cx="18612307" cy="12070317"/>
          </a:xfrm>
          <a:prstGeom prst="rect">
            <a:avLst/>
          </a:prstGeom>
        </p:spPr>
      </p:pic>
      <p:sp>
        <p:nvSpPr>
          <p:cNvPr id="10" name="TextBox 9">
            <a:extLst>
              <a:ext uri="{FF2B5EF4-FFF2-40B4-BE49-F238E27FC236}">
                <a16:creationId xmlns:a16="http://schemas.microsoft.com/office/drawing/2014/main" id="{1168689A-7AC6-11AC-A071-1BB6EFD2700D}"/>
              </a:ext>
            </a:extLst>
          </p:cNvPr>
          <p:cNvSpPr txBox="1"/>
          <p:nvPr/>
        </p:nvSpPr>
        <p:spPr>
          <a:xfrm>
            <a:off x="5334000" y="5143500"/>
            <a:ext cx="11734800" cy="3392724"/>
          </a:xfrm>
          <a:prstGeom prst="rect">
            <a:avLst/>
          </a:prstGeom>
          <a:noFill/>
        </p:spPr>
        <p:txBody>
          <a:bodyPr wrap="square">
            <a:spAutoFit/>
          </a:bodyPr>
          <a:lstStyle/>
          <a:p>
            <a:pPr marL="571500" indent="-571500" algn="just">
              <a:lnSpc>
                <a:spcPct val="12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Yêu thiên nhiên.</a:t>
            </a:r>
            <a:endParaRPr lang="fr-FR" sz="4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20000"/>
              </a:lnSpc>
              <a:spcBef>
                <a:spcPts val="600"/>
              </a:spcBef>
              <a:spcAft>
                <a:spcPts val="6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Yêu thích công việc chăm sóc cây trồng.</a:t>
            </a:r>
            <a:endParaRPr lang="fr-FR" sz="4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20000"/>
              </a:lnSpc>
              <a:spcBef>
                <a:spcPts val="600"/>
              </a:spcBef>
              <a:spcAft>
                <a:spcPts val="6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Thích khám phá quy luật sinh trưởng và phát triển của cây trồng.</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21506" name="Picture 2">
            <a:extLst>
              <a:ext uri="{FF2B5EF4-FFF2-40B4-BE49-F238E27FC236}">
                <a16:creationId xmlns:a16="http://schemas.microsoft.com/office/drawing/2014/main" id="{CC4C0A57-36D1-373B-8365-3E2148F6D3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858481"/>
            <a:ext cx="5428519" cy="54285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a:extLst>
              <a:ext uri="{FF2B5EF4-FFF2-40B4-BE49-F238E27FC236}">
                <a16:creationId xmlns:a16="http://schemas.microsoft.com/office/drawing/2014/main" id="{B8B739B6-3C26-06A8-5A8A-6F1910C294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9165" y="2848249"/>
            <a:ext cx="1562168" cy="1527019"/>
          </a:xfrm>
          <a:prstGeom prst="rect">
            <a:avLst/>
          </a:prstGeom>
        </p:spPr>
      </p:pic>
      <p:sp>
        <p:nvSpPr>
          <p:cNvPr id="15" name="TextBox 14">
            <a:extLst>
              <a:ext uri="{FF2B5EF4-FFF2-40B4-BE49-F238E27FC236}">
                <a16:creationId xmlns:a16="http://schemas.microsoft.com/office/drawing/2014/main" id="{57DE4BED-A44D-B4FA-7EB4-30EB0A37B48B}"/>
              </a:ext>
            </a:extLst>
          </p:cNvPr>
          <p:cNvSpPr txBox="1"/>
          <p:nvPr/>
        </p:nvSpPr>
        <p:spPr>
          <a:xfrm>
            <a:off x="2819400" y="3501147"/>
            <a:ext cx="3781569" cy="738664"/>
          </a:xfrm>
          <a:prstGeom prst="rect">
            <a:avLst/>
          </a:prstGeom>
          <a:noFill/>
        </p:spPr>
        <p:txBody>
          <a:bodyPr wrap="square">
            <a:spAutoFit/>
          </a:bodyPr>
          <a:lstStyle/>
          <a:p>
            <a:r>
              <a:rPr lang="fr-FR" sz="4200" b="1">
                <a:solidFill>
                  <a:srgbClr val="000000"/>
                </a:solidFill>
                <a:effectLst/>
                <a:latin typeface="Arial" panose="020B0604020202020204" pitchFamily="34" charset="0"/>
                <a:ea typeface="Calibri" panose="020F0502020204030204" pitchFamily="34" charset="0"/>
                <a:cs typeface="Arial" panose="020B0604020202020204" pitchFamily="34" charset="0"/>
              </a:rPr>
              <a:t>Phẩm chất</a:t>
            </a:r>
            <a:endParaRPr lang="en-US" sz="4200" b="1">
              <a:latin typeface="Arial" panose="020B0604020202020204" pitchFamily="34" charset="0"/>
              <a:cs typeface="Arial" panose="020B0604020202020204" pitchFamily="34" charset="0"/>
            </a:endParaRPr>
          </a:p>
        </p:txBody>
      </p:sp>
      <p:sp>
        <p:nvSpPr>
          <p:cNvPr id="17" name="Line Callout 1 (Border and Accent Bar) 3">
            <a:extLst>
              <a:ext uri="{FF2B5EF4-FFF2-40B4-BE49-F238E27FC236}">
                <a16:creationId xmlns:a16="http://schemas.microsoft.com/office/drawing/2014/main" id="{FC7AAB30-15D5-FEF2-4DCA-B9955F746BCC}"/>
              </a:ext>
            </a:extLst>
          </p:cNvPr>
          <p:cNvSpPr/>
          <p:nvPr/>
        </p:nvSpPr>
        <p:spPr>
          <a:xfrm>
            <a:off x="1740249" y="737923"/>
            <a:ext cx="6297203" cy="1395076"/>
          </a:xfrm>
          <a:prstGeom prst="accentBorderCallout1">
            <a:avLst>
              <a:gd name="adj1" fmla="val 48073"/>
              <a:gd name="adj2" fmla="val -4130"/>
              <a:gd name="adj3" fmla="val 48660"/>
              <a:gd name="adj4" fmla="val -27431"/>
            </a:avLst>
          </a:prstGeom>
          <a:solidFill>
            <a:srgbClr val="7DA448"/>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Kĩ sư trồng trọt</a:t>
            </a:r>
            <a:endParaRPr lang="en-US" sz="4500" b="1" dirty="0">
              <a:solidFill>
                <a:schemeClr val="bg1"/>
              </a:solidFill>
              <a:latin typeface="Arial" panose="020B0604020202020204" pitchFamily="34" charset="0"/>
              <a:cs typeface="Arial" panose="020B0604020202020204" pitchFamily="34" charset="0"/>
            </a:endParaRPr>
          </a:p>
        </p:txBody>
      </p:sp>
      <p:pic>
        <p:nvPicPr>
          <p:cNvPr id="18" name="Picture 2">
            <a:extLst>
              <a:ext uri="{FF2B5EF4-FFF2-40B4-BE49-F238E27FC236}">
                <a16:creationId xmlns:a16="http://schemas.microsoft.com/office/drawing/2014/main" id="{38666CB6-8A52-0E8E-138F-5A1A8E2A39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07212" y="-162253"/>
            <a:ext cx="4016690" cy="459050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F3E16074-83FF-8283-A923-CD8EC07FCF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01820" y="-648345"/>
            <a:ext cx="3293707" cy="3373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457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fade">
                                      <p:cBhvr>
                                        <p:cTn id="12" dur="500"/>
                                        <p:tgtEl>
                                          <p:spTgt spid="21506"/>
                                        </p:tgtEl>
                                      </p:cBhvr>
                                    </p:animEffect>
                                    <p:anim calcmode="lin" valueType="num">
                                      <p:cBhvr>
                                        <p:cTn id="13" dur="500" fill="hold"/>
                                        <p:tgtEl>
                                          <p:spTgt spid="21506"/>
                                        </p:tgtEl>
                                        <p:attrNameLst>
                                          <p:attrName>ppt_x</p:attrName>
                                        </p:attrNameLst>
                                      </p:cBhvr>
                                      <p:tavLst>
                                        <p:tav tm="0">
                                          <p:val>
                                            <p:strVal val="#ppt_x"/>
                                          </p:val>
                                        </p:tav>
                                        <p:tav tm="100000">
                                          <p:val>
                                            <p:strVal val="#ppt_x"/>
                                          </p:val>
                                        </p:tav>
                                      </p:tavLst>
                                    </p:anim>
                                    <p:anim calcmode="lin" valueType="num">
                                      <p:cBhvr>
                                        <p:cTn id="14" dur="500" fill="hold"/>
                                        <p:tgtEl>
                                          <p:spTgt spid="2150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4" dur="5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F69740-94CF-9ED7-F006-1DE822B022F3}"/>
              </a:ext>
            </a:extLst>
          </p:cNvPr>
          <p:cNvPicPr>
            <a:picLocks noChangeAspect="1"/>
          </p:cNvPicPr>
          <p:nvPr/>
        </p:nvPicPr>
        <p:blipFill>
          <a:blip r:embed="rId2"/>
          <a:stretch>
            <a:fillRect/>
          </a:stretch>
        </p:blipFill>
        <p:spPr>
          <a:xfrm>
            <a:off x="-324307" y="0"/>
            <a:ext cx="18612307" cy="12070317"/>
          </a:xfrm>
          <a:prstGeom prst="rect">
            <a:avLst/>
          </a:prstGeom>
        </p:spPr>
      </p:pic>
      <p:sp>
        <p:nvSpPr>
          <p:cNvPr id="15" name="TextBox 14">
            <a:extLst>
              <a:ext uri="{FF2B5EF4-FFF2-40B4-BE49-F238E27FC236}">
                <a16:creationId xmlns:a16="http://schemas.microsoft.com/office/drawing/2014/main" id="{57DE4BED-A44D-B4FA-7EB4-30EB0A37B48B}"/>
              </a:ext>
            </a:extLst>
          </p:cNvPr>
          <p:cNvSpPr txBox="1"/>
          <p:nvPr/>
        </p:nvSpPr>
        <p:spPr>
          <a:xfrm>
            <a:off x="2819400" y="3501147"/>
            <a:ext cx="3781569" cy="738664"/>
          </a:xfrm>
          <a:prstGeom prst="rect">
            <a:avLst/>
          </a:prstGeom>
          <a:noFill/>
        </p:spPr>
        <p:txBody>
          <a:bodyPr wrap="square">
            <a:spAutoFit/>
          </a:bodyPr>
          <a:lstStyle/>
          <a:p>
            <a:r>
              <a:rPr lang="fr-FR" sz="4200" b="1">
                <a:solidFill>
                  <a:srgbClr val="000000"/>
                </a:solidFill>
                <a:latin typeface="Arial" panose="020B0604020202020204" pitchFamily="34" charset="0"/>
                <a:cs typeface="Arial" panose="020B0604020202020204" pitchFamily="34" charset="0"/>
              </a:rPr>
              <a:t>Khái niệm</a:t>
            </a:r>
            <a:endParaRPr lang="en-US" sz="4200" b="1">
              <a:latin typeface="Arial" panose="020B0604020202020204" pitchFamily="34" charset="0"/>
              <a:cs typeface="Arial" panose="020B0604020202020204" pitchFamily="34" charset="0"/>
            </a:endParaRPr>
          </a:p>
        </p:txBody>
      </p:sp>
      <p:sp>
        <p:nvSpPr>
          <p:cNvPr id="17" name="Line Callout 1 (Border and Accent Bar) 3">
            <a:extLst>
              <a:ext uri="{FF2B5EF4-FFF2-40B4-BE49-F238E27FC236}">
                <a16:creationId xmlns:a16="http://schemas.microsoft.com/office/drawing/2014/main" id="{FC7AAB30-15D5-FEF2-4DCA-B9955F746BCC}"/>
              </a:ext>
            </a:extLst>
          </p:cNvPr>
          <p:cNvSpPr/>
          <p:nvPr/>
        </p:nvSpPr>
        <p:spPr>
          <a:xfrm>
            <a:off x="1740249" y="737923"/>
            <a:ext cx="6717951" cy="1395076"/>
          </a:xfrm>
          <a:prstGeom prst="accentBorderCallout1">
            <a:avLst>
              <a:gd name="adj1" fmla="val 48073"/>
              <a:gd name="adj2" fmla="val -4130"/>
              <a:gd name="adj3" fmla="val 48660"/>
              <a:gd name="adj4" fmla="val -27431"/>
            </a:avLst>
          </a:prstGeom>
          <a:solidFill>
            <a:srgbClr val="7DA448"/>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Kĩ sư bảo vệ thực vật</a:t>
            </a:r>
            <a:endParaRPr lang="en-US" sz="4500" b="1"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3383746-D981-E1B6-677A-3E5E090DDD8B}"/>
              </a:ext>
            </a:extLst>
          </p:cNvPr>
          <p:cNvSpPr txBox="1"/>
          <p:nvPr/>
        </p:nvSpPr>
        <p:spPr>
          <a:xfrm>
            <a:off x="1104900" y="5143500"/>
            <a:ext cx="16078200" cy="4206023"/>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L</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à những người làm nhiệm vụ nghiên cứu và phòng trừ các tác nhân gây hại để bảo vệ cây trồng nhằm giúp trồng trọt đạt hiệu quả cao, bảo đảm vệ sinh an toàn thực phẩm, giữ gìn đa dạng sinh học, bảo vệ môi trường, góp phần phát triển nền nông nghiệp hiện đại, bền vững.</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2">
            <a:extLst>
              <a:ext uri="{FF2B5EF4-FFF2-40B4-BE49-F238E27FC236}">
                <a16:creationId xmlns:a16="http://schemas.microsoft.com/office/drawing/2014/main" id="{11E8C6A1-A09A-D944-47B8-23AC3EAEB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928" y="2712905"/>
            <a:ext cx="2978641" cy="20484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757F0610-730D-8B02-871E-770C88F71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2324091" y="-31324"/>
            <a:ext cx="4722980" cy="4722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739281"/>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ppt_w/2"/>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500"/>
                                        <p:tgtEl>
                                          <p:spTgt spid="14">
                                            <p:txEl>
                                              <p:pRg st="0" end="0"/>
                                            </p:txEl>
                                          </p:spTgt>
                                        </p:tgtEl>
                                      </p:cBhvr>
                                    </p:animEffect>
                                    <p:anim calcmode="lin" valueType="num">
                                      <p:cBhvr>
                                        <p:cTn id="24"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419F930-55D9-3A44-BC7B-74298B8F284A}"/>
              </a:ext>
            </a:extLst>
          </p:cNvPr>
          <p:cNvPicPr>
            <a:picLocks noChangeAspect="1"/>
          </p:cNvPicPr>
          <p:nvPr/>
        </p:nvPicPr>
        <p:blipFill>
          <a:blip r:embed="rId2"/>
          <a:stretch>
            <a:fillRect/>
          </a:stretch>
        </p:blipFill>
        <p:spPr>
          <a:xfrm>
            <a:off x="-324307" y="0"/>
            <a:ext cx="18612307" cy="12070317"/>
          </a:xfrm>
          <a:prstGeom prst="rect">
            <a:avLst/>
          </a:prstGeom>
        </p:spPr>
      </p:pic>
      <p:sp>
        <p:nvSpPr>
          <p:cNvPr id="10" name="TextBox 9">
            <a:extLst>
              <a:ext uri="{FF2B5EF4-FFF2-40B4-BE49-F238E27FC236}">
                <a16:creationId xmlns:a16="http://schemas.microsoft.com/office/drawing/2014/main" id="{1168689A-7AC6-11AC-A071-1BB6EFD2700D}"/>
              </a:ext>
            </a:extLst>
          </p:cNvPr>
          <p:cNvSpPr txBox="1"/>
          <p:nvPr/>
        </p:nvSpPr>
        <p:spPr>
          <a:xfrm>
            <a:off x="6116444" y="5258858"/>
            <a:ext cx="11572232" cy="3519681"/>
          </a:xfrm>
          <a:prstGeom prst="rect">
            <a:avLst/>
          </a:prstGeom>
          <a:noFill/>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Yêu thiên nhiên.</a:t>
            </a:r>
            <a:endParaRPr lang="fr-FR" sz="4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T</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hích nghiên cứu khoa học.</a:t>
            </a: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T</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hích khám phá quy luật phát sinh, phát triển của côn trùng và các loài sâu bệnh.</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7DE4BED-A44D-B4FA-7EB4-30EB0A37B48B}"/>
              </a:ext>
            </a:extLst>
          </p:cNvPr>
          <p:cNvSpPr txBox="1"/>
          <p:nvPr/>
        </p:nvSpPr>
        <p:spPr>
          <a:xfrm>
            <a:off x="2819400" y="3501147"/>
            <a:ext cx="3781569" cy="738664"/>
          </a:xfrm>
          <a:prstGeom prst="rect">
            <a:avLst/>
          </a:prstGeom>
          <a:noFill/>
        </p:spPr>
        <p:txBody>
          <a:bodyPr wrap="square">
            <a:spAutoFit/>
          </a:bodyPr>
          <a:lstStyle/>
          <a:p>
            <a:r>
              <a:rPr lang="fr-FR" sz="4200" b="1">
                <a:solidFill>
                  <a:srgbClr val="000000"/>
                </a:solidFill>
                <a:effectLst/>
                <a:latin typeface="Arial" panose="020B0604020202020204" pitchFamily="34" charset="0"/>
                <a:ea typeface="Calibri" panose="020F0502020204030204" pitchFamily="34" charset="0"/>
                <a:cs typeface="Arial" panose="020B0604020202020204" pitchFamily="34" charset="0"/>
              </a:rPr>
              <a:t>Phẩm chất</a:t>
            </a:r>
            <a:endParaRPr lang="en-US" sz="4200" b="1">
              <a:latin typeface="Arial" panose="020B0604020202020204" pitchFamily="34" charset="0"/>
              <a:cs typeface="Arial" panose="020B0604020202020204" pitchFamily="34" charset="0"/>
            </a:endParaRPr>
          </a:p>
        </p:txBody>
      </p:sp>
      <p:sp>
        <p:nvSpPr>
          <p:cNvPr id="11" name="Line Callout 1 (Border and Accent Bar) 3">
            <a:extLst>
              <a:ext uri="{FF2B5EF4-FFF2-40B4-BE49-F238E27FC236}">
                <a16:creationId xmlns:a16="http://schemas.microsoft.com/office/drawing/2014/main" id="{938E46E7-56CB-7F10-1E2D-80A5809A0C2E}"/>
              </a:ext>
            </a:extLst>
          </p:cNvPr>
          <p:cNvSpPr/>
          <p:nvPr/>
        </p:nvSpPr>
        <p:spPr>
          <a:xfrm>
            <a:off x="1740249" y="737923"/>
            <a:ext cx="6717951" cy="1395076"/>
          </a:xfrm>
          <a:prstGeom prst="accentBorderCallout1">
            <a:avLst>
              <a:gd name="adj1" fmla="val 48073"/>
              <a:gd name="adj2" fmla="val -4130"/>
              <a:gd name="adj3" fmla="val 48660"/>
              <a:gd name="adj4" fmla="val -27431"/>
            </a:avLst>
          </a:prstGeom>
          <a:solidFill>
            <a:srgbClr val="7DA448"/>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Kĩ sư bảo vệ thực vật</a:t>
            </a:r>
            <a:endParaRPr lang="en-US" sz="4500" b="1" dirty="0">
              <a:solidFill>
                <a:schemeClr val="bg1"/>
              </a:solidFill>
              <a:latin typeface="Arial" panose="020B0604020202020204" pitchFamily="34" charset="0"/>
              <a:cs typeface="Arial" panose="020B0604020202020204" pitchFamily="34" charset="0"/>
            </a:endParaRPr>
          </a:p>
        </p:txBody>
      </p:sp>
      <p:pic>
        <p:nvPicPr>
          <p:cNvPr id="23554" name="Picture 2">
            <a:extLst>
              <a:ext uri="{FF2B5EF4-FFF2-40B4-BE49-F238E27FC236}">
                <a16:creationId xmlns:a16="http://schemas.microsoft.com/office/drawing/2014/main" id="{EA7CA4EC-2237-5AE0-9BED-35F0F705F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302" y="4531770"/>
            <a:ext cx="5344142" cy="57552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0F23FF1E-8454-86FC-777B-FF7C1D605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928" y="2712905"/>
            <a:ext cx="2978641" cy="2048434"/>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a:extLst>
              <a:ext uri="{FF2B5EF4-FFF2-40B4-BE49-F238E27FC236}">
                <a16:creationId xmlns:a16="http://schemas.microsoft.com/office/drawing/2014/main" id="{BE10B330-45A4-0B15-2303-4763CAC5B1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2324091" y="-31324"/>
            <a:ext cx="4722980" cy="4722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94105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554"/>
                                        </p:tgtEl>
                                        <p:attrNameLst>
                                          <p:attrName>style.visibility</p:attrName>
                                        </p:attrNameLst>
                                      </p:cBhvr>
                                      <p:to>
                                        <p:strVal val="visible"/>
                                      </p:to>
                                    </p:set>
                                    <p:anim calcmode="lin" valueType="num">
                                      <p:cBhvr>
                                        <p:cTn id="12" dur="500" fill="hold"/>
                                        <p:tgtEl>
                                          <p:spTgt spid="23554"/>
                                        </p:tgtEl>
                                        <p:attrNameLst>
                                          <p:attrName>ppt_w</p:attrName>
                                        </p:attrNameLst>
                                      </p:cBhvr>
                                      <p:tavLst>
                                        <p:tav tm="0">
                                          <p:val>
                                            <p:fltVal val="0"/>
                                          </p:val>
                                        </p:tav>
                                        <p:tav tm="100000">
                                          <p:val>
                                            <p:strVal val="#ppt_w"/>
                                          </p:val>
                                        </p:tav>
                                      </p:tavLst>
                                    </p:anim>
                                    <p:anim calcmode="lin" valueType="num">
                                      <p:cBhvr>
                                        <p:cTn id="13" dur="500" fill="hold"/>
                                        <p:tgtEl>
                                          <p:spTgt spid="23554"/>
                                        </p:tgtEl>
                                        <p:attrNameLst>
                                          <p:attrName>ppt_h</p:attrName>
                                        </p:attrNameLst>
                                      </p:cBhvr>
                                      <p:tavLst>
                                        <p:tav tm="0">
                                          <p:val>
                                            <p:fltVal val="0"/>
                                          </p:val>
                                        </p:tav>
                                        <p:tav tm="100000">
                                          <p:val>
                                            <p:strVal val="#ppt_h"/>
                                          </p:val>
                                        </p:tav>
                                      </p:tavLst>
                                    </p:anim>
                                    <p:animEffect transition="in" filter="fade">
                                      <p:cBhvr>
                                        <p:cTn id="14" dur="500"/>
                                        <p:tgtEl>
                                          <p:spTgt spid="2355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4" dur="5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E85C16-209F-A943-E912-8709C155A458}"/>
              </a:ext>
            </a:extLst>
          </p:cNvPr>
          <p:cNvPicPr>
            <a:picLocks noChangeAspect="1"/>
          </p:cNvPicPr>
          <p:nvPr/>
        </p:nvPicPr>
        <p:blipFill>
          <a:blip r:embed="rId2"/>
          <a:stretch>
            <a:fillRect/>
          </a:stretch>
        </p:blipFill>
        <p:spPr>
          <a:xfrm>
            <a:off x="-324307" y="0"/>
            <a:ext cx="18612307" cy="12070317"/>
          </a:xfrm>
          <a:prstGeom prst="rect">
            <a:avLst/>
          </a:prstGeom>
        </p:spPr>
      </p:pic>
      <p:sp>
        <p:nvSpPr>
          <p:cNvPr id="12" name="Line Callout 1 (Border and Accent Bar) 3">
            <a:extLst>
              <a:ext uri="{FF2B5EF4-FFF2-40B4-BE49-F238E27FC236}">
                <a16:creationId xmlns:a16="http://schemas.microsoft.com/office/drawing/2014/main" id="{F7E13445-76DF-43F2-4A76-FC1188497D6C}"/>
              </a:ext>
            </a:extLst>
          </p:cNvPr>
          <p:cNvSpPr/>
          <p:nvPr/>
        </p:nvSpPr>
        <p:spPr>
          <a:xfrm>
            <a:off x="1740249" y="737923"/>
            <a:ext cx="7860951" cy="1395076"/>
          </a:xfrm>
          <a:prstGeom prst="accentBorderCallout1">
            <a:avLst>
              <a:gd name="adj1" fmla="val 48073"/>
              <a:gd name="adj2" fmla="val -4130"/>
              <a:gd name="adj3" fmla="val 48660"/>
              <a:gd name="adj4" fmla="val -27431"/>
            </a:avLst>
          </a:prstGeom>
          <a:solidFill>
            <a:srgbClr val="7DA448"/>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Kĩ sư chọn giống cây trồng</a:t>
            </a:r>
            <a:endParaRPr lang="en-US" sz="4500" b="1"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A76047B-D5B9-8BFD-DC78-A2D6A5F2DCE7}"/>
              </a:ext>
            </a:extLst>
          </p:cNvPr>
          <p:cNvSpPr txBox="1"/>
          <p:nvPr/>
        </p:nvSpPr>
        <p:spPr>
          <a:xfrm>
            <a:off x="818738" y="4454946"/>
            <a:ext cx="16650524" cy="5200142"/>
          </a:xfrm>
          <a:prstGeom prst="rect">
            <a:avLst/>
          </a:prstGeom>
          <a:noFill/>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L</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à những người làm nhiệm vụ bảo tồn và phát triển giống cây trồng hiện có.</a:t>
            </a: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N</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ghiên cứu, chọn tạo các giống cây trồng mới phục vụ cho nhu cầu trong nước và xuất khẩu.</a:t>
            </a: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Phẩm chất: yêu thích cây trồng, thích nghiên cứu khoa học, cẩn thận, kiên trì, tỉ mỉ. </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AADBA2E-87E2-37C7-F8BE-8694A35E16EC}"/>
              </a:ext>
            </a:extLst>
          </p:cNvPr>
          <p:cNvSpPr txBox="1"/>
          <p:nvPr/>
        </p:nvSpPr>
        <p:spPr>
          <a:xfrm>
            <a:off x="2787317" y="3152046"/>
            <a:ext cx="6128084" cy="738664"/>
          </a:xfrm>
          <a:prstGeom prst="rect">
            <a:avLst/>
          </a:prstGeom>
          <a:noFill/>
        </p:spPr>
        <p:txBody>
          <a:bodyPr wrap="square">
            <a:spAutoFit/>
          </a:bodyPr>
          <a:lstStyle/>
          <a:p>
            <a:r>
              <a:rPr lang="fr-FR" sz="4200" b="1">
                <a:solidFill>
                  <a:srgbClr val="000000"/>
                </a:solidFill>
                <a:effectLst/>
                <a:latin typeface="Arial" panose="020B0604020202020204" pitchFamily="34" charset="0"/>
                <a:ea typeface="Calibri" panose="020F0502020204030204" pitchFamily="34" charset="0"/>
                <a:cs typeface="Arial" panose="020B0604020202020204" pitchFamily="34" charset="0"/>
              </a:rPr>
              <a:t>Khái niệm, phẩm chất</a:t>
            </a:r>
            <a:endParaRPr lang="en-US" sz="4200" b="1">
              <a:latin typeface="Arial" panose="020B0604020202020204" pitchFamily="34" charset="0"/>
              <a:cs typeface="Arial" panose="020B0604020202020204" pitchFamily="34" charset="0"/>
            </a:endParaRPr>
          </a:p>
        </p:txBody>
      </p:sp>
      <p:pic>
        <p:nvPicPr>
          <p:cNvPr id="24578" name="Picture 2">
            <a:extLst>
              <a:ext uri="{FF2B5EF4-FFF2-40B4-BE49-F238E27FC236}">
                <a16:creationId xmlns:a16="http://schemas.microsoft.com/office/drawing/2014/main" id="{A54F796A-97CD-94EF-2F4E-11C2E3D6A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655" y="2335967"/>
            <a:ext cx="2000662" cy="200066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a:extLst>
              <a:ext uri="{FF2B5EF4-FFF2-40B4-BE49-F238E27FC236}">
                <a16:creationId xmlns:a16="http://schemas.microsoft.com/office/drawing/2014/main" id="{7322755E-D9B7-62BD-D24A-BED282A39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2274741" y="-264104"/>
            <a:ext cx="5210563" cy="5200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71090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ppt_w/2"/>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24578"/>
                                        </p:tgtEl>
                                        <p:attrNameLst>
                                          <p:attrName>style.visibility</p:attrName>
                                        </p:attrNameLst>
                                      </p:cBhvr>
                                      <p:to>
                                        <p:strVal val="visible"/>
                                      </p:to>
                                    </p:set>
                                    <p:animEffect transition="in" filter="fade">
                                      <p:cBhvr>
                                        <p:cTn id="18" dur="500"/>
                                        <p:tgtEl>
                                          <p:spTgt spid="2457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3" dur="500"/>
                                        <p:tgtEl>
                                          <p:spTgt spid="1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28" dur="500"/>
                                        <p:tgtEl>
                                          <p:spTgt spid="1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33"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E0A7F2-20DD-AE3E-F332-1AB4CE4B17C4}"/>
              </a:ext>
            </a:extLst>
          </p:cNvPr>
          <p:cNvPicPr>
            <a:picLocks noChangeAspect="1"/>
          </p:cNvPicPr>
          <p:nvPr/>
        </p:nvPicPr>
        <p:blipFill>
          <a:blip r:embed="rId2"/>
          <a:stretch>
            <a:fillRect/>
          </a:stretch>
        </p:blipFill>
        <p:spPr>
          <a:xfrm>
            <a:off x="-381000" y="-2552700"/>
            <a:ext cx="20014914" cy="13269241"/>
          </a:xfrm>
          <a:prstGeom prst="rect">
            <a:avLst/>
          </a:prstGeom>
        </p:spPr>
      </p:pic>
      <p:sp>
        <p:nvSpPr>
          <p:cNvPr id="10" name="TextBox 8">
            <a:extLst>
              <a:ext uri="{FF2B5EF4-FFF2-40B4-BE49-F238E27FC236}">
                <a16:creationId xmlns:a16="http://schemas.microsoft.com/office/drawing/2014/main" id="{896429F5-B98A-AFC4-A460-7C2BA207EA7B}"/>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LUYỆN TẬP</a:t>
            </a:r>
          </a:p>
        </p:txBody>
      </p:sp>
      <p:sp>
        <p:nvSpPr>
          <p:cNvPr id="9" name="TextBox 8">
            <a:extLst>
              <a:ext uri="{FF2B5EF4-FFF2-40B4-BE49-F238E27FC236}">
                <a16:creationId xmlns:a16="http://schemas.microsoft.com/office/drawing/2014/main" id="{F417BEDF-6DEC-7B7E-9AD0-4B5575AAACC5}"/>
              </a:ext>
            </a:extLst>
          </p:cNvPr>
          <p:cNvSpPr txBox="1"/>
          <p:nvPr/>
        </p:nvSpPr>
        <p:spPr>
          <a:xfrm>
            <a:off x="1308409" y="2368189"/>
            <a:ext cx="15671180" cy="1533625"/>
          </a:xfrm>
          <a:prstGeom prst="rect">
            <a:avLst/>
          </a:prstGeom>
          <a:noFill/>
        </p:spPr>
        <p:txBody>
          <a:bodyPr wrap="square">
            <a:spAutoFit/>
          </a:bodyPr>
          <a:lstStyle/>
          <a:p>
            <a:pPr algn="just">
              <a:lnSpc>
                <a:spcPct val="130000"/>
              </a:lnSpc>
              <a:spcBef>
                <a:spcPts val="300"/>
              </a:spcBef>
              <a:spcAft>
                <a:spcPts val="300"/>
              </a:spcAft>
            </a:pPr>
            <a:r>
              <a:rPr lang="en-US" sz="3800" b="1" i="1" u="sng">
                <a:effectLst/>
                <a:latin typeface="Arial" panose="020B0604020202020204" pitchFamily="34" charset="0"/>
                <a:ea typeface="Calibri" panose="020F0502020204030204" pitchFamily="34" charset="0"/>
                <a:cs typeface="Arial" panose="020B0604020202020204" pitchFamily="34" charset="0"/>
              </a:rPr>
              <a:t>Câu 1.</a:t>
            </a:r>
            <a:r>
              <a:rPr lang="en-US" sz="3800">
                <a:effectLst/>
                <a:latin typeface="Arial" panose="020B0604020202020204" pitchFamily="34" charset="0"/>
                <a:ea typeface="Calibri" panose="020F0502020204030204" pitchFamily="34" charset="0"/>
                <a:cs typeface="Arial" panose="020B0604020202020204" pitchFamily="34" charset="0"/>
              </a:rPr>
              <a:t> Trong các nội dung sau đây, nội dung nào </a:t>
            </a:r>
            <a:r>
              <a:rPr lang="en-US" sz="3800" b="1">
                <a:effectLst/>
                <a:latin typeface="Arial" panose="020B0604020202020204" pitchFamily="34" charset="0"/>
                <a:ea typeface="Calibri" panose="020F0502020204030204" pitchFamily="34" charset="0"/>
                <a:cs typeface="Arial" panose="020B0604020202020204" pitchFamily="34" charset="0"/>
              </a:rPr>
              <a:t>không</a:t>
            </a:r>
            <a:r>
              <a:rPr lang="en-US" sz="3800">
                <a:effectLst/>
                <a:latin typeface="Arial" panose="020B0604020202020204" pitchFamily="34" charset="0"/>
                <a:ea typeface="Calibri" panose="020F0502020204030204" pitchFamily="34" charset="0"/>
                <a:cs typeface="Arial" panose="020B0604020202020204" pitchFamily="34" charset="0"/>
              </a:rPr>
              <a:t> phải là lợi thế để phát triển ngành trồng trọt ở Việt Nam?</a:t>
            </a:r>
          </a:p>
        </p:txBody>
      </p:sp>
      <p:sp>
        <p:nvSpPr>
          <p:cNvPr id="11" name="TextBox 10">
            <a:extLst>
              <a:ext uri="{FF2B5EF4-FFF2-40B4-BE49-F238E27FC236}">
                <a16:creationId xmlns:a16="http://schemas.microsoft.com/office/drawing/2014/main" id="{96FB2DC5-2BBA-85DA-601C-47AF37478342}"/>
              </a:ext>
            </a:extLst>
          </p:cNvPr>
          <p:cNvSpPr txBox="1"/>
          <p:nvPr/>
        </p:nvSpPr>
        <p:spPr>
          <a:xfrm>
            <a:off x="1308408" y="4315675"/>
            <a:ext cx="15671181" cy="5565498"/>
          </a:xfrm>
          <a:prstGeom prst="rect">
            <a:avLst/>
          </a:prstGeom>
          <a:noFill/>
        </p:spPr>
        <p:txBody>
          <a:bodyPr wrap="square">
            <a:spAutoFit/>
          </a:bodyPr>
          <a:lstStyle/>
          <a:p>
            <a:pPr algn="just">
              <a:lnSpc>
                <a:spcPct val="130000"/>
              </a:lnSpc>
              <a:spcBef>
                <a:spcPts val="300"/>
              </a:spcBef>
              <a:spcAft>
                <a:spcPts val="300"/>
              </a:spcAft>
            </a:pPr>
            <a:r>
              <a:rPr lang="en-US" sz="3800" dirty="0">
                <a:effectLst/>
                <a:latin typeface="Arial" panose="020B0604020202020204" pitchFamily="34" charset="0"/>
                <a:ea typeface="Calibri" panose="020F0502020204030204" pitchFamily="34" charset="0"/>
                <a:cs typeface="Arial" panose="020B0604020202020204" pitchFamily="34" charset="0"/>
              </a:rPr>
              <a:t>A. </a:t>
            </a:r>
            <a:r>
              <a:rPr lang="en-US" sz="3800" dirty="0" err="1">
                <a:effectLst/>
                <a:latin typeface="Arial" panose="020B0604020202020204" pitchFamily="34" charset="0"/>
                <a:ea typeface="Calibri" panose="020F0502020204030204" pitchFamily="34" charset="0"/>
                <a:cs typeface="Arial" panose="020B0604020202020204" pitchFamily="34" charset="0"/>
              </a:rPr>
              <a:t>Điều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kiện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tự</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nhiên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rất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thuận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lợi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để</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phát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triển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nhiều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loại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cây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trồng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nhau</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Bef>
                <a:spcPts val="300"/>
              </a:spcBef>
              <a:spcAft>
                <a:spcPts val="300"/>
              </a:spcAft>
            </a:pPr>
            <a:r>
              <a:rPr lang="en-US" sz="3800" dirty="0">
                <a:effectLst/>
                <a:latin typeface="Arial" panose="020B0604020202020204" pitchFamily="34" charset="0"/>
                <a:ea typeface="Calibri" panose="020F0502020204030204" pitchFamily="34" charset="0"/>
                <a:cs typeface="Arial" panose="020B0604020202020204" pitchFamily="34" charset="0"/>
              </a:rPr>
              <a:t>B. </a:t>
            </a:r>
            <a:r>
              <a:rPr lang="en-US" sz="3800" dirty="0" err="1">
                <a:effectLst/>
                <a:latin typeface="Arial" panose="020B0604020202020204" pitchFamily="34" charset="0"/>
                <a:ea typeface="Calibri" panose="020F0502020204030204" pitchFamily="34" charset="0"/>
                <a:cs typeface="Arial" panose="020B0604020202020204" pitchFamily="34" charset="0"/>
              </a:rPr>
              <a:t>Có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diện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tích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chủ</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yếu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đồng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bằng</a:t>
            </a:r>
            <a:r>
              <a:rPr lang="en-US" sz="380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Bef>
                <a:spcPts val="300"/>
              </a:spcBef>
              <a:spcAft>
                <a:spcPts val="300"/>
              </a:spcAft>
            </a:pPr>
            <a:r>
              <a:rPr lang="en-US" sz="3800" dirty="0">
                <a:effectLst/>
                <a:latin typeface="Arial" panose="020B0604020202020204" pitchFamily="34" charset="0"/>
                <a:ea typeface="Calibri" panose="020F0502020204030204" pitchFamily="34" charset="0"/>
                <a:cs typeface="Arial" panose="020B0604020202020204" pitchFamily="34" charset="0"/>
              </a:rPr>
              <a:t>C.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một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nước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truyền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thống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nông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nghiệp</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nhân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dân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cần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cù</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thông</a:t>
            </a:r>
            <a:r>
              <a:rPr lang="en-US" sz="3800" dirty="0">
                <a:effectLst/>
                <a:latin typeface="Arial" panose="020B0604020202020204" pitchFamily="34" charset="0"/>
                <a:ea typeface="Calibri" panose="020F0502020204030204" pitchFamily="34" charset="0"/>
                <a:cs typeface="Arial" panose="020B0604020202020204" pitchFamily="34" charset="0"/>
              </a:rPr>
              <a:t> minh, </a:t>
            </a:r>
            <a:r>
              <a:rPr lang="en-US" sz="3800" dirty="0" err="1">
                <a:effectLst/>
                <a:latin typeface="Arial" panose="020B0604020202020204" pitchFamily="34" charset="0"/>
                <a:ea typeface="Calibri" panose="020F0502020204030204" pitchFamily="34" charset="0"/>
                <a:cs typeface="Arial" panose="020B0604020202020204" pitchFamily="34" charset="0"/>
              </a:rPr>
              <a:t>có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nhiều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kinh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nghiệm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trồng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trọt</a:t>
            </a:r>
            <a:r>
              <a:rPr lang="en-US" sz="3800" dirty="0">
                <a:effectLst/>
                <a:latin typeface="Arial" panose="020B0604020202020204" pitchFamily="34" charset="0"/>
                <a:ea typeface="Calibri" panose="020F0502020204030204" pitchFamily="34" charset="0"/>
                <a:cs typeface="Arial" panose="020B0604020202020204" pitchFamily="34" charset="0"/>
              </a:rPr>
              <a:t>. </a:t>
            </a:r>
          </a:p>
          <a:p>
            <a:pPr algn="just">
              <a:lnSpc>
                <a:spcPct val="130000"/>
              </a:lnSpc>
              <a:spcBef>
                <a:spcPts val="300"/>
              </a:spcBef>
              <a:spcAft>
                <a:spcPts val="300"/>
              </a:spcAft>
            </a:pPr>
            <a:r>
              <a:rPr lang="en-US" sz="3800" dirty="0">
                <a:effectLst/>
                <a:latin typeface="Arial" panose="020B0604020202020204" pitchFamily="34" charset="0"/>
                <a:ea typeface="Calibri" panose="020F0502020204030204" pitchFamily="34" charset="0"/>
                <a:cs typeface="Arial" panose="020B0604020202020204" pitchFamily="34" charset="0"/>
              </a:rPr>
              <a:t>D. </a:t>
            </a:r>
            <a:r>
              <a:rPr lang="en-US" sz="3800" dirty="0" err="1">
                <a:effectLst/>
                <a:latin typeface="Arial" panose="020B0604020202020204" pitchFamily="34" charset="0"/>
                <a:ea typeface="Calibri" panose="020F0502020204030204" pitchFamily="34" charset="0"/>
                <a:cs typeface="Arial" panose="020B0604020202020204" pitchFamily="34" charset="0"/>
              </a:rPr>
              <a:t>Nhà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nước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ra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rất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quan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tâm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nhiều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sách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hỗ</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để</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phát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triển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trồng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trọt</a:t>
            </a:r>
            <a:r>
              <a:rPr lang="en-US" sz="3800" dirty="0">
                <a:effectLst/>
                <a:latin typeface="Arial" panose="020B0604020202020204" pitchFamily="34" charset="0"/>
                <a:ea typeface="Calibri" panose="020F0502020204030204" pitchFamily="34" charset="0"/>
                <a:cs typeface="Arial" panose="020B0604020202020204" pitchFamily="34" charset="0"/>
              </a:rPr>
              <a:t>. </a:t>
            </a:r>
          </a:p>
        </p:txBody>
      </p:sp>
      <p:sp>
        <p:nvSpPr>
          <p:cNvPr id="8" name="Oval 7">
            <a:extLst>
              <a:ext uri="{FF2B5EF4-FFF2-40B4-BE49-F238E27FC236}">
                <a16:creationId xmlns:a16="http://schemas.microsoft.com/office/drawing/2014/main" id="{FD771849-4494-1353-2D34-0D5F724350E7}"/>
              </a:ext>
            </a:extLst>
          </p:cNvPr>
          <p:cNvSpPr/>
          <p:nvPr/>
        </p:nvSpPr>
        <p:spPr>
          <a:xfrm>
            <a:off x="990600" y="5913092"/>
            <a:ext cx="991895" cy="944189"/>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3136375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4" dur="500"/>
                                        <p:tgtEl>
                                          <p:spTgt spid="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9" dur="500"/>
                                        <p:tgtEl>
                                          <p:spTgt spid="1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34" dur="500"/>
                                        <p:tgtEl>
                                          <p:spTgt spid="11">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FFA8C39-59C0-4E71-ECD6-4FACAC99F87F}"/>
              </a:ext>
            </a:extLst>
          </p:cNvPr>
          <p:cNvPicPr>
            <a:picLocks noChangeAspect="1"/>
          </p:cNvPicPr>
          <p:nvPr/>
        </p:nvPicPr>
        <p:blipFill>
          <a:blip r:embed="rId2"/>
          <a:stretch>
            <a:fillRect/>
          </a:stretch>
        </p:blipFill>
        <p:spPr>
          <a:xfrm>
            <a:off x="-381000" y="-2552700"/>
            <a:ext cx="20014914" cy="13269241"/>
          </a:xfrm>
          <a:prstGeom prst="rect">
            <a:avLst/>
          </a:prstGeom>
        </p:spPr>
      </p:pic>
      <p:sp>
        <p:nvSpPr>
          <p:cNvPr id="10" name="TextBox 8">
            <a:extLst>
              <a:ext uri="{FF2B5EF4-FFF2-40B4-BE49-F238E27FC236}">
                <a16:creationId xmlns:a16="http://schemas.microsoft.com/office/drawing/2014/main" id="{896429F5-B98A-AFC4-A460-7C2BA207EA7B}"/>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LUYỆN TẬP</a:t>
            </a:r>
          </a:p>
        </p:txBody>
      </p:sp>
      <p:sp>
        <p:nvSpPr>
          <p:cNvPr id="9" name="TextBox 8">
            <a:extLst>
              <a:ext uri="{FF2B5EF4-FFF2-40B4-BE49-F238E27FC236}">
                <a16:creationId xmlns:a16="http://schemas.microsoft.com/office/drawing/2014/main" id="{F417BEDF-6DEC-7B7E-9AD0-4B5575AAACC5}"/>
              </a:ext>
            </a:extLst>
          </p:cNvPr>
          <p:cNvSpPr txBox="1"/>
          <p:nvPr/>
        </p:nvSpPr>
        <p:spPr>
          <a:xfrm>
            <a:off x="1308409" y="2368189"/>
            <a:ext cx="15671180" cy="845103"/>
          </a:xfrm>
          <a:prstGeom prst="rect">
            <a:avLst/>
          </a:prstGeom>
          <a:noFill/>
        </p:spPr>
        <p:txBody>
          <a:bodyPr wrap="square">
            <a:spAutoFit/>
          </a:bodyPr>
          <a:lstStyle/>
          <a:p>
            <a:pPr algn="just">
              <a:lnSpc>
                <a:spcPct val="130000"/>
              </a:lnSpc>
              <a:spcBef>
                <a:spcPts val="300"/>
              </a:spcBef>
              <a:spcAft>
                <a:spcPts val="300"/>
              </a:spcAft>
            </a:pPr>
            <a:r>
              <a:rPr lang="en-US" sz="4200" b="1" i="1" u="sng">
                <a:effectLst/>
                <a:latin typeface="Arial" panose="020B0604020202020204" pitchFamily="34" charset="0"/>
                <a:ea typeface="Calibri" panose="020F0502020204030204" pitchFamily="34" charset="0"/>
                <a:cs typeface="Arial" panose="020B0604020202020204" pitchFamily="34" charset="0"/>
              </a:rPr>
              <a:t>Câu 2.</a:t>
            </a:r>
            <a:r>
              <a:rPr lang="en-US" sz="4200">
                <a:effectLst/>
                <a:latin typeface="Arial" panose="020B0604020202020204" pitchFamily="34" charset="0"/>
                <a:ea typeface="Calibri" panose="020F0502020204030204" pitchFamily="34" charset="0"/>
                <a:cs typeface="Arial" panose="020B0604020202020204" pitchFamily="34" charset="0"/>
              </a:rPr>
              <a:t> Nhóm cây trồng trồng nào sau đây là cây lương thực?</a:t>
            </a:r>
          </a:p>
        </p:txBody>
      </p:sp>
      <p:pic>
        <p:nvPicPr>
          <p:cNvPr id="3" name="Picture 2">
            <a:extLst>
              <a:ext uri="{FF2B5EF4-FFF2-40B4-BE49-F238E27FC236}">
                <a16:creationId xmlns:a16="http://schemas.microsoft.com/office/drawing/2014/main" id="{880B0F01-0D5E-F8AC-6BE9-6F7CE0272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409" y="3014050"/>
            <a:ext cx="7119825" cy="4213104"/>
          </a:xfrm>
          <a:prstGeom prst="rect">
            <a:avLst/>
          </a:prstGeom>
        </p:spPr>
      </p:pic>
      <p:sp>
        <p:nvSpPr>
          <p:cNvPr id="13" name="TextBox 12">
            <a:extLst>
              <a:ext uri="{FF2B5EF4-FFF2-40B4-BE49-F238E27FC236}">
                <a16:creationId xmlns:a16="http://schemas.microsoft.com/office/drawing/2014/main" id="{C55CBEF7-BA12-310A-B1E6-2D074B1622AB}"/>
              </a:ext>
            </a:extLst>
          </p:cNvPr>
          <p:cNvSpPr txBox="1"/>
          <p:nvPr/>
        </p:nvSpPr>
        <p:spPr>
          <a:xfrm>
            <a:off x="2397189" y="4389223"/>
            <a:ext cx="5293344" cy="942053"/>
          </a:xfrm>
          <a:prstGeom prst="rect">
            <a:avLst/>
          </a:prstGeom>
          <a:noFill/>
        </p:spPr>
        <p:txBody>
          <a:bodyPr wrap="square">
            <a:spAutoFit/>
          </a:bodyPr>
          <a:lstStyle/>
          <a:p>
            <a:pPr algn="ctr">
              <a:lnSpc>
                <a:spcPct val="15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A. Cà phê, lúa, mía.</a:t>
            </a:r>
          </a:p>
        </p:txBody>
      </p:sp>
      <p:pic>
        <p:nvPicPr>
          <p:cNvPr id="15" name="Picture 14">
            <a:extLst>
              <a:ext uri="{FF2B5EF4-FFF2-40B4-BE49-F238E27FC236}">
                <a16:creationId xmlns:a16="http://schemas.microsoft.com/office/drawing/2014/main" id="{778D0B7F-DC14-2D5D-5B2B-63BC4A9C1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6566" y="3036948"/>
            <a:ext cx="7119825" cy="4213104"/>
          </a:xfrm>
          <a:prstGeom prst="rect">
            <a:avLst/>
          </a:prstGeom>
        </p:spPr>
      </p:pic>
      <p:sp>
        <p:nvSpPr>
          <p:cNvPr id="16" name="TextBox 15">
            <a:extLst>
              <a:ext uri="{FF2B5EF4-FFF2-40B4-BE49-F238E27FC236}">
                <a16:creationId xmlns:a16="http://schemas.microsoft.com/office/drawing/2014/main" id="{1A8A7B62-15B3-5A56-9020-04FAA18D5233}"/>
              </a:ext>
            </a:extLst>
          </p:cNvPr>
          <p:cNvSpPr txBox="1"/>
          <p:nvPr/>
        </p:nvSpPr>
        <p:spPr>
          <a:xfrm>
            <a:off x="10361861" y="4150728"/>
            <a:ext cx="4961594" cy="1685333"/>
          </a:xfrm>
          <a:prstGeom prst="rect">
            <a:avLst/>
          </a:prstGeom>
          <a:noFill/>
        </p:spPr>
        <p:txBody>
          <a:bodyPr wrap="square">
            <a:spAutoFit/>
          </a:bodyPr>
          <a:lstStyle/>
          <a:p>
            <a:pPr algn="ctr">
              <a:lnSpc>
                <a:spcPct val="13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B. Su hào, bắp cải, cà chua.</a:t>
            </a:r>
          </a:p>
        </p:txBody>
      </p:sp>
      <p:pic>
        <p:nvPicPr>
          <p:cNvPr id="17" name="Picture 16">
            <a:extLst>
              <a:ext uri="{FF2B5EF4-FFF2-40B4-BE49-F238E27FC236}">
                <a16:creationId xmlns:a16="http://schemas.microsoft.com/office/drawing/2014/main" id="{2AAAD434-797F-CD99-342C-E44FCD07D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409" y="6292990"/>
            <a:ext cx="7119825" cy="4213104"/>
          </a:xfrm>
          <a:prstGeom prst="rect">
            <a:avLst/>
          </a:prstGeom>
        </p:spPr>
      </p:pic>
      <p:sp>
        <p:nvSpPr>
          <p:cNvPr id="18" name="TextBox 17">
            <a:extLst>
              <a:ext uri="{FF2B5EF4-FFF2-40B4-BE49-F238E27FC236}">
                <a16:creationId xmlns:a16="http://schemas.microsoft.com/office/drawing/2014/main" id="{2D2FC36B-E616-2469-0552-907C242DBAB9}"/>
              </a:ext>
            </a:extLst>
          </p:cNvPr>
          <p:cNvSpPr txBox="1"/>
          <p:nvPr/>
        </p:nvSpPr>
        <p:spPr>
          <a:xfrm>
            <a:off x="2378604" y="7409220"/>
            <a:ext cx="5293344" cy="1685333"/>
          </a:xfrm>
          <a:prstGeom prst="rect">
            <a:avLst/>
          </a:prstGeom>
          <a:noFill/>
        </p:spPr>
        <p:txBody>
          <a:bodyPr wrap="square">
            <a:spAutoFit/>
          </a:bodyPr>
          <a:lstStyle/>
          <a:p>
            <a:pPr algn="ctr">
              <a:lnSpc>
                <a:spcPct val="13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C. Ngô, khoai lang, khoai tây</a:t>
            </a:r>
          </a:p>
        </p:txBody>
      </p:sp>
      <p:pic>
        <p:nvPicPr>
          <p:cNvPr id="19" name="Picture 18">
            <a:extLst>
              <a:ext uri="{FF2B5EF4-FFF2-40B4-BE49-F238E27FC236}">
                <a16:creationId xmlns:a16="http://schemas.microsoft.com/office/drawing/2014/main" id="{27E6B10A-E907-6A25-7319-C04A588AC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6236247"/>
            <a:ext cx="7119825" cy="4213104"/>
          </a:xfrm>
          <a:prstGeom prst="rect">
            <a:avLst/>
          </a:prstGeom>
        </p:spPr>
      </p:pic>
      <p:sp>
        <p:nvSpPr>
          <p:cNvPr id="20" name="TextBox 19">
            <a:extLst>
              <a:ext uri="{FF2B5EF4-FFF2-40B4-BE49-F238E27FC236}">
                <a16:creationId xmlns:a16="http://schemas.microsoft.com/office/drawing/2014/main" id="{7E3D2631-5AB7-914F-16DD-69769CAF4AB4}"/>
              </a:ext>
            </a:extLst>
          </p:cNvPr>
          <p:cNvSpPr txBox="1"/>
          <p:nvPr/>
        </p:nvSpPr>
        <p:spPr>
          <a:xfrm>
            <a:off x="10594178" y="7302518"/>
            <a:ext cx="4496960" cy="1685333"/>
          </a:xfrm>
          <a:prstGeom prst="rect">
            <a:avLst/>
          </a:prstGeom>
          <a:noFill/>
        </p:spPr>
        <p:txBody>
          <a:bodyPr wrap="square">
            <a:spAutoFit/>
          </a:bodyPr>
          <a:lstStyle/>
          <a:p>
            <a:pPr algn="ctr">
              <a:lnSpc>
                <a:spcPct val="13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D. Bưởi, nhãn, chôm chôm</a:t>
            </a:r>
          </a:p>
        </p:txBody>
      </p:sp>
      <p:sp>
        <p:nvSpPr>
          <p:cNvPr id="21" name="Oval 20">
            <a:extLst>
              <a:ext uri="{FF2B5EF4-FFF2-40B4-BE49-F238E27FC236}">
                <a16:creationId xmlns:a16="http://schemas.microsoft.com/office/drawing/2014/main" id="{0F44330F-6698-72A0-28AD-F3A96984D491}"/>
              </a:ext>
            </a:extLst>
          </p:cNvPr>
          <p:cNvSpPr/>
          <p:nvPr/>
        </p:nvSpPr>
        <p:spPr>
          <a:xfrm>
            <a:off x="2397189" y="7455353"/>
            <a:ext cx="991895" cy="944189"/>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430319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par>
                                <p:cTn id="41" presetID="53" presetClass="entr" presetSubtype="16"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Effect transition="in" filter="fade">
                                      <p:cBhvr>
                                        <p:cTn id="52" dur="500"/>
                                        <p:tgtEl>
                                          <p:spTgt spid="19"/>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arn(inVertical)">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6" grpId="0"/>
      <p:bldP spid="18" grpId="0"/>
      <p:bldP spid="20" grpId="0"/>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3EF7F4B-5298-D744-FB03-C0AFF834A46B}"/>
              </a:ext>
            </a:extLst>
          </p:cNvPr>
          <p:cNvPicPr>
            <a:picLocks noChangeAspect="1"/>
          </p:cNvPicPr>
          <p:nvPr/>
        </p:nvPicPr>
        <p:blipFill>
          <a:blip r:embed="rId2"/>
          <a:stretch>
            <a:fillRect/>
          </a:stretch>
        </p:blipFill>
        <p:spPr>
          <a:xfrm>
            <a:off x="-381000" y="-2552700"/>
            <a:ext cx="20014914" cy="13269241"/>
          </a:xfrm>
          <a:prstGeom prst="rect">
            <a:avLst/>
          </a:prstGeom>
        </p:spPr>
      </p:pic>
      <p:sp>
        <p:nvSpPr>
          <p:cNvPr id="10" name="TextBox 8">
            <a:extLst>
              <a:ext uri="{FF2B5EF4-FFF2-40B4-BE49-F238E27FC236}">
                <a16:creationId xmlns:a16="http://schemas.microsoft.com/office/drawing/2014/main" id="{896429F5-B98A-AFC4-A460-7C2BA207EA7B}"/>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LUYỆN TẬP</a:t>
            </a:r>
          </a:p>
        </p:txBody>
      </p:sp>
      <p:sp>
        <p:nvSpPr>
          <p:cNvPr id="12" name="TextBox 11">
            <a:extLst>
              <a:ext uri="{FF2B5EF4-FFF2-40B4-BE49-F238E27FC236}">
                <a16:creationId xmlns:a16="http://schemas.microsoft.com/office/drawing/2014/main" id="{800BD6CE-9001-2DD9-5A3B-AA722B4745B2}"/>
              </a:ext>
            </a:extLst>
          </p:cNvPr>
          <p:cNvSpPr txBox="1"/>
          <p:nvPr/>
        </p:nvSpPr>
        <p:spPr>
          <a:xfrm>
            <a:off x="1308409" y="2368189"/>
            <a:ext cx="15671180" cy="845103"/>
          </a:xfrm>
          <a:prstGeom prst="rect">
            <a:avLst/>
          </a:prstGeom>
          <a:noFill/>
        </p:spPr>
        <p:txBody>
          <a:bodyPr wrap="square">
            <a:spAutoFit/>
          </a:bodyPr>
          <a:lstStyle/>
          <a:p>
            <a:pPr algn="just">
              <a:lnSpc>
                <a:spcPct val="130000"/>
              </a:lnSpc>
              <a:spcBef>
                <a:spcPts val="300"/>
              </a:spcBef>
              <a:spcAft>
                <a:spcPts val="300"/>
              </a:spcAft>
            </a:pPr>
            <a:r>
              <a:rPr lang="en-US" sz="4200" b="1" i="1" u="sng">
                <a:effectLst/>
                <a:latin typeface="Arial" panose="020B0604020202020204" pitchFamily="34" charset="0"/>
                <a:ea typeface="Calibri" panose="020F0502020204030204" pitchFamily="34" charset="0"/>
                <a:cs typeface="Arial" panose="020B0604020202020204" pitchFamily="34" charset="0"/>
              </a:rPr>
              <a:t>Câu 3.</a:t>
            </a:r>
            <a:r>
              <a:rPr lang="en-US" sz="4200">
                <a:effectLst/>
                <a:latin typeface="Arial" panose="020B0604020202020204" pitchFamily="34" charset="0"/>
                <a:ea typeface="Calibri" panose="020F0502020204030204" pitchFamily="34" charset="0"/>
                <a:cs typeface="Arial" panose="020B0604020202020204" pitchFamily="34" charset="0"/>
              </a:rPr>
              <a:t> Nhóm cây trồng trồng nào sau đây là cây công nghiệp?</a:t>
            </a:r>
          </a:p>
        </p:txBody>
      </p:sp>
      <p:sp>
        <p:nvSpPr>
          <p:cNvPr id="2" name="Rectangle: Rounded Corners 1">
            <a:extLst>
              <a:ext uri="{FF2B5EF4-FFF2-40B4-BE49-F238E27FC236}">
                <a16:creationId xmlns:a16="http://schemas.microsoft.com/office/drawing/2014/main" id="{F4B09085-A0A9-89E7-A2EB-DE6E4DE2D51A}"/>
              </a:ext>
            </a:extLst>
          </p:cNvPr>
          <p:cNvSpPr/>
          <p:nvPr/>
        </p:nvSpPr>
        <p:spPr>
          <a:xfrm>
            <a:off x="990600" y="4147030"/>
            <a:ext cx="7835591" cy="2096997"/>
          </a:xfrm>
          <a:prstGeom prst="roundRect">
            <a:avLst/>
          </a:prstGeom>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200">
                <a:effectLst/>
                <a:latin typeface="Arial" panose="020B0604020202020204" pitchFamily="34" charset="0"/>
                <a:ea typeface="Calibri" panose="020F0502020204030204" pitchFamily="34" charset="0"/>
                <a:cs typeface="Arial" panose="020B0604020202020204" pitchFamily="34" charset="0"/>
              </a:rPr>
              <a:t>A. Chè, cà phê, cao su.</a:t>
            </a:r>
          </a:p>
        </p:txBody>
      </p:sp>
      <p:sp>
        <p:nvSpPr>
          <p:cNvPr id="13" name="Rectangle: Rounded Corners 12">
            <a:extLst>
              <a:ext uri="{FF2B5EF4-FFF2-40B4-BE49-F238E27FC236}">
                <a16:creationId xmlns:a16="http://schemas.microsoft.com/office/drawing/2014/main" id="{151B645B-0301-31B2-3288-0FC8A8BD0C0E}"/>
              </a:ext>
            </a:extLst>
          </p:cNvPr>
          <p:cNvSpPr/>
          <p:nvPr/>
        </p:nvSpPr>
        <p:spPr>
          <a:xfrm>
            <a:off x="9461810" y="4147030"/>
            <a:ext cx="7835590" cy="2096997"/>
          </a:xfrm>
          <a:prstGeom prst="roundRect">
            <a:avLst/>
          </a:prstGeom>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B. Bông, hồ tiêu, vải. </a:t>
            </a:r>
          </a:p>
        </p:txBody>
      </p:sp>
      <p:sp>
        <p:nvSpPr>
          <p:cNvPr id="15" name="Rectangle: Rounded Corners 14">
            <a:extLst>
              <a:ext uri="{FF2B5EF4-FFF2-40B4-BE49-F238E27FC236}">
                <a16:creationId xmlns:a16="http://schemas.microsoft.com/office/drawing/2014/main" id="{6ACD2667-6600-C47C-6FD7-C24A453451D1}"/>
              </a:ext>
            </a:extLst>
          </p:cNvPr>
          <p:cNvSpPr/>
          <p:nvPr/>
        </p:nvSpPr>
        <p:spPr>
          <a:xfrm>
            <a:off x="990600" y="6963547"/>
            <a:ext cx="7835591" cy="2096997"/>
          </a:xfrm>
          <a:prstGeom prst="roundRect">
            <a:avLst/>
          </a:prstGeom>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just">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C. Hoa hồng, hoa lan, hoa cúc. </a:t>
            </a:r>
          </a:p>
        </p:txBody>
      </p:sp>
      <p:sp>
        <p:nvSpPr>
          <p:cNvPr id="16" name="Rectangle: Rounded Corners 15">
            <a:extLst>
              <a:ext uri="{FF2B5EF4-FFF2-40B4-BE49-F238E27FC236}">
                <a16:creationId xmlns:a16="http://schemas.microsoft.com/office/drawing/2014/main" id="{0B7EFFEE-2347-F45F-3264-D1FEDC9A64A8}"/>
              </a:ext>
            </a:extLst>
          </p:cNvPr>
          <p:cNvSpPr/>
          <p:nvPr/>
        </p:nvSpPr>
        <p:spPr>
          <a:xfrm>
            <a:off x="9461810" y="6963547"/>
            <a:ext cx="7835590" cy="2096997"/>
          </a:xfrm>
          <a:prstGeom prst="roundRect">
            <a:avLst/>
          </a:prstGeom>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just">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D. Bưỡi, nhãn, chôm chôm. </a:t>
            </a:r>
          </a:p>
        </p:txBody>
      </p:sp>
      <p:sp>
        <p:nvSpPr>
          <p:cNvPr id="17" name="Rectangle: Rounded Corners 16">
            <a:extLst>
              <a:ext uri="{FF2B5EF4-FFF2-40B4-BE49-F238E27FC236}">
                <a16:creationId xmlns:a16="http://schemas.microsoft.com/office/drawing/2014/main" id="{EBD0B9A8-BE01-EAF4-81D7-F2BBE35BF830}"/>
              </a:ext>
            </a:extLst>
          </p:cNvPr>
          <p:cNvSpPr/>
          <p:nvPr/>
        </p:nvSpPr>
        <p:spPr>
          <a:xfrm>
            <a:off x="990599" y="4116550"/>
            <a:ext cx="7835591" cy="2127477"/>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4200">
                <a:solidFill>
                  <a:schemeClr val="tx1"/>
                </a:solidFill>
                <a:effectLst/>
                <a:latin typeface="Arial" panose="020B0604020202020204" pitchFamily="34" charset="0"/>
                <a:ea typeface="Calibri" panose="020F0502020204030204" pitchFamily="34" charset="0"/>
                <a:cs typeface="Arial" panose="020B0604020202020204" pitchFamily="34" charset="0"/>
              </a:rPr>
              <a:t>A. Chè, cà phê, cao su.</a:t>
            </a:r>
          </a:p>
        </p:txBody>
      </p:sp>
    </p:spTree>
    <p:extLst>
      <p:ext uri="{BB962C8B-B14F-4D97-AF65-F5344CB8AC3E}">
        <p14:creationId xmlns:p14="http://schemas.microsoft.com/office/powerpoint/2010/main" val="2934532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3" grpId="0" animBg="1"/>
      <p:bldP spid="15" grpId="0" animBg="1"/>
      <p:bldP spid="16" grpId="0" animBg="1"/>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497726-9FD3-0158-D421-5EB720F5E4B0}"/>
              </a:ext>
            </a:extLst>
          </p:cNvPr>
          <p:cNvPicPr>
            <a:picLocks noChangeAspect="1"/>
          </p:cNvPicPr>
          <p:nvPr/>
        </p:nvPicPr>
        <p:blipFill>
          <a:blip r:embed="rId2"/>
          <a:stretch>
            <a:fillRect/>
          </a:stretch>
        </p:blipFill>
        <p:spPr>
          <a:xfrm>
            <a:off x="-1286934" y="-1478280"/>
            <a:ext cx="20861867" cy="11734800"/>
          </a:xfrm>
          <a:prstGeom prst="rect">
            <a:avLst/>
          </a:prstGeom>
        </p:spPr>
      </p:pic>
      <p:sp>
        <p:nvSpPr>
          <p:cNvPr id="9" name="TextBox 8">
            <a:extLst>
              <a:ext uri="{FF2B5EF4-FFF2-40B4-BE49-F238E27FC236}">
                <a16:creationId xmlns:a16="http://schemas.microsoft.com/office/drawing/2014/main" id="{995E953D-1424-B967-09DB-683CB71D1960}"/>
              </a:ext>
            </a:extLst>
          </p:cNvPr>
          <p:cNvSpPr txBox="1"/>
          <p:nvPr/>
        </p:nvSpPr>
        <p:spPr>
          <a:xfrm>
            <a:off x="1943699" y="710499"/>
            <a:ext cx="6089716" cy="938719"/>
          </a:xfrm>
          <a:prstGeom prst="rect">
            <a:avLst/>
          </a:prstGeom>
          <a:noFill/>
        </p:spPr>
        <p:txBody>
          <a:bodyPr wrap="square" rtlCol="0">
            <a:spAutoFit/>
          </a:bodyPr>
          <a:lstStyle/>
          <a:p>
            <a:pPr algn="ctr"/>
            <a:r>
              <a:rPr lang="en-US" sz="5500" b="1">
                <a:solidFill>
                  <a:srgbClr val="54433F"/>
                </a:solidFill>
                <a:latin typeface="Arial" panose="020B0604020202020204" pitchFamily="34" charset="0"/>
                <a:cs typeface="Arial" panose="020B0604020202020204" pitchFamily="34" charset="0"/>
              </a:rPr>
              <a:t>Trả lời câu hỏi</a:t>
            </a:r>
          </a:p>
        </p:txBody>
      </p:sp>
      <p:sp>
        <p:nvSpPr>
          <p:cNvPr id="19" name="Rounded Rectangle 4">
            <a:extLst>
              <a:ext uri="{FF2B5EF4-FFF2-40B4-BE49-F238E27FC236}">
                <a16:creationId xmlns:a16="http://schemas.microsoft.com/office/drawing/2014/main" id="{6E6716FA-47D4-54BD-A60A-24F482E0BFF6}"/>
              </a:ext>
            </a:extLst>
          </p:cNvPr>
          <p:cNvSpPr/>
          <p:nvPr/>
        </p:nvSpPr>
        <p:spPr>
          <a:xfrm>
            <a:off x="3814248" y="2224229"/>
            <a:ext cx="13616682" cy="7151017"/>
          </a:xfrm>
          <a:prstGeom prst="roundRect">
            <a:avLst/>
          </a:prstGeom>
          <a:solidFill>
            <a:srgbClr val="7DA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30000"/>
              </a:lnSpc>
            </a:pPr>
            <a:r>
              <a:rPr lang="en-US" sz="4200">
                <a:solidFill>
                  <a:schemeClr val="bg1"/>
                </a:solidFill>
                <a:latin typeface="Arial" panose="020B0604020202020204" pitchFamily="34" charset="0"/>
                <a:cs typeface="Arial" panose="020B0604020202020204" pitchFamily="34" charset="0"/>
              </a:rPr>
              <a:t>1. Địa phương em có những lợi thế gì để phát triển trồng trọt?</a:t>
            </a:r>
          </a:p>
          <a:p>
            <a:pPr algn="just">
              <a:lnSpc>
                <a:spcPct val="130000"/>
              </a:lnSpc>
            </a:pPr>
            <a:r>
              <a:rPr lang="en-US" sz="4200">
                <a:solidFill>
                  <a:schemeClr val="bg1"/>
                </a:solidFill>
                <a:latin typeface="Arial" panose="020B0604020202020204" pitchFamily="34" charset="0"/>
                <a:cs typeface="Arial" panose="020B0604020202020204" pitchFamily="34" charset="0"/>
              </a:rPr>
              <a:t>2. Hoàn thành phiếu học tập theo mẫu bảng dưới đây với các loại cây trồng phổ biến ở địa phương em.</a:t>
            </a:r>
            <a:endParaRPr lang="en-US" sz="4200" dirty="0">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365E5E6F-7B25-4EA1-8353-79EBD5D58F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039" y="4945589"/>
            <a:ext cx="5268913" cy="5268913"/>
          </a:xfrm>
          <a:prstGeom prst="rect">
            <a:avLst/>
          </a:prstGeom>
        </p:spPr>
      </p:pic>
      <p:pic>
        <p:nvPicPr>
          <p:cNvPr id="21" name="Picture 20">
            <a:extLst>
              <a:ext uri="{FF2B5EF4-FFF2-40B4-BE49-F238E27FC236}">
                <a16:creationId xmlns:a16="http://schemas.microsoft.com/office/drawing/2014/main" id="{8B9B0EEB-B1F7-7378-32B3-7EAE6A90AF68}"/>
              </a:ext>
            </a:extLst>
          </p:cNvPr>
          <p:cNvPicPr>
            <a:picLocks noChangeAspect="1"/>
          </p:cNvPicPr>
          <p:nvPr/>
        </p:nvPicPr>
        <p:blipFill>
          <a:blip r:embed="rId4"/>
          <a:stretch>
            <a:fillRect/>
          </a:stretch>
        </p:blipFill>
        <p:spPr>
          <a:xfrm>
            <a:off x="4320524" y="6354343"/>
            <a:ext cx="12604130" cy="2457525"/>
          </a:xfrm>
          <a:prstGeom prst="rect">
            <a:avLst/>
          </a:prstGeom>
        </p:spPr>
      </p:pic>
      <p:pic>
        <p:nvPicPr>
          <p:cNvPr id="7" name="Picture 6">
            <a:extLst>
              <a:ext uri="{FF2B5EF4-FFF2-40B4-BE49-F238E27FC236}">
                <a16:creationId xmlns:a16="http://schemas.microsoft.com/office/drawing/2014/main" id="{559137DA-E38E-90E2-C5CF-BAB6679E72C9}"/>
              </a:ext>
            </a:extLst>
          </p:cNvPr>
          <p:cNvPicPr>
            <a:picLocks noChangeAspect="1"/>
          </p:cNvPicPr>
          <p:nvPr/>
        </p:nvPicPr>
        <p:blipFill>
          <a:blip r:embed="rId5"/>
          <a:stretch>
            <a:fillRect/>
          </a:stretch>
        </p:blipFill>
        <p:spPr>
          <a:xfrm>
            <a:off x="609600" y="225751"/>
            <a:ext cx="2054530" cy="1908213"/>
          </a:xfrm>
          <a:prstGeom prst="rect">
            <a:avLst/>
          </a:prstGeom>
        </p:spPr>
      </p:pic>
    </p:spTree>
    <p:extLst>
      <p:ext uri="{BB962C8B-B14F-4D97-AF65-F5344CB8AC3E}">
        <p14:creationId xmlns:p14="http://schemas.microsoft.com/office/powerpoint/2010/main" val="2835871961"/>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heel(1)">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29" dur="500"/>
                                        <p:tgtEl>
                                          <p:spTgt spid="1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34" dur="500"/>
                                        <p:tgtEl>
                                          <p:spTgt spid="1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694B6C-F7D8-D48C-1668-1BF0677EC2E6}"/>
              </a:ext>
            </a:extLst>
          </p:cNvPr>
          <p:cNvPicPr>
            <a:picLocks noChangeAspect="1"/>
          </p:cNvPicPr>
          <p:nvPr/>
        </p:nvPicPr>
        <p:blipFill>
          <a:blip r:embed="rId2"/>
          <a:stretch>
            <a:fillRect/>
          </a:stretch>
        </p:blipFill>
        <p:spPr>
          <a:xfrm>
            <a:off x="-1286934" y="-1478280"/>
            <a:ext cx="20861867" cy="11734800"/>
          </a:xfrm>
          <a:prstGeom prst="rect">
            <a:avLst/>
          </a:prstGeom>
        </p:spPr>
      </p:pic>
      <p:sp>
        <p:nvSpPr>
          <p:cNvPr id="11" name="TextBox 10">
            <a:extLst>
              <a:ext uri="{FF2B5EF4-FFF2-40B4-BE49-F238E27FC236}">
                <a16:creationId xmlns:a16="http://schemas.microsoft.com/office/drawing/2014/main" id="{C5CEBFEB-75C8-847C-9BF6-2F7A043B854C}"/>
              </a:ext>
            </a:extLst>
          </p:cNvPr>
          <p:cNvSpPr txBox="1"/>
          <p:nvPr/>
        </p:nvSpPr>
        <p:spPr>
          <a:xfrm>
            <a:off x="1409700" y="774470"/>
            <a:ext cx="15468600" cy="845103"/>
          </a:xfrm>
          <a:prstGeom prst="rect">
            <a:avLst/>
          </a:prstGeom>
          <a:noFill/>
        </p:spPr>
        <p:txBody>
          <a:bodyPr wrap="square">
            <a:spAutoFit/>
          </a:bodyPr>
          <a:lstStyle/>
          <a:p>
            <a:pPr algn="just">
              <a:lnSpc>
                <a:spcPct val="13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1. HS liên hệ thực tế địa phương để trả lời câu hỏi.</a:t>
            </a:r>
          </a:p>
        </p:txBody>
      </p:sp>
      <p:sp>
        <p:nvSpPr>
          <p:cNvPr id="6" name="Arrow: Pentagon 5">
            <a:extLst>
              <a:ext uri="{FF2B5EF4-FFF2-40B4-BE49-F238E27FC236}">
                <a16:creationId xmlns:a16="http://schemas.microsoft.com/office/drawing/2014/main" id="{A3CA3A1F-0ADB-EA4D-BD79-8ED964298176}"/>
              </a:ext>
            </a:extLst>
          </p:cNvPr>
          <p:cNvSpPr/>
          <p:nvPr/>
        </p:nvSpPr>
        <p:spPr>
          <a:xfrm>
            <a:off x="1409700" y="2198154"/>
            <a:ext cx="15468600" cy="1977937"/>
          </a:xfrm>
          <a:prstGeom prst="homePlate">
            <a:avLst/>
          </a:prstGeom>
        </p:spPr>
        <p:style>
          <a:lnRef idx="3">
            <a:schemeClr val="lt1"/>
          </a:lnRef>
          <a:fillRef idx="1">
            <a:schemeClr val="accent6"/>
          </a:fillRef>
          <a:effectRef idx="1">
            <a:schemeClr val="accent6"/>
          </a:effectRef>
          <a:fontRef idx="minor">
            <a:schemeClr val="lt1"/>
          </a:fontRef>
        </p:style>
        <p:txBody>
          <a:bodyPr rtlCol="0" anchor="ctr"/>
          <a:lstStyle/>
          <a:p>
            <a:pPr algn="just">
              <a:lnSpc>
                <a:spcPct val="130000"/>
              </a:lnSpc>
              <a:spcBef>
                <a:spcPts val="300"/>
              </a:spcBef>
              <a:spcAft>
                <a:spcPts val="300"/>
              </a:spcAft>
            </a:pPr>
            <a:r>
              <a:rPr lang="en-US" sz="4200" i="1">
                <a:effectLst/>
                <a:latin typeface="Arial" panose="020B0604020202020204" pitchFamily="34" charset="0"/>
                <a:ea typeface="Calibri" panose="020F0502020204030204" pitchFamily="34" charset="0"/>
                <a:cs typeface="Arial" panose="020B0604020202020204" pitchFamily="34" charset="0"/>
              </a:rPr>
              <a:t>Gợi ý: Diện tích đất, kinh nghiệm người dân, áp dụng KHKT, chính sách của nhà nước,…</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7BAA70A-0BF3-22BF-EFB7-1259AE2292D4}"/>
              </a:ext>
            </a:extLst>
          </p:cNvPr>
          <p:cNvSpPr txBox="1"/>
          <p:nvPr/>
        </p:nvSpPr>
        <p:spPr>
          <a:xfrm>
            <a:off x="1409700" y="4754672"/>
            <a:ext cx="12283068" cy="1911549"/>
          </a:xfrm>
          <a:prstGeom prst="rect">
            <a:avLst/>
          </a:prstGeom>
          <a:noFill/>
        </p:spPr>
        <p:txBody>
          <a:bodyPr wrap="square">
            <a:spAutoFit/>
          </a:bodyPr>
          <a:lstStyle/>
          <a:p>
            <a:pPr>
              <a:lnSpc>
                <a:spcPct val="150000"/>
              </a:lnSpc>
            </a:pPr>
            <a:r>
              <a:rPr lang="en-US" sz="4200">
                <a:effectLst/>
                <a:latin typeface="Arial" panose="020B0604020202020204" pitchFamily="34" charset="0"/>
                <a:ea typeface="Calibri" panose="020F0502020204030204" pitchFamily="34" charset="0"/>
                <a:cs typeface="Arial" panose="020B0604020202020204" pitchFamily="34" charset="0"/>
              </a:rPr>
              <a:t>2. HS liên hệ thực tế địa phương để trả lời câu hỏi.</a:t>
            </a:r>
          </a:p>
          <a:p>
            <a:pPr>
              <a:lnSpc>
                <a:spcPct val="150000"/>
              </a:lnSpc>
            </a:pPr>
            <a:r>
              <a:rPr lang="en-US" sz="4200">
                <a:latin typeface="Arial" panose="020B0604020202020204" pitchFamily="34" charset="0"/>
                <a:ea typeface="Calibri" panose="020F0502020204030204" pitchFamily="34" charset="0"/>
                <a:cs typeface="Arial" panose="020B0604020202020204" pitchFamily="34" charset="0"/>
              </a:rPr>
              <a:t>Ví dụ:</a:t>
            </a:r>
            <a:r>
              <a:rPr lang="en-US" sz="4200">
                <a:effectLst/>
                <a:latin typeface="Arial" panose="020B0604020202020204" pitchFamily="34" charset="0"/>
                <a:ea typeface="Calibri" panose="020F0502020204030204" pitchFamily="34" charset="0"/>
                <a:cs typeface="Arial" panose="020B0604020202020204" pitchFamily="34" charset="0"/>
              </a:rPr>
              <a:t> </a:t>
            </a:r>
            <a:endParaRPr lang="en-US" sz="420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82FB834-54EB-43C2-E31D-358E2833B59A}"/>
              </a:ext>
            </a:extLst>
          </p:cNvPr>
          <p:cNvPicPr>
            <a:picLocks noChangeAspect="1"/>
          </p:cNvPicPr>
          <p:nvPr/>
        </p:nvPicPr>
        <p:blipFill>
          <a:blip r:embed="rId3"/>
          <a:stretch>
            <a:fillRect/>
          </a:stretch>
        </p:blipFill>
        <p:spPr>
          <a:xfrm>
            <a:off x="3159268" y="6335680"/>
            <a:ext cx="14197200" cy="3068497"/>
          </a:xfrm>
          <a:prstGeom prst="rect">
            <a:avLst/>
          </a:prstGeom>
        </p:spPr>
      </p:pic>
    </p:spTree>
    <p:extLst>
      <p:ext uri="{BB962C8B-B14F-4D97-AF65-F5344CB8AC3E}">
        <p14:creationId xmlns:p14="http://schemas.microsoft.com/office/powerpoint/2010/main" val="415659350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down)">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fade">
                                      <p:cBhvr>
                                        <p:cTn id="22" dur="5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69AC6-3525-F94E-5092-80DDDD7AA678}"/>
              </a:ext>
            </a:extLst>
          </p:cNvPr>
          <p:cNvPicPr>
            <a:picLocks noChangeAspect="1"/>
          </p:cNvPicPr>
          <p:nvPr/>
        </p:nvPicPr>
        <p:blipFill>
          <a:blip r:embed="rId2"/>
          <a:stretch>
            <a:fillRect/>
          </a:stretch>
        </p:blipFill>
        <p:spPr>
          <a:xfrm>
            <a:off x="-1752600" y="-625996"/>
            <a:ext cx="20813527" cy="6096588"/>
          </a:xfrm>
          <a:prstGeom prst="rect">
            <a:avLst/>
          </a:prstGeom>
        </p:spPr>
      </p:pic>
      <p:sp>
        <p:nvSpPr>
          <p:cNvPr id="12" name="TextBox 8">
            <a:extLst>
              <a:ext uri="{FF2B5EF4-FFF2-40B4-BE49-F238E27FC236}">
                <a16:creationId xmlns:a16="http://schemas.microsoft.com/office/drawing/2014/main" id="{11FBBD11-F957-1547-D874-672DBB5A1D30}"/>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VẬN DỤNG</a:t>
            </a:r>
          </a:p>
        </p:txBody>
      </p:sp>
      <p:grpSp>
        <p:nvGrpSpPr>
          <p:cNvPr id="18" name="Group 27">
            <a:extLst>
              <a:ext uri="{FF2B5EF4-FFF2-40B4-BE49-F238E27FC236}">
                <a16:creationId xmlns:a16="http://schemas.microsoft.com/office/drawing/2014/main" id="{666FA9A6-A3CA-729A-BBFC-B243F34EC900}"/>
              </a:ext>
            </a:extLst>
          </p:cNvPr>
          <p:cNvGrpSpPr/>
          <p:nvPr/>
        </p:nvGrpSpPr>
        <p:grpSpPr>
          <a:xfrm>
            <a:off x="1181099" y="1822952"/>
            <a:ext cx="15925800" cy="7879460"/>
            <a:chOff x="-29331158" y="-4844006"/>
            <a:chExt cx="9877539" cy="7817280"/>
          </a:xfrm>
        </p:grpSpPr>
        <p:sp>
          <p:nvSpPr>
            <p:cNvPr id="19" name="Freeform 28">
              <a:extLst>
                <a:ext uri="{FF2B5EF4-FFF2-40B4-BE49-F238E27FC236}">
                  <a16:creationId xmlns:a16="http://schemas.microsoft.com/office/drawing/2014/main" id="{286D6CB7-DC74-4337-6E4E-BA7707FDFE4B}"/>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92D050"/>
            </a:solidFill>
          </p:spPr>
        </p:sp>
        <p:sp>
          <p:nvSpPr>
            <p:cNvPr id="23" name="Freeform 29">
              <a:extLst>
                <a:ext uri="{FF2B5EF4-FFF2-40B4-BE49-F238E27FC236}">
                  <a16:creationId xmlns:a16="http://schemas.microsoft.com/office/drawing/2014/main" id="{4FB04994-CEE5-D9C9-A035-22B5A86C0054}"/>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E171"/>
            </a:solidFill>
          </p:spPr>
        </p:sp>
      </p:grpSp>
      <p:sp>
        <p:nvSpPr>
          <p:cNvPr id="24" name="TextBox 23">
            <a:extLst>
              <a:ext uri="{FF2B5EF4-FFF2-40B4-BE49-F238E27FC236}">
                <a16:creationId xmlns:a16="http://schemas.microsoft.com/office/drawing/2014/main" id="{840CD9C3-5638-045B-85CE-094195C488C0}"/>
              </a:ext>
            </a:extLst>
          </p:cNvPr>
          <p:cNvSpPr txBox="1"/>
          <p:nvPr/>
        </p:nvSpPr>
        <p:spPr>
          <a:xfrm>
            <a:off x="1515407" y="3526587"/>
            <a:ext cx="15261988" cy="4206023"/>
          </a:xfrm>
          <a:prstGeom prst="rect">
            <a:avLst/>
          </a:prstGeom>
          <a:noFill/>
        </p:spPr>
        <p:txBody>
          <a:bodyPr wrap="square">
            <a:spAutoFit/>
          </a:bodyPr>
          <a:lstStyle/>
          <a:p>
            <a:pPr algn="just">
              <a:lnSpc>
                <a:spcPct val="130000"/>
              </a:lnSpc>
              <a:spcBef>
                <a:spcPts val="300"/>
              </a:spcBef>
              <a:spcAft>
                <a:spcPts val="300"/>
              </a:spcAft>
            </a:pPr>
            <a:r>
              <a:rPr lang="nl-NL" sz="4200" b="1" i="1" u="sng">
                <a:solidFill>
                  <a:schemeClr val="bg1"/>
                </a:solidFill>
                <a:effectLst/>
                <a:latin typeface="Arial" panose="020B0604020202020204" pitchFamily="34" charset="0"/>
                <a:ea typeface="Calibri" panose="020F0502020204030204" pitchFamily="34" charset="0"/>
                <a:cs typeface="Arial" panose="020B0604020202020204" pitchFamily="34" charset="0"/>
              </a:rPr>
              <a:t>Nhiệm vụ 1:</a:t>
            </a:r>
            <a:r>
              <a:rPr lang="nl-NL" sz="4200">
                <a:solidFill>
                  <a:schemeClr val="bg1"/>
                </a:solidFill>
                <a:effectLst/>
                <a:latin typeface="Arial" panose="020B0604020202020204" pitchFamily="34" charset="0"/>
                <a:ea typeface="Calibri" panose="020F0502020204030204" pitchFamily="34" charset="0"/>
                <a:cs typeface="Arial" panose="020B0604020202020204" pitchFamily="34" charset="0"/>
              </a:rPr>
              <a:t> Bạn Mai rất yêu thích nghiên cứu khoa học, yêu thích cây trồng. Mai ước mơ sau này sẽ tạo ra những giống cây trồng mới, cho năng suất cao, chất lượng tốt, phục vụ đời sống con người. Theo em, bạn Mai phù hợp với ngành nghề nào trong trồng trọt. Vì sao?</a:t>
            </a:r>
            <a:endParaRPr lang="en-US" sz="4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37011F7-A2A6-B855-936E-E71BD447D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8688" y="7482742"/>
            <a:ext cx="8549005" cy="3682648"/>
          </a:xfrm>
          <a:prstGeom prst="rect">
            <a:avLst/>
          </a:prstGeom>
        </p:spPr>
      </p:pic>
    </p:spTree>
    <p:extLst>
      <p:ext uri="{BB962C8B-B14F-4D97-AF65-F5344CB8AC3E}">
        <p14:creationId xmlns:p14="http://schemas.microsoft.com/office/powerpoint/2010/main" val="32771241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24"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FE4B28-2C2F-611D-251B-00E0A62542B1}"/>
              </a:ext>
            </a:extLst>
          </p:cNvPr>
          <p:cNvPicPr>
            <a:picLocks noChangeAspect="1"/>
          </p:cNvPicPr>
          <p:nvPr/>
        </p:nvPicPr>
        <p:blipFill>
          <a:blip r:embed="rId2"/>
          <a:stretch>
            <a:fillRect/>
          </a:stretch>
        </p:blipFill>
        <p:spPr>
          <a:xfrm>
            <a:off x="-2514600" y="-3820040"/>
            <a:ext cx="23680700" cy="17927080"/>
          </a:xfrm>
          <a:prstGeom prst="rect">
            <a:avLst/>
          </a:prstGeom>
        </p:spPr>
      </p:pic>
      <p:pic>
        <p:nvPicPr>
          <p:cNvPr id="3074" name="Picture 12" descr="A group of people in lab coats&#10;&#10;Description automatically generated with low confidence">
            <a:extLst>
              <a:ext uri="{FF2B5EF4-FFF2-40B4-BE49-F238E27FC236}">
                <a16:creationId xmlns:a16="http://schemas.microsoft.com/office/drawing/2014/main" id="{5AADCDBA-EF4D-7E24-E975-9D2C07F8C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4783" y="568008"/>
            <a:ext cx="6863756" cy="468058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4">
            <a:extLst>
              <a:ext uri="{FF2B5EF4-FFF2-40B4-BE49-F238E27FC236}">
                <a16:creationId xmlns:a16="http://schemas.microsoft.com/office/drawing/2014/main" id="{181AFE0D-D18A-4D7B-7B48-3AE08DB24442}"/>
              </a:ext>
            </a:extLst>
          </p:cNvPr>
          <p:cNvSpPr>
            <a:spLocks noChangeArrowheads="1"/>
          </p:cNvSpPr>
          <p:nvPr/>
        </p:nvSpPr>
        <p:spPr bwMode="auto">
          <a:xfrm>
            <a:off x="2440045" y="3680618"/>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5">
            <a:extLst>
              <a:ext uri="{FF2B5EF4-FFF2-40B4-BE49-F238E27FC236}">
                <a16:creationId xmlns:a16="http://schemas.microsoft.com/office/drawing/2014/main" id="{5992A99B-FF24-75E8-F698-44BD7BD55F1D}"/>
              </a:ext>
            </a:extLst>
          </p:cNvPr>
          <p:cNvSpPr>
            <a:spLocks noChangeArrowheads="1"/>
          </p:cNvSpPr>
          <p:nvPr/>
        </p:nvSpPr>
        <p:spPr bwMode="auto">
          <a:xfrm>
            <a:off x="2400006" y="9144084"/>
            <a:ext cx="1348798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571500" marR="0" lvl="0" indent="-571500" algn="ctr"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fr-FR" altLang="en-US" sz="42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Theo em, trong trồng trọt có những ngành nghề nào?</a:t>
            </a:r>
            <a:endParaRPr kumimoji="0" lang="en-US" altLang="en-US" sz="4200" b="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3073" name="Picture 11" descr="A person holding a plant&#10;&#10;Description automatically generated with low confidence">
            <a:extLst>
              <a:ext uri="{FF2B5EF4-FFF2-40B4-BE49-F238E27FC236}">
                <a16:creationId xmlns:a16="http://schemas.microsoft.com/office/drawing/2014/main" id="{306D5CCD-53F0-B09C-5EFF-BFF033B4E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1578" y="568007"/>
            <a:ext cx="6863757" cy="468058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13" descr="A person in a white coat&#10;&#10;Description automatically generated with low confidence">
            <a:extLst>
              <a:ext uri="{FF2B5EF4-FFF2-40B4-BE49-F238E27FC236}">
                <a16:creationId xmlns:a16="http://schemas.microsoft.com/office/drawing/2014/main" id="{6382732E-1AE0-27DF-AEEF-615893D611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2831" y="3897565"/>
            <a:ext cx="6863757" cy="48882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wheel(1)">
                                      <p:cBhvr>
                                        <p:cTn id="7" dur="500"/>
                                        <p:tgtEl>
                                          <p:spTgt spid="307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1+#ppt_w/2"/>
                                          </p:val>
                                        </p:tav>
                                        <p:tav tm="100000">
                                          <p:val>
                                            <p:strVal val="#ppt_x"/>
                                          </p:val>
                                        </p:tav>
                                      </p:tavLst>
                                    </p:anim>
                                    <p:anim calcmode="lin" valueType="num">
                                      <p:cBhvr additive="base">
                                        <p:cTn id="13"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circle(in)">
                                      <p:cBhvr>
                                        <p:cTn id="18" dur="500"/>
                                        <p:tgtEl>
                                          <p:spTgt spid="307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8516C3C-6F50-6BEF-462E-AA5416268249}"/>
              </a:ext>
            </a:extLst>
          </p:cNvPr>
          <p:cNvPicPr>
            <a:picLocks noChangeAspect="1"/>
          </p:cNvPicPr>
          <p:nvPr/>
        </p:nvPicPr>
        <p:blipFill>
          <a:blip r:embed="rId2"/>
          <a:stretch>
            <a:fillRect/>
          </a:stretch>
        </p:blipFill>
        <p:spPr>
          <a:xfrm>
            <a:off x="-1752600" y="-625996"/>
            <a:ext cx="20813527" cy="6096588"/>
          </a:xfrm>
          <a:prstGeom prst="rect">
            <a:avLst/>
          </a:prstGeom>
        </p:spPr>
      </p:pic>
      <p:sp>
        <p:nvSpPr>
          <p:cNvPr id="12" name="TextBox 8">
            <a:extLst>
              <a:ext uri="{FF2B5EF4-FFF2-40B4-BE49-F238E27FC236}">
                <a16:creationId xmlns:a16="http://schemas.microsoft.com/office/drawing/2014/main" id="{11FBBD11-F957-1547-D874-672DBB5A1D30}"/>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VẬN DỤNG</a:t>
            </a:r>
          </a:p>
        </p:txBody>
      </p:sp>
      <p:grpSp>
        <p:nvGrpSpPr>
          <p:cNvPr id="18" name="Group 27">
            <a:extLst>
              <a:ext uri="{FF2B5EF4-FFF2-40B4-BE49-F238E27FC236}">
                <a16:creationId xmlns:a16="http://schemas.microsoft.com/office/drawing/2014/main" id="{666FA9A6-A3CA-729A-BBFC-B243F34EC900}"/>
              </a:ext>
            </a:extLst>
          </p:cNvPr>
          <p:cNvGrpSpPr/>
          <p:nvPr/>
        </p:nvGrpSpPr>
        <p:grpSpPr>
          <a:xfrm>
            <a:off x="1181099" y="1822952"/>
            <a:ext cx="15925800" cy="7879460"/>
            <a:chOff x="-29331158" y="-4844006"/>
            <a:chExt cx="9877539" cy="7817280"/>
          </a:xfrm>
        </p:grpSpPr>
        <p:sp>
          <p:nvSpPr>
            <p:cNvPr id="19" name="Freeform 28">
              <a:extLst>
                <a:ext uri="{FF2B5EF4-FFF2-40B4-BE49-F238E27FC236}">
                  <a16:creationId xmlns:a16="http://schemas.microsoft.com/office/drawing/2014/main" id="{286D6CB7-DC74-4337-6E4E-BA7707FDFE4B}"/>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92D050"/>
            </a:solidFill>
          </p:spPr>
        </p:sp>
        <p:sp>
          <p:nvSpPr>
            <p:cNvPr id="23" name="Freeform 29">
              <a:extLst>
                <a:ext uri="{FF2B5EF4-FFF2-40B4-BE49-F238E27FC236}">
                  <a16:creationId xmlns:a16="http://schemas.microsoft.com/office/drawing/2014/main" id="{4FB04994-CEE5-D9C9-A035-22B5A86C0054}"/>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E171"/>
            </a:solidFill>
          </p:spPr>
        </p:sp>
      </p:grpSp>
      <p:sp>
        <p:nvSpPr>
          <p:cNvPr id="24" name="TextBox 23">
            <a:extLst>
              <a:ext uri="{FF2B5EF4-FFF2-40B4-BE49-F238E27FC236}">
                <a16:creationId xmlns:a16="http://schemas.microsoft.com/office/drawing/2014/main" id="{840CD9C3-5638-045B-85CE-094195C488C0}"/>
              </a:ext>
            </a:extLst>
          </p:cNvPr>
          <p:cNvSpPr txBox="1"/>
          <p:nvPr/>
        </p:nvSpPr>
        <p:spPr>
          <a:xfrm>
            <a:off x="1557803" y="3199353"/>
            <a:ext cx="15172393" cy="5200142"/>
          </a:xfrm>
          <a:prstGeom prst="rect">
            <a:avLst/>
          </a:prstGeom>
          <a:noFill/>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nl-NL" sz="4200">
                <a:solidFill>
                  <a:schemeClr val="bg1"/>
                </a:solidFill>
                <a:effectLst/>
                <a:latin typeface="Arial" panose="020B0604020202020204" pitchFamily="34" charset="0"/>
                <a:ea typeface="Calibri" panose="020F0502020204030204" pitchFamily="34" charset="0"/>
                <a:cs typeface="Arial" panose="020B0604020202020204" pitchFamily="34" charset="0"/>
              </a:rPr>
              <a:t>Bạn Mai phù hợp với nghề kĩ sự chọn giống vì bạn yêu thích nghiên cứu khoa học, yêu thích cây trồng.</a:t>
            </a:r>
          </a:p>
          <a:p>
            <a:pPr marL="571500" indent="-571500" algn="just">
              <a:lnSpc>
                <a:spcPct val="130000"/>
              </a:lnSpc>
              <a:spcBef>
                <a:spcPts val="300"/>
              </a:spcBef>
              <a:spcAft>
                <a:spcPts val="300"/>
              </a:spcAft>
              <a:buFont typeface="Symbol" panose="05050102010706020507" pitchFamily="18" charset="2"/>
              <a:buChar char="Þ"/>
            </a:pPr>
            <a:r>
              <a:rPr lang="nl-NL" sz="4200">
                <a:solidFill>
                  <a:schemeClr val="bg1"/>
                </a:solidFill>
                <a:latin typeface="Arial" panose="020B0604020202020204" pitchFamily="34" charset="0"/>
                <a:ea typeface="Calibri" panose="020F0502020204030204" pitchFamily="34" charset="0"/>
                <a:cs typeface="Arial" panose="020B0604020202020204" pitchFamily="34" charset="0"/>
              </a:rPr>
              <a:t> Đ</a:t>
            </a:r>
            <a:r>
              <a:rPr lang="nl-NL" sz="4200">
                <a:solidFill>
                  <a:schemeClr val="bg1"/>
                </a:solidFill>
                <a:effectLst/>
                <a:latin typeface="Arial" panose="020B0604020202020204" pitchFamily="34" charset="0"/>
                <a:ea typeface="Calibri" panose="020F0502020204030204" pitchFamily="34" charset="0"/>
                <a:cs typeface="Arial" panose="020B0604020202020204" pitchFamily="34" charset="0"/>
              </a:rPr>
              <a:t>ây là những phẩm chất cần thiết của một kĩ sư chọn giống cây trồng. </a:t>
            </a:r>
          </a:p>
          <a:p>
            <a:pPr marL="571500" indent="-571500" algn="just">
              <a:lnSpc>
                <a:spcPct val="130000"/>
              </a:lnSpc>
              <a:spcBef>
                <a:spcPts val="300"/>
              </a:spcBef>
              <a:spcAft>
                <a:spcPts val="300"/>
              </a:spcAft>
              <a:buFont typeface="Arial" panose="020B0604020202020204" pitchFamily="34" charset="0"/>
              <a:buChar char="•"/>
            </a:pPr>
            <a:r>
              <a:rPr lang="nl-NL" sz="4200">
                <a:solidFill>
                  <a:schemeClr val="bg1"/>
                </a:solidFill>
                <a:effectLst/>
                <a:latin typeface="Arial" panose="020B0604020202020204" pitchFamily="34" charset="0"/>
                <a:ea typeface="Calibri" panose="020F0502020204030204" pitchFamily="34" charset="0"/>
                <a:cs typeface="Arial" panose="020B0604020202020204" pitchFamily="34" charset="0"/>
              </a:rPr>
              <a:t>Nghiên cứu tạo giống cây trồng mới là công việc của nhà chọn giống cây trồng. </a:t>
            </a:r>
            <a:endParaRPr lang="en-US" sz="4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7467300-FAA8-F198-CD0A-A03EF6F64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2316" y="7208884"/>
            <a:ext cx="3494583" cy="3494583"/>
          </a:xfrm>
          <a:prstGeom prst="rect">
            <a:avLst/>
          </a:prstGeom>
        </p:spPr>
      </p:pic>
      <p:pic>
        <p:nvPicPr>
          <p:cNvPr id="13" name="Picture 2">
            <a:extLst>
              <a:ext uri="{FF2B5EF4-FFF2-40B4-BE49-F238E27FC236}">
                <a16:creationId xmlns:a16="http://schemas.microsoft.com/office/drawing/2014/main" id="{BE6ABD05-124A-0AA8-3D03-AAA3732967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810" y="8553971"/>
            <a:ext cx="1557011" cy="1557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242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anim calcmode="lin" valueType="num">
                                      <p:cBhvr>
                                        <p:cTn id="8"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4">
                                            <p:txEl>
                                              <p:pRg st="1" end="1"/>
                                            </p:txEl>
                                          </p:spTgt>
                                        </p:tgtEl>
                                        <p:attrNameLst>
                                          <p:attrName>style.visibility</p:attrName>
                                        </p:attrNameLst>
                                      </p:cBhvr>
                                      <p:to>
                                        <p:strVal val="visible"/>
                                      </p:to>
                                    </p:set>
                                    <p:animEffect transition="in" filter="wipe(left)">
                                      <p:cBhvr>
                                        <p:cTn id="14" dur="500"/>
                                        <p:tgtEl>
                                          <p:spTgt spid="2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4">
                                            <p:txEl>
                                              <p:pRg st="2" end="2"/>
                                            </p:txEl>
                                          </p:spTgt>
                                        </p:tgtEl>
                                        <p:attrNameLst>
                                          <p:attrName>style.visibility</p:attrName>
                                        </p:attrNameLst>
                                      </p:cBhvr>
                                      <p:to>
                                        <p:strVal val="visible"/>
                                      </p:to>
                                    </p:set>
                                    <p:animEffect transition="in" filter="fade">
                                      <p:cBhvr>
                                        <p:cTn id="19" dur="500"/>
                                        <p:tgtEl>
                                          <p:spTgt spid="24">
                                            <p:txEl>
                                              <p:pRg st="2" end="2"/>
                                            </p:txEl>
                                          </p:spTgt>
                                        </p:tgtEl>
                                      </p:cBhvr>
                                    </p:animEffect>
                                    <p:anim calcmode="lin" valueType="num">
                                      <p:cBhvr>
                                        <p:cTn id="20"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EE35CE-EB37-EB89-0085-506DE6EBEE39}"/>
              </a:ext>
            </a:extLst>
          </p:cNvPr>
          <p:cNvPicPr>
            <a:picLocks noChangeAspect="1"/>
          </p:cNvPicPr>
          <p:nvPr/>
        </p:nvPicPr>
        <p:blipFill>
          <a:blip r:embed="rId2"/>
          <a:stretch>
            <a:fillRect/>
          </a:stretch>
        </p:blipFill>
        <p:spPr>
          <a:xfrm>
            <a:off x="-1981200" y="-2179070"/>
            <a:ext cx="21416064" cy="7717612"/>
          </a:xfrm>
          <a:prstGeom prst="rect">
            <a:avLst/>
          </a:prstGeom>
        </p:spPr>
      </p:pic>
      <p:sp>
        <p:nvSpPr>
          <p:cNvPr id="12" name="TextBox 8">
            <a:extLst>
              <a:ext uri="{FF2B5EF4-FFF2-40B4-BE49-F238E27FC236}">
                <a16:creationId xmlns:a16="http://schemas.microsoft.com/office/drawing/2014/main" id="{11FBBD11-F957-1547-D874-672DBB5A1D30}"/>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VẬN DỤNG</a:t>
            </a:r>
          </a:p>
        </p:txBody>
      </p:sp>
      <p:sp>
        <p:nvSpPr>
          <p:cNvPr id="3" name="Speech Bubble: Rectangle with Corners Rounded 2">
            <a:extLst>
              <a:ext uri="{FF2B5EF4-FFF2-40B4-BE49-F238E27FC236}">
                <a16:creationId xmlns:a16="http://schemas.microsoft.com/office/drawing/2014/main" id="{A5183B40-4B14-F97D-D611-D62EA0F8C6E5}"/>
              </a:ext>
            </a:extLst>
          </p:cNvPr>
          <p:cNvSpPr/>
          <p:nvPr/>
        </p:nvSpPr>
        <p:spPr>
          <a:xfrm>
            <a:off x="412491" y="2311043"/>
            <a:ext cx="10715054" cy="3901114"/>
          </a:xfrm>
          <a:prstGeom prst="wedgeRoundRectCallout">
            <a:avLst>
              <a:gd name="adj1" fmla="val -4446"/>
              <a:gd name="adj2" fmla="val 78305"/>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just">
              <a:lnSpc>
                <a:spcPct val="130000"/>
              </a:lnSpc>
            </a:pPr>
            <a:r>
              <a:rPr lang="en-US" sz="3800">
                <a:latin typeface="Arial" panose="020B0604020202020204" pitchFamily="34" charset="0"/>
                <a:cs typeface="Arial" panose="020B0604020202020204" pitchFamily="34" charset="0"/>
              </a:rPr>
              <a:t>Tiến hành khảo sát, ghi chép lại tên các loại cây trồng có trong khuôn viên trường học/ gia đình/ nơi em sống… và phân chia chúng thành các nhóm thích hợp theo mục địch sử dụng.</a:t>
            </a:r>
          </a:p>
        </p:txBody>
      </p:sp>
      <p:pic>
        <p:nvPicPr>
          <p:cNvPr id="1026" name="Picture 2">
            <a:extLst>
              <a:ext uri="{FF2B5EF4-FFF2-40B4-BE49-F238E27FC236}">
                <a16:creationId xmlns:a16="http://schemas.microsoft.com/office/drawing/2014/main" id="{9B159614-04EA-BDA9-7B1D-CEC9DF455E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6840" y="5629599"/>
            <a:ext cx="7721386" cy="43360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D29EFA9-613B-1A6A-FF3B-72F4CC07AF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9800" y="6394272"/>
            <a:ext cx="3571361" cy="3571361"/>
          </a:xfrm>
          <a:prstGeom prst="rect">
            <a:avLst/>
          </a:prstGeom>
        </p:spPr>
      </p:pic>
    </p:spTree>
    <p:extLst>
      <p:ext uri="{BB962C8B-B14F-4D97-AF65-F5344CB8AC3E}">
        <p14:creationId xmlns:p14="http://schemas.microsoft.com/office/powerpoint/2010/main" val="283231472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02DAB7-AB8A-2C4E-205A-0B7EB3BCC5D9}"/>
              </a:ext>
            </a:extLst>
          </p:cNvPr>
          <p:cNvPicPr>
            <a:picLocks noChangeAspect="1"/>
          </p:cNvPicPr>
          <p:nvPr/>
        </p:nvPicPr>
        <p:blipFill>
          <a:blip r:embed="rId2"/>
          <a:stretch>
            <a:fillRect/>
          </a:stretch>
        </p:blipFill>
        <p:spPr>
          <a:xfrm>
            <a:off x="0" y="-2411609"/>
            <a:ext cx="19354800" cy="12698609"/>
          </a:xfrm>
          <a:prstGeom prst="rect">
            <a:avLst/>
          </a:prstGeom>
        </p:spPr>
      </p:pic>
      <p:grpSp>
        <p:nvGrpSpPr>
          <p:cNvPr id="22" name="Group 4">
            <a:extLst>
              <a:ext uri="{FF2B5EF4-FFF2-40B4-BE49-F238E27FC236}">
                <a16:creationId xmlns:a16="http://schemas.microsoft.com/office/drawing/2014/main" id="{1C02E8AE-52A4-CD97-6CD6-72204FDF73DF}"/>
              </a:ext>
            </a:extLst>
          </p:cNvPr>
          <p:cNvGrpSpPr/>
          <p:nvPr/>
        </p:nvGrpSpPr>
        <p:grpSpPr>
          <a:xfrm>
            <a:off x="853579" y="7304952"/>
            <a:ext cx="10753079" cy="1916632"/>
            <a:chOff x="0" y="0"/>
            <a:chExt cx="6990895" cy="1169740"/>
          </a:xfrm>
          <a:solidFill>
            <a:schemeClr val="accent5">
              <a:lumMod val="75000"/>
            </a:schemeClr>
          </a:solidFill>
        </p:grpSpPr>
        <p:sp>
          <p:nvSpPr>
            <p:cNvPr id="23" name="Freeform 5">
              <a:extLst>
                <a:ext uri="{FF2B5EF4-FFF2-40B4-BE49-F238E27FC236}">
                  <a16:creationId xmlns:a16="http://schemas.microsoft.com/office/drawing/2014/main" id="{CCD03EB8-E261-40AA-4077-D81ED10BCD5C}"/>
                </a:ext>
              </a:extLst>
            </p:cNvPr>
            <p:cNvSpPr/>
            <p:nvPr/>
          </p:nvSpPr>
          <p:spPr>
            <a:xfrm>
              <a:off x="10160" y="16510"/>
              <a:ext cx="6968035" cy="1141800"/>
            </a:xfrm>
            <a:custGeom>
              <a:avLst/>
              <a:gdLst/>
              <a:ahLst/>
              <a:cxnLst/>
              <a:rect l="l" t="t" r="r" b="b"/>
              <a:pathLst>
                <a:path w="6968035" h="1141800">
                  <a:moveTo>
                    <a:pt x="6968035" y="1141800"/>
                  </a:moveTo>
                  <a:lnTo>
                    <a:pt x="0" y="1134180"/>
                  </a:lnTo>
                  <a:lnTo>
                    <a:pt x="0" y="409233"/>
                  </a:lnTo>
                  <a:lnTo>
                    <a:pt x="17780" y="19050"/>
                  </a:lnTo>
                  <a:lnTo>
                    <a:pt x="3472781" y="0"/>
                  </a:lnTo>
                  <a:lnTo>
                    <a:pt x="6948985" y="5080"/>
                  </a:lnTo>
                  <a:close/>
                </a:path>
              </a:pathLst>
            </a:custGeom>
            <a:grpFill/>
          </p:spPr>
        </p:sp>
        <p:sp>
          <p:nvSpPr>
            <p:cNvPr id="25" name="Freeform 6">
              <a:extLst>
                <a:ext uri="{FF2B5EF4-FFF2-40B4-BE49-F238E27FC236}">
                  <a16:creationId xmlns:a16="http://schemas.microsoft.com/office/drawing/2014/main" id="{A77EB382-B358-783A-0C76-88F77E2774F9}"/>
                </a:ext>
              </a:extLst>
            </p:cNvPr>
            <p:cNvSpPr/>
            <p:nvPr/>
          </p:nvSpPr>
          <p:spPr>
            <a:xfrm>
              <a:off x="-3810" y="0"/>
              <a:ext cx="6997245" cy="1168470"/>
            </a:xfrm>
            <a:custGeom>
              <a:avLst/>
              <a:gdLst/>
              <a:ahLst/>
              <a:cxnLst/>
              <a:rect l="l" t="t" r="r" b="b"/>
              <a:pathLst>
                <a:path w="6997245" h="1168470">
                  <a:moveTo>
                    <a:pt x="6962955" y="21590"/>
                  </a:moveTo>
                  <a:cubicBezTo>
                    <a:pt x="6964225" y="34290"/>
                    <a:pt x="6964225" y="44450"/>
                    <a:pt x="6965495" y="54610"/>
                  </a:cubicBezTo>
                  <a:cubicBezTo>
                    <a:pt x="6968035" y="80471"/>
                    <a:pt x="6969305" y="103823"/>
                    <a:pt x="6971845" y="126340"/>
                  </a:cubicBezTo>
                  <a:cubicBezTo>
                    <a:pt x="6971845" y="158866"/>
                    <a:pt x="6984545" y="800205"/>
                    <a:pt x="6990895" y="832730"/>
                  </a:cubicBezTo>
                  <a:cubicBezTo>
                    <a:pt x="6997245" y="881936"/>
                    <a:pt x="6993435" y="931975"/>
                    <a:pt x="6993435" y="981181"/>
                  </a:cubicBezTo>
                  <a:cubicBezTo>
                    <a:pt x="6993435" y="1024548"/>
                    <a:pt x="6994705" y="1064580"/>
                    <a:pt x="6995975" y="1107510"/>
                  </a:cubicBezTo>
                  <a:cubicBezTo>
                    <a:pt x="6995975" y="1129100"/>
                    <a:pt x="6995975" y="1143070"/>
                    <a:pt x="6995975" y="1167200"/>
                  </a:cubicBezTo>
                  <a:cubicBezTo>
                    <a:pt x="6973115" y="1167200"/>
                    <a:pt x="6952795" y="1168470"/>
                    <a:pt x="6915340" y="1167200"/>
                  </a:cubicBezTo>
                  <a:cubicBezTo>
                    <a:pt x="6560470" y="1162120"/>
                    <a:pt x="6200141" y="1168470"/>
                    <a:pt x="5845271" y="1163390"/>
                  </a:cubicBezTo>
                  <a:cubicBezTo>
                    <a:pt x="5632349" y="1159580"/>
                    <a:pt x="5424886" y="1162120"/>
                    <a:pt x="5211965" y="1159580"/>
                  </a:cubicBezTo>
                  <a:cubicBezTo>
                    <a:pt x="5113693" y="1158310"/>
                    <a:pt x="5015421" y="1157040"/>
                    <a:pt x="4917150" y="1155770"/>
                  </a:cubicBezTo>
                  <a:cubicBezTo>
                    <a:pt x="4857094" y="1155770"/>
                    <a:pt x="4802499" y="1157040"/>
                    <a:pt x="4742444" y="1157040"/>
                  </a:cubicBezTo>
                  <a:cubicBezTo>
                    <a:pt x="4589577" y="1155770"/>
                    <a:pt x="4169193" y="1157040"/>
                    <a:pt x="4016326" y="1155770"/>
                  </a:cubicBezTo>
                  <a:cubicBezTo>
                    <a:pt x="3907135" y="1154500"/>
                    <a:pt x="1723320" y="1163390"/>
                    <a:pt x="1614129" y="1162120"/>
                  </a:cubicBezTo>
                  <a:cubicBezTo>
                    <a:pt x="1586831" y="1162120"/>
                    <a:pt x="1554074" y="1163390"/>
                    <a:pt x="1526777" y="1163390"/>
                  </a:cubicBezTo>
                  <a:cubicBezTo>
                    <a:pt x="1461262" y="1163390"/>
                    <a:pt x="1401207" y="1164660"/>
                    <a:pt x="1335693" y="1164660"/>
                  </a:cubicBezTo>
                  <a:cubicBezTo>
                    <a:pt x="1171907" y="1164660"/>
                    <a:pt x="1013580" y="1163390"/>
                    <a:pt x="849794" y="1162120"/>
                  </a:cubicBezTo>
                  <a:cubicBezTo>
                    <a:pt x="751522" y="1160850"/>
                    <a:pt x="653251" y="1159580"/>
                    <a:pt x="560438" y="1158310"/>
                  </a:cubicBezTo>
                  <a:cubicBezTo>
                    <a:pt x="385733" y="1157040"/>
                    <a:pt x="211028" y="1155770"/>
                    <a:pt x="48260" y="1155770"/>
                  </a:cubicBezTo>
                  <a:cubicBezTo>
                    <a:pt x="38100" y="1155770"/>
                    <a:pt x="29210" y="1155770"/>
                    <a:pt x="19050" y="1154500"/>
                  </a:cubicBezTo>
                  <a:cubicBezTo>
                    <a:pt x="10160" y="1153230"/>
                    <a:pt x="5080" y="1146880"/>
                    <a:pt x="7620" y="1137990"/>
                  </a:cubicBezTo>
                  <a:cubicBezTo>
                    <a:pt x="16510" y="1106279"/>
                    <a:pt x="12700" y="1085429"/>
                    <a:pt x="11430" y="1063746"/>
                  </a:cubicBezTo>
                  <a:cubicBezTo>
                    <a:pt x="10160" y="1019544"/>
                    <a:pt x="6350" y="976177"/>
                    <a:pt x="7620" y="931975"/>
                  </a:cubicBezTo>
                  <a:cubicBezTo>
                    <a:pt x="5080" y="876932"/>
                    <a:pt x="0" y="195562"/>
                    <a:pt x="7620" y="139684"/>
                  </a:cubicBezTo>
                  <a:cubicBezTo>
                    <a:pt x="8890" y="128842"/>
                    <a:pt x="7620" y="117167"/>
                    <a:pt x="8890" y="106325"/>
                  </a:cubicBezTo>
                  <a:cubicBezTo>
                    <a:pt x="10160" y="88811"/>
                    <a:pt x="12700" y="69629"/>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8"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0" y="2540"/>
                    <a:pt x="4687849" y="2540"/>
                  </a:cubicBezTo>
                  <a:cubicBezTo>
                    <a:pt x="4911690" y="1270"/>
                    <a:pt x="5130072" y="0"/>
                    <a:pt x="5353913" y="0"/>
                  </a:cubicBezTo>
                  <a:cubicBezTo>
                    <a:pt x="5446725" y="0"/>
                    <a:pt x="5544996" y="2540"/>
                    <a:pt x="5637808" y="2540"/>
                  </a:cubicBezTo>
                  <a:cubicBezTo>
                    <a:pt x="5894407" y="3810"/>
                    <a:pt x="6156465" y="5080"/>
                    <a:pt x="6413063" y="7620"/>
                  </a:cubicBezTo>
                  <a:cubicBezTo>
                    <a:pt x="6549552" y="8890"/>
                    <a:pt x="6686039" y="12700"/>
                    <a:pt x="6822528" y="16510"/>
                  </a:cubicBezTo>
                  <a:cubicBezTo>
                    <a:pt x="6855286" y="16510"/>
                    <a:pt x="6888043" y="16510"/>
                    <a:pt x="6915340" y="16510"/>
                  </a:cubicBezTo>
                  <a:cubicBezTo>
                    <a:pt x="6943905" y="17780"/>
                    <a:pt x="6952795" y="20320"/>
                    <a:pt x="6962955" y="21590"/>
                  </a:cubicBezTo>
                  <a:close/>
                  <a:moveTo>
                    <a:pt x="6973115" y="1150690"/>
                  </a:moveTo>
                  <a:cubicBezTo>
                    <a:pt x="6974385" y="1134180"/>
                    <a:pt x="6975655" y="1121480"/>
                    <a:pt x="6975655" y="1108780"/>
                  </a:cubicBezTo>
                  <a:cubicBezTo>
                    <a:pt x="6974385" y="1060410"/>
                    <a:pt x="6973115" y="1016208"/>
                    <a:pt x="6973115" y="968671"/>
                  </a:cubicBezTo>
                  <a:cubicBezTo>
                    <a:pt x="6973115" y="946987"/>
                    <a:pt x="6975655" y="925303"/>
                    <a:pt x="6974385" y="903620"/>
                  </a:cubicBezTo>
                  <a:cubicBezTo>
                    <a:pt x="6974385" y="883604"/>
                    <a:pt x="6973115" y="862754"/>
                    <a:pt x="6971845" y="842738"/>
                  </a:cubicBezTo>
                  <a:cubicBezTo>
                    <a:pt x="6966765" y="811881"/>
                    <a:pt x="6955335" y="173044"/>
                    <a:pt x="6955335" y="142186"/>
                  </a:cubicBezTo>
                  <a:cubicBezTo>
                    <a:pt x="6952795" y="116333"/>
                    <a:pt x="6950255" y="89645"/>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5"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67127"/>
                  </a:cubicBezTo>
                  <a:cubicBezTo>
                    <a:pt x="31750" y="82139"/>
                    <a:pt x="31750" y="97151"/>
                    <a:pt x="30480" y="112163"/>
                  </a:cubicBezTo>
                  <a:cubicBezTo>
                    <a:pt x="29210" y="137182"/>
                    <a:pt x="26670" y="161368"/>
                    <a:pt x="25400" y="186388"/>
                  </a:cubicBezTo>
                  <a:cubicBezTo>
                    <a:pt x="20320" y="213075"/>
                    <a:pt x="26670" y="865256"/>
                    <a:pt x="29210" y="891944"/>
                  </a:cubicBezTo>
                  <a:cubicBezTo>
                    <a:pt x="29210" y="920299"/>
                    <a:pt x="29210" y="949489"/>
                    <a:pt x="30480" y="977845"/>
                  </a:cubicBezTo>
                  <a:cubicBezTo>
                    <a:pt x="30480" y="998694"/>
                    <a:pt x="33020" y="1019544"/>
                    <a:pt x="33020" y="1040394"/>
                  </a:cubicBezTo>
                  <a:cubicBezTo>
                    <a:pt x="33020" y="1062912"/>
                    <a:pt x="33020" y="1085429"/>
                    <a:pt x="31750" y="1108780"/>
                  </a:cubicBezTo>
                  <a:cubicBezTo>
                    <a:pt x="31750" y="1112590"/>
                    <a:pt x="31750" y="1115130"/>
                    <a:pt x="31750" y="1118940"/>
                  </a:cubicBezTo>
                  <a:cubicBezTo>
                    <a:pt x="31750" y="1129100"/>
                    <a:pt x="35560" y="1132910"/>
                    <a:pt x="44450" y="1132910"/>
                  </a:cubicBezTo>
                  <a:cubicBezTo>
                    <a:pt x="85459" y="1132910"/>
                    <a:pt x="161892" y="1134180"/>
                    <a:pt x="232866" y="1134180"/>
                  </a:cubicBezTo>
                  <a:cubicBezTo>
                    <a:pt x="336597" y="1134180"/>
                    <a:pt x="445788" y="1131640"/>
                    <a:pt x="549519" y="1134180"/>
                  </a:cubicBezTo>
                  <a:cubicBezTo>
                    <a:pt x="718765" y="1137990"/>
                    <a:pt x="888011" y="1140530"/>
                    <a:pt x="1057256" y="1139260"/>
                  </a:cubicBezTo>
                  <a:cubicBezTo>
                    <a:pt x="1166447" y="1137990"/>
                    <a:pt x="1270178" y="1140530"/>
                    <a:pt x="1379369" y="1140530"/>
                  </a:cubicBezTo>
                  <a:cubicBezTo>
                    <a:pt x="1537696" y="1140530"/>
                    <a:pt x="1696022" y="1139260"/>
                    <a:pt x="1854349" y="1140530"/>
                  </a:cubicBezTo>
                  <a:cubicBezTo>
                    <a:pt x="2089109" y="1141800"/>
                    <a:pt x="4666011" y="1131640"/>
                    <a:pt x="4906231" y="1134180"/>
                  </a:cubicBezTo>
                  <a:cubicBezTo>
                    <a:pt x="5009962" y="1135450"/>
                    <a:pt x="5113693" y="1136720"/>
                    <a:pt x="5211965" y="1136720"/>
                  </a:cubicBezTo>
                  <a:cubicBezTo>
                    <a:pt x="5392130" y="1139260"/>
                    <a:pt x="5566834" y="1135450"/>
                    <a:pt x="5746999" y="1139260"/>
                  </a:cubicBezTo>
                  <a:cubicBezTo>
                    <a:pt x="5894407" y="1141800"/>
                    <a:pt x="6041814" y="1141800"/>
                    <a:pt x="6189222" y="1144340"/>
                  </a:cubicBezTo>
                  <a:cubicBezTo>
                    <a:pt x="6407603" y="1148150"/>
                    <a:pt x="6625985" y="1150690"/>
                    <a:pt x="6844366" y="1151960"/>
                  </a:cubicBezTo>
                  <a:cubicBezTo>
                    <a:pt x="6926260" y="1151960"/>
                    <a:pt x="6952795" y="1150690"/>
                    <a:pt x="6973115" y="1150690"/>
                  </a:cubicBezTo>
                  <a:close/>
                </a:path>
              </a:pathLst>
            </a:custGeom>
            <a:grpFill/>
          </p:spPr>
        </p:sp>
      </p:grpSp>
      <p:sp>
        <p:nvSpPr>
          <p:cNvPr id="10" name="TextBox 8">
            <a:extLst>
              <a:ext uri="{FF2B5EF4-FFF2-40B4-BE49-F238E27FC236}">
                <a16:creationId xmlns:a16="http://schemas.microsoft.com/office/drawing/2014/main" id="{0BDB44ED-0DE3-1C16-3C34-1FADA55485CC}"/>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HƯỚNG DẪN VỀ NHÀ</a:t>
            </a:r>
          </a:p>
        </p:txBody>
      </p:sp>
      <p:grpSp>
        <p:nvGrpSpPr>
          <p:cNvPr id="11" name="Group 4">
            <a:extLst>
              <a:ext uri="{FF2B5EF4-FFF2-40B4-BE49-F238E27FC236}">
                <a16:creationId xmlns:a16="http://schemas.microsoft.com/office/drawing/2014/main" id="{6D55466D-461A-F37C-C203-B136BE9663C6}"/>
              </a:ext>
            </a:extLst>
          </p:cNvPr>
          <p:cNvGrpSpPr/>
          <p:nvPr/>
        </p:nvGrpSpPr>
        <p:grpSpPr>
          <a:xfrm>
            <a:off x="857485" y="2647500"/>
            <a:ext cx="10753079" cy="1916632"/>
            <a:chOff x="0" y="0"/>
            <a:chExt cx="6990895" cy="1169740"/>
          </a:xfrm>
          <a:solidFill>
            <a:schemeClr val="accent5">
              <a:lumMod val="75000"/>
            </a:schemeClr>
          </a:solidFill>
        </p:grpSpPr>
        <p:sp>
          <p:nvSpPr>
            <p:cNvPr id="12" name="Freeform 5">
              <a:extLst>
                <a:ext uri="{FF2B5EF4-FFF2-40B4-BE49-F238E27FC236}">
                  <a16:creationId xmlns:a16="http://schemas.microsoft.com/office/drawing/2014/main" id="{A84E3BA0-90CE-B47D-DA35-054C717E21F2}"/>
                </a:ext>
              </a:extLst>
            </p:cNvPr>
            <p:cNvSpPr/>
            <p:nvPr/>
          </p:nvSpPr>
          <p:spPr>
            <a:xfrm>
              <a:off x="10160" y="16510"/>
              <a:ext cx="6968035" cy="1141800"/>
            </a:xfrm>
            <a:custGeom>
              <a:avLst/>
              <a:gdLst/>
              <a:ahLst/>
              <a:cxnLst/>
              <a:rect l="l" t="t" r="r" b="b"/>
              <a:pathLst>
                <a:path w="6968035" h="1141800">
                  <a:moveTo>
                    <a:pt x="6968035" y="1141800"/>
                  </a:moveTo>
                  <a:lnTo>
                    <a:pt x="0" y="1134180"/>
                  </a:lnTo>
                  <a:lnTo>
                    <a:pt x="0" y="409233"/>
                  </a:lnTo>
                  <a:lnTo>
                    <a:pt x="17780" y="19050"/>
                  </a:lnTo>
                  <a:lnTo>
                    <a:pt x="3472781" y="0"/>
                  </a:lnTo>
                  <a:lnTo>
                    <a:pt x="6948985" y="5080"/>
                  </a:lnTo>
                  <a:close/>
                </a:path>
              </a:pathLst>
            </a:custGeom>
            <a:grpFill/>
          </p:spPr>
        </p:sp>
        <p:sp>
          <p:nvSpPr>
            <p:cNvPr id="13" name="Freeform 6">
              <a:extLst>
                <a:ext uri="{FF2B5EF4-FFF2-40B4-BE49-F238E27FC236}">
                  <a16:creationId xmlns:a16="http://schemas.microsoft.com/office/drawing/2014/main" id="{7CD5BC38-8C9C-6B6C-8758-A2EE9BCA22DF}"/>
                </a:ext>
              </a:extLst>
            </p:cNvPr>
            <p:cNvSpPr/>
            <p:nvPr/>
          </p:nvSpPr>
          <p:spPr>
            <a:xfrm>
              <a:off x="-3810" y="0"/>
              <a:ext cx="6997245" cy="1168470"/>
            </a:xfrm>
            <a:custGeom>
              <a:avLst/>
              <a:gdLst/>
              <a:ahLst/>
              <a:cxnLst/>
              <a:rect l="l" t="t" r="r" b="b"/>
              <a:pathLst>
                <a:path w="6997245" h="1168470">
                  <a:moveTo>
                    <a:pt x="6962955" y="21590"/>
                  </a:moveTo>
                  <a:cubicBezTo>
                    <a:pt x="6964225" y="34290"/>
                    <a:pt x="6964225" y="44450"/>
                    <a:pt x="6965495" y="54610"/>
                  </a:cubicBezTo>
                  <a:cubicBezTo>
                    <a:pt x="6968035" y="80471"/>
                    <a:pt x="6969305" y="103823"/>
                    <a:pt x="6971845" y="126340"/>
                  </a:cubicBezTo>
                  <a:cubicBezTo>
                    <a:pt x="6971845" y="158866"/>
                    <a:pt x="6984545" y="800205"/>
                    <a:pt x="6990895" y="832730"/>
                  </a:cubicBezTo>
                  <a:cubicBezTo>
                    <a:pt x="6997245" y="881936"/>
                    <a:pt x="6993435" y="931975"/>
                    <a:pt x="6993435" y="981181"/>
                  </a:cubicBezTo>
                  <a:cubicBezTo>
                    <a:pt x="6993435" y="1024548"/>
                    <a:pt x="6994705" y="1064580"/>
                    <a:pt x="6995975" y="1107510"/>
                  </a:cubicBezTo>
                  <a:cubicBezTo>
                    <a:pt x="6995975" y="1129100"/>
                    <a:pt x="6995975" y="1143070"/>
                    <a:pt x="6995975" y="1167200"/>
                  </a:cubicBezTo>
                  <a:cubicBezTo>
                    <a:pt x="6973115" y="1167200"/>
                    <a:pt x="6952795" y="1168470"/>
                    <a:pt x="6915340" y="1167200"/>
                  </a:cubicBezTo>
                  <a:cubicBezTo>
                    <a:pt x="6560470" y="1162120"/>
                    <a:pt x="6200141" y="1168470"/>
                    <a:pt x="5845271" y="1163390"/>
                  </a:cubicBezTo>
                  <a:cubicBezTo>
                    <a:pt x="5632349" y="1159580"/>
                    <a:pt x="5424886" y="1162120"/>
                    <a:pt x="5211965" y="1159580"/>
                  </a:cubicBezTo>
                  <a:cubicBezTo>
                    <a:pt x="5113693" y="1158310"/>
                    <a:pt x="5015421" y="1157040"/>
                    <a:pt x="4917150" y="1155770"/>
                  </a:cubicBezTo>
                  <a:cubicBezTo>
                    <a:pt x="4857094" y="1155770"/>
                    <a:pt x="4802499" y="1157040"/>
                    <a:pt x="4742444" y="1157040"/>
                  </a:cubicBezTo>
                  <a:cubicBezTo>
                    <a:pt x="4589577" y="1155770"/>
                    <a:pt x="4169193" y="1157040"/>
                    <a:pt x="4016326" y="1155770"/>
                  </a:cubicBezTo>
                  <a:cubicBezTo>
                    <a:pt x="3907135" y="1154500"/>
                    <a:pt x="1723320" y="1163390"/>
                    <a:pt x="1614129" y="1162120"/>
                  </a:cubicBezTo>
                  <a:cubicBezTo>
                    <a:pt x="1586831" y="1162120"/>
                    <a:pt x="1554074" y="1163390"/>
                    <a:pt x="1526777" y="1163390"/>
                  </a:cubicBezTo>
                  <a:cubicBezTo>
                    <a:pt x="1461262" y="1163390"/>
                    <a:pt x="1401207" y="1164660"/>
                    <a:pt x="1335693" y="1164660"/>
                  </a:cubicBezTo>
                  <a:cubicBezTo>
                    <a:pt x="1171907" y="1164660"/>
                    <a:pt x="1013580" y="1163390"/>
                    <a:pt x="849794" y="1162120"/>
                  </a:cubicBezTo>
                  <a:cubicBezTo>
                    <a:pt x="751522" y="1160850"/>
                    <a:pt x="653251" y="1159580"/>
                    <a:pt x="560438" y="1158310"/>
                  </a:cubicBezTo>
                  <a:cubicBezTo>
                    <a:pt x="385733" y="1157040"/>
                    <a:pt x="211028" y="1155770"/>
                    <a:pt x="48260" y="1155770"/>
                  </a:cubicBezTo>
                  <a:cubicBezTo>
                    <a:pt x="38100" y="1155770"/>
                    <a:pt x="29210" y="1155770"/>
                    <a:pt x="19050" y="1154500"/>
                  </a:cubicBezTo>
                  <a:cubicBezTo>
                    <a:pt x="10160" y="1153230"/>
                    <a:pt x="5080" y="1146880"/>
                    <a:pt x="7620" y="1137990"/>
                  </a:cubicBezTo>
                  <a:cubicBezTo>
                    <a:pt x="16510" y="1106279"/>
                    <a:pt x="12700" y="1085429"/>
                    <a:pt x="11430" y="1063746"/>
                  </a:cubicBezTo>
                  <a:cubicBezTo>
                    <a:pt x="10160" y="1019544"/>
                    <a:pt x="6350" y="976177"/>
                    <a:pt x="7620" y="931975"/>
                  </a:cubicBezTo>
                  <a:cubicBezTo>
                    <a:pt x="5080" y="876932"/>
                    <a:pt x="0" y="195562"/>
                    <a:pt x="7620" y="139684"/>
                  </a:cubicBezTo>
                  <a:cubicBezTo>
                    <a:pt x="8890" y="128842"/>
                    <a:pt x="7620" y="117167"/>
                    <a:pt x="8890" y="106325"/>
                  </a:cubicBezTo>
                  <a:cubicBezTo>
                    <a:pt x="10160" y="88811"/>
                    <a:pt x="12700" y="69629"/>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8"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0" y="2540"/>
                    <a:pt x="4687849" y="2540"/>
                  </a:cubicBezTo>
                  <a:cubicBezTo>
                    <a:pt x="4911690" y="1270"/>
                    <a:pt x="5130072" y="0"/>
                    <a:pt x="5353913" y="0"/>
                  </a:cubicBezTo>
                  <a:cubicBezTo>
                    <a:pt x="5446725" y="0"/>
                    <a:pt x="5544996" y="2540"/>
                    <a:pt x="5637808" y="2540"/>
                  </a:cubicBezTo>
                  <a:cubicBezTo>
                    <a:pt x="5894407" y="3810"/>
                    <a:pt x="6156465" y="5080"/>
                    <a:pt x="6413063" y="7620"/>
                  </a:cubicBezTo>
                  <a:cubicBezTo>
                    <a:pt x="6549552" y="8890"/>
                    <a:pt x="6686039" y="12700"/>
                    <a:pt x="6822528" y="16510"/>
                  </a:cubicBezTo>
                  <a:cubicBezTo>
                    <a:pt x="6855286" y="16510"/>
                    <a:pt x="6888043" y="16510"/>
                    <a:pt x="6915340" y="16510"/>
                  </a:cubicBezTo>
                  <a:cubicBezTo>
                    <a:pt x="6943905" y="17780"/>
                    <a:pt x="6952795" y="20320"/>
                    <a:pt x="6962955" y="21590"/>
                  </a:cubicBezTo>
                  <a:close/>
                  <a:moveTo>
                    <a:pt x="6973115" y="1150690"/>
                  </a:moveTo>
                  <a:cubicBezTo>
                    <a:pt x="6974385" y="1134180"/>
                    <a:pt x="6975655" y="1121480"/>
                    <a:pt x="6975655" y="1108780"/>
                  </a:cubicBezTo>
                  <a:cubicBezTo>
                    <a:pt x="6974385" y="1060410"/>
                    <a:pt x="6973115" y="1016208"/>
                    <a:pt x="6973115" y="968671"/>
                  </a:cubicBezTo>
                  <a:cubicBezTo>
                    <a:pt x="6973115" y="946987"/>
                    <a:pt x="6975655" y="925303"/>
                    <a:pt x="6974385" y="903620"/>
                  </a:cubicBezTo>
                  <a:cubicBezTo>
                    <a:pt x="6974385" y="883604"/>
                    <a:pt x="6973115" y="862754"/>
                    <a:pt x="6971845" y="842738"/>
                  </a:cubicBezTo>
                  <a:cubicBezTo>
                    <a:pt x="6966765" y="811881"/>
                    <a:pt x="6955335" y="173044"/>
                    <a:pt x="6955335" y="142186"/>
                  </a:cubicBezTo>
                  <a:cubicBezTo>
                    <a:pt x="6952795" y="116333"/>
                    <a:pt x="6950255" y="89645"/>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5"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67127"/>
                  </a:cubicBezTo>
                  <a:cubicBezTo>
                    <a:pt x="31750" y="82139"/>
                    <a:pt x="31750" y="97151"/>
                    <a:pt x="30480" y="112163"/>
                  </a:cubicBezTo>
                  <a:cubicBezTo>
                    <a:pt x="29210" y="137182"/>
                    <a:pt x="26670" y="161368"/>
                    <a:pt x="25400" y="186388"/>
                  </a:cubicBezTo>
                  <a:cubicBezTo>
                    <a:pt x="20320" y="213075"/>
                    <a:pt x="26670" y="865256"/>
                    <a:pt x="29210" y="891944"/>
                  </a:cubicBezTo>
                  <a:cubicBezTo>
                    <a:pt x="29210" y="920299"/>
                    <a:pt x="29210" y="949489"/>
                    <a:pt x="30480" y="977845"/>
                  </a:cubicBezTo>
                  <a:cubicBezTo>
                    <a:pt x="30480" y="998694"/>
                    <a:pt x="33020" y="1019544"/>
                    <a:pt x="33020" y="1040394"/>
                  </a:cubicBezTo>
                  <a:cubicBezTo>
                    <a:pt x="33020" y="1062912"/>
                    <a:pt x="33020" y="1085429"/>
                    <a:pt x="31750" y="1108780"/>
                  </a:cubicBezTo>
                  <a:cubicBezTo>
                    <a:pt x="31750" y="1112590"/>
                    <a:pt x="31750" y="1115130"/>
                    <a:pt x="31750" y="1118940"/>
                  </a:cubicBezTo>
                  <a:cubicBezTo>
                    <a:pt x="31750" y="1129100"/>
                    <a:pt x="35560" y="1132910"/>
                    <a:pt x="44450" y="1132910"/>
                  </a:cubicBezTo>
                  <a:cubicBezTo>
                    <a:pt x="85459" y="1132910"/>
                    <a:pt x="161892" y="1134180"/>
                    <a:pt x="232866" y="1134180"/>
                  </a:cubicBezTo>
                  <a:cubicBezTo>
                    <a:pt x="336597" y="1134180"/>
                    <a:pt x="445788" y="1131640"/>
                    <a:pt x="549519" y="1134180"/>
                  </a:cubicBezTo>
                  <a:cubicBezTo>
                    <a:pt x="718765" y="1137990"/>
                    <a:pt x="888011" y="1140530"/>
                    <a:pt x="1057256" y="1139260"/>
                  </a:cubicBezTo>
                  <a:cubicBezTo>
                    <a:pt x="1166447" y="1137990"/>
                    <a:pt x="1270178" y="1140530"/>
                    <a:pt x="1379369" y="1140530"/>
                  </a:cubicBezTo>
                  <a:cubicBezTo>
                    <a:pt x="1537696" y="1140530"/>
                    <a:pt x="1696022" y="1139260"/>
                    <a:pt x="1854349" y="1140530"/>
                  </a:cubicBezTo>
                  <a:cubicBezTo>
                    <a:pt x="2089109" y="1141800"/>
                    <a:pt x="4666011" y="1131640"/>
                    <a:pt x="4906231" y="1134180"/>
                  </a:cubicBezTo>
                  <a:cubicBezTo>
                    <a:pt x="5009962" y="1135450"/>
                    <a:pt x="5113693" y="1136720"/>
                    <a:pt x="5211965" y="1136720"/>
                  </a:cubicBezTo>
                  <a:cubicBezTo>
                    <a:pt x="5392130" y="1139260"/>
                    <a:pt x="5566834" y="1135450"/>
                    <a:pt x="5746999" y="1139260"/>
                  </a:cubicBezTo>
                  <a:cubicBezTo>
                    <a:pt x="5894407" y="1141800"/>
                    <a:pt x="6041814" y="1141800"/>
                    <a:pt x="6189222" y="1144340"/>
                  </a:cubicBezTo>
                  <a:cubicBezTo>
                    <a:pt x="6407603" y="1148150"/>
                    <a:pt x="6625985" y="1150690"/>
                    <a:pt x="6844366" y="1151960"/>
                  </a:cubicBezTo>
                  <a:cubicBezTo>
                    <a:pt x="6926260" y="1151960"/>
                    <a:pt x="6952795" y="1150690"/>
                    <a:pt x="6973115" y="1150690"/>
                  </a:cubicBezTo>
                  <a:close/>
                </a:path>
              </a:pathLst>
            </a:custGeom>
            <a:grpFill/>
          </p:spPr>
        </p:sp>
      </p:grpSp>
      <p:sp>
        <p:nvSpPr>
          <p:cNvPr id="15" name="TextBox 14">
            <a:extLst>
              <a:ext uri="{FF2B5EF4-FFF2-40B4-BE49-F238E27FC236}">
                <a16:creationId xmlns:a16="http://schemas.microsoft.com/office/drawing/2014/main" id="{36396AC1-5A0D-3A7B-CA89-C5CBCA5BFDD3}"/>
              </a:ext>
            </a:extLst>
          </p:cNvPr>
          <p:cNvSpPr txBox="1"/>
          <p:nvPr/>
        </p:nvSpPr>
        <p:spPr>
          <a:xfrm>
            <a:off x="428827" y="3044041"/>
            <a:ext cx="11195395" cy="1002710"/>
          </a:xfrm>
          <a:prstGeom prst="rect">
            <a:avLst/>
          </a:prstGeom>
          <a:noFill/>
        </p:spPr>
        <p:txBody>
          <a:bodyPr wrap="square">
            <a:spAutoFit/>
          </a:bodyPr>
          <a:lstStyle/>
          <a:p>
            <a:pPr algn="ctr">
              <a:lnSpc>
                <a:spcPct val="150000"/>
              </a:lnSpc>
            </a:pPr>
            <a:r>
              <a:rPr lang="en-US" sz="4500">
                <a:solidFill>
                  <a:schemeClr val="bg1"/>
                </a:solidFill>
                <a:latin typeface="Arial" panose="020B0604020202020204" pitchFamily="34" charset="0"/>
                <a:cs typeface="Arial" panose="020B0604020202020204" pitchFamily="34" charset="0"/>
              </a:rPr>
              <a:t>Ôn lại các kiến thức đã học.</a:t>
            </a:r>
          </a:p>
        </p:txBody>
      </p:sp>
      <p:pic>
        <p:nvPicPr>
          <p:cNvPr id="17" name="Picture 16">
            <a:extLst>
              <a:ext uri="{FF2B5EF4-FFF2-40B4-BE49-F238E27FC236}">
                <a16:creationId xmlns:a16="http://schemas.microsoft.com/office/drawing/2014/main" id="{FF798C6D-5FB4-EAA3-48F2-EA27B2DC8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6774" y="2368013"/>
            <a:ext cx="4061667" cy="7132158"/>
          </a:xfrm>
          <a:prstGeom prst="rect">
            <a:avLst/>
          </a:prstGeom>
        </p:spPr>
      </p:pic>
      <p:grpSp>
        <p:nvGrpSpPr>
          <p:cNvPr id="18" name="Group 4">
            <a:extLst>
              <a:ext uri="{FF2B5EF4-FFF2-40B4-BE49-F238E27FC236}">
                <a16:creationId xmlns:a16="http://schemas.microsoft.com/office/drawing/2014/main" id="{B1B1B43B-2DC7-945D-C835-F2E82588BEA0}"/>
              </a:ext>
            </a:extLst>
          </p:cNvPr>
          <p:cNvGrpSpPr/>
          <p:nvPr/>
        </p:nvGrpSpPr>
        <p:grpSpPr>
          <a:xfrm>
            <a:off x="873113" y="4958592"/>
            <a:ext cx="10753079" cy="1916632"/>
            <a:chOff x="0" y="0"/>
            <a:chExt cx="6990895" cy="1169740"/>
          </a:xfrm>
          <a:solidFill>
            <a:schemeClr val="accent5">
              <a:lumMod val="75000"/>
            </a:schemeClr>
          </a:solidFill>
        </p:grpSpPr>
        <p:sp>
          <p:nvSpPr>
            <p:cNvPr id="20" name="Freeform 5">
              <a:extLst>
                <a:ext uri="{FF2B5EF4-FFF2-40B4-BE49-F238E27FC236}">
                  <a16:creationId xmlns:a16="http://schemas.microsoft.com/office/drawing/2014/main" id="{907991C6-BF1C-881C-476F-E731C1C4ED55}"/>
                </a:ext>
              </a:extLst>
            </p:cNvPr>
            <p:cNvSpPr/>
            <p:nvPr/>
          </p:nvSpPr>
          <p:spPr>
            <a:xfrm>
              <a:off x="10160" y="16510"/>
              <a:ext cx="6968035" cy="1141800"/>
            </a:xfrm>
            <a:custGeom>
              <a:avLst/>
              <a:gdLst/>
              <a:ahLst/>
              <a:cxnLst/>
              <a:rect l="l" t="t" r="r" b="b"/>
              <a:pathLst>
                <a:path w="6968035" h="1141800">
                  <a:moveTo>
                    <a:pt x="6968035" y="1141800"/>
                  </a:moveTo>
                  <a:lnTo>
                    <a:pt x="0" y="1134180"/>
                  </a:lnTo>
                  <a:lnTo>
                    <a:pt x="0" y="409233"/>
                  </a:lnTo>
                  <a:lnTo>
                    <a:pt x="17780" y="19050"/>
                  </a:lnTo>
                  <a:lnTo>
                    <a:pt x="3472781" y="0"/>
                  </a:lnTo>
                  <a:lnTo>
                    <a:pt x="6948985" y="5080"/>
                  </a:lnTo>
                  <a:close/>
                </a:path>
              </a:pathLst>
            </a:custGeom>
            <a:grpFill/>
          </p:spPr>
        </p:sp>
        <p:sp>
          <p:nvSpPr>
            <p:cNvPr id="21" name="Freeform 6">
              <a:extLst>
                <a:ext uri="{FF2B5EF4-FFF2-40B4-BE49-F238E27FC236}">
                  <a16:creationId xmlns:a16="http://schemas.microsoft.com/office/drawing/2014/main" id="{41DBACA7-73FF-E15C-7C01-628265C95720}"/>
                </a:ext>
              </a:extLst>
            </p:cNvPr>
            <p:cNvSpPr/>
            <p:nvPr/>
          </p:nvSpPr>
          <p:spPr>
            <a:xfrm>
              <a:off x="-3810" y="0"/>
              <a:ext cx="6997245" cy="1168470"/>
            </a:xfrm>
            <a:custGeom>
              <a:avLst/>
              <a:gdLst/>
              <a:ahLst/>
              <a:cxnLst/>
              <a:rect l="l" t="t" r="r" b="b"/>
              <a:pathLst>
                <a:path w="6997245" h="1168470">
                  <a:moveTo>
                    <a:pt x="6962955" y="21590"/>
                  </a:moveTo>
                  <a:cubicBezTo>
                    <a:pt x="6964225" y="34290"/>
                    <a:pt x="6964225" y="44450"/>
                    <a:pt x="6965495" y="54610"/>
                  </a:cubicBezTo>
                  <a:cubicBezTo>
                    <a:pt x="6968035" y="80471"/>
                    <a:pt x="6969305" y="103823"/>
                    <a:pt x="6971845" y="126340"/>
                  </a:cubicBezTo>
                  <a:cubicBezTo>
                    <a:pt x="6971845" y="158866"/>
                    <a:pt x="6984545" y="800205"/>
                    <a:pt x="6990895" y="832730"/>
                  </a:cubicBezTo>
                  <a:cubicBezTo>
                    <a:pt x="6997245" y="881936"/>
                    <a:pt x="6993435" y="931975"/>
                    <a:pt x="6993435" y="981181"/>
                  </a:cubicBezTo>
                  <a:cubicBezTo>
                    <a:pt x="6993435" y="1024548"/>
                    <a:pt x="6994705" y="1064580"/>
                    <a:pt x="6995975" y="1107510"/>
                  </a:cubicBezTo>
                  <a:cubicBezTo>
                    <a:pt x="6995975" y="1129100"/>
                    <a:pt x="6995975" y="1143070"/>
                    <a:pt x="6995975" y="1167200"/>
                  </a:cubicBezTo>
                  <a:cubicBezTo>
                    <a:pt x="6973115" y="1167200"/>
                    <a:pt x="6952795" y="1168470"/>
                    <a:pt x="6915340" y="1167200"/>
                  </a:cubicBezTo>
                  <a:cubicBezTo>
                    <a:pt x="6560470" y="1162120"/>
                    <a:pt x="6200141" y="1168470"/>
                    <a:pt x="5845271" y="1163390"/>
                  </a:cubicBezTo>
                  <a:cubicBezTo>
                    <a:pt x="5632349" y="1159580"/>
                    <a:pt x="5424886" y="1162120"/>
                    <a:pt x="5211965" y="1159580"/>
                  </a:cubicBezTo>
                  <a:cubicBezTo>
                    <a:pt x="5113693" y="1158310"/>
                    <a:pt x="5015421" y="1157040"/>
                    <a:pt x="4917150" y="1155770"/>
                  </a:cubicBezTo>
                  <a:cubicBezTo>
                    <a:pt x="4857094" y="1155770"/>
                    <a:pt x="4802499" y="1157040"/>
                    <a:pt x="4742444" y="1157040"/>
                  </a:cubicBezTo>
                  <a:cubicBezTo>
                    <a:pt x="4589577" y="1155770"/>
                    <a:pt x="4169193" y="1157040"/>
                    <a:pt x="4016326" y="1155770"/>
                  </a:cubicBezTo>
                  <a:cubicBezTo>
                    <a:pt x="3907135" y="1154500"/>
                    <a:pt x="1723320" y="1163390"/>
                    <a:pt x="1614129" y="1162120"/>
                  </a:cubicBezTo>
                  <a:cubicBezTo>
                    <a:pt x="1586831" y="1162120"/>
                    <a:pt x="1554074" y="1163390"/>
                    <a:pt x="1526777" y="1163390"/>
                  </a:cubicBezTo>
                  <a:cubicBezTo>
                    <a:pt x="1461262" y="1163390"/>
                    <a:pt x="1401207" y="1164660"/>
                    <a:pt x="1335693" y="1164660"/>
                  </a:cubicBezTo>
                  <a:cubicBezTo>
                    <a:pt x="1171907" y="1164660"/>
                    <a:pt x="1013580" y="1163390"/>
                    <a:pt x="849794" y="1162120"/>
                  </a:cubicBezTo>
                  <a:cubicBezTo>
                    <a:pt x="751522" y="1160850"/>
                    <a:pt x="653251" y="1159580"/>
                    <a:pt x="560438" y="1158310"/>
                  </a:cubicBezTo>
                  <a:cubicBezTo>
                    <a:pt x="385733" y="1157040"/>
                    <a:pt x="211028" y="1155770"/>
                    <a:pt x="48260" y="1155770"/>
                  </a:cubicBezTo>
                  <a:cubicBezTo>
                    <a:pt x="38100" y="1155770"/>
                    <a:pt x="29210" y="1155770"/>
                    <a:pt x="19050" y="1154500"/>
                  </a:cubicBezTo>
                  <a:cubicBezTo>
                    <a:pt x="10160" y="1153230"/>
                    <a:pt x="5080" y="1146880"/>
                    <a:pt x="7620" y="1137990"/>
                  </a:cubicBezTo>
                  <a:cubicBezTo>
                    <a:pt x="16510" y="1106279"/>
                    <a:pt x="12700" y="1085429"/>
                    <a:pt x="11430" y="1063746"/>
                  </a:cubicBezTo>
                  <a:cubicBezTo>
                    <a:pt x="10160" y="1019544"/>
                    <a:pt x="6350" y="976177"/>
                    <a:pt x="7620" y="931975"/>
                  </a:cubicBezTo>
                  <a:cubicBezTo>
                    <a:pt x="5080" y="876932"/>
                    <a:pt x="0" y="195562"/>
                    <a:pt x="7620" y="139684"/>
                  </a:cubicBezTo>
                  <a:cubicBezTo>
                    <a:pt x="8890" y="128842"/>
                    <a:pt x="7620" y="117167"/>
                    <a:pt x="8890" y="106325"/>
                  </a:cubicBezTo>
                  <a:cubicBezTo>
                    <a:pt x="10160" y="88811"/>
                    <a:pt x="12700" y="69629"/>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8"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0" y="2540"/>
                    <a:pt x="4687849" y="2540"/>
                  </a:cubicBezTo>
                  <a:cubicBezTo>
                    <a:pt x="4911690" y="1270"/>
                    <a:pt x="5130072" y="0"/>
                    <a:pt x="5353913" y="0"/>
                  </a:cubicBezTo>
                  <a:cubicBezTo>
                    <a:pt x="5446725" y="0"/>
                    <a:pt x="5544996" y="2540"/>
                    <a:pt x="5637808" y="2540"/>
                  </a:cubicBezTo>
                  <a:cubicBezTo>
                    <a:pt x="5894407" y="3810"/>
                    <a:pt x="6156465" y="5080"/>
                    <a:pt x="6413063" y="7620"/>
                  </a:cubicBezTo>
                  <a:cubicBezTo>
                    <a:pt x="6549552" y="8890"/>
                    <a:pt x="6686039" y="12700"/>
                    <a:pt x="6822528" y="16510"/>
                  </a:cubicBezTo>
                  <a:cubicBezTo>
                    <a:pt x="6855286" y="16510"/>
                    <a:pt x="6888043" y="16510"/>
                    <a:pt x="6915340" y="16510"/>
                  </a:cubicBezTo>
                  <a:cubicBezTo>
                    <a:pt x="6943905" y="17780"/>
                    <a:pt x="6952795" y="20320"/>
                    <a:pt x="6962955" y="21590"/>
                  </a:cubicBezTo>
                  <a:close/>
                  <a:moveTo>
                    <a:pt x="6973115" y="1150690"/>
                  </a:moveTo>
                  <a:cubicBezTo>
                    <a:pt x="6974385" y="1134180"/>
                    <a:pt x="6975655" y="1121480"/>
                    <a:pt x="6975655" y="1108780"/>
                  </a:cubicBezTo>
                  <a:cubicBezTo>
                    <a:pt x="6974385" y="1060410"/>
                    <a:pt x="6973115" y="1016208"/>
                    <a:pt x="6973115" y="968671"/>
                  </a:cubicBezTo>
                  <a:cubicBezTo>
                    <a:pt x="6973115" y="946987"/>
                    <a:pt x="6975655" y="925303"/>
                    <a:pt x="6974385" y="903620"/>
                  </a:cubicBezTo>
                  <a:cubicBezTo>
                    <a:pt x="6974385" y="883604"/>
                    <a:pt x="6973115" y="862754"/>
                    <a:pt x="6971845" y="842738"/>
                  </a:cubicBezTo>
                  <a:cubicBezTo>
                    <a:pt x="6966765" y="811881"/>
                    <a:pt x="6955335" y="173044"/>
                    <a:pt x="6955335" y="142186"/>
                  </a:cubicBezTo>
                  <a:cubicBezTo>
                    <a:pt x="6952795" y="116333"/>
                    <a:pt x="6950255" y="89645"/>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5"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67127"/>
                  </a:cubicBezTo>
                  <a:cubicBezTo>
                    <a:pt x="31750" y="82139"/>
                    <a:pt x="31750" y="97151"/>
                    <a:pt x="30480" y="112163"/>
                  </a:cubicBezTo>
                  <a:cubicBezTo>
                    <a:pt x="29210" y="137182"/>
                    <a:pt x="26670" y="161368"/>
                    <a:pt x="25400" y="186388"/>
                  </a:cubicBezTo>
                  <a:cubicBezTo>
                    <a:pt x="20320" y="213075"/>
                    <a:pt x="26670" y="865256"/>
                    <a:pt x="29210" y="891944"/>
                  </a:cubicBezTo>
                  <a:cubicBezTo>
                    <a:pt x="29210" y="920299"/>
                    <a:pt x="29210" y="949489"/>
                    <a:pt x="30480" y="977845"/>
                  </a:cubicBezTo>
                  <a:cubicBezTo>
                    <a:pt x="30480" y="998694"/>
                    <a:pt x="33020" y="1019544"/>
                    <a:pt x="33020" y="1040394"/>
                  </a:cubicBezTo>
                  <a:cubicBezTo>
                    <a:pt x="33020" y="1062912"/>
                    <a:pt x="33020" y="1085429"/>
                    <a:pt x="31750" y="1108780"/>
                  </a:cubicBezTo>
                  <a:cubicBezTo>
                    <a:pt x="31750" y="1112590"/>
                    <a:pt x="31750" y="1115130"/>
                    <a:pt x="31750" y="1118940"/>
                  </a:cubicBezTo>
                  <a:cubicBezTo>
                    <a:pt x="31750" y="1129100"/>
                    <a:pt x="35560" y="1132910"/>
                    <a:pt x="44450" y="1132910"/>
                  </a:cubicBezTo>
                  <a:cubicBezTo>
                    <a:pt x="85459" y="1132910"/>
                    <a:pt x="161892" y="1134180"/>
                    <a:pt x="232866" y="1134180"/>
                  </a:cubicBezTo>
                  <a:cubicBezTo>
                    <a:pt x="336597" y="1134180"/>
                    <a:pt x="445788" y="1131640"/>
                    <a:pt x="549519" y="1134180"/>
                  </a:cubicBezTo>
                  <a:cubicBezTo>
                    <a:pt x="718765" y="1137990"/>
                    <a:pt x="888011" y="1140530"/>
                    <a:pt x="1057256" y="1139260"/>
                  </a:cubicBezTo>
                  <a:cubicBezTo>
                    <a:pt x="1166447" y="1137990"/>
                    <a:pt x="1270178" y="1140530"/>
                    <a:pt x="1379369" y="1140530"/>
                  </a:cubicBezTo>
                  <a:cubicBezTo>
                    <a:pt x="1537696" y="1140530"/>
                    <a:pt x="1696022" y="1139260"/>
                    <a:pt x="1854349" y="1140530"/>
                  </a:cubicBezTo>
                  <a:cubicBezTo>
                    <a:pt x="2089109" y="1141800"/>
                    <a:pt x="4666011" y="1131640"/>
                    <a:pt x="4906231" y="1134180"/>
                  </a:cubicBezTo>
                  <a:cubicBezTo>
                    <a:pt x="5009962" y="1135450"/>
                    <a:pt x="5113693" y="1136720"/>
                    <a:pt x="5211965" y="1136720"/>
                  </a:cubicBezTo>
                  <a:cubicBezTo>
                    <a:pt x="5392130" y="1139260"/>
                    <a:pt x="5566834" y="1135450"/>
                    <a:pt x="5746999" y="1139260"/>
                  </a:cubicBezTo>
                  <a:cubicBezTo>
                    <a:pt x="5894407" y="1141800"/>
                    <a:pt x="6041814" y="1141800"/>
                    <a:pt x="6189222" y="1144340"/>
                  </a:cubicBezTo>
                  <a:cubicBezTo>
                    <a:pt x="6407603" y="1148150"/>
                    <a:pt x="6625985" y="1150690"/>
                    <a:pt x="6844366" y="1151960"/>
                  </a:cubicBezTo>
                  <a:cubicBezTo>
                    <a:pt x="6926260" y="1151960"/>
                    <a:pt x="6952795" y="1150690"/>
                    <a:pt x="6973115" y="1150690"/>
                  </a:cubicBezTo>
                  <a:close/>
                </a:path>
              </a:pathLst>
            </a:custGeom>
            <a:grpFill/>
          </p:spPr>
        </p:sp>
      </p:grpSp>
      <p:sp>
        <p:nvSpPr>
          <p:cNvPr id="16" name="TextBox 15">
            <a:extLst>
              <a:ext uri="{FF2B5EF4-FFF2-40B4-BE49-F238E27FC236}">
                <a16:creationId xmlns:a16="http://schemas.microsoft.com/office/drawing/2014/main" id="{49F5F635-9B3D-AB9F-5ED3-949BC6CA0578}"/>
              </a:ext>
            </a:extLst>
          </p:cNvPr>
          <p:cNvSpPr txBox="1"/>
          <p:nvPr/>
        </p:nvSpPr>
        <p:spPr>
          <a:xfrm>
            <a:off x="291901" y="5299002"/>
            <a:ext cx="11469245" cy="1002710"/>
          </a:xfrm>
          <a:prstGeom prst="rect">
            <a:avLst/>
          </a:prstGeom>
          <a:noFill/>
        </p:spPr>
        <p:txBody>
          <a:bodyPr wrap="square">
            <a:spAutoFit/>
          </a:bodyPr>
          <a:lstStyle/>
          <a:p>
            <a:pPr algn="ctr">
              <a:lnSpc>
                <a:spcPct val="150000"/>
              </a:lnSpc>
            </a:pPr>
            <a:r>
              <a:rPr lang="en-US" sz="4500">
                <a:solidFill>
                  <a:schemeClr val="bg1"/>
                </a:solidFill>
                <a:latin typeface="Arial" panose="020B0604020202020204" pitchFamily="34" charset="0"/>
                <a:cs typeface="Arial" panose="020B0604020202020204" pitchFamily="34" charset="0"/>
              </a:rPr>
              <a:t>Hoàn thành các bài tập của </a:t>
            </a:r>
            <a:r>
              <a:rPr lang="en-US" sz="4500" i="1">
                <a:solidFill>
                  <a:schemeClr val="bg1"/>
                </a:solidFill>
                <a:latin typeface="Arial" panose="020B0604020202020204" pitchFamily="34" charset="0"/>
                <a:cs typeface="Arial" panose="020B0604020202020204" pitchFamily="34" charset="0"/>
              </a:rPr>
              <a:t>Bài 1</a:t>
            </a:r>
            <a:r>
              <a:rPr lang="en-US" sz="4500">
                <a:solidFill>
                  <a:schemeClr val="bg1"/>
                </a:solidFill>
                <a:latin typeface="Arial" panose="020B0604020202020204" pitchFamily="34" charset="0"/>
                <a:cs typeface="Arial" panose="020B0604020202020204" pitchFamily="34" charset="0"/>
              </a:rPr>
              <a:t>.</a:t>
            </a:r>
          </a:p>
        </p:txBody>
      </p:sp>
      <p:sp>
        <p:nvSpPr>
          <p:cNvPr id="26" name="TextBox 25">
            <a:extLst>
              <a:ext uri="{FF2B5EF4-FFF2-40B4-BE49-F238E27FC236}">
                <a16:creationId xmlns:a16="http://schemas.microsoft.com/office/drawing/2014/main" id="{E0A893B3-306C-3C1D-B106-5B38B60566B9}"/>
              </a:ext>
            </a:extLst>
          </p:cNvPr>
          <p:cNvSpPr txBox="1"/>
          <p:nvPr/>
        </p:nvSpPr>
        <p:spPr>
          <a:xfrm>
            <a:off x="1296558" y="7332004"/>
            <a:ext cx="9902282" cy="1685333"/>
          </a:xfrm>
          <a:prstGeom prst="rect">
            <a:avLst/>
          </a:prstGeom>
          <a:noFill/>
        </p:spPr>
        <p:txBody>
          <a:bodyPr wrap="square">
            <a:spAutoFit/>
          </a:bodyPr>
          <a:lstStyle/>
          <a:p>
            <a:pPr>
              <a:lnSpc>
                <a:spcPct val="130000"/>
              </a:lnSpc>
            </a:pPr>
            <a:r>
              <a:rPr lang="nl-NL" sz="4200">
                <a:solidFill>
                  <a:schemeClr val="bg1"/>
                </a:solidFill>
                <a:effectLst/>
                <a:latin typeface="Arial" panose="020B0604020202020204" pitchFamily="34" charset="0"/>
                <a:ea typeface="Calibri" panose="020F0502020204030204" pitchFamily="34" charset="0"/>
                <a:cs typeface="Arial" panose="020B0604020202020204" pitchFamily="34" charset="0"/>
              </a:rPr>
              <a:t>Xem và chuẩn bị trước nội dung </a:t>
            </a:r>
            <a:r>
              <a:rPr lang="nl-NL" sz="4200" i="1">
                <a:solidFill>
                  <a:schemeClr val="bg1"/>
                </a:solidFill>
                <a:effectLst/>
                <a:latin typeface="Arial" panose="020B0604020202020204" pitchFamily="34" charset="0"/>
                <a:ea typeface="Calibri" panose="020F0502020204030204" pitchFamily="34" charset="0"/>
                <a:cs typeface="Arial" panose="020B0604020202020204" pitchFamily="34" charset="0"/>
              </a:rPr>
              <a:t>Bài 2 - Làm đất trồng cây</a:t>
            </a:r>
            <a:r>
              <a:rPr lang="nl-NL" sz="420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4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2206063"/>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P spid="2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925A3E-FA41-EB84-4DE2-5BA4C26CCF9B}"/>
              </a:ext>
            </a:extLst>
          </p:cNvPr>
          <p:cNvPicPr>
            <a:picLocks noChangeAspect="1"/>
          </p:cNvPicPr>
          <p:nvPr/>
        </p:nvPicPr>
        <p:blipFill>
          <a:blip r:embed="rId2"/>
          <a:stretch>
            <a:fillRect/>
          </a:stretch>
        </p:blipFill>
        <p:spPr>
          <a:xfrm>
            <a:off x="-1905000" y="-1445017"/>
            <a:ext cx="21183600" cy="13155249"/>
          </a:xfrm>
          <a:prstGeom prst="rect">
            <a:avLst/>
          </a:prstGeom>
        </p:spPr>
      </p:pic>
      <p:sp>
        <p:nvSpPr>
          <p:cNvPr id="8" name="TextBox 8"/>
          <p:cNvSpPr txBox="1"/>
          <p:nvPr/>
        </p:nvSpPr>
        <p:spPr>
          <a:xfrm>
            <a:off x="1320113" y="3615462"/>
            <a:ext cx="15647774" cy="3034292"/>
          </a:xfrm>
          <a:prstGeom prst="rect">
            <a:avLst/>
          </a:prstGeom>
        </p:spPr>
        <p:txBody>
          <a:bodyPr wrap="square" lIns="0" tIns="0" rIns="0" bIns="0" rtlCol="0" anchor="t">
            <a:spAutoFit/>
          </a:bodyPr>
          <a:lstStyle/>
          <a:p>
            <a:pPr algn="ctr">
              <a:lnSpc>
                <a:spcPct val="130000"/>
              </a:lnSpc>
            </a:pPr>
            <a:r>
              <a:rPr lang="en-US" sz="8000" b="1">
                <a:solidFill>
                  <a:schemeClr val="accent3">
                    <a:lumMod val="50000"/>
                  </a:schemeClr>
                </a:solidFill>
                <a:latin typeface="Arial" panose="020B0604020202020204" pitchFamily="34" charset="0"/>
                <a:cs typeface="Arial" panose="020B0604020202020204" pitchFamily="34" charset="0"/>
              </a:rPr>
              <a:t>CẢM ƠN CÁC EM ĐÃ CHÚ Ý LẮNG NGHE BÀI GIẢNG!</a:t>
            </a:r>
          </a:p>
        </p:txBody>
      </p:sp>
      <p:pic>
        <p:nvPicPr>
          <p:cNvPr id="15" name="Picture 14">
            <a:extLst>
              <a:ext uri="{FF2B5EF4-FFF2-40B4-BE49-F238E27FC236}">
                <a16:creationId xmlns:a16="http://schemas.microsoft.com/office/drawing/2014/main" id="{EFF73B31-CF62-6127-8635-5CB23ECB5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4514" y="5110389"/>
            <a:ext cx="5047881" cy="5403218"/>
          </a:xfrm>
          <a:prstGeom prst="rect">
            <a:avLst/>
          </a:prstGeom>
        </p:spPr>
      </p:pic>
    </p:spTree>
    <p:extLst>
      <p:ext uri="{BB962C8B-B14F-4D97-AF65-F5344CB8AC3E}">
        <p14:creationId xmlns:p14="http://schemas.microsoft.com/office/powerpoint/2010/main" val="118184077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F3B0B25-1314-5996-FB12-0757368A1D55}"/>
              </a:ext>
            </a:extLst>
          </p:cNvPr>
          <p:cNvPicPr>
            <a:picLocks noChangeAspect="1"/>
          </p:cNvPicPr>
          <p:nvPr/>
        </p:nvPicPr>
        <p:blipFill>
          <a:blip r:embed="rId2"/>
          <a:stretch>
            <a:fillRect/>
          </a:stretch>
        </p:blipFill>
        <p:spPr>
          <a:xfrm>
            <a:off x="0" y="-2423706"/>
            <a:ext cx="22252587" cy="15897263"/>
          </a:xfrm>
          <a:prstGeom prst="rect">
            <a:avLst/>
          </a:prstGeom>
        </p:spPr>
      </p:pic>
      <p:pic>
        <p:nvPicPr>
          <p:cNvPr id="17" name="Picture 11" descr="A person holding a plant&#10;&#10;Description automatically generated with low confidence">
            <a:extLst>
              <a:ext uri="{FF2B5EF4-FFF2-40B4-BE49-F238E27FC236}">
                <a16:creationId xmlns:a16="http://schemas.microsoft.com/office/drawing/2014/main" id="{C7C96483-0AB3-6DD6-5136-7534A99B9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806" y="405878"/>
            <a:ext cx="6203874" cy="423059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A group of people in lab coats&#10;&#10;Description automatically generated with low confidence">
            <a:extLst>
              <a:ext uri="{FF2B5EF4-FFF2-40B4-BE49-F238E27FC236}">
                <a16:creationId xmlns:a16="http://schemas.microsoft.com/office/drawing/2014/main" id="{5F74949A-FC95-D8CE-07F0-58DB20451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7123" y="3256355"/>
            <a:ext cx="6203874" cy="42305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3" descr="A person in a white coat&#10;&#10;Description automatically generated with low confidence">
            <a:extLst>
              <a:ext uri="{FF2B5EF4-FFF2-40B4-BE49-F238E27FC236}">
                <a16:creationId xmlns:a16="http://schemas.microsoft.com/office/drawing/2014/main" id="{5545EE8A-EBB6-73EA-B298-1B301B4B3E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38595" y="5524926"/>
            <a:ext cx="6203874" cy="423059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BBE0F15-EECA-9113-8F24-372EDD9211BD}"/>
              </a:ext>
            </a:extLst>
          </p:cNvPr>
          <p:cNvSpPr txBox="1"/>
          <p:nvPr/>
        </p:nvSpPr>
        <p:spPr>
          <a:xfrm>
            <a:off x="6963596" y="2417011"/>
            <a:ext cx="4486293" cy="677108"/>
          </a:xfrm>
          <a:prstGeom prst="rect">
            <a:avLst/>
          </a:prstGeom>
          <a:noFill/>
        </p:spPr>
        <p:txBody>
          <a:bodyPr wrap="square" rtlCol="0">
            <a:spAutoFit/>
          </a:bodyPr>
          <a:lstStyle/>
          <a:p>
            <a:pPr marL="571500" indent="-571500" algn="just">
              <a:buFont typeface="Wingdings" panose="05000000000000000000" pitchFamily="2" charset="2"/>
              <a:buChar char="Ø"/>
            </a:pPr>
            <a:r>
              <a:rPr lang="en-US" sz="3800">
                <a:latin typeface="Arial" panose="020B0604020202020204" pitchFamily="34" charset="0"/>
                <a:cs typeface="Arial" panose="020B0604020202020204" pitchFamily="34" charset="0"/>
              </a:rPr>
              <a:t>Kĩ sư trồng trọt</a:t>
            </a:r>
          </a:p>
        </p:txBody>
      </p:sp>
      <p:sp>
        <p:nvSpPr>
          <p:cNvPr id="23" name="TextBox 22">
            <a:extLst>
              <a:ext uri="{FF2B5EF4-FFF2-40B4-BE49-F238E27FC236}">
                <a16:creationId xmlns:a16="http://schemas.microsoft.com/office/drawing/2014/main" id="{1CAAEB01-50AD-F4CB-4616-37504B498714}"/>
              </a:ext>
            </a:extLst>
          </p:cNvPr>
          <p:cNvSpPr txBox="1"/>
          <p:nvPr/>
        </p:nvSpPr>
        <p:spPr>
          <a:xfrm>
            <a:off x="75770" y="6807394"/>
            <a:ext cx="6203874" cy="677108"/>
          </a:xfrm>
          <a:prstGeom prst="rect">
            <a:avLst/>
          </a:prstGeom>
          <a:noFill/>
        </p:spPr>
        <p:txBody>
          <a:bodyPr wrap="square" rtlCol="0">
            <a:spAutoFit/>
          </a:bodyPr>
          <a:lstStyle/>
          <a:p>
            <a:pPr marL="571500" indent="-571500" algn="just">
              <a:buFont typeface="Wingdings" panose="05000000000000000000" pitchFamily="2" charset="2"/>
              <a:buChar char="Ø"/>
            </a:pPr>
            <a:r>
              <a:rPr lang="en-US" sz="3800">
                <a:latin typeface="Arial" panose="020B0604020202020204" pitchFamily="34" charset="0"/>
                <a:cs typeface="Arial" panose="020B0604020202020204" pitchFamily="34" charset="0"/>
              </a:rPr>
              <a:t>Kĩ sư bảo vệ thực vật</a:t>
            </a:r>
          </a:p>
        </p:txBody>
      </p:sp>
      <p:sp>
        <p:nvSpPr>
          <p:cNvPr id="24" name="TextBox 23">
            <a:extLst>
              <a:ext uri="{FF2B5EF4-FFF2-40B4-BE49-F238E27FC236}">
                <a16:creationId xmlns:a16="http://schemas.microsoft.com/office/drawing/2014/main" id="{08C9C3C1-2A0D-C504-AF67-AB34F22F1F9B}"/>
              </a:ext>
            </a:extLst>
          </p:cNvPr>
          <p:cNvSpPr txBox="1"/>
          <p:nvPr/>
        </p:nvSpPr>
        <p:spPr>
          <a:xfrm>
            <a:off x="4416965" y="9142230"/>
            <a:ext cx="7032924" cy="677108"/>
          </a:xfrm>
          <a:prstGeom prst="rect">
            <a:avLst/>
          </a:prstGeom>
          <a:noFill/>
        </p:spPr>
        <p:txBody>
          <a:bodyPr wrap="square" rtlCol="0">
            <a:spAutoFit/>
          </a:bodyPr>
          <a:lstStyle/>
          <a:p>
            <a:pPr marL="571500" indent="-571500" algn="just">
              <a:buFont typeface="Wingdings" panose="05000000000000000000" pitchFamily="2" charset="2"/>
              <a:buChar char="Ø"/>
            </a:pPr>
            <a:r>
              <a:rPr lang="en-US" sz="3800">
                <a:latin typeface="Arial" panose="020B0604020202020204" pitchFamily="34" charset="0"/>
                <a:cs typeface="Arial" panose="020B0604020202020204" pitchFamily="34" charset="0"/>
              </a:rPr>
              <a:t>Kĩ sư chọn giống cây trồng</a:t>
            </a:r>
          </a:p>
        </p:txBody>
      </p:sp>
    </p:spTree>
    <p:extLst>
      <p:ext uri="{BB962C8B-B14F-4D97-AF65-F5344CB8AC3E}">
        <p14:creationId xmlns:p14="http://schemas.microsoft.com/office/powerpoint/2010/main" val="88698105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4F26F1A-ADE6-E67D-AF36-3396FBE9DAD5}"/>
              </a:ext>
            </a:extLst>
          </p:cNvPr>
          <p:cNvPicPr>
            <a:picLocks noChangeAspect="1"/>
          </p:cNvPicPr>
          <p:nvPr/>
        </p:nvPicPr>
        <p:blipFill>
          <a:blip r:embed="rId2"/>
          <a:stretch>
            <a:fillRect/>
          </a:stretch>
        </p:blipFill>
        <p:spPr>
          <a:xfrm>
            <a:off x="-2133601" y="-1977854"/>
            <a:ext cx="22555200" cy="14242708"/>
          </a:xfrm>
          <a:prstGeom prst="rect">
            <a:avLst/>
          </a:prstGeom>
        </p:spPr>
      </p:pic>
      <p:sp>
        <p:nvSpPr>
          <p:cNvPr id="8" name="TextBox 8"/>
          <p:cNvSpPr txBox="1"/>
          <p:nvPr/>
        </p:nvSpPr>
        <p:spPr>
          <a:xfrm>
            <a:off x="394239" y="3105868"/>
            <a:ext cx="17499521" cy="3312766"/>
          </a:xfrm>
          <a:prstGeom prst="rect">
            <a:avLst/>
          </a:prstGeom>
        </p:spPr>
        <p:txBody>
          <a:bodyPr wrap="square" lIns="0" tIns="0" rIns="0" bIns="0" rtlCol="0" anchor="t">
            <a:spAutoFit/>
          </a:bodyPr>
          <a:lstStyle/>
          <a:p>
            <a:pPr algn="ctr">
              <a:lnSpc>
                <a:spcPct val="150000"/>
              </a:lnSpc>
              <a:spcBef>
                <a:spcPts val="300"/>
              </a:spcBef>
              <a:spcAft>
                <a:spcPts val="300"/>
              </a:spcAft>
            </a:pPr>
            <a:r>
              <a:rPr lang="en-US" sz="7500" b="1" kern="0">
                <a:solidFill>
                  <a:schemeClr val="accent3">
                    <a:lumMod val="50000"/>
                  </a:schemeClr>
                </a:solidFill>
                <a:effectLst/>
                <a:latin typeface="Arial" panose="020B0604020202020204" pitchFamily="34" charset="0"/>
                <a:ea typeface="DengXian Light" panose="02010600030101010101" pitchFamily="2" charset="-122"/>
                <a:cs typeface="Arial" panose="020B0604020202020204" pitchFamily="34" charset="0"/>
              </a:rPr>
              <a:t>CHƯƠNG I: TRỒNG TRỌT</a:t>
            </a:r>
          </a:p>
          <a:p>
            <a:pPr algn="ctr">
              <a:lnSpc>
                <a:spcPct val="150000"/>
              </a:lnSpc>
              <a:spcBef>
                <a:spcPts val="200"/>
              </a:spcBef>
            </a:pPr>
            <a:r>
              <a:rPr lang="en-US" sz="7000" b="1">
                <a:solidFill>
                  <a:schemeClr val="accent3">
                    <a:lumMod val="50000"/>
                  </a:schemeClr>
                </a:solidFill>
                <a:effectLst/>
                <a:latin typeface="Arial" panose="020B0604020202020204" pitchFamily="34" charset="0"/>
                <a:ea typeface="DengXian Light" panose="02010600030101010101" pitchFamily="2" charset="-122"/>
                <a:cs typeface="Arial" panose="020B0604020202020204" pitchFamily="34" charset="0"/>
              </a:rPr>
              <a:t>BÀI 1: GIỚI THIỆU VỀ TRỒNG TRỌT</a:t>
            </a:r>
          </a:p>
        </p:txBody>
      </p:sp>
      <p:pic>
        <p:nvPicPr>
          <p:cNvPr id="12" name="Picture 13">
            <a:extLst>
              <a:ext uri="{FF2B5EF4-FFF2-40B4-BE49-F238E27FC236}">
                <a16:creationId xmlns:a16="http://schemas.microsoft.com/office/drawing/2014/main" id="{9437B3C6-3373-4E83-0C6F-FBEC4253F2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880923" y="6657332"/>
            <a:ext cx="3811692" cy="3875103"/>
          </a:xfrm>
          <a:prstGeom prst="rect">
            <a:avLst/>
          </a:prstGeom>
        </p:spPr>
      </p:pic>
    </p:spTree>
    <p:extLst>
      <p:ext uri="{BB962C8B-B14F-4D97-AF65-F5344CB8AC3E}">
        <p14:creationId xmlns:p14="http://schemas.microsoft.com/office/powerpoint/2010/main" val="3134840308"/>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FD5FE7B-999A-C2FB-033B-D70DBD08687A}"/>
              </a:ext>
            </a:extLst>
          </p:cNvPr>
          <p:cNvPicPr>
            <a:picLocks noChangeAspect="1"/>
          </p:cNvPicPr>
          <p:nvPr/>
        </p:nvPicPr>
        <p:blipFill>
          <a:blip r:embed="rId2"/>
          <a:stretch>
            <a:fillRect/>
          </a:stretch>
        </p:blipFill>
        <p:spPr>
          <a:xfrm>
            <a:off x="-1672682" y="-2051824"/>
            <a:ext cx="21365736" cy="12338824"/>
          </a:xfrm>
          <a:prstGeom prst="rect">
            <a:avLst/>
          </a:prstGeom>
        </p:spPr>
      </p:pic>
      <p:sp>
        <p:nvSpPr>
          <p:cNvPr id="23" name="TextBox 8">
            <a:extLst>
              <a:ext uri="{FF2B5EF4-FFF2-40B4-BE49-F238E27FC236}">
                <a16:creationId xmlns:a16="http://schemas.microsoft.com/office/drawing/2014/main" id="{B14DADC4-101F-8E66-E6E5-3BD499D9397F}"/>
              </a:ext>
            </a:extLst>
          </p:cNvPr>
          <p:cNvSpPr txBox="1"/>
          <p:nvPr/>
        </p:nvSpPr>
        <p:spPr>
          <a:xfrm>
            <a:off x="4245439" y="643168"/>
            <a:ext cx="9797121" cy="1216295"/>
          </a:xfrm>
          <a:prstGeom prst="rect">
            <a:avLst/>
          </a:prstGeom>
        </p:spPr>
        <p:txBody>
          <a:bodyPr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NỘI DUNG BÀI HỌC</a:t>
            </a:r>
          </a:p>
        </p:txBody>
      </p:sp>
      <p:sp>
        <p:nvSpPr>
          <p:cNvPr id="26" name="TextBox 25">
            <a:extLst>
              <a:ext uri="{FF2B5EF4-FFF2-40B4-BE49-F238E27FC236}">
                <a16:creationId xmlns:a16="http://schemas.microsoft.com/office/drawing/2014/main" id="{9C90A99A-7C87-DCE9-985B-243D56E38A38}"/>
              </a:ext>
            </a:extLst>
          </p:cNvPr>
          <p:cNvSpPr txBox="1"/>
          <p:nvPr/>
        </p:nvSpPr>
        <p:spPr>
          <a:xfrm>
            <a:off x="4450940" y="3594935"/>
            <a:ext cx="12283068" cy="923330"/>
          </a:xfrm>
          <a:prstGeom prst="rect">
            <a:avLst/>
          </a:prstGeom>
          <a:noFill/>
        </p:spPr>
        <p:txBody>
          <a:bodyPr wrap="square" rtlCol="0">
            <a:spAutoFit/>
          </a:bodyPr>
          <a:lstStyle/>
          <a:p>
            <a:pPr algn="just"/>
            <a:r>
              <a:rPr lang="en-US" sz="5400" b="1">
                <a:solidFill>
                  <a:schemeClr val="accent3">
                    <a:lumMod val="50000"/>
                  </a:schemeClr>
                </a:solidFill>
                <a:latin typeface="Arial" panose="020B0604020202020204" pitchFamily="34" charset="0"/>
                <a:cs typeface="Arial" panose="020B0604020202020204" pitchFamily="34" charset="0"/>
              </a:rPr>
              <a:t>I. Vai trò và triển vọng của trồng trọt</a:t>
            </a:r>
          </a:p>
        </p:txBody>
      </p:sp>
      <p:sp>
        <p:nvSpPr>
          <p:cNvPr id="27" name="TextBox 26">
            <a:extLst>
              <a:ext uri="{FF2B5EF4-FFF2-40B4-BE49-F238E27FC236}">
                <a16:creationId xmlns:a16="http://schemas.microsoft.com/office/drawing/2014/main" id="{E752FA24-1E0B-DD8D-DCDC-732C76993CA2}"/>
              </a:ext>
            </a:extLst>
          </p:cNvPr>
          <p:cNvSpPr txBox="1"/>
          <p:nvPr/>
        </p:nvSpPr>
        <p:spPr>
          <a:xfrm>
            <a:off x="4450940" y="5190203"/>
            <a:ext cx="12283068" cy="923330"/>
          </a:xfrm>
          <a:prstGeom prst="rect">
            <a:avLst/>
          </a:prstGeom>
          <a:noFill/>
        </p:spPr>
        <p:txBody>
          <a:bodyPr wrap="square" rtlCol="0">
            <a:spAutoFit/>
          </a:bodyPr>
          <a:lstStyle/>
          <a:p>
            <a:pPr algn="just"/>
            <a:r>
              <a:rPr lang="en-US" sz="5400" b="1">
                <a:solidFill>
                  <a:schemeClr val="accent3">
                    <a:lumMod val="50000"/>
                  </a:schemeClr>
                </a:solidFill>
                <a:latin typeface="Arial" panose="020B0604020202020204" pitchFamily="34" charset="0"/>
                <a:cs typeface="Arial" panose="020B0604020202020204" pitchFamily="34" charset="0"/>
              </a:rPr>
              <a:t>II. Các nhóm cây trồng phổ biến</a:t>
            </a:r>
          </a:p>
        </p:txBody>
      </p:sp>
      <p:sp>
        <p:nvSpPr>
          <p:cNvPr id="28" name="TextBox 27">
            <a:extLst>
              <a:ext uri="{FF2B5EF4-FFF2-40B4-BE49-F238E27FC236}">
                <a16:creationId xmlns:a16="http://schemas.microsoft.com/office/drawing/2014/main" id="{82F6F686-BF8A-D566-6720-73602F88E6B1}"/>
              </a:ext>
            </a:extLst>
          </p:cNvPr>
          <p:cNvSpPr txBox="1"/>
          <p:nvPr/>
        </p:nvSpPr>
        <p:spPr>
          <a:xfrm>
            <a:off x="4450939" y="6760403"/>
            <a:ext cx="12770261" cy="2140522"/>
          </a:xfrm>
          <a:prstGeom prst="rect">
            <a:avLst/>
          </a:prstGeom>
          <a:noFill/>
        </p:spPr>
        <p:txBody>
          <a:bodyPr wrap="square" rtlCol="0">
            <a:spAutoFit/>
          </a:bodyPr>
          <a:lstStyle/>
          <a:p>
            <a:pPr algn="just">
              <a:lnSpc>
                <a:spcPct val="130000"/>
              </a:lnSpc>
            </a:pPr>
            <a:r>
              <a:rPr lang="en-US" sz="5400" b="1">
                <a:solidFill>
                  <a:schemeClr val="accent3">
                    <a:lumMod val="50000"/>
                  </a:schemeClr>
                </a:solidFill>
                <a:latin typeface="Arial" panose="020B0604020202020204" pitchFamily="34" charset="0"/>
                <a:cs typeface="Arial" panose="020B0604020202020204" pitchFamily="34" charset="0"/>
              </a:rPr>
              <a:t>III. Một số phương thức trồng trọt phổ biến ở Việt Nam</a:t>
            </a: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anim calcmode="lin" valueType="num">
                                      <p:cBhvr>
                                        <p:cTn id="20" dur="500" fill="hold"/>
                                        <p:tgtEl>
                                          <p:spTgt spid="27"/>
                                        </p:tgtEl>
                                        <p:attrNameLst>
                                          <p:attrName>ppt_x</p:attrName>
                                        </p:attrNameLst>
                                      </p:cBhvr>
                                      <p:tavLst>
                                        <p:tav tm="0">
                                          <p:val>
                                            <p:strVal val="#ppt_x"/>
                                          </p:val>
                                        </p:tav>
                                        <p:tav tm="100000">
                                          <p:val>
                                            <p:strVal val="#ppt_x"/>
                                          </p:val>
                                        </p:tav>
                                      </p:tavLst>
                                    </p:anim>
                                    <p:anim calcmode="lin" valueType="num">
                                      <p:cBhvr>
                                        <p:cTn id="21"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anim calcmode="lin" valueType="num">
                                      <p:cBhvr>
                                        <p:cTn id="27" dur="500" fill="hold"/>
                                        <p:tgtEl>
                                          <p:spTgt spid="28"/>
                                        </p:tgtEl>
                                        <p:attrNameLst>
                                          <p:attrName>ppt_x</p:attrName>
                                        </p:attrNameLst>
                                      </p:cBhvr>
                                      <p:tavLst>
                                        <p:tav tm="0">
                                          <p:val>
                                            <p:strVal val="#ppt_x"/>
                                          </p:val>
                                        </p:tav>
                                        <p:tav tm="100000">
                                          <p:val>
                                            <p:strVal val="#ppt_x"/>
                                          </p:val>
                                        </p:tav>
                                      </p:tavLst>
                                    </p:anim>
                                    <p:anim calcmode="lin" valueType="num">
                                      <p:cBhvr>
                                        <p:cTn id="28"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458ECB-8628-A134-ADCF-4F7106EAB155}"/>
              </a:ext>
            </a:extLst>
          </p:cNvPr>
          <p:cNvPicPr>
            <a:picLocks noChangeAspect="1"/>
          </p:cNvPicPr>
          <p:nvPr/>
        </p:nvPicPr>
        <p:blipFill>
          <a:blip r:embed="rId2"/>
          <a:stretch>
            <a:fillRect/>
          </a:stretch>
        </p:blipFill>
        <p:spPr>
          <a:xfrm>
            <a:off x="-1672682" y="-2051824"/>
            <a:ext cx="21365736" cy="12338824"/>
          </a:xfrm>
          <a:prstGeom prst="rect">
            <a:avLst/>
          </a:prstGeom>
        </p:spPr>
      </p:pic>
      <p:sp>
        <p:nvSpPr>
          <p:cNvPr id="23" name="TextBox 8">
            <a:extLst>
              <a:ext uri="{FF2B5EF4-FFF2-40B4-BE49-F238E27FC236}">
                <a16:creationId xmlns:a16="http://schemas.microsoft.com/office/drawing/2014/main" id="{B14DADC4-101F-8E66-E6E5-3BD499D9397F}"/>
              </a:ext>
            </a:extLst>
          </p:cNvPr>
          <p:cNvSpPr txBox="1"/>
          <p:nvPr/>
        </p:nvSpPr>
        <p:spPr>
          <a:xfrm>
            <a:off x="4245439" y="643168"/>
            <a:ext cx="9797121" cy="1216295"/>
          </a:xfrm>
          <a:prstGeom prst="rect">
            <a:avLst/>
          </a:prstGeom>
        </p:spPr>
        <p:txBody>
          <a:bodyPr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NỘI DUNG BÀI HỌC</a:t>
            </a:r>
          </a:p>
        </p:txBody>
      </p:sp>
      <p:sp>
        <p:nvSpPr>
          <p:cNvPr id="29" name="TextBox 28">
            <a:extLst>
              <a:ext uri="{FF2B5EF4-FFF2-40B4-BE49-F238E27FC236}">
                <a16:creationId xmlns:a16="http://schemas.microsoft.com/office/drawing/2014/main" id="{C3DBCB2E-DA04-4940-36B4-77221D398980}"/>
              </a:ext>
            </a:extLst>
          </p:cNvPr>
          <p:cNvSpPr txBox="1"/>
          <p:nvPr/>
        </p:nvSpPr>
        <p:spPr>
          <a:xfrm>
            <a:off x="4238796" y="3967305"/>
            <a:ext cx="12399961" cy="2140522"/>
          </a:xfrm>
          <a:prstGeom prst="rect">
            <a:avLst/>
          </a:prstGeom>
          <a:noFill/>
        </p:spPr>
        <p:txBody>
          <a:bodyPr wrap="square" rtlCol="0">
            <a:spAutoFit/>
          </a:bodyPr>
          <a:lstStyle/>
          <a:p>
            <a:pPr algn="just">
              <a:lnSpc>
                <a:spcPct val="130000"/>
              </a:lnSpc>
            </a:pPr>
            <a:r>
              <a:rPr lang="en-US" sz="5400" b="1">
                <a:solidFill>
                  <a:schemeClr val="accent3">
                    <a:lumMod val="50000"/>
                  </a:schemeClr>
                </a:solidFill>
                <a:latin typeface="Arial" panose="020B0604020202020204" pitchFamily="34" charset="0"/>
                <a:cs typeface="Arial" panose="020B0604020202020204" pitchFamily="34" charset="0"/>
              </a:rPr>
              <a:t>IV. Một số đặc điểm cơ bản của trồng trọt công nghệ cao</a:t>
            </a:r>
          </a:p>
        </p:txBody>
      </p:sp>
      <p:sp>
        <p:nvSpPr>
          <p:cNvPr id="30" name="TextBox 29">
            <a:extLst>
              <a:ext uri="{FF2B5EF4-FFF2-40B4-BE49-F238E27FC236}">
                <a16:creationId xmlns:a16="http://schemas.microsoft.com/office/drawing/2014/main" id="{E026A360-F8D7-A837-0987-850CAB8183A7}"/>
              </a:ext>
            </a:extLst>
          </p:cNvPr>
          <p:cNvSpPr txBox="1"/>
          <p:nvPr/>
        </p:nvSpPr>
        <p:spPr>
          <a:xfrm>
            <a:off x="4238796" y="7054889"/>
            <a:ext cx="12773870" cy="923330"/>
          </a:xfrm>
          <a:prstGeom prst="rect">
            <a:avLst/>
          </a:prstGeom>
          <a:noFill/>
        </p:spPr>
        <p:txBody>
          <a:bodyPr wrap="square" rtlCol="0">
            <a:spAutoFit/>
          </a:bodyPr>
          <a:lstStyle/>
          <a:p>
            <a:r>
              <a:rPr lang="en-US" sz="5400" b="1">
                <a:solidFill>
                  <a:schemeClr val="accent3">
                    <a:lumMod val="50000"/>
                  </a:schemeClr>
                </a:solidFill>
                <a:latin typeface="Arial" panose="020B0604020202020204" pitchFamily="34" charset="0"/>
                <a:cs typeface="Arial" panose="020B0604020202020204" pitchFamily="34" charset="0"/>
              </a:rPr>
              <a:t>V. Một số ngành nghề trong trồng trọt</a:t>
            </a:r>
          </a:p>
        </p:txBody>
      </p:sp>
    </p:spTree>
    <p:extLst>
      <p:ext uri="{BB962C8B-B14F-4D97-AF65-F5344CB8AC3E}">
        <p14:creationId xmlns:p14="http://schemas.microsoft.com/office/powerpoint/2010/main" val="4234115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anim calcmode="lin" valueType="num">
                                      <p:cBhvr>
                                        <p:cTn id="15" dur="500" fill="hold"/>
                                        <p:tgtEl>
                                          <p:spTgt spid="30"/>
                                        </p:tgtEl>
                                        <p:attrNameLst>
                                          <p:attrName>ppt_x</p:attrName>
                                        </p:attrNameLst>
                                      </p:cBhvr>
                                      <p:tavLst>
                                        <p:tav tm="0">
                                          <p:val>
                                            <p:strVal val="#ppt_x"/>
                                          </p:val>
                                        </p:tav>
                                        <p:tav tm="100000">
                                          <p:val>
                                            <p:strVal val="#ppt_x"/>
                                          </p:val>
                                        </p:tav>
                                      </p:tavLst>
                                    </p:anim>
                                    <p:anim calcmode="lin" valueType="num">
                                      <p:cBhvr>
                                        <p:cTn id="16"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721</TotalTime>
  <Words>2201</Words>
  <Application>Microsoft Office PowerPoint</Application>
  <PresentationFormat>Custom</PresentationFormat>
  <Paragraphs>184</Paragraphs>
  <Slides>53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Symbol</vt:lpstr>
      <vt:lpstr>Wingdings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vũ hạnh</cp:lastModifiedBy>
  <cp:revision>110</cp:revision>
  <dcterms:created xsi:type="dcterms:W3CDTF">2006-08-16T00:00:00Z</dcterms:created>
  <dcterms:modified xsi:type="dcterms:W3CDTF">2024-05-10T17:00:45Z</dcterms:modified>
  <dc:identifier>DAFBeVtYId4</dc:identifier>
</cp:coreProperties>
</file>