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56.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0" r:id="rId2"/>
    <p:sldId id="257" r:id="rId3"/>
    <p:sldId id="258" r:id="rId4"/>
    <p:sldId id="260" r:id="rId5"/>
    <p:sldId id="259" r:id="rId6"/>
    <p:sldId id="261" r:id="rId7"/>
    <p:sldId id="262" r:id="rId8"/>
    <p:sldId id="263" r:id="rId9"/>
    <p:sldId id="306" r:id="rId10"/>
    <p:sldId id="264" r:id="rId11"/>
    <p:sldId id="265" r:id="rId12"/>
    <p:sldId id="266" r:id="rId13"/>
    <p:sldId id="267" r:id="rId14"/>
    <p:sldId id="311" r:id="rId15"/>
    <p:sldId id="269" r:id="rId16"/>
    <p:sldId id="270" r:id="rId17"/>
    <p:sldId id="277" r:id="rId18"/>
    <p:sldId id="268" r:id="rId19"/>
    <p:sldId id="271" r:id="rId20"/>
    <p:sldId id="274" r:id="rId21"/>
    <p:sldId id="273" r:id="rId22"/>
    <p:sldId id="275" r:id="rId23"/>
    <p:sldId id="276" r:id="rId24"/>
    <p:sldId id="312" r:id="rId25"/>
    <p:sldId id="313" r:id="rId26"/>
    <p:sldId id="305" r:id="rId27"/>
    <p:sldId id="280" r:id="rId28"/>
    <p:sldId id="282" r:id="rId29"/>
    <p:sldId id="283" r:id="rId30"/>
    <p:sldId id="284" r:id="rId31"/>
    <p:sldId id="285" r:id="rId32"/>
    <p:sldId id="281" r:id="rId33"/>
    <p:sldId id="307" r:id="rId34"/>
    <p:sldId id="286" r:id="rId35"/>
    <p:sldId id="287" r:id="rId36"/>
    <p:sldId id="288" r:id="rId37"/>
    <p:sldId id="290" r:id="rId38"/>
    <p:sldId id="289" r:id="rId39"/>
    <p:sldId id="291" r:id="rId40"/>
    <p:sldId id="292" r:id="rId41"/>
    <p:sldId id="314" r:id="rId42"/>
    <p:sldId id="293" r:id="rId43"/>
    <p:sldId id="294" r:id="rId44"/>
    <p:sldId id="315" r:id="rId45"/>
    <p:sldId id="295" r:id="rId46"/>
    <p:sldId id="296" r:id="rId47"/>
    <p:sldId id="317" r:id="rId48"/>
    <p:sldId id="318" r:id="rId49"/>
    <p:sldId id="316" r:id="rId50"/>
    <p:sldId id="297" r:id="rId51"/>
    <p:sldId id="298" r:id="rId52"/>
    <p:sldId id="299" r:id="rId53"/>
    <p:sldId id="300" r:id="rId54"/>
    <p:sldId id="301" r:id="rId55"/>
    <p:sldId id="308" r:id="rId56"/>
    <p:sldId id="302" r:id="rId57"/>
    <p:sldId id="303" r:id="rId58"/>
    <p:sldId id="304"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QV" initials="A" lastIdx="1" clrIdx="0">
    <p:extLst>
      <p:ext uri="{19B8F6BF-5375-455C-9EA6-DF929625EA0E}">
        <p15:presenceInfo xmlns:p15="http://schemas.microsoft.com/office/powerpoint/2012/main" userId="HQV"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6FF33"/>
    <a:srgbClr val="083643"/>
    <a:srgbClr val="A6DFFA"/>
    <a:srgbClr val="FEC633"/>
    <a:srgbClr val="F0F0F0"/>
    <a:srgbClr val="66FFFF"/>
    <a:srgbClr val="FDB626"/>
    <a:srgbClr val="FFC32F"/>
    <a:srgbClr val="6DB9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5" autoAdjust="0"/>
    <p:restoredTop sz="94660"/>
  </p:normalViewPr>
  <p:slideViewPr>
    <p:cSldViewPr snapToGrid="0">
      <p:cViewPr>
        <p:scale>
          <a:sx n="66" d="100"/>
          <a:sy n="66" d="100"/>
        </p:scale>
        <p:origin x="1190" y="41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F492F-E9BD-480E-8422-D6F7E861CD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A15FDF-67FD-4C71-9083-96E676124F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1024ED-0DA2-404B-B80D-682221333832}"/>
              </a:ext>
            </a:extLst>
          </p:cNvPr>
          <p:cNvSpPr>
            <a:spLocks noGrp="1"/>
          </p:cNvSpPr>
          <p:nvPr>
            <p:ph type="dt" sz="half" idx="10"/>
          </p:nvPr>
        </p:nvSpPr>
        <p:spPr/>
        <p:txBody>
          <a:bodyPr/>
          <a:lstStyle/>
          <a:p>
            <a:fld id="{E7D8E358-2312-459C-A78E-67C6F440527A}" type="datetimeFigureOut">
              <a:rPr lang="en-US" smtClean="0"/>
              <a:t>3/12/2024</a:t>
            </a:fld>
            <a:endParaRPr lang="en-US"/>
          </a:p>
        </p:txBody>
      </p:sp>
      <p:sp>
        <p:nvSpPr>
          <p:cNvPr id="5" name="Footer Placeholder 4">
            <a:extLst>
              <a:ext uri="{FF2B5EF4-FFF2-40B4-BE49-F238E27FC236}">
                <a16:creationId xmlns:a16="http://schemas.microsoft.com/office/drawing/2014/main" id="{969C062E-B505-41D5-9B97-83BBC4F4BF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8FEB5C-3CF3-40F6-B899-5D754EADF8E4}"/>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1657639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70647-5416-4A29-8DF1-8C8F61BC64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F2830E-9524-4E7D-B052-40651C6160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A1E0E4-D354-43A1-9AB0-2D5673A1382B}"/>
              </a:ext>
            </a:extLst>
          </p:cNvPr>
          <p:cNvSpPr>
            <a:spLocks noGrp="1"/>
          </p:cNvSpPr>
          <p:nvPr>
            <p:ph type="dt" sz="half" idx="10"/>
          </p:nvPr>
        </p:nvSpPr>
        <p:spPr/>
        <p:txBody>
          <a:bodyPr/>
          <a:lstStyle/>
          <a:p>
            <a:fld id="{E7D8E358-2312-459C-A78E-67C6F440527A}" type="datetimeFigureOut">
              <a:rPr lang="en-US" smtClean="0"/>
              <a:t>3/12/2024</a:t>
            </a:fld>
            <a:endParaRPr lang="en-US"/>
          </a:p>
        </p:txBody>
      </p:sp>
      <p:sp>
        <p:nvSpPr>
          <p:cNvPr id="5" name="Footer Placeholder 4">
            <a:extLst>
              <a:ext uri="{FF2B5EF4-FFF2-40B4-BE49-F238E27FC236}">
                <a16:creationId xmlns:a16="http://schemas.microsoft.com/office/drawing/2014/main" id="{D6E39F29-8C1E-400B-842D-A44B3976DD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ADFDD0-37B1-44A0-8D8A-402BBD6409FC}"/>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379535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D7CCCC-39D2-4D6D-BEE4-D0FD98B9C6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42FBA7-9DE9-47B1-BB36-5CC6766509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52A8F-60F1-4EE2-A5B4-8C265D8FC25D}"/>
              </a:ext>
            </a:extLst>
          </p:cNvPr>
          <p:cNvSpPr>
            <a:spLocks noGrp="1"/>
          </p:cNvSpPr>
          <p:nvPr>
            <p:ph type="dt" sz="half" idx="10"/>
          </p:nvPr>
        </p:nvSpPr>
        <p:spPr/>
        <p:txBody>
          <a:bodyPr/>
          <a:lstStyle/>
          <a:p>
            <a:fld id="{E7D8E358-2312-459C-A78E-67C6F440527A}" type="datetimeFigureOut">
              <a:rPr lang="en-US" smtClean="0"/>
              <a:t>3/12/2024</a:t>
            </a:fld>
            <a:endParaRPr lang="en-US"/>
          </a:p>
        </p:txBody>
      </p:sp>
      <p:sp>
        <p:nvSpPr>
          <p:cNvPr id="5" name="Footer Placeholder 4">
            <a:extLst>
              <a:ext uri="{FF2B5EF4-FFF2-40B4-BE49-F238E27FC236}">
                <a16:creationId xmlns:a16="http://schemas.microsoft.com/office/drawing/2014/main" id="{8649BB90-48F1-45C5-B47E-5BCA711F85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308DBD-0966-4167-9A83-577394330654}"/>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3121488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19728-FBD8-4486-BBEB-D6136F74F8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5F5F2C-B76E-4792-913A-0088D2E121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8785F2-106C-44CE-B664-F54222ABAC75}"/>
              </a:ext>
            </a:extLst>
          </p:cNvPr>
          <p:cNvSpPr>
            <a:spLocks noGrp="1"/>
          </p:cNvSpPr>
          <p:nvPr>
            <p:ph type="dt" sz="half" idx="10"/>
          </p:nvPr>
        </p:nvSpPr>
        <p:spPr/>
        <p:txBody>
          <a:bodyPr/>
          <a:lstStyle/>
          <a:p>
            <a:fld id="{E7D8E358-2312-459C-A78E-67C6F440527A}" type="datetimeFigureOut">
              <a:rPr lang="en-US" smtClean="0"/>
              <a:t>3/12/2024</a:t>
            </a:fld>
            <a:endParaRPr lang="en-US"/>
          </a:p>
        </p:txBody>
      </p:sp>
      <p:sp>
        <p:nvSpPr>
          <p:cNvPr id="5" name="Footer Placeholder 4">
            <a:extLst>
              <a:ext uri="{FF2B5EF4-FFF2-40B4-BE49-F238E27FC236}">
                <a16:creationId xmlns:a16="http://schemas.microsoft.com/office/drawing/2014/main" id="{40BB938D-A49C-4218-8EC0-814800362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0C2E0D-388F-4EA0-821C-360CF9CBC342}"/>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4186902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67236-715F-40B5-AC81-120C3243D6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1701CA-49A4-4F25-B432-66D0847E7F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E3D5B9-DE15-4684-82B3-E045D7B69F2F}"/>
              </a:ext>
            </a:extLst>
          </p:cNvPr>
          <p:cNvSpPr>
            <a:spLocks noGrp="1"/>
          </p:cNvSpPr>
          <p:nvPr>
            <p:ph type="dt" sz="half" idx="10"/>
          </p:nvPr>
        </p:nvSpPr>
        <p:spPr/>
        <p:txBody>
          <a:bodyPr/>
          <a:lstStyle/>
          <a:p>
            <a:fld id="{E7D8E358-2312-459C-A78E-67C6F440527A}" type="datetimeFigureOut">
              <a:rPr lang="en-US" smtClean="0"/>
              <a:t>3/12/2024</a:t>
            </a:fld>
            <a:endParaRPr lang="en-US"/>
          </a:p>
        </p:txBody>
      </p:sp>
      <p:sp>
        <p:nvSpPr>
          <p:cNvPr id="5" name="Footer Placeholder 4">
            <a:extLst>
              <a:ext uri="{FF2B5EF4-FFF2-40B4-BE49-F238E27FC236}">
                <a16:creationId xmlns:a16="http://schemas.microsoft.com/office/drawing/2014/main" id="{297398B4-921D-439D-BECA-FED7A513D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924578-F89B-4186-9410-94ADCA89CA3D}"/>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2103139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478C3-E192-41F3-BAC0-2D24D9934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9FEEBA-13FD-44E6-9DDE-A697D9B0AB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3D9B81-D4B7-4388-A2D5-359D411931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81519B-C773-4D88-AF89-F9F55FEC28D6}"/>
              </a:ext>
            </a:extLst>
          </p:cNvPr>
          <p:cNvSpPr>
            <a:spLocks noGrp="1"/>
          </p:cNvSpPr>
          <p:nvPr>
            <p:ph type="dt" sz="half" idx="10"/>
          </p:nvPr>
        </p:nvSpPr>
        <p:spPr/>
        <p:txBody>
          <a:bodyPr/>
          <a:lstStyle/>
          <a:p>
            <a:fld id="{E7D8E358-2312-459C-A78E-67C6F440527A}" type="datetimeFigureOut">
              <a:rPr lang="en-US" smtClean="0"/>
              <a:t>3/12/2024</a:t>
            </a:fld>
            <a:endParaRPr lang="en-US"/>
          </a:p>
        </p:txBody>
      </p:sp>
      <p:sp>
        <p:nvSpPr>
          <p:cNvPr id="6" name="Footer Placeholder 5">
            <a:extLst>
              <a:ext uri="{FF2B5EF4-FFF2-40B4-BE49-F238E27FC236}">
                <a16:creationId xmlns:a16="http://schemas.microsoft.com/office/drawing/2014/main" id="{006FEBD7-0A58-4C2A-82EB-71F21ADD53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2A1DCF-7A69-4722-8E00-1360C171912D}"/>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3625883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98752-7D6C-4EA1-8FBE-384A4AD9E8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343F72-AF7E-48A6-B29E-7F58038FAA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1B5B08-BD61-45A8-A3E0-CF96648A22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DB91AB-7A4B-4D93-9B51-A3F52267BE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8E4CB3-D551-476E-AE42-374F4AE575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C1FB15-7BC5-4C41-BC3F-01D0828B2AFB}"/>
              </a:ext>
            </a:extLst>
          </p:cNvPr>
          <p:cNvSpPr>
            <a:spLocks noGrp="1"/>
          </p:cNvSpPr>
          <p:nvPr>
            <p:ph type="dt" sz="half" idx="10"/>
          </p:nvPr>
        </p:nvSpPr>
        <p:spPr/>
        <p:txBody>
          <a:bodyPr/>
          <a:lstStyle/>
          <a:p>
            <a:fld id="{E7D8E358-2312-459C-A78E-67C6F440527A}" type="datetimeFigureOut">
              <a:rPr lang="en-US" smtClean="0"/>
              <a:t>3/12/2024</a:t>
            </a:fld>
            <a:endParaRPr lang="en-US"/>
          </a:p>
        </p:txBody>
      </p:sp>
      <p:sp>
        <p:nvSpPr>
          <p:cNvPr id="8" name="Footer Placeholder 7">
            <a:extLst>
              <a:ext uri="{FF2B5EF4-FFF2-40B4-BE49-F238E27FC236}">
                <a16:creationId xmlns:a16="http://schemas.microsoft.com/office/drawing/2014/main" id="{750CD05F-BE89-4D11-BD03-8659BB2918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47D119-F0F3-4C0E-B64F-1D4EAB0CBD22}"/>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2401440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2A0E-0855-4177-A0C4-E13FA3336C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B687B7-5114-4B67-9E29-0C5806D2DDD0}"/>
              </a:ext>
            </a:extLst>
          </p:cNvPr>
          <p:cNvSpPr>
            <a:spLocks noGrp="1"/>
          </p:cNvSpPr>
          <p:nvPr>
            <p:ph type="dt" sz="half" idx="10"/>
          </p:nvPr>
        </p:nvSpPr>
        <p:spPr/>
        <p:txBody>
          <a:bodyPr/>
          <a:lstStyle/>
          <a:p>
            <a:fld id="{E7D8E358-2312-459C-A78E-67C6F440527A}" type="datetimeFigureOut">
              <a:rPr lang="en-US" smtClean="0"/>
              <a:t>3/12/2024</a:t>
            </a:fld>
            <a:endParaRPr lang="en-US"/>
          </a:p>
        </p:txBody>
      </p:sp>
      <p:sp>
        <p:nvSpPr>
          <p:cNvPr id="4" name="Footer Placeholder 3">
            <a:extLst>
              <a:ext uri="{FF2B5EF4-FFF2-40B4-BE49-F238E27FC236}">
                <a16:creationId xmlns:a16="http://schemas.microsoft.com/office/drawing/2014/main" id="{DC67C9B7-C820-4D8A-9C3A-E202D67ED6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A9A55A-F01A-48AA-8B40-8274A70E9FD6}"/>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2397237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EA9130-06AA-48F8-8420-973E0A228FEB}"/>
              </a:ext>
            </a:extLst>
          </p:cNvPr>
          <p:cNvSpPr>
            <a:spLocks noGrp="1"/>
          </p:cNvSpPr>
          <p:nvPr>
            <p:ph type="dt" sz="half" idx="10"/>
          </p:nvPr>
        </p:nvSpPr>
        <p:spPr/>
        <p:txBody>
          <a:bodyPr/>
          <a:lstStyle/>
          <a:p>
            <a:fld id="{E7D8E358-2312-459C-A78E-67C6F440527A}" type="datetimeFigureOut">
              <a:rPr lang="en-US" smtClean="0"/>
              <a:t>3/12/2024</a:t>
            </a:fld>
            <a:endParaRPr lang="en-US"/>
          </a:p>
        </p:txBody>
      </p:sp>
      <p:sp>
        <p:nvSpPr>
          <p:cNvPr id="3" name="Footer Placeholder 2">
            <a:extLst>
              <a:ext uri="{FF2B5EF4-FFF2-40B4-BE49-F238E27FC236}">
                <a16:creationId xmlns:a16="http://schemas.microsoft.com/office/drawing/2014/main" id="{A07C77BA-A397-4B27-A190-1C00ADE4C5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07CD4F-31EB-4CA1-9F4B-B8567FE6D2FD}"/>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3964347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05CB0-E80A-4B0E-8365-38817C849B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3AA8CD-AC76-4DC0-A000-A1CD4F7E09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D05D40-2E4F-451D-B33F-141685014E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1F83AB-A138-4CBA-86E4-70AE3580A5DD}"/>
              </a:ext>
            </a:extLst>
          </p:cNvPr>
          <p:cNvSpPr>
            <a:spLocks noGrp="1"/>
          </p:cNvSpPr>
          <p:nvPr>
            <p:ph type="dt" sz="half" idx="10"/>
          </p:nvPr>
        </p:nvSpPr>
        <p:spPr/>
        <p:txBody>
          <a:bodyPr/>
          <a:lstStyle/>
          <a:p>
            <a:fld id="{E7D8E358-2312-459C-A78E-67C6F440527A}" type="datetimeFigureOut">
              <a:rPr lang="en-US" smtClean="0"/>
              <a:t>3/12/2024</a:t>
            </a:fld>
            <a:endParaRPr lang="en-US"/>
          </a:p>
        </p:txBody>
      </p:sp>
      <p:sp>
        <p:nvSpPr>
          <p:cNvPr id="6" name="Footer Placeholder 5">
            <a:extLst>
              <a:ext uri="{FF2B5EF4-FFF2-40B4-BE49-F238E27FC236}">
                <a16:creationId xmlns:a16="http://schemas.microsoft.com/office/drawing/2014/main" id="{596FFC77-D546-4FD4-9B92-D8F770010F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1AD67C-6E55-4CBA-9D3F-6E0DB801585E}"/>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3008956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8C599-EAEB-49E4-9D14-0FD0525D4F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2C5190-3FA0-476A-8F94-B82FF8BE38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AC6045-4185-4E22-9449-CD4F6768BB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11F751-4D8F-4802-A083-1CEB83C9ECE9}"/>
              </a:ext>
            </a:extLst>
          </p:cNvPr>
          <p:cNvSpPr>
            <a:spLocks noGrp="1"/>
          </p:cNvSpPr>
          <p:nvPr>
            <p:ph type="dt" sz="half" idx="10"/>
          </p:nvPr>
        </p:nvSpPr>
        <p:spPr/>
        <p:txBody>
          <a:bodyPr/>
          <a:lstStyle/>
          <a:p>
            <a:fld id="{E7D8E358-2312-459C-A78E-67C6F440527A}" type="datetimeFigureOut">
              <a:rPr lang="en-US" smtClean="0"/>
              <a:t>3/12/2024</a:t>
            </a:fld>
            <a:endParaRPr lang="en-US"/>
          </a:p>
        </p:txBody>
      </p:sp>
      <p:sp>
        <p:nvSpPr>
          <p:cNvPr id="6" name="Footer Placeholder 5">
            <a:extLst>
              <a:ext uri="{FF2B5EF4-FFF2-40B4-BE49-F238E27FC236}">
                <a16:creationId xmlns:a16="http://schemas.microsoft.com/office/drawing/2014/main" id="{2E16A7B4-96B4-49FD-8BBB-0EB047BB64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DE760D-A3DF-4B12-AB42-8170171D7B1C}"/>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160532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74675E-410A-4047-8F33-615B5CFD95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B89B19-F058-4CA7-BDB5-3E4E2EC365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40C82-0416-4F25-B241-9C5059AE51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D8E358-2312-459C-A78E-67C6F440527A}" type="datetimeFigureOut">
              <a:rPr lang="en-US" smtClean="0"/>
              <a:t>3/12/2024</a:t>
            </a:fld>
            <a:endParaRPr lang="en-US"/>
          </a:p>
        </p:txBody>
      </p:sp>
      <p:sp>
        <p:nvSpPr>
          <p:cNvPr id="5" name="Footer Placeholder 4">
            <a:extLst>
              <a:ext uri="{FF2B5EF4-FFF2-40B4-BE49-F238E27FC236}">
                <a16:creationId xmlns:a16="http://schemas.microsoft.com/office/drawing/2014/main" id="{76FF0492-CC2A-418B-BC11-3E8DBAD906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7969FB-C008-48AA-9BD5-6B224AEA05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152C1-ABA3-41F1-A251-23FA58CDE645}" type="slidenum">
              <a:rPr lang="en-US" smtClean="0"/>
              <a:t>‹#›</a:t>
            </a:fld>
            <a:endParaRPr lang="en-US"/>
          </a:p>
        </p:txBody>
      </p:sp>
    </p:spTree>
    <p:extLst>
      <p:ext uri="{BB962C8B-B14F-4D97-AF65-F5344CB8AC3E}">
        <p14:creationId xmlns:p14="http://schemas.microsoft.com/office/powerpoint/2010/main" val="3472275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image" Target="../media/image26.jf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0.jpg"/></Relationships>
</file>

<file path=ppt/slides/_rels/slide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uman digestive system | TheSchoolRun">
            <a:extLst>
              <a:ext uri="{FF2B5EF4-FFF2-40B4-BE49-F238E27FC236}">
                <a16:creationId xmlns:a16="http://schemas.microsoft.com/office/drawing/2014/main" id="{7CCA69D9-2802-FF7F-50EA-E6F042F1D9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9237" y="0"/>
            <a:ext cx="6862763"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BDC8059B-30F6-2B88-88A0-313ACBADE3E2}"/>
              </a:ext>
            </a:extLst>
          </p:cNvPr>
          <p:cNvGrpSpPr/>
          <p:nvPr/>
        </p:nvGrpSpPr>
        <p:grpSpPr>
          <a:xfrm>
            <a:off x="-1954089" y="-2564"/>
            <a:ext cx="10089864" cy="6861846"/>
            <a:chOff x="-2520931" y="-2564"/>
            <a:chExt cx="10089864" cy="6861846"/>
          </a:xfrm>
        </p:grpSpPr>
        <p:sp>
          <p:nvSpPr>
            <p:cNvPr id="19" name="Parallelogram 18">
              <a:extLst>
                <a:ext uri="{FF2B5EF4-FFF2-40B4-BE49-F238E27FC236}">
                  <a16:creationId xmlns:a16="http://schemas.microsoft.com/office/drawing/2014/main" id="{2B024AE3-EC00-40C4-A92A-6418DB757F67}"/>
                </a:ext>
              </a:extLst>
            </p:cNvPr>
            <p:cNvSpPr/>
            <p:nvPr/>
          </p:nvSpPr>
          <p:spPr>
            <a:xfrm>
              <a:off x="-2520931" y="-1282"/>
              <a:ext cx="9121140" cy="685800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Ti</a:t>
              </a:r>
            </a:p>
          </p:txBody>
        </p:sp>
        <p:sp>
          <p:nvSpPr>
            <p:cNvPr id="20" name="Parallelogram 19">
              <a:extLst>
                <a:ext uri="{FF2B5EF4-FFF2-40B4-BE49-F238E27FC236}">
                  <a16:creationId xmlns:a16="http://schemas.microsoft.com/office/drawing/2014/main" id="{BAF441B4-B0CA-1418-2BFE-8F8CA4B0BD33}"/>
                </a:ext>
              </a:extLst>
            </p:cNvPr>
            <p:cNvSpPr/>
            <p:nvPr/>
          </p:nvSpPr>
          <p:spPr>
            <a:xfrm>
              <a:off x="3287210" y="-2564"/>
              <a:ext cx="2723002" cy="6858000"/>
            </a:xfrm>
            <a:prstGeom prst="parallelogram">
              <a:avLst>
                <a:gd name="adj" fmla="val 63174"/>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AECEAB04-3D93-005B-B308-D063C16E3EAF}"/>
                </a:ext>
              </a:extLst>
            </p:cNvPr>
            <p:cNvSpPr/>
            <p:nvPr/>
          </p:nvSpPr>
          <p:spPr>
            <a:xfrm>
              <a:off x="4845931" y="1282"/>
              <a:ext cx="2723002" cy="6858000"/>
            </a:xfrm>
            <a:prstGeom prst="parallelogram">
              <a:avLst>
                <a:gd name="adj" fmla="val 63174"/>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lowchart: Connector 25">
            <a:extLst>
              <a:ext uri="{FF2B5EF4-FFF2-40B4-BE49-F238E27FC236}">
                <a16:creationId xmlns:a16="http://schemas.microsoft.com/office/drawing/2014/main" id="{A3F896D8-33F5-6EA7-5CF1-29E4DF4DE97E}"/>
              </a:ext>
            </a:extLst>
          </p:cNvPr>
          <p:cNvSpPr/>
          <p:nvPr/>
        </p:nvSpPr>
        <p:spPr>
          <a:xfrm>
            <a:off x="2671234" y="2199344"/>
            <a:ext cx="373228" cy="373228"/>
          </a:xfrm>
          <a:prstGeom prst="flowChartConnector">
            <a:avLst/>
          </a:prstGeom>
          <a:gradFill flip="none" rotWithShape="1">
            <a:gsLst>
              <a:gs pos="61000">
                <a:srgbClr val="AFAE02"/>
              </a:gs>
              <a:gs pos="28000">
                <a:srgbClr val="7A8B04"/>
              </a:gs>
              <a:gs pos="0">
                <a:srgbClr val="5B7305"/>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4EF6DCA3-F4EE-F4EB-9C0F-133DE60F9B59}"/>
              </a:ext>
            </a:extLst>
          </p:cNvPr>
          <p:cNvSpPr/>
          <p:nvPr/>
        </p:nvSpPr>
        <p:spPr>
          <a:xfrm>
            <a:off x="3139045" y="2199344"/>
            <a:ext cx="373228" cy="373228"/>
          </a:xfrm>
          <a:prstGeom prst="flowChartConnector">
            <a:avLst/>
          </a:prstGeom>
          <a:gradFill flip="none" rotWithShape="1">
            <a:gsLst>
              <a:gs pos="61000">
                <a:srgbClr val="AFAE02"/>
              </a:gs>
              <a:gs pos="28000">
                <a:srgbClr val="7A8B04"/>
              </a:gs>
              <a:gs pos="0">
                <a:srgbClr val="5B7305"/>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2ED778EB-5251-FF0C-E8F6-B2A024ED580E}"/>
              </a:ext>
            </a:extLst>
          </p:cNvPr>
          <p:cNvSpPr/>
          <p:nvPr/>
        </p:nvSpPr>
        <p:spPr>
          <a:xfrm>
            <a:off x="3600835" y="2190034"/>
            <a:ext cx="373228" cy="373228"/>
          </a:xfrm>
          <a:prstGeom prst="flowChartConnector">
            <a:avLst/>
          </a:prstGeom>
          <a:gradFill flip="none" rotWithShape="1">
            <a:gsLst>
              <a:gs pos="61000">
                <a:srgbClr val="AFAE02"/>
              </a:gs>
              <a:gs pos="28000">
                <a:srgbClr val="7A8B04"/>
              </a:gs>
              <a:gs pos="0">
                <a:srgbClr val="5B7305"/>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23590B7-1D14-95DB-4371-6C20A0675A79}"/>
              </a:ext>
            </a:extLst>
          </p:cNvPr>
          <p:cNvPicPr>
            <a:picLocks noChangeAspect="1"/>
          </p:cNvPicPr>
          <p:nvPr/>
        </p:nvPicPr>
        <p:blipFill>
          <a:blip r:embed="rId3"/>
          <a:stretch>
            <a:fillRect/>
          </a:stretch>
        </p:blipFill>
        <p:spPr>
          <a:xfrm>
            <a:off x="-257061" y="1190583"/>
            <a:ext cx="6663506" cy="4291956"/>
          </a:xfrm>
          <a:prstGeom prst="rect">
            <a:avLst/>
          </a:prstGeom>
        </p:spPr>
      </p:pic>
      <p:sp>
        <p:nvSpPr>
          <p:cNvPr id="3" name="Hộp Văn bản 2">
            <a:extLst>
              <a:ext uri="{FF2B5EF4-FFF2-40B4-BE49-F238E27FC236}">
                <a16:creationId xmlns:a16="http://schemas.microsoft.com/office/drawing/2014/main" id="{B8799947-58C6-07A8-91EB-EE93D2477B21}"/>
              </a:ext>
            </a:extLst>
          </p:cNvPr>
          <p:cNvSpPr txBox="1"/>
          <p:nvPr/>
        </p:nvSpPr>
        <p:spPr>
          <a:xfrm>
            <a:off x="1666390" y="604526"/>
            <a:ext cx="3318537" cy="584775"/>
          </a:xfrm>
          <a:prstGeom prst="rect">
            <a:avLst/>
          </a:prstGeom>
          <a:noFill/>
        </p:spPr>
        <p:txBody>
          <a:bodyPr wrap="none" rtlCol="0">
            <a:spAutoFit/>
          </a:bodyPr>
          <a:lstStyle/>
          <a:p>
            <a:pPr algn="ctr"/>
            <a:r>
              <a:rPr lang="en-US" sz="3200" b="1" dirty="0" err="1">
                <a:solidFill>
                  <a:schemeClr val="accent6">
                    <a:lumMod val="75000"/>
                  </a:schemeClr>
                </a:solidFill>
              </a:rPr>
              <a:t>Tiết</a:t>
            </a:r>
            <a:r>
              <a:rPr lang="en-US" sz="3200" b="1" dirty="0">
                <a:solidFill>
                  <a:schemeClr val="accent6">
                    <a:lumMod val="75000"/>
                  </a:schemeClr>
                </a:solidFill>
              </a:rPr>
              <a:t> 104, 105, 106:</a:t>
            </a:r>
          </a:p>
        </p:txBody>
      </p:sp>
    </p:spTree>
    <p:extLst>
      <p:ext uri="{BB962C8B-B14F-4D97-AF65-F5344CB8AC3E}">
        <p14:creationId xmlns:p14="http://schemas.microsoft.com/office/powerpoint/2010/main" val="2820759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9316A1E-618C-4EFA-A49A-B75C9AE7C983}"/>
              </a:ext>
            </a:extLst>
          </p:cNvPr>
          <p:cNvGrpSpPr/>
          <p:nvPr/>
        </p:nvGrpSpPr>
        <p:grpSpPr>
          <a:xfrm>
            <a:off x="-2195949" y="-1763690"/>
            <a:ext cx="9901850" cy="9901850"/>
            <a:chOff x="-1891149" y="-1032170"/>
            <a:chExt cx="8555188" cy="8555188"/>
          </a:xfrm>
          <a:blipFill dpi="0" rotWithShape="1">
            <a:blip r:embed="rId2"/>
            <a:srcRect/>
            <a:stretch>
              <a:fillRect l="-10000" r="-21000"/>
            </a:stretch>
          </a:blipFill>
        </p:grpSpPr>
        <p:sp>
          <p:nvSpPr>
            <p:cNvPr id="5" name="Oval 4">
              <a:extLst>
                <a:ext uri="{FF2B5EF4-FFF2-40B4-BE49-F238E27FC236}">
                  <a16:creationId xmlns:a16="http://schemas.microsoft.com/office/drawing/2014/main" id="{F8F13546-AFBE-407C-8202-E23E47EB9701}"/>
                </a:ext>
              </a:extLst>
            </p:cNvPr>
            <p:cNvSpPr/>
            <p:nvPr/>
          </p:nvSpPr>
          <p:spPr>
            <a:xfrm>
              <a:off x="-1891149" y="-1032170"/>
              <a:ext cx="8555188" cy="8555188"/>
            </a:xfrm>
            <a:prstGeom prst="ellipse">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C629C3F-EC20-4941-B512-C368EA3E4190}"/>
                </a:ext>
              </a:extLst>
            </p:cNvPr>
            <p:cNvSpPr/>
            <p:nvPr/>
          </p:nvSpPr>
          <p:spPr>
            <a:xfrm>
              <a:off x="-1328307" y="-462399"/>
              <a:ext cx="7424307" cy="7424307"/>
            </a:xfrm>
            <a:prstGeom prst="ellipse">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BDFCF6F8-844E-46BF-929B-1B3D5F66E31A}"/>
                </a:ext>
              </a:extLst>
            </p:cNvPr>
            <p:cNvSpPr/>
            <p:nvPr/>
          </p:nvSpPr>
          <p:spPr>
            <a:xfrm>
              <a:off x="-796638" y="45026"/>
              <a:ext cx="6414655" cy="6414655"/>
            </a:xfrm>
            <a:prstGeom prst="ellipse">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D806E981-CE04-4032-917D-D7AA04105AD6}"/>
                </a:ext>
              </a:extLst>
            </p:cNvPr>
            <p:cNvSpPr/>
            <p:nvPr/>
          </p:nvSpPr>
          <p:spPr>
            <a:xfrm>
              <a:off x="-332510" y="509154"/>
              <a:ext cx="5486400" cy="5486400"/>
            </a:xfrm>
            <a:prstGeom prst="ellipse">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AFB654AD-99CF-43ED-8B0F-36D3BC9E2CA6}"/>
              </a:ext>
            </a:extLst>
          </p:cNvPr>
          <p:cNvSpPr txBox="1"/>
          <p:nvPr/>
        </p:nvSpPr>
        <p:spPr>
          <a:xfrm>
            <a:off x="7699885" y="3094678"/>
            <a:ext cx="4476082" cy="2228815"/>
          </a:xfrm>
          <a:prstGeom prst="rect">
            <a:avLst/>
          </a:prstGeom>
          <a:noFill/>
        </p:spPr>
        <p:txBody>
          <a:bodyPr wrap="square" rtlCol="0">
            <a:spAutoFit/>
          </a:bodyPr>
          <a:lstStyle/>
          <a:p>
            <a:pPr algn="ctr">
              <a:lnSpc>
                <a:spcPct val="110000"/>
              </a:lnSpc>
            </a:pPr>
            <a:r>
              <a:rPr lang="vi-VN" sz="3200" b="1">
                <a:solidFill>
                  <a:srgbClr val="2B6A09"/>
                </a:solidFill>
              </a:rPr>
              <a:t>NHU CẦU SỬ DỤNG NƯỚC VÀ CON ĐƯỜNG TRAO ĐỔI NƯỚC Ở ĐỘNG VẬT</a:t>
            </a:r>
            <a:endParaRPr lang="en-US" sz="3200" b="1">
              <a:solidFill>
                <a:srgbClr val="2B6A09"/>
              </a:solidFill>
            </a:endParaRPr>
          </a:p>
        </p:txBody>
      </p:sp>
      <p:grpSp>
        <p:nvGrpSpPr>
          <p:cNvPr id="8" name="Group 7">
            <a:extLst>
              <a:ext uri="{FF2B5EF4-FFF2-40B4-BE49-F238E27FC236}">
                <a16:creationId xmlns:a16="http://schemas.microsoft.com/office/drawing/2014/main" id="{9F5811D2-C82A-48FC-AB1E-698F8F160DF5}"/>
              </a:ext>
            </a:extLst>
          </p:cNvPr>
          <p:cNvGrpSpPr/>
          <p:nvPr/>
        </p:nvGrpSpPr>
        <p:grpSpPr>
          <a:xfrm>
            <a:off x="9056145" y="1077989"/>
            <a:ext cx="1597307" cy="1376989"/>
            <a:chOff x="1674200" y="590309"/>
            <a:chExt cx="1597307" cy="1376989"/>
          </a:xfrm>
        </p:grpSpPr>
        <p:sp>
          <p:nvSpPr>
            <p:cNvPr id="9" name="Hexagon 8">
              <a:extLst>
                <a:ext uri="{FF2B5EF4-FFF2-40B4-BE49-F238E27FC236}">
                  <a16:creationId xmlns:a16="http://schemas.microsoft.com/office/drawing/2014/main" id="{67C2FEB9-F354-4C08-9CD3-CEE31D9B8444}"/>
                </a:ext>
              </a:extLst>
            </p:cNvPr>
            <p:cNvSpPr/>
            <p:nvPr/>
          </p:nvSpPr>
          <p:spPr>
            <a:xfrm>
              <a:off x="1674200" y="590309"/>
              <a:ext cx="1597307" cy="1376989"/>
            </a:xfrm>
            <a:prstGeom prst="hexagon">
              <a:avLst/>
            </a:prstGeom>
            <a:gradFill>
              <a:gsLst>
                <a:gs pos="69000">
                  <a:srgbClr val="AFAE02"/>
                </a:gs>
                <a:gs pos="28000">
                  <a:srgbClr val="7A8B04"/>
                </a:gs>
                <a:gs pos="0">
                  <a:srgbClr val="5B7305"/>
                </a:gs>
                <a:gs pos="100000">
                  <a:srgbClr val="F6DC0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II.</a:t>
              </a:r>
            </a:p>
          </p:txBody>
        </p:sp>
        <p:sp>
          <p:nvSpPr>
            <p:cNvPr id="10" name="Hexagon 9">
              <a:extLst>
                <a:ext uri="{FF2B5EF4-FFF2-40B4-BE49-F238E27FC236}">
                  <a16:creationId xmlns:a16="http://schemas.microsoft.com/office/drawing/2014/main" id="{0BDD24CA-D0CB-4536-934D-268F26C4E201}"/>
                </a:ext>
              </a:extLst>
            </p:cNvPr>
            <p:cNvSpPr/>
            <p:nvPr/>
          </p:nvSpPr>
          <p:spPr>
            <a:xfrm>
              <a:off x="1826600" y="719559"/>
              <a:ext cx="1300145" cy="1120815"/>
            </a:xfrm>
            <a:prstGeom prst="hexagon">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spTree>
    <p:extLst>
      <p:ext uri="{BB962C8B-B14F-4D97-AF65-F5344CB8AC3E}">
        <p14:creationId xmlns:p14="http://schemas.microsoft.com/office/powerpoint/2010/main" val="2835060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zebras drinking water&#10;&#10;Description automatically generated">
            <a:extLst>
              <a:ext uri="{FF2B5EF4-FFF2-40B4-BE49-F238E27FC236}">
                <a16:creationId xmlns:a16="http://schemas.microsoft.com/office/drawing/2014/main" id="{A4E6E25E-63BD-4F8D-9971-A43A0B1CCE3A}"/>
              </a:ext>
            </a:extLst>
          </p:cNvPr>
          <p:cNvPicPr>
            <a:picLocks noChangeAspect="1"/>
          </p:cNvPicPr>
          <p:nvPr/>
        </p:nvPicPr>
        <p:blipFill rotWithShape="1">
          <a:blip r:embed="rId2">
            <a:extLst>
              <a:ext uri="{28A0092B-C50C-407E-A947-70E740481C1C}">
                <a14:useLocalDpi xmlns:a14="http://schemas.microsoft.com/office/drawing/2010/main" val="0"/>
              </a:ext>
            </a:extLst>
          </a:blip>
          <a:srcRect t="7995" b="7995"/>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900A5D91-08CD-4E66-B90E-C1EF74AAD72D}"/>
              </a:ext>
            </a:extLst>
          </p:cNvPr>
          <p:cNvGrpSpPr/>
          <p:nvPr/>
        </p:nvGrpSpPr>
        <p:grpSpPr>
          <a:xfrm>
            <a:off x="0" y="5193437"/>
            <a:ext cx="12192000" cy="1664563"/>
            <a:chOff x="0" y="5193437"/>
            <a:chExt cx="12192000" cy="1664563"/>
          </a:xfrm>
        </p:grpSpPr>
        <p:sp>
          <p:nvSpPr>
            <p:cNvPr id="4" name="Rectangle 3">
              <a:extLst>
                <a:ext uri="{FF2B5EF4-FFF2-40B4-BE49-F238E27FC236}">
                  <a16:creationId xmlns:a16="http://schemas.microsoft.com/office/drawing/2014/main" id="{A8582C31-E8CD-42FC-9FBF-6013CDFBEDB0}"/>
                </a:ext>
              </a:extLst>
            </p:cNvPr>
            <p:cNvSpPr/>
            <p:nvPr/>
          </p:nvSpPr>
          <p:spPr>
            <a:xfrm>
              <a:off x="0" y="5193437"/>
              <a:ext cx="12192000" cy="166456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7EF953E-ECFF-44A0-9497-2768668F3069}"/>
                </a:ext>
              </a:extLst>
            </p:cNvPr>
            <p:cNvSpPr txBox="1"/>
            <p:nvPr/>
          </p:nvSpPr>
          <p:spPr>
            <a:xfrm>
              <a:off x="454980" y="5375449"/>
              <a:ext cx="11282040" cy="1389996"/>
            </a:xfrm>
            <a:prstGeom prst="rect">
              <a:avLst/>
            </a:prstGeom>
            <a:noFill/>
          </p:spPr>
          <p:txBody>
            <a:bodyPr wrap="square" rtlCol="0">
              <a:spAutoFit/>
            </a:bodyPr>
            <a:lstStyle/>
            <a:p>
              <a:pPr algn="just">
                <a:lnSpc>
                  <a:spcPct val="120000"/>
                </a:lnSpc>
              </a:pPr>
              <a:r>
                <a:rPr lang="vi-VN" sz="2400" b="1" i="1" dirty="0">
                  <a:solidFill>
                    <a:schemeClr val="bg1"/>
                  </a:solidFill>
                </a:rPr>
                <a:t>Giống như</a:t>
              </a:r>
              <a:r>
                <a:rPr lang="en-US" sz="2400" b="1" i="1" dirty="0">
                  <a:solidFill>
                    <a:schemeClr val="bg1"/>
                  </a:solidFill>
                </a:rPr>
                <a:t> </a:t>
              </a:r>
              <a:r>
                <a:rPr lang="en-US" sz="2400" b="1" i="1" dirty="0" err="1">
                  <a:solidFill>
                    <a:schemeClr val="bg1"/>
                  </a:solidFill>
                  <a:latin typeface="Arial" panose="020B0604020202020204" pitchFamily="34" charset="0"/>
                  <a:cs typeface="Arial" panose="020B0604020202020204" pitchFamily="34" charset="0"/>
                </a:rPr>
                <a:t>thực</a:t>
              </a:r>
              <a:r>
                <a:rPr lang="en-US" sz="2400" b="1" i="1" dirty="0">
                  <a:solidFill>
                    <a:schemeClr val="bg1"/>
                  </a:solidFill>
                  <a:latin typeface="Arial" panose="020B0604020202020204" pitchFamily="34" charset="0"/>
                  <a:cs typeface="Arial" panose="020B0604020202020204" pitchFamily="34" charset="0"/>
                </a:rPr>
                <a:t> </a:t>
              </a:r>
              <a:r>
                <a:rPr lang="en-US" sz="2400" b="1" i="1" dirty="0" err="1">
                  <a:solidFill>
                    <a:schemeClr val="bg1"/>
                  </a:solidFill>
                  <a:latin typeface="Arial" panose="020B0604020202020204" pitchFamily="34" charset="0"/>
                  <a:cs typeface="Arial" panose="020B0604020202020204" pitchFamily="34" charset="0"/>
                </a:rPr>
                <a:t>vật</a:t>
              </a:r>
              <a:r>
                <a:rPr lang="vi-VN" sz="2400" b="1" i="1" dirty="0">
                  <a:solidFill>
                    <a:schemeClr val="bg1"/>
                  </a:solidFill>
                  <a:latin typeface="Arial" panose="020B0604020202020204" pitchFamily="34" charset="0"/>
                  <a:cs typeface="Arial" panose="020B0604020202020204" pitchFamily="34" charset="0"/>
                </a:rPr>
                <a:t>, </a:t>
              </a:r>
              <a:r>
                <a:rPr lang="vi-VN" sz="2400" b="1" i="1" dirty="0">
                  <a:solidFill>
                    <a:schemeClr val="bg1"/>
                  </a:solidFill>
                </a:rPr>
                <a:t>động vật cần nước để duy trì sự sống. Mỗi loại động vật có nhu cầu sử dụng nước khác nhau phụ thuộc vào </a:t>
              </a:r>
              <a:r>
                <a:rPr lang="vi-VN" sz="2400" b="1" i="1" dirty="0">
                  <a:solidFill>
                    <a:srgbClr val="FFC000"/>
                  </a:solidFill>
                </a:rPr>
                <a:t>tuổi, đặc điểm sinh học, môi trường sống,...</a:t>
              </a:r>
              <a:endParaRPr lang="en-US" sz="2400" b="1" i="1" dirty="0">
                <a:solidFill>
                  <a:srgbClr val="FFC000"/>
                </a:solidFill>
              </a:endParaRPr>
            </a:p>
          </p:txBody>
        </p:sp>
      </p:grpSp>
    </p:spTree>
    <p:extLst>
      <p:ext uri="{BB962C8B-B14F-4D97-AF65-F5344CB8AC3E}">
        <p14:creationId xmlns:p14="http://schemas.microsoft.com/office/powerpoint/2010/main" val="1253149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elephant, outdoor, mammal, trunk&#10;&#10;Description automatically generated">
            <a:extLst>
              <a:ext uri="{FF2B5EF4-FFF2-40B4-BE49-F238E27FC236}">
                <a16:creationId xmlns:a16="http://schemas.microsoft.com/office/drawing/2014/main" id="{80285FD4-6543-4417-AC1E-C18DFC223EB0}"/>
              </a:ext>
            </a:extLst>
          </p:cNvPr>
          <p:cNvPicPr>
            <a:picLocks noChangeAspect="1"/>
          </p:cNvPicPr>
          <p:nvPr/>
        </p:nvPicPr>
        <p:blipFill rotWithShape="1">
          <a:blip r:embed="rId2">
            <a:extLst>
              <a:ext uri="{28A0092B-C50C-407E-A947-70E740481C1C}">
                <a14:useLocalDpi xmlns:a14="http://schemas.microsoft.com/office/drawing/2010/main" val="0"/>
              </a:ext>
            </a:extLst>
          </a:blip>
          <a:srcRect l="231" t="20082" r="340" b="390"/>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D775A36D-606A-44CE-8172-9A7B1FF02992}"/>
              </a:ext>
            </a:extLst>
          </p:cNvPr>
          <p:cNvGrpSpPr/>
          <p:nvPr/>
        </p:nvGrpSpPr>
        <p:grpSpPr>
          <a:xfrm>
            <a:off x="0" y="5893904"/>
            <a:ext cx="8873836" cy="964096"/>
            <a:chOff x="0" y="5893904"/>
            <a:chExt cx="8873836" cy="964096"/>
          </a:xfrm>
        </p:grpSpPr>
        <p:sp>
          <p:nvSpPr>
            <p:cNvPr id="5" name="Rectangle 4">
              <a:extLst>
                <a:ext uri="{FF2B5EF4-FFF2-40B4-BE49-F238E27FC236}">
                  <a16:creationId xmlns:a16="http://schemas.microsoft.com/office/drawing/2014/main" id="{6CBC9E4F-099E-42E9-A941-C29FE8541C60}"/>
                </a:ext>
              </a:extLst>
            </p:cNvPr>
            <p:cNvSpPr/>
            <p:nvPr/>
          </p:nvSpPr>
          <p:spPr>
            <a:xfrm>
              <a:off x="0" y="5893904"/>
              <a:ext cx="8873836" cy="96409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12E5ED0-048F-4DFD-AC6A-E1B9723B9A71}"/>
                </a:ext>
              </a:extLst>
            </p:cNvPr>
            <p:cNvSpPr txBox="1"/>
            <p:nvPr/>
          </p:nvSpPr>
          <p:spPr>
            <a:xfrm>
              <a:off x="273551" y="6145119"/>
              <a:ext cx="8326734" cy="461665"/>
            </a:xfrm>
            <a:prstGeom prst="rect">
              <a:avLst/>
            </a:prstGeom>
            <a:noFill/>
            <a:ln>
              <a:noFill/>
            </a:ln>
          </p:spPr>
          <p:txBody>
            <a:bodyPr wrap="square" rtlCol="0">
              <a:spAutoFit/>
            </a:bodyPr>
            <a:lstStyle/>
            <a:p>
              <a:r>
                <a:rPr lang="vi-VN" sz="2400" b="1" i="1">
                  <a:solidFill>
                    <a:schemeClr val="bg1"/>
                  </a:solidFill>
                </a:rPr>
                <a:t>Một con voi cần uống từ 160 lít – 300 lít nước mỗi ngày</a:t>
              </a:r>
              <a:endParaRPr lang="en-US" sz="2400" b="1" i="1">
                <a:solidFill>
                  <a:schemeClr val="bg1"/>
                </a:solidFill>
              </a:endParaRPr>
            </a:p>
          </p:txBody>
        </p:sp>
      </p:grpSp>
    </p:spTree>
    <p:extLst>
      <p:ext uri="{BB962C8B-B14F-4D97-AF65-F5344CB8AC3E}">
        <p14:creationId xmlns:p14="http://schemas.microsoft.com/office/powerpoint/2010/main" val="4726395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6CE06F-9B4C-4A6C-ACB7-A994449C53B9}"/>
              </a:ext>
            </a:extLst>
          </p:cNvPr>
          <p:cNvSpPr/>
          <p:nvPr/>
        </p:nvSpPr>
        <p:spPr>
          <a:xfrm>
            <a:off x="0" y="0"/>
            <a:ext cx="61722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EE3FDAF-9EB2-43A1-A1FE-01E0F00027F0}"/>
              </a:ext>
            </a:extLst>
          </p:cNvPr>
          <p:cNvSpPr txBox="1"/>
          <p:nvPr/>
        </p:nvSpPr>
        <p:spPr>
          <a:xfrm>
            <a:off x="8154444" y="2309692"/>
            <a:ext cx="3722818" cy="1833194"/>
          </a:xfrm>
          <a:prstGeom prst="rect">
            <a:avLst/>
          </a:prstGeom>
          <a:noFill/>
        </p:spPr>
        <p:txBody>
          <a:bodyPr wrap="square" rtlCol="0">
            <a:spAutoFit/>
          </a:bodyPr>
          <a:lstStyle/>
          <a:p>
            <a:pPr algn="just">
              <a:lnSpc>
                <a:spcPct val="120000"/>
              </a:lnSpc>
            </a:pPr>
            <a:r>
              <a:rPr lang="vi-VN" sz="2400" b="1" i="1" dirty="0"/>
              <a:t>Chuột nhảy ở Bắc Mỹ </a:t>
            </a:r>
            <a:r>
              <a:rPr lang="vi-VN" sz="2400" b="1" i="1" dirty="0">
                <a:solidFill>
                  <a:srgbClr val="FF0000"/>
                </a:solidFill>
              </a:rPr>
              <a:t>không cần uống nước </a:t>
            </a:r>
            <a:r>
              <a:rPr lang="vi-VN" sz="2400" b="1" i="1" dirty="0"/>
              <a:t>mà lấy nước từ các loại hạt ăn hằng ngày</a:t>
            </a:r>
            <a:r>
              <a:rPr lang="en-US" sz="2400" b="1" i="1" dirty="0"/>
              <a:t>.</a:t>
            </a:r>
          </a:p>
        </p:txBody>
      </p:sp>
      <p:pic>
        <p:nvPicPr>
          <p:cNvPr id="4" name="Picture 3" descr="A rat on the ground&#10;&#10;Description automatically generated with low confidence">
            <a:extLst>
              <a:ext uri="{FF2B5EF4-FFF2-40B4-BE49-F238E27FC236}">
                <a16:creationId xmlns:a16="http://schemas.microsoft.com/office/drawing/2014/main" id="{5565E388-5331-4162-BBF9-E5CB160FDD90}"/>
              </a:ext>
            </a:extLst>
          </p:cNvPr>
          <p:cNvPicPr>
            <a:picLocks noChangeAspect="1"/>
          </p:cNvPicPr>
          <p:nvPr/>
        </p:nvPicPr>
        <p:blipFill rotWithShape="1">
          <a:blip r:embed="rId2">
            <a:extLst>
              <a:ext uri="{28A0092B-C50C-407E-A947-70E740481C1C}">
                <a14:useLocalDpi xmlns:a14="http://schemas.microsoft.com/office/drawing/2010/main" val="0"/>
              </a:ext>
            </a:extLst>
          </a:blip>
          <a:srcRect l="7642" r="3576"/>
          <a:stretch/>
        </p:blipFill>
        <p:spPr>
          <a:xfrm>
            <a:off x="314738" y="446927"/>
            <a:ext cx="7665929" cy="5964145"/>
          </a:xfrm>
          <a:prstGeom prst="rect">
            <a:avLst/>
          </a:prstGeom>
        </p:spPr>
      </p:pic>
    </p:spTree>
    <p:extLst>
      <p:ext uri="{BB962C8B-B14F-4D97-AF65-F5344CB8AC3E}">
        <p14:creationId xmlns:p14="http://schemas.microsoft.com/office/powerpoint/2010/main" val="2193637713"/>
      </p:ext>
    </p:extLst>
  </p:cSld>
  <p:clrMapOvr>
    <a:masterClrMapping/>
  </p:clrMapOvr>
  <mc:AlternateContent xmlns:mc="http://schemas.openxmlformats.org/markup-compatibility/2006" xmlns:p14="http://schemas.microsoft.com/office/powerpoint/2010/main">
    <mc:Choice Requires="p14">
      <p:transition spd="slow" p14:dur="1750">
        <p14:ferris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ctor graphics, toy&#10;&#10;Description automatically generated">
            <a:extLst>
              <a:ext uri="{FF2B5EF4-FFF2-40B4-BE49-F238E27FC236}">
                <a16:creationId xmlns:a16="http://schemas.microsoft.com/office/drawing/2014/main" id="{849B0043-9227-4397-8B66-45C5AE254A7F}"/>
              </a:ext>
            </a:extLst>
          </p:cNvPr>
          <p:cNvPicPr>
            <a:picLocks noChangeAspect="1"/>
          </p:cNvPicPr>
          <p:nvPr/>
        </p:nvPicPr>
        <p:blipFill rotWithShape="1">
          <a:blip r:embed="rId2">
            <a:extLst>
              <a:ext uri="{28A0092B-C50C-407E-A947-70E740481C1C}">
                <a14:useLocalDpi xmlns:a14="http://schemas.microsoft.com/office/drawing/2010/main" val="0"/>
              </a:ext>
            </a:extLst>
          </a:blip>
          <a:srcRect l="6444" t="18815" r="5703" b="18963"/>
          <a:stretch/>
        </p:blipFill>
        <p:spPr>
          <a:xfrm>
            <a:off x="50800" y="458707"/>
            <a:ext cx="1463040" cy="1036217"/>
          </a:xfrm>
          <a:prstGeom prst="rect">
            <a:avLst/>
          </a:prstGeom>
        </p:spPr>
      </p:pic>
      <p:sp>
        <p:nvSpPr>
          <p:cNvPr id="4" name="TextBox 3">
            <a:extLst>
              <a:ext uri="{FF2B5EF4-FFF2-40B4-BE49-F238E27FC236}">
                <a16:creationId xmlns:a16="http://schemas.microsoft.com/office/drawing/2014/main" id="{583B617B-B786-4D21-9B83-81E10B00CE4F}"/>
              </a:ext>
            </a:extLst>
          </p:cNvPr>
          <p:cNvSpPr txBox="1"/>
          <p:nvPr/>
        </p:nvSpPr>
        <p:spPr>
          <a:xfrm>
            <a:off x="1791222" y="591798"/>
            <a:ext cx="9544833" cy="946798"/>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vi-VN" sz="2400" b="1" dirty="0">
                <a:latin typeface="Arial" panose="020B0604020202020204" pitchFamily="34" charset="0"/>
              </a:rPr>
              <a:t>Đọc thông tin, hãy cho biết em có thể bổ sung nước cho cơ thể bằng cách nào?</a:t>
            </a:r>
            <a:endParaRPr kumimoji="0" lang="en-US" sz="2400" b="1" i="0" u="none" strike="noStrike" kern="1200" cap="none" spc="0" normalizeH="0" baseline="0" noProof="0" dirty="0">
              <a:ln>
                <a:noFill/>
              </a:ln>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949393BB-E5E8-40D1-A151-0E24FDA2D973}"/>
              </a:ext>
            </a:extLst>
          </p:cNvPr>
          <p:cNvGrpSpPr/>
          <p:nvPr/>
        </p:nvGrpSpPr>
        <p:grpSpPr>
          <a:xfrm>
            <a:off x="2581642" y="5752771"/>
            <a:ext cx="7028716" cy="436880"/>
            <a:chOff x="6389126" y="5526666"/>
            <a:chExt cx="7028716" cy="436880"/>
          </a:xfrm>
        </p:grpSpPr>
        <p:sp>
          <p:nvSpPr>
            <p:cNvPr id="22" name="TextBox 21">
              <a:extLst>
                <a:ext uri="{FF2B5EF4-FFF2-40B4-BE49-F238E27FC236}">
                  <a16:creationId xmlns:a16="http://schemas.microsoft.com/office/drawing/2014/main" id="{F99008E7-6A6C-4930-9AA2-42A55312A55F}"/>
                </a:ext>
              </a:extLst>
            </p:cNvPr>
            <p:cNvSpPr txBox="1"/>
            <p:nvPr/>
          </p:nvSpPr>
          <p:spPr>
            <a:xfrm>
              <a:off x="7888996" y="5577493"/>
              <a:ext cx="55288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effectLst/>
                  <a:uLnTx/>
                  <a:uFillTx/>
                  <a:latin typeface="Arial" panose="020B0604020202020204" pitchFamily="34" charset="0"/>
                  <a:ea typeface="+mn-ea"/>
                  <a:cs typeface="+mn-cs"/>
                </a:rPr>
                <a:t>Nhu cầu nước khác nhau ở một số động vật</a:t>
              </a:r>
              <a:endParaRPr kumimoji="0" lang="en-US" sz="1800" b="0" i="0" u="none" strike="noStrike" kern="1200" cap="none" spc="0" normalizeH="0" baseline="0" noProof="0" dirty="0">
                <a:ln>
                  <a:noFill/>
                </a:ln>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136774DC-9F3B-4A78-B90E-9C56D21AF1A3}"/>
                </a:ext>
              </a:extLst>
            </p:cNvPr>
            <p:cNvGrpSpPr/>
            <p:nvPr/>
          </p:nvGrpSpPr>
          <p:grpSpPr>
            <a:xfrm>
              <a:off x="6389126" y="5526666"/>
              <a:ext cx="1399540" cy="436880"/>
              <a:chOff x="5361940" y="5626100"/>
              <a:chExt cx="1399540" cy="436880"/>
            </a:xfrm>
          </p:grpSpPr>
          <p:sp>
            <p:nvSpPr>
              <p:cNvPr id="24" name="Rectangle: Rounded Corners 23">
                <a:extLst>
                  <a:ext uri="{FF2B5EF4-FFF2-40B4-BE49-F238E27FC236}">
                    <a16:creationId xmlns:a16="http://schemas.microsoft.com/office/drawing/2014/main" id="{F9328CE9-891B-4156-9575-3D49E7853C90}"/>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61DC8802-86FA-4181-99DF-D7224C0FC748}"/>
                  </a:ext>
                </a:extLst>
              </p:cNvPr>
              <p:cNvSpPr txBox="1"/>
              <p:nvPr/>
            </p:nvSpPr>
            <p:spPr>
              <a:xfrm>
                <a:off x="5462270" y="5659874"/>
                <a:ext cx="1198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Hình 31.2</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pic>
        <p:nvPicPr>
          <p:cNvPr id="2050" name="Picture 2">
            <a:extLst>
              <a:ext uri="{FF2B5EF4-FFF2-40B4-BE49-F238E27FC236}">
                <a16:creationId xmlns:a16="http://schemas.microsoft.com/office/drawing/2014/main" id="{BEB86747-D9E0-C6DA-C49D-0C519A4E3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32" y="1881333"/>
            <a:ext cx="5278966" cy="35569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D19731F-0D1C-CAA5-5FCC-D6F68EBF9A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881334"/>
            <a:ext cx="5334000"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80248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drinking from a bottle&#10;&#10;Description automatically generated with low confidence">
            <a:extLst>
              <a:ext uri="{FF2B5EF4-FFF2-40B4-BE49-F238E27FC236}">
                <a16:creationId xmlns:a16="http://schemas.microsoft.com/office/drawing/2014/main" id="{D7ACDEF6-EE0B-43F1-9E1E-35D5FE21CE26}"/>
              </a:ext>
            </a:extLst>
          </p:cNvPr>
          <p:cNvPicPr>
            <a:picLocks noChangeAspect="1"/>
          </p:cNvPicPr>
          <p:nvPr/>
        </p:nvPicPr>
        <p:blipFill rotWithShape="1">
          <a:blip r:embed="rId2">
            <a:extLst>
              <a:ext uri="{28A0092B-C50C-407E-A947-70E740481C1C}">
                <a14:useLocalDpi xmlns:a14="http://schemas.microsoft.com/office/drawing/2010/main" val="0"/>
              </a:ext>
            </a:extLst>
          </a:blip>
          <a:srcRect r="1" b="13392"/>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grpSp>
        <p:nvGrpSpPr>
          <p:cNvPr id="8" name="Group 7">
            <a:extLst>
              <a:ext uri="{FF2B5EF4-FFF2-40B4-BE49-F238E27FC236}">
                <a16:creationId xmlns:a16="http://schemas.microsoft.com/office/drawing/2014/main" id="{620830E2-BAFA-D490-D72C-72A3F9D746E5}"/>
              </a:ext>
            </a:extLst>
          </p:cNvPr>
          <p:cNvGrpSpPr/>
          <p:nvPr/>
        </p:nvGrpSpPr>
        <p:grpSpPr>
          <a:xfrm>
            <a:off x="4196896" y="5024228"/>
            <a:ext cx="1897580" cy="611525"/>
            <a:chOff x="5000676" y="619760"/>
            <a:chExt cx="1897580" cy="611525"/>
          </a:xfrm>
        </p:grpSpPr>
        <p:sp>
          <p:nvSpPr>
            <p:cNvPr id="9" name="Rectangle: Rounded Corners 8">
              <a:extLst>
                <a:ext uri="{FF2B5EF4-FFF2-40B4-BE49-F238E27FC236}">
                  <a16:creationId xmlns:a16="http://schemas.microsoft.com/office/drawing/2014/main" id="{7C6A8D62-781E-8A8E-A2E5-E502C6E8F2C1}"/>
                </a:ext>
              </a:extLst>
            </p:cNvPr>
            <p:cNvSpPr/>
            <p:nvPr/>
          </p:nvSpPr>
          <p:spPr>
            <a:xfrm>
              <a:off x="5000676" y="619760"/>
              <a:ext cx="1897580" cy="611525"/>
            </a:xfrm>
            <a:prstGeom prst="roundRect">
              <a:avLst/>
            </a:prstGeom>
            <a:gradFill flip="none" rotWithShape="1">
              <a:gsLst>
                <a:gs pos="0">
                  <a:srgbClr val="5B7305"/>
                </a:gs>
                <a:gs pos="25000">
                  <a:srgbClr val="648A07"/>
                </a:gs>
                <a:gs pos="61000">
                  <a:srgbClr val="A5AE04"/>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11" name="Rectangle: Rounded Corners 10">
              <a:extLst>
                <a:ext uri="{FF2B5EF4-FFF2-40B4-BE49-F238E27FC236}">
                  <a16:creationId xmlns:a16="http://schemas.microsoft.com/office/drawing/2014/main" id="{2D27A678-E1DE-DA80-03D1-A1F019380C8A}"/>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54536B58-747D-6677-2C06-69959DC1CBC3}"/>
              </a:ext>
            </a:extLst>
          </p:cNvPr>
          <p:cNvGrpSpPr/>
          <p:nvPr/>
        </p:nvGrpSpPr>
        <p:grpSpPr>
          <a:xfrm>
            <a:off x="3896138" y="5730723"/>
            <a:ext cx="8691703" cy="1127277"/>
            <a:chOff x="3896138" y="5730723"/>
            <a:chExt cx="8691703" cy="1127277"/>
          </a:xfrm>
        </p:grpSpPr>
        <p:sp>
          <p:nvSpPr>
            <p:cNvPr id="13" name="Parallelogram 12">
              <a:extLst>
                <a:ext uri="{FF2B5EF4-FFF2-40B4-BE49-F238E27FC236}">
                  <a16:creationId xmlns:a16="http://schemas.microsoft.com/office/drawing/2014/main" id="{7ACDD6BB-5B62-F59B-B599-2FD06EA75C25}"/>
                </a:ext>
              </a:extLst>
            </p:cNvPr>
            <p:cNvSpPr/>
            <p:nvPr/>
          </p:nvSpPr>
          <p:spPr>
            <a:xfrm>
              <a:off x="3896138" y="5730723"/>
              <a:ext cx="8691703" cy="1127277"/>
            </a:xfrm>
            <a:prstGeom prst="parallelogram">
              <a:avLst>
                <a:gd name="adj" fmla="val 34699"/>
              </a:avLst>
            </a:prstGeom>
            <a:solidFill>
              <a:srgbClr val="0A5865">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25B5285-8192-A668-6023-64F155BCDF9E}"/>
                </a:ext>
              </a:extLst>
            </p:cNvPr>
            <p:cNvSpPr txBox="1"/>
            <p:nvPr/>
          </p:nvSpPr>
          <p:spPr>
            <a:xfrm>
              <a:off x="4558380" y="5816232"/>
              <a:ext cx="7959888" cy="946798"/>
            </a:xfrm>
            <a:prstGeom prst="rect">
              <a:avLst/>
            </a:prstGeom>
            <a:noFill/>
          </p:spPr>
          <p:txBody>
            <a:bodyPr wrap="square" rtlCol="0">
              <a:spAutoFit/>
            </a:bodyPr>
            <a:lstStyle/>
            <a:p>
              <a:pPr>
                <a:lnSpc>
                  <a:spcPct val="120000"/>
                </a:lnSpc>
              </a:pPr>
              <a:r>
                <a:rPr lang="vi-VN" sz="2400" b="1" dirty="0">
                  <a:solidFill>
                    <a:schemeClr val="bg1"/>
                  </a:solidFill>
                </a:rPr>
                <a:t>Em có thể bổ sung nước vào cơ thể chủ yếu qua </a:t>
              </a:r>
              <a:r>
                <a:rPr lang="vi-VN" sz="2400" b="1" dirty="0">
                  <a:solidFill>
                    <a:srgbClr val="FFFF00"/>
                  </a:solidFill>
                </a:rPr>
                <a:t>thức ăn và nước uống.</a:t>
              </a:r>
              <a:endParaRPr lang="en-US" sz="2400" b="1" dirty="0">
                <a:solidFill>
                  <a:srgbClr val="FFFF00"/>
                </a:solidFill>
              </a:endParaRPr>
            </a:p>
          </p:txBody>
        </p:sp>
      </p:grpSp>
    </p:spTree>
    <p:extLst>
      <p:ext uri="{BB962C8B-B14F-4D97-AF65-F5344CB8AC3E}">
        <p14:creationId xmlns:p14="http://schemas.microsoft.com/office/powerpoint/2010/main" val="39025329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8CA4095-F67A-4F13-895C-7D314234BA2F}"/>
              </a:ext>
            </a:extLst>
          </p:cNvPr>
          <p:cNvPicPr>
            <a:picLocks noChangeAspect="1"/>
          </p:cNvPicPr>
          <p:nvPr/>
        </p:nvPicPr>
        <p:blipFill rotWithShape="1">
          <a:blip r:embed="rId2">
            <a:extLst>
              <a:ext uri="{28A0092B-C50C-407E-A947-70E740481C1C}">
                <a14:useLocalDpi xmlns:a14="http://schemas.microsoft.com/office/drawing/2010/main" val="0"/>
              </a:ext>
            </a:extLst>
          </a:blip>
          <a:srcRect t="12468"/>
          <a:stretch/>
        </p:blipFill>
        <p:spPr>
          <a:xfrm>
            <a:off x="20" y="1282"/>
            <a:ext cx="12191980" cy="6856718"/>
          </a:xfrm>
          <a:prstGeom prst="rect">
            <a:avLst/>
          </a:prstGeom>
        </p:spPr>
      </p:pic>
      <p:grpSp>
        <p:nvGrpSpPr>
          <p:cNvPr id="2" name="Group 1">
            <a:extLst>
              <a:ext uri="{FF2B5EF4-FFF2-40B4-BE49-F238E27FC236}">
                <a16:creationId xmlns:a16="http://schemas.microsoft.com/office/drawing/2014/main" id="{F4428034-13E9-451F-97C2-549D051E73F5}"/>
              </a:ext>
            </a:extLst>
          </p:cNvPr>
          <p:cNvGrpSpPr/>
          <p:nvPr/>
        </p:nvGrpSpPr>
        <p:grpSpPr>
          <a:xfrm>
            <a:off x="0" y="0"/>
            <a:ext cx="12188952" cy="1528392"/>
            <a:chOff x="0" y="0"/>
            <a:chExt cx="12188952" cy="1209040"/>
          </a:xfrm>
        </p:grpSpPr>
        <p:sp>
          <p:nvSpPr>
            <p:cNvPr id="6" name="Rectangle 5">
              <a:extLst>
                <a:ext uri="{FF2B5EF4-FFF2-40B4-BE49-F238E27FC236}">
                  <a16:creationId xmlns:a16="http://schemas.microsoft.com/office/drawing/2014/main" id="{5861B060-73D5-4A65-AB65-E60E978B652E}"/>
                </a:ext>
              </a:extLst>
            </p:cNvPr>
            <p:cNvSpPr/>
            <p:nvPr/>
          </p:nvSpPr>
          <p:spPr>
            <a:xfrm>
              <a:off x="0" y="0"/>
              <a:ext cx="12188952" cy="120904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sp>
          <p:nvSpPr>
            <p:cNvPr id="4" name="TextBox 3">
              <a:extLst>
                <a:ext uri="{FF2B5EF4-FFF2-40B4-BE49-F238E27FC236}">
                  <a16:creationId xmlns:a16="http://schemas.microsoft.com/office/drawing/2014/main" id="{8BC92A96-0811-47EA-BAA0-F68C3CE2243C}"/>
                </a:ext>
              </a:extLst>
            </p:cNvPr>
            <p:cNvSpPr txBox="1"/>
            <p:nvPr/>
          </p:nvSpPr>
          <p:spPr>
            <a:xfrm>
              <a:off x="359156" y="119830"/>
              <a:ext cx="11470640" cy="861623"/>
            </a:xfrm>
            <a:prstGeom prst="rect">
              <a:avLst/>
            </a:prstGeom>
            <a:noFill/>
          </p:spPr>
          <p:txBody>
            <a:bodyPr wrap="square" rtlCol="0">
              <a:spAutoFit/>
            </a:bodyPr>
            <a:lstStyle/>
            <a:p>
              <a:pPr algn="ctr">
                <a:lnSpc>
                  <a:spcPct val="120000"/>
                </a:lnSpc>
              </a:pPr>
              <a:r>
                <a:rPr lang="vi-VN" sz="2800" b="1" i="1" dirty="0">
                  <a:solidFill>
                    <a:srgbClr val="FFFF00"/>
                  </a:solidFill>
                </a:rPr>
                <a:t>Nước </a:t>
              </a:r>
              <a:r>
                <a:rPr lang="vi-VN" sz="2800" b="1" i="1" dirty="0">
                  <a:solidFill>
                    <a:schemeClr val="bg1"/>
                  </a:solidFill>
                </a:rPr>
                <a:t>được hấp thụ trực tiếp vào các bộ phận của ống tiêu hóa, trong đó </a:t>
              </a:r>
              <a:r>
                <a:rPr lang="vi-VN" sz="2800" b="1" i="1" dirty="0">
                  <a:solidFill>
                    <a:srgbClr val="66FFFF"/>
                  </a:solidFill>
                </a:rPr>
                <a:t>ruột già </a:t>
              </a:r>
              <a:r>
                <a:rPr lang="vi-VN" sz="2800" b="1" i="1" dirty="0">
                  <a:solidFill>
                    <a:schemeClr val="bg1"/>
                  </a:solidFill>
                </a:rPr>
                <a:t>là nơi hấp thụ nhiều nhất.</a:t>
              </a:r>
              <a:endParaRPr lang="en-US" sz="2800" b="1" i="1" dirty="0">
                <a:solidFill>
                  <a:schemeClr val="bg1"/>
                </a:solidFill>
              </a:endParaRPr>
            </a:p>
          </p:txBody>
        </p:sp>
      </p:grpSp>
      <p:sp>
        <p:nvSpPr>
          <p:cNvPr id="7" name="Arrow: Up 6">
            <a:extLst>
              <a:ext uri="{FF2B5EF4-FFF2-40B4-BE49-F238E27FC236}">
                <a16:creationId xmlns:a16="http://schemas.microsoft.com/office/drawing/2014/main" id="{6856B1B1-4CBE-4A24-B850-8AEDCD41CC51}"/>
              </a:ext>
            </a:extLst>
          </p:cNvPr>
          <p:cNvSpPr/>
          <p:nvPr/>
        </p:nvSpPr>
        <p:spPr>
          <a:xfrm rot="17490323">
            <a:off x="8357462" y="4546828"/>
            <a:ext cx="508000" cy="1696284"/>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FCD305-2C43-4D72-97F2-25F2F6C048B7}"/>
              </a:ext>
            </a:extLst>
          </p:cNvPr>
          <p:cNvSpPr txBox="1"/>
          <p:nvPr/>
        </p:nvSpPr>
        <p:spPr>
          <a:xfrm>
            <a:off x="9494435" y="5515318"/>
            <a:ext cx="1432560" cy="461665"/>
          </a:xfrm>
          <a:prstGeom prst="rect">
            <a:avLst/>
          </a:prstGeom>
          <a:noFill/>
        </p:spPr>
        <p:txBody>
          <a:bodyPr wrap="square" rtlCol="0">
            <a:spAutoFit/>
          </a:bodyPr>
          <a:lstStyle/>
          <a:p>
            <a:r>
              <a:rPr lang="vi-VN" sz="2400" b="1">
                <a:solidFill>
                  <a:schemeClr val="bg1"/>
                </a:solidFill>
              </a:rPr>
              <a:t>Ruột già</a:t>
            </a:r>
            <a:endParaRPr lang="en-US" sz="2400" b="1">
              <a:solidFill>
                <a:schemeClr val="bg1"/>
              </a:solidFill>
            </a:endParaRPr>
          </a:p>
        </p:txBody>
      </p:sp>
    </p:spTree>
    <p:extLst>
      <p:ext uri="{BB962C8B-B14F-4D97-AF65-F5344CB8AC3E}">
        <p14:creationId xmlns:p14="http://schemas.microsoft.com/office/powerpoint/2010/main" val="3283834147"/>
      </p:ext>
    </p:extLst>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0" presetClass="path" presetSubtype="0" repeatCount="3000" accel="50000" decel="50000" autoRev="1" fill="hold" grpId="0" nodeType="clickEffect">
                                  <p:stCondLst>
                                    <p:cond delay="0"/>
                                  </p:stCondLst>
                                  <p:childTnLst>
                                    <p:animMotion origin="layout" path="M 0.00195 0.00162 L -0.05299 -0.03842 " pathEditMode="relative" rAng="0" ptsTypes="AA">
                                      <p:cBhvr>
                                        <p:cTn id="20" dur="1000" fill="hold"/>
                                        <p:tgtEl>
                                          <p:spTgt spid="7"/>
                                        </p:tgtEl>
                                        <p:attrNameLst>
                                          <p:attrName>ppt_x</p:attrName>
                                          <p:attrName>ppt_y</p:attrName>
                                        </p:attrNameLst>
                                      </p:cBhvr>
                                      <p:rCtr x="-2747" y="-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ctor graphics, toy&#10;&#10;Description automatically generated">
            <a:extLst>
              <a:ext uri="{FF2B5EF4-FFF2-40B4-BE49-F238E27FC236}">
                <a16:creationId xmlns:a16="http://schemas.microsoft.com/office/drawing/2014/main" id="{849B0043-9227-4397-8B66-45C5AE254A7F}"/>
              </a:ext>
            </a:extLst>
          </p:cNvPr>
          <p:cNvPicPr>
            <a:picLocks noChangeAspect="1"/>
          </p:cNvPicPr>
          <p:nvPr/>
        </p:nvPicPr>
        <p:blipFill rotWithShape="1">
          <a:blip r:embed="rId2">
            <a:extLst>
              <a:ext uri="{28A0092B-C50C-407E-A947-70E740481C1C}">
                <a14:useLocalDpi xmlns:a14="http://schemas.microsoft.com/office/drawing/2010/main" val="0"/>
              </a:ext>
            </a:extLst>
          </a:blip>
          <a:srcRect l="6444" t="18815" r="5703" b="18963"/>
          <a:stretch/>
        </p:blipFill>
        <p:spPr>
          <a:xfrm>
            <a:off x="50800" y="458707"/>
            <a:ext cx="1463040" cy="1036217"/>
          </a:xfrm>
          <a:prstGeom prst="rect">
            <a:avLst/>
          </a:prstGeom>
        </p:spPr>
      </p:pic>
      <p:sp>
        <p:nvSpPr>
          <p:cNvPr id="4" name="TextBox 3">
            <a:extLst>
              <a:ext uri="{FF2B5EF4-FFF2-40B4-BE49-F238E27FC236}">
                <a16:creationId xmlns:a16="http://schemas.microsoft.com/office/drawing/2014/main" id="{583B617B-B786-4D21-9B83-81E10B00CE4F}"/>
              </a:ext>
            </a:extLst>
          </p:cNvPr>
          <p:cNvSpPr txBox="1"/>
          <p:nvPr/>
        </p:nvSpPr>
        <p:spPr>
          <a:xfrm>
            <a:off x="1605280" y="591798"/>
            <a:ext cx="10424160" cy="830997"/>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sz="2400" b="1">
                <a:latin typeface="Arial" panose="020B0604020202020204" pitchFamily="34" charset="0"/>
              </a:defRPr>
            </a:lvl1pPr>
          </a:lstStyle>
          <a:p>
            <a:r>
              <a:rPr lang="vi-VN" dirty="0"/>
              <a:t>Quan sát hình 31.3 và hình 31.4, cho biết nước đào thải ra khỏi cơ thể như thế nào?</a:t>
            </a:r>
            <a:endParaRPr lang="en-US" dirty="0"/>
          </a:p>
        </p:txBody>
      </p:sp>
      <p:grpSp>
        <p:nvGrpSpPr>
          <p:cNvPr id="20" name="Group 19">
            <a:extLst>
              <a:ext uri="{FF2B5EF4-FFF2-40B4-BE49-F238E27FC236}">
                <a16:creationId xmlns:a16="http://schemas.microsoft.com/office/drawing/2014/main" id="{EEE19366-AAE5-4122-9BE3-3E202150CFD5}"/>
              </a:ext>
            </a:extLst>
          </p:cNvPr>
          <p:cNvGrpSpPr/>
          <p:nvPr/>
        </p:nvGrpSpPr>
        <p:grpSpPr>
          <a:xfrm>
            <a:off x="6564071" y="1641104"/>
            <a:ext cx="4896408" cy="3575792"/>
            <a:chOff x="6299911" y="993845"/>
            <a:chExt cx="5710403" cy="4170244"/>
          </a:xfrm>
        </p:grpSpPr>
        <p:pic>
          <p:nvPicPr>
            <p:cNvPr id="6" name="Picture 5">
              <a:extLst>
                <a:ext uri="{FF2B5EF4-FFF2-40B4-BE49-F238E27FC236}">
                  <a16:creationId xmlns:a16="http://schemas.microsoft.com/office/drawing/2014/main" id="{EB3FE119-475C-4CB6-8162-566BACF781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911" y="1498551"/>
              <a:ext cx="2362405" cy="3665538"/>
            </a:xfrm>
            <a:prstGeom prst="rect">
              <a:avLst/>
            </a:prstGeom>
          </p:spPr>
        </p:pic>
        <p:grpSp>
          <p:nvGrpSpPr>
            <p:cNvPr id="7" name="Group 6">
              <a:extLst>
                <a:ext uri="{FF2B5EF4-FFF2-40B4-BE49-F238E27FC236}">
                  <a16:creationId xmlns:a16="http://schemas.microsoft.com/office/drawing/2014/main" id="{0138381F-7741-447A-B7E9-BB45E0E60B08}"/>
                </a:ext>
              </a:extLst>
            </p:cNvPr>
            <p:cNvGrpSpPr/>
            <p:nvPr/>
          </p:nvGrpSpPr>
          <p:grpSpPr>
            <a:xfrm>
              <a:off x="6804191" y="1178511"/>
              <a:ext cx="2692400" cy="320040"/>
              <a:chOff x="8295640" y="1687671"/>
              <a:chExt cx="2692400" cy="320040"/>
            </a:xfrm>
          </p:grpSpPr>
          <p:sp>
            <p:nvSpPr>
              <p:cNvPr id="8" name="Freeform: Shape 7">
                <a:extLst>
                  <a:ext uri="{FF2B5EF4-FFF2-40B4-BE49-F238E27FC236}">
                    <a16:creationId xmlns:a16="http://schemas.microsoft.com/office/drawing/2014/main" id="{1BE06899-3FBD-42E5-869C-34A47C7BBCE1}"/>
                  </a:ext>
                </a:extLst>
              </p:cNvPr>
              <p:cNvSpPr/>
              <p:nvPr/>
            </p:nvSpPr>
            <p:spPr>
              <a:xfrm>
                <a:off x="8295640" y="1687671"/>
                <a:ext cx="2692400" cy="314960"/>
              </a:xfrm>
              <a:custGeom>
                <a:avLst/>
                <a:gdLst>
                  <a:gd name="connsiteX0" fmla="*/ 0 w 2692400"/>
                  <a:gd name="connsiteY0" fmla="*/ 314960 h 314960"/>
                  <a:gd name="connsiteX1" fmla="*/ 0 w 2692400"/>
                  <a:gd name="connsiteY1" fmla="*/ 0 h 314960"/>
                  <a:gd name="connsiteX2" fmla="*/ 2692400 w 2692400"/>
                  <a:gd name="connsiteY2" fmla="*/ 0 h 314960"/>
                </a:gdLst>
                <a:ahLst/>
                <a:cxnLst>
                  <a:cxn ang="0">
                    <a:pos x="connsiteX0" y="connsiteY0"/>
                  </a:cxn>
                  <a:cxn ang="0">
                    <a:pos x="connsiteX1" y="connsiteY1"/>
                  </a:cxn>
                  <a:cxn ang="0">
                    <a:pos x="connsiteX2" y="connsiteY2"/>
                  </a:cxn>
                </a:cxnLst>
                <a:rect l="l" t="t" r="r" b="b"/>
                <a:pathLst>
                  <a:path w="2692400" h="314960">
                    <a:moveTo>
                      <a:pt x="0" y="314960"/>
                    </a:moveTo>
                    <a:lnTo>
                      <a:pt x="0" y="0"/>
                    </a:lnTo>
                    <a:lnTo>
                      <a:pt x="2692400" y="0"/>
                    </a:lnTo>
                  </a:path>
                </a:pathLst>
              </a:custGeom>
              <a:noFill/>
              <a:ln w="28575">
                <a:solidFill>
                  <a:srgbClr val="2B6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D41DCFBD-A4C0-440A-91C2-73394B12D112}"/>
                  </a:ext>
                </a:extLst>
              </p:cNvPr>
              <p:cNvCxnSpPr/>
              <p:nvPr/>
            </p:nvCxnSpPr>
            <p:spPr>
              <a:xfrm>
                <a:off x="9636760" y="1687671"/>
                <a:ext cx="0" cy="320040"/>
              </a:xfrm>
              <a:prstGeom prst="line">
                <a:avLst/>
              </a:prstGeom>
              <a:ln w="28575">
                <a:solidFill>
                  <a:srgbClr val="2B6A09"/>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1A307F55-1905-4F69-9BEE-51F3E144BC55}"/>
                </a:ext>
              </a:extLst>
            </p:cNvPr>
            <p:cNvSpPr txBox="1"/>
            <p:nvPr/>
          </p:nvSpPr>
          <p:spPr>
            <a:xfrm>
              <a:off x="9631154" y="993845"/>
              <a:ext cx="952500" cy="394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Thận</a:t>
              </a: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 name="Straight Arrow Connector 10">
              <a:extLst>
                <a:ext uri="{FF2B5EF4-FFF2-40B4-BE49-F238E27FC236}">
                  <a16:creationId xmlns:a16="http://schemas.microsoft.com/office/drawing/2014/main" id="{0B102F5E-7687-4522-A997-08227B253668}"/>
                </a:ext>
              </a:extLst>
            </p:cNvPr>
            <p:cNvCxnSpPr>
              <a:cxnSpLocks/>
            </p:cNvCxnSpPr>
            <p:nvPr/>
          </p:nvCxnSpPr>
          <p:spPr>
            <a:xfrm>
              <a:off x="7696939" y="2834591"/>
              <a:ext cx="1722268" cy="725750"/>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00C3482-657B-4C6A-AA07-92921527846E}"/>
                </a:ext>
              </a:extLst>
            </p:cNvPr>
            <p:cNvCxnSpPr>
              <a:cxnSpLocks/>
            </p:cNvCxnSpPr>
            <p:nvPr/>
          </p:nvCxnSpPr>
          <p:spPr>
            <a:xfrm>
              <a:off x="7350710" y="2956659"/>
              <a:ext cx="2068497" cy="603682"/>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9C2575F-4AAE-45B0-A6F1-5A1D73C78917}"/>
                </a:ext>
              </a:extLst>
            </p:cNvPr>
            <p:cNvSpPr txBox="1"/>
            <p:nvPr/>
          </p:nvSpPr>
          <p:spPr>
            <a:xfrm>
              <a:off x="9559764" y="3375674"/>
              <a:ext cx="2450550" cy="394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Ống dẫn nước tiểu</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Arrow: Down 13">
              <a:extLst>
                <a:ext uri="{FF2B5EF4-FFF2-40B4-BE49-F238E27FC236}">
                  <a16:creationId xmlns:a16="http://schemas.microsoft.com/office/drawing/2014/main" id="{75BB3DB7-3156-4370-BC94-1DB4AF3D52F5}"/>
                </a:ext>
              </a:extLst>
            </p:cNvPr>
            <p:cNvSpPr/>
            <p:nvPr/>
          </p:nvSpPr>
          <p:spPr>
            <a:xfrm>
              <a:off x="7029592" y="2894146"/>
              <a:ext cx="162548" cy="346229"/>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Arrow: Down 14">
              <a:extLst>
                <a:ext uri="{FF2B5EF4-FFF2-40B4-BE49-F238E27FC236}">
                  <a16:creationId xmlns:a16="http://schemas.microsoft.com/office/drawing/2014/main" id="{8122C9F6-5F38-426F-B1E0-3030551ADCE5}"/>
                </a:ext>
              </a:extLst>
            </p:cNvPr>
            <p:cNvSpPr/>
            <p:nvPr/>
          </p:nvSpPr>
          <p:spPr>
            <a:xfrm>
              <a:off x="7845954" y="3240375"/>
              <a:ext cx="162548" cy="346229"/>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6" name="Straight Arrow Connector 15">
              <a:extLst>
                <a:ext uri="{FF2B5EF4-FFF2-40B4-BE49-F238E27FC236}">
                  <a16:creationId xmlns:a16="http://schemas.microsoft.com/office/drawing/2014/main" id="{F302D4FE-D624-4F41-AD37-D11B5A9E0E26}"/>
                </a:ext>
              </a:extLst>
            </p:cNvPr>
            <p:cNvCxnSpPr>
              <a:cxnSpLocks/>
              <a:endCxn id="17" idx="1"/>
            </p:cNvCxnSpPr>
            <p:nvPr/>
          </p:nvCxnSpPr>
          <p:spPr>
            <a:xfrm>
              <a:off x="7562656" y="4415196"/>
              <a:ext cx="2068497" cy="12752"/>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2FD9482-63AB-4861-8B4E-95E34A6003B7}"/>
                </a:ext>
              </a:extLst>
            </p:cNvPr>
            <p:cNvSpPr txBox="1"/>
            <p:nvPr/>
          </p:nvSpPr>
          <p:spPr>
            <a:xfrm>
              <a:off x="9631153" y="4230530"/>
              <a:ext cx="1680068" cy="394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Bàng quang</a:t>
              </a: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10CD3D06-A004-429A-A1C2-5B5318FF9E57}"/>
                </a:ext>
              </a:extLst>
            </p:cNvPr>
            <p:cNvCxnSpPr>
              <a:cxnSpLocks/>
              <a:endCxn id="19" idx="1"/>
            </p:cNvCxnSpPr>
            <p:nvPr/>
          </p:nvCxnSpPr>
          <p:spPr>
            <a:xfrm>
              <a:off x="7557232" y="4947827"/>
              <a:ext cx="2068497" cy="12752"/>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07518B6-45EC-436F-9B34-F77170944CB8}"/>
                </a:ext>
              </a:extLst>
            </p:cNvPr>
            <p:cNvSpPr txBox="1"/>
            <p:nvPr/>
          </p:nvSpPr>
          <p:spPr>
            <a:xfrm>
              <a:off x="9625729" y="4763160"/>
              <a:ext cx="1477393" cy="394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Ống đái</a:t>
              </a: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949393BB-E5E8-40D1-A151-0E24FDA2D973}"/>
              </a:ext>
            </a:extLst>
          </p:cNvPr>
          <p:cNvGrpSpPr/>
          <p:nvPr/>
        </p:nvGrpSpPr>
        <p:grpSpPr>
          <a:xfrm>
            <a:off x="6389125" y="5334278"/>
            <a:ext cx="5071354" cy="646331"/>
            <a:chOff x="6389126" y="5440786"/>
            <a:chExt cx="5071354" cy="646331"/>
          </a:xfrm>
        </p:grpSpPr>
        <p:sp>
          <p:nvSpPr>
            <p:cNvPr id="22" name="TextBox 21">
              <a:extLst>
                <a:ext uri="{FF2B5EF4-FFF2-40B4-BE49-F238E27FC236}">
                  <a16:creationId xmlns:a16="http://schemas.microsoft.com/office/drawing/2014/main" id="{F99008E7-6A6C-4930-9AA2-42A55312A55F}"/>
                </a:ext>
              </a:extLst>
            </p:cNvPr>
            <p:cNvSpPr txBox="1"/>
            <p:nvPr/>
          </p:nvSpPr>
          <p:spPr>
            <a:xfrm>
              <a:off x="7889732" y="5440786"/>
              <a:ext cx="35707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effectLst/>
                  <a:uLnTx/>
                  <a:uFillTx/>
                  <a:latin typeface="Arial" panose="020B0604020202020204" pitchFamily="34" charset="0"/>
                  <a:ea typeface="+mn-ea"/>
                  <a:cs typeface="+mn-cs"/>
                </a:rPr>
                <a:t>Sơ đồ sự tạo thành nước tiểu và thải nước tiểu ra ngoài ở người</a:t>
              </a:r>
              <a:endParaRPr kumimoji="0" lang="en-US" sz="1800" b="0" i="0" u="none" strike="noStrike" kern="1200" cap="none" spc="0" normalizeH="0" baseline="0" noProof="0" dirty="0">
                <a:ln>
                  <a:noFill/>
                </a:ln>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136774DC-9F3B-4A78-B90E-9C56D21AF1A3}"/>
                </a:ext>
              </a:extLst>
            </p:cNvPr>
            <p:cNvGrpSpPr/>
            <p:nvPr/>
          </p:nvGrpSpPr>
          <p:grpSpPr>
            <a:xfrm>
              <a:off x="6389126" y="5526666"/>
              <a:ext cx="1399540" cy="436880"/>
              <a:chOff x="5361940" y="5626100"/>
              <a:chExt cx="1399540" cy="436880"/>
            </a:xfrm>
          </p:grpSpPr>
          <p:sp>
            <p:nvSpPr>
              <p:cNvPr id="24" name="Rectangle: Rounded Corners 23">
                <a:extLst>
                  <a:ext uri="{FF2B5EF4-FFF2-40B4-BE49-F238E27FC236}">
                    <a16:creationId xmlns:a16="http://schemas.microsoft.com/office/drawing/2014/main" id="{F9328CE9-891B-4156-9575-3D49E7853C90}"/>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61DC8802-86FA-4181-99DF-D7224C0FC748}"/>
                  </a:ext>
                </a:extLst>
              </p:cNvPr>
              <p:cNvSpPr txBox="1"/>
              <p:nvPr/>
            </p:nvSpPr>
            <p:spPr>
              <a:xfrm>
                <a:off x="5462270" y="5659874"/>
                <a:ext cx="1198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a:ln>
                      <a:noFill/>
                    </a:ln>
                    <a:solidFill>
                      <a:prstClr val="white"/>
                    </a:solidFill>
                    <a:effectLst/>
                    <a:uLnTx/>
                    <a:uFillTx/>
                    <a:latin typeface="Arial" panose="020B0604020202020204" pitchFamily="34" charset="0"/>
                    <a:ea typeface="+mn-ea"/>
                    <a:cs typeface="+mn-cs"/>
                  </a:rPr>
                  <a:t>Hình 31.4</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0" name="Group 29">
            <a:extLst>
              <a:ext uri="{FF2B5EF4-FFF2-40B4-BE49-F238E27FC236}">
                <a16:creationId xmlns:a16="http://schemas.microsoft.com/office/drawing/2014/main" id="{4F7748EF-E972-4DAC-A7AB-4A5654FA6819}"/>
              </a:ext>
            </a:extLst>
          </p:cNvPr>
          <p:cNvGrpSpPr/>
          <p:nvPr/>
        </p:nvGrpSpPr>
        <p:grpSpPr>
          <a:xfrm>
            <a:off x="1314238" y="5453932"/>
            <a:ext cx="3951503" cy="436880"/>
            <a:chOff x="731521" y="5526666"/>
            <a:chExt cx="3951503" cy="436880"/>
          </a:xfrm>
        </p:grpSpPr>
        <p:sp>
          <p:nvSpPr>
            <p:cNvPr id="26" name="TextBox 25">
              <a:extLst>
                <a:ext uri="{FF2B5EF4-FFF2-40B4-BE49-F238E27FC236}">
                  <a16:creationId xmlns:a16="http://schemas.microsoft.com/office/drawing/2014/main" id="{47C142AB-FA67-4CAD-BC8C-8A744BE7448F}"/>
                </a:ext>
              </a:extLst>
            </p:cNvPr>
            <p:cNvSpPr txBox="1"/>
            <p:nvPr/>
          </p:nvSpPr>
          <p:spPr>
            <a:xfrm>
              <a:off x="2231391" y="5560440"/>
              <a:ext cx="24516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Sự thải mồ hôi qua da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8B15612C-B3EE-4C5D-A89A-CDF831945F5C}"/>
                </a:ext>
              </a:extLst>
            </p:cNvPr>
            <p:cNvGrpSpPr/>
            <p:nvPr/>
          </p:nvGrpSpPr>
          <p:grpSpPr>
            <a:xfrm>
              <a:off x="731521" y="5526666"/>
              <a:ext cx="1399540" cy="436880"/>
              <a:chOff x="5361940" y="5626100"/>
              <a:chExt cx="1399540" cy="436880"/>
            </a:xfrm>
          </p:grpSpPr>
          <p:sp>
            <p:nvSpPr>
              <p:cNvPr id="28" name="Rectangle: Rounded Corners 27">
                <a:extLst>
                  <a:ext uri="{FF2B5EF4-FFF2-40B4-BE49-F238E27FC236}">
                    <a16:creationId xmlns:a16="http://schemas.microsoft.com/office/drawing/2014/main" id="{79118A2A-B5FB-4B60-ABEA-C2E46A865E02}"/>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6B6D130F-957A-4C51-8961-01B27EBBA7EF}"/>
                  </a:ext>
                </a:extLst>
              </p:cNvPr>
              <p:cNvSpPr txBox="1"/>
              <p:nvPr/>
            </p:nvSpPr>
            <p:spPr>
              <a:xfrm>
                <a:off x="5462270" y="5659874"/>
                <a:ext cx="1198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a:ln>
                      <a:noFill/>
                    </a:ln>
                    <a:solidFill>
                      <a:prstClr val="white"/>
                    </a:solidFill>
                    <a:effectLst/>
                    <a:uLnTx/>
                    <a:uFillTx/>
                    <a:latin typeface="Arial" panose="020B0604020202020204" pitchFamily="34" charset="0"/>
                    <a:ea typeface="+mn-ea"/>
                    <a:cs typeface="+mn-cs"/>
                  </a:rPr>
                  <a:t>Hình 31.3</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1026" name="Picture 2">
            <a:extLst>
              <a:ext uri="{FF2B5EF4-FFF2-40B4-BE49-F238E27FC236}">
                <a16:creationId xmlns:a16="http://schemas.microsoft.com/office/drawing/2014/main" id="{F078D5FD-98F8-2513-25BD-FE3AFF7D6F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729" y="1956616"/>
            <a:ext cx="4672524" cy="3113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88592"/>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person&#10;&#10;Description automatically generated with medium confidence">
            <a:extLst>
              <a:ext uri="{FF2B5EF4-FFF2-40B4-BE49-F238E27FC236}">
                <a16:creationId xmlns:a16="http://schemas.microsoft.com/office/drawing/2014/main" id="{DF474FF6-D2C6-4FC1-A773-B8DC50BD8E8F}"/>
              </a:ext>
            </a:extLst>
          </p:cNvPr>
          <p:cNvPicPr>
            <a:picLocks noChangeAspect="1"/>
          </p:cNvPicPr>
          <p:nvPr/>
        </p:nvPicPr>
        <p:blipFill rotWithShape="1">
          <a:blip r:embed="rId2">
            <a:extLst>
              <a:ext uri="{28A0092B-C50C-407E-A947-70E740481C1C}">
                <a14:useLocalDpi xmlns:a14="http://schemas.microsoft.com/office/drawing/2010/main" val="0"/>
              </a:ext>
            </a:extLst>
          </a:blip>
          <a:srcRect l="16470" r="4404"/>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1E64D54A-D397-4BAA-ABC9-5830CDE4846D}"/>
              </a:ext>
            </a:extLst>
          </p:cNvPr>
          <p:cNvSpPr/>
          <p:nvPr/>
        </p:nvSpPr>
        <p:spPr>
          <a:xfrm>
            <a:off x="0" y="4815840"/>
            <a:ext cx="12188952" cy="1597486"/>
          </a:xfrm>
          <a:prstGeom prst="rect">
            <a:avLst/>
          </a:prstGeom>
          <a:gradFill flip="none" rotWithShape="1">
            <a:gsLst>
              <a:gs pos="25000">
                <a:srgbClr val="FFFFFF">
                  <a:alpha val="80000"/>
                </a:srgbClr>
              </a:gs>
              <a:gs pos="0">
                <a:schemeClr val="bg1">
                  <a:alpha val="20000"/>
                </a:schemeClr>
              </a:gs>
              <a:gs pos="75000">
                <a:srgbClr val="FFFFFF">
                  <a:alpha val="80000"/>
                </a:srgbClr>
              </a:gs>
              <a:gs pos="50000">
                <a:schemeClr val="bg1">
                  <a:alpha val="90000"/>
                </a:schemeClr>
              </a:gs>
              <a:gs pos="100000">
                <a:schemeClr val="bg1">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D1DB0FE-392F-4474-A884-19D4921C04D1}"/>
              </a:ext>
            </a:extLst>
          </p:cNvPr>
          <p:cNvSpPr txBox="1"/>
          <p:nvPr/>
        </p:nvSpPr>
        <p:spPr>
          <a:xfrm>
            <a:off x="1502156" y="5012042"/>
            <a:ext cx="9184640" cy="1205082"/>
          </a:xfrm>
          <a:prstGeom prst="roundRect">
            <a:avLst/>
          </a:prstGeom>
          <a:solidFill>
            <a:schemeClr val="bg1"/>
          </a:solidFill>
          <a:ln w="28575">
            <a:solidFill>
              <a:schemeClr val="tx1"/>
            </a:solidFill>
            <a:prstDash val="sysDash"/>
          </a:ln>
        </p:spPr>
        <p:txBody>
          <a:bodyPr wrap="square" rtlCol="0">
            <a:spAutoFit/>
          </a:bodyPr>
          <a:lstStyle/>
          <a:p>
            <a:pPr algn="ctr">
              <a:lnSpc>
                <a:spcPct val="120000"/>
              </a:lnSpc>
            </a:pPr>
            <a:r>
              <a:rPr lang="vi-VN" sz="2800" b="1" dirty="0"/>
              <a:t>Nước và các chất thải được đào thải ra khỏi cơ thể chủ yếu qua </a:t>
            </a:r>
            <a:r>
              <a:rPr lang="vi-VN" sz="2800" b="1" dirty="0">
                <a:solidFill>
                  <a:srgbClr val="FF0000"/>
                </a:solidFill>
              </a:rPr>
              <a:t>nước tiểu và mồ hôi.</a:t>
            </a:r>
            <a:endParaRPr lang="en-US" sz="2800" b="1" dirty="0">
              <a:solidFill>
                <a:srgbClr val="FF0000"/>
              </a:solidFill>
            </a:endParaRPr>
          </a:p>
        </p:txBody>
      </p:sp>
      <p:grpSp>
        <p:nvGrpSpPr>
          <p:cNvPr id="6" name="Group 5">
            <a:extLst>
              <a:ext uri="{FF2B5EF4-FFF2-40B4-BE49-F238E27FC236}">
                <a16:creationId xmlns:a16="http://schemas.microsoft.com/office/drawing/2014/main" id="{3A582281-52FA-1ABF-9BDD-445229BA49C5}"/>
              </a:ext>
            </a:extLst>
          </p:cNvPr>
          <p:cNvGrpSpPr/>
          <p:nvPr/>
        </p:nvGrpSpPr>
        <p:grpSpPr>
          <a:xfrm>
            <a:off x="437423" y="3995271"/>
            <a:ext cx="1897580" cy="611525"/>
            <a:chOff x="5000676" y="619760"/>
            <a:chExt cx="1897580" cy="611525"/>
          </a:xfrm>
        </p:grpSpPr>
        <p:sp>
          <p:nvSpPr>
            <p:cNvPr id="7" name="Rectangle: Rounded Corners 6">
              <a:extLst>
                <a:ext uri="{FF2B5EF4-FFF2-40B4-BE49-F238E27FC236}">
                  <a16:creationId xmlns:a16="http://schemas.microsoft.com/office/drawing/2014/main" id="{B8C25231-2385-2FF1-2A58-EDA210BFAF75}"/>
                </a:ext>
              </a:extLst>
            </p:cNvPr>
            <p:cNvSpPr/>
            <p:nvPr/>
          </p:nvSpPr>
          <p:spPr>
            <a:xfrm>
              <a:off x="5000676" y="619760"/>
              <a:ext cx="1897580" cy="611525"/>
            </a:xfrm>
            <a:prstGeom prst="roundRect">
              <a:avLst/>
            </a:prstGeom>
            <a:gradFill flip="none" rotWithShape="1">
              <a:gsLst>
                <a:gs pos="0">
                  <a:srgbClr val="5B7305"/>
                </a:gs>
                <a:gs pos="25000">
                  <a:srgbClr val="648A07"/>
                </a:gs>
                <a:gs pos="61000">
                  <a:srgbClr val="A5AE04"/>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Trả lời</a:t>
              </a: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EFA69C6-F3E7-03D2-00F7-C7F99EFEC687}"/>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571134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5494A-DEB6-4284-8A82-4A84FC5A9A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9911" y="1498551"/>
            <a:ext cx="2362405" cy="3665538"/>
          </a:xfrm>
          <a:prstGeom prst="rect">
            <a:avLst/>
          </a:prstGeom>
        </p:spPr>
      </p:pic>
      <p:sp>
        <p:nvSpPr>
          <p:cNvPr id="4" name="TextBox 3">
            <a:extLst>
              <a:ext uri="{FF2B5EF4-FFF2-40B4-BE49-F238E27FC236}">
                <a16:creationId xmlns:a16="http://schemas.microsoft.com/office/drawing/2014/main" id="{97CB9269-0987-4436-B902-A245843203BE}"/>
              </a:ext>
            </a:extLst>
          </p:cNvPr>
          <p:cNvSpPr txBox="1"/>
          <p:nvPr/>
        </p:nvSpPr>
        <p:spPr>
          <a:xfrm>
            <a:off x="440266" y="2227930"/>
            <a:ext cx="5529017" cy="2717347"/>
          </a:xfrm>
          <a:prstGeom prst="rect">
            <a:avLst/>
          </a:prstGeom>
          <a:noFill/>
        </p:spPr>
        <p:txBody>
          <a:bodyPr wrap="square" rtlCol="0">
            <a:spAutoFit/>
          </a:bodyPr>
          <a:lstStyle/>
          <a:p>
            <a:pPr marL="457200" indent="-457200">
              <a:lnSpc>
                <a:spcPct val="120000"/>
              </a:lnSpc>
              <a:spcAft>
                <a:spcPts val="600"/>
              </a:spcAft>
              <a:buFont typeface="Wingdings" panose="05000000000000000000" pitchFamily="2" charset="2"/>
              <a:buChar char="Ø"/>
            </a:pPr>
            <a:r>
              <a:rPr lang="vi-VN" sz="2800" b="1" i="1" dirty="0">
                <a:solidFill>
                  <a:srgbClr val="2B6A09"/>
                </a:solidFill>
              </a:rPr>
              <a:t>Thận có vai trò lọc lấy nước ở máu </a:t>
            </a:r>
            <a:r>
              <a:rPr lang="vi-VN" sz="2800" b="1" i="1" dirty="0">
                <a:solidFill>
                  <a:srgbClr val="2B6A09"/>
                </a:solidFill>
                <a:sym typeface="Symbol" panose="05050102010706020507" pitchFamily="18" charset="2"/>
              </a:rPr>
              <a:t> gọi là </a:t>
            </a:r>
            <a:r>
              <a:rPr lang="vi-VN" sz="2800" b="1" i="1" dirty="0">
                <a:solidFill>
                  <a:srgbClr val="FF0000"/>
                </a:solidFill>
                <a:sym typeface="Symbol" panose="05050102010706020507" pitchFamily="18" charset="2"/>
              </a:rPr>
              <a:t>nước tiểu.</a:t>
            </a:r>
          </a:p>
          <a:p>
            <a:pPr marL="457200" indent="-457200">
              <a:lnSpc>
                <a:spcPct val="120000"/>
              </a:lnSpc>
              <a:spcAft>
                <a:spcPts val="600"/>
              </a:spcAft>
              <a:buFont typeface="Wingdings" panose="05000000000000000000" pitchFamily="2" charset="2"/>
              <a:buChar char="Ø"/>
            </a:pPr>
            <a:r>
              <a:rPr lang="vi-VN" sz="2800" b="1" i="1" dirty="0">
                <a:solidFill>
                  <a:srgbClr val="2B6A09"/>
                </a:solidFill>
                <a:sym typeface="Symbol" panose="05050102010706020507" pitchFamily="18" charset="2"/>
              </a:rPr>
              <a:t>Ống dẫn nước tiểu đưa xuống </a:t>
            </a:r>
            <a:r>
              <a:rPr lang="vi-VN" sz="2800" b="1" i="1" dirty="0">
                <a:solidFill>
                  <a:srgbClr val="0070C0"/>
                </a:solidFill>
                <a:sym typeface="Symbol" panose="05050102010706020507" pitchFamily="18" charset="2"/>
              </a:rPr>
              <a:t>bàng quang </a:t>
            </a:r>
            <a:r>
              <a:rPr lang="vi-VN" sz="2800" b="1" i="1" dirty="0">
                <a:solidFill>
                  <a:srgbClr val="2B6A09"/>
                </a:solidFill>
                <a:sym typeface="Symbol" panose="05050102010706020507" pitchFamily="18" charset="2"/>
              </a:rPr>
              <a:t>và thải ra ngoài qua </a:t>
            </a:r>
            <a:r>
              <a:rPr lang="vi-VN" sz="2800" b="1" i="1" dirty="0">
                <a:solidFill>
                  <a:srgbClr val="0070C0"/>
                </a:solidFill>
                <a:sym typeface="Symbol" panose="05050102010706020507" pitchFamily="18" charset="2"/>
              </a:rPr>
              <a:t>ống đái.</a:t>
            </a:r>
            <a:endParaRPr lang="en-US" sz="2800" b="1" i="1" dirty="0">
              <a:solidFill>
                <a:srgbClr val="0070C0"/>
              </a:solidFill>
            </a:endParaRPr>
          </a:p>
        </p:txBody>
      </p:sp>
      <p:grpSp>
        <p:nvGrpSpPr>
          <p:cNvPr id="9" name="Group 8">
            <a:extLst>
              <a:ext uri="{FF2B5EF4-FFF2-40B4-BE49-F238E27FC236}">
                <a16:creationId xmlns:a16="http://schemas.microsoft.com/office/drawing/2014/main" id="{7B8DDC82-03D4-4C12-889D-BB8C4AE10DCE}"/>
              </a:ext>
            </a:extLst>
          </p:cNvPr>
          <p:cNvGrpSpPr/>
          <p:nvPr/>
        </p:nvGrpSpPr>
        <p:grpSpPr>
          <a:xfrm>
            <a:off x="6804191" y="1178511"/>
            <a:ext cx="2692400" cy="320040"/>
            <a:chOff x="8295640" y="1687671"/>
            <a:chExt cx="2692400" cy="320040"/>
          </a:xfrm>
        </p:grpSpPr>
        <p:sp>
          <p:nvSpPr>
            <p:cNvPr id="5" name="Freeform: Shape 4">
              <a:extLst>
                <a:ext uri="{FF2B5EF4-FFF2-40B4-BE49-F238E27FC236}">
                  <a16:creationId xmlns:a16="http://schemas.microsoft.com/office/drawing/2014/main" id="{35C3CB4A-1E2B-44BF-B54E-473C0FBCDF6E}"/>
                </a:ext>
              </a:extLst>
            </p:cNvPr>
            <p:cNvSpPr/>
            <p:nvPr/>
          </p:nvSpPr>
          <p:spPr>
            <a:xfrm>
              <a:off x="8295640" y="1687671"/>
              <a:ext cx="2692400" cy="314960"/>
            </a:xfrm>
            <a:custGeom>
              <a:avLst/>
              <a:gdLst>
                <a:gd name="connsiteX0" fmla="*/ 0 w 2692400"/>
                <a:gd name="connsiteY0" fmla="*/ 314960 h 314960"/>
                <a:gd name="connsiteX1" fmla="*/ 0 w 2692400"/>
                <a:gd name="connsiteY1" fmla="*/ 0 h 314960"/>
                <a:gd name="connsiteX2" fmla="*/ 2692400 w 2692400"/>
                <a:gd name="connsiteY2" fmla="*/ 0 h 314960"/>
              </a:gdLst>
              <a:ahLst/>
              <a:cxnLst>
                <a:cxn ang="0">
                  <a:pos x="connsiteX0" y="connsiteY0"/>
                </a:cxn>
                <a:cxn ang="0">
                  <a:pos x="connsiteX1" y="connsiteY1"/>
                </a:cxn>
                <a:cxn ang="0">
                  <a:pos x="connsiteX2" y="connsiteY2"/>
                </a:cxn>
              </a:cxnLst>
              <a:rect l="l" t="t" r="r" b="b"/>
              <a:pathLst>
                <a:path w="2692400" h="314960">
                  <a:moveTo>
                    <a:pt x="0" y="314960"/>
                  </a:moveTo>
                  <a:lnTo>
                    <a:pt x="0" y="0"/>
                  </a:lnTo>
                  <a:lnTo>
                    <a:pt x="2692400" y="0"/>
                  </a:lnTo>
                </a:path>
              </a:pathLst>
            </a:custGeom>
            <a:noFill/>
            <a:ln w="28575">
              <a:solidFill>
                <a:srgbClr val="2B6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696B06F0-084A-4CAF-B6E5-DF80FA8931FE}"/>
                </a:ext>
              </a:extLst>
            </p:cNvPr>
            <p:cNvCxnSpPr/>
            <p:nvPr/>
          </p:nvCxnSpPr>
          <p:spPr>
            <a:xfrm>
              <a:off x="9636760" y="1687671"/>
              <a:ext cx="0" cy="320040"/>
            </a:xfrm>
            <a:prstGeom prst="line">
              <a:avLst/>
            </a:prstGeom>
            <a:ln w="28575">
              <a:solidFill>
                <a:srgbClr val="2B6A09"/>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42F44E57-9A4C-42EB-A92C-B7EF4CAC2FA0}"/>
              </a:ext>
            </a:extLst>
          </p:cNvPr>
          <p:cNvSpPr txBox="1"/>
          <p:nvPr/>
        </p:nvSpPr>
        <p:spPr>
          <a:xfrm>
            <a:off x="9631154" y="993845"/>
            <a:ext cx="952500" cy="369332"/>
          </a:xfrm>
          <a:prstGeom prst="rect">
            <a:avLst/>
          </a:prstGeom>
          <a:noFill/>
        </p:spPr>
        <p:txBody>
          <a:bodyPr wrap="square" rtlCol="0">
            <a:spAutoFit/>
          </a:bodyPr>
          <a:lstStyle/>
          <a:p>
            <a:r>
              <a:rPr lang="vi-VN" b="1" dirty="0"/>
              <a:t>Thận</a:t>
            </a:r>
            <a:endParaRPr lang="en-US" b="1" dirty="0"/>
          </a:p>
        </p:txBody>
      </p:sp>
      <p:grpSp>
        <p:nvGrpSpPr>
          <p:cNvPr id="2" name="Group 1">
            <a:extLst>
              <a:ext uri="{FF2B5EF4-FFF2-40B4-BE49-F238E27FC236}">
                <a16:creationId xmlns:a16="http://schemas.microsoft.com/office/drawing/2014/main" id="{731AA7AA-04AE-4762-98B8-5A840A1029A9}"/>
              </a:ext>
            </a:extLst>
          </p:cNvPr>
          <p:cNvGrpSpPr/>
          <p:nvPr/>
        </p:nvGrpSpPr>
        <p:grpSpPr>
          <a:xfrm>
            <a:off x="7350710" y="2834591"/>
            <a:ext cx="2068497" cy="725750"/>
            <a:chOff x="7350710" y="2834591"/>
            <a:chExt cx="2068497" cy="725750"/>
          </a:xfrm>
        </p:grpSpPr>
        <p:cxnSp>
          <p:nvCxnSpPr>
            <p:cNvPr id="11" name="Straight Arrow Connector 10">
              <a:extLst>
                <a:ext uri="{FF2B5EF4-FFF2-40B4-BE49-F238E27FC236}">
                  <a16:creationId xmlns:a16="http://schemas.microsoft.com/office/drawing/2014/main" id="{FB7B961F-F93F-42A2-8430-642B017E7E28}"/>
                </a:ext>
              </a:extLst>
            </p:cNvPr>
            <p:cNvCxnSpPr>
              <a:cxnSpLocks/>
            </p:cNvCxnSpPr>
            <p:nvPr/>
          </p:nvCxnSpPr>
          <p:spPr>
            <a:xfrm>
              <a:off x="7696939" y="2834591"/>
              <a:ext cx="1722268" cy="725750"/>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3A7F09F-8668-4987-AD14-E156B1597E2F}"/>
                </a:ext>
              </a:extLst>
            </p:cNvPr>
            <p:cNvCxnSpPr>
              <a:cxnSpLocks/>
            </p:cNvCxnSpPr>
            <p:nvPr/>
          </p:nvCxnSpPr>
          <p:spPr>
            <a:xfrm>
              <a:off x="7350710" y="2956659"/>
              <a:ext cx="2068497" cy="603682"/>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1A1AB5FD-BC95-4967-9190-03635F036E8C}"/>
              </a:ext>
            </a:extLst>
          </p:cNvPr>
          <p:cNvSpPr txBox="1"/>
          <p:nvPr/>
        </p:nvSpPr>
        <p:spPr>
          <a:xfrm>
            <a:off x="9559763" y="3375675"/>
            <a:ext cx="2362405" cy="369332"/>
          </a:xfrm>
          <a:prstGeom prst="rect">
            <a:avLst/>
          </a:prstGeom>
          <a:noFill/>
        </p:spPr>
        <p:txBody>
          <a:bodyPr wrap="square" rtlCol="0">
            <a:spAutoFit/>
          </a:bodyPr>
          <a:lstStyle/>
          <a:p>
            <a:r>
              <a:rPr lang="vi-VN" b="1"/>
              <a:t>Ống dẫn nước tiểu</a:t>
            </a:r>
            <a:endParaRPr lang="en-US" b="1"/>
          </a:p>
        </p:txBody>
      </p:sp>
      <p:sp>
        <p:nvSpPr>
          <p:cNvPr id="17" name="Arrow: Down 16">
            <a:extLst>
              <a:ext uri="{FF2B5EF4-FFF2-40B4-BE49-F238E27FC236}">
                <a16:creationId xmlns:a16="http://schemas.microsoft.com/office/drawing/2014/main" id="{EA47D4C5-A0EF-4D61-995C-95CA021CFE5E}"/>
              </a:ext>
            </a:extLst>
          </p:cNvPr>
          <p:cNvSpPr/>
          <p:nvPr/>
        </p:nvSpPr>
        <p:spPr>
          <a:xfrm>
            <a:off x="7029592" y="2894146"/>
            <a:ext cx="162548" cy="346229"/>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C37A2816-DA94-4634-98F5-FC59E65DE133}"/>
              </a:ext>
            </a:extLst>
          </p:cNvPr>
          <p:cNvSpPr/>
          <p:nvPr/>
        </p:nvSpPr>
        <p:spPr>
          <a:xfrm>
            <a:off x="7845954" y="3240375"/>
            <a:ext cx="162548" cy="346229"/>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70AD34E4-33E2-477D-B5FD-213D6BCCA8A2}"/>
              </a:ext>
            </a:extLst>
          </p:cNvPr>
          <p:cNvCxnSpPr>
            <a:cxnSpLocks/>
            <a:endCxn id="21" idx="1"/>
          </p:cNvCxnSpPr>
          <p:nvPr/>
        </p:nvCxnSpPr>
        <p:spPr>
          <a:xfrm>
            <a:off x="7562657" y="4415196"/>
            <a:ext cx="2068497" cy="0"/>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C7792D4-1859-4B3D-85C1-814D0DFDDBB8}"/>
              </a:ext>
            </a:extLst>
          </p:cNvPr>
          <p:cNvSpPr txBox="1"/>
          <p:nvPr/>
        </p:nvSpPr>
        <p:spPr>
          <a:xfrm>
            <a:off x="9631154" y="4230530"/>
            <a:ext cx="1717427" cy="369332"/>
          </a:xfrm>
          <a:prstGeom prst="rect">
            <a:avLst/>
          </a:prstGeom>
          <a:noFill/>
        </p:spPr>
        <p:txBody>
          <a:bodyPr wrap="square" rtlCol="0">
            <a:spAutoFit/>
          </a:bodyPr>
          <a:lstStyle/>
          <a:p>
            <a:r>
              <a:rPr lang="vi-VN" b="1" dirty="0"/>
              <a:t>Bàng quang</a:t>
            </a:r>
            <a:endParaRPr lang="en-US" b="1" dirty="0"/>
          </a:p>
        </p:txBody>
      </p:sp>
      <p:cxnSp>
        <p:nvCxnSpPr>
          <p:cNvPr id="23" name="Straight Arrow Connector 22">
            <a:extLst>
              <a:ext uri="{FF2B5EF4-FFF2-40B4-BE49-F238E27FC236}">
                <a16:creationId xmlns:a16="http://schemas.microsoft.com/office/drawing/2014/main" id="{5F0A29DE-0AD9-423A-A137-A3D9FB379DF5}"/>
              </a:ext>
            </a:extLst>
          </p:cNvPr>
          <p:cNvCxnSpPr>
            <a:cxnSpLocks/>
            <a:endCxn id="24" idx="1"/>
          </p:cNvCxnSpPr>
          <p:nvPr/>
        </p:nvCxnSpPr>
        <p:spPr>
          <a:xfrm>
            <a:off x="7557232" y="4947826"/>
            <a:ext cx="2068497" cy="0"/>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7E9ECA6-58C1-42BC-928E-924C75F5E4C1}"/>
              </a:ext>
            </a:extLst>
          </p:cNvPr>
          <p:cNvSpPr txBox="1"/>
          <p:nvPr/>
        </p:nvSpPr>
        <p:spPr>
          <a:xfrm>
            <a:off x="9625729" y="4763160"/>
            <a:ext cx="1477393" cy="369332"/>
          </a:xfrm>
          <a:prstGeom prst="rect">
            <a:avLst/>
          </a:prstGeom>
          <a:noFill/>
        </p:spPr>
        <p:txBody>
          <a:bodyPr wrap="square" rtlCol="0">
            <a:spAutoFit/>
          </a:bodyPr>
          <a:lstStyle/>
          <a:p>
            <a:r>
              <a:rPr lang="vi-VN" b="1" dirty="0"/>
              <a:t>Ống đái</a:t>
            </a:r>
            <a:endParaRPr lang="en-US" b="1" dirty="0"/>
          </a:p>
        </p:txBody>
      </p:sp>
      <p:sp>
        <p:nvSpPr>
          <p:cNvPr id="25" name="Right Triangle 24">
            <a:extLst>
              <a:ext uri="{FF2B5EF4-FFF2-40B4-BE49-F238E27FC236}">
                <a16:creationId xmlns:a16="http://schemas.microsoft.com/office/drawing/2014/main" id="{880BD91B-CF0C-48A3-96A8-838BB37253BD}"/>
              </a:ext>
            </a:extLst>
          </p:cNvPr>
          <p:cNvSpPr/>
          <p:nvPr/>
        </p:nvSpPr>
        <p:spPr>
          <a:xfrm rot="10800000" flipH="1">
            <a:off x="0" y="0"/>
            <a:ext cx="1807027" cy="1807027"/>
          </a:xfrm>
          <a:prstGeom prst="rtTriangle">
            <a:avLst/>
          </a:prstGeom>
          <a:gradFill flip="none" rotWithShape="1">
            <a:gsLst>
              <a:gs pos="0">
                <a:srgbClr val="5B7305"/>
              </a:gs>
              <a:gs pos="38000">
                <a:srgbClr val="879804"/>
              </a:gs>
              <a:gs pos="72000">
                <a:srgbClr val="CDD402"/>
              </a:gs>
              <a:gs pos="100000">
                <a:srgbClr val="F6DC0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155B5FC6-3D60-477A-BBD5-C965B5217201}"/>
              </a:ext>
            </a:extLst>
          </p:cNvPr>
          <p:cNvSpPr/>
          <p:nvPr/>
        </p:nvSpPr>
        <p:spPr>
          <a:xfrm>
            <a:off x="1083453" y="5542235"/>
            <a:ext cx="1817227" cy="110420"/>
          </a:xfrm>
          <a:prstGeom prst="roundRect">
            <a:avLst>
              <a:gd name="adj" fmla="val 50000"/>
            </a:avLst>
          </a:prstGeom>
          <a:gradFill>
            <a:gsLst>
              <a:gs pos="0">
                <a:srgbClr val="5B7305"/>
              </a:gs>
              <a:gs pos="38000">
                <a:srgbClr val="879804"/>
              </a:gs>
              <a:gs pos="72000">
                <a:srgbClr val="CDD402"/>
              </a:gs>
              <a:gs pos="100000">
                <a:srgbClr val="F6DC0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9AF0D86-4C91-4F31-9F58-EEEA1AC26995}"/>
              </a:ext>
            </a:extLst>
          </p:cNvPr>
          <p:cNvGrpSpPr/>
          <p:nvPr/>
        </p:nvGrpSpPr>
        <p:grpSpPr>
          <a:xfrm>
            <a:off x="5792600" y="5374987"/>
            <a:ext cx="6064714" cy="646331"/>
            <a:chOff x="5792600" y="5374987"/>
            <a:chExt cx="6064714" cy="646331"/>
          </a:xfrm>
        </p:grpSpPr>
        <p:sp>
          <p:nvSpPr>
            <p:cNvPr id="27" name="TextBox 26">
              <a:extLst>
                <a:ext uri="{FF2B5EF4-FFF2-40B4-BE49-F238E27FC236}">
                  <a16:creationId xmlns:a16="http://schemas.microsoft.com/office/drawing/2014/main" id="{CE3897C8-4D2D-4A9F-8245-07CA222D2215}"/>
                </a:ext>
              </a:extLst>
            </p:cNvPr>
            <p:cNvSpPr txBox="1"/>
            <p:nvPr/>
          </p:nvSpPr>
          <p:spPr>
            <a:xfrm>
              <a:off x="7316037" y="5374987"/>
              <a:ext cx="4541277" cy="646331"/>
            </a:xfrm>
            <a:prstGeom prst="rect">
              <a:avLst/>
            </a:prstGeom>
            <a:noFill/>
          </p:spPr>
          <p:txBody>
            <a:bodyPr wrap="square" rtlCol="0">
              <a:spAutoFit/>
            </a:bodyPr>
            <a:lstStyle/>
            <a:p>
              <a:pPr algn="ctr"/>
              <a:r>
                <a:rPr lang="vi-VN"/>
                <a:t>Sơ đồ sự tạo thành nước tiểu và thải nước tiểu ra ngoài ở người</a:t>
              </a:r>
              <a:endParaRPr lang="en-US"/>
            </a:p>
          </p:txBody>
        </p:sp>
        <p:grpSp>
          <p:nvGrpSpPr>
            <p:cNvPr id="30" name="Group 29">
              <a:extLst>
                <a:ext uri="{FF2B5EF4-FFF2-40B4-BE49-F238E27FC236}">
                  <a16:creationId xmlns:a16="http://schemas.microsoft.com/office/drawing/2014/main" id="{4A2B3BD4-465C-4C29-A4EB-F18A6DE13D79}"/>
                </a:ext>
              </a:extLst>
            </p:cNvPr>
            <p:cNvGrpSpPr/>
            <p:nvPr/>
          </p:nvGrpSpPr>
          <p:grpSpPr>
            <a:xfrm>
              <a:off x="5792600" y="5479712"/>
              <a:ext cx="1399540" cy="436880"/>
              <a:chOff x="5361940" y="5626100"/>
              <a:chExt cx="1399540" cy="436880"/>
            </a:xfrm>
          </p:grpSpPr>
          <p:sp>
            <p:nvSpPr>
              <p:cNvPr id="29" name="Rectangle: Rounded Corners 28">
                <a:extLst>
                  <a:ext uri="{FF2B5EF4-FFF2-40B4-BE49-F238E27FC236}">
                    <a16:creationId xmlns:a16="http://schemas.microsoft.com/office/drawing/2014/main" id="{DDE9B333-9F23-4ED3-87AF-402F8D35E49A}"/>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ACFE005-6346-439B-9CDA-67ACF8DD111E}"/>
                  </a:ext>
                </a:extLst>
              </p:cNvPr>
              <p:cNvSpPr txBox="1"/>
              <p:nvPr/>
            </p:nvSpPr>
            <p:spPr>
              <a:xfrm>
                <a:off x="5462270" y="5659874"/>
                <a:ext cx="1198880" cy="369332"/>
              </a:xfrm>
              <a:prstGeom prst="rect">
                <a:avLst/>
              </a:prstGeom>
              <a:noFill/>
            </p:spPr>
            <p:txBody>
              <a:bodyPr wrap="square" rtlCol="0">
                <a:spAutoFit/>
              </a:bodyPr>
              <a:lstStyle/>
              <a:p>
                <a:pPr algn="ctr"/>
                <a:r>
                  <a:rPr lang="vi-VN" b="1">
                    <a:solidFill>
                      <a:schemeClr val="bg1"/>
                    </a:solidFill>
                  </a:rPr>
                  <a:t>Hình 31.4</a:t>
                </a:r>
                <a:endParaRPr lang="en-US" b="1">
                  <a:solidFill>
                    <a:schemeClr val="bg1"/>
                  </a:solidFill>
                </a:endParaRPr>
              </a:p>
            </p:txBody>
          </p:sp>
        </p:grpSp>
      </p:grpSp>
    </p:spTree>
    <p:extLst>
      <p:ext uri="{BB962C8B-B14F-4D97-AF65-F5344CB8AC3E}">
        <p14:creationId xmlns:p14="http://schemas.microsoft.com/office/powerpoint/2010/main" val="30748104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repeatCount="indefinite"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1000"/>
                                        <p:tgtEl>
                                          <p:spTgt spid="18"/>
                                        </p:tgtEl>
                                      </p:cBhvr>
                                    </p:animEffect>
                                  </p:childTnLst>
                                </p:cTn>
                              </p:par>
                              <p:par>
                                <p:cTn id="8" presetID="22" presetClass="entr" presetSubtype="1" repeatCount="indefinite" fill="hold" grpId="0"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iterate type="wd">
                                    <p:tmPct val="10000"/>
                                  </p:iterate>
                                  <p:childTnLst>
                                    <p:set>
                                      <p:cBhvr>
                                        <p:cTn id="54" dur="1" fill="hold">
                                          <p:stCondLst>
                                            <p:cond delay="0"/>
                                          </p:stCondLst>
                                        </p:cTn>
                                        <p:tgtEl>
                                          <p:spTgt spid="4"/>
                                        </p:tgtEl>
                                        <p:attrNameLst>
                                          <p:attrName>style.visibility</p:attrName>
                                        </p:attrNameLst>
                                      </p:cBhvr>
                                      <p:to>
                                        <p:strVal val="visible"/>
                                      </p:to>
                                    </p:set>
                                    <p:animEffect transition="in" filter="randombar(horizontal)">
                                      <p:cBhvr>
                                        <p:cTn id="5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6" grpId="0"/>
      <p:bldP spid="17" grpId="0" animBg="1"/>
      <p:bldP spid="18" grpId="0" animBg="1"/>
      <p:bldP spid="21"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andwich on a cutting board&#10;&#10;Description automatically generated with medium confidence">
            <a:extLst>
              <a:ext uri="{FF2B5EF4-FFF2-40B4-BE49-F238E27FC236}">
                <a16:creationId xmlns:a16="http://schemas.microsoft.com/office/drawing/2014/main" id="{8BC57C7D-CE3A-47DE-B439-68C3A047D7B7}"/>
              </a:ext>
            </a:extLst>
          </p:cNvPr>
          <p:cNvPicPr>
            <a:picLocks noChangeAspect="1"/>
          </p:cNvPicPr>
          <p:nvPr/>
        </p:nvPicPr>
        <p:blipFill rotWithShape="1">
          <a:blip r:embed="rId2">
            <a:extLst>
              <a:ext uri="{28A0092B-C50C-407E-A947-70E740481C1C}">
                <a14:useLocalDpi xmlns:a14="http://schemas.microsoft.com/office/drawing/2010/main" val="0"/>
              </a:ext>
            </a:extLst>
          </a:blip>
          <a:srcRect b="1765"/>
          <a:stretch/>
        </p:blipFill>
        <p:spPr>
          <a:xfrm>
            <a:off x="20" y="1282"/>
            <a:ext cx="12191980" cy="6856718"/>
          </a:xfrm>
          <a:prstGeom prst="rect">
            <a:avLst/>
          </a:prstGeom>
        </p:spPr>
      </p:pic>
      <p:grpSp>
        <p:nvGrpSpPr>
          <p:cNvPr id="2" name="Group 1">
            <a:extLst>
              <a:ext uri="{FF2B5EF4-FFF2-40B4-BE49-F238E27FC236}">
                <a16:creationId xmlns:a16="http://schemas.microsoft.com/office/drawing/2014/main" id="{EAF9D9BE-2197-4002-AB82-4BF1DFA93346}"/>
              </a:ext>
            </a:extLst>
          </p:cNvPr>
          <p:cNvGrpSpPr/>
          <p:nvPr/>
        </p:nvGrpSpPr>
        <p:grpSpPr>
          <a:xfrm>
            <a:off x="-652848" y="-2608854"/>
            <a:ext cx="13052059" cy="4641448"/>
            <a:chOff x="-652848" y="-2608854"/>
            <a:chExt cx="13052059" cy="4641448"/>
          </a:xfrm>
        </p:grpSpPr>
        <p:sp>
          <p:nvSpPr>
            <p:cNvPr id="5" name="Parallelogram 4">
              <a:extLst>
                <a:ext uri="{FF2B5EF4-FFF2-40B4-BE49-F238E27FC236}">
                  <a16:creationId xmlns:a16="http://schemas.microsoft.com/office/drawing/2014/main" id="{78D37E37-EB8E-4FA2-9CE3-ADEC4591A790}"/>
                </a:ext>
              </a:extLst>
            </p:cNvPr>
            <p:cNvSpPr/>
            <p:nvPr/>
          </p:nvSpPr>
          <p:spPr>
            <a:xfrm rot="15615834">
              <a:off x="3552458" y="-6814160"/>
              <a:ext cx="4641448" cy="13052059"/>
            </a:xfrm>
            <a:prstGeom prst="parallelogram">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7302A7C-04C9-4978-94CF-E8022946B3D1}"/>
                </a:ext>
              </a:extLst>
            </p:cNvPr>
            <p:cNvSpPr txBox="1"/>
            <p:nvPr/>
          </p:nvSpPr>
          <p:spPr>
            <a:xfrm>
              <a:off x="515073" y="188208"/>
              <a:ext cx="11161853" cy="1089209"/>
            </a:xfrm>
            <a:prstGeom prst="rect">
              <a:avLst/>
            </a:prstGeom>
            <a:noFill/>
          </p:spPr>
          <p:txBody>
            <a:bodyPr wrap="square" rtlCol="0">
              <a:spAutoFit/>
            </a:bodyPr>
            <a:lstStyle/>
            <a:p>
              <a:pPr>
                <a:lnSpc>
                  <a:spcPct val="120000"/>
                </a:lnSpc>
              </a:pPr>
              <a:r>
                <a:rPr lang="vi-VN" sz="2800" b="1" i="1" dirty="0">
                  <a:solidFill>
                    <a:schemeClr val="bg1"/>
                  </a:solidFill>
                </a:rPr>
                <a:t>Có bao giờ em tự hỏi chiếc bánh mì thơm ngon, hấp dẫn sẽ biến đổi như thế nào sau khi em ăn nó?</a:t>
              </a:r>
              <a:endParaRPr lang="en-US" sz="2800" b="1" i="1" dirty="0">
                <a:solidFill>
                  <a:schemeClr val="bg1"/>
                </a:solidFill>
              </a:endParaRPr>
            </a:p>
          </p:txBody>
        </p:sp>
      </p:grpSp>
    </p:spTree>
    <p:extLst>
      <p:ext uri="{BB962C8B-B14F-4D97-AF65-F5344CB8AC3E}">
        <p14:creationId xmlns:p14="http://schemas.microsoft.com/office/powerpoint/2010/main" val="1347361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table, meal&#10;&#10;Description automatically generated">
            <a:extLst>
              <a:ext uri="{FF2B5EF4-FFF2-40B4-BE49-F238E27FC236}">
                <a16:creationId xmlns:a16="http://schemas.microsoft.com/office/drawing/2014/main" id="{13FE94A7-2595-462D-9899-BA3D563D6871}"/>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77FD0A6-F7C6-4BA6-9846-BD5FF879A073}"/>
              </a:ext>
            </a:extLst>
          </p:cNvPr>
          <p:cNvSpPr/>
          <p:nvPr/>
        </p:nvSpPr>
        <p:spPr>
          <a:xfrm>
            <a:off x="0" y="4470400"/>
            <a:ext cx="12192000" cy="14224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EE389FE-3A08-452B-A2D2-6550EC59E004}"/>
              </a:ext>
            </a:extLst>
          </p:cNvPr>
          <p:cNvSpPr txBox="1"/>
          <p:nvPr/>
        </p:nvSpPr>
        <p:spPr>
          <a:xfrm>
            <a:off x="1028700" y="4580361"/>
            <a:ext cx="10319881" cy="1231619"/>
          </a:xfrm>
          <a:prstGeom prst="rect">
            <a:avLst/>
          </a:prstGeom>
          <a:noFill/>
        </p:spPr>
        <p:txBody>
          <a:bodyPr wrap="square" rtlCol="0">
            <a:spAutoFit/>
          </a:bodyPr>
          <a:lstStyle/>
          <a:p>
            <a:pPr>
              <a:lnSpc>
                <a:spcPct val="120000"/>
              </a:lnSpc>
            </a:pPr>
            <a:r>
              <a:rPr lang="vi-VN" sz="3200" b="1" i="1" dirty="0">
                <a:solidFill>
                  <a:schemeClr val="bg1"/>
                </a:solidFill>
              </a:rPr>
              <a:t>Em có thể bổ sung nước cho cơ thể bằng những cách nào?</a:t>
            </a:r>
            <a:endParaRPr lang="en-US" sz="3200" b="1" i="1" dirty="0">
              <a:solidFill>
                <a:schemeClr val="bg1"/>
              </a:solidFill>
            </a:endParaRPr>
          </a:p>
        </p:txBody>
      </p:sp>
      <p:sp>
        <p:nvSpPr>
          <p:cNvPr id="5" name="Parallelogram 4">
            <a:extLst>
              <a:ext uri="{FF2B5EF4-FFF2-40B4-BE49-F238E27FC236}">
                <a16:creationId xmlns:a16="http://schemas.microsoft.com/office/drawing/2014/main" id="{6B1D7592-F923-416D-B0D2-240433AF1AF5}"/>
              </a:ext>
            </a:extLst>
          </p:cNvPr>
          <p:cNvSpPr/>
          <p:nvPr/>
        </p:nvSpPr>
        <p:spPr>
          <a:xfrm>
            <a:off x="533400" y="4627880"/>
            <a:ext cx="254000" cy="110744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8733439"/>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glasses with limes&#10;&#10;Description automatically generated with low confidence">
            <a:extLst>
              <a:ext uri="{FF2B5EF4-FFF2-40B4-BE49-F238E27FC236}">
                <a16:creationId xmlns:a16="http://schemas.microsoft.com/office/drawing/2014/main" id="{2FDC53B3-A774-4361-BB9C-3BE34CB713CD}"/>
              </a:ext>
            </a:extLst>
          </p:cNvPr>
          <p:cNvPicPr>
            <a:picLocks noChangeAspect="1"/>
          </p:cNvPicPr>
          <p:nvPr/>
        </p:nvPicPr>
        <p:blipFill rotWithShape="1">
          <a:blip r:embed="rId2">
            <a:extLst>
              <a:ext uri="{28A0092B-C50C-407E-A947-70E740481C1C}">
                <a14:useLocalDpi xmlns:a14="http://schemas.microsoft.com/office/drawing/2010/main" val="0"/>
              </a:ext>
            </a:extLst>
          </a:blip>
          <a:srcRect t="12573" b="31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92EBFF5-EF2F-41A9-B2FB-5C10E9B4CFC1}"/>
              </a:ext>
            </a:extLst>
          </p:cNvPr>
          <p:cNvSpPr txBox="1"/>
          <p:nvPr/>
        </p:nvSpPr>
        <p:spPr>
          <a:xfrm>
            <a:off x="3821430" y="5821680"/>
            <a:ext cx="4549140" cy="584775"/>
          </a:xfrm>
          <a:prstGeom prst="rect">
            <a:avLst/>
          </a:prstGeom>
          <a:noFill/>
        </p:spPr>
        <p:txBody>
          <a:bodyPr wrap="square" rtlCol="0">
            <a:spAutoFit/>
          </a:bodyPr>
          <a:lstStyle/>
          <a:p>
            <a:r>
              <a:rPr lang="vi-VN" sz="3200" b="1">
                <a:solidFill>
                  <a:srgbClr val="2B6A09"/>
                </a:solidFill>
                <a:effectLst>
                  <a:reflection blurRad="6350" stA="60000" endA="900" endPos="60000" dist="60007" dir="5400000" sy="-100000" algn="bl" rotWithShape="0"/>
                </a:effectLst>
              </a:rPr>
              <a:t>Uống nước hằng ngày</a:t>
            </a:r>
            <a:endParaRPr lang="en-US" sz="3200" b="1">
              <a:solidFill>
                <a:srgbClr val="2B6A09"/>
              </a:solidFill>
              <a:effectLst>
                <a:reflection blurRad="6350" stA="60000" endA="900" endPos="60000" dist="60007" dir="5400000" sy="-100000" algn="bl" rotWithShape="0"/>
              </a:effectLst>
            </a:endParaRPr>
          </a:p>
        </p:txBody>
      </p:sp>
    </p:spTree>
    <p:extLst>
      <p:ext uri="{BB962C8B-B14F-4D97-AF65-F5344CB8AC3E}">
        <p14:creationId xmlns:p14="http://schemas.microsoft.com/office/powerpoint/2010/main" val="994014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ooden, green, sliced, vegetable&#10;&#10;Description automatically generated">
            <a:extLst>
              <a:ext uri="{FF2B5EF4-FFF2-40B4-BE49-F238E27FC236}">
                <a16:creationId xmlns:a16="http://schemas.microsoft.com/office/drawing/2014/main" id="{306BD2EE-C9D9-4F5D-BE90-FB14D6CCED01}"/>
              </a:ext>
            </a:extLst>
          </p:cNvPr>
          <p:cNvPicPr>
            <a:picLocks noChangeAspect="1"/>
          </p:cNvPicPr>
          <p:nvPr/>
        </p:nvPicPr>
        <p:blipFill rotWithShape="1">
          <a:blip r:embed="rId2">
            <a:extLst>
              <a:ext uri="{28A0092B-C50C-407E-A947-70E740481C1C}">
                <a14:useLocalDpi xmlns:a14="http://schemas.microsoft.com/office/drawing/2010/main" val="0"/>
              </a:ext>
            </a:extLst>
          </a:blip>
          <a:srcRect t="7780" b="7780"/>
          <a:stretch/>
        </p:blipFill>
        <p:spPr>
          <a:xfrm>
            <a:off x="0" y="0"/>
            <a:ext cx="12192000" cy="6858000"/>
          </a:xfrm>
          <a:prstGeom prst="rect">
            <a:avLst/>
          </a:prstGeom>
        </p:spPr>
      </p:pic>
      <p:sp>
        <p:nvSpPr>
          <p:cNvPr id="5" name="Rectangle: Top Corners Snipped 4">
            <a:extLst>
              <a:ext uri="{FF2B5EF4-FFF2-40B4-BE49-F238E27FC236}">
                <a16:creationId xmlns:a16="http://schemas.microsoft.com/office/drawing/2014/main" id="{8E7F9EC8-518D-408A-9B70-6D807224827B}"/>
              </a:ext>
            </a:extLst>
          </p:cNvPr>
          <p:cNvSpPr/>
          <p:nvPr/>
        </p:nvSpPr>
        <p:spPr>
          <a:xfrm rot="5400000">
            <a:off x="2003158" y="-1369962"/>
            <a:ext cx="1388644" cy="5394960"/>
          </a:xfrm>
          <a:prstGeom prst="snip2SameRect">
            <a:avLst>
              <a:gd name="adj1" fmla="val 22889"/>
              <a:gd name="adj2" fmla="val 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4BED9FA-0E57-4AE1-A021-14AF62C576FD}"/>
              </a:ext>
            </a:extLst>
          </p:cNvPr>
          <p:cNvSpPr txBox="1"/>
          <p:nvPr/>
        </p:nvSpPr>
        <p:spPr>
          <a:xfrm>
            <a:off x="238760" y="788909"/>
            <a:ext cx="4917440" cy="1077218"/>
          </a:xfrm>
          <a:prstGeom prst="rect">
            <a:avLst/>
          </a:prstGeom>
          <a:noFill/>
        </p:spPr>
        <p:txBody>
          <a:bodyPr wrap="square" rtlCol="0">
            <a:spAutoFit/>
          </a:bodyPr>
          <a:lstStyle/>
          <a:p>
            <a:r>
              <a:rPr lang="vi-VN" sz="3200" b="1" i="1" dirty="0">
                <a:solidFill>
                  <a:srgbClr val="2B6A09"/>
                </a:solidFill>
              </a:rPr>
              <a:t>Sử dụng các thực phẩm có chứa nhiều nước</a:t>
            </a:r>
            <a:endParaRPr lang="en-US" sz="3200" b="1" i="1" dirty="0">
              <a:solidFill>
                <a:srgbClr val="2B6A09"/>
              </a:solidFill>
            </a:endParaRPr>
          </a:p>
        </p:txBody>
      </p:sp>
    </p:spTree>
    <p:extLst>
      <p:ext uri="{BB962C8B-B14F-4D97-AF65-F5344CB8AC3E}">
        <p14:creationId xmlns:p14="http://schemas.microsoft.com/office/powerpoint/2010/main" val="163888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up, drink, milk, fresh&#10;&#10;Description automatically generated">
            <a:extLst>
              <a:ext uri="{FF2B5EF4-FFF2-40B4-BE49-F238E27FC236}">
                <a16:creationId xmlns:a16="http://schemas.microsoft.com/office/drawing/2014/main" id="{4030845B-C59C-4D90-8AFB-B46280C90124}"/>
              </a:ext>
            </a:extLst>
          </p:cNvPr>
          <p:cNvPicPr>
            <a:picLocks noChangeAspect="1"/>
          </p:cNvPicPr>
          <p:nvPr/>
        </p:nvPicPr>
        <p:blipFill rotWithShape="1">
          <a:blip r:embed="rId2">
            <a:extLst>
              <a:ext uri="{28A0092B-C50C-407E-A947-70E740481C1C}">
                <a14:useLocalDpi xmlns:a14="http://schemas.microsoft.com/office/drawing/2010/main" val="0"/>
              </a:ext>
            </a:extLst>
          </a:blip>
          <a:srcRect t="11604" b="11604"/>
          <a:stretch/>
        </p:blipFill>
        <p:spPr>
          <a:xfrm>
            <a:off x="0" y="0"/>
            <a:ext cx="12192000" cy="6858000"/>
          </a:xfrm>
          <a:prstGeom prst="rect">
            <a:avLst/>
          </a:prstGeom>
        </p:spPr>
      </p:pic>
      <p:sp>
        <p:nvSpPr>
          <p:cNvPr id="4" name="TextBox 3">
            <a:extLst>
              <a:ext uri="{FF2B5EF4-FFF2-40B4-BE49-F238E27FC236}">
                <a16:creationId xmlns:a16="http://schemas.microsoft.com/office/drawing/2014/main" id="{D87A01FB-4038-4111-BACE-7D25A10CE0DC}"/>
              </a:ext>
            </a:extLst>
          </p:cNvPr>
          <p:cNvSpPr txBox="1"/>
          <p:nvPr/>
        </p:nvSpPr>
        <p:spPr>
          <a:xfrm>
            <a:off x="690880" y="1107440"/>
            <a:ext cx="5405120" cy="1145442"/>
          </a:xfrm>
          <a:prstGeom prst="rect">
            <a:avLst/>
          </a:prstGeom>
          <a:noFill/>
        </p:spPr>
        <p:txBody>
          <a:bodyPr wrap="square" rtlCol="0">
            <a:spAutoFit/>
          </a:bodyPr>
          <a:lstStyle/>
          <a:p>
            <a:pPr>
              <a:lnSpc>
                <a:spcPct val="110000"/>
              </a:lnSpc>
            </a:pPr>
            <a:r>
              <a:rPr lang="vi-VN" sz="3200" b="1" i="1" dirty="0">
                <a:solidFill>
                  <a:srgbClr val="60311F"/>
                </a:solidFill>
              </a:rPr>
              <a:t>Bổ sung chất điện giải cần thiết khi cơ thể mệt mỏi</a:t>
            </a:r>
            <a:endParaRPr lang="en-US" sz="3200" b="1" i="1" dirty="0">
              <a:solidFill>
                <a:srgbClr val="60311F"/>
              </a:solidFill>
            </a:endParaRPr>
          </a:p>
        </p:txBody>
      </p:sp>
    </p:spTree>
    <p:extLst>
      <p:ext uri="{BB962C8B-B14F-4D97-AF65-F5344CB8AC3E}">
        <p14:creationId xmlns:p14="http://schemas.microsoft.com/office/powerpoint/2010/main" val="2443308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DB9D7"/>
        </a:solidFill>
        <a:effectLst/>
      </p:bgPr>
    </p:bg>
    <p:spTree>
      <p:nvGrpSpPr>
        <p:cNvPr id="1" name=""/>
        <p:cNvGrpSpPr/>
        <p:nvPr/>
      </p:nvGrpSpPr>
      <p:grpSpPr>
        <a:xfrm>
          <a:off x="0" y="0"/>
          <a:ext cx="0" cy="0"/>
          <a:chOff x="0" y="0"/>
          <a:chExt cx="0" cy="0"/>
        </a:xfrm>
      </p:grpSpPr>
      <p:pic>
        <p:nvPicPr>
          <p:cNvPr id="5124" name="Picture 4" descr="Nam giới sống lâu thường có 4 đặc điểm chung khi uống nước, nếu thực hiện  đầy đủ thì sức khỏe có thể yên tâm">
            <a:extLst>
              <a:ext uri="{FF2B5EF4-FFF2-40B4-BE49-F238E27FC236}">
                <a16:creationId xmlns:a16="http://schemas.microsoft.com/office/drawing/2014/main" id="{CF293C7B-3012-E6DF-3A8C-2B309FB839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5A73138-1644-C563-0857-0459359EBBF6}"/>
              </a:ext>
            </a:extLst>
          </p:cNvPr>
          <p:cNvSpPr/>
          <p:nvPr/>
        </p:nvSpPr>
        <p:spPr>
          <a:xfrm>
            <a:off x="4897676" y="363253"/>
            <a:ext cx="6964472" cy="5974917"/>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1661F02-4BDB-B4F9-83BC-9874F148FB2C}"/>
              </a:ext>
            </a:extLst>
          </p:cNvPr>
          <p:cNvSpPr txBox="1"/>
          <p:nvPr/>
        </p:nvSpPr>
        <p:spPr>
          <a:xfrm>
            <a:off x="5148196" y="1040397"/>
            <a:ext cx="6463431" cy="4777205"/>
          </a:xfrm>
          <a:prstGeom prst="rect">
            <a:avLst/>
          </a:prstGeom>
          <a:noFill/>
        </p:spPr>
        <p:txBody>
          <a:bodyPr wrap="square" rtlCol="0">
            <a:spAutoFit/>
          </a:bodyPr>
          <a:lstStyle/>
          <a:p>
            <a:pPr algn="just">
              <a:lnSpc>
                <a:spcPct val="120000"/>
              </a:lnSpc>
            </a:pPr>
            <a:r>
              <a:rPr lang="vi-VN" sz="3200" b="1" i="1" dirty="0">
                <a:solidFill>
                  <a:schemeClr val="bg1"/>
                </a:solidFill>
              </a:rPr>
              <a:t>Theo khuyến nghị năm 2012 của Viện Dinh dưỡng Quốc gia, trẻ em ở tuổi vị thành niên cần </a:t>
            </a:r>
            <a:r>
              <a:rPr lang="vi-VN" sz="3200" b="1" i="1" dirty="0">
                <a:solidFill>
                  <a:srgbClr val="FFFF00"/>
                </a:solidFill>
              </a:rPr>
              <a:t>40mL nước/1kg </a:t>
            </a:r>
            <a:r>
              <a:rPr lang="vi-VN" sz="3200" b="1" i="1" dirty="0">
                <a:solidFill>
                  <a:schemeClr val="bg1"/>
                </a:solidFill>
              </a:rPr>
              <a:t>thể trọng mỗi ngày. Dựa vào khuyến nghị này, </a:t>
            </a:r>
            <a:r>
              <a:rPr lang="vi-VN" sz="3200" b="1" i="1" dirty="0">
                <a:solidFill>
                  <a:srgbClr val="66FFFF"/>
                </a:solidFill>
              </a:rPr>
              <a:t>hãy tính lượng nước cần uống mỗi ngày của bản thân để đảm bảo nhu cầu nước cho cơ thể.</a:t>
            </a:r>
            <a:endParaRPr lang="en-US" sz="3200" b="1" i="1" dirty="0">
              <a:solidFill>
                <a:srgbClr val="66FFFF"/>
              </a:solidFill>
            </a:endParaRPr>
          </a:p>
        </p:txBody>
      </p:sp>
    </p:spTree>
    <p:extLst>
      <p:ext uri="{BB962C8B-B14F-4D97-AF65-F5344CB8AC3E}">
        <p14:creationId xmlns:p14="http://schemas.microsoft.com/office/powerpoint/2010/main" val="1538598160"/>
      </p:ext>
    </p:extLst>
  </p:cSld>
  <p:clrMapOvr>
    <a:masterClrMapping/>
  </p:clrMapOvr>
  <mc:AlternateContent xmlns:mc="http://schemas.openxmlformats.org/markup-compatibility/2006" xmlns:p14="http://schemas.microsoft.com/office/powerpoint/2010/main">
    <mc:Choice Requires="p14">
      <p:transition spd="slow" p14:dur="1300">
        <p14:pan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C633"/>
        </a:solidFill>
        <a:effectLst/>
      </p:bgPr>
    </p:bg>
    <p:spTree>
      <p:nvGrpSpPr>
        <p:cNvPr id="1" name=""/>
        <p:cNvGrpSpPr/>
        <p:nvPr/>
      </p:nvGrpSpPr>
      <p:grpSpPr>
        <a:xfrm>
          <a:off x="0" y="0"/>
          <a:ext cx="0" cy="0"/>
          <a:chOff x="0" y="0"/>
          <a:chExt cx="0" cy="0"/>
        </a:xfrm>
      </p:grpSpPr>
      <p:pic>
        <p:nvPicPr>
          <p:cNvPr id="6146" name="Picture 2" descr="10 cách tăng chiều cao cho trẻ hiệu quả - VnExpress Sức khỏe">
            <a:extLst>
              <a:ext uri="{FF2B5EF4-FFF2-40B4-BE49-F238E27FC236}">
                <a16:creationId xmlns:a16="http://schemas.microsoft.com/office/drawing/2014/main" id="{7EB05919-5847-1A33-BA54-3EB9FDC3A1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432" r="15987"/>
          <a:stretch/>
        </p:blipFill>
        <p:spPr bwMode="auto">
          <a:xfrm>
            <a:off x="6884126" y="0"/>
            <a:ext cx="530787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A257450-ED7C-FE25-8E41-D8499DB98697}"/>
              </a:ext>
            </a:extLst>
          </p:cNvPr>
          <p:cNvSpPr/>
          <p:nvPr/>
        </p:nvSpPr>
        <p:spPr>
          <a:xfrm>
            <a:off x="388307" y="804796"/>
            <a:ext cx="6363222" cy="4268245"/>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B028622-81F7-090A-4A2E-79EE0B3E3328}"/>
              </a:ext>
            </a:extLst>
          </p:cNvPr>
          <p:cNvSpPr txBox="1"/>
          <p:nvPr/>
        </p:nvSpPr>
        <p:spPr>
          <a:xfrm>
            <a:off x="512001" y="1057896"/>
            <a:ext cx="6115833" cy="3952300"/>
          </a:xfrm>
          <a:prstGeom prst="rect">
            <a:avLst/>
          </a:prstGeom>
          <a:noFill/>
        </p:spPr>
        <p:txBody>
          <a:bodyPr wrap="square">
            <a:spAutoFit/>
          </a:bodyPr>
          <a:lstStyle/>
          <a:p>
            <a:pPr algn="just">
              <a:lnSpc>
                <a:spcPct val="120000"/>
              </a:lnSpc>
              <a:spcAft>
                <a:spcPts val="600"/>
              </a:spcAft>
            </a:pPr>
            <a:r>
              <a:rPr lang="vi-VN" sz="2800" b="1" i="0" dirty="0">
                <a:solidFill>
                  <a:srgbClr val="FDB626"/>
                </a:solidFill>
                <a:effectLst/>
              </a:rPr>
              <a:t>Theo khuyến nghị năm 2012 của viện dinh dưỡng quốc gia, trẻ em ở tuổi vị thành niên cần 40 ml nước/ 1 kg thể trọng mỗi ngày. </a:t>
            </a:r>
          </a:p>
          <a:p>
            <a:pPr algn="just">
              <a:lnSpc>
                <a:spcPct val="120000"/>
              </a:lnSpc>
              <a:spcAft>
                <a:spcPts val="600"/>
              </a:spcAft>
            </a:pPr>
            <a:r>
              <a:rPr lang="vi-VN" sz="2800" b="1" i="0" dirty="0">
                <a:solidFill>
                  <a:srgbClr val="FDB626"/>
                </a:solidFill>
                <a:effectLst/>
              </a:rPr>
              <a:t>Cơ thể em nặng khoảng 45 kg thì mỗi ngày em cần uống: </a:t>
            </a:r>
          </a:p>
          <a:p>
            <a:pPr algn="ctr">
              <a:lnSpc>
                <a:spcPct val="120000"/>
              </a:lnSpc>
              <a:spcAft>
                <a:spcPts val="600"/>
              </a:spcAft>
            </a:pPr>
            <a:r>
              <a:rPr lang="vi-VN" sz="3600" b="1" i="0" dirty="0">
                <a:solidFill>
                  <a:schemeClr val="bg1"/>
                </a:solidFill>
                <a:effectLst/>
              </a:rPr>
              <a:t>40 x 42 = 1680 ml</a:t>
            </a:r>
          </a:p>
        </p:txBody>
      </p:sp>
    </p:spTree>
    <p:extLst>
      <p:ext uri="{BB962C8B-B14F-4D97-AF65-F5344CB8AC3E}">
        <p14:creationId xmlns:p14="http://schemas.microsoft.com/office/powerpoint/2010/main" val="330055194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8C82E8-BE84-4551-B83D-A30E0A6C1009}"/>
              </a:ext>
            </a:extLst>
          </p:cNvPr>
          <p:cNvSpPr txBox="1"/>
          <p:nvPr/>
        </p:nvSpPr>
        <p:spPr>
          <a:xfrm>
            <a:off x="290914" y="1438732"/>
            <a:ext cx="4812549" cy="3319755"/>
          </a:xfrm>
          <a:prstGeom prst="rect">
            <a:avLst/>
          </a:prstGeom>
          <a:noFill/>
        </p:spPr>
        <p:txBody>
          <a:bodyPr wrap="square" rtlCol="0">
            <a:spAutoFit/>
          </a:bodyPr>
          <a:lstStyle/>
          <a:p>
            <a:pPr marR="0" lvl="0" algn="just" defTabSz="914400" rtl="0" eaLnBrk="1" fontAlgn="auto" latinLnBrk="0" hangingPunct="1">
              <a:lnSpc>
                <a:spcPct val="110000"/>
              </a:lnSpc>
              <a:spcBef>
                <a:spcPts val="0"/>
              </a:spcBef>
              <a:spcAft>
                <a:spcPts val="0"/>
              </a:spcAft>
              <a:buClrTx/>
              <a:buSzTx/>
              <a:tabLst/>
              <a:defRPr/>
            </a:pPr>
            <a:r>
              <a:rPr kumimoji="0" lang="en-US" sz="2400" b="1" i="1"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mn-cs"/>
              </a:rPr>
              <a:t>- </a:t>
            </a:r>
            <a:r>
              <a:rPr kumimoji="0" lang="vi-VN" sz="2400" b="1" i="1"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mn-cs"/>
              </a:rPr>
              <a:t>Nhu cầu sử dụng nước ở động vật phụ thuộc vào tuổi, đặc điểm sinh học, môi trường sống,... </a:t>
            </a:r>
            <a:endParaRPr kumimoji="0" lang="en-US" sz="2400" b="1" i="1"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mn-cs"/>
            </a:endParaRPr>
          </a:p>
          <a:p>
            <a:pPr marR="0" lvl="0" algn="just" defTabSz="914400" rtl="0" eaLnBrk="1" fontAlgn="auto" latinLnBrk="0" hangingPunct="1">
              <a:lnSpc>
                <a:spcPct val="110000"/>
              </a:lnSpc>
              <a:spcBef>
                <a:spcPts val="0"/>
              </a:spcBef>
              <a:spcAft>
                <a:spcPts val="0"/>
              </a:spcAft>
              <a:buClrTx/>
              <a:buSzTx/>
              <a:tabLst/>
              <a:defRPr/>
            </a:pPr>
            <a:r>
              <a:rPr kumimoji="0" lang="en-US" sz="2400" b="1" i="1"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mn-cs"/>
              </a:rPr>
              <a:t>- </a:t>
            </a:r>
            <a:r>
              <a:rPr kumimoji="0" lang="vi-VN" sz="2400" b="1" i="1"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mn-cs"/>
              </a:rPr>
              <a:t>Động vật lấy nước vào cơ thể chủ yếu qua thức ăn, nước uống; nước thải ra khỏi cơ thể qua nước tiểu và mồ hôi.</a:t>
            </a:r>
            <a:endParaRPr kumimoji="0" lang="en-US" sz="2400" b="1" i="1"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10F82A98-EDF3-47EC-9381-25E4FE163FAE}"/>
              </a:ext>
            </a:extLst>
          </p:cNvPr>
          <p:cNvGrpSpPr/>
          <p:nvPr/>
        </p:nvGrpSpPr>
        <p:grpSpPr>
          <a:xfrm>
            <a:off x="3287891" y="-2303320"/>
            <a:ext cx="11035145" cy="11021291"/>
            <a:chOff x="2937163" y="-2303320"/>
            <a:chExt cx="11035145" cy="11021291"/>
          </a:xfrm>
          <a:blipFill dpi="0" rotWithShape="1">
            <a:blip r:embed="rId2"/>
            <a:srcRect/>
            <a:stretch>
              <a:fillRect l="-11000" r="-24000"/>
            </a:stretch>
          </a:blipFill>
        </p:grpSpPr>
        <p:sp>
          <p:nvSpPr>
            <p:cNvPr id="3" name="Diamond 2">
              <a:extLst>
                <a:ext uri="{FF2B5EF4-FFF2-40B4-BE49-F238E27FC236}">
                  <a16:creationId xmlns:a16="http://schemas.microsoft.com/office/drawing/2014/main" id="{8D47660F-B306-4AF9-A33F-29D56DCDF67F}"/>
                </a:ext>
              </a:extLst>
            </p:cNvPr>
            <p:cNvSpPr/>
            <p:nvPr/>
          </p:nvSpPr>
          <p:spPr>
            <a:xfrm>
              <a:off x="5735781" y="488371"/>
              <a:ext cx="5437909" cy="543790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iamond 3">
              <a:extLst>
                <a:ext uri="{FF2B5EF4-FFF2-40B4-BE49-F238E27FC236}">
                  <a16:creationId xmlns:a16="http://schemas.microsoft.com/office/drawing/2014/main" id="{FEBF44AB-7589-43CB-A67A-B53C3B62F3ED}"/>
                </a:ext>
              </a:extLst>
            </p:cNvPr>
            <p:cNvSpPr/>
            <p:nvPr/>
          </p:nvSpPr>
          <p:spPr>
            <a:xfrm>
              <a:off x="2937163" y="3280062"/>
              <a:ext cx="5437909" cy="543790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Diamond 4">
              <a:extLst>
                <a:ext uri="{FF2B5EF4-FFF2-40B4-BE49-F238E27FC236}">
                  <a16:creationId xmlns:a16="http://schemas.microsoft.com/office/drawing/2014/main" id="{377921AD-328D-40C8-83B0-FF8B9A7C7799}"/>
                </a:ext>
              </a:extLst>
            </p:cNvPr>
            <p:cNvSpPr/>
            <p:nvPr/>
          </p:nvSpPr>
          <p:spPr>
            <a:xfrm>
              <a:off x="8534399" y="3280061"/>
              <a:ext cx="5437909" cy="543790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iamond 5">
              <a:extLst>
                <a:ext uri="{FF2B5EF4-FFF2-40B4-BE49-F238E27FC236}">
                  <a16:creationId xmlns:a16="http://schemas.microsoft.com/office/drawing/2014/main" id="{F4606CCA-B7FC-459B-AD27-28DC592DA9AF}"/>
                </a:ext>
              </a:extLst>
            </p:cNvPr>
            <p:cNvSpPr/>
            <p:nvPr/>
          </p:nvSpPr>
          <p:spPr>
            <a:xfrm>
              <a:off x="8534399" y="-2303320"/>
              <a:ext cx="5437909" cy="543790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Isosceles Triangle 6">
            <a:extLst>
              <a:ext uri="{FF2B5EF4-FFF2-40B4-BE49-F238E27FC236}">
                <a16:creationId xmlns:a16="http://schemas.microsoft.com/office/drawing/2014/main" id="{1CFF814B-25B4-49AB-A9E3-FF10448148E8}"/>
              </a:ext>
            </a:extLst>
          </p:cNvPr>
          <p:cNvSpPr/>
          <p:nvPr/>
        </p:nvSpPr>
        <p:spPr>
          <a:xfrm>
            <a:off x="8037185" y="6075616"/>
            <a:ext cx="1536555" cy="782384"/>
          </a:xfrm>
          <a:prstGeom prst="triangle">
            <a:avLst/>
          </a:prstGeom>
          <a:gradFill>
            <a:gsLst>
              <a:gs pos="0">
                <a:srgbClr val="5B7305"/>
              </a:gs>
              <a:gs pos="45000">
                <a:srgbClr val="648A07"/>
              </a:gs>
              <a:gs pos="100000">
                <a:srgbClr val="A5AE0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7">
            <a:extLst>
              <a:ext uri="{FF2B5EF4-FFF2-40B4-BE49-F238E27FC236}">
                <a16:creationId xmlns:a16="http://schemas.microsoft.com/office/drawing/2014/main" id="{642B38A2-A4E1-453F-80A5-EA0B537ED521}"/>
              </a:ext>
            </a:extLst>
          </p:cNvPr>
          <p:cNvSpPr/>
          <p:nvPr/>
        </p:nvSpPr>
        <p:spPr>
          <a:xfrm rot="16200000">
            <a:off x="10909432" y="2772290"/>
            <a:ext cx="1695067" cy="870069"/>
          </a:xfrm>
          <a:prstGeom prst="triangle">
            <a:avLst/>
          </a:prstGeom>
          <a:gradFill>
            <a:gsLst>
              <a:gs pos="0">
                <a:srgbClr val="5B7305"/>
              </a:gs>
              <a:gs pos="45000">
                <a:srgbClr val="648A07"/>
              </a:gs>
              <a:gs pos="100000">
                <a:srgbClr val="A5AE0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Diamond 9">
            <a:extLst>
              <a:ext uri="{FF2B5EF4-FFF2-40B4-BE49-F238E27FC236}">
                <a16:creationId xmlns:a16="http://schemas.microsoft.com/office/drawing/2014/main" id="{D29B0C86-9444-4B55-9881-7A02D39FD019}"/>
              </a:ext>
            </a:extLst>
          </p:cNvPr>
          <p:cNvSpPr/>
          <p:nvPr/>
        </p:nvSpPr>
        <p:spPr>
          <a:xfrm>
            <a:off x="5207230" y="-2303320"/>
            <a:ext cx="3855720" cy="3855720"/>
          </a:xfrm>
          <a:prstGeom prst="diamond">
            <a:avLst/>
          </a:prstGeom>
          <a:noFill/>
          <a:ln w="28575">
            <a:solidFill>
              <a:srgbClr val="2B6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iamond 10">
            <a:extLst>
              <a:ext uri="{FF2B5EF4-FFF2-40B4-BE49-F238E27FC236}">
                <a16:creationId xmlns:a16="http://schemas.microsoft.com/office/drawing/2014/main" id="{ACCF4749-BDBC-45C9-A019-5E2B4F7AF76E}"/>
              </a:ext>
            </a:extLst>
          </p:cNvPr>
          <p:cNvSpPr/>
          <p:nvPr/>
        </p:nvSpPr>
        <p:spPr>
          <a:xfrm>
            <a:off x="4390504" y="-2395306"/>
            <a:ext cx="3855720" cy="3855720"/>
          </a:xfrm>
          <a:prstGeom prst="diamond">
            <a:avLst/>
          </a:prstGeom>
          <a:noFill/>
          <a:ln w="28575">
            <a:solidFill>
              <a:srgbClr val="2B6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Diamond 11">
            <a:extLst>
              <a:ext uri="{FF2B5EF4-FFF2-40B4-BE49-F238E27FC236}">
                <a16:creationId xmlns:a16="http://schemas.microsoft.com/office/drawing/2014/main" id="{41F5F81C-5242-4E67-A0E7-2CA8F899400A}"/>
              </a:ext>
            </a:extLst>
          </p:cNvPr>
          <p:cNvSpPr/>
          <p:nvPr/>
        </p:nvSpPr>
        <p:spPr>
          <a:xfrm>
            <a:off x="968819" y="4758487"/>
            <a:ext cx="3855720" cy="3855720"/>
          </a:xfrm>
          <a:prstGeom prst="diamond">
            <a:avLst/>
          </a:prstGeom>
          <a:solidFill>
            <a:srgbClr val="FFC000">
              <a:alpha val="6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Diagonal Corners Rounded 12">
            <a:extLst>
              <a:ext uri="{FF2B5EF4-FFF2-40B4-BE49-F238E27FC236}">
                <a16:creationId xmlns:a16="http://schemas.microsoft.com/office/drawing/2014/main" id="{0453EF4F-52C8-44DF-8955-899AA9690D86}"/>
              </a:ext>
            </a:extLst>
          </p:cNvPr>
          <p:cNvSpPr/>
          <p:nvPr/>
        </p:nvSpPr>
        <p:spPr>
          <a:xfrm>
            <a:off x="1562657" y="288484"/>
            <a:ext cx="3762200" cy="811949"/>
          </a:xfrm>
          <a:prstGeom prst="round2DiagRect">
            <a:avLst>
              <a:gd name="adj1" fmla="val 50000"/>
              <a:gd name="adj2" fmla="val 0"/>
            </a:avLst>
          </a:prstGeom>
          <a:solidFill>
            <a:srgbClr val="2B6A09"/>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Em đã học</a:t>
            </a:r>
            <a:endParaRPr kumimoji="0" lang="en-US" sz="32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Hình ảnh 14">
            <a:extLst>
              <a:ext uri="{FF2B5EF4-FFF2-40B4-BE49-F238E27FC236}">
                <a16:creationId xmlns:a16="http://schemas.microsoft.com/office/drawing/2014/main" id="{A427F7EE-D624-D33A-55A3-1EEC103CB2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619" y="288484"/>
            <a:ext cx="1246911" cy="1246911"/>
          </a:xfrm>
          <a:prstGeom prst="rect">
            <a:avLst/>
          </a:prstGeom>
        </p:spPr>
      </p:pic>
    </p:spTree>
    <p:extLst>
      <p:ext uri="{BB962C8B-B14F-4D97-AF65-F5344CB8AC3E}">
        <p14:creationId xmlns:p14="http://schemas.microsoft.com/office/powerpoint/2010/main" val="46456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tiger drinking water&#10;&#10;Description automatically generated">
            <a:extLst>
              <a:ext uri="{FF2B5EF4-FFF2-40B4-BE49-F238E27FC236}">
                <a16:creationId xmlns:a16="http://schemas.microsoft.com/office/drawing/2014/main" id="{C4E424EF-79A4-4FD1-A94D-D77F1BEDE02A}"/>
              </a:ext>
            </a:extLst>
          </p:cNvPr>
          <p:cNvPicPr>
            <a:picLocks noChangeAspect="1"/>
          </p:cNvPicPr>
          <p:nvPr/>
        </p:nvPicPr>
        <p:blipFill rotWithShape="1">
          <a:blip r:embed="rId2">
            <a:extLst>
              <a:ext uri="{28A0092B-C50C-407E-A947-70E740481C1C}">
                <a14:useLocalDpi xmlns:a14="http://schemas.microsoft.com/office/drawing/2010/main" val="0"/>
              </a:ext>
            </a:extLst>
          </a:blip>
          <a:srcRect t="3455" b="12292"/>
          <a:stretch/>
        </p:blipFill>
        <p:spPr>
          <a:xfrm>
            <a:off x="20" y="1282"/>
            <a:ext cx="12191980" cy="6856718"/>
          </a:xfrm>
          <a:prstGeom prst="rect">
            <a:avLst/>
          </a:prstGeom>
        </p:spPr>
      </p:pic>
      <p:sp>
        <p:nvSpPr>
          <p:cNvPr id="4" name="Hexagon 3">
            <a:extLst>
              <a:ext uri="{FF2B5EF4-FFF2-40B4-BE49-F238E27FC236}">
                <a16:creationId xmlns:a16="http://schemas.microsoft.com/office/drawing/2014/main" id="{BF70E135-0246-4426-8E8A-BDDDEA09A818}"/>
              </a:ext>
            </a:extLst>
          </p:cNvPr>
          <p:cNvSpPr/>
          <p:nvPr/>
        </p:nvSpPr>
        <p:spPr>
          <a:xfrm>
            <a:off x="-1489456" y="487680"/>
            <a:ext cx="6823862" cy="5882640"/>
          </a:xfrm>
          <a:prstGeom prst="hexagon">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4A8F1184-227A-46DE-80FF-AAA899A189A9}"/>
              </a:ext>
            </a:extLst>
          </p:cNvPr>
          <p:cNvSpPr/>
          <p:nvPr/>
        </p:nvSpPr>
        <p:spPr>
          <a:xfrm>
            <a:off x="-1730858" y="177800"/>
            <a:ext cx="7542784" cy="6502400"/>
          </a:xfrm>
          <a:prstGeom prst="hexagon">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3E589FE7-62E6-4DB0-8B5E-5108DB2F4168}"/>
              </a:ext>
            </a:extLst>
          </p:cNvPr>
          <p:cNvSpPr/>
          <p:nvPr/>
        </p:nvSpPr>
        <p:spPr>
          <a:xfrm>
            <a:off x="-2253895" y="-273094"/>
            <a:ext cx="8588858" cy="7404188"/>
          </a:xfrm>
          <a:prstGeom prst="hexagon">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FD5E606-94AD-40A3-9C42-6981540511A1}"/>
              </a:ext>
            </a:extLst>
          </p:cNvPr>
          <p:cNvSpPr txBox="1"/>
          <p:nvPr/>
        </p:nvSpPr>
        <p:spPr>
          <a:xfrm>
            <a:off x="269761" y="3261430"/>
            <a:ext cx="4043976" cy="1886478"/>
          </a:xfrm>
          <a:prstGeom prst="rect">
            <a:avLst/>
          </a:prstGeom>
          <a:noFill/>
        </p:spPr>
        <p:txBody>
          <a:bodyPr wrap="square" rtlCol="0">
            <a:spAutoFit/>
          </a:bodyPr>
          <a:lstStyle/>
          <a:p>
            <a:pPr algn="ctr">
              <a:lnSpc>
                <a:spcPct val="110000"/>
              </a:lnSpc>
            </a:pPr>
            <a:r>
              <a:rPr lang="vi-VN" sz="3600" b="1" dirty="0">
                <a:solidFill>
                  <a:srgbClr val="2B6A09"/>
                </a:solidFill>
              </a:rPr>
              <a:t>SỰ VẬN CHUYỂN CÁC CHẤT Ở ĐỘNG VẬT</a:t>
            </a:r>
            <a:endParaRPr lang="en-US" sz="3600" b="1" dirty="0">
              <a:solidFill>
                <a:srgbClr val="2B6A09"/>
              </a:solidFill>
            </a:endParaRPr>
          </a:p>
        </p:txBody>
      </p:sp>
      <p:grpSp>
        <p:nvGrpSpPr>
          <p:cNvPr id="10" name="Group 9">
            <a:extLst>
              <a:ext uri="{FF2B5EF4-FFF2-40B4-BE49-F238E27FC236}">
                <a16:creationId xmlns:a16="http://schemas.microsoft.com/office/drawing/2014/main" id="{7B301C71-93A3-421E-B37E-FA27051E7F92}"/>
              </a:ext>
            </a:extLst>
          </p:cNvPr>
          <p:cNvGrpSpPr/>
          <p:nvPr/>
        </p:nvGrpSpPr>
        <p:grpSpPr>
          <a:xfrm>
            <a:off x="1493095" y="1336876"/>
            <a:ext cx="1597307" cy="1376989"/>
            <a:chOff x="1674200" y="590309"/>
            <a:chExt cx="1597307" cy="1376989"/>
          </a:xfrm>
        </p:grpSpPr>
        <p:sp>
          <p:nvSpPr>
            <p:cNvPr id="11" name="Hexagon 10">
              <a:extLst>
                <a:ext uri="{FF2B5EF4-FFF2-40B4-BE49-F238E27FC236}">
                  <a16:creationId xmlns:a16="http://schemas.microsoft.com/office/drawing/2014/main" id="{44E6244E-10EB-43D6-AFCA-1852723C5406}"/>
                </a:ext>
              </a:extLst>
            </p:cNvPr>
            <p:cNvSpPr/>
            <p:nvPr/>
          </p:nvSpPr>
          <p:spPr>
            <a:xfrm>
              <a:off x="1674200" y="590309"/>
              <a:ext cx="1597307" cy="1376989"/>
            </a:xfrm>
            <a:prstGeom prst="hexagon">
              <a:avLst/>
            </a:prstGeom>
            <a:gradFill>
              <a:gsLst>
                <a:gs pos="69000">
                  <a:srgbClr val="AFAE02"/>
                </a:gs>
                <a:gs pos="28000">
                  <a:srgbClr val="7A8B04"/>
                </a:gs>
                <a:gs pos="0">
                  <a:srgbClr val="5B7305"/>
                </a:gs>
                <a:gs pos="100000">
                  <a:srgbClr val="F6DC0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III.</a:t>
              </a:r>
            </a:p>
          </p:txBody>
        </p:sp>
        <p:sp>
          <p:nvSpPr>
            <p:cNvPr id="12" name="Hexagon 11">
              <a:extLst>
                <a:ext uri="{FF2B5EF4-FFF2-40B4-BE49-F238E27FC236}">
                  <a16:creationId xmlns:a16="http://schemas.microsoft.com/office/drawing/2014/main" id="{C07BD8C0-8443-4819-B90B-6DA5712E408C}"/>
                </a:ext>
              </a:extLst>
            </p:cNvPr>
            <p:cNvSpPr/>
            <p:nvPr/>
          </p:nvSpPr>
          <p:spPr>
            <a:xfrm>
              <a:off x="1826600" y="719559"/>
              <a:ext cx="1300145" cy="1120815"/>
            </a:xfrm>
            <a:prstGeom prst="hexagon">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spTree>
    <p:extLst>
      <p:ext uri="{BB962C8B-B14F-4D97-AF65-F5344CB8AC3E}">
        <p14:creationId xmlns:p14="http://schemas.microsoft.com/office/powerpoint/2010/main" val="4201737855"/>
      </p:ext>
    </p:extLst>
  </p:cSld>
  <p:clrMapOvr>
    <a:masterClrMapping/>
  </p:clrMapOvr>
  <mc:AlternateContent xmlns:mc="http://schemas.openxmlformats.org/markup-compatibility/2006" xmlns:p14="http://schemas.microsoft.com/office/powerpoint/2010/main">
    <mc:Choice Requires="p14">
      <p:transition spd="slow" p14:dur="1250">
        <p14:ripp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arranged&#10;&#10;Description automatically generated">
            <a:extLst>
              <a:ext uri="{FF2B5EF4-FFF2-40B4-BE49-F238E27FC236}">
                <a16:creationId xmlns:a16="http://schemas.microsoft.com/office/drawing/2014/main" id="{4E222EED-B44F-4B9F-9045-AE671B3CD302}"/>
              </a:ext>
            </a:extLst>
          </p:cNvPr>
          <p:cNvPicPr>
            <a:picLocks noChangeAspect="1"/>
          </p:cNvPicPr>
          <p:nvPr/>
        </p:nvPicPr>
        <p:blipFill rotWithShape="1">
          <a:blip r:embed="rId2">
            <a:extLst>
              <a:ext uri="{28A0092B-C50C-407E-A947-70E740481C1C}">
                <a14:useLocalDpi xmlns:a14="http://schemas.microsoft.com/office/drawing/2010/main" val="0"/>
              </a:ext>
            </a:extLst>
          </a:blip>
          <a:srcRect t="5615" b="15536"/>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074B63AC-DAD3-4048-903B-0DBB9FC0AA7A}"/>
              </a:ext>
            </a:extLst>
          </p:cNvPr>
          <p:cNvGrpSpPr/>
          <p:nvPr/>
        </p:nvGrpSpPr>
        <p:grpSpPr>
          <a:xfrm>
            <a:off x="8877669" y="947164"/>
            <a:ext cx="2849732" cy="2849732"/>
            <a:chOff x="8877669" y="947164"/>
            <a:chExt cx="2849732" cy="2849732"/>
          </a:xfrm>
        </p:grpSpPr>
        <p:sp>
          <p:nvSpPr>
            <p:cNvPr id="4" name="Oval 3">
              <a:extLst>
                <a:ext uri="{FF2B5EF4-FFF2-40B4-BE49-F238E27FC236}">
                  <a16:creationId xmlns:a16="http://schemas.microsoft.com/office/drawing/2014/main" id="{BF7EC76D-DFE9-4732-A1FD-FB8339340713}"/>
                </a:ext>
              </a:extLst>
            </p:cNvPr>
            <p:cNvSpPr/>
            <p:nvPr/>
          </p:nvSpPr>
          <p:spPr>
            <a:xfrm>
              <a:off x="8877669" y="947164"/>
              <a:ext cx="2849732" cy="2849732"/>
            </a:xfrm>
            <a:prstGeom prst="ellipse">
              <a:avLst/>
            </a:prstGeom>
            <a:solidFill>
              <a:schemeClr val="bg1"/>
            </a:solidFill>
            <a:ln w="38100">
              <a:solidFill>
                <a:srgbClr val="009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chematic&#10;&#10;Description automatically generated with medium confidence">
              <a:extLst>
                <a:ext uri="{FF2B5EF4-FFF2-40B4-BE49-F238E27FC236}">
                  <a16:creationId xmlns:a16="http://schemas.microsoft.com/office/drawing/2014/main" id="{B2494CEE-8B3D-483A-A885-1AAC43E6AA8D}"/>
                </a:ext>
              </a:extLst>
            </p:cNvPr>
            <p:cNvPicPr>
              <a:picLocks noChangeAspect="1"/>
            </p:cNvPicPr>
            <p:nvPr/>
          </p:nvPicPr>
          <p:blipFill rotWithShape="1">
            <a:blip r:embed="rId3">
              <a:extLst>
                <a:ext uri="{28A0092B-C50C-407E-A947-70E740481C1C}">
                  <a14:useLocalDpi xmlns:a14="http://schemas.microsoft.com/office/drawing/2010/main" val="0"/>
                </a:ext>
              </a:extLst>
            </a:blip>
            <a:srcRect l="17077" t="30680" r="16134" b="32816"/>
            <a:stretch/>
          </p:blipFill>
          <p:spPr>
            <a:xfrm rot="20912651">
              <a:off x="9126244" y="1761138"/>
              <a:ext cx="2352583" cy="1221784"/>
            </a:xfrm>
            <a:prstGeom prst="rect">
              <a:avLst/>
            </a:prstGeom>
          </p:spPr>
        </p:pic>
        <p:sp>
          <p:nvSpPr>
            <p:cNvPr id="7" name="TextBox 6">
              <a:extLst>
                <a:ext uri="{FF2B5EF4-FFF2-40B4-BE49-F238E27FC236}">
                  <a16:creationId xmlns:a16="http://schemas.microsoft.com/office/drawing/2014/main" id="{073DE0E8-0E1B-4565-B2D9-FBB225CD1D1B}"/>
                </a:ext>
              </a:extLst>
            </p:cNvPr>
            <p:cNvSpPr txBox="1"/>
            <p:nvPr/>
          </p:nvSpPr>
          <p:spPr>
            <a:xfrm>
              <a:off x="9454719" y="2354195"/>
              <a:ext cx="639192" cy="400110"/>
            </a:xfrm>
            <a:prstGeom prst="rect">
              <a:avLst/>
            </a:prstGeom>
            <a:noFill/>
          </p:spPr>
          <p:txBody>
            <a:bodyPr wrap="square" rtlCol="0">
              <a:spAutoFit/>
            </a:bodyPr>
            <a:lstStyle/>
            <a:p>
              <a:r>
                <a:rPr lang="vi-VN" sz="2000">
                  <a:solidFill>
                    <a:schemeClr val="bg1"/>
                  </a:solidFill>
                </a:rPr>
                <a:t>O</a:t>
              </a:r>
              <a:endParaRPr lang="en-US" sz="2000">
                <a:solidFill>
                  <a:schemeClr val="bg1"/>
                </a:solidFill>
              </a:endParaRPr>
            </a:p>
          </p:txBody>
        </p:sp>
        <p:sp>
          <p:nvSpPr>
            <p:cNvPr id="9" name="TextBox 8">
              <a:extLst>
                <a:ext uri="{FF2B5EF4-FFF2-40B4-BE49-F238E27FC236}">
                  <a16:creationId xmlns:a16="http://schemas.microsoft.com/office/drawing/2014/main" id="{67E402E4-1115-49A3-B0B7-0524E03877D5}"/>
                </a:ext>
              </a:extLst>
            </p:cNvPr>
            <p:cNvSpPr txBox="1"/>
            <p:nvPr/>
          </p:nvSpPr>
          <p:spPr>
            <a:xfrm>
              <a:off x="10781809" y="2085945"/>
              <a:ext cx="475076" cy="400110"/>
            </a:xfrm>
            <a:prstGeom prst="rect">
              <a:avLst/>
            </a:prstGeom>
            <a:noFill/>
          </p:spPr>
          <p:txBody>
            <a:bodyPr wrap="square" rtlCol="0">
              <a:spAutoFit/>
            </a:bodyPr>
            <a:lstStyle/>
            <a:p>
              <a:r>
                <a:rPr lang="vi-VN" sz="2000">
                  <a:solidFill>
                    <a:schemeClr val="bg1"/>
                  </a:solidFill>
                </a:rPr>
                <a:t>O</a:t>
              </a:r>
              <a:endParaRPr lang="en-US" sz="2000">
                <a:solidFill>
                  <a:schemeClr val="bg1"/>
                </a:solidFill>
              </a:endParaRPr>
            </a:p>
          </p:txBody>
        </p:sp>
      </p:grpSp>
      <p:sp>
        <p:nvSpPr>
          <p:cNvPr id="11" name="TextBox 10">
            <a:extLst>
              <a:ext uri="{FF2B5EF4-FFF2-40B4-BE49-F238E27FC236}">
                <a16:creationId xmlns:a16="http://schemas.microsoft.com/office/drawing/2014/main" id="{20D830EE-3442-4728-977E-3079B79E992A}"/>
              </a:ext>
            </a:extLst>
          </p:cNvPr>
          <p:cNvSpPr txBox="1"/>
          <p:nvPr/>
        </p:nvSpPr>
        <p:spPr>
          <a:xfrm>
            <a:off x="1509203" y="247528"/>
            <a:ext cx="9747682" cy="1089209"/>
          </a:xfrm>
          <a:prstGeom prst="rect">
            <a:avLst/>
          </a:prstGeom>
          <a:noFill/>
        </p:spPr>
        <p:txBody>
          <a:bodyPr wrap="square" rtlCol="0">
            <a:spAutoFit/>
          </a:bodyPr>
          <a:lstStyle/>
          <a:p>
            <a:pPr>
              <a:lnSpc>
                <a:spcPct val="120000"/>
              </a:lnSpc>
            </a:pPr>
            <a:r>
              <a:rPr lang="vi-VN" sz="2800" b="1" i="1" dirty="0"/>
              <a:t>Các tế bào và cơ quan trong cơ thể động vật được nuôi dưỡng bởi </a:t>
            </a:r>
            <a:r>
              <a:rPr lang="vi-VN" sz="2800" b="1" i="1" dirty="0">
                <a:solidFill>
                  <a:srgbClr val="FF0000"/>
                </a:solidFill>
              </a:rPr>
              <a:t>chất dinh dưỡng </a:t>
            </a:r>
            <a:r>
              <a:rPr lang="vi-VN" sz="2800" b="1" i="1" dirty="0">
                <a:solidFill>
                  <a:schemeClr val="bg2">
                    <a:lumMod val="25000"/>
                  </a:schemeClr>
                </a:solidFill>
              </a:rPr>
              <a:t>và </a:t>
            </a:r>
            <a:r>
              <a:rPr lang="vi-VN" sz="2800" b="1" i="1" dirty="0">
                <a:solidFill>
                  <a:srgbClr val="0098FF"/>
                </a:solidFill>
              </a:rPr>
              <a:t>oxygen</a:t>
            </a:r>
            <a:r>
              <a:rPr lang="vi-VN" sz="2800" b="1" i="1" dirty="0">
                <a:solidFill>
                  <a:schemeClr val="bg2">
                    <a:lumMod val="25000"/>
                  </a:schemeClr>
                </a:solidFill>
              </a:rPr>
              <a:t>.</a:t>
            </a:r>
            <a:endParaRPr lang="en-US" sz="2800" b="1" i="1" dirty="0">
              <a:solidFill>
                <a:schemeClr val="bg2">
                  <a:lumMod val="25000"/>
                </a:schemeClr>
              </a:solidFill>
            </a:endParaRPr>
          </a:p>
        </p:txBody>
      </p:sp>
    </p:spTree>
    <p:extLst>
      <p:ext uri="{BB962C8B-B14F-4D97-AF65-F5344CB8AC3E}">
        <p14:creationId xmlns:p14="http://schemas.microsoft.com/office/powerpoint/2010/main" val="4184628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3B07F7A-01F3-4554-8E53-042291575959}"/>
              </a:ext>
            </a:extLst>
          </p:cNvPr>
          <p:cNvGrpSpPr/>
          <p:nvPr/>
        </p:nvGrpSpPr>
        <p:grpSpPr>
          <a:xfrm>
            <a:off x="3164247" y="4131589"/>
            <a:ext cx="665826" cy="665826"/>
            <a:chOff x="2823099" y="1331650"/>
            <a:chExt cx="665826" cy="665826"/>
          </a:xfrm>
        </p:grpSpPr>
        <p:sp>
          <p:nvSpPr>
            <p:cNvPr id="7" name="Oval 6">
              <a:extLst>
                <a:ext uri="{FF2B5EF4-FFF2-40B4-BE49-F238E27FC236}">
                  <a16:creationId xmlns:a16="http://schemas.microsoft.com/office/drawing/2014/main" id="{96692546-1210-4F3D-97B3-1924F4CE49D4}"/>
                </a:ext>
              </a:extLst>
            </p:cNvPr>
            <p:cNvSpPr/>
            <p:nvPr/>
          </p:nvSpPr>
          <p:spPr>
            <a:xfrm>
              <a:off x="2823099" y="1331650"/>
              <a:ext cx="665826" cy="665826"/>
            </a:xfrm>
            <a:prstGeom prst="ellipse">
              <a:avLst/>
            </a:prstGeom>
            <a:solidFill>
              <a:schemeClr val="bg1">
                <a:lumMod val="95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7A09B7C5-65EB-41BF-82E0-C63CE09146E9}"/>
                </a:ext>
              </a:extLst>
            </p:cNvPr>
            <p:cNvSpPr txBox="1"/>
            <p:nvPr/>
          </p:nvSpPr>
          <p:spPr>
            <a:xfrm>
              <a:off x="2888147" y="1433730"/>
              <a:ext cx="535730" cy="461665"/>
            </a:xfrm>
            <a:prstGeom prst="rect">
              <a:avLst/>
            </a:prstGeom>
            <a:noFill/>
          </p:spPr>
          <p:txBody>
            <a:bodyPr wrap="square" rtlCol="0">
              <a:spAutoFit/>
            </a:bodyPr>
            <a:lstStyle/>
            <a:p>
              <a:r>
                <a:rPr lang="vi-VN" sz="2400" b="1"/>
                <a:t>O</a:t>
              </a:r>
              <a:r>
                <a:rPr lang="vi-VN" sz="2400" b="1" baseline="-25000"/>
                <a:t>2</a:t>
              </a:r>
              <a:endParaRPr lang="en-US" sz="2400" b="1" baseline="-25000"/>
            </a:p>
          </p:txBody>
        </p:sp>
      </p:grpSp>
      <p:grpSp>
        <p:nvGrpSpPr>
          <p:cNvPr id="16" name="Group 15">
            <a:extLst>
              <a:ext uri="{FF2B5EF4-FFF2-40B4-BE49-F238E27FC236}">
                <a16:creationId xmlns:a16="http://schemas.microsoft.com/office/drawing/2014/main" id="{54749604-4CB4-40F9-99DF-FBF85CA17BD8}"/>
              </a:ext>
            </a:extLst>
          </p:cNvPr>
          <p:cNvGrpSpPr/>
          <p:nvPr/>
        </p:nvGrpSpPr>
        <p:grpSpPr>
          <a:xfrm>
            <a:off x="8328634" y="3429000"/>
            <a:ext cx="1313895" cy="1313895"/>
            <a:chOff x="4492102" y="1145220"/>
            <a:chExt cx="1313895" cy="1313895"/>
          </a:xfrm>
        </p:grpSpPr>
        <p:sp>
          <p:nvSpPr>
            <p:cNvPr id="14" name="Oval 13">
              <a:extLst>
                <a:ext uri="{FF2B5EF4-FFF2-40B4-BE49-F238E27FC236}">
                  <a16:creationId xmlns:a16="http://schemas.microsoft.com/office/drawing/2014/main" id="{00EDB822-2F69-4861-8DC6-18B3BFF5A2C8}"/>
                </a:ext>
              </a:extLst>
            </p:cNvPr>
            <p:cNvSpPr/>
            <p:nvPr/>
          </p:nvSpPr>
          <p:spPr>
            <a:xfrm>
              <a:off x="4492102" y="1145220"/>
              <a:ext cx="1313895" cy="1313895"/>
            </a:xfrm>
            <a:prstGeom prst="ellipse">
              <a:avLst/>
            </a:prstGeom>
            <a:solidFill>
              <a:srgbClr val="FF9899"/>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87CF816-50E0-4A15-A334-58391CB377A5}"/>
                </a:ext>
              </a:extLst>
            </p:cNvPr>
            <p:cNvSpPr txBox="1"/>
            <p:nvPr/>
          </p:nvSpPr>
          <p:spPr>
            <a:xfrm>
              <a:off x="4571999" y="1528697"/>
              <a:ext cx="1207364" cy="646331"/>
            </a:xfrm>
            <a:prstGeom prst="rect">
              <a:avLst/>
            </a:prstGeom>
            <a:noFill/>
          </p:spPr>
          <p:txBody>
            <a:bodyPr wrap="square" rtlCol="0">
              <a:spAutoFit/>
            </a:bodyPr>
            <a:lstStyle/>
            <a:p>
              <a:pPr algn="ctr"/>
              <a:r>
                <a:rPr lang="vi-VN"/>
                <a:t>Chất dinh dưỡng</a:t>
              </a:r>
              <a:endParaRPr lang="en-US"/>
            </a:p>
          </p:txBody>
        </p:sp>
      </p:grpSp>
      <p:grpSp>
        <p:nvGrpSpPr>
          <p:cNvPr id="18" name="Group 17">
            <a:extLst>
              <a:ext uri="{FF2B5EF4-FFF2-40B4-BE49-F238E27FC236}">
                <a16:creationId xmlns:a16="http://schemas.microsoft.com/office/drawing/2014/main" id="{9BA84705-BA57-4010-8EC7-A8426E7E2F5D}"/>
              </a:ext>
            </a:extLst>
          </p:cNvPr>
          <p:cNvGrpSpPr/>
          <p:nvPr/>
        </p:nvGrpSpPr>
        <p:grpSpPr>
          <a:xfrm>
            <a:off x="2849058" y="4540133"/>
            <a:ext cx="665826" cy="665826"/>
            <a:chOff x="2823099" y="1331650"/>
            <a:chExt cx="665826" cy="665826"/>
          </a:xfrm>
        </p:grpSpPr>
        <p:sp>
          <p:nvSpPr>
            <p:cNvPr id="19" name="Oval 18">
              <a:extLst>
                <a:ext uri="{FF2B5EF4-FFF2-40B4-BE49-F238E27FC236}">
                  <a16:creationId xmlns:a16="http://schemas.microsoft.com/office/drawing/2014/main" id="{490CA569-6310-4EB9-87D8-8ECBF752B4EB}"/>
                </a:ext>
              </a:extLst>
            </p:cNvPr>
            <p:cNvSpPr/>
            <p:nvPr/>
          </p:nvSpPr>
          <p:spPr>
            <a:xfrm>
              <a:off x="2823099" y="1331650"/>
              <a:ext cx="665826" cy="665826"/>
            </a:xfrm>
            <a:prstGeom prst="ellipse">
              <a:avLst/>
            </a:prstGeom>
            <a:solidFill>
              <a:schemeClr val="bg1">
                <a:lumMod val="95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0" name="TextBox 19">
              <a:extLst>
                <a:ext uri="{FF2B5EF4-FFF2-40B4-BE49-F238E27FC236}">
                  <a16:creationId xmlns:a16="http://schemas.microsoft.com/office/drawing/2014/main" id="{A6A72CDB-9C75-4633-9C9B-CF3F2164676E}"/>
                </a:ext>
              </a:extLst>
            </p:cNvPr>
            <p:cNvSpPr txBox="1"/>
            <p:nvPr/>
          </p:nvSpPr>
          <p:spPr>
            <a:xfrm>
              <a:off x="2888147" y="1433730"/>
              <a:ext cx="535730" cy="461665"/>
            </a:xfrm>
            <a:prstGeom prst="rect">
              <a:avLst/>
            </a:prstGeom>
            <a:noFill/>
          </p:spPr>
          <p:txBody>
            <a:bodyPr wrap="square" rtlCol="0">
              <a:spAutoFit/>
            </a:bodyPr>
            <a:lstStyle/>
            <a:p>
              <a:r>
                <a:rPr lang="vi-VN" sz="2400" b="1"/>
                <a:t>O</a:t>
              </a:r>
              <a:r>
                <a:rPr lang="vi-VN" sz="2400" b="1" baseline="-25000"/>
                <a:t>2</a:t>
              </a:r>
              <a:endParaRPr lang="en-US" sz="2400" b="1" baseline="-25000"/>
            </a:p>
          </p:txBody>
        </p:sp>
      </p:grpSp>
      <p:grpSp>
        <p:nvGrpSpPr>
          <p:cNvPr id="21" name="Group 20">
            <a:extLst>
              <a:ext uri="{FF2B5EF4-FFF2-40B4-BE49-F238E27FC236}">
                <a16:creationId xmlns:a16="http://schemas.microsoft.com/office/drawing/2014/main" id="{EF09315D-B18A-4B5B-A3C1-64B5247A0D12}"/>
              </a:ext>
            </a:extLst>
          </p:cNvPr>
          <p:cNvGrpSpPr/>
          <p:nvPr/>
        </p:nvGrpSpPr>
        <p:grpSpPr>
          <a:xfrm>
            <a:off x="3436294" y="4435626"/>
            <a:ext cx="665826" cy="665826"/>
            <a:chOff x="2823099" y="1331650"/>
            <a:chExt cx="665826" cy="665826"/>
          </a:xfrm>
        </p:grpSpPr>
        <p:sp>
          <p:nvSpPr>
            <p:cNvPr id="22" name="Oval 21">
              <a:extLst>
                <a:ext uri="{FF2B5EF4-FFF2-40B4-BE49-F238E27FC236}">
                  <a16:creationId xmlns:a16="http://schemas.microsoft.com/office/drawing/2014/main" id="{42DE045D-25BD-4703-B9C7-BC96CA926DC4}"/>
                </a:ext>
              </a:extLst>
            </p:cNvPr>
            <p:cNvSpPr/>
            <p:nvPr/>
          </p:nvSpPr>
          <p:spPr>
            <a:xfrm>
              <a:off x="2823099" y="1331650"/>
              <a:ext cx="665826" cy="665826"/>
            </a:xfrm>
            <a:prstGeom prst="ellipse">
              <a:avLst/>
            </a:prstGeom>
            <a:solidFill>
              <a:schemeClr val="bg1">
                <a:lumMod val="95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3" name="TextBox 22">
              <a:extLst>
                <a:ext uri="{FF2B5EF4-FFF2-40B4-BE49-F238E27FC236}">
                  <a16:creationId xmlns:a16="http://schemas.microsoft.com/office/drawing/2014/main" id="{4848DD10-F4BC-4F77-A0F1-B6F1B590B717}"/>
                </a:ext>
              </a:extLst>
            </p:cNvPr>
            <p:cNvSpPr txBox="1"/>
            <p:nvPr/>
          </p:nvSpPr>
          <p:spPr>
            <a:xfrm>
              <a:off x="2888147" y="1433730"/>
              <a:ext cx="535730" cy="461665"/>
            </a:xfrm>
            <a:prstGeom prst="rect">
              <a:avLst/>
            </a:prstGeom>
            <a:noFill/>
          </p:spPr>
          <p:txBody>
            <a:bodyPr wrap="square" rtlCol="0">
              <a:spAutoFit/>
            </a:bodyPr>
            <a:lstStyle/>
            <a:p>
              <a:r>
                <a:rPr lang="vi-VN" sz="2400" b="1"/>
                <a:t>O</a:t>
              </a:r>
              <a:r>
                <a:rPr lang="vi-VN" sz="2400" b="1" baseline="-25000"/>
                <a:t>2</a:t>
              </a:r>
              <a:endParaRPr lang="en-US" sz="2400" b="1" baseline="-25000"/>
            </a:p>
          </p:txBody>
        </p:sp>
      </p:grpSp>
      <p:sp>
        <p:nvSpPr>
          <p:cNvPr id="30" name="Rectangle 29">
            <a:extLst>
              <a:ext uri="{FF2B5EF4-FFF2-40B4-BE49-F238E27FC236}">
                <a16:creationId xmlns:a16="http://schemas.microsoft.com/office/drawing/2014/main" id="{0DEE5A02-278D-43CB-BBA1-D2A4BFABE4B8}"/>
              </a:ext>
            </a:extLst>
          </p:cNvPr>
          <p:cNvSpPr/>
          <p:nvPr/>
        </p:nvSpPr>
        <p:spPr>
          <a:xfrm>
            <a:off x="2921945" y="3579797"/>
            <a:ext cx="916100" cy="1928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7" name="TextBox 16">
            <a:extLst>
              <a:ext uri="{FF2B5EF4-FFF2-40B4-BE49-F238E27FC236}">
                <a16:creationId xmlns:a16="http://schemas.microsoft.com/office/drawing/2014/main" id="{B60CB580-695E-4FF4-979D-98A1E59A90A6}"/>
              </a:ext>
            </a:extLst>
          </p:cNvPr>
          <p:cNvSpPr txBox="1"/>
          <p:nvPr/>
        </p:nvSpPr>
        <p:spPr>
          <a:xfrm>
            <a:off x="710544" y="901505"/>
            <a:ext cx="10770912" cy="1089209"/>
          </a:xfrm>
          <a:prstGeom prst="rect">
            <a:avLst/>
          </a:prstGeom>
          <a:noFill/>
        </p:spPr>
        <p:txBody>
          <a:bodyPr wrap="square" rtlCol="0">
            <a:spAutoFit/>
          </a:bodyPr>
          <a:lstStyle/>
          <a:p>
            <a:pPr algn="ctr">
              <a:lnSpc>
                <a:spcPct val="120000"/>
              </a:lnSpc>
            </a:pPr>
            <a:r>
              <a:rPr lang="vi-VN" sz="2800" b="1" i="1" dirty="0">
                <a:solidFill>
                  <a:srgbClr val="FF0000"/>
                </a:solidFill>
              </a:rPr>
              <a:t>Oxygen</a:t>
            </a:r>
            <a:r>
              <a:rPr lang="vi-VN" sz="2800" b="1" i="1" dirty="0"/>
              <a:t> được lấy từ phổi còn chất dinh dưỡng do cơ quan tiêu hóa cung cấp</a:t>
            </a:r>
            <a:endParaRPr lang="en-US" sz="2800" b="1" i="1" dirty="0"/>
          </a:p>
        </p:txBody>
      </p:sp>
      <p:pic>
        <p:nvPicPr>
          <p:cNvPr id="3" name="Picture 2" descr="Logo&#10;&#10;Description automatically generated with medium confidence">
            <a:extLst>
              <a:ext uri="{FF2B5EF4-FFF2-40B4-BE49-F238E27FC236}">
                <a16:creationId xmlns:a16="http://schemas.microsoft.com/office/drawing/2014/main" id="{8E289895-C896-4C88-9E9D-3A2D9971DB71}"/>
              </a:ext>
            </a:extLst>
          </p:cNvPr>
          <p:cNvPicPr>
            <a:picLocks noChangeAspect="1"/>
          </p:cNvPicPr>
          <p:nvPr/>
        </p:nvPicPr>
        <p:blipFill rotWithShape="1">
          <a:blip r:embed="rId2">
            <a:extLst>
              <a:ext uri="{28A0092B-C50C-407E-A947-70E740481C1C}">
                <a14:useLocalDpi xmlns:a14="http://schemas.microsoft.com/office/drawing/2010/main" val="0"/>
              </a:ext>
            </a:extLst>
          </a:blip>
          <a:srcRect l="9807" t="10144" r="9903" b="11739"/>
          <a:stretch/>
        </p:blipFill>
        <p:spPr>
          <a:xfrm>
            <a:off x="2494935" y="3455132"/>
            <a:ext cx="1981852" cy="1928192"/>
          </a:xfrm>
          <a:prstGeom prst="rect">
            <a:avLst/>
          </a:prstGeom>
        </p:spPr>
      </p:pic>
      <p:grpSp>
        <p:nvGrpSpPr>
          <p:cNvPr id="24" name="Group 23">
            <a:extLst>
              <a:ext uri="{FF2B5EF4-FFF2-40B4-BE49-F238E27FC236}">
                <a16:creationId xmlns:a16="http://schemas.microsoft.com/office/drawing/2014/main" id="{F07B4C05-2F76-4538-BA71-F41659CE7AF5}"/>
              </a:ext>
            </a:extLst>
          </p:cNvPr>
          <p:cNvGrpSpPr/>
          <p:nvPr/>
        </p:nvGrpSpPr>
        <p:grpSpPr>
          <a:xfrm>
            <a:off x="8531150" y="3584046"/>
            <a:ext cx="962126" cy="962127"/>
            <a:chOff x="4492102" y="1145220"/>
            <a:chExt cx="1313895" cy="1313895"/>
          </a:xfrm>
        </p:grpSpPr>
        <p:sp>
          <p:nvSpPr>
            <p:cNvPr id="25" name="Oval 24">
              <a:extLst>
                <a:ext uri="{FF2B5EF4-FFF2-40B4-BE49-F238E27FC236}">
                  <a16:creationId xmlns:a16="http://schemas.microsoft.com/office/drawing/2014/main" id="{74DB8D3E-87E3-4CD5-ABE9-0B162012217E}"/>
                </a:ext>
              </a:extLst>
            </p:cNvPr>
            <p:cNvSpPr/>
            <p:nvPr/>
          </p:nvSpPr>
          <p:spPr>
            <a:xfrm>
              <a:off x="4492102" y="1145220"/>
              <a:ext cx="1313895" cy="1313895"/>
            </a:xfrm>
            <a:prstGeom prst="ellipse">
              <a:avLst/>
            </a:prstGeom>
            <a:solidFill>
              <a:srgbClr val="C4FAFA"/>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TextBox 25">
              <a:extLst>
                <a:ext uri="{FF2B5EF4-FFF2-40B4-BE49-F238E27FC236}">
                  <a16:creationId xmlns:a16="http://schemas.microsoft.com/office/drawing/2014/main" id="{B673D909-A035-4A58-BA34-0FFF56853BFB}"/>
                </a:ext>
              </a:extLst>
            </p:cNvPr>
            <p:cNvSpPr txBox="1"/>
            <p:nvPr/>
          </p:nvSpPr>
          <p:spPr>
            <a:xfrm>
              <a:off x="4492102" y="1498162"/>
              <a:ext cx="1287261" cy="714517"/>
            </a:xfrm>
            <a:prstGeom prst="rect">
              <a:avLst/>
            </a:prstGeom>
            <a:noFill/>
          </p:spPr>
          <p:txBody>
            <a:bodyPr wrap="square" rtlCol="0">
              <a:spAutoFit/>
            </a:bodyPr>
            <a:lstStyle/>
            <a:p>
              <a:pPr algn="ctr"/>
              <a:r>
                <a:rPr lang="vi-VN" sz="1400"/>
                <a:t>Chất dinh dưỡng</a:t>
              </a:r>
              <a:endParaRPr lang="en-US" sz="1400"/>
            </a:p>
          </p:txBody>
        </p:sp>
      </p:grpSp>
      <p:grpSp>
        <p:nvGrpSpPr>
          <p:cNvPr id="27" name="Group 26">
            <a:extLst>
              <a:ext uri="{FF2B5EF4-FFF2-40B4-BE49-F238E27FC236}">
                <a16:creationId xmlns:a16="http://schemas.microsoft.com/office/drawing/2014/main" id="{03059077-FAAA-407C-BCE0-26F5BC02771A}"/>
              </a:ext>
            </a:extLst>
          </p:cNvPr>
          <p:cNvGrpSpPr/>
          <p:nvPr/>
        </p:nvGrpSpPr>
        <p:grpSpPr>
          <a:xfrm>
            <a:off x="8561240" y="3660927"/>
            <a:ext cx="962126" cy="962127"/>
            <a:chOff x="4492102" y="1145220"/>
            <a:chExt cx="1313895" cy="1313895"/>
          </a:xfrm>
        </p:grpSpPr>
        <p:sp>
          <p:nvSpPr>
            <p:cNvPr id="28" name="Oval 27">
              <a:extLst>
                <a:ext uri="{FF2B5EF4-FFF2-40B4-BE49-F238E27FC236}">
                  <a16:creationId xmlns:a16="http://schemas.microsoft.com/office/drawing/2014/main" id="{3F582763-9B88-42FC-AF80-EACFDB3F493D}"/>
                </a:ext>
              </a:extLst>
            </p:cNvPr>
            <p:cNvSpPr/>
            <p:nvPr/>
          </p:nvSpPr>
          <p:spPr>
            <a:xfrm>
              <a:off x="4492102" y="1145220"/>
              <a:ext cx="1313895" cy="1313895"/>
            </a:xfrm>
            <a:prstGeom prst="ellipse">
              <a:avLst/>
            </a:prstGeom>
            <a:solidFill>
              <a:srgbClr val="00B050"/>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29" name="TextBox 28">
              <a:extLst>
                <a:ext uri="{FF2B5EF4-FFF2-40B4-BE49-F238E27FC236}">
                  <a16:creationId xmlns:a16="http://schemas.microsoft.com/office/drawing/2014/main" id="{94C4F17F-7DC9-4605-B569-A39B13ACAC35}"/>
                </a:ext>
              </a:extLst>
            </p:cNvPr>
            <p:cNvSpPr txBox="1"/>
            <p:nvPr/>
          </p:nvSpPr>
          <p:spPr>
            <a:xfrm>
              <a:off x="4492102" y="1498162"/>
              <a:ext cx="1287261" cy="714517"/>
            </a:xfrm>
            <a:prstGeom prst="rect">
              <a:avLst/>
            </a:prstGeom>
            <a:noFill/>
          </p:spPr>
          <p:txBody>
            <a:bodyPr wrap="square" rtlCol="0">
              <a:spAutoFit/>
            </a:bodyPr>
            <a:lstStyle/>
            <a:p>
              <a:pPr algn="ctr"/>
              <a:r>
                <a:rPr lang="vi-VN" sz="1400">
                  <a:solidFill>
                    <a:schemeClr val="bg1"/>
                  </a:solidFill>
                </a:rPr>
                <a:t>Chất dinh dưỡng</a:t>
              </a:r>
              <a:endParaRPr lang="en-US" sz="1400">
                <a:solidFill>
                  <a:schemeClr val="bg1"/>
                </a:solidFill>
              </a:endParaRPr>
            </a:p>
          </p:txBody>
        </p:sp>
      </p:grpSp>
      <p:grpSp>
        <p:nvGrpSpPr>
          <p:cNvPr id="6" name="Group 5">
            <a:extLst>
              <a:ext uri="{FF2B5EF4-FFF2-40B4-BE49-F238E27FC236}">
                <a16:creationId xmlns:a16="http://schemas.microsoft.com/office/drawing/2014/main" id="{AC9912C8-AED8-41CC-8494-65DA1206F387}"/>
              </a:ext>
            </a:extLst>
          </p:cNvPr>
          <p:cNvGrpSpPr/>
          <p:nvPr/>
        </p:nvGrpSpPr>
        <p:grpSpPr>
          <a:xfrm>
            <a:off x="8086852" y="3175486"/>
            <a:ext cx="1873188" cy="1873188"/>
            <a:chOff x="7217546" y="2166151"/>
            <a:chExt cx="1873188" cy="1873188"/>
          </a:xfrm>
        </p:grpSpPr>
        <p:sp>
          <p:nvSpPr>
            <p:cNvPr id="4" name="Oval 3">
              <a:extLst>
                <a:ext uri="{FF2B5EF4-FFF2-40B4-BE49-F238E27FC236}">
                  <a16:creationId xmlns:a16="http://schemas.microsoft.com/office/drawing/2014/main" id="{45FAA93B-470A-4018-AEC5-D54CC67F3A18}"/>
                </a:ext>
              </a:extLst>
            </p:cNvPr>
            <p:cNvSpPr/>
            <p:nvPr/>
          </p:nvSpPr>
          <p:spPr>
            <a:xfrm>
              <a:off x="7217546" y="2166151"/>
              <a:ext cx="1873188" cy="1873188"/>
            </a:xfrm>
            <a:prstGeom prst="ellipse">
              <a:avLst/>
            </a:prstGeom>
            <a:solidFill>
              <a:srgbClr val="FFC000"/>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5" name="TextBox 4">
              <a:extLst>
                <a:ext uri="{FF2B5EF4-FFF2-40B4-BE49-F238E27FC236}">
                  <a16:creationId xmlns:a16="http://schemas.microsoft.com/office/drawing/2014/main" id="{0232ABB6-6E2E-46B2-BA48-6DCAB9BBC0B8}"/>
                </a:ext>
              </a:extLst>
            </p:cNvPr>
            <p:cNvSpPr txBox="1"/>
            <p:nvPr/>
          </p:nvSpPr>
          <p:spPr>
            <a:xfrm>
              <a:off x="7306322" y="2625691"/>
              <a:ext cx="1695635" cy="954107"/>
            </a:xfrm>
            <a:prstGeom prst="rect">
              <a:avLst/>
            </a:prstGeom>
            <a:noFill/>
          </p:spPr>
          <p:txBody>
            <a:bodyPr wrap="square" rtlCol="0">
              <a:spAutoFit/>
            </a:bodyPr>
            <a:lstStyle/>
            <a:p>
              <a:pPr algn="ctr"/>
              <a:r>
                <a:rPr lang="vi-VN" sz="2800" b="1">
                  <a:solidFill>
                    <a:schemeClr val="bg1"/>
                  </a:solidFill>
                </a:rPr>
                <a:t>Cơ quan tiêu hóa</a:t>
              </a:r>
              <a:endParaRPr lang="en-US" sz="2800" b="1">
                <a:solidFill>
                  <a:schemeClr val="bg1"/>
                </a:solidFill>
              </a:endParaRPr>
            </a:p>
          </p:txBody>
        </p:sp>
      </p:grpSp>
    </p:spTree>
    <p:extLst>
      <p:ext uri="{BB962C8B-B14F-4D97-AF65-F5344CB8AC3E}">
        <p14:creationId xmlns:p14="http://schemas.microsoft.com/office/powerpoint/2010/main" val="20313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0.00065 0.00277 L -0.09623 -0.04746 " pathEditMode="relative" rAng="0" ptsTypes="AA">
                                      <p:cBhvr>
                                        <p:cTn id="27" dur="1000" fill="hold"/>
                                        <p:tgtEl>
                                          <p:spTgt spid="18"/>
                                        </p:tgtEl>
                                        <p:attrNameLst>
                                          <p:attrName>ppt_x</p:attrName>
                                          <p:attrName>ppt_y</p:attrName>
                                        </p:attrNameLst>
                                      </p:cBhvr>
                                      <p:rCtr x="-4844" y="-2523"/>
                                    </p:animMotion>
                                  </p:childTnLst>
                                </p:cTn>
                              </p:par>
                              <p:par>
                                <p:cTn id="28" presetID="0" presetClass="path" presetSubtype="0" accel="50000" decel="50000" fill="hold" nodeType="withEffect">
                                  <p:stCondLst>
                                    <p:cond delay="100"/>
                                  </p:stCondLst>
                                  <p:childTnLst>
                                    <p:animMotion origin="layout" path="M -0.00013 0.00139 L 0.08191 -0.10162 " pathEditMode="relative" ptsTypes="AA">
                                      <p:cBhvr>
                                        <p:cTn id="29" dur="1000" fill="hold"/>
                                        <p:tgtEl>
                                          <p:spTgt spid="21"/>
                                        </p:tgtEl>
                                        <p:attrNameLst>
                                          <p:attrName>ppt_x</p:attrName>
                                          <p:attrName>ppt_y</p:attrName>
                                        </p:attrNameLst>
                                      </p:cBhvr>
                                    </p:animMotion>
                                  </p:childTnLst>
                                </p:cTn>
                              </p:par>
                              <p:par>
                                <p:cTn id="30" presetID="0" presetClass="path" presetSubtype="0" accel="50000" decel="50000" fill="hold" nodeType="withEffect">
                                  <p:stCondLst>
                                    <p:cond delay="200"/>
                                  </p:stCondLst>
                                  <p:childTnLst>
                                    <p:animMotion origin="layout" path="M -0.00208 0.00787 L -0.02253 -0.21598 " pathEditMode="relative" ptsTypes="AA">
                                      <p:cBhvr>
                                        <p:cTn id="31" dur="1000" fill="hold"/>
                                        <p:tgtEl>
                                          <p:spTgt spid="9"/>
                                        </p:tgtEl>
                                        <p:attrNameLst>
                                          <p:attrName>ppt_x</p:attrName>
                                          <p:attrName>ppt_y</p:attrName>
                                        </p:attrNameLst>
                                      </p:cBhvr>
                                    </p:animMotion>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anim calcmode="lin" valueType="num">
                                      <p:cBhvr>
                                        <p:cTn id="37" dur="500" fill="hold"/>
                                        <p:tgtEl>
                                          <p:spTgt spid="6"/>
                                        </p:tgtEl>
                                        <p:attrNameLst>
                                          <p:attrName>ppt_x</p:attrName>
                                        </p:attrNameLst>
                                      </p:cBhvr>
                                      <p:tavLst>
                                        <p:tav tm="0">
                                          <p:val>
                                            <p:strVal val="#ppt_x"/>
                                          </p:val>
                                        </p:tav>
                                        <p:tav tm="100000">
                                          <p:val>
                                            <p:strVal val="#ppt_x"/>
                                          </p:val>
                                        </p:tav>
                                      </p:tavLst>
                                    </p:anim>
                                    <p:anim calcmode="lin" valueType="num">
                                      <p:cBhvr>
                                        <p:cTn id="38" dur="500" fill="hold"/>
                                        <p:tgtEl>
                                          <p:spTgt spid="6"/>
                                        </p:tgtEl>
                                        <p:attrNameLst>
                                          <p:attrName>ppt_y</p:attrName>
                                        </p:attrNameLst>
                                      </p:cBhvr>
                                      <p:tavLst>
                                        <p:tav tm="0">
                                          <p:val>
                                            <p:strVal val="#ppt_y+.1"/>
                                          </p:val>
                                        </p:tav>
                                        <p:tav tm="100000">
                                          <p:val>
                                            <p:strVal val="#ppt_y"/>
                                          </p:val>
                                        </p:tav>
                                      </p:tavLst>
                                    </p:anim>
                                  </p:childTnLst>
                                </p:cTn>
                              </p:par>
                            </p:childTnLst>
                          </p:cTn>
                        </p:par>
                        <p:par>
                          <p:cTn id="39" fill="hold">
                            <p:stCondLst>
                              <p:cond delay="500"/>
                            </p:stCondLst>
                            <p:childTnLst>
                              <p:par>
                                <p:cTn id="40" presetID="1" presetClass="entr" presetSubtype="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par>
                          <p:cTn id="45" fill="hold">
                            <p:stCondLst>
                              <p:cond delay="500"/>
                            </p:stCondLst>
                            <p:childTnLst>
                              <p:par>
                                <p:cTn id="46" presetID="1" presetClass="entr" presetSubtype="0" fill="hold" nodeType="afterEffect">
                                  <p:stCondLst>
                                    <p:cond delay="0"/>
                                  </p:stCondLst>
                                  <p:childTnLst>
                                    <p:set>
                                      <p:cBhvr>
                                        <p:cTn id="47" dur="1" fill="hold">
                                          <p:stCondLst>
                                            <p:cond delay="0"/>
                                          </p:stCondLst>
                                        </p:cTn>
                                        <p:tgtEl>
                                          <p:spTgt spid="2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0" presetClass="path" presetSubtype="0" accel="50000" decel="50000" fill="hold" nodeType="clickEffect">
                                  <p:stCondLst>
                                    <p:cond delay="0"/>
                                  </p:stCondLst>
                                  <p:childTnLst>
                                    <p:animMotion origin="layout" path="M -0.00039 -0.00694 L -0.14675 -0.04514 " pathEditMode="relative" ptsTypes="AA">
                                      <p:cBhvr>
                                        <p:cTn id="51" dur="1000" fill="hold"/>
                                        <p:tgtEl>
                                          <p:spTgt spid="16"/>
                                        </p:tgtEl>
                                        <p:attrNameLst>
                                          <p:attrName>ppt_x</p:attrName>
                                          <p:attrName>ppt_y</p:attrName>
                                        </p:attrNameLst>
                                      </p:cBhvr>
                                    </p:animMotion>
                                  </p:childTnLst>
                                </p:cTn>
                              </p:par>
                              <p:par>
                                <p:cTn id="52" presetID="0" presetClass="path" presetSubtype="0" accel="50000" decel="50000" fill="hold" nodeType="withEffect">
                                  <p:stCondLst>
                                    <p:cond delay="0"/>
                                  </p:stCondLst>
                                  <p:childTnLst>
                                    <p:animMotion origin="layout" path="M 0.00547 -0.00069 L 0.08854 -0.17222 " pathEditMode="relative" rAng="0" ptsTypes="AA">
                                      <p:cBhvr>
                                        <p:cTn id="53" dur="1000" fill="hold"/>
                                        <p:tgtEl>
                                          <p:spTgt spid="24"/>
                                        </p:tgtEl>
                                        <p:attrNameLst>
                                          <p:attrName>ppt_x</p:attrName>
                                          <p:attrName>ppt_y</p:attrName>
                                        </p:attrNameLst>
                                      </p:cBhvr>
                                      <p:rCtr x="4154" y="-8588"/>
                                    </p:animMotion>
                                  </p:childTnLst>
                                </p:cTn>
                              </p:par>
                              <p:par>
                                <p:cTn id="54" presetID="0" presetClass="path" presetSubtype="0" accel="50000" decel="50000" fill="hold" nodeType="withEffect">
                                  <p:stCondLst>
                                    <p:cond delay="0"/>
                                  </p:stCondLst>
                                  <p:childTnLst>
                                    <p:animMotion origin="layout" path="M 0.00924 0.00717 L 0.10833 0.14745 " pathEditMode="relative" rAng="0" ptsTypes="AA">
                                      <p:cBhvr>
                                        <p:cTn id="55" dur="1000" fill="hold"/>
                                        <p:tgtEl>
                                          <p:spTgt spid="27"/>
                                        </p:tgtEl>
                                        <p:attrNameLst>
                                          <p:attrName>ppt_x</p:attrName>
                                          <p:attrName>ppt_y</p:attrName>
                                        </p:attrNameLst>
                                      </p:cBhvr>
                                      <p:rCtr x="4948" y="7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848D7F7-D11E-4589-95F3-0BCD9A3B4EBB}"/>
              </a:ext>
            </a:extLst>
          </p:cNvPr>
          <p:cNvGrpSpPr/>
          <p:nvPr/>
        </p:nvGrpSpPr>
        <p:grpSpPr>
          <a:xfrm>
            <a:off x="1674200" y="590309"/>
            <a:ext cx="1597307" cy="1376989"/>
            <a:chOff x="1674200" y="590309"/>
            <a:chExt cx="1597307" cy="1376989"/>
          </a:xfrm>
        </p:grpSpPr>
        <p:sp>
          <p:nvSpPr>
            <p:cNvPr id="4" name="Hexagon 3">
              <a:extLst>
                <a:ext uri="{FF2B5EF4-FFF2-40B4-BE49-F238E27FC236}">
                  <a16:creationId xmlns:a16="http://schemas.microsoft.com/office/drawing/2014/main" id="{2ECDA5CB-1868-49F8-9985-86F418DEA3C9}"/>
                </a:ext>
              </a:extLst>
            </p:cNvPr>
            <p:cNvSpPr/>
            <p:nvPr/>
          </p:nvSpPr>
          <p:spPr>
            <a:xfrm>
              <a:off x="1674200" y="590309"/>
              <a:ext cx="1597307" cy="1376989"/>
            </a:xfrm>
            <a:prstGeom prst="hexagon">
              <a:avLst/>
            </a:prstGeom>
            <a:gradFill>
              <a:gsLst>
                <a:gs pos="69000">
                  <a:srgbClr val="AFAE02"/>
                </a:gs>
                <a:gs pos="28000">
                  <a:srgbClr val="7A8B04"/>
                </a:gs>
                <a:gs pos="0">
                  <a:srgbClr val="5B7305"/>
                </a:gs>
                <a:gs pos="100000">
                  <a:srgbClr val="F6DC0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I.</a:t>
              </a:r>
            </a:p>
          </p:txBody>
        </p:sp>
        <p:sp>
          <p:nvSpPr>
            <p:cNvPr id="5" name="Hexagon 4">
              <a:extLst>
                <a:ext uri="{FF2B5EF4-FFF2-40B4-BE49-F238E27FC236}">
                  <a16:creationId xmlns:a16="http://schemas.microsoft.com/office/drawing/2014/main" id="{C0638653-5C4C-43AA-9EF9-A610FC22D42A}"/>
                </a:ext>
              </a:extLst>
            </p:cNvPr>
            <p:cNvSpPr/>
            <p:nvPr/>
          </p:nvSpPr>
          <p:spPr>
            <a:xfrm>
              <a:off x="1826600" y="719559"/>
              <a:ext cx="1300145" cy="1120815"/>
            </a:xfrm>
            <a:prstGeom prst="hexagon">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grpSp>
        <p:nvGrpSpPr>
          <p:cNvPr id="13" name="Group 12">
            <a:extLst>
              <a:ext uri="{FF2B5EF4-FFF2-40B4-BE49-F238E27FC236}">
                <a16:creationId xmlns:a16="http://schemas.microsoft.com/office/drawing/2014/main" id="{6B9495A8-39AA-4330-B080-F2264145907B}"/>
              </a:ext>
            </a:extLst>
          </p:cNvPr>
          <p:cNvGrpSpPr/>
          <p:nvPr/>
        </p:nvGrpSpPr>
        <p:grpSpPr>
          <a:xfrm>
            <a:off x="2280212" y="0"/>
            <a:ext cx="13623402" cy="6858000"/>
            <a:chOff x="2280212" y="0"/>
            <a:chExt cx="13623402" cy="6858000"/>
          </a:xfrm>
          <a:blipFill>
            <a:blip r:embed="rId2"/>
            <a:stretch>
              <a:fillRect/>
            </a:stretch>
          </a:blipFill>
        </p:grpSpPr>
        <p:sp>
          <p:nvSpPr>
            <p:cNvPr id="2" name="Parallelogram 1">
              <a:extLst>
                <a:ext uri="{FF2B5EF4-FFF2-40B4-BE49-F238E27FC236}">
                  <a16:creationId xmlns:a16="http://schemas.microsoft.com/office/drawing/2014/main" id="{062A704F-0F20-4372-A8F9-6BAD91BDBCFD}"/>
                </a:ext>
              </a:extLst>
            </p:cNvPr>
            <p:cNvSpPr/>
            <p:nvPr/>
          </p:nvSpPr>
          <p:spPr>
            <a:xfrm>
              <a:off x="2280212" y="0"/>
              <a:ext cx="13623402" cy="6858000"/>
            </a:xfrm>
            <a:prstGeom prst="parallelogram">
              <a:avLst>
                <a:gd name="adj" fmla="val 842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DB4BFFE1-67CA-4901-A199-3D0DC4BF1998}"/>
                </a:ext>
              </a:extLst>
            </p:cNvPr>
            <p:cNvSpPr/>
            <p:nvPr/>
          </p:nvSpPr>
          <p:spPr>
            <a:xfrm rot="10800000">
              <a:off x="5316906" y="0"/>
              <a:ext cx="2453833" cy="2115373"/>
            </a:xfrm>
            <a:prstGeom prst="triangle">
              <a:avLst>
                <a:gd name="adj" fmla="val 716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Isosceles Triangle 11">
            <a:extLst>
              <a:ext uri="{FF2B5EF4-FFF2-40B4-BE49-F238E27FC236}">
                <a16:creationId xmlns:a16="http://schemas.microsoft.com/office/drawing/2014/main" id="{3E8227DD-429B-4462-895D-94209E05AC80}"/>
              </a:ext>
            </a:extLst>
          </p:cNvPr>
          <p:cNvSpPr/>
          <p:nvPr/>
        </p:nvSpPr>
        <p:spPr>
          <a:xfrm>
            <a:off x="10365397" y="4618299"/>
            <a:ext cx="2841317" cy="2239701"/>
          </a:xfrm>
          <a:prstGeom prst="triangle">
            <a:avLst>
              <a:gd name="adj" fmla="val 67065"/>
            </a:avLst>
          </a:prstGeom>
          <a:gradFill>
            <a:gsLst>
              <a:gs pos="69000">
                <a:srgbClr val="AFAE02"/>
              </a:gs>
              <a:gs pos="28000">
                <a:srgbClr val="7A8B04"/>
              </a:gs>
              <a:gs pos="0">
                <a:srgbClr val="5B7305"/>
              </a:gs>
              <a:gs pos="100000">
                <a:srgbClr val="F6DC0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E28A2FF-B8A8-BA25-001A-CF1A49DA98F8}"/>
              </a:ext>
            </a:extLst>
          </p:cNvPr>
          <p:cNvSpPr txBox="1"/>
          <p:nvPr/>
        </p:nvSpPr>
        <p:spPr>
          <a:xfrm>
            <a:off x="291356" y="2115373"/>
            <a:ext cx="4097764" cy="3004412"/>
          </a:xfrm>
          <a:prstGeom prst="rect">
            <a:avLst/>
          </a:prstGeom>
          <a:noFill/>
        </p:spPr>
        <p:txBody>
          <a:bodyPr wrap="square" rtlCol="0">
            <a:spAutoFit/>
          </a:bodyPr>
          <a:lstStyle/>
          <a:p>
            <a:pPr algn="ctr">
              <a:lnSpc>
                <a:spcPct val="120000"/>
              </a:lnSpc>
            </a:pPr>
            <a:r>
              <a:rPr lang="vi-VN" sz="3200" b="1" dirty="0">
                <a:solidFill>
                  <a:srgbClr val="0A5865"/>
                </a:solidFill>
              </a:rPr>
              <a:t>CON ĐƯỜNG THU NHẬN VÀ TIÊU HÓA THỨC ĂN TRONG ỐNG TIÊU HÓA Ở ĐỘNG VẬT</a:t>
            </a:r>
            <a:endParaRPr lang="en-US" sz="3200" b="1" dirty="0">
              <a:solidFill>
                <a:srgbClr val="0A5865"/>
              </a:solidFill>
            </a:endParaRPr>
          </a:p>
        </p:txBody>
      </p:sp>
    </p:spTree>
    <p:extLst>
      <p:ext uri="{BB962C8B-B14F-4D97-AF65-F5344CB8AC3E}">
        <p14:creationId xmlns:p14="http://schemas.microsoft.com/office/powerpoint/2010/main" val="39961755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2C4019B-09C4-439A-9313-9807334F51F7}"/>
              </a:ext>
            </a:extLst>
          </p:cNvPr>
          <p:cNvGrpSpPr/>
          <p:nvPr/>
        </p:nvGrpSpPr>
        <p:grpSpPr>
          <a:xfrm>
            <a:off x="1012139" y="2543311"/>
            <a:ext cx="2111829" cy="1589314"/>
            <a:chOff x="2198914" y="2558143"/>
            <a:chExt cx="2111829" cy="1589314"/>
          </a:xfrm>
        </p:grpSpPr>
        <p:sp>
          <p:nvSpPr>
            <p:cNvPr id="2" name="Oval 1">
              <a:extLst>
                <a:ext uri="{FF2B5EF4-FFF2-40B4-BE49-F238E27FC236}">
                  <a16:creationId xmlns:a16="http://schemas.microsoft.com/office/drawing/2014/main" id="{1935053E-6491-483E-B1EF-92B7C73C30F6}"/>
                </a:ext>
              </a:extLst>
            </p:cNvPr>
            <p:cNvSpPr/>
            <p:nvPr/>
          </p:nvSpPr>
          <p:spPr>
            <a:xfrm>
              <a:off x="2198914" y="2558143"/>
              <a:ext cx="2111829" cy="1589314"/>
            </a:xfrm>
            <a:prstGeom prst="ellipse">
              <a:avLst/>
            </a:prstGeom>
            <a:solidFill>
              <a:srgbClr val="C4FAFA"/>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7015486-BDB4-448F-BB9B-A52E5CE9AB4A}"/>
                </a:ext>
              </a:extLst>
            </p:cNvPr>
            <p:cNvSpPr txBox="1"/>
            <p:nvPr/>
          </p:nvSpPr>
          <p:spPr>
            <a:xfrm>
              <a:off x="2525254" y="2937301"/>
              <a:ext cx="1459148" cy="830997"/>
            </a:xfrm>
            <a:prstGeom prst="rect">
              <a:avLst/>
            </a:prstGeom>
            <a:noFill/>
          </p:spPr>
          <p:txBody>
            <a:bodyPr wrap="square" rtlCol="0">
              <a:spAutoFit/>
            </a:bodyPr>
            <a:lstStyle/>
            <a:p>
              <a:pPr algn="ctr"/>
              <a:r>
                <a:rPr lang="vi-VN" sz="2400" b="1" dirty="0"/>
                <a:t>Trao đổi chất</a:t>
              </a:r>
              <a:endParaRPr lang="en-US" sz="2400" b="1" dirty="0"/>
            </a:p>
          </p:txBody>
        </p:sp>
      </p:grpSp>
      <p:sp>
        <p:nvSpPr>
          <p:cNvPr id="6" name="Freeform: Shape 5">
            <a:extLst>
              <a:ext uri="{FF2B5EF4-FFF2-40B4-BE49-F238E27FC236}">
                <a16:creationId xmlns:a16="http://schemas.microsoft.com/office/drawing/2014/main" id="{A166F35A-1CE5-4EDA-97CB-6A7A0E533C5C}"/>
              </a:ext>
            </a:extLst>
          </p:cNvPr>
          <p:cNvSpPr/>
          <p:nvPr/>
        </p:nvSpPr>
        <p:spPr>
          <a:xfrm>
            <a:off x="2618129" y="2340644"/>
            <a:ext cx="924128" cy="992221"/>
          </a:xfrm>
          <a:custGeom>
            <a:avLst/>
            <a:gdLst>
              <a:gd name="connsiteX0" fmla="*/ 0 w 1011676"/>
              <a:gd name="connsiteY0" fmla="*/ 0 h 992221"/>
              <a:gd name="connsiteX1" fmla="*/ 505838 w 1011676"/>
              <a:gd name="connsiteY1" fmla="*/ 194553 h 992221"/>
              <a:gd name="connsiteX2" fmla="*/ 894944 w 1011676"/>
              <a:gd name="connsiteY2" fmla="*/ 544749 h 992221"/>
              <a:gd name="connsiteX3" fmla="*/ 1011676 w 1011676"/>
              <a:gd name="connsiteY3" fmla="*/ 992221 h 992221"/>
            </a:gdLst>
            <a:ahLst/>
            <a:cxnLst>
              <a:cxn ang="0">
                <a:pos x="connsiteX0" y="connsiteY0"/>
              </a:cxn>
              <a:cxn ang="0">
                <a:pos x="connsiteX1" y="connsiteY1"/>
              </a:cxn>
              <a:cxn ang="0">
                <a:pos x="connsiteX2" y="connsiteY2"/>
              </a:cxn>
              <a:cxn ang="0">
                <a:pos x="connsiteX3" y="connsiteY3"/>
              </a:cxn>
            </a:cxnLst>
            <a:rect l="l" t="t" r="r" b="b"/>
            <a:pathLst>
              <a:path w="1011676" h="992221">
                <a:moveTo>
                  <a:pt x="0" y="0"/>
                </a:moveTo>
                <a:cubicBezTo>
                  <a:pt x="178340" y="51881"/>
                  <a:pt x="356681" y="103762"/>
                  <a:pt x="505838" y="194553"/>
                </a:cubicBezTo>
                <a:cubicBezTo>
                  <a:pt x="654995" y="285345"/>
                  <a:pt x="810638" y="411804"/>
                  <a:pt x="894944" y="544749"/>
                </a:cubicBezTo>
                <a:cubicBezTo>
                  <a:pt x="979250" y="677694"/>
                  <a:pt x="995463" y="834957"/>
                  <a:pt x="1011676" y="992221"/>
                </a:cubicBezTo>
              </a:path>
            </a:pathLst>
          </a:custGeom>
          <a:noFill/>
          <a:ln w="57150">
            <a:solidFill>
              <a:srgbClr val="2B6A0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98B350E6-AB10-4272-8EFE-98D8E47503FF}"/>
              </a:ext>
            </a:extLst>
          </p:cNvPr>
          <p:cNvSpPr/>
          <p:nvPr/>
        </p:nvSpPr>
        <p:spPr>
          <a:xfrm>
            <a:off x="632297" y="2265150"/>
            <a:ext cx="924128" cy="894944"/>
          </a:xfrm>
          <a:custGeom>
            <a:avLst/>
            <a:gdLst>
              <a:gd name="connsiteX0" fmla="*/ 0 w 924128"/>
              <a:gd name="connsiteY0" fmla="*/ 894944 h 894944"/>
              <a:gd name="connsiteX1" fmla="*/ 155642 w 924128"/>
              <a:gd name="connsiteY1" fmla="*/ 466927 h 894944"/>
              <a:gd name="connsiteX2" fmla="*/ 496110 w 924128"/>
              <a:gd name="connsiteY2" fmla="*/ 145915 h 894944"/>
              <a:gd name="connsiteX3" fmla="*/ 924128 w 924128"/>
              <a:gd name="connsiteY3" fmla="*/ 0 h 894944"/>
            </a:gdLst>
            <a:ahLst/>
            <a:cxnLst>
              <a:cxn ang="0">
                <a:pos x="connsiteX0" y="connsiteY0"/>
              </a:cxn>
              <a:cxn ang="0">
                <a:pos x="connsiteX1" y="connsiteY1"/>
              </a:cxn>
              <a:cxn ang="0">
                <a:pos x="connsiteX2" y="connsiteY2"/>
              </a:cxn>
              <a:cxn ang="0">
                <a:pos x="connsiteX3" y="connsiteY3"/>
              </a:cxn>
            </a:cxnLst>
            <a:rect l="l" t="t" r="r" b="b"/>
            <a:pathLst>
              <a:path w="924128" h="894944">
                <a:moveTo>
                  <a:pt x="0" y="894944"/>
                </a:moveTo>
                <a:cubicBezTo>
                  <a:pt x="36478" y="743354"/>
                  <a:pt x="72957" y="591765"/>
                  <a:pt x="155642" y="466927"/>
                </a:cubicBezTo>
                <a:cubicBezTo>
                  <a:pt x="238327" y="342089"/>
                  <a:pt x="368029" y="223736"/>
                  <a:pt x="496110" y="145915"/>
                </a:cubicBezTo>
                <a:cubicBezTo>
                  <a:pt x="624191" y="68094"/>
                  <a:pt x="774159" y="34047"/>
                  <a:pt x="924128" y="0"/>
                </a:cubicBezTo>
              </a:path>
            </a:pathLst>
          </a:custGeom>
          <a:noFill/>
          <a:ln w="57150">
            <a:solidFill>
              <a:srgbClr val="2B6A0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818B2C3B-002D-46C8-9463-08082404B24D}"/>
              </a:ext>
            </a:extLst>
          </p:cNvPr>
          <p:cNvSpPr/>
          <p:nvPr/>
        </p:nvSpPr>
        <p:spPr>
          <a:xfrm>
            <a:off x="785045" y="3957994"/>
            <a:ext cx="2354440" cy="553789"/>
          </a:xfrm>
          <a:custGeom>
            <a:avLst/>
            <a:gdLst>
              <a:gd name="connsiteX0" fmla="*/ 2062264 w 2062264"/>
              <a:gd name="connsiteY0" fmla="*/ 175098 h 553789"/>
              <a:gd name="connsiteX1" fmla="*/ 1770434 w 2062264"/>
              <a:gd name="connsiteY1" fmla="*/ 418289 h 553789"/>
              <a:gd name="connsiteX2" fmla="*/ 1361872 w 2062264"/>
              <a:gd name="connsiteY2" fmla="*/ 544749 h 553789"/>
              <a:gd name="connsiteX3" fmla="*/ 719847 w 2062264"/>
              <a:gd name="connsiteY3" fmla="*/ 515566 h 553789"/>
              <a:gd name="connsiteX4" fmla="*/ 282102 w 2062264"/>
              <a:gd name="connsiteY4" fmla="*/ 291830 h 553789"/>
              <a:gd name="connsiteX5" fmla="*/ 0 w 2062264"/>
              <a:gd name="connsiteY5" fmla="*/ 0 h 55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264" h="553789">
                <a:moveTo>
                  <a:pt x="2062264" y="175098"/>
                </a:moveTo>
                <a:cubicBezTo>
                  <a:pt x="1974715" y="265889"/>
                  <a:pt x="1887166" y="356680"/>
                  <a:pt x="1770434" y="418289"/>
                </a:cubicBezTo>
                <a:cubicBezTo>
                  <a:pt x="1653702" y="479898"/>
                  <a:pt x="1536970" y="528536"/>
                  <a:pt x="1361872" y="544749"/>
                </a:cubicBezTo>
                <a:cubicBezTo>
                  <a:pt x="1186774" y="560962"/>
                  <a:pt x="899809" y="557719"/>
                  <a:pt x="719847" y="515566"/>
                </a:cubicBezTo>
                <a:cubicBezTo>
                  <a:pt x="539885" y="473413"/>
                  <a:pt x="402076" y="377758"/>
                  <a:pt x="282102" y="291830"/>
                </a:cubicBezTo>
                <a:cubicBezTo>
                  <a:pt x="162127" y="205902"/>
                  <a:pt x="81063" y="102951"/>
                  <a:pt x="0" y="0"/>
                </a:cubicBezTo>
              </a:path>
            </a:pathLst>
          </a:custGeom>
          <a:noFill/>
          <a:ln w="57150">
            <a:solidFill>
              <a:srgbClr val="2B6A0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43E62D9-F890-4F3D-934E-4888C7C12AE3}"/>
              </a:ext>
            </a:extLst>
          </p:cNvPr>
          <p:cNvSpPr/>
          <p:nvPr/>
        </p:nvSpPr>
        <p:spPr>
          <a:xfrm>
            <a:off x="6889961" y="2678205"/>
            <a:ext cx="1367788" cy="136778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Máu</a:t>
            </a:r>
            <a:endParaRPr lang="en-US" sz="2400" b="1" dirty="0"/>
          </a:p>
        </p:txBody>
      </p:sp>
      <p:grpSp>
        <p:nvGrpSpPr>
          <p:cNvPr id="21" name="Group 20">
            <a:extLst>
              <a:ext uri="{FF2B5EF4-FFF2-40B4-BE49-F238E27FC236}">
                <a16:creationId xmlns:a16="http://schemas.microsoft.com/office/drawing/2014/main" id="{7E23AB38-8D16-4B26-9A4A-6A6C194CE454}"/>
              </a:ext>
            </a:extLst>
          </p:cNvPr>
          <p:cNvGrpSpPr/>
          <p:nvPr/>
        </p:nvGrpSpPr>
        <p:grpSpPr>
          <a:xfrm>
            <a:off x="4077277" y="2619736"/>
            <a:ext cx="2704289" cy="1426257"/>
            <a:chOff x="4077277" y="2619736"/>
            <a:chExt cx="2704289" cy="1426257"/>
          </a:xfrm>
        </p:grpSpPr>
        <p:sp>
          <p:nvSpPr>
            <p:cNvPr id="9" name="Arrow: Right 8">
              <a:extLst>
                <a:ext uri="{FF2B5EF4-FFF2-40B4-BE49-F238E27FC236}">
                  <a16:creationId xmlns:a16="http://schemas.microsoft.com/office/drawing/2014/main" id="{E7F1D93B-1389-43A6-A745-263361C2169C}"/>
                </a:ext>
              </a:extLst>
            </p:cNvPr>
            <p:cNvSpPr/>
            <p:nvPr/>
          </p:nvSpPr>
          <p:spPr>
            <a:xfrm>
              <a:off x="4077277" y="2619736"/>
              <a:ext cx="2704289" cy="1426257"/>
            </a:xfrm>
            <a:prstGeom prst="rightArrow">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28EAB9B-9E63-49E3-B905-1E9AE919FD85}"/>
                </a:ext>
              </a:extLst>
            </p:cNvPr>
            <p:cNvSpPr txBox="1"/>
            <p:nvPr/>
          </p:nvSpPr>
          <p:spPr>
            <a:xfrm>
              <a:off x="4185672" y="3009698"/>
              <a:ext cx="2021499" cy="646331"/>
            </a:xfrm>
            <a:prstGeom prst="rect">
              <a:avLst/>
            </a:prstGeom>
            <a:noFill/>
          </p:spPr>
          <p:txBody>
            <a:bodyPr wrap="square" rtlCol="0">
              <a:spAutoFit/>
            </a:bodyPr>
            <a:lstStyle/>
            <a:p>
              <a:pPr algn="ctr"/>
              <a:r>
                <a:rPr lang="vi-VN" dirty="0">
                  <a:solidFill>
                    <a:schemeClr val="bg1"/>
                  </a:solidFill>
                </a:rPr>
                <a:t>Sản phẩm thải (trong đó có CO</a:t>
              </a:r>
              <a:r>
                <a:rPr lang="vi-VN" baseline="-25000" dirty="0">
                  <a:solidFill>
                    <a:schemeClr val="bg1"/>
                  </a:solidFill>
                </a:rPr>
                <a:t>2</a:t>
              </a:r>
              <a:r>
                <a:rPr lang="vi-VN" dirty="0">
                  <a:solidFill>
                    <a:schemeClr val="bg1"/>
                  </a:solidFill>
                </a:rPr>
                <a:t>)</a:t>
              </a:r>
              <a:endParaRPr lang="en-US" dirty="0">
                <a:solidFill>
                  <a:schemeClr val="bg1"/>
                </a:solidFill>
              </a:endParaRPr>
            </a:p>
          </p:txBody>
        </p:sp>
      </p:grpSp>
      <p:pic>
        <p:nvPicPr>
          <p:cNvPr id="12" name="Picture 11" descr="Logo&#10;&#10;Description automatically generated with medium confidence">
            <a:extLst>
              <a:ext uri="{FF2B5EF4-FFF2-40B4-BE49-F238E27FC236}">
                <a16:creationId xmlns:a16="http://schemas.microsoft.com/office/drawing/2014/main" id="{6F8304D3-B094-4740-B0C3-6FF6EFE07F41}"/>
              </a:ext>
            </a:extLst>
          </p:cNvPr>
          <p:cNvPicPr>
            <a:picLocks noChangeAspect="1"/>
          </p:cNvPicPr>
          <p:nvPr/>
        </p:nvPicPr>
        <p:blipFill rotWithShape="1">
          <a:blip r:embed="rId2">
            <a:extLst>
              <a:ext uri="{28A0092B-C50C-407E-A947-70E740481C1C}">
                <a14:useLocalDpi xmlns:a14="http://schemas.microsoft.com/office/drawing/2010/main" val="0"/>
              </a:ext>
            </a:extLst>
          </a:blip>
          <a:srcRect l="9807" t="10144" r="9903" b="11739"/>
          <a:stretch/>
        </p:blipFill>
        <p:spPr>
          <a:xfrm>
            <a:off x="9414188" y="463852"/>
            <a:ext cx="1981852" cy="1928192"/>
          </a:xfrm>
          <a:prstGeom prst="rect">
            <a:avLst/>
          </a:prstGeom>
        </p:spPr>
      </p:pic>
      <p:grpSp>
        <p:nvGrpSpPr>
          <p:cNvPr id="13" name="Group 12">
            <a:extLst>
              <a:ext uri="{FF2B5EF4-FFF2-40B4-BE49-F238E27FC236}">
                <a16:creationId xmlns:a16="http://schemas.microsoft.com/office/drawing/2014/main" id="{1AB577E2-A1FB-4BAA-9A9D-0C5E9E09FB38}"/>
              </a:ext>
            </a:extLst>
          </p:cNvPr>
          <p:cNvGrpSpPr/>
          <p:nvPr/>
        </p:nvGrpSpPr>
        <p:grpSpPr>
          <a:xfrm>
            <a:off x="9522852" y="4132625"/>
            <a:ext cx="1873188" cy="1873188"/>
            <a:chOff x="7217546" y="2166151"/>
            <a:chExt cx="1873188" cy="1873188"/>
          </a:xfrm>
        </p:grpSpPr>
        <p:sp>
          <p:nvSpPr>
            <p:cNvPr id="14" name="Oval 13">
              <a:extLst>
                <a:ext uri="{FF2B5EF4-FFF2-40B4-BE49-F238E27FC236}">
                  <a16:creationId xmlns:a16="http://schemas.microsoft.com/office/drawing/2014/main" id="{6E1195A2-4CEA-4096-9CDE-38AD411DE623}"/>
                </a:ext>
              </a:extLst>
            </p:cNvPr>
            <p:cNvSpPr/>
            <p:nvPr/>
          </p:nvSpPr>
          <p:spPr>
            <a:xfrm>
              <a:off x="7217546" y="2166151"/>
              <a:ext cx="1873188" cy="1873188"/>
            </a:xfrm>
            <a:prstGeom prst="ellipse">
              <a:avLst/>
            </a:prstGeom>
            <a:solidFill>
              <a:srgbClr val="00206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TextBox 14">
              <a:extLst>
                <a:ext uri="{FF2B5EF4-FFF2-40B4-BE49-F238E27FC236}">
                  <a16:creationId xmlns:a16="http://schemas.microsoft.com/office/drawing/2014/main" id="{57B6FDC1-26D6-48AD-B328-4A308AA1509D}"/>
                </a:ext>
              </a:extLst>
            </p:cNvPr>
            <p:cNvSpPr txBox="1"/>
            <p:nvPr/>
          </p:nvSpPr>
          <p:spPr>
            <a:xfrm>
              <a:off x="7306322" y="2625691"/>
              <a:ext cx="1695635" cy="954107"/>
            </a:xfrm>
            <a:prstGeom prst="rect">
              <a:avLst/>
            </a:prstGeom>
            <a:noFill/>
          </p:spPr>
          <p:txBody>
            <a:bodyPr wrap="square" rtlCol="0">
              <a:spAutoFit/>
            </a:bodyPr>
            <a:lstStyle/>
            <a:p>
              <a:pPr algn="ctr"/>
              <a:r>
                <a:rPr lang="vi-VN" sz="2800" b="1" dirty="0">
                  <a:solidFill>
                    <a:schemeClr val="bg1"/>
                  </a:solidFill>
                </a:rPr>
                <a:t>Cơ quan bài tiết</a:t>
              </a:r>
              <a:endParaRPr lang="en-US" sz="2800" b="1" dirty="0">
                <a:solidFill>
                  <a:schemeClr val="bg1"/>
                </a:solidFill>
              </a:endParaRPr>
            </a:p>
          </p:txBody>
        </p:sp>
      </p:grpSp>
      <p:sp>
        <p:nvSpPr>
          <p:cNvPr id="16" name="Arrow: Up 15">
            <a:extLst>
              <a:ext uri="{FF2B5EF4-FFF2-40B4-BE49-F238E27FC236}">
                <a16:creationId xmlns:a16="http://schemas.microsoft.com/office/drawing/2014/main" id="{3A462AF8-65DF-4A62-A0D0-127C77B2A621}"/>
              </a:ext>
            </a:extLst>
          </p:cNvPr>
          <p:cNvSpPr/>
          <p:nvPr/>
        </p:nvSpPr>
        <p:spPr>
          <a:xfrm rot="2877633">
            <a:off x="8453277" y="1552022"/>
            <a:ext cx="525650" cy="1426257"/>
          </a:xfrm>
          <a:prstGeom prst="upArrow">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id="{93C04E4F-187C-4D6A-AC9F-477302F11BF2}"/>
              </a:ext>
            </a:extLst>
          </p:cNvPr>
          <p:cNvSpPr/>
          <p:nvPr/>
        </p:nvSpPr>
        <p:spPr>
          <a:xfrm rot="7653824">
            <a:off x="8623294" y="3562636"/>
            <a:ext cx="525650" cy="1426257"/>
          </a:xfrm>
          <a:prstGeom prst="upArrow">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CA5359C-0774-42FD-A35A-6D8892479A9A}"/>
              </a:ext>
            </a:extLst>
          </p:cNvPr>
          <p:cNvSpPr txBox="1"/>
          <p:nvPr/>
        </p:nvSpPr>
        <p:spPr>
          <a:xfrm>
            <a:off x="785045" y="5434542"/>
            <a:ext cx="7870439" cy="946798"/>
          </a:xfrm>
          <a:prstGeom prst="rect">
            <a:avLst/>
          </a:prstGeom>
          <a:noFill/>
        </p:spPr>
        <p:txBody>
          <a:bodyPr wrap="square" rtlCol="0">
            <a:spAutoFit/>
          </a:bodyPr>
          <a:lstStyle/>
          <a:p>
            <a:pPr algn="ctr">
              <a:lnSpc>
                <a:spcPct val="120000"/>
              </a:lnSpc>
            </a:pPr>
            <a:r>
              <a:rPr lang="vi-VN" sz="2400" b="1" dirty="0"/>
              <a:t>Máu tiếp nhận vận chuyển sản phẩm thải (trong đó có CO</a:t>
            </a:r>
            <a:r>
              <a:rPr lang="vi-VN" sz="2400" b="1" baseline="-25000" dirty="0"/>
              <a:t>2</a:t>
            </a:r>
            <a:r>
              <a:rPr lang="vi-VN" sz="2400" b="1" dirty="0"/>
              <a:t>) đến phổi và cơ quan bài tiết để thải ra ngoài</a:t>
            </a:r>
            <a:endParaRPr lang="en-US" sz="2400" b="1" dirty="0"/>
          </a:p>
        </p:txBody>
      </p:sp>
      <p:cxnSp>
        <p:nvCxnSpPr>
          <p:cNvPr id="24" name="Straight Arrow Connector 23">
            <a:extLst>
              <a:ext uri="{FF2B5EF4-FFF2-40B4-BE49-F238E27FC236}">
                <a16:creationId xmlns:a16="http://schemas.microsoft.com/office/drawing/2014/main" id="{8982DD17-3E4E-43E8-9998-15983E9F1C79}"/>
              </a:ext>
            </a:extLst>
          </p:cNvPr>
          <p:cNvCxnSpPr>
            <a:cxnSpLocks/>
          </p:cNvCxnSpPr>
          <p:nvPr/>
        </p:nvCxnSpPr>
        <p:spPr>
          <a:xfrm flipH="1">
            <a:off x="4822371" y="3957994"/>
            <a:ext cx="2145407" cy="1321577"/>
          </a:xfrm>
          <a:prstGeom prst="straightConnector1">
            <a:avLst/>
          </a:prstGeom>
          <a:ln w="5715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17042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repeatCount="indefinite"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8" repeatCount="indefinite" fill="hold" grpId="0" nodeType="withEffect">
                                      <p:stCondLst>
                                        <p:cond delay="1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par>
                                    <p:cTn id="11" presetID="22" presetClass="entr" presetSubtype="2" repeatCount="indefinite" fill="hold" grpId="0" nodeType="withEffect">
                                      <p:stCondLst>
                                        <p:cond delay="20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righ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14:presetBounceEnd="60000">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14:bounceEnd="60000">
                                          <p:cBhvr additive="base">
                                            <p:cTn id="45" dur="750" fill="hold"/>
                                            <p:tgtEl>
                                              <p:spTgt spid="12"/>
                                            </p:tgtEl>
                                            <p:attrNameLst>
                                              <p:attrName>ppt_x</p:attrName>
                                            </p:attrNameLst>
                                          </p:cBhvr>
                                          <p:tavLst>
                                            <p:tav tm="0">
                                              <p:val>
                                                <p:strVal val="1+#ppt_w/2"/>
                                              </p:val>
                                            </p:tav>
                                            <p:tav tm="100000">
                                              <p:val>
                                                <p:strVal val="#ppt_x"/>
                                              </p:val>
                                            </p:tav>
                                          </p:tavLst>
                                        </p:anim>
                                        <p:anim calcmode="lin" valueType="num" p14:bounceEnd="60000">
                                          <p:cBhvr additive="base">
                                            <p:cTn id="46" dur="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nodeType="clickEffect" p14:presetBounceEnd="60000">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14:bounceEnd="60000">
                                          <p:cBhvr additive="base">
                                            <p:cTn id="56" dur="750" fill="hold"/>
                                            <p:tgtEl>
                                              <p:spTgt spid="13"/>
                                            </p:tgtEl>
                                            <p:attrNameLst>
                                              <p:attrName>ppt_x</p:attrName>
                                            </p:attrNameLst>
                                          </p:cBhvr>
                                          <p:tavLst>
                                            <p:tav tm="0">
                                              <p:val>
                                                <p:strVal val="1+#ppt_w/2"/>
                                              </p:val>
                                            </p:tav>
                                            <p:tav tm="100000">
                                              <p:val>
                                                <p:strVal val="#ppt_x"/>
                                              </p:val>
                                            </p:tav>
                                          </p:tavLst>
                                        </p:anim>
                                        <p:anim calcmode="lin" valueType="num" p14:bounceEnd="60000">
                                          <p:cBhvr additive="base">
                                            <p:cTn id="57"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6" grpId="0" animBg="1"/>
          <p:bldP spid="17" grpId="0" animBg="1"/>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repeatCount="indefinite"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8" repeatCount="indefinite" fill="hold" grpId="0" nodeType="withEffect">
                                      <p:stCondLst>
                                        <p:cond delay="1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par>
                                    <p:cTn id="11" presetID="22" presetClass="entr" presetSubtype="2" repeatCount="indefinite" fill="hold" grpId="0" nodeType="withEffect">
                                      <p:stCondLst>
                                        <p:cond delay="20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righ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750" fill="hold"/>
                                            <p:tgtEl>
                                              <p:spTgt spid="12"/>
                                            </p:tgtEl>
                                            <p:attrNameLst>
                                              <p:attrName>ppt_x</p:attrName>
                                            </p:attrNameLst>
                                          </p:cBhvr>
                                          <p:tavLst>
                                            <p:tav tm="0">
                                              <p:val>
                                                <p:strVal val="1+#ppt_w/2"/>
                                              </p:val>
                                            </p:tav>
                                            <p:tav tm="100000">
                                              <p:val>
                                                <p:strVal val="#ppt_x"/>
                                              </p:val>
                                            </p:tav>
                                          </p:tavLst>
                                        </p:anim>
                                        <p:anim calcmode="lin" valueType="num">
                                          <p:cBhvr additive="base">
                                            <p:cTn id="46" dur="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750" fill="hold"/>
                                            <p:tgtEl>
                                              <p:spTgt spid="13"/>
                                            </p:tgtEl>
                                            <p:attrNameLst>
                                              <p:attrName>ppt_x</p:attrName>
                                            </p:attrNameLst>
                                          </p:cBhvr>
                                          <p:tavLst>
                                            <p:tav tm="0">
                                              <p:val>
                                                <p:strVal val="1+#ppt_w/2"/>
                                              </p:val>
                                            </p:tav>
                                            <p:tav tm="100000">
                                              <p:val>
                                                <p:strVal val="#ppt_x"/>
                                              </p:val>
                                            </p:tav>
                                          </p:tavLst>
                                        </p:anim>
                                        <p:anim calcmode="lin" valueType="num">
                                          <p:cBhvr additive="base">
                                            <p:cTn id="57"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6" grpId="0" animBg="1"/>
          <p:bldP spid="17" grpId="0" animBg="1"/>
          <p:bldP spid="22"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vector graphics, toy, doll&#10;&#10;Description automatically generated">
            <a:extLst>
              <a:ext uri="{FF2B5EF4-FFF2-40B4-BE49-F238E27FC236}">
                <a16:creationId xmlns:a16="http://schemas.microsoft.com/office/drawing/2014/main" id="{4DE87C95-DF9D-4463-BA99-591E163F8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6" cy="1828806"/>
          </a:xfrm>
          <a:prstGeom prst="rect">
            <a:avLst/>
          </a:prstGeom>
        </p:spPr>
      </p:pic>
      <p:sp>
        <p:nvSpPr>
          <p:cNvPr id="3" name="TextBox 2">
            <a:extLst>
              <a:ext uri="{FF2B5EF4-FFF2-40B4-BE49-F238E27FC236}">
                <a16:creationId xmlns:a16="http://schemas.microsoft.com/office/drawing/2014/main" id="{B290E091-1726-4221-A0BE-3D28C74450E1}"/>
              </a:ext>
            </a:extLst>
          </p:cNvPr>
          <p:cNvSpPr txBox="1"/>
          <p:nvPr/>
        </p:nvSpPr>
        <p:spPr>
          <a:xfrm>
            <a:off x="1698171" y="533400"/>
            <a:ext cx="10134599" cy="830997"/>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sz="2400" b="1">
                <a:latin typeface="Arial" panose="020B0604020202020204" pitchFamily="34" charset="0"/>
              </a:defRPr>
            </a:lvl1pPr>
          </a:lstStyle>
          <a:p>
            <a:r>
              <a:rPr lang="vi-VN" dirty="0"/>
              <a:t>Đọc thông tin mục III kết hợp quan sát hình 31.5, mô tả con đường vận chuyển các chất ở động vật và người.</a:t>
            </a:r>
            <a:endParaRPr lang="en-US" dirty="0"/>
          </a:p>
        </p:txBody>
      </p:sp>
      <p:grpSp>
        <p:nvGrpSpPr>
          <p:cNvPr id="4" name="Group 3">
            <a:extLst>
              <a:ext uri="{FF2B5EF4-FFF2-40B4-BE49-F238E27FC236}">
                <a16:creationId xmlns:a16="http://schemas.microsoft.com/office/drawing/2014/main" id="{35B3AE59-5BE2-486C-80D0-4FA8F39BCF64}"/>
              </a:ext>
            </a:extLst>
          </p:cNvPr>
          <p:cNvGrpSpPr/>
          <p:nvPr/>
        </p:nvGrpSpPr>
        <p:grpSpPr>
          <a:xfrm>
            <a:off x="5147210" y="1933875"/>
            <a:ext cx="1897580" cy="611525"/>
            <a:chOff x="5000676" y="619760"/>
            <a:chExt cx="1897580" cy="611525"/>
          </a:xfrm>
        </p:grpSpPr>
        <p:sp>
          <p:nvSpPr>
            <p:cNvPr id="5" name="Rectangle: Rounded Corners 4">
              <a:extLst>
                <a:ext uri="{FF2B5EF4-FFF2-40B4-BE49-F238E27FC236}">
                  <a16:creationId xmlns:a16="http://schemas.microsoft.com/office/drawing/2014/main" id="{5A7BFFD5-8AF0-492E-A65C-C0CF34565518}"/>
                </a:ext>
              </a:extLst>
            </p:cNvPr>
            <p:cNvSpPr/>
            <p:nvPr/>
          </p:nvSpPr>
          <p:spPr>
            <a:xfrm>
              <a:off x="5000676" y="619760"/>
              <a:ext cx="1897580" cy="611525"/>
            </a:xfrm>
            <a:prstGeom prst="roundRect">
              <a:avLst/>
            </a:prstGeom>
            <a:gradFill flip="none" rotWithShape="1">
              <a:gsLst>
                <a:gs pos="0">
                  <a:srgbClr val="5B7305"/>
                </a:gs>
                <a:gs pos="25000">
                  <a:srgbClr val="648A07"/>
                </a:gs>
                <a:gs pos="61000">
                  <a:srgbClr val="A5AE04"/>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6" name="Rectangle: Rounded Corners 5">
              <a:extLst>
                <a:ext uri="{FF2B5EF4-FFF2-40B4-BE49-F238E27FC236}">
                  <a16:creationId xmlns:a16="http://schemas.microsoft.com/office/drawing/2014/main" id="{65CDAB6D-E78C-40F5-B894-112C0378BB0C}"/>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C4B276A0-7E6B-15A3-00FE-2D45B7718255}"/>
              </a:ext>
            </a:extLst>
          </p:cNvPr>
          <p:cNvSpPr/>
          <p:nvPr/>
        </p:nvSpPr>
        <p:spPr>
          <a:xfrm>
            <a:off x="0" y="3068878"/>
            <a:ext cx="12192000" cy="378912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393DD24-772D-4984-BA47-97C0FF7AA9AD}"/>
              </a:ext>
            </a:extLst>
          </p:cNvPr>
          <p:cNvSpPr/>
          <p:nvPr/>
        </p:nvSpPr>
        <p:spPr>
          <a:xfrm>
            <a:off x="425885" y="3394472"/>
            <a:ext cx="11406885" cy="3244323"/>
          </a:xfrm>
          <a:prstGeom prst="roundRect">
            <a:avLst>
              <a:gd name="adj" fmla="val 584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7F01E46-69EB-4C88-918A-31432D3E6AFD}"/>
              </a:ext>
            </a:extLst>
          </p:cNvPr>
          <p:cNvSpPr txBox="1"/>
          <p:nvPr/>
        </p:nvSpPr>
        <p:spPr>
          <a:xfrm>
            <a:off x="671100" y="3826224"/>
            <a:ext cx="11095015" cy="2498376"/>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sz="2400" b="1">
                <a:latin typeface="Arial" panose="020B0604020202020204" pitchFamily="34" charset="0"/>
              </a:defRPr>
            </a:lvl1pPr>
          </a:lstStyle>
          <a:p>
            <a:pPr>
              <a:spcAft>
                <a:spcPts val="600"/>
              </a:spcAft>
            </a:pPr>
            <a:r>
              <a:rPr lang="vi-VN" dirty="0"/>
              <a:t>Mô tả con đường vận chuyển các chất ở động vật gồm các giai đoạn:</a:t>
            </a:r>
          </a:p>
          <a:p>
            <a:pPr marL="342900" indent="-342900">
              <a:spcAft>
                <a:spcPts val="600"/>
              </a:spcAft>
              <a:buFont typeface="Wingdings" panose="05000000000000000000" pitchFamily="2" charset="2"/>
              <a:buChar char="Ø"/>
            </a:pPr>
            <a:r>
              <a:rPr lang="vi-VN" b="0" dirty="0"/>
              <a:t>Tiếp nhận chất dinh dưỡng (có trong thức ăn), O</a:t>
            </a:r>
            <a:r>
              <a:rPr lang="vi-VN" b="0" baseline="-25000" dirty="0"/>
              <a:t>2</a:t>
            </a:r>
            <a:r>
              <a:rPr lang="vi-VN" b="0" dirty="0"/>
              <a:t>.</a:t>
            </a:r>
          </a:p>
          <a:p>
            <a:pPr marL="342900" indent="-342900">
              <a:spcAft>
                <a:spcPts val="600"/>
              </a:spcAft>
              <a:buFont typeface="Wingdings" panose="05000000000000000000" pitchFamily="2" charset="2"/>
              <a:buChar char="Ø"/>
            </a:pPr>
            <a:r>
              <a:rPr lang="vi-VN" b="0" dirty="0"/>
              <a:t>Hệ tuần hoàn thực hiện vận chuyển các chất trong cơ thể động vật và thải các chất sinh ra từ quá trình chuyển hoá (nước tiểu, mồ hôi, CO</a:t>
            </a:r>
            <a:r>
              <a:rPr lang="vi-VN" b="0" baseline="-25000" dirty="0"/>
              <a:t>2</a:t>
            </a:r>
            <a:r>
              <a:rPr lang="vi-VN" b="0" dirty="0"/>
              <a:t> ).</a:t>
            </a:r>
          </a:p>
          <a:p>
            <a:pPr marL="342900" indent="-342900">
              <a:spcAft>
                <a:spcPts val="600"/>
              </a:spcAft>
              <a:buFont typeface="Wingdings" panose="05000000000000000000" pitchFamily="2" charset="2"/>
              <a:buChar char="Ø"/>
            </a:pPr>
            <a:r>
              <a:rPr lang="vi-VN" b="0" dirty="0"/>
              <a:t>Phổi và cơ quan bài tiết là nơi đào thải những sản phẩm thải này ra bên ngoài</a:t>
            </a:r>
          </a:p>
        </p:txBody>
      </p:sp>
    </p:spTree>
    <p:extLst>
      <p:ext uri="{BB962C8B-B14F-4D97-AF65-F5344CB8AC3E}">
        <p14:creationId xmlns:p14="http://schemas.microsoft.com/office/powerpoint/2010/main" val="3965534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EFAC599-F602-4B39-AB6C-074DBF8C99DF}"/>
              </a:ext>
            </a:extLst>
          </p:cNvPr>
          <p:cNvGrpSpPr/>
          <p:nvPr/>
        </p:nvGrpSpPr>
        <p:grpSpPr>
          <a:xfrm>
            <a:off x="7784533" y="461562"/>
            <a:ext cx="3063240" cy="4580953"/>
            <a:chOff x="5836920" y="883919"/>
            <a:chExt cx="3063240" cy="4291261"/>
          </a:xfrm>
        </p:grpSpPr>
        <p:pic>
          <p:nvPicPr>
            <p:cNvPr id="3" name="Picture 2" descr="Logo&#10;&#10;Description automatically generated">
              <a:extLst>
                <a:ext uri="{FF2B5EF4-FFF2-40B4-BE49-F238E27FC236}">
                  <a16:creationId xmlns:a16="http://schemas.microsoft.com/office/drawing/2014/main" id="{E5D4FC1A-7A7F-4752-B202-C44291CAB39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6200" l="9811" r="89953">
                          <a14:foregroundMark x1="42790" y1="91900" x2="42790" y2="91900"/>
                          <a14:foregroundMark x1="53073" y1="96200" x2="53073" y2="96200"/>
                          <a14:backgroundMark x1="46572" y1="46100" x2="46572" y2="46100"/>
                          <a14:backgroundMark x1="33333" y1="31600" x2="33333" y2="31600"/>
                          <a14:backgroundMark x1="63593" y1="31100" x2="63593" y2="31100"/>
                          <a14:backgroundMark x1="64539" y1="28700" x2="64539" y2="28700"/>
                          <a14:backgroundMark x1="32979" y1="29200" x2="32979" y2="29200"/>
                        </a14:backgroundRemoval>
                      </a14:imgEffect>
                    </a14:imgLayer>
                  </a14:imgProps>
                </a:ext>
                <a:ext uri="{28A0092B-C50C-407E-A947-70E740481C1C}">
                  <a14:useLocalDpi xmlns:a14="http://schemas.microsoft.com/office/drawing/2010/main" val="0"/>
                </a:ext>
              </a:extLst>
            </a:blip>
            <a:srcRect l="9566" t="9839" r="14359"/>
            <a:stretch/>
          </p:blipFill>
          <p:spPr>
            <a:xfrm>
              <a:off x="5836920" y="883919"/>
              <a:ext cx="3063240" cy="4291261"/>
            </a:xfrm>
            <a:prstGeom prst="rect">
              <a:avLst/>
            </a:prstGeom>
          </p:spPr>
        </p:pic>
        <p:sp>
          <p:nvSpPr>
            <p:cNvPr id="4" name="Freeform: Shape 3">
              <a:extLst>
                <a:ext uri="{FF2B5EF4-FFF2-40B4-BE49-F238E27FC236}">
                  <a16:creationId xmlns:a16="http://schemas.microsoft.com/office/drawing/2014/main" id="{94CE9521-F3D4-4C55-9F5A-C98C31FF44F8}"/>
                </a:ext>
              </a:extLst>
            </p:cNvPr>
            <p:cNvSpPr/>
            <p:nvPr/>
          </p:nvSpPr>
          <p:spPr>
            <a:xfrm>
              <a:off x="7109460" y="3470910"/>
              <a:ext cx="426720" cy="436245"/>
            </a:xfrm>
            <a:custGeom>
              <a:avLst/>
              <a:gdLst>
                <a:gd name="connsiteX0" fmla="*/ 0 w 426720"/>
                <a:gd name="connsiteY0" fmla="*/ 300990 h 436245"/>
                <a:gd name="connsiteX1" fmla="*/ 104775 w 426720"/>
                <a:gd name="connsiteY1" fmla="*/ 436245 h 436245"/>
                <a:gd name="connsiteX2" fmla="*/ 318135 w 426720"/>
                <a:gd name="connsiteY2" fmla="*/ 249555 h 436245"/>
                <a:gd name="connsiteX3" fmla="*/ 390525 w 426720"/>
                <a:gd name="connsiteY3" fmla="*/ 139065 h 436245"/>
                <a:gd name="connsiteX4" fmla="*/ 409575 w 426720"/>
                <a:gd name="connsiteY4" fmla="*/ 97155 h 436245"/>
                <a:gd name="connsiteX5" fmla="*/ 426720 w 426720"/>
                <a:gd name="connsiteY5" fmla="*/ 30480 h 436245"/>
                <a:gd name="connsiteX6" fmla="*/ 392430 w 426720"/>
                <a:gd name="connsiteY6" fmla="*/ 0 h 436245"/>
                <a:gd name="connsiteX7" fmla="*/ 346710 w 426720"/>
                <a:gd name="connsiteY7" fmla="*/ 7620 h 436245"/>
                <a:gd name="connsiteX8" fmla="*/ 291465 w 426720"/>
                <a:gd name="connsiteY8" fmla="*/ 78105 h 436245"/>
                <a:gd name="connsiteX9" fmla="*/ 259080 w 426720"/>
                <a:gd name="connsiteY9" fmla="*/ 137160 h 436245"/>
                <a:gd name="connsiteX10" fmla="*/ 205740 w 426720"/>
                <a:gd name="connsiteY10" fmla="*/ 165735 h 436245"/>
                <a:gd name="connsiteX11" fmla="*/ 114300 w 426720"/>
                <a:gd name="connsiteY11" fmla="*/ 173355 h 436245"/>
                <a:gd name="connsiteX12" fmla="*/ 57150 w 426720"/>
                <a:gd name="connsiteY12" fmla="*/ 234315 h 436245"/>
                <a:gd name="connsiteX13" fmla="*/ 0 w 426720"/>
                <a:gd name="connsiteY13" fmla="*/ 300990 h 43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720" h="436245">
                  <a:moveTo>
                    <a:pt x="0" y="300990"/>
                  </a:moveTo>
                  <a:lnTo>
                    <a:pt x="104775" y="436245"/>
                  </a:lnTo>
                  <a:lnTo>
                    <a:pt x="318135" y="249555"/>
                  </a:lnTo>
                  <a:lnTo>
                    <a:pt x="390525" y="139065"/>
                  </a:lnTo>
                  <a:lnTo>
                    <a:pt x="409575" y="97155"/>
                  </a:lnTo>
                  <a:lnTo>
                    <a:pt x="426720" y="30480"/>
                  </a:lnTo>
                  <a:lnTo>
                    <a:pt x="392430" y="0"/>
                  </a:lnTo>
                  <a:lnTo>
                    <a:pt x="346710" y="7620"/>
                  </a:lnTo>
                  <a:lnTo>
                    <a:pt x="291465" y="78105"/>
                  </a:lnTo>
                  <a:lnTo>
                    <a:pt x="259080" y="137160"/>
                  </a:lnTo>
                  <a:lnTo>
                    <a:pt x="205740" y="165735"/>
                  </a:lnTo>
                  <a:lnTo>
                    <a:pt x="114300" y="173355"/>
                  </a:lnTo>
                  <a:lnTo>
                    <a:pt x="57150" y="234315"/>
                  </a:lnTo>
                  <a:lnTo>
                    <a:pt x="0" y="300990"/>
                  </a:lnTo>
                  <a:close/>
                </a:path>
              </a:pathLst>
            </a:custGeom>
            <a:solidFill>
              <a:srgbClr val="830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eeform: Shape 4">
              <a:extLst>
                <a:ext uri="{FF2B5EF4-FFF2-40B4-BE49-F238E27FC236}">
                  <a16:creationId xmlns:a16="http://schemas.microsoft.com/office/drawing/2014/main" id="{395EDBA7-601B-4523-BAD8-6ADB17E7E0EA}"/>
                </a:ext>
              </a:extLst>
            </p:cNvPr>
            <p:cNvSpPr/>
            <p:nvPr/>
          </p:nvSpPr>
          <p:spPr>
            <a:xfrm>
              <a:off x="6732270" y="3265170"/>
              <a:ext cx="215265" cy="249555"/>
            </a:xfrm>
            <a:custGeom>
              <a:avLst/>
              <a:gdLst>
                <a:gd name="connsiteX0" fmla="*/ 0 w 215265"/>
                <a:gd name="connsiteY0" fmla="*/ 127635 h 249555"/>
                <a:gd name="connsiteX1" fmla="*/ 72390 w 215265"/>
                <a:gd name="connsiteY1" fmla="*/ 249555 h 249555"/>
                <a:gd name="connsiteX2" fmla="*/ 177165 w 215265"/>
                <a:gd name="connsiteY2" fmla="*/ 135255 h 249555"/>
                <a:gd name="connsiteX3" fmla="*/ 200025 w 215265"/>
                <a:gd name="connsiteY3" fmla="*/ 80010 h 249555"/>
                <a:gd name="connsiteX4" fmla="*/ 215265 w 215265"/>
                <a:gd name="connsiteY4" fmla="*/ 41910 h 249555"/>
                <a:gd name="connsiteX5" fmla="*/ 194310 w 215265"/>
                <a:gd name="connsiteY5" fmla="*/ 19050 h 249555"/>
                <a:gd name="connsiteX6" fmla="*/ 177165 w 215265"/>
                <a:gd name="connsiteY6" fmla="*/ 1905 h 249555"/>
                <a:gd name="connsiteX7" fmla="*/ 142875 w 215265"/>
                <a:gd name="connsiteY7" fmla="*/ 0 h 249555"/>
                <a:gd name="connsiteX8" fmla="*/ 97155 w 215265"/>
                <a:gd name="connsiteY8" fmla="*/ 20955 h 249555"/>
                <a:gd name="connsiteX9" fmla="*/ 32385 w 215265"/>
                <a:gd name="connsiteY9" fmla="*/ 70485 h 249555"/>
                <a:gd name="connsiteX10" fmla="*/ 0 w 215265"/>
                <a:gd name="connsiteY10" fmla="*/ 127635 h 24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265" h="249555">
                  <a:moveTo>
                    <a:pt x="0" y="127635"/>
                  </a:moveTo>
                  <a:lnTo>
                    <a:pt x="72390" y="249555"/>
                  </a:lnTo>
                  <a:lnTo>
                    <a:pt x="177165" y="135255"/>
                  </a:lnTo>
                  <a:lnTo>
                    <a:pt x="200025" y="80010"/>
                  </a:lnTo>
                  <a:lnTo>
                    <a:pt x="215265" y="41910"/>
                  </a:lnTo>
                  <a:lnTo>
                    <a:pt x="194310" y="19050"/>
                  </a:lnTo>
                  <a:lnTo>
                    <a:pt x="177165" y="1905"/>
                  </a:lnTo>
                  <a:lnTo>
                    <a:pt x="142875" y="0"/>
                  </a:lnTo>
                  <a:lnTo>
                    <a:pt x="97155" y="20955"/>
                  </a:lnTo>
                  <a:lnTo>
                    <a:pt x="32385" y="70485"/>
                  </a:lnTo>
                  <a:lnTo>
                    <a:pt x="0" y="127635"/>
                  </a:lnTo>
                  <a:close/>
                </a:path>
              </a:pathLst>
            </a:custGeom>
            <a:solidFill>
              <a:srgbClr val="830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eeform: Shape 5">
              <a:extLst>
                <a:ext uri="{FF2B5EF4-FFF2-40B4-BE49-F238E27FC236}">
                  <a16:creationId xmlns:a16="http://schemas.microsoft.com/office/drawing/2014/main" id="{7A059E50-DAD4-4DA2-8E4C-EBBE2754B525}"/>
                </a:ext>
              </a:extLst>
            </p:cNvPr>
            <p:cNvSpPr/>
            <p:nvPr/>
          </p:nvSpPr>
          <p:spPr>
            <a:xfrm>
              <a:off x="7261860" y="2607945"/>
              <a:ext cx="268605" cy="310515"/>
            </a:xfrm>
            <a:custGeom>
              <a:avLst/>
              <a:gdLst>
                <a:gd name="connsiteX0" fmla="*/ 249555 w 268605"/>
                <a:gd name="connsiteY0" fmla="*/ 0 h 310515"/>
                <a:gd name="connsiteX1" fmla="*/ 0 w 268605"/>
                <a:gd name="connsiteY1" fmla="*/ 266700 h 310515"/>
                <a:gd name="connsiteX2" fmla="*/ 68580 w 268605"/>
                <a:gd name="connsiteY2" fmla="*/ 310515 h 310515"/>
                <a:gd name="connsiteX3" fmla="*/ 156210 w 268605"/>
                <a:gd name="connsiteY3" fmla="*/ 219075 h 310515"/>
                <a:gd name="connsiteX4" fmla="*/ 209550 w 268605"/>
                <a:gd name="connsiteY4" fmla="*/ 219075 h 310515"/>
                <a:gd name="connsiteX5" fmla="*/ 259080 w 268605"/>
                <a:gd name="connsiteY5" fmla="*/ 160020 h 310515"/>
                <a:gd name="connsiteX6" fmla="*/ 268605 w 268605"/>
                <a:gd name="connsiteY6" fmla="*/ 125730 h 310515"/>
                <a:gd name="connsiteX7" fmla="*/ 249555 w 268605"/>
                <a:gd name="connsiteY7" fmla="*/ 0 h 31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05" h="310515">
                  <a:moveTo>
                    <a:pt x="249555" y="0"/>
                  </a:moveTo>
                  <a:lnTo>
                    <a:pt x="0" y="266700"/>
                  </a:lnTo>
                  <a:lnTo>
                    <a:pt x="68580" y="310515"/>
                  </a:lnTo>
                  <a:lnTo>
                    <a:pt x="156210" y="219075"/>
                  </a:lnTo>
                  <a:lnTo>
                    <a:pt x="209550" y="219075"/>
                  </a:lnTo>
                  <a:lnTo>
                    <a:pt x="259080" y="160020"/>
                  </a:lnTo>
                  <a:lnTo>
                    <a:pt x="268605" y="125730"/>
                  </a:lnTo>
                  <a:lnTo>
                    <a:pt x="249555" y="0"/>
                  </a:lnTo>
                  <a:close/>
                </a:path>
              </a:pathLst>
            </a:custGeom>
            <a:solidFill>
              <a:srgbClr val="00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eeform: Shape 6">
              <a:extLst>
                <a:ext uri="{FF2B5EF4-FFF2-40B4-BE49-F238E27FC236}">
                  <a16:creationId xmlns:a16="http://schemas.microsoft.com/office/drawing/2014/main" id="{9C7333CF-18CC-457D-8976-794F939E60C7}"/>
                </a:ext>
              </a:extLst>
            </p:cNvPr>
            <p:cNvSpPr/>
            <p:nvPr/>
          </p:nvSpPr>
          <p:spPr>
            <a:xfrm>
              <a:off x="6785610" y="1520190"/>
              <a:ext cx="333375" cy="331470"/>
            </a:xfrm>
            <a:custGeom>
              <a:avLst/>
              <a:gdLst>
                <a:gd name="connsiteX0" fmla="*/ 188595 w 333375"/>
                <a:gd name="connsiteY0" fmla="*/ 5715 h 331470"/>
                <a:gd name="connsiteX1" fmla="*/ 19050 w 333375"/>
                <a:gd name="connsiteY1" fmla="*/ 160020 h 331470"/>
                <a:gd name="connsiteX2" fmla="*/ 0 w 333375"/>
                <a:gd name="connsiteY2" fmla="*/ 217170 h 331470"/>
                <a:gd name="connsiteX3" fmla="*/ 13335 w 333375"/>
                <a:gd name="connsiteY3" fmla="*/ 274320 h 331470"/>
                <a:gd name="connsiteX4" fmla="*/ 41910 w 333375"/>
                <a:gd name="connsiteY4" fmla="*/ 331470 h 331470"/>
                <a:gd name="connsiteX5" fmla="*/ 142875 w 333375"/>
                <a:gd name="connsiteY5" fmla="*/ 272415 h 331470"/>
                <a:gd name="connsiteX6" fmla="*/ 219075 w 333375"/>
                <a:gd name="connsiteY6" fmla="*/ 173355 h 331470"/>
                <a:gd name="connsiteX7" fmla="*/ 219075 w 333375"/>
                <a:gd name="connsiteY7" fmla="*/ 123825 h 331470"/>
                <a:gd name="connsiteX8" fmla="*/ 333375 w 333375"/>
                <a:gd name="connsiteY8" fmla="*/ 41910 h 331470"/>
                <a:gd name="connsiteX9" fmla="*/ 281940 w 333375"/>
                <a:gd name="connsiteY9" fmla="*/ 0 h 331470"/>
                <a:gd name="connsiteX10" fmla="*/ 188595 w 333375"/>
                <a:gd name="connsiteY10" fmla="*/ 5715 h 33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375" h="331470">
                  <a:moveTo>
                    <a:pt x="188595" y="5715"/>
                  </a:moveTo>
                  <a:lnTo>
                    <a:pt x="19050" y="160020"/>
                  </a:lnTo>
                  <a:lnTo>
                    <a:pt x="0" y="217170"/>
                  </a:lnTo>
                  <a:lnTo>
                    <a:pt x="13335" y="274320"/>
                  </a:lnTo>
                  <a:lnTo>
                    <a:pt x="41910" y="331470"/>
                  </a:lnTo>
                  <a:lnTo>
                    <a:pt x="142875" y="272415"/>
                  </a:lnTo>
                  <a:lnTo>
                    <a:pt x="219075" y="173355"/>
                  </a:lnTo>
                  <a:lnTo>
                    <a:pt x="219075" y="123825"/>
                  </a:lnTo>
                  <a:lnTo>
                    <a:pt x="333375" y="41910"/>
                  </a:lnTo>
                  <a:lnTo>
                    <a:pt x="281940" y="0"/>
                  </a:lnTo>
                  <a:lnTo>
                    <a:pt x="188595" y="5715"/>
                  </a:lnTo>
                  <a:close/>
                </a:path>
              </a:pathLst>
            </a:custGeom>
            <a:solidFill>
              <a:srgbClr val="FF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eeform: Shape 7">
              <a:extLst>
                <a:ext uri="{FF2B5EF4-FFF2-40B4-BE49-F238E27FC236}">
                  <a16:creationId xmlns:a16="http://schemas.microsoft.com/office/drawing/2014/main" id="{78991EC0-6758-4736-BE8C-4B194D35E915}"/>
                </a:ext>
              </a:extLst>
            </p:cNvPr>
            <p:cNvSpPr/>
            <p:nvPr/>
          </p:nvSpPr>
          <p:spPr>
            <a:xfrm>
              <a:off x="7416165" y="1718310"/>
              <a:ext cx="182880" cy="335280"/>
            </a:xfrm>
            <a:custGeom>
              <a:avLst/>
              <a:gdLst>
                <a:gd name="connsiteX0" fmla="*/ 68580 w 182880"/>
                <a:gd name="connsiteY0" fmla="*/ 335280 h 335280"/>
                <a:gd name="connsiteX1" fmla="*/ 24765 w 182880"/>
                <a:gd name="connsiteY1" fmla="*/ 299085 h 335280"/>
                <a:gd name="connsiteX2" fmla="*/ 1905 w 182880"/>
                <a:gd name="connsiteY2" fmla="*/ 243840 h 335280"/>
                <a:gd name="connsiteX3" fmla="*/ 0 w 182880"/>
                <a:gd name="connsiteY3" fmla="*/ 194310 h 335280"/>
                <a:gd name="connsiteX4" fmla="*/ 17145 w 182880"/>
                <a:gd name="connsiteY4" fmla="*/ 160020 h 335280"/>
                <a:gd name="connsiteX5" fmla="*/ 120015 w 182880"/>
                <a:gd name="connsiteY5" fmla="*/ 89535 h 335280"/>
                <a:gd name="connsiteX6" fmla="*/ 154305 w 182880"/>
                <a:gd name="connsiteY6" fmla="*/ 13335 h 335280"/>
                <a:gd name="connsiteX7" fmla="*/ 171450 w 182880"/>
                <a:gd name="connsiteY7" fmla="*/ 0 h 335280"/>
                <a:gd name="connsiteX8" fmla="*/ 182880 w 182880"/>
                <a:gd name="connsiteY8" fmla="*/ 38100 h 335280"/>
                <a:gd name="connsiteX9" fmla="*/ 165735 w 182880"/>
                <a:gd name="connsiteY9" fmla="*/ 135255 h 335280"/>
                <a:gd name="connsiteX10" fmla="*/ 125730 w 182880"/>
                <a:gd name="connsiteY10" fmla="*/ 217170 h 335280"/>
                <a:gd name="connsiteX11" fmla="*/ 68580 w 182880"/>
                <a:gd name="connsiteY11" fmla="*/ 335280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880" h="335280">
                  <a:moveTo>
                    <a:pt x="68580" y="335280"/>
                  </a:moveTo>
                  <a:lnTo>
                    <a:pt x="24765" y="299085"/>
                  </a:lnTo>
                  <a:lnTo>
                    <a:pt x="1905" y="243840"/>
                  </a:lnTo>
                  <a:lnTo>
                    <a:pt x="0" y="194310"/>
                  </a:lnTo>
                  <a:lnTo>
                    <a:pt x="17145" y="160020"/>
                  </a:lnTo>
                  <a:lnTo>
                    <a:pt x="120015" y="89535"/>
                  </a:lnTo>
                  <a:lnTo>
                    <a:pt x="154305" y="13335"/>
                  </a:lnTo>
                  <a:lnTo>
                    <a:pt x="171450" y="0"/>
                  </a:lnTo>
                  <a:lnTo>
                    <a:pt x="182880" y="38100"/>
                  </a:lnTo>
                  <a:lnTo>
                    <a:pt x="165735" y="135255"/>
                  </a:lnTo>
                  <a:lnTo>
                    <a:pt x="125730" y="217170"/>
                  </a:lnTo>
                  <a:lnTo>
                    <a:pt x="68580" y="335280"/>
                  </a:lnTo>
                  <a:close/>
                </a:path>
              </a:pathLst>
            </a:custGeom>
            <a:solidFill>
              <a:srgbClr val="FF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TextBox 1">
            <a:extLst>
              <a:ext uri="{FF2B5EF4-FFF2-40B4-BE49-F238E27FC236}">
                <a16:creationId xmlns:a16="http://schemas.microsoft.com/office/drawing/2014/main" id="{697131B6-EDDF-4D77-8408-DA02F5140F57}"/>
              </a:ext>
            </a:extLst>
          </p:cNvPr>
          <p:cNvSpPr txBox="1"/>
          <p:nvPr/>
        </p:nvSpPr>
        <p:spPr>
          <a:xfrm>
            <a:off x="316817" y="433492"/>
            <a:ext cx="6166601" cy="946798"/>
          </a:xfrm>
          <a:prstGeom prst="rect">
            <a:avLst/>
          </a:prstGeom>
          <a:noFill/>
        </p:spPr>
        <p:txBody>
          <a:bodyPr wrap="square" rtlCol="0">
            <a:spAutoFit/>
          </a:bodyPr>
          <a:lstStyle/>
          <a:p>
            <a:pPr>
              <a:lnSpc>
                <a:spcPct val="120000"/>
              </a:lnSpc>
            </a:pPr>
            <a:r>
              <a:rPr lang="vi-VN" sz="2400" b="1" dirty="0"/>
              <a:t>Ở người các chất được vận chuyển theo </a:t>
            </a:r>
            <a:r>
              <a:rPr lang="vi-VN" sz="2400" b="1" dirty="0">
                <a:solidFill>
                  <a:srgbClr val="2B6A09"/>
                </a:solidFill>
              </a:rPr>
              <a:t>2 vòng tuần hoàn</a:t>
            </a:r>
            <a:r>
              <a:rPr lang="vi-VN" sz="2400" dirty="0">
                <a:solidFill>
                  <a:schemeClr val="bg2">
                    <a:lumMod val="25000"/>
                  </a:schemeClr>
                </a:solidFill>
              </a:rPr>
              <a:t>.</a:t>
            </a:r>
            <a:endParaRPr lang="en-US" sz="2400" dirty="0">
              <a:solidFill>
                <a:schemeClr val="bg2">
                  <a:lumMod val="25000"/>
                </a:schemeClr>
              </a:solidFill>
            </a:endParaRPr>
          </a:p>
        </p:txBody>
      </p:sp>
      <p:sp>
        <p:nvSpPr>
          <p:cNvPr id="11" name="TextBox 10">
            <a:extLst>
              <a:ext uri="{FF2B5EF4-FFF2-40B4-BE49-F238E27FC236}">
                <a16:creationId xmlns:a16="http://schemas.microsoft.com/office/drawing/2014/main" id="{9DEA9A66-7965-4716-8180-EC8E98E5F73A}"/>
              </a:ext>
            </a:extLst>
          </p:cNvPr>
          <p:cNvSpPr txBox="1"/>
          <p:nvPr/>
        </p:nvSpPr>
        <p:spPr>
          <a:xfrm>
            <a:off x="318321" y="1494633"/>
            <a:ext cx="5361613" cy="1833194"/>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Ø"/>
            </a:pPr>
            <a:r>
              <a:rPr lang="vi-VN" sz="2400" b="1" dirty="0">
                <a:solidFill>
                  <a:srgbClr val="FF0066"/>
                </a:solidFill>
              </a:rPr>
              <a:t>Vòng tuần hoàn nhỏ </a:t>
            </a:r>
            <a:r>
              <a:rPr lang="vi-VN" sz="2400" dirty="0"/>
              <a:t>đưa máu đỏ thẫm </a:t>
            </a:r>
            <a:r>
              <a:rPr lang="vi-VN" sz="2400" b="1" dirty="0">
                <a:solidFill>
                  <a:srgbClr val="0099FF"/>
                </a:solidFill>
              </a:rPr>
              <a:t>nghèo O</a:t>
            </a:r>
            <a:r>
              <a:rPr lang="vi-VN" sz="2400" b="1" baseline="-25000" dirty="0">
                <a:solidFill>
                  <a:srgbClr val="0099FF"/>
                </a:solidFill>
              </a:rPr>
              <a:t>2</a:t>
            </a:r>
            <a:r>
              <a:rPr lang="vi-VN" sz="2400" b="1" dirty="0">
                <a:solidFill>
                  <a:srgbClr val="0099FF"/>
                </a:solidFill>
              </a:rPr>
              <a:t> </a:t>
            </a:r>
            <a:r>
              <a:rPr lang="vi-VN" sz="2400" dirty="0"/>
              <a:t>từ tim đến phổi, tại đây máu nhận O</a:t>
            </a:r>
            <a:r>
              <a:rPr lang="vi-VN" sz="2400" baseline="-25000" dirty="0"/>
              <a:t>2</a:t>
            </a:r>
            <a:r>
              <a:rPr lang="vi-VN" sz="2400" dirty="0"/>
              <a:t> và thải CO</a:t>
            </a:r>
            <a:r>
              <a:rPr lang="vi-VN" sz="2400" baseline="-25000" dirty="0"/>
              <a:t>2</a:t>
            </a:r>
            <a:r>
              <a:rPr lang="vi-VN" sz="2400" dirty="0"/>
              <a:t> trở thành máu đỏ tươi và trở về tim.</a:t>
            </a:r>
            <a:endParaRPr lang="en-US" sz="2400" dirty="0"/>
          </a:p>
        </p:txBody>
      </p:sp>
      <p:sp>
        <p:nvSpPr>
          <p:cNvPr id="12" name="TextBox 11">
            <a:extLst>
              <a:ext uri="{FF2B5EF4-FFF2-40B4-BE49-F238E27FC236}">
                <a16:creationId xmlns:a16="http://schemas.microsoft.com/office/drawing/2014/main" id="{4303BE84-1FF2-407F-945A-C991523C2868}"/>
              </a:ext>
            </a:extLst>
          </p:cNvPr>
          <p:cNvSpPr txBox="1"/>
          <p:nvPr/>
        </p:nvSpPr>
        <p:spPr>
          <a:xfrm>
            <a:off x="320329" y="3405670"/>
            <a:ext cx="5316991" cy="1389996"/>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Ø"/>
            </a:pPr>
            <a:r>
              <a:rPr lang="vi-VN" sz="2400" b="1" dirty="0">
                <a:solidFill>
                  <a:srgbClr val="0070C0"/>
                </a:solidFill>
              </a:rPr>
              <a:t>Vòng tuần hoàn lớn </a:t>
            </a:r>
            <a:r>
              <a:rPr lang="vi-VN" sz="2400" dirty="0"/>
              <a:t>đưa máu đỏ tươi</a:t>
            </a:r>
            <a:r>
              <a:rPr lang="vi-VN" sz="2400" dirty="0">
                <a:solidFill>
                  <a:schemeClr val="bg2">
                    <a:lumMod val="25000"/>
                  </a:schemeClr>
                </a:solidFill>
              </a:rPr>
              <a:t> </a:t>
            </a:r>
            <a:r>
              <a:rPr lang="vi-VN" sz="2400" b="1" dirty="0">
                <a:solidFill>
                  <a:srgbClr val="F90002"/>
                </a:solidFill>
              </a:rPr>
              <a:t>giàu O</a:t>
            </a:r>
            <a:r>
              <a:rPr lang="vi-VN" sz="2400" b="1" baseline="-25000" dirty="0">
                <a:solidFill>
                  <a:srgbClr val="F90002"/>
                </a:solidFill>
              </a:rPr>
              <a:t>2</a:t>
            </a:r>
            <a:r>
              <a:rPr lang="vi-VN" sz="2400" dirty="0">
                <a:solidFill>
                  <a:srgbClr val="F90002"/>
                </a:solidFill>
              </a:rPr>
              <a:t> </a:t>
            </a:r>
            <a:r>
              <a:rPr lang="vi-VN" sz="2400" dirty="0"/>
              <a:t>và các chất dinh dưỡng đi nuôi cơ thể.</a:t>
            </a:r>
            <a:endParaRPr lang="en-US" sz="2400" dirty="0"/>
          </a:p>
        </p:txBody>
      </p:sp>
      <p:sp>
        <p:nvSpPr>
          <p:cNvPr id="13" name="TextBox 12">
            <a:extLst>
              <a:ext uri="{FF2B5EF4-FFF2-40B4-BE49-F238E27FC236}">
                <a16:creationId xmlns:a16="http://schemas.microsoft.com/office/drawing/2014/main" id="{96579310-5CAE-4577-9389-A60962B75AE8}"/>
              </a:ext>
            </a:extLst>
          </p:cNvPr>
          <p:cNvSpPr txBox="1"/>
          <p:nvPr/>
        </p:nvSpPr>
        <p:spPr>
          <a:xfrm>
            <a:off x="318321" y="4926428"/>
            <a:ext cx="5361614" cy="1389996"/>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Ø"/>
            </a:pPr>
            <a:r>
              <a:rPr lang="vi-VN" sz="2400" dirty="0"/>
              <a:t>Tại các tế bào, mô, cơ quan, máu nhận các chất bài tiết và CO</a:t>
            </a:r>
            <a:r>
              <a:rPr lang="vi-VN" sz="2400" baseline="-25000" dirty="0"/>
              <a:t>2</a:t>
            </a:r>
            <a:r>
              <a:rPr lang="vi-VN" sz="2400" dirty="0"/>
              <a:t> trở thành máu đỏ thẫm và trở về tim.</a:t>
            </a:r>
            <a:endParaRPr lang="en-US" sz="2400" dirty="0"/>
          </a:p>
        </p:txBody>
      </p:sp>
      <p:sp>
        <p:nvSpPr>
          <p:cNvPr id="14" name="TextBox 13">
            <a:extLst>
              <a:ext uri="{FF2B5EF4-FFF2-40B4-BE49-F238E27FC236}">
                <a16:creationId xmlns:a16="http://schemas.microsoft.com/office/drawing/2014/main" id="{D761CDE8-28A6-4518-A59E-9C2949DA8A4C}"/>
              </a:ext>
            </a:extLst>
          </p:cNvPr>
          <p:cNvSpPr txBox="1"/>
          <p:nvPr/>
        </p:nvSpPr>
        <p:spPr>
          <a:xfrm>
            <a:off x="8392611" y="198939"/>
            <a:ext cx="1755643" cy="369332"/>
          </a:xfrm>
          <a:prstGeom prst="rect">
            <a:avLst/>
          </a:prstGeom>
          <a:noFill/>
        </p:spPr>
        <p:txBody>
          <a:bodyPr wrap="square" rtlCol="0">
            <a:spAutoFit/>
          </a:bodyPr>
          <a:lstStyle/>
          <a:p>
            <a:r>
              <a:rPr lang="vi-VN" dirty="0"/>
              <a:t>Mao mạch phổi</a:t>
            </a:r>
            <a:endParaRPr lang="en-US" dirty="0"/>
          </a:p>
        </p:txBody>
      </p:sp>
      <p:sp>
        <p:nvSpPr>
          <p:cNvPr id="16" name="TextBox 15">
            <a:extLst>
              <a:ext uri="{FF2B5EF4-FFF2-40B4-BE49-F238E27FC236}">
                <a16:creationId xmlns:a16="http://schemas.microsoft.com/office/drawing/2014/main" id="{C2DAB933-40BA-41BA-AF4F-A792AC5BA063}"/>
              </a:ext>
            </a:extLst>
          </p:cNvPr>
          <p:cNvSpPr txBox="1"/>
          <p:nvPr/>
        </p:nvSpPr>
        <p:spPr>
          <a:xfrm>
            <a:off x="8458538" y="1736343"/>
            <a:ext cx="1810480" cy="307777"/>
          </a:xfrm>
          <a:prstGeom prst="rect">
            <a:avLst/>
          </a:prstGeom>
          <a:noFill/>
        </p:spPr>
        <p:txBody>
          <a:bodyPr wrap="square" rtlCol="0">
            <a:spAutoFit/>
          </a:bodyPr>
          <a:lstStyle/>
          <a:p>
            <a:r>
              <a:rPr lang="vi-VN" sz="1400"/>
              <a:t>Vòng tuần hoàn nhỏ</a:t>
            </a:r>
            <a:endParaRPr lang="en-US" sz="1400"/>
          </a:p>
        </p:txBody>
      </p:sp>
      <p:sp>
        <p:nvSpPr>
          <p:cNvPr id="17" name="TextBox 16">
            <a:extLst>
              <a:ext uri="{FF2B5EF4-FFF2-40B4-BE49-F238E27FC236}">
                <a16:creationId xmlns:a16="http://schemas.microsoft.com/office/drawing/2014/main" id="{D31DDE4E-4A98-4897-B985-085EEA71AE15}"/>
              </a:ext>
            </a:extLst>
          </p:cNvPr>
          <p:cNvSpPr txBox="1"/>
          <p:nvPr/>
        </p:nvSpPr>
        <p:spPr>
          <a:xfrm>
            <a:off x="8505620" y="3792891"/>
            <a:ext cx="1755643" cy="307777"/>
          </a:xfrm>
          <a:prstGeom prst="rect">
            <a:avLst/>
          </a:prstGeom>
          <a:noFill/>
        </p:spPr>
        <p:txBody>
          <a:bodyPr wrap="square" rtlCol="0">
            <a:spAutoFit/>
          </a:bodyPr>
          <a:lstStyle/>
          <a:p>
            <a:r>
              <a:rPr lang="vi-VN" sz="1400"/>
              <a:t>Vòng tuần hoàn lớn</a:t>
            </a:r>
            <a:endParaRPr lang="en-US" sz="1400"/>
          </a:p>
        </p:txBody>
      </p:sp>
      <p:sp>
        <p:nvSpPr>
          <p:cNvPr id="19" name="TextBox 18">
            <a:extLst>
              <a:ext uri="{FF2B5EF4-FFF2-40B4-BE49-F238E27FC236}">
                <a16:creationId xmlns:a16="http://schemas.microsoft.com/office/drawing/2014/main" id="{4DE0DDA8-8371-4467-BB30-A86DA8B57C32}"/>
              </a:ext>
            </a:extLst>
          </p:cNvPr>
          <p:cNvSpPr txBox="1"/>
          <p:nvPr/>
        </p:nvSpPr>
        <p:spPr>
          <a:xfrm>
            <a:off x="6279010" y="4777185"/>
            <a:ext cx="2787588" cy="369332"/>
          </a:xfrm>
          <a:prstGeom prst="rect">
            <a:avLst/>
          </a:prstGeom>
          <a:noFill/>
        </p:spPr>
        <p:txBody>
          <a:bodyPr wrap="square" rtlCol="0">
            <a:spAutoFit/>
          </a:bodyPr>
          <a:lstStyle/>
          <a:p>
            <a:r>
              <a:rPr lang="vi-VN"/>
              <a:t>Mao mạch ở các cơ quan</a:t>
            </a:r>
            <a:endParaRPr lang="en-US"/>
          </a:p>
        </p:txBody>
      </p:sp>
      <p:grpSp>
        <p:nvGrpSpPr>
          <p:cNvPr id="44" name="Group 43">
            <a:extLst>
              <a:ext uri="{FF2B5EF4-FFF2-40B4-BE49-F238E27FC236}">
                <a16:creationId xmlns:a16="http://schemas.microsoft.com/office/drawing/2014/main" id="{FE86D751-BF3F-4D34-8BBC-A595B92F6F22}"/>
              </a:ext>
            </a:extLst>
          </p:cNvPr>
          <p:cNvGrpSpPr/>
          <p:nvPr/>
        </p:nvGrpSpPr>
        <p:grpSpPr>
          <a:xfrm>
            <a:off x="9926540" y="4890777"/>
            <a:ext cx="2126832" cy="376833"/>
            <a:chOff x="9926540" y="4890777"/>
            <a:chExt cx="2126832" cy="376833"/>
          </a:xfrm>
        </p:grpSpPr>
        <p:sp>
          <p:nvSpPr>
            <p:cNvPr id="23" name="TextBox 22">
              <a:extLst>
                <a:ext uri="{FF2B5EF4-FFF2-40B4-BE49-F238E27FC236}">
                  <a16:creationId xmlns:a16="http://schemas.microsoft.com/office/drawing/2014/main" id="{640D74CF-27F4-4E39-9E65-137A0CE170A2}"/>
                </a:ext>
              </a:extLst>
            </p:cNvPr>
            <p:cNvSpPr txBox="1"/>
            <p:nvPr/>
          </p:nvSpPr>
          <p:spPr>
            <a:xfrm>
              <a:off x="10391028" y="4890777"/>
              <a:ext cx="1662344" cy="369332"/>
            </a:xfrm>
            <a:prstGeom prst="rect">
              <a:avLst/>
            </a:prstGeom>
            <a:noFill/>
          </p:spPr>
          <p:txBody>
            <a:bodyPr wrap="square" rtlCol="0">
              <a:spAutoFit/>
            </a:bodyPr>
            <a:lstStyle/>
            <a:p>
              <a:r>
                <a:rPr lang="vi-VN"/>
                <a:t>Máu nghèo O</a:t>
              </a:r>
              <a:r>
                <a:rPr lang="vi-VN" baseline="-25000"/>
                <a:t>2</a:t>
              </a:r>
              <a:endParaRPr lang="en-US" baseline="-25000"/>
            </a:p>
          </p:txBody>
        </p:sp>
        <p:sp>
          <p:nvSpPr>
            <p:cNvPr id="25" name="Rectangle 24">
              <a:extLst>
                <a:ext uri="{FF2B5EF4-FFF2-40B4-BE49-F238E27FC236}">
                  <a16:creationId xmlns:a16="http://schemas.microsoft.com/office/drawing/2014/main" id="{289D2B79-640C-4375-AF9F-14EFDB7D4D04}"/>
                </a:ext>
              </a:extLst>
            </p:cNvPr>
            <p:cNvSpPr/>
            <p:nvPr/>
          </p:nvSpPr>
          <p:spPr>
            <a:xfrm>
              <a:off x="9926540" y="4898278"/>
              <a:ext cx="369332" cy="36933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44">
            <a:extLst>
              <a:ext uri="{FF2B5EF4-FFF2-40B4-BE49-F238E27FC236}">
                <a16:creationId xmlns:a16="http://schemas.microsoft.com/office/drawing/2014/main" id="{EA069AC3-4AE6-4FD6-8E29-17F1ADA63048}"/>
              </a:ext>
            </a:extLst>
          </p:cNvPr>
          <p:cNvGrpSpPr/>
          <p:nvPr/>
        </p:nvGrpSpPr>
        <p:grpSpPr>
          <a:xfrm>
            <a:off x="9926540" y="5378409"/>
            <a:ext cx="1947139" cy="376444"/>
            <a:chOff x="9926540" y="5378409"/>
            <a:chExt cx="1947139" cy="376444"/>
          </a:xfrm>
        </p:grpSpPr>
        <p:sp>
          <p:nvSpPr>
            <p:cNvPr id="24" name="TextBox 23">
              <a:extLst>
                <a:ext uri="{FF2B5EF4-FFF2-40B4-BE49-F238E27FC236}">
                  <a16:creationId xmlns:a16="http://schemas.microsoft.com/office/drawing/2014/main" id="{B17BBA06-DE88-4DC0-857D-D5E09F8ED8AC}"/>
                </a:ext>
              </a:extLst>
            </p:cNvPr>
            <p:cNvSpPr txBox="1"/>
            <p:nvPr/>
          </p:nvSpPr>
          <p:spPr>
            <a:xfrm>
              <a:off x="10398078" y="5385521"/>
              <a:ext cx="1475601" cy="369332"/>
            </a:xfrm>
            <a:prstGeom prst="rect">
              <a:avLst/>
            </a:prstGeom>
            <a:noFill/>
          </p:spPr>
          <p:txBody>
            <a:bodyPr wrap="square" rtlCol="0">
              <a:spAutoFit/>
            </a:bodyPr>
            <a:lstStyle/>
            <a:p>
              <a:r>
                <a:rPr lang="vi-VN"/>
                <a:t>Máu giàu O</a:t>
              </a:r>
              <a:r>
                <a:rPr lang="vi-VN" baseline="-25000"/>
                <a:t>2</a:t>
              </a:r>
              <a:endParaRPr lang="en-US" baseline="-25000"/>
            </a:p>
          </p:txBody>
        </p:sp>
        <p:sp>
          <p:nvSpPr>
            <p:cNvPr id="26" name="Rectangle 25">
              <a:extLst>
                <a:ext uri="{FF2B5EF4-FFF2-40B4-BE49-F238E27FC236}">
                  <a16:creationId xmlns:a16="http://schemas.microsoft.com/office/drawing/2014/main" id="{41457D1A-DF40-413C-8D06-F6AB2F7CBEC7}"/>
                </a:ext>
              </a:extLst>
            </p:cNvPr>
            <p:cNvSpPr/>
            <p:nvPr/>
          </p:nvSpPr>
          <p:spPr>
            <a:xfrm>
              <a:off x="9926540" y="5378409"/>
              <a:ext cx="369332" cy="369332"/>
            </a:xfrm>
            <a:prstGeom prst="rect">
              <a:avLst/>
            </a:prstGeom>
            <a:solidFill>
              <a:srgbClr val="F9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6" name="Group 45">
            <a:extLst>
              <a:ext uri="{FF2B5EF4-FFF2-40B4-BE49-F238E27FC236}">
                <a16:creationId xmlns:a16="http://schemas.microsoft.com/office/drawing/2014/main" id="{0585939C-931B-456F-8DFF-492B9B753E2B}"/>
              </a:ext>
            </a:extLst>
          </p:cNvPr>
          <p:cNvGrpSpPr/>
          <p:nvPr/>
        </p:nvGrpSpPr>
        <p:grpSpPr>
          <a:xfrm>
            <a:off x="5968227" y="1544553"/>
            <a:ext cx="2271399" cy="369332"/>
            <a:chOff x="5968227" y="1544553"/>
            <a:chExt cx="2271399" cy="369332"/>
          </a:xfrm>
        </p:grpSpPr>
        <p:sp>
          <p:nvSpPr>
            <p:cNvPr id="15" name="TextBox 14">
              <a:extLst>
                <a:ext uri="{FF2B5EF4-FFF2-40B4-BE49-F238E27FC236}">
                  <a16:creationId xmlns:a16="http://schemas.microsoft.com/office/drawing/2014/main" id="{B5C3A430-353F-4A28-B279-5CF881EB3DAA}"/>
                </a:ext>
              </a:extLst>
            </p:cNvPr>
            <p:cNvSpPr txBox="1"/>
            <p:nvPr/>
          </p:nvSpPr>
          <p:spPr>
            <a:xfrm>
              <a:off x="5968227" y="1544553"/>
              <a:ext cx="1940335" cy="369332"/>
            </a:xfrm>
            <a:prstGeom prst="rect">
              <a:avLst/>
            </a:prstGeom>
            <a:noFill/>
          </p:spPr>
          <p:txBody>
            <a:bodyPr wrap="square" rtlCol="0">
              <a:spAutoFit/>
            </a:bodyPr>
            <a:lstStyle/>
            <a:p>
              <a:r>
                <a:rPr lang="vi-VN"/>
                <a:t>Động mạch phổi</a:t>
              </a:r>
              <a:endParaRPr lang="en-US"/>
            </a:p>
          </p:txBody>
        </p:sp>
        <p:cxnSp>
          <p:nvCxnSpPr>
            <p:cNvPr id="28" name="Straight Arrow Connector 27">
              <a:extLst>
                <a:ext uri="{FF2B5EF4-FFF2-40B4-BE49-F238E27FC236}">
                  <a16:creationId xmlns:a16="http://schemas.microsoft.com/office/drawing/2014/main" id="{C8D22D53-5BCB-422B-AA75-46C25D2BB09B}"/>
                </a:ext>
              </a:extLst>
            </p:cNvPr>
            <p:cNvCxnSpPr>
              <a:cxnSpLocks/>
            </p:cNvCxnSpPr>
            <p:nvPr/>
          </p:nvCxnSpPr>
          <p:spPr>
            <a:xfrm flipH="1" flipV="1">
              <a:off x="7827148" y="1710195"/>
              <a:ext cx="412478" cy="99582"/>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8CF1F06F-D6F3-4D17-873A-738FFCDD4176}"/>
              </a:ext>
            </a:extLst>
          </p:cNvPr>
          <p:cNvGrpSpPr/>
          <p:nvPr/>
        </p:nvGrpSpPr>
        <p:grpSpPr>
          <a:xfrm>
            <a:off x="6224229" y="2610282"/>
            <a:ext cx="1956865" cy="369332"/>
            <a:chOff x="6224229" y="2610282"/>
            <a:chExt cx="1956865" cy="369332"/>
          </a:xfrm>
        </p:grpSpPr>
        <p:sp>
          <p:nvSpPr>
            <p:cNvPr id="18" name="TextBox 17">
              <a:extLst>
                <a:ext uri="{FF2B5EF4-FFF2-40B4-BE49-F238E27FC236}">
                  <a16:creationId xmlns:a16="http://schemas.microsoft.com/office/drawing/2014/main" id="{1B143F7B-FE38-44B5-982E-84B9335202DF}"/>
                </a:ext>
              </a:extLst>
            </p:cNvPr>
            <p:cNvSpPr txBox="1"/>
            <p:nvPr/>
          </p:nvSpPr>
          <p:spPr>
            <a:xfrm>
              <a:off x="6224229" y="2610282"/>
              <a:ext cx="1272467" cy="369332"/>
            </a:xfrm>
            <a:prstGeom prst="rect">
              <a:avLst/>
            </a:prstGeom>
            <a:noFill/>
          </p:spPr>
          <p:txBody>
            <a:bodyPr wrap="square" rtlCol="0">
              <a:spAutoFit/>
            </a:bodyPr>
            <a:lstStyle/>
            <a:p>
              <a:r>
                <a:rPr lang="vi-VN"/>
                <a:t>Tĩnh mạch</a:t>
              </a:r>
              <a:endParaRPr lang="en-US"/>
            </a:p>
          </p:txBody>
        </p:sp>
        <p:cxnSp>
          <p:nvCxnSpPr>
            <p:cNvPr id="30" name="Straight Arrow Connector 29">
              <a:extLst>
                <a:ext uri="{FF2B5EF4-FFF2-40B4-BE49-F238E27FC236}">
                  <a16:creationId xmlns:a16="http://schemas.microsoft.com/office/drawing/2014/main" id="{90C31F28-D686-4BCF-B2DD-1153878EBD13}"/>
                </a:ext>
              </a:extLst>
            </p:cNvPr>
            <p:cNvCxnSpPr>
              <a:cxnSpLocks/>
              <a:endCxn id="18" idx="3"/>
            </p:cNvCxnSpPr>
            <p:nvPr/>
          </p:nvCxnSpPr>
          <p:spPr>
            <a:xfrm flipH="1" flipV="1">
              <a:off x="7496696" y="2794948"/>
              <a:ext cx="684398" cy="145348"/>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EE54A74F-1064-4049-8A99-83F4D260285E}"/>
              </a:ext>
            </a:extLst>
          </p:cNvPr>
          <p:cNvGrpSpPr/>
          <p:nvPr/>
        </p:nvGrpSpPr>
        <p:grpSpPr>
          <a:xfrm>
            <a:off x="9790498" y="3337978"/>
            <a:ext cx="1663498" cy="497455"/>
            <a:chOff x="9790498" y="3337978"/>
            <a:chExt cx="1663498" cy="497455"/>
          </a:xfrm>
        </p:grpSpPr>
        <p:sp>
          <p:nvSpPr>
            <p:cNvPr id="20" name="TextBox 19">
              <a:extLst>
                <a:ext uri="{FF2B5EF4-FFF2-40B4-BE49-F238E27FC236}">
                  <a16:creationId xmlns:a16="http://schemas.microsoft.com/office/drawing/2014/main" id="{26FBC524-FF4A-47CE-8311-D3AB5C164FD1}"/>
                </a:ext>
              </a:extLst>
            </p:cNvPr>
            <p:cNvSpPr txBox="1"/>
            <p:nvPr/>
          </p:nvSpPr>
          <p:spPr>
            <a:xfrm>
              <a:off x="10817762" y="3466101"/>
              <a:ext cx="636234" cy="369332"/>
            </a:xfrm>
            <a:prstGeom prst="rect">
              <a:avLst/>
            </a:prstGeom>
            <a:noFill/>
          </p:spPr>
          <p:txBody>
            <a:bodyPr wrap="square" rtlCol="0">
              <a:spAutoFit/>
            </a:bodyPr>
            <a:lstStyle/>
            <a:p>
              <a:r>
                <a:rPr lang="vi-VN"/>
                <a:t>Tim</a:t>
              </a:r>
              <a:endParaRPr lang="en-US"/>
            </a:p>
          </p:txBody>
        </p:sp>
        <p:cxnSp>
          <p:nvCxnSpPr>
            <p:cNvPr id="32" name="Straight Arrow Connector 31">
              <a:extLst>
                <a:ext uri="{FF2B5EF4-FFF2-40B4-BE49-F238E27FC236}">
                  <a16:creationId xmlns:a16="http://schemas.microsoft.com/office/drawing/2014/main" id="{F4B228F0-6A55-444B-A596-813E9FBB3F13}"/>
                </a:ext>
              </a:extLst>
            </p:cNvPr>
            <p:cNvCxnSpPr>
              <a:cxnSpLocks/>
            </p:cNvCxnSpPr>
            <p:nvPr/>
          </p:nvCxnSpPr>
          <p:spPr>
            <a:xfrm>
              <a:off x="9790498" y="3337978"/>
              <a:ext cx="1018188" cy="237319"/>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5964E2D9-28FE-4AC2-AA29-42172629AA32}"/>
              </a:ext>
            </a:extLst>
          </p:cNvPr>
          <p:cNvGrpSpPr/>
          <p:nvPr/>
        </p:nvGrpSpPr>
        <p:grpSpPr>
          <a:xfrm>
            <a:off x="10441162" y="2144717"/>
            <a:ext cx="1736482" cy="437734"/>
            <a:chOff x="10441162" y="2144717"/>
            <a:chExt cx="1736482" cy="437734"/>
          </a:xfrm>
        </p:grpSpPr>
        <p:sp>
          <p:nvSpPr>
            <p:cNvPr id="22" name="TextBox 21">
              <a:extLst>
                <a:ext uri="{FF2B5EF4-FFF2-40B4-BE49-F238E27FC236}">
                  <a16:creationId xmlns:a16="http://schemas.microsoft.com/office/drawing/2014/main" id="{EA0ABDEC-2567-44C3-B8AC-5E44022F2E53}"/>
                </a:ext>
              </a:extLst>
            </p:cNvPr>
            <p:cNvSpPr txBox="1"/>
            <p:nvPr/>
          </p:nvSpPr>
          <p:spPr>
            <a:xfrm>
              <a:off x="10817762" y="2144717"/>
              <a:ext cx="1359882" cy="369332"/>
            </a:xfrm>
            <a:prstGeom prst="rect">
              <a:avLst/>
            </a:prstGeom>
            <a:noFill/>
          </p:spPr>
          <p:txBody>
            <a:bodyPr wrap="square" rtlCol="0">
              <a:spAutoFit/>
            </a:bodyPr>
            <a:lstStyle/>
            <a:p>
              <a:r>
                <a:rPr lang="vi-VN"/>
                <a:t>Động mạch</a:t>
              </a:r>
              <a:endParaRPr lang="en-US"/>
            </a:p>
          </p:txBody>
        </p:sp>
        <p:cxnSp>
          <p:nvCxnSpPr>
            <p:cNvPr id="34" name="Straight Arrow Connector 33">
              <a:extLst>
                <a:ext uri="{FF2B5EF4-FFF2-40B4-BE49-F238E27FC236}">
                  <a16:creationId xmlns:a16="http://schemas.microsoft.com/office/drawing/2014/main" id="{32104797-E803-49B3-867B-BFCD799CB8A0}"/>
                </a:ext>
              </a:extLst>
            </p:cNvPr>
            <p:cNvCxnSpPr>
              <a:cxnSpLocks/>
            </p:cNvCxnSpPr>
            <p:nvPr/>
          </p:nvCxnSpPr>
          <p:spPr>
            <a:xfrm flipV="1">
              <a:off x="10441162" y="2410757"/>
              <a:ext cx="376600" cy="171694"/>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92C6605A-AF7C-4D69-823C-C96DA7B97ADB}"/>
              </a:ext>
            </a:extLst>
          </p:cNvPr>
          <p:cNvGrpSpPr/>
          <p:nvPr/>
        </p:nvGrpSpPr>
        <p:grpSpPr>
          <a:xfrm>
            <a:off x="10362654" y="836189"/>
            <a:ext cx="1940335" cy="747446"/>
            <a:chOff x="10362654" y="836189"/>
            <a:chExt cx="1940335" cy="747446"/>
          </a:xfrm>
        </p:grpSpPr>
        <p:sp>
          <p:nvSpPr>
            <p:cNvPr id="21" name="TextBox 20">
              <a:extLst>
                <a:ext uri="{FF2B5EF4-FFF2-40B4-BE49-F238E27FC236}">
                  <a16:creationId xmlns:a16="http://schemas.microsoft.com/office/drawing/2014/main" id="{89FF7A51-C611-4F98-8B23-DEB502C45096}"/>
                </a:ext>
              </a:extLst>
            </p:cNvPr>
            <p:cNvSpPr txBox="1"/>
            <p:nvPr/>
          </p:nvSpPr>
          <p:spPr>
            <a:xfrm>
              <a:off x="10362654" y="836189"/>
              <a:ext cx="1940335" cy="369332"/>
            </a:xfrm>
            <a:prstGeom prst="rect">
              <a:avLst/>
            </a:prstGeom>
            <a:noFill/>
          </p:spPr>
          <p:txBody>
            <a:bodyPr wrap="square" rtlCol="0">
              <a:spAutoFit/>
            </a:bodyPr>
            <a:lstStyle/>
            <a:p>
              <a:r>
                <a:rPr lang="vi-VN"/>
                <a:t>Tĩnh mạch phổi</a:t>
              </a:r>
              <a:endParaRPr lang="en-US"/>
            </a:p>
          </p:txBody>
        </p:sp>
        <p:cxnSp>
          <p:nvCxnSpPr>
            <p:cNvPr id="37" name="Straight Arrow Connector 36">
              <a:extLst>
                <a:ext uri="{FF2B5EF4-FFF2-40B4-BE49-F238E27FC236}">
                  <a16:creationId xmlns:a16="http://schemas.microsoft.com/office/drawing/2014/main" id="{58513195-A128-4963-A0E0-290CB37E4D22}"/>
                </a:ext>
              </a:extLst>
            </p:cNvPr>
            <p:cNvCxnSpPr>
              <a:cxnSpLocks/>
            </p:cNvCxnSpPr>
            <p:nvPr/>
          </p:nvCxnSpPr>
          <p:spPr>
            <a:xfrm flipV="1">
              <a:off x="10467079" y="1258682"/>
              <a:ext cx="585102" cy="324953"/>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C8D29C84-64D5-4BA0-8AC7-BBE247956463}"/>
              </a:ext>
            </a:extLst>
          </p:cNvPr>
          <p:cNvGrpSpPr/>
          <p:nvPr/>
        </p:nvGrpSpPr>
        <p:grpSpPr>
          <a:xfrm>
            <a:off x="6686352" y="5994567"/>
            <a:ext cx="5251889" cy="436880"/>
            <a:chOff x="731521" y="5526666"/>
            <a:chExt cx="5251889" cy="436880"/>
          </a:xfrm>
        </p:grpSpPr>
        <p:sp>
          <p:nvSpPr>
            <p:cNvPr id="40" name="TextBox 39">
              <a:extLst>
                <a:ext uri="{FF2B5EF4-FFF2-40B4-BE49-F238E27FC236}">
                  <a16:creationId xmlns:a16="http://schemas.microsoft.com/office/drawing/2014/main" id="{61C531EA-1C84-4976-BB87-9055866B9587}"/>
                </a:ext>
              </a:extLst>
            </p:cNvPr>
            <p:cNvSpPr txBox="1"/>
            <p:nvPr/>
          </p:nvSpPr>
          <p:spPr>
            <a:xfrm>
              <a:off x="2231391" y="5560440"/>
              <a:ext cx="3752019" cy="369332"/>
            </a:xfrm>
            <a:prstGeom prst="rect">
              <a:avLst/>
            </a:prstGeom>
            <a:noFill/>
          </p:spPr>
          <p:txBody>
            <a:bodyPr wrap="square" rtlCol="0">
              <a:spAutoFit/>
            </a:bodyPr>
            <a:lstStyle/>
            <a:p>
              <a:r>
                <a:rPr lang="vi-VN" dirty="0"/>
                <a:t>Sơ đồ hai vòng tuần hoàn ở người</a:t>
              </a:r>
              <a:endParaRPr lang="en-US" dirty="0"/>
            </a:p>
          </p:txBody>
        </p:sp>
        <p:grpSp>
          <p:nvGrpSpPr>
            <p:cNvPr id="41" name="Group 40">
              <a:extLst>
                <a:ext uri="{FF2B5EF4-FFF2-40B4-BE49-F238E27FC236}">
                  <a16:creationId xmlns:a16="http://schemas.microsoft.com/office/drawing/2014/main" id="{6577170E-B38D-4699-B80F-CEF6DE2A450F}"/>
                </a:ext>
              </a:extLst>
            </p:cNvPr>
            <p:cNvGrpSpPr/>
            <p:nvPr/>
          </p:nvGrpSpPr>
          <p:grpSpPr>
            <a:xfrm>
              <a:off x="731521" y="5526666"/>
              <a:ext cx="1399540" cy="436880"/>
              <a:chOff x="5361940" y="5626100"/>
              <a:chExt cx="1399540" cy="436880"/>
            </a:xfrm>
          </p:grpSpPr>
          <p:sp>
            <p:nvSpPr>
              <p:cNvPr id="42" name="Rectangle: Rounded Corners 41">
                <a:extLst>
                  <a:ext uri="{FF2B5EF4-FFF2-40B4-BE49-F238E27FC236}">
                    <a16:creationId xmlns:a16="http://schemas.microsoft.com/office/drawing/2014/main" id="{6D00EAFB-614B-4A64-92D5-B5527E2E6ED9}"/>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4B8489C3-4AB1-49EC-837B-444E1C14EFDF}"/>
                  </a:ext>
                </a:extLst>
              </p:cNvPr>
              <p:cNvSpPr txBox="1"/>
              <p:nvPr/>
            </p:nvSpPr>
            <p:spPr>
              <a:xfrm>
                <a:off x="5462270" y="5659874"/>
                <a:ext cx="1198880" cy="369332"/>
              </a:xfrm>
              <a:prstGeom prst="rect">
                <a:avLst/>
              </a:prstGeom>
              <a:noFill/>
            </p:spPr>
            <p:txBody>
              <a:bodyPr wrap="square" rtlCol="0">
                <a:spAutoFit/>
              </a:bodyPr>
              <a:lstStyle/>
              <a:p>
                <a:r>
                  <a:rPr lang="vi-VN" b="1">
                    <a:solidFill>
                      <a:schemeClr val="bg1"/>
                    </a:solidFill>
                  </a:rPr>
                  <a:t>Hình 31.5</a:t>
                </a:r>
                <a:endParaRPr lang="en-US" b="1">
                  <a:solidFill>
                    <a:schemeClr val="bg1"/>
                  </a:solidFill>
                </a:endParaRPr>
              </a:p>
            </p:txBody>
          </p:sp>
        </p:grpSp>
      </p:grpSp>
    </p:spTree>
    <p:extLst>
      <p:ext uri="{BB962C8B-B14F-4D97-AF65-F5344CB8AC3E}">
        <p14:creationId xmlns:p14="http://schemas.microsoft.com/office/powerpoint/2010/main" val="42413838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Horizontal)">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25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right)">
                                      <p:cBhvr>
                                        <p:cTn id="26" dur="5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right)">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wipe(left)">
                                      <p:cBhvr>
                                        <p:cTn id="41" dur="500"/>
                                        <p:tgtEl>
                                          <p:spTgt spid="4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wipe(left)">
                                      <p:cBhvr>
                                        <p:cTn id="51" dur="500"/>
                                        <p:tgtEl>
                                          <p:spTgt spid="5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Effect transition="in" filter="fade">
                                      <p:cBhvr>
                                        <p:cTn id="58" dur="500"/>
                                        <p:tgtEl>
                                          <p:spTgt spid="16"/>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animEffect transition="in" filter="fade">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left)">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fade">
                                      <p:cBhvr>
                                        <p:cTn id="73" dur="500"/>
                                        <p:tgtEl>
                                          <p:spTgt spid="4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wipe(left)">
                                      <p:cBhvr>
                                        <p:cTn id="78" dur="500"/>
                                        <p:tgtEl>
                                          <p:spTgt spid="1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fade">
                                      <p:cBhvr>
                                        <p:cTn id="83" dur="500"/>
                                        <p:tgtEl>
                                          <p:spTgt spid="45"/>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wipe(left)">
                                      <p:cBhvr>
                                        <p:cTn id="8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P spid="14" grpId="0"/>
      <p:bldP spid="16" grpId="0"/>
      <p:bldP spid="17"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3D67EF-4F3D-40FE-8341-6FA756A363C3}"/>
              </a:ext>
            </a:extLst>
          </p:cNvPr>
          <p:cNvSpPr txBox="1"/>
          <p:nvPr/>
        </p:nvSpPr>
        <p:spPr>
          <a:xfrm>
            <a:off x="346718" y="2349724"/>
            <a:ext cx="5014604" cy="419159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i="1" u="none" strike="noStrike" kern="1200" cap="none" spc="0" normalizeH="0" baseline="0" noProof="0" dirty="0">
                <a:ln>
                  <a:noFill/>
                </a:ln>
                <a:effectLst/>
                <a:uLnTx/>
                <a:uFillTx/>
                <a:latin typeface="Arial" panose="020B0604020202020204" pitchFamily="34" charset="0"/>
                <a:ea typeface="+mn-ea"/>
                <a:cs typeface="+mn-cs"/>
              </a:rPr>
              <a:t>- </a:t>
            </a:r>
            <a:r>
              <a:rPr kumimoji="0" lang="vi-VN" sz="2800" i="1" u="none" strike="noStrike" kern="1200" cap="none" spc="0" normalizeH="0" baseline="0" noProof="0" dirty="0">
                <a:ln>
                  <a:noFill/>
                </a:ln>
                <a:effectLst/>
                <a:uLnTx/>
                <a:uFillTx/>
                <a:latin typeface="Arial" panose="020B0604020202020204" pitchFamily="34" charset="0"/>
                <a:ea typeface="+mn-ea"/>
                <a:cs typeface="+mn-cs"/>
              </a:rPr>
              <a:t>Nước, chất dinh dưỡng, chất thải,...được vận chuyển trong cơ thể nhờ hoạt động của hệ tuần hoàn. </a:t>
            </a:r>
            <a:endParaRPr kumimoji="0" lang="en-US" sz="2800" i="1" u="none" strike="noStrike" kern="1200" cap="none" spc="0" normalizeH="0" baseline="0" noProof="0" dirty="0">
              <a:ln>
                <a:noFill/>
              </a:ln>
              <a:effectLst/>
              <a:uLnTx/>
              <a:uFillTx/>
              <a:latin typeface="Arial" panose="020B0604020202020204" pitchFamily="34" charset="0"/>
              <a:ea typeface="+mn-ea"/>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i="1" u="none" strike="noStrike" kern="1200" cap="none" spc="0" normalizeH="0" baseline="0" noProof="0" dirty="0">
                <a:ln>
                  <a:noFill/>
                </a:ln>
                <a:effectLst/>
                <a:uLnTx/>
                <a:uFillTx/>
                <a:latin typeface="Arial" panose="020B0604020202020204" pitchFamily="34" charset="0"/>
                <a:ea typeface="+mn-ea"/>
                <a:cs typeface="+mn-cs"/>
              </a:rPr>
              <a:t>- </a:t>
            </a:r>
            <a:r>
              <a:rPr kumimoji="0" lang="vi-VN" sz="2800" i="1" u="none" strike="noStrike" kern="1200" cap="none" spc="0" normalizeH="0" baseline="0" noProof="0" dirty="0">
                <a:ln>
                  <a:noFill/>
                </a:ln>
                <a:effectLst/>
                <a:uLnTx/>
                <a:uFillTx/>
                <a:latin typeface="Arial" panose="020B0604020202020204" pitchFamily="34" charset="0"/>
                <a:ea typeface="+mn-ea"/>
                <a:cs typeface="+mn-cs"/>
              </a:rPr>
              <a:t>Ở người, sự vận chuyển các chất diễn ra theo</a:t>
            </a:r>
            <a:r>
              <a:rPr kumimoji="0" lang="en-US" sz="2800" i="1" u="none" strike="noStrike" kern="1200" cap="none" spc="0" normalizeH="0" baseline="0" noProof="0" dirty="0">
                <a:ln>
                  <a:noFill/>
                </a:ln>
                <a:effectLst/>
                <a:uLnTx/>
                <a:uFillTx/>
                <a:latin typeface="Arial" panose="020B0604020202020204" pitchFamily="34" charset="0"/>
                <a:ea typeface="+mn-ea"/>
                <a:cs typeface="+mn-cs"/>
              </a:rPr>
              <a:t>:</a:t>
            </a:r>
          </a:p>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2800" b="1" i="1" u="none" strike="noStrike" kern="1200" cap="none" spc="0" normalizeH="0" baseline="0" noProof="0" dirty="0">
                <a:ln>
                  <a:noFill/>
                </a:ln>
                <a:solidFill>
                  <a:srgbClr val="FF0066"/>
                </a:solidFill>
                <a:effectLst/>
                <a:uLnTx/>
                <a:uFillTx/>
                <a:latin typeface="Arial" panose="020B0604020202020204" pitchFamily="34" charset="0"/>
                <a:ea typeface="+mn-ea"/>
                <a:cs typeface="+mn-cs"/>
              </a:rPr>
              <a:t>Vòng tuần hoàn nhỏ</a:t>
            </a:r>
            <a:r>
              <a:rPr kumimoji="0" lang="en-US" sz="2800" b="1" i="1" u="none" strike="noStrike" kern="1200" cap="none" spc="0" normalizeH="0" baseline="0" noProof="0" dirty="0">
                <a:ln>
                  <a:noFill/>
                </a:ln>
                <a:solidFill>
                  <a:srgbClr val="FF0066"/>
                </a:solidFill>
                <a:effectLst/>
                <a:uLnTx/>
                <a:uFillTx/>
                <a:latin typeface="Arial" panose="020B0604020202020204" pitchFamily="34" charset="0"/>
                <a:ea typeface="+mn-ea"/>
                <a:cs typeface="+mn-cs"/>
              </a:rPr>
              <a:t>.</a:t>
            </a:r>
            <a:r>
              <a:rPr kumimoji="0" lang="vi-VN" sz="2800" b="1" i="1" u="none" strike="noStrike" kern="1200" cap="none" spc="0" normalizeH="0" baseline="0" noProof="0" dirty="0">
                <a:ln>
                  <a:noFill/>
                </a:ln>
                <a:solidFill>
                  <a:srgbClr val="0A5865"/>
                </a:solidFill>
                <a:effectLst/>
                <a:uLnTx/>
                <a:uFillTx/>
                <a:latin typeface="Arial" panose="020B0604020202020204" pitchFamily="34" charset="0"/>
                <a:ea typeface="+mn-ea"/>
                <a:cs typeface="+mn-cs"/>
              </a:rPr>
              <a:t> </a:t>
            </a:r>
            <a:endParaRPr kumimoji="0" lang="en-US" sz="2800" b="1" i="1" u="none" strike="noStrike" kern="1200" cap="none" spc="0" normalizeH="0" baseline="0" noProof="0" dirty="0">
              <a:ln>
                <a:noFill/>
              </a:ln>
              <a:solidFill>
                <a:srgbClr val="0A5865"/>
              </a:solidFill>
              <a:effectLst/>
              <a:uLnTx/>
              <a:uFillTx/>
              <a:latin typeface="Arial" panose="020B0604020202020204" pitchFamily="34" charset="0"/>
              <a:ea typeface="+mn-ea"/>
              <a:cs typeface="+mn-cs"/>
            </a:endParaRPr>
          </a:p>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2800" b="1" i="1" u="none" strike="noStrike" kern="1200" cap="none" spc="0" normalizeH="0" baseline="0" noProof="0" dirty="0">
                <a:ln>
                  <a:noFill/>
                </a:ln>
                <a:solidFill>
                  <a:srgbClr val="0070C0"/>
                </a:solidFill>
                <a:effectLst/>
                <a:uLnTx/>
                <a:uFillTx/>
                <a:latin typeface="Arial" panose="020B0604020202020204" pitchFamily="34" charset="0"/>
                <a:ea typeface="+mn-ea"/>
                <a:cs typeface="+mn-cs"/>
              </a:rPr>
              <a:t>Vòng tuần hoàn lớn</a:t>
            </a:r>
            <a:r>
              <a:rPr kumimoji="0" lang="en-US" sz="2800" b="1" i="1" u="none" strike="noStrike" kern="1200" cap="none" spc="0" normalizeH="0" baseline="0" noProof="0" dirty="0">
                <a:ln>
                  <a:noFill/>
                </a:ln>
                <a:solidFill>
                  <a:srgbClr val="0070C0"/>
                </a:solidFill>
                <a:effectLst/>
                <a:uLnTx/>
                <a:uFillTx/>
                <a:latin typeface="Arial" panose="020B0604020202020204" pitchFamily="34" charset="0"/>
                <a:ea typeface="+mn-ea"/>
                <a:cs typeface="+mn-cs"/>
              </a:rPr>
              <a:t>.</a:t>
            </a:r>
            <a:endParaRPr kumimoji="0" lang="en-US" sz="2800" b="1" i="1"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nvGrpSpPr>
          <p:cNvPr id="35" name="Group 34">
            <a:extLst>
              <a:ext uri="{FF2B5EF4-FFF2-40B4-BE49-F238E27FC236}">
                <a16:creationId xmlns:a16="http://schemas.microsoft.com/office/drawing/2014/main" id="{AAC915C0-0F95-4BB4-B466-DD16D7333051}"/>
              </a:ext>
            </a:extLst>
          </p:cNvPr>
          <p:cNvGrpSpPr/>
          <p:nvPr/>
        </p:nvGrpSpPr>
        <p:grpSpPr>
          <a:xfrm>
            <a:off x="5505240" y="651043"/>
            <a:ext cx="6334762" cy="5555914"/>
            <a:chOff x="5968227" y="198939"/>
            <a:chExt cx="6334762" cy="5555914"/>
          </a:xfrm>
        </p:grpSpPr>
        <p:grpSp>
          <p:nvGrpSpPr>
            <p:cNvPr id="3" name="Group 2">
              <a:extLst>
                <a:ext uri="{FF2B5EF4-FFF2-40B4-BE49-F238E27FC236}">
                  <a16:creationId xmlns:a16="http://schemas.microsoft.com/office/drawing/2014/main" id="{CCCB97D0-28E0-4DDC-9234-7F83B165B550}"/>
                </a:ext>
              </a:extLst>
            </p:cNvPr>
            <p:cNvGrpSpPr/>
            <p:nvPr/>
          </p:nvGrpSpPr>
          <p:grpSpPr>
            <a:xfrm>
              <a:off x="7784533" y="461562"/>
              <a:ext cx="3063240" cy="4580953"/>
              <a:chOff x="5836920" y="883919"/>
              <a:chExt cx="3063240" cy="4291261"/>
            </a:xfrm>
          </p:grpSpPr>
          <p:pic>
            <p:nvPicPr>
              <p:cNvPr id="4" name="Picture 3" descr="Logo&#10;&#10;Description automatically generated">
                <a:extLst>
                  <a:ext uri="{FF2B5EF4-FFF2-40B4-BE49-F238E27FC236}">
                    <a16:creationId xmlns:a16="http://schemas.microsoft.com/office/drawing/2014/main" id="{541CD1C5-5DF4-4692-9C1C-1CFFE6235E9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6200" l="9811" r="89953">
                            <a14:foregroundMark x1="42790" y1="91900" x2="42790" y2="91900"/>
                            <a14:foregroundMark x1="53073" y1="96200" x2="53073" y2="96200"/>
                            <a14:backgroundMark x1="46572" y1="46100" x2="46572" y2="46100"/>
                            <a14:backgroundMark x1="33333" y1="31600" x2="33333" y2="31600"/>
                            <a14:backgroundMark x1="63593" y1="31100" x2="63593" y2="31100"/>
                            <a14:backgroundMark x1="64539" y1="28700" x2="64539" y2="28700"/>
                            <a14:backgroundMark x1="32979" y1="29200" x2="32979" y2="29200"/>
                          </a14:backgroundRemoval>
                        </a14:imgEffect>
                      </a14:imgLayer>
                    </a14:imgProps>
                  </a:ext>
                  <a:ext uri="{28A0092B-C50C-407E-A947-70E740481C1C}">
                    <a14:useLocalDpi xmlns:a14="http://schemas.microsoft.com/office/drawing/2010/main" val="0"/>
                  </a:ext>
                </a:extLst>
              </a:blip>
              <a:srcRect l="9566" t="9839" r="14359"/>
              <a:stretch/>
            </p:blipFill>
            <p:spPr>
              <a:xfrm>
                <a:off x="5836920" y="883919"/>
                <a:ext cx="3063240" cy="4291261"/>
              </a:xfrm>
              <a:prstGeom prst="rect">
                <a:avLst/>
              </a:prstGeom>
            </p:spPr>
          </p:pic>
          <p:sp>
            <p:nvSpPr>
              <p:cNvPr id="5" name="Freeform: Shape 4">
                <a:extLst>
                  <a:ext uri="{FF2B5EF4-FFF2-40B4-BE49-F238E27FC236}">
                    <a16:creationId xmlns:a16="http://schemas.microsoft.com/office/drawing/2014/main" id="{C3BA82AB-B8DA-4BC0-B63E-1E841EF97130}"/>
                  </a:ext>
                </a:extLst>
              </p:cNvPr>
              <p:cNvSpPr/>
              <p:nvPr/>
            </p:nvSpPr>
            <p:spPr>
              <a:xfrm>
                <a:off x="7109460" y="3470910"/>
                <a:ext cx="426720" cy="436245"/>
              </a:xfrm>
              <a:custGeom>
                <a:avLst/>
                <a:gdLst>
                  <a:gd name="connsiteX0" fmla="*/ 0 w 426720"/>
                  <a:gd name="connsiteY0" fmla="*/ 300990 h 436245"/>
                  <a:gd name="connsiteX1" fmla="*/ 104775 w 426720"/>
                  <a:gd name="connsiteY1" fmla="*/ 436245 h 436245"/>
                  <a:gd name="connsiteX2" fmla="*/ 318135 w 426720"/>
                  <a:gd name="connsiteY2" fmla="*/ 249555 h 436245"/>
                  <a:gd name="connsiteX3" fmla="*/ 390525 w 426720"/>
                  <a:gd name="connsiteY3" fmla="*/ 139065 h 436245"/>
                  <a:gd name="connsiteX4" fmla="*/ 409575 w 426720"/>
                  <a:gd name="connsiteY4" fmla="*/ 97155 h 436245"/>
                  <a:gd name="connsiteX5" fmla="*/ 426720 w 426720"/>
                  <a:gd name="connsiteY5" fmla="*/ 30480 h 436245"/>
                  <a:gd name="connsiteX6" fmla="*/ 392430 w 426720"/>
                  <a:gd name="connsiteY6" fmla="*/ 0 h 436245"/>
                  <a:gd name="connsiteX7" fmla="*/ 346710 w 426720"/>
                  <a:gd name="connsiteY7" fmla="*/ 7620 h 436245"/>
                  <a:gd name="connsiteX8" fmla="*/ 291465 w 426720"/>
                  <a:gd name="connsiteY8" fmla="*/ 78105 h 436245"/>
                  <a:gd name="connsiteX9" fmla="*/ 259080 w 426720"/>
                  <a:gd name="connsiteY9" fmla="*/ 137160 h 436245"/>
                  <a:gd name="connsiteX10" fmla="*/ 205740 w 426720"/>
                  <a:gd name="connsiteY10" fmla="*/ 165735 h 436245"/>
                  <a:gd name="connsiteX11" fmla="*/ 114300 w 426720"/>
                  <a:gd name="connsiteY11" fmla="*/ 173355 h 436245"/>
                  <a:gd name="connsiteX12" fmla="*/ 57150 w 426720"/>
                  <a:gd name="connsiteY12" fmla="*/ 234315 h 436245"/>
                  <a:gd name="connsiteX13" fmla="*/ 0 w 426720"/>
                  <a:gd name="connsiteY13" fmla="*/ 300990 h 43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720" h="436245">
                    <a:moveTo>
                      <a:pt x="0" y="300990"/>
                    </a:moveTo>
                    <a:lnTo>
                      <a:pt x="104775" y="436245"/>
                    </a:lnTo>
                    <a:lnTo>
                      <a:pt x="318135" y="249555"/>
                    </a:lnTo>
                    <a:lnTo>
                      <a:pt x="390525" y="139065"/>
                    </a:lnTo>
                    <a:lnTo>
                      <a:pt x="409575" y="97155"/>
                    </a:lnTo>
                    <a:lnTo>
                      <a:pt x="426720" y="30480"/>
                    </a:lnTo>
                    <a:lnTo>
                      <a:pt x="392430" y="0"/>
                    </a:lnTo>
                    <a:lnTo>
                      <a:pt x="346710" y="7620"/>
                    </a:lnTo>
                    <a:lnTo>
                      <a:pt x="291465" y="78105"/>
                    </a:lnTo>
                    <a:lnTo>
                      <a:pt x="259080" y="137160"/>
                    </a:lnTo>
                    <a:lnTo>
                      <a:pt x="205740" y="165735"/>
                    </a:lnTo>
                    <a:lnTo>
                      <a:pt x="114300" y="173355"/>
                    </a:lnTo>
                    <a:lnTo>
                      <a:pt x="57150" y="234315"/>
                    </a:lnTo>
                    <a:lnTo>
                      <a:pt x="0" y="300990"/>
                    </a:lnTo>
                    <a:close/>
                  </a:path>
                </a:pathLst>
              </a:custGeom>
              <a:solidFill>
                <a:srgbClr val="830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190E69B1-4A60-4451-86D9-2912E551B144}"/>
                  </a:ext>
                </a:extLst>
              </p:cNvPr>
              <p:cNvSpPr/>
              <p:nvPr/>
            </p:nvSpPr>
            <p:spPr>
              <a:xfrm>
                <a:off x="6732270" y="3265170"/>
                <a:ext cx="215265" cy="249555"/>
              </a:xfrm>
              <a:custGeom>
                <a:avLst/>
                <a:gdLst>
                  <a:gd name="connsiteX0" fmla="*/ 0 w 215265"/>
                  <a:gd name="connsiteY0" fmla="*/ 127635 h 249555"/>
                  <a:gd name="connsiteX1" fmla="*/ 72390 w 215265"/>
                  <a:gd name="connsiteY1" fmla="*/ 249555 h 249555"/>
                  <a:gd name="connsiteX2" fmla="*/ 177165 w 215265"/>
                  <a:gd name="connsiteY2" fmla="*/ 135255 h 249555"/>
                  <a:gd name="connsiteX3" fmla="*/ 200025 w 215265"/>
                  <a:gd name="connsiteY3" fmla="*/ 80010 h 249555"/>
                  <a:gd name="connsiteX4" fmla="*/ 215265 w 215265"/>
                  <a:gd name="connsiteY4" fmla="*/ 41910 h 249555"/>
                  <a:gd name="connsiteX5" fmla="*/ 194310 w 215265"/>
                  <a:gd name="connsiteY5" fmla="*/ 19050 h 249555"/>
                  <a:gd name="connsiteX6" fmla="*/ 177165 w 215265"/>
                  <a:gd name="connsiteY6" fmla="*/ 1905 h 249555"/>
                  <a:gd name="connsiteX7" fmla="*/ 142875 w 215265"/>
                  <a:gd name="connsiteY7" fmla="*/ 0 h 249555"/>
                  <a:gd name="connsiteX8" fmla="*/ 97155 w 215265"/>
                  <a:gd name="connsiteY8" fmla="*/ 20955 h 249555"/>
                  <a:gd name="connsiteX9" fmla="*/ 32385 w 215265"/>
                  <a:gd name="connsiteY9" fmla="*/ 70485 h 249555"/>
                  <a:gd name="connsiteX10" fmla="*/ 0 w 215265"/>
                  <a:gd name="connsiteY10" fmla="*/ 127635 h 24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265" h="249555">
                    <a:moveTo>
                      <a:pt x="0" y="127635"/>
                    </a:moveTo>
                    <a:lnTo>
                      <a:pt x="72390" y="249555"/>
                    </a:lnTo>
                    <a:lnTo>
                      <a:pt x="177165" y="135255"/>
                    </a:lnTo>
                    <a:lnTo>
                      <a:pt x="200025" y="80010"/>
                    </a:lnTo>
                    <a:lnTo>
                      <a:pt x="215265" y="41910"/>
                    </a:lnTo>
                    <a:lnTo>
                      <a:pt x="194310" y="19050"/>
                    </a:lnTo>
                    <a:lnTo>
                      <a:pt x="177165" y="1905"/>
                    </a:lnTo>
                    <a:lnTo>
                      <a:pt x="142875" y="0"/>
                    </a:lnTo>
                    <a:lnTo>
                      <a:pt x="97155" y="20955"/>
                    </a:lnTo>
                    <a:lnTo>
                      <a:pt x="32385" y="70485"/>
                    </a:lnTo>
                    <a:lnTo>
                      <a:pt x="0" y="127635"/>
                    </a:lnTo>
                    <a:close/>
                  </a:path>
                </a:pathLst>
              </a:custGeom>
              <a:solidFill>
                <a:srgbClr val="830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150F66A4-743A-4119-BDEF-86CEEC68D188}"/>
                  </a:ext>
                </a:extLst>
              </p:cNvPr>
              <p:cNvSpPr/>
              <p:nvPr/>
            </p:nvSpPr>
            <p:spPr>
              <a:xfrm>
                <a:off x="7261860" y="2607945"/>
                <a:ext cx="268605" cy="310515"/>
              </a:xfrm>
              <a:custGeom>
                <a:avLst/>
                <a:gdLst>
                  <a:gd name="connsiteX0" fmla="*/ 249555 w 268605"/>
                  <a:gd name="connsiteY0" fmla="*/ 0 h 310515"/>
                  <a:gd name="connsiteX1" fmla="*/ 0 w 268605"/>
                  <a:gd name="connsiteY1" fmla="*/ 266700 h 310515"/>
                  <a:gd name="connsiteX2" fmla="*/ 68580 w 268605"/>
                  <a:gd name="connsiteY2" fmla="*/ 310515 h 310515"/>
                  <a:gd name="connsiteX3" fmla="*/ 156210 w 268605"/>
                  <a:gd name="connsiteY3" fmla="*/ 219075 h 310515"/>
                  <a:gd name="connsiteX4" fmla="*/ 209550 w 268605"/>
                  <a:gd name="connsiteY4" fmla="*/ 219075 h 310515"/>
                  <a:gd name="connsiteX5" fmla="*/ 259080 w 268605"/>
                  <a:gd name="connsiteY5" fmla="*/ 160020 h 310515"/>
                  <a:gd name="connsiteX6" fmla="*/ 268605 w 268605"/>
                  <a:gd name="connsiteY6" fmla="*/ 125730 h 310515"/>
                  <a:gd name="connsiteX7" fmla="*/ 249555 w 268605"/>
                  <a:gd name="connsiteY7" fmla="*/ 0 h 31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05" h="310515">
                    <a:moveTo>
                      <a:pt x="249555" y="0"/>
                    </a:moveTo>
                    <a:lnTo>
                      <a:pt x="0" y="266700"/>
                    </a:lnTo>
                    <a:lnTo>
                      <a:pt x="68580" y="310515"/>
                    </a:lnTo>
                    <a:lnTo>
                      <a:pt x="156210" y="219075"/>
                    </a:lnTo>
                    <a:lnTo>
                      <a:pt x="209550" y="219075"/>
                    </a:lnTo>
                    <a:lnTo>
                      <a:pt x="259080" y="160020"/>
                    </a:lnTo>
                    <a:lnTo>
                      <a:pt x="268605" y="125730"/>
                    </a:lnTo>
                    <a:lnTo>
                      <a:pt x="249555" y="0"/>
                    </a:lnTo>
                    <a:close/>
                  </a:path>
                </a:pathLst>
              </a:custGeom>
              <a:solidFill>
                <a:srgbClr val="00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9194857-808E-4E0B-BCF1-8FFDF423CE2A}"/>
                  </a:ext>
                </a:extLst>
              </p:cNvPr>
              <p:cNvSpPr/>
              <p:nvPr/>
            </p:nvSpPr>
            <p:spPr>
              <a:xfrm>
                <a:off x="6785610" y="1520190"/>
                <a:ext cx="333375" cy="331470"/>
              </a:xfrm>
              <a:custGeom>
                <a:avLst/>
                <a:gdLst>
                  <a:gd name="connsiteX0" fmla="*/ 188595 w 333375"/>
                  <a:gd name="connsiteY0" fmla="*/ 5715 h 331470"/>
                  <a:gd name="connsiteX1" fmla="*/ 19050 w 333375"/>
                  <a:gd name="connsiteY1" fmla="*/ 160020 h 331470"/>
                  <a:gd name="connsiteX2" fmla="*/ 0 w 333375"/>
                  <a:gd name="connsiteY2" fmla="*/ 217170 h 331470"/>
                  <a:gd name="connsiteX3" fmla="*/ 13335 w 333375"/>
                  <a:gd name="connsiteY3" fmla="*/ 274320 h 331470"/>
                  <a:gd name="connsiteX4" fmla="*/ 41910 w 333375"/>
                  <a:gd name="connsiteY4" fmla="*/ 331470 h 331470"/>
                  <a:gd name="connsiteX5" fmla="*/ 142875 w 333375"/>
                  <a:gd name="connsiteY5" fmla="*/ 272415 h 331470"/>
                  <a:gd name="connsiteX6" fmla="*/ 219075 w 333375"/>
                  <a:gd name="connsiteY6" fmla="*/ 173355 h 331470"/>
                  <a:gd name="connsiteX7" fmla="*/ 219075 w 333375"/>
                  <a:gd name="connsiteY7" fmla="*/ 123825 h 331470"/>
                  <a:gd name="connsiteX8" fmla="*/ 333375 w 333375"/>
                  <a:gd name="connsiteY8" fmla="*/ 41910 h 331470"/>
                  <a:gd name="connsiteX9" fmla="*/ 281940 w 333375"/>
                  <a:gd name="connsiteY9" fmla="*/ 0 h 331470"/>
                  <a:gd name="connsiteX10" fmla="*/ 188595 w 333375"/>
                  <a:gd name="connsiteY10" fmla="*/ 5715 h 33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375" h="331470">
                    <a:moveTo>
                      <a:pt x="188595" y="5715"/>
                    </a:moveTo>
                    <a:lnTo>
                      <a:pt x="19050" y="160020"/>
                    </a:lnTo>
                    <a:lnTo>
                      <a:pt x="0" y="217170"/>
                    </a:lnTo>
                    <a:lnTo>
                      <a:pt x="13335" y="274320"/>
                    </a:lnTo>
                    <a:lnTo>
                      <a:pt x="41910" y="331470"/>
                    </a:lnTo>
                    <a:lnTo>
                      <a:pt x="142875" y="272415"/>
                    </a:lnTo>
                    <a:lnTo>
                      <a:pt x="219075" y="173355"/>
                    </a:lnTo>
                    <a:lnTo>
                      <a:pt x="219075" y="123825"/>
                    </a:lnTo>
                    <a:lnTo>
                      <a:pt x="333375" y="41910"/>
                    </a:lnTo>
                    <a:lnTo>
                      <a:pt x="281940" y="0"/>
                    </a:lnTo>
                    <a:lnTo>
                      <a:pt x="188595" y="5715"/>
                    </a:lnTo>
                    <a:close/>
                  </a:path>
                </a:pathLst>
              </a:custGeom>
              <a:solidFill>
                <a:srgbClr val="FF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A9F9E93D-DE04-4041-AADF-3CFCA98579D3}"/>
                  </a:ext>
                </a:extLst>
              </p:cNvPr>
              <p:cNvSpPr/>
              <p:nvPr/>
            </p:nvSpPr>
            <p:spPr>
              <a:xfrm>
                <a:off x="7416165" y="1718310"/>
                <a:ext cx="182880" cy="335280"/>
              </a:xfrm>
              <a:custGeom>
                <a:avLst/>
                <a:gdLst>
                  <a:gd name="connsiteX0" fmla="*/ 68580 w 182880"/>
                  <a:gd name="connsiteY0" fmla="*/ 335280 h 335280"/>
                  <a:gd name="connsiteX1" fmla="*/ 24765 w 182880"/>
                  <a:gd name="connsiteY1" fmla="*/ 299085 h 335280"/>
                  <a:gd name="connsiteX2" fmla="*/ 1905 w 182880"/>
                  <a:gd name="connsiteY2" fmla="*/ 243840 h 335280"/>
                  <a:gd name="connsiteX3" fmla="*/ 0 w 182880"/>
                  <a:gd name="connsiteY3" fmla="*/ 194310 h 335280"/>
                  <a:gd name="connsiteX4" fmla="*/ 17145 w 182880"/>
                  <a:gd name="connsiteY4" fmla="*/ 160020 h 335280"/>
                  <a:gd name="connsiteX5" fmla="*/ 120015 w 182880"/>
                  <a:gd name="connsiteY5" fmla="*/ 89535 h 335280"/>
                  <a:gd name="connsiteX6" fmla="*/ 154305 w 182880"/>
                  <a:gd name="connsiteY6" fmla="*/ 13335 h 335280"/>
                  <a:gd name="connsiteX7" fmla="*/ 171450 w 182880"/>
                  <a:gd name="connsiteY7" fmla="*/ 0 h 335280"/>
                  <a:gd name="connsiteX8" fmla="*/ 182880 w 182880"/>
                  <a:gd name="connsiteY8" fmla="*/ 38100 h 335280"/>
                  <a:gd name="connsiteX9" fmla="*/ 165735 w 182880"/>
                  <a:gd name="connsiteY9" fmla="*/ 135255 h 335280"/>
                  <a:gd name="connsiteX10" fmla="*/ 125730 w 182880"/>
                  <a:gd name="connsiteY10" fmla="*/ 217170 h 335280"/>
                  <a:gd name="connsiteX11" fmla="*/ 68580 w 182880"/>
                  <a:gd name="connsiteY11" fmla="*/ 335280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880" h="335280">
                    <a:moveTo>
                      <a:pt x="68580" y="335280"/>
                    </a:moveTo>
                    <a:lnTo>
                      <a:pt x="24765" y="299085"/>
                    </a:lnTo>
                    <a:lnTo>
                      <a:pt x="1905" y="243840"/>
                    </a:lnTo>
                    <a:lnTo>
                      <a:pt x="0" y="194310"/>
                    </a:lnTo>
                    <a:lnTo>
                      <a:pt x="17145" y="160020"/>
                    </a:lnTo>
                    <a:lnTo>
                      <a:pt x="120015" y="89535"/>
                    </a:lnTo>
                    <a:lnTo>
                      <a:pt x="154305" y="13335"/>
                    </a:lnTo>
                    <a:lnTo>
                      <a:pt x="171450" y="0"/>
                    </a:lnTo>
                    <a:lnTo>
                      <a:pt x="182880" y="38100"/>
                    </a:lnTo>
                    <a:lnTo>
                      <a:pt x="165735" y="135255"/>
                    </a:lnTo>
                    <a:lnTo>
                      <a:pt x="125730" y="217170"/>
                    </a:lnTo>
                    <a:lnTo>
                      <a:pt x="68580" y="335280"/>
                    </a:lnTo>
                    <a:close/>
                  </a:path>
                </a:pathLst>
              </a:custGeom>
              <a:solidFill>
                <a:srgbClr val="FF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5195194D-EE35-4CFD-B1B0-598892451B45}"/>
                </a:ext>
              </a:extLst>
            </p:cNvPr>
            <p:cNvSpPr txBox="1"/>
            <p:nvPr/>
          </p:nvSpPr>
          <p:spPr>
            <a:xfrm>
              <a:off x="8392611" y="198939"/>
              <a:ext cx="175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Mao mạch phổi</a:t>
              </a:r>
              <a:endParaRPr kumimoji="0" lang="en-US" sz="1800" b="0" i="0" u="none" strike="noStrike" kern="1200" cap="none" spc="0" normalizeH="0" baseline="0" noProof="0">
                <a:ln>
                  <a:noFill/>
                </a:ln>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454A5B6-0143-486C-A8BA-888684566F95}"/>
                </a:ext>
              </a:extLst>
            </p:cNvPr>
            <p:cNvSpPr txBox="1"/>
            <p:nvPr/>
          </p:nvSpPr>
          <p:spPr>
            <a:xfrm>
              <a:off x="8458538" y="1736343"/>
              <a:ext cx="18104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400" b="0" i="0" u="none" strike="noStrike" kern="1200" cap="none" spc="0" normalizeH="0" baseline="0" noProof="0">
                  <a:ln>
                    <a:noFill/>
                  </a:ln>
                  <a:effectLst/>
                  <a:uLnTx/>
                  <a:uFillTx/>
                  <a:latin typeface="Arial" panose="020B0604020202020204" pitchFamily="34" charset="0"/>
                  <a:ea typeface="+mn-ea"/>
                  <a:cs typeface="+mn-cs"/>
                </a:rPr>
                <a:t>Vòng tuần hoàn nhỏ</a:t>
              </a:r>
              <a:endParaRPr kumimoji="0" lang="en-US" sz="1400" b="0" i="0" u="none" strike="noStrike" kern="1200" cap="none" spc="0" normalizeH="0" baseline="0" noProof="0">
                <a:ln>
                  <a:noFill/>
                </a:ln>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6E4D2E1-0380-42ED-9BF2-C1BC28BE4D2B}"/>
                </a:ext>
              </a:extLst>
            </p:cNvPr>
            <p:cNvSpPr txBox="1"/>
            <p:nvPr/>
          </p:nvSpPr>
          <p:spPr>
            <a:xfrm>
              <a:off x="8505620" y="3792891"/>
              <a:ext cx="17556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400" b="0" i="0" u="none" strike="noStrike" kern="1200" cap="none" spc="0" normalizeH="0" baseline="0" noProof="0">
                  <a:ln>
                    <a:noFill/>
                  </a:ln>
                  <a:effectLst/>
                  <a:uLnTx/>
                  <a:uFillTx/>
                  <a:latin typeface="Arial" panose="020B0604020202020204" pitchFamily="34" charset="0"/>
                  <a:ea typeface="+mn-ea"/>
                  <a:cs typeface="+mn-cs"/>
                </a:rPr>
                <a:t>Vòng tuần hoàn lớn</a:t>
              </a:r>
              <a:endParaRPr kumimoji="0" lang="en-US" sz="1400" b="0" i="0" u="none" strike="noStrike" kern="1200" cap="none" spc="0" normalizeH="0" baseline="0" noProof="0">
                <a:ln>
                  <a:noFill/>
                </a:ln>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595C80A-2887-4A0B-8031-4F0A7F51ED25}"/>
                </a:ext>
              </a:extLst>
            </p:cNvPr>
            <p:cNvSpPr txBox="1"/>
            <p:nvPr/>
          </p:nvSpPr>
          <p:spPr>
            <a:xfrm>
              <a:off x="6279010" y="4777185"/>
              <a:ext cx="27875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Mao mạch ở các cơ quan</a:t>
              </a:r>
              <a:endParaRPr kumimoji="0" lang="en-US" sz="1800" b="0" i="0" u="none" strike="noStrike" kern="1200" cap="none" spc="0" normalizeH="0" baseline="0" noProof="0">
                <a:ln>
                  <a:noFill/>
                </a:ln>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952726BF-2389-4D4A-A525-36A096902A4B}"/>
                </a:ext>
              </a:extLst>
            </p:cNvPr>
            <p:cNvGrpSpPr/>
            <p:nvPr/>
          </p:nvGrpSpPr>
          <p:grpSpPr>
            <a:xfrm>
              <a:off x="9926540" y="4890777"/>
              <a:ext cx="2126832" cy="376833"/>
              <a:chOff x="9926540" y="4890777"/>
              <a:chExt cx="2126832" cy="376833"/>
            </a:xfrm>
          </p:grpSpPr>
          <p:sp>
            <p:nvSpPr>
              <p:cNvPr id="15" name="TextBox 14">
                <a:extLst>
                  <a:ext uri="{FF2B5EF4-FFF2-40B4-BE49-F238E27FC236}">
                    <a16:creationId xmlns:a16="http://schemas.microsoft.com/office/drawing/2014/main" id="{365C320E-B951-4C87-9CCF-223CDCBFA64C}"/>
                  </a:ext>
                </a:extLst>
              </p:cNvPr>
              <p:cNvSpPr txBox="1"/>
              <p:nvPr/>
            </p:nvSpPr>
            <p:spPr>
              <a:xfrm>
                <a:off x="10391028" y="4890777"/>
                <a:ext cx="16623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Máu nghèo O</a:t>
                </a:r>
                <a:r>
                  <a:rPr kumimoji="0" lang="vi-VN" sz="1800" b="0" i="0" u="none" strike="noStrike" kern="1200" cap="none" spc="0" normalizeH="0" baseline="-25000" noProof="0">
                    <a:ln>
                      <a:noFill/>
                    </a:ln>
                    <a:effectLst/>
                    <a:uLnTx/>
                    <a:uFillTx/>
                    <a:latin typeface="Arial" panose="020B0604020202020204" pitchFamily="34" charset="0"/>
                    <a:ea typeface="+mn-ea"/>
                    <a:cs typeface="+mn-cs"/>
                  </a:rPr>
                  <a:t>2</a:t>
                </a:r>
                <a:endParaRPr kumimoji="0" lang="en-US" sz="1800" b="0" i="0" u="none" strike="noStrike" kern="1200" cap="none" spc="0" normalizeH="0" baseline="-25000" noProof="0">
                  <a:ln>
                    <a:noFill/>
                  </a:ln>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624EE12-5D73-4B8F-84AA-7B1D913825D0}"/>
                  </a:ext>
                </a:extLst>
              </p:cNvPr>
              <p:cNvSpPr/>
              <p:nvPr/>
            </p:nvSpPr>
            <p:spPr>
              <a:xfrm>
                <a:off x="9926540" y="4898278"/>
                <a:ext cx="369332" cy="36933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8411B0FF-1917-4691-8E4C-C6709B97CADB}"/>
                </a:ext>
              </a:extLst>
            </p:cNvPr>
            <p:cNvGrpSpPr/>
            <p:nvPr/>
          </p:nvGrpSpPr>
          <p:grpSpPr>
            <a:xfrm>
              <a:off x="9926540" y="5378409"/>
              <a:ext cx="1947139" cy="376444"/>
              <a:chOff x="9926540" y="5378409"/>
              <a:chExt cx="1947139" cy="376444"/>
            </a:xfrm>
          </p:grpSpPr>
          <p:sp>
            <p:nvSpPr>
              <p:cNvPr id="18" name="TextBox 17">
                <a:extLst>
                  <a:ext uri="{FF2B5EF4-FFF2-40B4-BE49-F238E27FC236}">
                    <a16:creationId xmlns:a16="http://schemas.microsoft.com/office/drawing/2014/main" id="{42AE1DF5-A881-4BB2-9B44-0886B2EB7EF7}"/>
                  </a:ext>
                </a:extLst>
              </p:cNvPr>
              <p:cNvSpPr txBox="1"/>
              <p:nvPr/>
            </p:nvSpPr>
            <p:spPr>
              <a:xfrm>
                <a:off x="10398078" y="5385521"/>
                <a:ext cx="14756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Máu giàu O</a:t>
                </a:r>
                <a:r>
                  <a:rPr kumimoji="0" lang="vi-VN" sz="1800" b="0" i="0" u="none" strike="noStrike" kern="1200" cap="none" spc="0" normalizeH="0" baseline="-25000" noProof="0">
                    <a:ln>
                      <a:noFill/>
                    </a:ln>
                    <a:effectLst/>
                    <a:uLnTx/>
                    <a:uFillTx/>
                    <a:latin typeface="Arial" panose="020B0604020202020204" pitchFamily="34" charset="0"/>
                    <a:ea typeface="+mn-ea"/>
                    <a:cs typeface="+mn-cs"/>
                  </a:rPr>
                  <a:t>2</a:t>
                </a:r>
                <a:endParaRPr kumimoji="0" lang="en-US" sz="1800" b="0" i="0" u="none" strike="noStrike" kern="1200" cap="none" spc="0" normalizeH="0" baseline="-25000" noProof="0">
                  <a:ln>
                    <a:noFill/>
                  </a:ln>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B86D691-C57A-4FFA-B641-39F8E4AA0B3A}"/>
                  </a:ext>
                </a:extLst>
              </p:cNvPr>
              <p:cNvSpPr/>
              <p:nvPr/>
            </p:nvSpPr>
            <p:spPr>
              <a:xfrm>
                <a:off x="9926540" y="5378409"/>
                <a:ext cx="369332" cy="369332"/>
              </a:xfrm>
              <a:prstGeom prst="rect">
                <a:avLst/>
              </a:prstGeom>
              <a:solidFill>
                <a:srgbClr val="F9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BC2C9DE3-2DCD-4AE0-AC3C-9620B0BB1662}"/>
                </a:ext>
              </a:extLst>
            </p:cNvPr>
            <p:cNvGrpSpPr/>
            <p:nvPr/>
          </p:nvGrpSpPr>
          <p:grpSpPr>
            <a:xfrm>
              <a:off x="5968227" y="1544553"/>
              <a:ext cx="2271399" cy="369332"/>
              <a:chOff x="5968227" y="1544553"/>
              <a:chExt cx="2271399" cy="369332"/>
            </a:xfrm>
          </p:grpSpPr>
          <p:sp>
            <p:nvSpPr>
              <p:cNvPr id="21" name="TextBox 20">
                <a:extLst>
                  <a:ext uri="{FF2B5EF4-FFF2-40B4-BE49-F238E27FC236}">
                    <a16:creationId xmlns:a16="http://schemas.microsoft.com/office/drawing/2014/main" id="{58AFDC76-0E87-4D20-AD7C-57A332A05046}"/>
                  </a:ext>
                </a:extLst>
              </p:cNvPr>
              <p:cNvSpPr txBox="1"/>
              <p:nvPr/>
            </p:nvSpPr>
            <p:spPr>
              <a:xfrm>
                <a:off x="5968227" y="1544553"/>
                <a:ext cx="19403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Động mạch phổi</a:t>
                </a:r>
                <a:endParaRPr kumimoji="0" lang="en-US" sz="1800" b="0" i="0" u="none" strike="noStrike" kern="1200" cap="none" spc="0" normalizeH="0" baseline="0" noProof="0">
                  <a:ln>
                    <a:noFill/>
                  </a:ln>
                  <a:effectLst/>
                  <a:uLnTx/>
                  <a:uFillTx/>
                  <a:latin typeface="Calibri" panose="020F0502020204030204"/>
                  <a:ea typeface="+mn-ea"/>
                  <a:cs typeface="+mn-cs"/>
                </a:endParaRPr>
              </a:p>
            </p:txBody>
          </p:sp>
          <p:cxnSp>
            <p:nvCxnSpPr>
              <p:cNvPr id="22" name="Straight Arrow Connector 21">
                <a:extLst>
                  <a:ext uri="{FF2B5EF4-FFF2-40B4-BE49-F238E27FC236}">
                    <a16:creationId xmlns:a16="http://schemas.microsoft.com/office/drawing/2014/main" id="{0AB09056-91BD-49CF-A23B-E6B215351DDA}"/>
                  </a:ext>
                </a:extLst>
              </p:cNvPr>
              <p:cNvCxnSpPr>
                <a:cxnSpLocks/>
              </p:cNvCxnSpPr>
              <p:nvPr/>
            </p:nvCxnSpPr>
            <p:spPr>
              <a:xfrm flipH="1" flipV="1">
                <a:off x="7827148" y="1710195"/>
                <a:ext cx="412478" cy="99582"/>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D0B510A1-1A78-4ADF-8A23-32DE0A1E3441}"/>
                </a:ext>
              </a:extLst>
            </p:cNvPr>
            <p:cNvGrpSpPr/>
            <p:nvPr/>
          </p:nvGrpSpPr>
          <p:grpSpPr>
            <a:xfrm>
              <a:off x="6224229" y="2610282"/>
              <a:ext cx="1956865" cy="369332"/>
              <a:chOff x="6224229" y="2610282"/>
              <a:chExt cx="1956865" cy="369332"/>
            </a:xfrm>
          </p:grpSpPr>
          <p:sp>
            <p:nvSpPr>
              <p:cNvPr id="24" name="TextBox 23">
                <a:extLst>
                  <a:ext uri="{FF2B5EF4-FFF2-40B4-BE49-F238E27FC236}">
                    <a16:creationId xmlns:a16="http://schemas.microsoft.com/office/drawing/2014/main" id="{6857E852-4047-4A41-B1D8-7647A6CFF8A3}"/>
                  </a:ext>
                </a:extLst>
              </p:cNvPr>
              <p:cNvSpPr txBox="1"/>
              <p:nvPr/>
            </p:nvSpPr>
            <p:spPr>
              <a:xfrm>
                <a:off x="6224229" y="2610282"/>
                <a:ext cx="12724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Tĩnh mạch</a:t>
                </a:r>
                <a:endParaRPr kumimoji="0" lang="en-US" sz="1800" b="0" i="0" u="none" strike="noStrike" kern="1200" cap="none" spc="0" normalizeH="0" baseline="0" noProof="0">
                  <a:ln>
                    <a:noFill/>
                  </a:ln>
                  <a:effectLst/>
                  <a:uLnTx/>
                  <a:uFillTx/>
                  <a:latin typeface="Calibri" panose="020F0502020204030204"/>
                  <a:ea typeface="+mn-ea"/>
                  <a:cs typeface="+mn-cs"/>
                </a:endParaRPr>
              </a:p>
            </p:txBody>
          </p:sp>
          <p:cxnSp>
            <p:nvCxnSpPr>
              <p:cNvPr id="25" name="Straight Arrow Connector 24">
                <a:extLst>
                  <a:ext uri="{FF2B5EF4-FFF2-40B4-BE49-F238E27FC236}">
                    <a16:creationId xmlns:a16="http://schemas.microsoft.com/office/drawing/2014/main" id="{F71E57BC-D637-47E1-AE8E-6DC5691435A4}"/>
                  </a:ext>
                </a:extLst>
              </p:cNvPr>
              <p:cNvCxnSpPr>
                <a:cxnSpLocks/>
                <a:endCxn id="24" idx="3"/>
              </p:cNvCxnSpPr>
              <p:nvPr/>
            </p:nvCxnSpPr>
            <p:spPr>
              <a:xfrm flipH="1" flipV="1">
                <a:off x="7496696" y="2794948"/>
                <a:ext cx="684398" cy="145348"/>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C6EB6A37-B1A3-4EEC-A660-F701F118916B}"/>
                </a:ext>
              </a:extLst>
            </p:cNvPr>
            <p:cNvGrpSpPr/>
            <p:nvPr/>
          </p:nvGrpSpPr>
          <p:grpSpPr>
            <a:xfrm>
              <a:off x="9790498" y="3337978"/>
              <a:ext cx="1663498" cy="497455"/>
              <a:chOff x="9790498" y="3337978"/>
              <a:chExt cx="1663498" cy="497455"/>
            </a:xfrm>
          </p:grpSpPr>
          <p:sp>
            <p:nvSpPr>
              <p:cNvPr id="27" name="TextBox 26">
                <a:extLst>
                  <a:ext uri="{FF2B5EF4-FFF2-40B4-BE49-F238E27FC236}">
                    <a16:creationId xmlns:a16="http://schemas.microsoft.com/office/drawing/2014/main" id="{5485E902-0F5E-4879-A219-58E1BD676DCB}"/>
                  </a:ext>
                </a:extLst>
              </p:cNvPr>
              <p:cNvSpPr txBox="1"/>
              <p:nvPr/>
            </p:nvSpPr>
            <p:spPr>
              <a:xfrm>
                <a:off x="10817762" y="3466101"/>
                <a:ext cx="6362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Tim</a:t>
                </a:r>
                <a:endParaRPr kumimoji="0" lang="en-US" sz="1800" b="0" i="0" u="none" strike="noStrike" kern="1200" cap="none" spc="0" normalizeH="0" baseline="0" noProof="0">
                  <a:ln>
                    <a:noFill/>
                  </a:ln>
                  <a:effectLst/>
                  <a:uLnTx/>
                  <a:uFillTx/>
                  <a:latin typeface="Calibri" panose="020F0502020204030204"/>
                  <a:ea typeface="+mn-ea"/>
                  <a:cs typeface="+mn-cs"/>
                </a:endParaRPr>
              </a:p>
            </p:txBody>
          </p:sp>
          <p:cxnSp>
            <p:nvCxnSpPr>
              <p:cNvPr id="28" name="Straight Arrow Connector 27">
                <a:extLst>
                  <a:ext uri="{FF2B5EF4-FFF2-40B4-BE49-F238E27FC236}">
                    <a16:creationId xmlns:a16="http://schemas.microsoft.com/office/drawing/2014/main" id="{FD9F94C7-12D5-4D9E-95D8-78E211171D2A}"/>
                  </a:ext>
                </a:extLst>
              </p:cNvPr>
              <p:cNvCxnSpPr>
                <a:cxnSpLocks/>
              </p:cNvCxnSpPr>
              <p:nvPr/>
            </p:nvCxnSpPr>
            <p:spPr>
              <a:xfrm>
                <a:off x="9790498" y="3337978"/>
                <a:ext cx="1018188" cy="237319"/>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1CC558C3-A147-43F9-9709-F552AC4B4CA2}"/>
                </a:ext>
              </a:extLst>
            </p:cNvPr>
            <p:cNvGrpSpPr/>
            <p:nvPr/>
          </p:nvGrpSpPr>
          <p:grpSpPr>
            <a:xfrm>
              <a:off x="10441162" y="2144717"/>
              <a:ext cx="1736482" cy="437734"/>
              <a:chOff x="10441162" y="2144717"/>
              <a:chExt cx="1736482" cy="437734"/>
            </a:xfrm>
          </p:grpSpPr>
          <p:sp>
            <p:nvSpPr>
              <p:cNvPr id="30" name="TextBox 29">
                <a:extLst>
                  <a:ext uri="{FF2B5EF4-FFF2-40B4-BE49-F238E27FC236}">
                    <a16:creationId xmlns:a16="http://schemas.microsoft.com/office/drawing/2014/main" id="{6A7B173B-D01D-408B-B408-62BFC6192251}"/>
                  </a:ext>
                </a:extLst>
              </p:cNvPr>
              <p:cNvSpPr txBox="1"/>
              <p:nvPr/>
            </p:nvSpPr>
            <p:spPr>
              <a:xfrm>
                <a:off x="10817762" y="2144717"/>
                <a:ext cx="13598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Động mạch</a:t>
                </a:r>
                <a:endParaRPr kumimoji="0" lang="en-US" sz="1800" b="0" i="0" u="none" strike="noStrike" kern="1200" cap="none" spc="0" normalizeH="0" baseline="0" noProof="0">
                  <a:ln>
                    <a:noFill/>
                  </a:ln>
                  <a:effectLst/>
                  <a:uLnTx/>
                  <a:uFillTx/>
                  <a:latin typeface="Calibri" panose="020F0502020204030204"/>
                  <a:ea typeface="+mn-ea"/>
                  <a:cs typeface="+mn-cs"/>
                </a:endParaRPr>
              </a:p>
            </p:txBody>
          </p:sp>
          <p:cxnSp>
            <p:nvCxnSpPr>
              <p:cNvPr id="31" name="Straight Arrow Connector 30">
                <a:extLst>
                  <a:ext uri="{FF2B5EF4-FFF2-40B4-BE49-F238E27FC236}">
                    <a16:creationId xmlns:a16="http://schemas.microsoft.com/office/drawing/2014/main" id="{B75B459D-CB7E-485F-852B-AC61D2C6685C}"/>
                  </a:ext>
                </a:extLst>
              </p:cNvPr>
              <p:cNvCxnSpPr>
                <a:cxnSpLocks/>
              </p:cNvCxnSpPr>
              <p:nvPr/>
            </p:nvCxnSpPr>
            <p:spPr>
              <a:xfrm flipV="1">
                <a:off x="10441162" y="2410757"/>
                <a:ext cx="376600" cy="171694"/>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B84411B9-A8A2-4000-A370-3922D104D9FD}"/>
                </a:ext>
              </a:extLst>
            </p:cNvPr>
            <p:cNvGrpSpPr/>
            <p:nvPr/>
          </p:nvGrpSpPr>
          <p:grpSpPr>
            <a:xfrm>
              <a:off x="10362654" y="836189"/>
              <a:ext cx="1940335" cy="747446"/>
              <a:chOff x="10362654" y="836189"/>
              <a:chExt cx="1940335" cy="747446"/>
            </a:xfrm>
          </p:grpSpPr>
          <p:sp>
            <p:nvSpPr>
              <p:cNvPr id="33" name="TextBox 32">
                <a:extLst>
                  <a:ext uri="{FF2B5EF4-FFF2-40B4-BE49-F238E27FC236}">
                    <a16:creationId xmlns:a16="http://schemas.microsoft.com/office/drawing/2014/main" id="{D7680740-1DBE-49BF-B8A6-13D28E53D2D3}"/>
                  </a:ext>
                </a:extLst>
              </p:cNvPr>
              <p:cNvSpPr txBox="1"/>
              <p:nvPr/>
            </p:nvSpPr>
            <p:spPr>
              <a:xfrm>
                <a:off x="10362654" y="836189"/>
                <a:ext cx="19403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Tĩnh mạch phổi</a:t>
                </a:r>
                <a:endParaRPr kumimoji="0" lang="en-US" sz="1800" b="0" i="0" u="none" strike="noStrike" kern="1200" cap="none" spc="0" normalizeH="0" baseline="0" noProof="0">
                  <a:ln>
                    <a:noFill/>
                  </a:ln>
                  <a:effectLst/>
                  <a:uLnTx/>
                  <a:uFillTx/>
                  <a:latin typeface="Calibri" panose="020F0502020204030204"/>
                  <a:ea typeface="+mn-ea"/>
                  <a:cs typeface="+mn-cs"/>
                </a:endParaRPr>
              </a:p>
            </p:txBody>
          </p:sp>
          <p:cxnSp>
            <p:nvCxnSpPr>
              <p:cNvPr id="34" name="Straight Arrow Connector 33">
                <a:extLst>
                  <a:ext uri="{FF2B5EF4-FFF2-40B4-BE49-F238E27FC236}">
                    <a16:creationId xmlns:a16="http://schemas.microsoft.com/office/drawing/2014/main" id="{26ADEBB5-6494-4C6A-B0BF-6172D6FE0E29}"/>
                  </a:ext>
                </a:extLst>
              </p:cNvPr>
              <p:cNvCxnSpPr>
                <a:cxnSpLocks/>
              </p:cNvCxnSpPr>
              <p:nvPr/>
            </p:nvCxnSpPr>
            <p:spPr>
              <a:xfrm flipV="1">
                <a:off x="10467079" y="1258682"/>
                <a:ext cx="585102" cy="324953"/>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6" name="Rectangle: Diagonal Corners Rounded 35">
            <a:extLst>
              <a:ext uri="{FF2B5EF4-FFF2-40B4-BE49-F238E27FC236}">
                <a16:creationId xmlns:a16="http://schemas.microsoft.com/office/drawing/2014/main" id="{C98A2D05-CBDC-B19C-CB07-1A01061D2F2A}"/>
              </a:ext>
            </a:extLst>
          </p:cNvPr>
          <p:cNvSpPr/>
          <p:nvPr/>
        </p:nvSpPr>
        <p:spPr>
          <a:xfrm>
            <a:off x="938011" y="429734"/>
            <a:ext cx="3762200" cy="811949"/>
          </a:xfrm>
          <a:prstGeom prst="round2DiagRect">
            <a:avLst>
              <a:gd name="adj1" fmla="val 50000"/>
              <a:gd name="adj2" fmla="val 0"/>
            </a:avLst>
          </a:prstGeom>
          <a:solidFill>
            <a:srgbClr val="2B6A09"/>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Em đã học</a:t>
            </a:r>
            <a:endParaRPr kumimoji="0" lang="en-US" sz="32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DA2F8FCE-21D6-DDA7-F367-0AAA4328458F}"/>
              </a:ext>
            </a:extLst>
          </p:cNvPr>
          <p:cNvGrpSpPr/>
          <p:nvPr/>
        </p:nvGrpSpPr>
        <p:grpSpPr>
          <a:xfrm>
            <a:off x="6135825" y="6308134"/>
            <a:ext cx="5251889" cy="436880"/>
            <a:chOff x="731521" y="5526666"/>
            <a:chExt cx="5251889" cy="436880"/>
          </a:xfrm>
        </p:grpSpPr>
        <p:sp>
          <p:nvSpPr>
            <p:cNvPr id="38" name="TextBox 37">
              <a:extLst>
                <a:ext uri="{FF2B5EF4-FFF2-40B4-BE49-F238E27FC236}">
                  <a16:creationId xmlns:a16="http://schemas.microsoft.com/office/drawing/2014/main" id="{E96295A1-3ACB-CD18-457D-B7BC25E50A69}"/>
                </a:ext>
              </a:extLst>
            </p:cNvPr>
            <p:cNvSpPr txBox="1"/>
            <p:nvPr/>
          </p:nvSpPr>
          <p:spPr>
            <a:xfrm>
              <a:off x="2231391" y="5560440"/>
              <a:ext cx="3752019" cy="369332"/>
            </a:xfrm>
            <a:prstGeom prst="rect">
              <a:avLst/>
            </a:prstGeom>
            <a:noFill/>
          </p:spPr>
          <p:txBody>
            <a:bodyPr wrap="square" rtlCol="0">
              <a:spAutoFit/>
            </a:bodyPr>
            <a:lstStyle/>
            <a:p>
              <a:r>
                <a:rPr lang="vi-VN" dirty="0"/>
                <a:t>Sơ đồ hai vòng tuần hoàn ở người</a:t>
              </a:r>
              <a:endParaRPr lang="en-US" dirty="0"/>
            </a:p>
          </p:txBody>
        </p:sp>
        <p:grpSp>
          <p:nvGrpSpPr>
            <p:cNvPr id="39" name="Group 38">
              <a:extLst>
                <a:ext uri="{FF2B5EF4-FFF2-40B4-BE49-F238E27FC236}">
                  <a16:creationId xmlns:a16="http://schemas.microsoft.com/office/drawing/2014/main" id="{A18F452B-23C8-E26F-B949-994FAF57F46D}"/>
                </a:ext>
              </a:extLst>
            </p:cNvPr>
            <p:cNvGrpSpPr/>
            <p:nvPr/>
          </p:nvGrpSpPr>
          <p:grpSpPr>
            <a:xfrm>
              <a:off x="731521" y="5526666"/>
              <a:ext cx="1399540" cy="436880"/>
              <a:chOff x="5361940" y="5626100"/>
              <a:chExt cx="1399540" cy="436880"/>
            </a:xfrm>
          </p:grpSpPr>
          <p:sp>
            <p:nvSpPr>
              <p:cNvPr id="40" name="Rectangle: Rounded Corners 39">
                <a:extLst>
                  <a:ext uri="{FF2B5EF4-FFF2-40B4-BE49-F238E27FC236}">
                    <a16:creationId xmlns:a16="http://schemas.microsoft.com/office/drawing/2014/main" id="{4AC3B39B-D770-B369-CD9E-598077BF9835}"/>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9B396BC2-78CA-9BC2-5430-56B2C3F4CDD2}"/>
                  </a:ext>
                </a:extLst>
              </p:cNvPr>
              <p:cNvSpPr txBox="1"/>
              <p:nvPr/>
            </p:nvSpPr>
            <p:spPr>
              <a:xfrm>
                <a:off x="5462270" y="5659874"/>
                <a:ext cx="1198880" cy="369332"/>
              </a:xfrm>
              <a:prstGeom prst="rect">
                <a:avLst/>
              </a:prstGeom>
              <a:noFill/>
            </p:spPr>
            <p:txBody>
              <a:bodyPr wrap="square" rtlCol="0">
                <a:spAutoFit/>
              </a:bodyPr>
              <a:lstStyle/>
              <a:p>
                <a:r>
                  <a:rPr lang="vi-VN" b="1">
                    <a:solidFill>
                      <a:schemeClr val="bg1"/>
                    </a:solidFill>
                  </a:rPr>
                  <a:t>Hình 31.5</a:t>
                </a:r>
                <a:endParaRPr lang="en-US" b="1">
                  <a:solidFill>
                    <a:schemeClr val="bg1"/>
                  </a:solidFill>
                </a:endParaRPr>
              </a:p>
            </p:txBody>
          </p:sp>
        </p:grpSp>
      </p:grpSp>
      <p:pic>
        <p:nvPicPr>
          <p:cNvPr id="43" name="Hình ảnh 42">
            <a:extLst>
              <a:ext uri="{FF2B5EF4-FFF2-40B4-BE49-F238E27FC236}">
                <a16:creationId xmlns:a16="http://schemas.microsoft.com/office/drawing/2014/main" id="{81A0AFF0-7150-2105-99BE-0B28B1527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718" y="1392049"/>
            <a:ext cx="1182586" cy="1182586"/>
          </a:xfrm>
          <a:prstGeom prst="rect">
            <a:avLst/>
          </a:prstGeom>
        </p:spPr>
      </p:pic>
    </p:spTree>
    <p:extLst>
      <p:ext uri="{BB962C8B-B14F-4D97-AF65-F5344CB8AC3E}">
        <p14:creationId xmlns:p14="http://schemas.microsoft.com/office/powerpoint/2010/main" val="2678543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ADC4B02-E65E-4A38-A2AE-53E95E8B3628}"/>
              </a:ext>
            </a:extLst>
          </p:cNvPr>
          <p:cNvGrpSpPr/>
          <p:nvPr/>
        </p:nvGrpSpPr>
        <p:grpSpPr>
          <a:xfrm>
            <a:off x="4770861" y="-19803"/>
            <a:ext cx="9156920" cy="6880632"/>
            <a:chOff x="4770861" y="-19803"/>
            <a:chExt cx="9156920" cy="6880632"/>
          </a:xfrm>
          <a:blipFill dpi="0" rotWithShape="1">
            <a:blip r:embed="rId2"/>
            <a:srcRect/>
            <a:stretch>
              <a:fillRect r="-33000"/>
            </a:stretch>
          </a:blipFill>
        </p:grpSpPr>
        <p:sp>
          <p:nvSpPr>
            <p:cNvPr id="5" name="Parallelogram 4">
              <a:extLst>
                <a:ext uri="{FF2B5EF4-FFF2-40B4-BE49-F238E27FC236}">
                  <a16:creationId xmlns:a16="http://schemas.microsoft.com/office/drawing/2014/main" id="{A1D0B626-9FB9-4CFC-93F8-A4CD6DCA2E91}"/>
                </a:ext>
              </a:extLst>
            </p:cNvPr>
            <p:cNvSpPr/>
            <p:nvPr/>
          </p:nvSpPr>
          <p:spPr>
            <a:xfrm>
              <a:off x="6298461" y="-2829"/>
              <a:ext cx="3037840" cy="6858000"/>
            </a:xfrm>
            <a:prstGeom prst="parallelogram">
              <a:avLst>
                <a:gd name="adj" fmla="val 556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572AAA2B-EEBE-437C-83E3-6126487EEA21}"/>
                </a:ext>
              </a:extLst>
            </p:cNvPr>
            <p:cNvSpPr/>
            <p:nvPr/>
          </p:nvSpPr>
          <p:spPr>
            <a:xfrm>
              <a:off x="7800021" y="2829"/>
              <a:ext cx="3037840" cy="6858000"/>
            </a:xfrm>
            <a:prstGeom prst="parallelogram">
              <a:avLst>
                <a:gd name="adj" fmla="val 556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AF6602F9-AFCD-4CAA-8A9F-8715582A9412}"/>
                </a:ext>
              </a:extLst>
            </p:cNvPr>
            <p:cNvSpPr/>
            <p:nvPr/>
          </p:nvSpPr>
          <p:spPr>
            <a:xfrm>
              <a:off x="4770861" y="0"/>
              <a:ext cx="3037840" cy="6858000"/>
            </a:xfrm>
            <a:prstGeom prst="parallelogram">
              <a:avLst>
                <a:gd name="adj" fmla="val 556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65D1582C-CED7-470E-8F56-EBD491CB6DB4}"/>
                </a:ext>
              </a:extLst>
            </p:cNvPr>
            <p:cNvSpPr/>
            <p:nvPr/>
          </p:nvSpPr>
          <p:spPr>
            <a:xfrm>
              <a:off x="9344981" y="-8487"/>
              <a:ext cx="3037840" cy="6858000"/>
            </a:xfrm>
            <a:prstGeom prst="parallelogram">
              <a:avLst>
                <a:gd name="adj" fmla="val 556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275E471B-DF29-43A3-B1A7-75BD567FA225}"/>
                </a:ext>
              </a:extLst>
            </p:cNvPr>
            <p:cNvSpPr/>
            <p:nvPr/>
          </p:nvSpPr>
          <p:spPr>
            <a:xfrm>
              <a:off x="10889941" y="-19803"/>
              <a:ext cx="3037840" cy="6858000"/>
            </a:xfrm>
            <a:prstGeom prst="parallelogram">
              <a:avLst>
                <a:gd name="adj" fmla="val 556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F704429A-4625-4940-940E-C57CAA1F645D}"/>
              </a:ext>
            </a:extLst>
          </p:cNvPr>
          <p:cNvSpPr txBox="1"/>
          <p:nvPr/>
        </p:nvSpPr>
        <p:spPr>
          <a:xfrm>
            <a:off x="200481" y="2743270"/>
            <a:ext cx="5049000" cy="3004412"/>
          </a:xfrm>
          <a:prstGeom prst="rect">
            <a:avLst/>
          </a:prstGeom>
          <a:noFill/>
        </p:spPr>
        <p:txBody>
          <a:bodyPr wrap="square" rtlCol="0">
            <a:spAutoFit/>
          </a:bodyPr>
          <a:lstStyle/>
          <a:p>
            <a:pPr algn="ctr">
              <a:lnSpc>
                <a:spcPct val="120000"/>
              </a:lnSpc>
            </a:pPr>
            <a:r>
              <a:rPr lang="vi-VN" sz="3200" b="1">
                <a:solidFill>
                  <a:srgbClr val="2B6A09"/>
                </a:solidFill>
              </a:rPr>
              <a:t>VẬN DỤNG HIỂU BIẾT VỀ TRAO ĐỔI CHẤT VÀ CHUYỂN HÓA NĂNG LƯỢNG Ở ĐỘNG VẬT VÀO THỰC TIỄN</a:t>
            </a:r>
            <a:endParaRPr lang="en-US" sz="3200" b="1">
              <a:solidFill>
                <a:srgbClr val="2B6A09"/>
              </a:solidFill>
            </a:endParaRPr>
          </a:p>
        </p:txBody>
      </p:sp>
      <p:grpSp>
        <p:nvGrpSpPr>
          <p:cNvPr id="13" name="Group 12">
            <a:extLst>
              <a:ext uri="{FF2B5EF4-FFF2-40B4-BE49-F238E27FC236}">
                <a16:creationId xmlns:a16="http://schemas.microsoft.com/office/drawing/2014/main" id="{EEAAF9AF-2466-49E6-90D4-9441601837DD}"/>
              </a:ext>
            </a:extLst>
          </p:cNvPr>
          <p:cNvGrpSpPr/>
          <p:nvPr/>
        </p:nvGrpSpPr>
        <p:grpSpPr>
          <a:xfrm>
            <a:off x="1926327" y="1001596"/>
            <a:ext cx="1597307" cy="1376989"/>
            <a:chOff x="1674200" y="590309"/>
            <a:chExt cx="1597307" cy="1376989"/>
          </a:xfrm>
        </p:grpSpPr>
        <p:sp>
          <p:nvSpPr>
            <p:cNvPr id="14" name="Hexagon 13">
              <a:extLst>
                <a:ext uri="{FF2B5EF4-FFF2-40B4-BE49-F238E27FC236}">
                  <a16:creationId xmlns:a16="http://schemas.microsoft.com/office/drawing/2014/main" id="{698E3D33-F045-450C-9A63-38372E526D3C}"/>
                </a:ext>
              </a:extLst>
            </p:cNvPr>
            <p:cNvSpPr/>
            <p:nvPr/>
          </p:nvSpPr>
          <p:spPr>
            <a:xfrm>
              <a:off x="1674200" y="590309"/>
              <a:ext cx="1597307" cy="1376989"/>
            </a:xfrm>
            <a:prstGeom prst="hexagon">
              <a:avLst/>
            </a:prstGeom>
            <a:gradFill>
              <a:gsLst>
                <a:gs pos="69000">
                  <a:srgbClr val="AFAE02"/>
                </a:gs>
                <a:gs pos="28000">
                  <a:srgbClr val="7A8B04"/>
                </a:gs>
                <a:gs pos="0">
                  <a:srgbClr val="5B7305"/>
                </a:gs>
                <a:gs pos="100000">
                  <a:srgbClr val="F6DC0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IV.</a:t>
              </a:r>
            </a:p>
          </p:txBody>
        </p:sp>
        <p:sp>
          <p:nvSpPr>
            <p:cNvPr id="15" name="Hexagon 14">
              <a:extLst>
                <a:ext uri="{FF2B5EF4-FFF2-40B4-BE49-F238E27FC236}">
                  <a16:creationId xmlns:a16="http://schemas.microsoft.com/office/drawing/2014/main" id="{2F9C2431-3EA8-4F79-9736-311F8881185D}"/>
                </a:ext>
              </a:extLst>
            </p:cNvPr>
            <p:cNvSpPr/>
            <p:nvPr/>
          </p:nvSpPr>
          <p:spPr>
            <a:xfrm>
              <a:off x="1826600" y="719559"/>
              <a:ext cx="1300145" cy="1120815"/>
            </a:xfrm>
            <a:prstGeom prst="hexagon">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sp>
        <p:nvSpPr>
          <p:cNvPr id="16" name="Parallelogram 15">
            <a:extLst>
              <a:ext uri="{FF2B5EF4-FFF2-40B4-BE49-F238E27FC236}">
                <a16:creationId xmlns:a16="http://schemas.microsoft.com/office/drawing/2014/main" id="{551F2112-84E6-4A6A-BF09-AE8A7F71D19D}"/>
              </a:ext>
            </a:extLst>
          </p:cNvPr>
          <p:cNvSpPr/>
          <p:nvPr/>
        </p:nvSpPr>
        <p:spPr>
          <a:xfrm>
            <a:off x="4402315" y="4873982"/>
            <a:ext cx="3037840" cy="6858000"/>
          </a:xfrm>
          <a:prstGeom prst="parallelogram">
            <a:avLst>
              <a:gd name="adj" fmla="val 55673"/>
            </a:avLst>
          </a:pr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1F72682B-3CB6-4D07-8815-076B1BD31EEC}"/>
              </a:ext>
            </a:extLst>
          </p:cNvPr>
          <p:cNvSpPr/>
          <p:nvPr/>
        </p:nvSpPr>
        <p:spPr>
          <a:xfrm>
            <a:off x="11112821" y="-5364885"/>
            <a:ext cx="3037840" cy="6858000"/>
          </a:xfrm>
          <a:prstGeom prst="parallelogram">
            <a:avLst>
              <a:gd name="adj" fmla="val 55673"/>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44134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08790-17C0-4664-A557-B6C24C4C6511}"/>
              </a:ext>
            </a:extLst>
          </p:cNvPr>
          <p:cNvPicPr>
            <a:picLocks noChangeAspect="1"/>
          </p:cNvPicPr>
          <p:nvPr/>
        </p:nvPicPr>
        <p:blipFill rotWithShape="1">
          <a:blip r:embed="rId2">
            <a:extLst>
              <a:ext uri="{28A0092B-C50C-407E-A947-70E740481C1C}">
                <a14:useLocalDpi xmlns:a14="http://schemas.microsoft.com/office/drawing/2010/main" val="0"/>
              </a:ext>
            </a:extLst>
          </a:blip>
          <a:srcRect t="13627" b="2071"/>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4101E26E-6194-46BB-82EA-ED04B7EBD210}"/>
              </a:ext>
            </a:extLst>
          </p:cNvPr>
          <p:cNvGrpSpPr/>
          <p:nvPr/>
        </p:nvGrpSpPr>
        <p:grpSpPr>
          <a:xfrm>
            <a:off x="0" y="1669841"/>
            <a:ext cx="12192000" cy="1645920"/>
            <a:chOff x="0" y="2804160"/>
            <a:chExt cx="12192000" cy="1645920"/>
          </a:xfrm>
        </p:grpSpPr>
        <p:grpSp>
          <p:nvGrpSpPr>
            <p:cNvPr id="6" name="Group 5">
              <a:extLst>
                <a:ext uri="{FF2B5EF4-FFF2-40B4-BE49-F238E27FC236}">
                  <a16:creationId xmlns:a16="http://schemas.microsoft.com/office/drawing/2014/main" id="{A3E08928-99BD-443B-88BA-93412F20C176}"/>
                </a:ext>
              </a:extLst>
            </p:cNvPr>
            <p:cNvGrpSpPr/>
            <p:nvPr/>
          </p:nvGrpSpPr>
          <p:grpSpPr>
            <a:xfrm>
              <a:off x="0" y="2804160"/>
              <a:ext cx="12192000" cy="1645920"/>
              <a:chOff x="0" y="2804160"/>
              <a:chExt cx="12192000" cy="1645920"/>
            </a:xfrm>
          </p:grpSpPr>
          <p:sp>
            <p:nvSpPr>
              <p:cNvPr id="4" name="Rectangle 3">
                <a:extLst>
                  <a:ext uri="{FF2B5EF4-FFF2-40B4-BE49-F238E27FC236}">
                    <a16:creationId xmlns:a16="http://schemas.microsoft.com/office/drawing/2014/main" id="{1BC839E1-AB30-455D-BF94-7ADB0F22FD50}"/>
                  </a:ext>
                </a:extLst>
              </p:cNvPr>
              <p:cNvSpPr/>
              <p:nvPr/>
            </p:nvSpPr>
            <p:spPr>
              <a:xfrm>
                <a:off x="0" y="2804160"/>
                <a:ext cx="12192000" cy="164592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1D7F0F2-D72B-4D13-B776-5EC7331EA8BC}"/>
                  </a:ext>
                </a:extLst>
              </p:cNvPr>
              <p:cNvSpPr txBox="1"/>
              <p:nvPr/>
            </p:nvSpPr>
            <p:spPr>
              <a:xfrm>
                <a:off x="640466" y="3334732"/>
                <a:ext cx="11065678" cy="584775"/>
              </a:xfrm>
              <a:prstGeom prst="rect">
                <a:avLst/>
              </a:prstGeom>
              <a:noFill/>
            </p:spPr>
            <p:txBody>
              <a:bodyPr wrap="square" rtlCol="0">
                <a:spAutoFit/>
              </a:bodyPr>
              <a:lstStyle/>
              <a:p>
                <a:r>
                  <a:rPr lang="vi-VN" sz="3200" b="1" dirty="0">
                    <a:solidFill>
                      <a:schemeClr val="bg1"/>
                    </a:solidFill>
                  </a:rPr>
                  <a:t>1. Những nguy cơ khi thiếu hoặc thừa chất dinh dưỡng</a:t>
                </a:r>
                <a:endParaRPr lang="en-US" sz="3200" b="1" dirty="0">
                  <a:solidFill>
                    <a:schemeClr val="bg1"/>
                  </a:solidFill>
                </a:endParaRPr>
              </a:p>
            </p:txBody>
          </p:sp>
        </p:grpSp>
        <p:sp>
          <p:nvSpPr>
            <p:cNvPr id="7" name="Rectangle 6">
              <a:extLst>
                <a:ext uri="{FF2B5EF4-FFF2-40B4-BE49-F238E27FC236}">
                  <a16:creationId xmlns:a16="http://schemas.microsoft.com/office/drawing/2014/main" id="{5CA96E77-B550-4F1A-8EE9-74ED9AF838A0}"/>
                </a:ext>
              </a:extLst>
            </p:cNvPr>
            <p:cNvSpPr/>
            <p:nvPr/>
          </p:nvSpPr>
          <p:spPr>
            <a:xfrm>
              <a:off x="601884" y="3148314"/>
              <a:ext cx="10949650" cy="99542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8">
            <a:extLst>
              <a:ext uri="{FF2B5EF4-FFF2-40B4-BE49-F238E27FC236}">
                <a16:creationId xmlns:a16="http://schemas.microsoft.com/office/drawing/2014/main" id="{562FCEB2-09DC-A19C-7184-78779F92EFAA}"/>
              </a:ext>
            </a:extLst>
          </p:cNvPr>
          <p:cNvGrpSpPr/>
          <p:nvPr/>
        </p:nvGrpSpPr>
        <p:grpSpPr>
          <a:xfrm>
            <a:off x="0" y="3659915"/>
            <a:ext cx="12192000" cy="1645920"/>
            <a:chOff x="19291" y="2850072"/>
            <a:chExt cx="12192000" cy="1645920"/>
          </a:xfrm>
        </p:grpSpPr>
        <p:grpSp>
          <p:nvGrpSpPr>
            <p:cNvPr id="8" name="Group 5">
              <a:extLst>
                <a:ext uri="{FF2B5EF4-FFF2-40B4-BE49-F238E27FC236}">
                  <a16:creationId xmlns:a16="http://schemas.microsoft.com/office/drawing/2014/main" id="{89740EC3-F291-B10D-1838-A0F1209887EE}"/>
                </a:ext>
              </a:extLst>
            </p:cNvPr>
            <p:cNvGrpSpPr/>
            <p:nvPr/>
          </p:nvGrpSpPr>
          <p:grpSpPr>
            <a:xfrm>
              <a:off x="19291" y="2850072"/>
              <a:ext cx="12192000" cy="1645920"/>
              <a:chOff x="19291" y="2850072"/>
              <a:chExt cx="12192000" cy="1645920"/>
            </a:xfrm>
          </p:grpSpPr>
          <p:sp>
            <p:nvSpPr>
              <p:cNvPr id="11" name="Rectangle 3">
                <a:extLst>
                  <a:ext uri="{FF2B5EF4-FFF2-40B4-BE49-F238E27FC236}">
                    <a16:creationId xmlns:a16="http://schemas.microsoft.com/office/drawing/2014/main" id="{FCDB2D12-E638-5A9B-E707-A948899CA823}"/>
                  </a:ext>
                </a:extLst>
              </p:cNvPr>
              <p:cNvSpPr/>
              <p:nvPr/>
            </p:nvSpPr>
            <p:spPr>
              <a:xfrm>
                <a:off x="19291" y="2850072"/>
                <a:ext cx="12192000" cy="164592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4">
                <a:extLst>
                  <a:ext uri="{FF2B5EF4-FFF2-40B4-BE49-F238E27FC236}">
                    <a16:creationId xmlns:a16="http://schemas.microsoft.com/office/drawing/2014/main" id="{78512B27-A83B-0537-8984-62D502714AF2}"/>
                  </a:ext>
                </a:extLst>
              </p:cNvPr>
              <p:cNvSpPr txBox="1"/>
              <p:nvPr/>
            </p:nvSpPr>
            <p:spPr>
              <a:xfrm>
                <a:off x="638251" y="3146768"/>
                <a:ext cx="11065678" cy="1077218"/>
              </a:xfrm>
              <a:prstGeom prst="rect">
                <a:avLst/>
              </a:prstGeom>
              <a:noFill/>
            </p:spPr>
            <p:txBody>
              <a:bodyPr wrap="square" rtlCol="0">
                <a:spAutoFit/>
              </a:bodyPr>
              <a:lstStyle/>
              <a:p>
                <a:r>
                  <a:rPr lang="en-US" sz="3200" b="1" dirty="0">
                    <a:solidFill>
                      <a:schemeClr val="bg1"/>
                    </a:solidFill>
                  </a:rPr>
                  <a:t>- </a:t>
                </a:r>
                <a:r>
                  <a:rPr lang="en-US" sz="3200" b="1" dirty="0" err="1">
                    <a:solidFill>
                      <a:schemeClr val="bg1"/>
                    </a:solidFill>
                  </a:rPr>
                  <a:t>Nếu</a:t>
                </a:r>
                <a:r>
                  <a:rPr lang="en-US" sz="3200" b="1" dirty="0">
                    <a:solidFill>
                      <a:schemeClr val="bg1"/>
                    </a:solidFill>
                  </a:rPr>
                  <a:t> </a:t>
                </a:r>
                <a:r>
                  <a:rPr lang="en-US" sz="3200" b="1" dirty="0" err="1">
                    <a:solidFill>
                      <a:schemeClr val="bg1"/>
                    </a:solidFill>
                  </a:rPr>
                  <a:t>bị</a:t>
                </a:r>
                <a:r>
                  <a:rPr lang="en-US" sz="3200" b="1" dirty="0">
                    <a:solidFill>
                      <a:schemeClr val="bg1"/>
                    </a:solidFill>
                  </a:rPr>
                  <a:t> </a:t>
                </a:r>
                <a:r>
                  <a:rPr lang="en-US" sz="3200" b="1" dirty="0" err="1">
                    <a:solidFill>
                      <a:schemeClr val="bg1"/>
                    </a:solidFill>
                  </a:rPr>
                  <a:t>thiếu</a:t>
                </a:r>
                <a:r>
                  <a:rPr lang="en-US" sz="3200" b="1" dirty="0">
                    <a:solidFill>
                      <a:schemeClr val="bg1"/>
                    </a:solidFill>
                  </a:rPr>
                  <a:t> </a:t>
                </a:r>
                <a:r>
                  <a:rPr lang="en-US" sz="3200" b="1" dirty="0" err="1">
                    <a:solidFill>
                      <a:schemeClr val="bg1"/>
                    </a:solidFill>
                  </a:rPr>
                  <a:t>hụt</a:t>
                </a:r>
                <a:r>
                  <a:rPr lang="en-US" sz="3200" b="1" dirty="0">
                    <a:solidFill>
                      <a:schemeClr val="bg1"/>
                    </a:solidFill>
                  </a:rPr>
                  <a:t> </a:t>
                </a:r>
                <a:r>
                  <a:rPr lang="en-US" sz="3200" b="1" dirty="0" err="1">
                    <a:solidFill>
                      <a:schemeClr val="bg1"/>
                    </a:solidFill>
                  </a:rPr>
                  <a:t>một</a:t>
                </a:r>
                <a:r>
                  <a:rPr lang="en-US" sz="3200" b="1" dirty="0">
                    <a:solidFill>
                      <a:schemeClr val="bg1"/>
                    </a:solidFill>
                  </a:rPr>
                  <a:t> </a:t>
                </a:r>
                <a:r>
                  <a:rPr lang="en-US" sz="3200" b="1" dirty="0" err="1">
                    <a:solidFill>
                      <a:schemeClr val="bg1"/>
                    </a:solidFill>
                  </a:rPr>
                  <a:t>chất</a:t>
                </a:r>
                <a:r>
                  <a:rPr lang="en-US" sz="3200" b="1" dirty="0">
                    <a:solidFill>
                      <a:schemeClr val="bg1"/>
                    </a:solidFill>
                  </a:rPr>
                  <a:t> </a:t>
                </a:r>
                <a:r>
                  <a:rPr lang="en-US" sz="3200" b="1" dirty="0" err="1">
                    <a:solidFill>
                      <a:schemeClr val="bg1"/>
                    </a:solidFill>
                  </a:rPr>
                  <a:t>dinh</a:t>
                </a:r>
                <a:r>
                  <a:rPr lang="en-US" sz="3200" b="1" dirty="0">
                    <a:solidFill>
                      <a:schemeClr val="bg1"/>
                    </a:solidFill>
                  </a:rPr>
                  <a:t> </a:t>
                </a:r>
                <a:r>
                  <a:rPr lang="en-US" sz="3200" b="1" dirty="0" err="1">
                    <a:solidFill>
                      <a:schemeClr val="bg1"/>
                    </a:solidFill>
                  </a:rPr>
                  <a:t>dưỡng</a:t>
                </a:r>
                <a:r>
                  <a:rPr lang="en-US" sz="3200" b="1" dirty="0">
                    <a:solidFill>
                      <a:schemeClr val="bg1"/>
                    </a:solidFill>
                  </a:rPr>
                  <a:t> </a:t>
                </a:r>
                <a:r>
                  <a:rPr lang="en-US" sz="3200" b="1" dirty="0" err="1">
                    <a:solidFill>
                      <a:schemeClr val="bg1"/>
                    </a:solidFill>
                  </a:rPr>
                  <a:t>nào</a:t>
                </a:r>
                <a:r>
                  <a:rPr lang="en-US" sz="3200" b="1" dirty="0">
                    <a:solidFill>
                      <a:schemeClr val="bg1"/>
                    </a:solidFill>
                  </a:rPr>
                  <a:t> </a:t>
                </a:r>
                <a:r>
                  <a:rPr lang="en-US" sz="3200" b="1" dirty="0" err="1">
                    <a:solidFill>
                      <a:schemeClr val="bg1"/>
                    </a:solidFill>
                  </a:rPr>
                  <a:t>đó</a:t>
                </a:r>
                <a:r>
                  <a:rPr lang="en-US" sz="3200" b="1" dirty="0">
                    <a:solidFill>
                      <a:schemeClr val="bg1"/>
                    </a:solidFill>
                  </a:rPr>
                  <a:t>, </a:t>
                </a:r>
                <a:r>
                  <a:rPr lang="en-US" sz="3200" b="1" dirty="0" err="1">
                    <a:solidFill>
                      <a:schemeClr val="bg1"/>
                    </a:solidFill>
                  </a:rPr>
                  <a:t>cơ</a:t>
                </a:r>
                <a:r>
                  <a:rPr lang="en-US" sz="3200" b="1" dirty="0">
                    <a:solidFill>
                      <a:schemeClr val="bg1"/>
                    </a:solidFill>
                  </a:rPr>
                  <a:t> </a:t>
                </a:r>
                <a:r>
                  <a:rPr lang="en-US" sz="3200" b="1" dirty="0" err="1">
                    <a:solidFill>
                      <a:schemeClr val="bg1"/>
                    </a:solidFill>
                  </a:rPr>
                  <a:t>thể</a:t>
                </a:r>
                <a:r>
                  <a:rPr lang="en-US" sz="3200" b="1" dirty="0">
                    <a:solidFill>
                      <a:schemeClr val="bg1"/>
                    </a:solidFill>
                  </a:rPr>
                  <a:t> </a:t>
                </a:r>
                <a:r>
                  <a:rPr lang="en-US" sz="3200" b="1" dirty="0" err="1">
                    <a:solidFill>
                      <a:schemeClr val="bg1"/>
                    </a:solidFill>
                  </a:rPr>
                  <a:t>sẽ</a:t>
                </a:r>
                <a:r>
                  <a:rPr lang="en-US" sz="3200" b="1" dirty="0">
                    <a:solidFill>
                      <a:schemeClr val="bg1"/>
                    </a:solidFill>
                  </a:rPr>
                  <a:t> </a:t>
                </a:r>
                <a:r>
                  <a:rPr lang="en-US" sz="3200" b="1" dirty="0" err="1">
                    <a:solidFill>
                      <a:schemeClr val="bg1"/>
                    </a:solidFill>
                  </a:rPr>
                  <a:t>không</a:t>
                </a:r>
                <a:r>
                  <a:rPr lang="en-US" sz="3200" b="1" dirty="0">
                    <a:solidFill>
                      <a:schemeClr val="bg1"/>
                    </a:solidFill>
                  </a:rPr>
                  <a:t> </a:t>
                </a:r>
                <a:r>
                  <a:rPr lang="en-US" sz="3200" b="1" dirty="0" err="1">
                    <a:solidFill>
                      <a:schemeClr val="bg1"/>
                    </a:solidFill>
                  </a:rPr>
                  <a:t>thể</a:t>
                </a:r>
                <a:r>
                  <a:rPr lang="en-US" sz="3200" b="1" dirty="0">
                    <a:solidFill>
                      <a:schemeClr val="bg1"/>
                    </a:solidFill>
                  </a:rPr>
                  <a:t> </a:t>
                </a:r>
                <a:r>
                  <a:rPr lang="en-US" sz="3200" b="1" dirty="0" err="1">
                    <a:solidFill>
                      <a:schemeClr val="bg1"/>
                    </a:solidFill>
                  </a:rPr>
                  <a:t>hoạt</a:t>
                </a:r>
                <a:r>
                  <a:rPr lang="en-US" sz="3200" b="1" dirty="0">
                    <a:solidFill>
                      <a:schemeClr val="bg1"/>
                    </a:solidFill>
                  </a:rPr>
                  <a:t> </a:t>
                </a:r>
                <a:r>
                  <a:rPr lang="en-US" sz="3200" b="1" dirty="0" err="1">
                    <a:solidFill>
                      <a:schemeClr val="bg1"/>
                    </a:solidFill>
                  </a:rPr>
                  <a:t>động</a:t>
                </a:r>
                <a:r>
                  <a:rPr lang="en-US" sz="3200" b="1" dirty="0">
                    <a:solidFill>
                      <a:schemeClr val="bg1"/>
                    </a:solidFill>
                  </a:rPr>
                  <a:t> </a:t>
                </a:r>
                <a:r>
                  <a:rPr lang="en-US" sz="3200" b="1" dirty="0" err="1">
                    <a:solidFill>
                      <a:schemeClr val="bg1"/>
                    </a:solidFill>
                  </a:rPr>
                  <a:t>bình</a:t>
                </a:r>
                <a:r>
                  <a:rPr lang="en-US" sz="3200" b="1" dirty="0">
                    <a:solidFill>
                      <a:schemeClr val="bg1"/>
                    </a:solidFill>
                  </a:rPr>
                  <a:t> </a:t>
                </a:r>
                <a:r>
                  <a:rPr lang="en-US" sz="3200" b="1" dirty="0" err="1">
                    <a:solidFill>
                      <a:schemeClr val="bg1"/>
                    </a:solidFill>
                  </a:rPr>
                  <a:t>thường</a:t>
                </a:r>
                <a:r>
                  <a:rPr lang="en-US" sz="3200" b="1" dirty="0">
                    <a:solidFill>
                      <a:schemeClr val="bg1"/>
                    </a:solidFill>
                  </a:rPr>
                  <a:t>.</a:t>
                </a:r>
              </a:p>
            </p:txBody>
          </p:sp>
        </p:grpSp>
        <p:sp>
          <p:nvSpPr>
            <p:cNvPr id="10" name="Rectangle 6">
              <a:extLst>
                <a:ext uri="{FF2B5EF4-FFF2-40B4-BE49-F238E27FC236}">
                  <a16:creationId xmlns:a16="http://schemas.microsoft.com/office/drawing/2014/main" id="{7EE9CF15-478C-694D-F69F-CDB080BB9093}"/>
                </a:ext>
              </a:extLst>
            </p:cNvPr>
            <p:cNvSpPr/>
            <p:nvPr/>
          </p:nvSpPr>
          <p:spPr>
            <a:xfrm>
              <a:off x="640466" y="3187666"/>
              <a:ext cx="10949650" cy="99542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Hình ảnh 13">
            <a:extLst>
              <a:ext uri="{FF2B5EF4-FFF2-40B4-BE49-F238E27FC236}">
                <a16:creationId xmlns:a16="http://schemas.microsoft.com/office/drawing/2014/main" id="{4292F647-071A-01B8-6444-E58385103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362" y="3172796"/>
            <a:ext cx="879321" cy="879321"/>
          </a:xfrm>
          <a:prstGeom prst="rect">
            <a:avLst/>
          </a:prstGeom>
        </p:spPr>
      </p:pic>
    </p:spTree>
    <p:extLst>
      <p:ext uri="{BB962C8B-B14F-4D97-AF65-F5344CB8AC3E}">
        <p14:creationId xmlns:p14="http://schemas.microsoft.com/office/powerpoint/2010/main" val="14094228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 indoor&#10;&#10;Description automatically generated">
            <a:extLst>
              <a:ext uri="{FF2B5EF4-FFF2-40B4-BE49-F238E27FC236}">
                <a16:creationId xmlns:a16="http://schemas.microsoft.com/office/drawing/2014/main" id="{1E1F42E3-62E3-411B-BB90-35C3FEB8957A}"/>
              </a:ext>
            </a:extLst>
          </p:cNvPr>
          <p:cNvPicPr>
            <a:picLocks noChangeAspect="1"/>
          </p:cNvPicPr>
          <p:nvPr/>
        </p:nvPicPr>
        <p:blipFill rotWithShape="1">
          <a:blip r:embed="rId2">
            <a:extLst>
              <a:ext uri="{28A0092B-C50C-407E-A947-70E740481C1C}">
                <a14:useLocalDpi xmlns:a14="http://schemas.microsoft.com/office/drawing/2010/main" val="0"/>
              </a:ext>
            </a:extLst>
          </a:blip>
          <a:srcRect b="6137"/>
          <a:stretch/>
        </p:blipFill>
        <p:spPr>
          <a:xfrm>
            <a:off x="1588654" y="1021655"/>
            <a:ext cx="9892146" cy="5836345"/>
          </a:xfrm>
          <a:prstGeom prst="rect">
            <a:avLst/>
          </a:prstGeom>
        </p:spPr>
      </p:pic>
      <p:sp>
        <p:nvSpPr>
          <p:cNvPr id="4" name="TextBox 3">
            <a:extLst>
              <a:ext uri="{FF2B5EF4-FFF2-40B4-BE49-F238E27FC236}">
                <a16:creationId xmlns:a16="http://schemas.microsoft.com/office/drawing/2014/main" id="{526F5DFD-584C-4333-8AC2-59C63A16B0AD}"/>
              </a:ext>
            </a:extLst>
          </p:cNvPr>
          <p:cNvSpPr txBox="1"/>
          <p:nvPr/>
        </p:nvSpPr>
        <p:spPr>
          <a:xfrm>
            <a:off x="609600" y="436880"/>
            <a:ext cx="11155680" cy="584775"/>
          </a:xfrm>
          <a:prstGeom prst="rect">
            <a:avLst/>
          </a:prstGeom>
          <a:noFill/>
        </p:spPr>
        <p:txBody>
          <a:bodyPr wrap="square" rtlCol="0">
            <a:spAutoFit/>
          </a:bodyPr>
          <a:lstStyle/>
          <a:p>
            <a:r>
              <a:rPr lang="vi-VN" sz="3200" b="1" i="1" dirty="0"/>
              <a:t>Thiếu</a:t>
            </a:r>
            <a:r>
              <a:rPr lang="vi-VN" sz="3200" b="1" i="1" dirty="0">
                <a:solidFill>
                  <a:schemeClr val="bg2">
                    <a:lumMod val="25000"/>
                  </a:schemeClr>
                </a:solidFill>
              </a:rPr>
              <a:t> </a:t>
            </a:r>
            <a:r>
              <a:rPr lang="vi-VN" sz="3200" b="1" i="1" dirty="0">
                <a:solidFill>
                  <a:srgbClr val="0099FF"/>
                </a:solidFill>
              </a:rPr>
              <a:t>tinh bột</a:t>
            </a:r>
            <a:r>
              <a:rPr lang="vi-VN" sz="3200" b="1" i="1" dirty="0">
                <a:solidFill>
                  <a:schemeClr val="bg2">
                    <a:lumMod val="25000"/>
                  </a:schemeClr>
                </a:solidFill>
              </a:rPr>
              <a:t>, </a:t>
            </a:r>
            <a:r>
              <a:rPr lang="vi-VN" sz="3200" b="1" i="1" dirty="0"/>
              <a:t>cơ thể sẽ thiếu năng lượng để hoạt động</a:t>
            </a:r>
            <a:endParaRPr lang="en-US" sz="3200" b="1" i="1" dirty="0"/>
          </a:p>
        </p:txBody>
      </p:sp>
    </p:spTree>
    <p:extLst>
      <p:ext uri="{BB962C8B-B14F-4D97-AF65-F5344CB8AC3E}">
        <p14:creationId xmlns:p14="http://schemas.microsoft.com/office/powerpoint/2010/main" val="28280960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food&#10;&#10;Description automatically generated">
            <a:extLst>
              <a:ext uri="{FF2B5EF4-FFF2-40B4-BE49-F238E27FC236}">
                <a16:creationId xmlns:a16="http://schemas.microsoft.com/office/drawing/2014/main" id="{FE7FDF33-E189-4EE1-BBD2-B3CECA768A86}"/>
              </a:ext>
            </a:extLst>
          </p:cNvPr>
          <p:cNvPicPr>
            <a:picLocks noChangeAspect="1"/>
          </p:cNvPicPr>
          <p:nvPr/>
        </p:nvPicPr>
        <p:blipFill rotWithShape="1">
          <a:blip r:embed="rId2">
            <a:extLst>
              <a:ext uri="{28A0092B-C50C-407E-A947-70E740481C1C}">
                <a14:useLocalDpi xmlns:a14="http://schemas.microsoft.com/office/drawing/2010/main" val="0"/>
              </a:ext>
            </a:extLst>
          </a:blip>
          <a:srcRect t="1817" b="13929"/>
          <a:stretch/>
        </p:blipFill>
        <p:spPr>
          <a:xfrm>
            <a:off x="20" y="1282"/>
            <a:ext cx="12191980" cy="6856718"/>
          </a:xfrm>
          <a:prstGeom prst="rect">
            <a:avLst/>
          </a:prstGeom>
        </p:spPr>
      </p:pic>
      <p:grpSp>
        <p:nvGrpSpPr>
          <p:cNvPr id="6" name="Group 5">
            <a:extLst>
              <a:ext uri="{FF2B5EF4-FFF2-40B4-BE49-F238E27FC236}">
                <a16:creationId xmlns:a16="http://schemas.microsoft.com/office/drawing/2014/main" id="{D419DF5E-D585-47DD-83DA-0AAB5F6776C2}"/>
              </a:ext>
            </a:extLst>
          </p:cNvPr>
          <p:cNvGrpSpPr/>
          <p:nvPr/>
        </p:nvGrpSpPr>
        <p:grpSpPr>
          <a:xfrm>
            <a:off x="1345324" y="5717628"/>
            <a:ext cx="11161986" cy="1140372"/>
            <a:chOff x="1345324" y="5717628"/>
            <a:chExt cx="11161986" cy="1140372"/>
          </a:xfrm>
        </p:grpSpPr>
        <p:sp>
          <p:nvSpPr>
            <p:cNvPr id="4" name="Parallelogram 3">
              <a:extLst>
                <a:ext uri="{FF2B5EF4-FFF2-40B4-BE49-F238E27FC236}">
                  <a16:creationId xmlns:a16="http://schemas.microsoft.com/office/drawing/2014/main" id="{75026AE5-72EB-4D3A-ACA7-5B782DE93E43}"/>
                </a:ext>
              </a:extLst>
            </p:cNvPr>
            <p:cNvSpPr/>
            <p:nvPr/>
          </p:nvSpPr>
          <p:spPr>
            <a:xfrm>
              <a:off x="1345324" y="5717628"/>
              <a:ext cx="11161986" cy="1140372"/>
            </a:xfrm>
            <a:prstGeom prst="parallelogram">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C670BD8-5446-47BB-A053-DEA1C1DC4D0D}"/>
                </a:ext>
              </a:extLst>
            </p:cNvPr>
            <p:cNvSpPr txBox="1"/>
            <p:nvPr/>
          </p:nvSpPr>
          <p:spPr>
            <a:xfrm>
              <a:off x="1786759" y="6026204"/>
              <a:ext cx="10405241" cy="523220"/>
            </a:xfrm>
            <a:prstGeom prst="rect">
              <a:avLst/>
            </a:prstGeom>
            <a:noFill/>
          </p:spPr>
          <p:txBody>
            <a:bodyPr wrap="square" rtlCol="0">
              <a:spAutoFit/>
            </a:bodyPr>
            <a:lstStyle/>
            <a:p>
              <a:r>
                <a:rPr lang="vi-VN" sz="2800" b="1" i="1" dirty="0">
                  <a:solidFill>
                    <a:schemeClr val="bg1"/>
                  </a:solidFill>
                </a:rPr>
                <a:t>Thiếu </a:t>
              </a:r>
              <a:r>
                <a:rPr lang="vi-VN" sz="2800" b="1" i="1" dirty="0">
                  <a:solidFill>
                    <a:srgbClr val="FFFF00"/>
                  </a:solidFill>
                </a:rPr>
                <a:t>protein </a:t>
              </a:r>
              <a:r>
                <a:rPr lang="vi-VN" sz="2800" b="1" i="1" dirty="0">
                  <a:solidFill>
                    <a:schemeClr val="bg1"/>
                  </a:solidFill>
                </a:rPr>
                <a:t>sẽ không có đủ nguyên liệu để cấu tạo tế bào</a:t>
              </a:r>
              <a:endParaRPr lang="en-US" sz="2800" b="1" i="1" dirty="0">
                <a:solidFill>
                  <a:schemeClr val="bg1"/>
                </a:solidFill>
              </a:endParaRPr>
            </a:p>
          </p:txBody>
        </p:sp>
      </p:grpSp>
    </p:spTree>
    <p:extLst>
      <p:ext uri="{BB962C8B-B14F-4D97-AF65-F5344CB8AC3E}">
        <p14:creationId xmlns:p14="http://schemas.microsoft.com/office/powerpoint/2010/main" val="35319747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 table, vegetable, meal&#10;&#10;Description automatically generated">
            <a:extLst>
              <a:ext uri="{FF2B5EF4-FFF2-40B4-BE49-F238E27FC236}">
                <a16:creationId xmlns:a16="http://schemas.microsoft.com/office/drawing/2014/main" id="{4C23C059-846F-403B-BD02-C3FEA6A942BC}"/>
              </a:ext>
            </a:extLst>
          </p:cNvPr>
          <p:cNvPicPr>
            <a:picLocks noChangeAspect="1"/>
          </p:cNvPicPr>
          <p:nvPr/>
        </p:nvPicPr>
        <p:blipFill rotWithShape="1">
          <a:blip r:embed="rId2">
            <a:extLst>
              <a:ext uri="{28A0092B-C50C-407E-A947-70E740481C1C}">
                <a14:useLocalDpi xmlns:a14="http://schemas.microsoft.com/office/drawing/2010/main" val="0"/>
              </a:ext>
            </a:extLst>
          </a:blip>
          <a:srcRect t="7845" b="7845"/>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6239D350-8814-4C23-9167-1F989E72258A}"/>
              </a:ext>
            </a:extLst>
          </p:cNvPr>
          <p:cNvGrpSpPr/>
          <p:nvPr/>
        </p:nvGrpSpPr>
        <p:grpSpPr>
          <a:xfrm>
            <a:off x="342899" y="5340927"/>
            <a:ext cx="9902537" cy="1028700"/>
            <a:chOff x="-1" y="5829300"/>
            <a:chExt cx="9902537" cy="1028700"/>
          </a:xfrm>
        </p:grpSpPr>
        <p:sp>
          <p:nvSpPr>
            <p:cNvPr id="4" name="Rectangle 3">
              <a:extLst>
                <a:ext uri="{FF2B5EF4-FFF2-40B4-BE49-F238E27FC236}">
                  <a16:creationId xmlns:a16="http://schemas.microsoft.com/office/drawing/2014/main" id="{9D8E4EBF-65F2-4D8F-ADB9-AFD5EE1B7E91}"/>
                </a:ext>
              </a:extLst>
            </p:cNvPr>
            <p:cNvSpPr/>
            <p:nvPr/>
          </p:nvSpPr>
          <p:spPr>
            <a:xfrm>
              <a:off x="-1" y="5829300"/>
              <a:ext cx="9902537" cy="10287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5B3FDC-8162-45E7-B86A-ED76B8B94A67}"/>
                </a:ext>
              </a:extLst>
            </p:cNvPr>
            <p:cNvSpPr txBox="1"/>
            <p:nvPr/>
          </p:nvSpPr>
          <p:spPr>
            <a:xfrm>
              <a:off x="716973" y="6082040"/>
              <a:ext cx="8925790" cy="523220"/>
            </a:xfrm>
            <a:prstGeom prst="rect">
              <a:avLst/>
            </a:prstGeom>
            <a:noFill/>
          </p:spPr>
          <p:txBody>
            <a:bodyPr wrap="square" rtlCol="0">
              <a:spAutoFit/>
            </a:bodyPr>
            <a:lstStyle/>
            <a:p>
              <a:r>
                <a:rPr lang="vi-VN" sz="2800" b="1" i="1" dirty="0">
                  <a:solidFill>
                    <a:schemeClr val="bg1"/>
                  </a:solidFill>
                </a:rPr>
                <a:t>Thiếu </a:t>
              </a:r>
              <a:r>
                <a:rPr lang="vi-VN" sz="2800" b="1" i="1" dirty="0">
                  <a:solidFill>
                    <a:srgbClr val="FF6600"/>
                  </a:solidFill>
                </a:rPr>
                <a:t>vitamin A </a:t>
              </a:r>
              <a:r>
                <a:rPr lang="vi-VN" sz="2800" b="1" i="1" dirty="0">
                  <a:solidFill>
                    <a:schemeClr val="bg1"/>
                  </a:solidFill>
                </a:rPr>
                <a:t>sẽ mắc bệnh </a:t>
              </a:r>
              <a:r>
                <a:rPr lang="vi-VN" sz="2800" b="1" i="1" dirty="0">
                  <a:solidFill>
                    <a:srgbClr val="66FF33"/>
                  </a:solidFill>
                </a:rPr>
                <a:t>khô mắt, quáng gà,...</a:t>
              </a:r>
              <a:endParaRPr lang="en-US" sz="2800" b="1" i="1" dirty="0">
                <a:solidFill>
                  <a:srgbClr val="66FF33"/>
                </a:solidFill>
              </a:endParaRPr>
            </a:p>
          </p:txBody>
        </p:sp>
        <p:sp>
          <p:nvSpPr>
            <p:cNvPr id="6" name="Rectangle 5">
              <a:extLst>
                <a:ext uri="{FF2B5EF4-FFF2-40B4-BE49-F238E27FC236}">
                  <a16:creationId xmlns:a16="http://schemas.microsoft.com/office/drawing/2014/main" id="{CB4EABFC-71DA-4239-AA31-77A8DD548A33}"/>
                </a:ext>
              </a:extLst>
            </p:cNvPr>
            <p:cNvSpPr/>
            <p:nvPr/>
          </p:nvSpPr>
          <p:spPr>
            <a:xfrm>
              <a:off x="368877" y="5981806"/>
              <a:ext cx="176645" cy="623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488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9486CD8-4DAD-43C5-A218-E8411D36C5AE}"/>
              </a:ext>
            </a:extLst>
          </p:cNvPr>
          <p:cNvGrpSpPr/>
          <p:nvPr/>
        </p:nvGrpSpPr>
        <p:grpSpPr>
          <a:xfrm>
            <a:off x="0" y="0"/>
            <a:ext cx="12192000" cy="6857999"/>
            <a:chOff x="0" y="0"/>
            <a:chExt cx="12192000" cy="6857999"/>
          </a:xfrm>
        </p:grpSpPr>
        <p:pic>
          <p:nvPicPr>
            <p:cNvPr id="3" name="Picture 2" descr="A picture containing text, food, several&#10;&#10;Description automatically generated">
              <a:extLst>
                <a:ext uri="{FF2B5EF4-FFF2-40B4-BE49-F238E27FC236}">
                  <a16:creationId xmlns:a16="http://schemas.microsoft.com/office/drawing/2014/main" id="{0D3EF8EF-41DE-4D81-863C-764CAF1353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BB7806AA-37BB-40DE-9808-7D0F86E40796}"/>
                </a:ext>
              </a:extLst>
            </p:cNvPr>
            <p:cNvSpPr/>
            <p:nvPr/>
          </p:nvSpPr>
          <p:spPr>
            <a:xfrm>
              <a:off x="685800" y="1310640"/>
              <a:ext cx="579120" cy="194310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CDBCFFC-D59D-4606-AF23-063025AB221C}"/>
                </a:ext>
              </a:extLst>
            </p:cNvPr>
            <p:cNvSpPr/>
            <p:nvPr/>
          </p:nvSpPr>
          <p:spPr>
            <a:xfrm>
              <a:off x="1264920" y="579120"/>
              <a:ext cx="5745480" cy="2613660"/>
            </a:xfrm>
            <a:custGeom>
              <a:avLst/>
              <a:gdLst>
                <a:gd name="connsiteX0" fmla="*/ 0 w 5745480"/>
                <a:gd name="connsiteY0" fmla="*/ 0 h 2613660"/>
                <a:gd name="connsiteX1" fmla="*/ 5745480 w 5745480"/>
                <a:gd name="connsiteY1" fmla="*/ 0 h 2613660"/>
                <a:gd name="connsiteX2" fmla="*/ 5745480 w 5745480"/>
                <a:gd name="connsiteY2" fmla="*/ 2613660 h 2613660"/>
                <a:gd name="connsiteX3" fmla="*/ 0 w 5745480"/>
                <a:gd name="connsiteY3" fmla="*/ 2613660 h 2613660"/>
                <a:gd name="connsiteX4" fmla="*/ 0 w 5745480"/>
                <a:gd name="connsiteY4" fmla="*/ 0 h 2613660"/>
                <a:gd name="connsiteX0" fmla="*/ 0 w 5745480"/>
                <a:gd name="connsiteY0" fmla="*/ 0 h 2613660"/>
                <a:gd name="connsiteX1" fmla="*/ 5509260 w 5745480"/>
                <a:gd name="connsiteY1" fmla="*/ 129540 h 2613660"/>
                <a:gd name="connsiteX2" fmla="*/ 5745480 w 5745480"/>
                <a:gd name="connsiteY2" fmla="*/ 2613660 h 2613660"/>
                <a:gd name="connsiteX3" fmla="*/ 0 w 5745480"/>
                <a:gd name="connsiteY3" fmla="*/ 2613660 h 2613660"/>
                <a:gd name="connsiteX4" fmla="*/ 0 w 5745480"/>
                <a:gd name="connsiteY4" fmla="*/ 0 h 2613660"/>
                <a:gd name="connsiteX0" fmla="*/ 0 w 5745480"/>
                <a:gd name="connsiteY0" fmla="*/ 0 h 2613660"/>
                <a:gd name="connsiteX1" fmla="*/ 5364480 w 5745480"/>
                <a:gd name="connsiteY1" fmla="*/ 129540 h 2613660"/>
                <a:gd name="connsiteX2" fmla="*/ 5745480 w 5745480"/>
                <a:gd name="connsiteY2" fmla="*/ 2613660 h 2613660"/>
                <a:gd name="connsiteX3" fmla="*/ 0 w 5745480"/>
                <a:gd name="connsiteY3" fmla="*/ 2613660 h 2613660"/>
                <a:gd name="connsiteX4" fmla="*/ 0 w 5745480"/>
                <a:gd name="connsiteY4" fmla="*/ 0 h 2613660"/>
                <a:gd name="connsiteX0" fmla="*/ 0 w 5745480"/>
                <a:gd name="connsiteY0" fmla="*/ 0 h 2613660"/>
                <a:gd name="connsiteX1" fmla="*/ 5265420 w 5745480"/>
                <a:gd name="connsiteY1" fmla="*/ 106680 h 2613660"/>
                <a:gd name="connsiteX2" fmla="*/ 5745480 w 5745480"/>
                <a:gd name="connsiteY2" fmla="*/ 2613660 h 2613660"/>
                <a:gd name="connsiteX3" fmla="*/ 0 w 5745480"/>
                <a:gd name="connsiteY3" fmla="*/ 2613660 h 2613660"/>
                <a:gd name="connsiteX4" fmla="*/ 0 w 5745480"/>
                <a:gd name="connsiteY4" fmla="*/ 0 h 2613660"/>
                <a:gd name="connsiteX0" fmla="*/ 0 w 5745480"/>
                <a:gd name="connsiteY0" fmla="*/ 0 h 2613660"/>
                <a:gd name="connsiteX1" fmla="*/ 5265420 w 5745480"/>
                <a:gd name="connsiteY1" fmla="*/ 106680 h 2613660"/>
                <a:gd name="connsiteX2" fmla="*/ 5745480 w 5745480"/>
                <a:gd name="connsiteY2" fmla="*/ 2613660 h 2613660"/>
                <a:gd name="connsiteX3" fmla="*/ 0 w 5745480"/>
                <a:gd name="connsiteY3" fmla="*/ 2613660 h 2613660"/>
                <a:gd name="connsiteX4" fmla="*/ 0 w 5745480"/>
                <a:gd name="connsiteY4" fmla="*/ 0 h 261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5480" h="2613660">
                  <a:moveTo>
                    <a:pt x="0" y="0"/>
                  </a:moveTo>
                  <a:lnTo>
                    <a:pt x="5265420" y="106680"/>
                  </a:lnTo>
                  <a:cubicBezTo>
                    <a:pt x="5943600" y="1353820"/>
                    <a:pt x="5585460" y="1778000"/>
                    <a:pt x="5745480" y="2613660"/>
                  </a:cubicBezTo>
                  <a:lnTo>
                    <a:pt x="0" y="2613660"/>
                  </a:lnTo>
                  <a:lnTo>
                    <a:pt x="0" y="0"/>
                  </a:lnTo>
                  <a:close/>
                </a:path>
              </a:pathLst>
            </a:cu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D0FF6400-6991-40E7-AFE6-F99972805F01}"/>
              </a:ext>
            </a:extLst>
          </p:cNvPr>
          <p:cNvSpPr txBox="1"/>
          <p:nvPr/>
        </p:nvSpPr>
        <p:spPr>
          <a:xfrm>
            <a:off x="574040" y="1137920"/>
            <a:ext cx="7127240" cy="2495876"/>
          </a:xfrm>
          <a:prstGeom prst="rect">
            <a:avLst/>
          </a:prstGeom>
          <a:noFill/>
        </p:spPr>
        <p:txBody>
          <a:bodyPr wrap="square" rtlCol="0">
            <a:spAutoFit/>
          </a:bodyPr>
          <a:lstStyle/>
          <a:p>
            <a:pPr algn="just">
              <a:lnSpc>
                <a:spcPct val="110000"/>
              </a:lnSpc>
            </a:pPr>
            <a:r>
              <a:rPr lang="en-US" sz="3600" b="1" i="1" dirty="0">
                <a:solidFill>
                  <a:srgbClr val="2B6A09"/>
                </a:solidFill>
              </a:rPr>
              <a:t>- </a:t>
            </a:r>
            <a:r>
              <a:rPr lang="vi-VN" sz="3600" b="1" i="1" dirty="0">
                <a:solidFill>
                  <a:srgbClr val="2B6A09"/>
                </a:solidFill>
              </a:rPr>
              <a:t>Một số chất dinh dưỡng khi cơ thể </a:t>
            </a:r>
            <a:r>
              <a:rPr lang="vi-VN" sz="3600" b="1" i="1" dirty="0">
                <a:solidFill>
                  <a:srgbClr val="FF0000"/>
                </a:solidFill>
              </a:rPr>
              <a:t>tiêu thụ quá nhiều </a:t>
            </a:r>
            <a:r>
              <a:rPr lang="vi-VN" sz="3600" b="1" i="1" dirty="0">
                <a:solidFill>
                  <a:srgbClr val="2B6A09"/>
                </a:solidFill>
              </a:rPr>
              <a:t>cũng gây ra những hậu quả không tốt</a:t>
            </a:r>
            <a:r>
              <a:rPr lang="en-US" sz="3600" b="1" i="1" dirty="0">
                <a:solidFill>
                  <a:srgbClr val="2B6A09"/>
                </a:solidFill>
              </a:rPr>
              <a:t>.</a:t>
            </a:r>
          </a:p>
        </p:txBody>
      </p:sp>
      <p:pic>
        <p:nvPicPr>
          <p:cNvPr id="2" name="Hình ảnh 1">
            <a:extLst>
              <a:ext uri="{FF2B5EF4-FFF2-40B4-BE49-F238E27FC236}">
                <a16:creationId xmlns:a16="http://schemas.microsoft.com/office/drawing/2014/main" id="{39CE7F21-6E95-7D42-5553-86DC319E9A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500" y="127322"/>
            <a:ext cx="1168881" cy="1168881"/>
          </a:xfrm>
          <a:prstGeom prst="rect">
            <a:avLst/>
          </a:prstGeom>
        </p:spPr>
      </p:pic>
    </p:spTree>
    <p:extLst>
      <p:ext uri="{BB962C8B-B14F-4D97-AF65-F5344CB8AC3E}">
        <p14:creationId xmlns:p14="http://schemas.microsoft.com/office/powerpoint/2010/main" val="1723913814"/>
      </p:ext>
    </p:extLst>
  </p:cSld>
  <p:clrMapOvr>
    <a:masterClrMapping/>
  </p:clrMapOvr>
  <mc:AlternateContent xmlns:mc="http://schemas.openxmlformats.org/markup-compatibility/2006" xmlns:p14="http://schemas.microsoft.com/office/powerpoint/2010/main">
    <mc:Choice Requires="p14">
      <p:transition spd="slow" p14:dur="2000">
        <p:checker dir="vert"/>
      </p:transition>
    </mc:Choice>
    <mc:Fallback xmlns="">
      <p:transition spd="slow">
        <p:checker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anda eating a carrot&#10;&#10;Description automatically generated with medium confidence">
            <a:extLst>
              <a:ext uri="{FF2B5EF4-FFF2-40B4-BE49-F238E27FC236}">
                <a16:creationId xmlns:a16="http://schemas.microsoft.com/office/drawing/2014/main" id="{E61F7587-5A11-4792-9D03-822BA42DC81C}"/>
              </a:ext>
            </a:extLst>
          </p:cNvPr>
          <p:cNvPicPr>
            <a:picLocks noChangeAspect="1"/>
          </p:cNvPicPr>
          <p:nvPr/>
        </p:nvPicPr>
        <p:blipFill rotWithShape="1">
          <a:blip r:embed="rId2">
            <a:extLst>
              <a:ext uri="{28A0092B-C50C-407E-A947-70E740481C1C}">
                <a14:useLocalDpi xmlns:a14="http://schemas.microsoft.com/office/drawing/2010/main" val="0"/>
              </a:ext>
            </a:extLst>
          </a:blip>
          <a:srcRect r="1790" b="2"/>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5" name="Picture 4" descr="A bird on a branch&#10;&#10;Description automatically generated with medium confidence">
            <a:extLst>
              <a:ext uri="{FF2B5EF4-FFF2-40B4-BE49-F238E27FC236}">
                <a16:creationId xmlns:a16="http://schemas.microsoft.com/office/drawing/2014/main" id="{2A1EF6AA-E120-46B7-B177-85205169076E}"/>
              </a:ext>
            </a:extLst>
          </p:cNvPr>
          <p:cNvPicPr>
            <a:picLocks noChangeAspect="1"/>
          </p:cNvPicPr>
          <p:nvPr/>
        </p:nvPicPr>
        <p:blipFill rotWithShape="1">
          <a:blip r:embed="rId3">
            <a:extLst>
              <a:ext uri="{28A0092B-C50C-407E-A947-70E740481C1C}">
                <a14:useLocalDpi xmlns:a14="http://schemas.microsoft.com/office/drawing/2010/main" val="0"/>
              </a:ext>
            </a:extLst>
          </a:blip>
          <a:srcRect l="26129" r="2542" b="-2"/>
          <a:stretch/>
        </p:blipFill>
        <p:spPr>
          <a:xfrm>
            <a:off x="20" y="4069976"/>
            <a:ext cx="3535311" cy="2788023"/>
          </a:xfrm>
          <a:prstGeom prst="rect">
            <a:avLst/>
          </a:prstGeom>
        </p:spPr>
      </p:pic>
      <p:pic>
        <p:nvPicPr>
          <p:cNvPr id="11" name="Picture 10" descr="A brown animal eating grass&#10;&#10;Description automatically generated with low confidence">
            <a:extLst>
              <a:ext uri="{FF2B5EF4-FFF2-40B4-BE49-F238E27FC236}">
                <a16:creationId xmlns:a16="http://schemas.microsoft.com/office/drawing/2014/main" id="{F118DC66-191A-42DD-A02A-66766F62839A}"/>
              </a:ext>
            </a:extLst>
          </p:cNvPr>
          <p:cNvPicPr>
            <a:picLocks noChangeAspect="1"/>
          </p:cNvPicPr>
          <p:nvPr/>
        </p:nvPicPr>
        <p:blipFill rotWithShape="1">
          <a:blip r:embed="rId4">
            <a:extLst>
              <a:ext uri="{28A0092B-C50C-407E-A947-70E740481C1C}">
                <a14:useLocalDpi xmlns:a14="http://schemas.microsoft.com/office/drawing/2010/main" val="0"/>
              </a:ext>
            </a:extLst>
          </a:blip>
          <a:srcRect r="2" b="4221"/>
          <a:stretch/>
        </p:blipFill>
        <p:spPr>
          <a:xfrm>
            <a:off x="3696199" y="3257176"/>
            <a:ext cx="4789093" cy="3600824"/>
          </a:xfrm>
          <a:prstGeom prst="rect">
            <a:avLst/>
          </a:prstGeom>
        </p:spPr>
      </p:pic>
      <p:pic>
        <p:nvPicPr>
          <p:cNvPr id="3" name="Picture 2" descr="A cat licking a bowl of food&#10;&#10;Description automatically generated with medium confidence">
            <a:extLst>
              <a:ext uri="{FF2B5EF4-FFF2-40B4-BE49-F238E27FC236}">
                <a16:creationId xmlns:a16="http://schemas.microsoft.com/office/drawing/2014/main" id="{F21AF800-3056-44FC-B45D-8EEE13978E59}"/>
              </a:ext>
            </a:extLst>
          </p:cNvPr>
          <p:cNvPicPr>
            <a:picLocks noChangeAspect="1"/>
          </p:cNvPicPr>
          <p:nvPr/>
        </p:nvPicPr>
        <p:blipFill rotWithShape="1">
          <a:blip r:embed="rId5">
            <a:extLst>
              <a:ext uri="{28A0092B-C50C-407E-A947-70E740481C1C}">
                <a14:useLocalDpi xmlns:a14="http://schemas.microsoft.com/office/drawing/2010/main" val="0"/>
              </a:ext>
            </a:extLst>
          </a:blip>
          <a:srcRect r="253"/>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7" name="Picture 6" descr="Two dogs eating from a bowl&#10;&#10;Description automatically generated with low confidence">
            <a:extLst>
              <a:ext uri="{FF2B5EF4-FFF2-40B4-BE49-F238E27FC236}">
                <a16:creationId xmlns:a16="http://schemas.microsoft.com/office/drawing/2014/main" id="{1749C473-113C-47C0-B68B-50DDDB56D7DA}"/>
              </a:ext>
            </a:extLst>
          </p:cNvPr>
          <p:cNvPicPr>
            <a:picLocks noChangeAspect="1"/>
          </p:cNvPicPr>
          <p:nvPr/>
        </p:nvPicPr>
        <p:blipFill rotWithShape="1">
          <a:blip r:embed="rId6">
            <a:extLst>
              <a:ext uri="{28A0092B-C50C-407E-A947-70E740481C1C}">
                <a14:useLocalDpi xmlns:a14="http://schemas.microsoft.com/office/drawing/2010/main" val="0"/>
              </a:ext>
            </a:extLst>
          </a:blip>
          <a:srcRect l="2758" r="29516" b="-2"/>
          <a:stretch/>
        </p:blipFill>
        <p:spPr>
          <a:xfrm>
            <a:off x="8646160" y="4069976"/>
            <a:ext cx="3545819" cy="2788024"/>
          </a:xfrm>
          <a:prstGeom prst="rect">
            <a:avLst/>
          </a:prstGeom>
        </p:spPr>
      </p:pic>
      <p:grpSp>
        <p:nvGrpSpPr>
          <p:cNvPr id="14" name="Group 13">
            <a:extLst>
              <a:ext uri="{FF2B5EF4-FFF2-40B4-BE49-F238E27FC236}">
                <a16:creationId xmlns:a16="http://schemas.microsoft.com/office/drawing/2014/main" id="{4A05B53A-E848-44B4-9002-F45BB8958E4C}"/>
              </a:ext>
            </a:extLst>
          </p:cNvPr>
          <p:cNvGrpSpPr/>
          <p:nvPr/>
        </p:nvGrpSpPr>
        <p:grpSpPr>
          <a:xfrm>
            <a:off x="0" y="5162528"/>
            <a:ext cx="7766910" cy="1273764"/>
            <a:chOff x="2053771" y="5116230"/>
            <a:chExt cx="7766910" cy="1273764"/>
          </a:xfrm>
        </p:grpSpPr>
        <p:sp>
          <p:nvSpPr>
            <p:cNvPr id="12" name="Rectangle 11">
              <a:extLst>
                <a:ext uri="{FF2B5EF4-FFF2-40B4-BE49-F238E27FC236}">
                  <a16:creationId xmlns:a16="http://schemas.microsoft.com/office/drawing/2014/main" id="{4609696A-EBF1-40EE-8864-772AED9FC20E}"/>
                </a:ext>
              </a:extLst>
            </p:cNvPr>
            <p:cNvSpPr/>
            <p:nvPr/>
          </p:nvSpPr>
          <p:spPr>
            <a:xfrm>
              <a:off x="2053771" y="5116230"/>
              <a:ext cx="7766910" cy="1273764"/>
            </a:xfrm>
            <a:prstGeom prst="rect">
              <a:avLst/>
            </a:prstGeom>
            <a:solidFill>
              <a:schemeClr val="tx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9E6C467-0FD8-4B55-92F3-31010E883B1B}"/>
                </a:ext>
              </a:extLst>
            </p:cNvPr>
            <p:cNvSpPr txBox="1"/>
            <p:nvPr/>
          </p:nvSpPr>
          <p:spPr>
            <a:xfrm>
              <a:off x="2371319" y="5274984"/>
              <a:ext cx="7258817" cy="946798"/>
            </a:xfrm>
            <a:prstGeom prst="rect">
              <a:avLst/>
            </a:prstGeom>
            <a:noFill/>
          </p:spPr>
          <p:txBody>
            <a:bodyPr wrap="square" rtlCol="0">
              <a:spAutoFit/>
            </a:bodyPr>
            <a:lstStyle/>
            <a:p>
              <a:pPr>
                <a:lnSpc>
                  <a:spcPct val="120000"/>
                </a:lnSpc>
              </a:pPr>
              <a:r>
                <a:rPr lang="vi-VN" sz="2400" b="1" i="1" dirty="0">
                  <a:solidFill>
                    <a:schemeClr val="bg1"/>
                  </a:solidFill>
                </a:rPr>
                <a:t>Động vật thu nhận thức ăn từ môi trường ngoài chủ yếu thông qua hoạt </a:t>
              </a:r>
              <a:r>
                <a:rPr lang="vi-VN" sz="2400" b="1" i="1" dirty="0">
                  <a:solidFill>
                    <a:srgbClr val="FFFF00"/>
                  </a:solidFill>
                </a:rPr>
                <a:t>động ăn và uống.</a:t>
              </a:r>
              <a:endParaRPr lang="en-US" sz="2400" b="1" i="1" dirty="0">
                <a:solidFill>
                  <a:srgbClr val="FFFF00"/>
                </a:solidFill>
              </a:endParaRPr>
            </a:p>
          </p:txBody>
        </p:sp>
      </p:grpSp>
    </p:spTree>
    <p:extLst>
      <p:ext uri="{BB962C8B-B14F-4D97-AF65-F5344CB8AC3E}">
        <p14:creationId xmlns:p14="http://schemas.microsoft.com/office/powerpoint/2010/main" val="3200678191"/>
      </p:ext>
    </p:extLst>
  </p:cSld>
  <p:clrMapOvr>
    <a:masterClrMapping/>
  </p:clrMapOvr>
  <mc:AlternateContent xmlns:mc="http://schemas.openxmlformats.org/markup-compatibility/2006" xmlns:p14="http://schemas.microsoft.com/office/powerpoint/2010/main">
    <mc:Choice Requires="p14">
      <p:transition spd="slow" p14:dur="2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down)">
                                      <p:cBhvr>
                                        <p:cTn id="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able, food, cup, fruit&#10;&#10;Description automatically generated">
            <a:extLst>
              <a:ext uri="{FF2B5EF4-FFF2-40B4-BE49-F238E27FC236}">
                <a16:creationId xmlns:a16="http://schemas.microsoft.com/office/drawing/2014/main" id="{9023DB6B-1AA1-4C73-80FE-1C60707C9366}"/>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687E001F-8A74-4C19-8FE4-001EFB26AA09}"/>
              </a:ext>
            </a:extLst>
          </p:cNvPr>
          <p:cNvSpPr/>
          <p:nvPr/>
        </p:nvSpPr>
        <p:spPr>
          <a:xfrm>
            <a:off x="0" y="5316210"/>
            <a:ext cx="12188952" cy="1066800"/>
          </a:xfrm>
          <a:prstGeom prst="rect">
            <a:avLst/>
          </a:prstGeom>
          <a:gradFill flip="none" rotWithShape="1">
            <a:gsLst>
              <a:gs pos="50000">
                <a:schemeClr val="tx1">
                  <a:alpha val="80000"/>
                </a:schemeClr>
              </a:gs>
              <a:gs pos="0">
                <a:schemeClr val="tx1">
                  <a:alpha val="0"/>
                </a:schemeClr>
              </a:gs>
              <a:gs pos="20000">
                <a:srgbClr val="000000">
                  <a:alpha val="70000"/>
                </a:srgbClr>
              </a:gs>
              <a:gs pos="80000">
                <a:srgbClr val="000000">
                  <a:alpha val="70000"/>
                </a:srgb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7C97576-EC5D-4A15-ABB1-D1F16BFE2A43}"/>
              </a:ext>
            </a:extLst>
          </p:cNvPr>
          <p:cNvSpPr txBox="1"/>
          <p:nvPr/>
        </p:nvSpPr>
        <p:spPr>
          <a:xfrm>
            <a:off x="1080516" y="5588000"/>
            <a:ext cx="10027920" cy="523220"/>
          </a:xfrm>
          <a:prstGeom prst="rect">
            <a:avLst/>
          </a:prstGeom>
          <a:noFill/>
        </p:spPr>
        <p:txBody>
          <a:bodyPr wrap="square" rtlCol="0">
            <a:spAutoFit/>
          </a:bodyPr>
          <a:lstStyle/>
          <a:p>
            <a:r>
              <a:rPr lang="vi-VN" sz="2800" b="1" i="1" dirty="0">
                <a:solidFill>
                  <a:schemeClr val="bg1"/>
                </a:solidFill>
              </a:rPr>
              <a:t>Ăn thức ăn chứa nhiều </a:t>
            </a:r>
            <a:r>
              <a:rPr lang="vi-VN" sz="2800" b="1" i="1" dirty="0">
                <a:solidFill>
                  <a:srgbClr val="FFFF00"/>
                </a:solidFill>
              </a:rPr>
              <a:t>đường</a:t>
            </a:r>
            <a:r>
              <a:rPr lang="vi-VN" sz="2800" b="1" i="1" dirty="0">
                <a:solidFill>
                  <a:schemeClr val="bg1"/>
                </a:solidFill>
              </a:rPr>
              <a:t> có thể làm cho </a:t>
            </a:r>
            <a:r>
              <a:rPr lang="vi-VN" sz="2800" b="1" i="1" dirty="0">
                <a:solidFill>
                  <a:srgbClr val="FEC633"/>
                </a:solidFill>
              </a:rPr>
              <a:t>răng bị sâu</a:t>
            </a:r>
            <a:endParaRPr lang="en-US" sz="2800" b="1" i="1" dirty="0">
              <a:solidFill>
                <a:srgbClr val="FEC633"/>
              </a:solidFill>
            </a:endParaRPr>
          </a:p>
        </p:txBody>
      </p:sp>
    </p:spTree>
    <p:extLst>
      <p:ext uri="{BB962C8B-B14F-4D97-AF65-F5344CB8AC3E}">
        <p14:creationId xmlns:p14="http://schemas.microsoft.com/office/powerpoint/2010/main" val="3763275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fractur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7C2A9370-F16F-7508-1CB3-40E3114488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0"/>
            <a:ext cx="8496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659E2EF-F873-4187-5405-B958F9360896}"/>
              </a:ext>
            </a:extLst>
          </p:cNvPr>
          <p:cNvSpPr txBox="1"/>
          <p:nvPr/>
        </p:nvSpPr>
        <p:spPr>
          <a:xfrm>
            <a:off x="6425852" y="5725787"/>
            <a:ext cx="2505206" cy="523220"/>
          </a:xfrm>
          <a:prstGeom prst="rect">
            <a:avLst/>
          </a:prstGeom>
          <a:noFill/>
        </p:spPr>
        <p:txBody>
          <a:bodyPr wrap="square" rtlCol="0">
            <a:spAutoFit/>
          </a:bodyPr>
          <a:lstStyle/>
          <a:p>
            <a:r>
              <a:rPr lang="vi-VN" sz="2800" b="1" i="1" dirty="0"/>
              <a:t>Răng bị sâu</a:t>
            </a:r>
            <a:endParaRPr lang="en-US" sz="2800" b="1" i="1" dirty="0"/>
          </a:p>
        </p:txBody>
      </p:sp>
    </p:spTree>
    <p:extLst>
      <p:ext uri="{BB962C8B-B14F-4D97-AF65-F5344CB8AC3E}">
        <p14:creationId xmlns:p14="http://schemas.microsoft.com/office/powerpoint/2010/main" val="676577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Picture 2" descr="A picture containing wooden, wood, snack food&#10;&#10;Description automatically generated">
            <a:extLst>
              <a:ext uri="{FF2B5EF4-FFF2-40B4-BE49-F238E27FC236}">
                <a16:creationId xmlns:a16="http://schemas.microsoft.com/office/drawing/2014/main" id="{2869EA2A-DD29-476F-8E82-6282EFE644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356040" cy="6858000"/>
          </a:xfrm>
          <a:prstGeom prst="rect">
            <a:avLst/>
          </a:prstGeom>
        </p:spPr>
      </p:pic>
      <p:pic>
        <p:nvPicPr>
          <p:cNvPr id="5" name="Picture 4" descr="A picture containing food, table, plate, meal&#10;&#10;Description automatically generated">
            <a:extLst>
              <a:ext uri="{FF2B5EF4-FFF2-40B4-BE49-F238E27FC236}">
                <a16:creationId xmlns:a16="http://schemas.microsoft.com/office/drawing/2014/main" id="{EC84B68A-7455-46A8-8078-9CF833BC2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3220" y="1209400"/>
            <a:ext cx="6707582" cy="4439200"/>
          </a:xfrm>
          <a:prstGeom prst="rect">
            <a:avLst/>
          </a:prstGeom>
          <a:ln w="127000">
            <a:solidFill>
              <a:schemeClr val="bg1"/>
            </a:solidFill>
          </a:ln>
        </p:spPr>
      </p:pic>
      <p:grpSp>
        <p:nvGrpSpPr>
          <p:cNvPr id="8" name="Group 7">
            <a:extLst>
              <a:ext uri="{FF2B5EF4-FFF2-40B4-BE49-F238E27FC236}">
                <a16:creationId xmlns:a16="http://schemas.microsoft.com/office/drawing/2014/main" id="{7626C7DD-3548-4A90-813A-C1E318497EBE}"/>
              </a:ext>
            </a:extLst>
          </p:cNvPr>
          <p:cNvGrpSpPr/>
          <p:nvPr/>
        </p:nvGrpSpPr>
        <p:grpSpPr>
          <a:xfrm>
            <a:off x="0" y="4511040"/>
            <a:ext cx="12192000" cy="1279800"/>
            <a:chOff x="0" y="4511040"/>
            <a:chExt cx="12192000" cy="1279800"/>
          </a:xfrm>
        </p:grpSpPr>
        <p:sp>
          <p:nvSpPr>
            <p:cNvPr id="6" name="Rectangle 5">
              <a:extLst>
                <a:ext uri="{FF2B5EF4-FFF2-40B4-BE49-F238E27FC236}">
                  <a16:creationId xmlns:a16="http://schemas.microsoft.com/office/drawing/2014/main" id="{47A846FB-3F8B-4E98-A4D2-E028BAF7CB05}"/>
                </a:ext>
              </a:extLst>
            </p:cNvPr>
            <p:cNvSpPr/>
            <p:nvPr/>
          </p:nvSpPr>
          <p:spPr>
            <a:xfrm>
              <a:off x="0" y="4511040"/>
              <a:ext cx="12192000" cy="12798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02FDCE1-079B-480F-A1E5-D0CF2A8EC813}"/>
                </a:ext>
              </a:extLst>
            </p:cNvPr>
            <p:cNvSpPr txBox="1"/>
            <p:nvPr/>
          </p:nvSpPr>
          <p:spPr>
            <a:xfrm>
              <a:off x="451528" y="4697863"/>
              <a:ext cx="11288944" cy="946798"/>
            </a:xfrm>
            <a:prstGeom prst="rect">
              <a:avLst/>
            </a:prstGeom>
            <a:noFill/>
          </p:spPr>
          <p:txBody>
            <a:bodyPr wrap="square" rtlCol="0">
              <a:spAutoFit/>
            </a:bodyPr>
            <a:lstStyle/>
            <a:p>
              <a:pPr>
                <a:lnSpc>
                  <a:spcPct val="120000"/>
                </a:lnSpc>
              </a:pPr>
              <a:r>
                <a:rPr lang="vi-VN" sz="2400" b="1" i="1" dirty="0">
                  <a:solidFill>
                    <a:schemeClr val="bg1"/>
                  </a:solidFill>
                </a:rPr>
                <a:t>Ăn quá nhiều chất béo và carbohydrate khiến cho năng lượng cung cấp cho cơ thể mỗi ngày bị dư thừa so với nhu cầu dẫn đến </a:t>
              </a:r>
              <a:r>
                <a:rPr lang="vi-VN" sz="2400" b="1" i="1" dirty="0">
                  <a:solidFill>
                    <a:srgbClr val="FFC000"/>
                  </a:solidFill>
                </a:rPr>
                <a:t>béo phì.</a:t>
              </a:r>
              <a:endParaRPr lang="en-US" sz="2400" b="1" i="1" dirty="0">
                <a:solidFill>
                  <a:srgbClr val="FFC000"/>
                </a:solidFill>
              </a:endParaRPr>
            </a:p>
          </p:txBody>
        </p:sp>
      </p:grpSp>
    </p:spTree>
    <p:extLst>
      <p:ext uri="{BB962C8B-B14F-4D97-AF65-F5344CB8AC3E}">
        <p14:creationId xmlns:p14="http://schemas.microsoft.com/office/powerpoint/2010/main" val="39421995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9E1916C4-0837-4C18-B4DA-0D9925E54CC2}"/>
              </a:ext>
            </a:extLst>
          </p:cNvPr>
          <p:cNvPicPr>
            <a:picLocks noChangeAspect="1"/>
          </p:cNvPicPr>
          <p:nvPr/>
        </p:nvPicPr>
        <p:blipFill rotWithShape="1">
          <a:blip r:embed="rId2">
            <a:extLst>
              <a:ext uri="{28A0092B-C50C-407E-A947-70E740481C1C}">
                <a14:useLocalDpi xmlns:a14="http://schemas.microsoft.com/office/drawing/2010/main" val="0"/>
              </a:ext>
            </a:extLst>
          </a:blip>
          <a:srcRect l="22258" r="17572"/>
          <a:stretch/>
        </p:blipFill>
        <p:spPr>
          <a:xfrm>
            <a:off x="347240" y="0"/>
            <a:ext cx="6215605" cy="6858000"/>
          </a:xfrm>
          <a:prstGeom prst="rect">
            <a:avLst/>
          </a:prstGeom>
        </p:spPr>
      </p:pic>
      <p:grpSp>
        <p:nvGrpSpPr>
          <p:cNvPr id="8" name="Group 7">
            <a:extLst>
              <a:ext uri="{FF2B5EF4-FFF2-40B4-BE49-F238E27FC236}">
                <a16:creationId xmlns:a16="http://schemas.microsoft.com/office/drawing/2014/main" id="{E5108712-0C34-4292-A144-1672FD8D1CBE}"/>
              </a:ext>
            </a:extLst>
          </p:cNvPr>
          <p:cNvGrpSpPr/>
          <p:nvPr/>
        </p:nvGrpSpPr>
        <p:grpSpPr>
          <a:xfrm>
            <a:off x="6886936" y="0"/>
            <a:ext cx="4656881" cy="6858000"/>
            <a:chOff x="6886936" y="0"/>
            <a:chExt cx="4656881" cy="6858000"/>
          </a:xfrm>
        </p:grpSpPr>
        <p:sp>
          <p:nvSpPr>
            <p:cNvPr id="4" name="Rectangle 3">
              <a:extLst>
                <a:ext uri="{FF2B5EF4-FFF2-40B4-BE49-F238E27FC236}">
                  <a16:creationId xmlns:a16="http://schemas.microsoft.com/office/drawing/2014/main" id="{51085DA5-4912-4B78-B265-5429A1BD4473}"/>
                </a:ext>
              </a:extLst>
            </p:cNvPr>
            <p:cNvSpPr/>
            <p:nvPr/>
          </p:nvSpPr>
          <p:spPr>
            <a:xfrm>
              <a:off x="6886936" y="0"/>
              <a:ext cx="4656881"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D3C3C81-553E-45B7-AE12-7C46F59EF45F}"/>
                </a:ext>
              </a:extLst>
            </p:cNvPr>
            <p:cNvSpPr txBox="1"/>
            <p:nvPr/>
          </p:nvSpPr>
          <p:spPr>
            <a:xfrm>
              <a:off x="6976997" y="428264"/>
              <a:ext cx="4446740" cy="3714671"/>
            </a:xfrm>
            <a:prstGeom prst="rect">
              <a:avLst/>
            </a:prstGeom>
            <a:noFill/>
          </p:spPr>
          <p:txBody>
            <a:bodyPr wrap="square" rtlCol="0">
              <a:spAutoFit/>
            </a:bodyPr>
            <a:lstStyle/>
            <a:p>
              <a:pPr algn="ctr">
                <a:lnSpc>
                  <a:spcPct val="110000"/>
                </a:lnSpc>
              </a:pPr>
              <a:r>
                <a:rPr lang="vi-VN" sz="3600" b="1" i="1" dirty="0"/>
                <a:t>Thừa cân </a:t>
              </a:r>
              <a:r>
                <a:rPr lang="vi-VN" sz="3600" b="1" i="1" dirty="0">
                  <a:solidFill>
                    <a:srgbClr val="FF4747"/>
                  </a:solidFill>
                </a:rPr>
                <a:t>nghiêm trọng có thể gây ra tổn thương các khớp, tăng nguy cơ mắc bệnh như tiểu đường, tim mạch</a:t>
              </a:r>
              <a:endParaRPr lang="en-US" sz="3600" b="1" i="1" dirty="0">
                <a:solidFill>
                  <a:srgbClr val="FF4747"/>
                </a:solidFill>
              </a:endParaRPr>
            </a:p>
          </p:txBody>
        </p:sp>
        <p:pic>
          <p:nvPicPr>
            <p:cNvPr id="7" name="Picture 6" descr="Text&#10;&#10;Description automatically generated with medium confidence">
              <a:extLst>
                <a:ext uri="{FF2B5EF4-FFF2-40B4-BE49-F238E27FC236}">
                  <a16:creationId xmlns:a16="http://schemas.microsoft.com/office/drawing/2014/main" id="{AEBC4D91-6E99-4188-AE9F-AB86F72A3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6602" y="4154340"/>
              <a:ext cx="2564763" cy="2564763"/>
            </a:xfrm>
            <a:prstGeom prst="rect">
              <a:avLst/>
            </a:prstGeom>
          </p:spPr>
        </p:pic>
      </p:grpSp>
    </p:spTree>
    <p:extLst>
      <p:ext uri="{BB962C8B-B14F-4D97-AF65-F5344CB8AC3E}">
        <p14:creationId xmlns:p14="http://schemas.microsoft.com/office/powerpoint/2010/main" val="26043579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ách giảm mỡ bụng nhanh và hiệu quả tại nhà - OKBUY.vn">
            <a:extLst>
              <a:ext uri="{FF2B5EF4-FFF2-40B4-BE49-F238E27FC236}">
                <a16:creationId xmlns:a16="http://schemas.microsoft.com/office/drawing/2014/main" id="{4C0A2440-AFEA-2A9E-D6B7-38EBFF6DFD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7413" y="0"/>
            <a:ext cx="78755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7161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1A95BC3E-BC5A-4FBC-99DD-B95C383ACA0B}"/>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7558268" y="1897796"/>
            <a:ext cx="4633732" cy="4829849"/>
          </a:xfrm>
          <a:prstGeom prst="rect">
            <a:avLst/>
          </a:prstGeom>
        </p:spPr>
      </p:pic>
      <p:pic>
        <p:nvPicPr>
          <p:cNvPr id="2" name="Picture 1" descr="A picture containing vector graphics, toy&#10;&#10;Description automatically generated">
            <a:extLst>
              <a:ext uri="{FF2B5EF4-FFF2-40B4-BE49-F238E27FC236}">
                <a16:creationId xmlns:a16="http://schemas.microsoft.com/office/drawing/2014/main" id="{7F3BD02B-ADFA-4833-99AD-0CC5532B03CA}"/>
              </a:ext>
            </a:extLst>
          </p:cNvPr>
          <p:cNvPicPr>
            <a:picLocks noChangeAspect="1"/>
          </p:cNvPicPr>
          <p:nvPr/>
        </p:nvPicPr>
        <p:blipFill rotWithShape="1">
          <a:blip r:embed="rId3">
            <a:extLst>
              <a:ext uri="{28A0092B-C50C-407E-A947-70E740481C1C}">
                <a14:useLocalDpi xmlns:a14="http://schemas.microsoft.com/office/drawing/2010/main" val="0"/>
              </a:ext>
            </a:extLst>
          </a:blip>
          <a:srcRect l="6444" t="18815" r="5703" b="18963"/>
          <a:stretch/>
        </p:blipFill>
        <p:spPr>
          <a:xfrm>
            <a:off x="0" y="273512"/>
            <a:ext cx="1463040" cy="1036217"/>
          </a:xfrm>
          <a:prstGeom prst="rect">
            <a:avLst/>
          </a:prstGeom>
        </p:spPr>
      </p:pic>
      <p:sp>
        <p:nvSpPr>
          <p:cNvPr id="3" name="TextBox 2">
            <a:extLst>
              <a:ext uri="{FF2B5EF4-FFF2-40B4-BE49-F238E27FC236}">
                <a16:creationId xmlns:a16="http://schemas.microsoft.com/office/drawing/2014/main" id="{2FF99118-798B-403B-80B2-1DCE0D0500F3}"/>
              </a:ext>
            </a:extLst>
          </p:cNvPr>
          <p:cNvSpPr txBox="1"/>
          <p:nvPr/>
        </p:nvSpPr>
        <p:spPr>
          <a:xfrm>
            <a:off x="1623929" y="376121"/>
            <a:ext cx="10424160" cy="830997"/>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sz="2400" b="1">
                <a:latin typeface="Arial" panose="020B0604020202020204" pitchFamily="34" charset="0"/>
              </a:defRPr>
            </a:lvl1pPr>
          </a:lstStyle>
          <a:p>
            <a:r>
              <a:rPr lang="vi-VN" dirty="0"/>
              <a:t>Giải thích vì sao chúng ta nên ăn đa dạng các loại thức ăn mà không nên chỉ ăn một loại thức ăn dù loại thức ăn đó rất bổ dưỡng.</a:t>
            </a:r>
            <a:endParaRPr lang="en-US" dirty="0"/>
          </a:p>
        </p:txBody>
      </p:sp>
      <p:grpSp>
        <p:nvGrpSpPr>
          <p:cNvPr id="4" name="Group 3">
            <a:extLst>
              <a:ext uri="{FF2B5EF4-FFF2-40B4-BE49-F238E27FC236}">
                <a16:creationId xmlns:a16="http://schemas.microsoft.com/office/drawing/2014/main" id="{AB6D7A17-25E6-4345-B7CC-D072E2829220}"/>
              </a:ext>
            </a:extLst>
          </p:cNvPr>
          <p:cNvGrpSpPr/>
          <p:nvPr/>
        </p:nvGrpSpPr>
        <p:grpSpPr>
          <a:xfrm>
            <a:off x="565657" y="1592033"/>
            <a:ext cx="1897580" cy="611525"/>
            <a:chOff x="5000676" y="619760"/>
            <a:chExt cx="1897580" cy="611525"/>
          </a:xfrm>
        </p:grpSpPr>
        <p:sp>
          <p:nvSpPr>
            <p:cNvPr id="5" name="Rectangle: Rounded Corners 4">
              <a:extLst>
                <a:ext uri="{FF2B5EF4-FFF2-40B4-BE49-F238E27FC236}">
                  <a16:creationId xmlns:a16="http://schemas.microsoft.com/office/drawing/2014/main" id="{45C873E4-0806-4696-A194-09D01740965F}"/>
                </a:ext>
              </a:extLst>
            </p:cNvPr>
            <p:cNvSpPr/>
            <p:nvPr/>
          </p:nvSpPr>
          <p:spPr>
            <a:xfrm>
              <a:off x="5000676" y="619760"/>
              <a:ext cx="1897580" cy="611525"/>
            </a:xfrm>
            <a:prstGeom prst="roundRect">
              <a:avLst/>
            </a:prstGeom>
            <a:gradFill flip="none" rotWithShape="1">
              <a:gsLst>
                <a:gs pos="0">
                  <a:srgbClr val="5B7305"/>
                </a:gs>
                <a:gs pos="25000">
                  <a:srgbClr val="648A07"/>
                </a:gs>
                <a:gs pos="61000">
                  <a:srgbClr val="A5AE04"/>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Trả lời</a:t>
              </a:r>
              <a:endParaRPr lang="en-US" sz="2400" b="1" dirty="0"/>
            </a:p>
          </p:txBody>
        </p:sp>
        <p:sp>
          <p:nvSpPr>
            <p:cNvPr id="6" name="Rectangle: Rounded Corners 5">
              <a:extLst>
                <a:ext uri="{FF2B5EF4-FFF2-40B4-BE49-F238E27FC236}">
                  <a16:creationId xmlns:a16="http://schemas.microsoft.com/office/drawing/2014/main" id="{B781A81D-E78F-4B1D-B5FF-EC8C126C6228}"/>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E5657470-3E32-B71C-C4BE-51FFFA6E80F0}"/>
              </a:ext>
            </a:extLst>
          </p:cNvPr>
          <p:cNvSpPr txBox="1"/>
          <p:nvPr/>
        </p:nvSpPr>
        <p:spPr>
          <a:xfrm>
            <a:off x="565656" y="2481521"/>
            <a:ext cx="6992611" cy="3153940"/>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sz="2400" b="1">
                <a:latin typeface="Arial" panose="020B0604020202020204" pitchFamily="34" charset="0"/>
              </a:defRPr>
            </a:lvl1pPr>
          </a:lstStyle>
          <a:p>
            <a:pPr algn="just"/>
            <a:r>
              <a:rPr lang="vi-VN" dirty="0"/>
              <a:t>Chúng ta nên ăn đa dạng </a:t>
            </a:r>
            <a:r>
              <a:rPr lang="vi-VN" b="0" dirty="0"/>
              <a:t>các loại thức ăn mà không nên chỉ ăn một loại thức ăn dù loại thức ăn đó rất bổ dưỡng vì nếu chúng ta ăn nhiều sẽ dẫn đến tình trạng thừa chất gây nên nhiều căn bệnh như </a:t>
            </a:r>
            <a:r>
              <a:rPr lang="vi-VN" dirty="0">
                <a:solidFill>
                  <a:srgbClr val="FF0000"/>
                </a:solidFill>
              </a:rPr>
              <a:t>béo phì, sâu răng thừa cân, nghiêm trọng gây ra tổn thương xương khớp, tăng nguy cơ mắc các bệnh về tim mạch, tiểu đường.</a:t>
            </a:r>
            <a:endParaRPr lang="en-US" dirty="0">
              <a:solidFill>
                <a:srgbClr val="FF0000"/>
              </a:solidFill>
            </a:endParaRPr>
          </a:p>
        </p:txBody>
      </p:sp>
    </p:spTree>
    <p:extLst>
      <p:ext uri="{BB962C8B-B14F-4D97-AF65-F5344CB8AC3E}">
        <p14:creationId xmlns:p14="http://schemas.microsoft.com/office/powerpoint/2010/main" val="10098350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food, plate, different, container&#10;&#10;Description automatically generated">
            <a:extLst>
              <a:ext uri="{FF2B5EF4-FFF2-40B4-BE49-F238E27FC236}">
                <a16:creationId xmlns:a16="http://schemas.microsoft.com/office/drawing/2014/main" id="{1A2CE015-00A8-460A-BA5C-6A2F6C96E897}"/>
              </a:ext>
            </a:extLst>
          </p:cNvPr>
          <p:cNvPicPr>
            <a:picLocks noChangeAspect="1"/>
          </p:cNvPicPr>
          <p:nvPr/>
        </p:nvPicPr>
        <p:blipFill rotWithShape="1">
          <a:blip r:embed="rId2">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grpSp>
        <p:nvGrpSpPr>
          <p:cNvPr id="6" name="Group 5">
            <a:extLst>
              <a:ext uri="{FF2B5EF4-FFF2-40B4-BE49-F238E27FC236}">
                <a16:creationId xmlns:a16="http://schemas.microsoft.com/office/drawing/2014/main" id="{3F6C1555-AD07-460F-AC90-4E368284CE0C}"/>
              </a:ext>
            </a:extLst>
          </p:cNvPr>
          <p:cNvGrpSpPr/>
          <p:nvPr/>
        </p:nvGrpSpPr>
        <p:grpSpPr>
          <a:xfrm>
            <a:off x="3048" y="4085863"/>
            <a:ext cx="12188952" cy="1458410"/>
            <a:chOff x="3048" y="4085863"/>
            <a:chExt cx="12188952" cy="1458410"/>
          </a:xfrm>
        </p:grpSpPr>
        <p:sp>
          <p:nvSpPr>
            <p:cNvPr id="4" name="Rectangle 3">
              <a:extLst>
                <a:ext uri="{FF2B5EF4-FFF2-40B4-BE49-F238E27FC236}">
                  <a16:creationId xmlns:a16="http://schemas.microsoft.com/office/drawing/2014/main" id="{ECCB3B63-1F01-4F2E-9223-9E2799E2701C}"/>
                </a:ext>
              </a:extLst>
            </p:cNvPr>
            <p:cNvSpPr/>
            <p:nvPr/>
          </p:nvSpPr>
          <p:spPr>
            <a:xfrm>
              <a:off x="3048" y="4085863"/>
              <a:ext cx="12188952" cy="145841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81054B-C969-49E5-A1C0-B4A2BF7971F9}"/>
                </a:ext>
              </a:extLst>
            </p:cNvPr>
            <p:cNvSpPr txBox="1"/>
            <p:nvPr/>
          </p:nvSpPr>
          <p:spPr>
            <a:xfrm>
              <a:off x="237762" y="4301979"/>
              <a:ext cx="11716475" cy="1089209"/>
            </a:xfrm>
            <a:prstGeom prst="rect">
              <a:avLst/>
            </a:prstGeom>
            <a:noFill/>
          </p:spPr>
          <p:txBody>
            <a:bodyPr wrap="square" rtlCol="0">
              <a:spAutoFit/>
            </a:bodyPr>
            <a:lstStyle/>
            <a:p>
              <a:pPr algn="ctr">
                <a:lnSpc>
                  <a:spcPct val="120000"/>
                </a:lnSpc>
              </a:pPr>
              <a:r>
                <a:rPr lang="vi-VN" sz="2800" b="1" i="1" dirty="0">
                  <a:solidFill>
                    <a:srgbClr val="FFFF00"/>
                  </a:solidFill>
                </a:rPr>
                <a:t>Em hãy xây dựng thực đơn cho mỗi bữa ăn trong một ngày để đảm bảo chế độ ăn cân đối và đầy đủ chất dinh dưỡng.</a:t>
              </a:r>
              <a:endParaRPr lang="en-US" sz="2800" b="1" i="1" dirty="0">
                <a:solidFill>
                  <a:srgbClr val="FFFF00"/>
                </a:solidFill>
              </a:endParaRPr>
            </a:p>
          </p:txBody>
        </p:sp>
      </p:grpSp>
    </p:spTree>
    <p:extLst>
      <p:ext uri="{BB962C8B-B14F-4D97-AF65-F5344CB8AC3E}">
        <p14:creationId xmlns:p14="http://schemas.microsoft.com/office/powerpoint/2010/main" val="192614632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A6DFFA"/>
        </a:solidFill>
        <a:effectLst/>
      </p:bgPr>
    </p:bg>
    <p:spTree>
      <p:nvGrpSpPr>
        <p:cNvPr id="1" name=""/>
        <p:cNvGrpSpPr/>
        <p:nvPr/>
      </p:nvGrpSpPr>
      <p:grpSpPr>
        <a:xfrm>
          <a:off x="0" y="0"/>
          <a:ext cx="0" cy="0"/>
          <a:chOff x="0" y="0"/>
          <a:chExt cx="0" cy="0"/>
        </a:xfrm>
      </p:grpSpPr>
      <p:pic>
        <p:nvPicPr>
          <p:cNvPr id="12290" name="Picture 2" descr="4 nhóm chất dinh dưỡng quan trọng và cần thiết cho cơ thể &amp; sức khỏe - AVIVA">
            <a:extLst>
              <a:ext uri="{FF2B5EF4-FFF2-40B4-BE49-F238E27FC236}">
                <a16:creationId xmlns:a16="http://schemas.microsoft.com/office/drawing/2014/main" id="{34BF5B80-D3D5-DF8F-66AF-F39957CCC5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 y="0"/>
            <a:ext cx="115998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7757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AC561F-8039-6D1F-9849-03E7398743B3}"/>
              </a:ext>
            </a:extLst>
          </p:cNvPr>
          <p:cNvGrpSpPr/>
          <p:nvPr/>
        </p:nvGrpSpPr>
        <p:grpSpPr>
          <a:xfrm>
            <a:off x="-1" y="-1"/>
            <a:ext cx="12192001" cy="6858001"/>
            <a:chOff x="-1" y="-1"/>
            <a:chExt cx="12192001" cy="6858001"/>
          </a:xfrm>
        </p:grpSpPr>
        <p:pic>
          <p:nvPicPr>
            <p:cNvPr id="13316" name="Picture 4" descr="Chế độ dinh dưỡng và thực phẩm phù hợp cho người thoát vị đĩa đệm">
              <a:extLst>
                <a:ext uri="{FF2B5EF4-FFF2-40B4-BE49-F238E27FC236}">
                  <a16:creationId xmlns:a16="http://schemas.microsoft.com/office/drawing/2014/main" id="{52793195-6288-832A-3FA2-AF3EF35C3C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28"/>
            <a:stretch/>
          </p:blipFill>
          <p:spPr bwMode="auto">
            <a:xfrm>
              <a:off x="0" y="0"/>
              <a:ext cx="621902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hế độ dinh dưỡng và thực phẩm phù hợp cho người thoát vị đĩa đệm">
              <a:extLst>
                <a:ext uri="{FF2B5EF4-FFF2-40B4-BE49-F238E27FC236}">
                  <a16:creationId xmlns:a16="http://schemas.microsoft.com/office/drawing/2014/main" id="{469DE1BA-1B4D-08FA-90D8-3236311828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68" r="4341"/>
            <a:stretch/>
          </p:blipFill>
          <p:spPr bwMode="auto">
            <a:xfrm>
              <a:off x="6166981" y="0"/>
              <a:ext cx="602501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4C4EC37-16A3-DD39-11D9-EA1A4E068AF8}"/>
                </a:ext>
              </a:extLst>
            </p:cNvPr>
            <p:cNvSpPr/>
            <p:nvPr/>
          </p:nvSpPr>
          <p:spPr>
            <a:xfrm>
              <a:off x="-1" y="-1"/>
              <a:ext cx="6219019" cy="713985"/>
            </a:xfrm>
            <a:prstGeom prst="rect">
              <a:avLst/>
            </a:prstGeom>
            <a:solidFill>
              <a:srgbClr val="083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8E17A8D-208D-EB26-42C7-8150722F6CBD}"/>
                </a:ext>
              </a:extLst>
            </p:cNvPr>
            <p:cNvSpPr/>
            <p:nvPr/>
          </p:nvSpPr>
          <p:spPr>
            <a:xfrm>
              <a:off x="5972981" y="6144015"/>
              <a:ext cx="6219019" cy="713985"/>
            </a:xfrm>
            <a:prstGeom prst="rect">
              <a:avLst/>
            </a:prstGeom>
            <a:solidFill>
              <a:srgbClr val="083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170421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Dĩa Thức Ăn Bổ Dưỡng | The Nutrition Source | Harvard T.H. Chan School of  Public Health">
            <a:extLst>
              <a:ext uri="{FF2B5EF4-FFF2-40B4-BE49-F238E27FC236}">
                <a16:creationId xmlns:a16="http://schemas.microsoft.com/office/drawing/2014/main" id="{47CB7733-873E-870A-089F-B52923E193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1325" y="0"/>
            <a:ext cx="87693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666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2DDAEAD-D617-4A70-BB38-33A6FD869EEC}"/>
              </a:ext>
            </a:extLst>
          </p:cNvPr>
          <p:cNvGrpSpPr/>
          <p:nvPr/>
        </p:nvGrpSpPr>
        <p:grpSpPr>
          <a:xfrm>
            <a:off x="0" y="0"/>
            <a:ext cx="14657407" cy="6858000"/>
            <a:chOff x="0" y="0"/>
            <a:chExt cx="14657407" cy="6858000"/>
          </a:xfrm>
        </p:grpSpPr>
        <p:pic>
          <p:nvPicPr>
            <p:cNvPr id="3" name="Picture 2" descr="A picture containing food, fruit, meal, sliced&#10;&#10;Description automatically generated">
              <a:extLst>
                <a:ext uri="{FF2B5EF4-FFF2-40B4-BE49-F238E27FC236}">
                  <a16:creationId xmlns:a16="http://schemas.microsoft.com/office/drawing/2014/main" id="{DF4CEC8E-0D94-4124-A8BF-9C2DDD2776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407" y="0"/>
              <a:ext cx="12192000" cy="6858000"/>
            </a:xfrm>
            <a:prstGeom prst="rect">
              <a:avLst/>
            </a:prstGeom>
          </p:spPr>
        </p:pic>
        <p:pic>
          <p:nvPicPr>
            <p:cNvPr id="4" name="Picture 3" descr="A picture containing food, fruit, meal, sliced&#10;&#10;Description automatically generated">
              <a:extLst>
                <a:ext uri="{FF2B5EF4-FFF2-40B4-BE49-F238E27FC236}">
                  <a16:creationId xmlns:a16="http://schemas.microsoft.com/office/drawing/2014/main" id="{7F1A1C8B-2202-4272-8156-38D41514481D}"/>
                </a:ext>
              </a:extLst>
            </p:cNvPr>
            <p:cNvPicPr>
              <a:picLocks noChangeAspect="1"/>
            </p:cNvPicPr>
            <p:nvPr/>
          </p:nvPicPr>
          <p:blipFill rotWithShape="1">
            <a:blip r:embed="rId2">
              <a:extLst>
                <a:ext uri="{28A0092B-C50C-407E-A947-70E740481C1C}">
                  <a14:useLocalDpi xmlns:a14="http://schemas.microsoft.com/office/drawing/2010/main" val="0"/>
                </a:ext>
              </a:extLst>
            </a:blip>
            <a:srcRect r="85396"/>
            <a:stretch/>
          </p:blipFill>
          <p:spPr>
            <a:xfrm>
              <a:off x="0" y="0"/>
              <a:ext cx="3627120" cy="6858000"/>
            </a:xfrm>
            <a:prstGeom prst="rect">
              <a:avLst/>
            </a:prstGeom>
          </p:spPr>
        </p:pic>
      </p:grpSp>
      <p:sp>
        <p:nvSpPr>
          <p:cNvPr id="7" name="TextBox 6">
            <a:extLst>
              <a:ext uri="{FF2B5EF4-FFF2-40B4-BE49-F238E27FC236}">
                <a16:creationId xmlns:a16="http://schemas.microsoft.com/office/drawing/2014/main" id="{73E1B3CD-C03B-4137-93EB-AE2DC8879B1E}"/>
              </a:ext>
            </a:extLst>
          </p:cNvPr>
          <p:cNvSpPr txBox="1"/>
          <p:nvPr/>
        </p:nvSpPr>
        <p:spPr>
          <a:xfrm>
            <a:off x="413359" y="466158"/>
            <a:ext cx="5498926" cy="2640403"/>
          </a:xfrm>
          <a:prstGeom prst="rect">
            <a:avLst/>
          </a:prstGeom>
          <a:noFill/>
        </p:spPr>
        <p:txBody>
          <a:bodyPr wrap="square" rtlCol="0">
            <a:spAutoFit/>
          </a:bodyPr>
          <a:lstStyle/>
          <a:p>
            <a:pPr algn="just">
              <a:lnSpc>
                <a:spcPct val="120000"/>
              </a:lnSpc>
            </a:pPr>
            <a:r>
              <a:rPr lang="vi-VN" sz="2800" b="1" i="1" dirty="0"/>
              <a:t>Các chất dinh dưỡng có trong thức ăn như </a:t>
            </a:r>
            <a:r>
              <a:rPr lang="vi-VN" sz="2800" b="1" i="1" dirty="0">
                <a:solidFill>
                  <a:srgbClr val="FF0066"/>
                </a:solidFill>
              </a:rPr>
              <a:t>carbohydrate, protein, lipid</a:t>
            </a:r>
            <a:r>
              <a:rPr lang="vi-VN" sz="2800" b="1" i="1" dirty="0"/>
              <a:t>,... cần được biến đổi thành các chất đơn giản để cơ thể có thể hấp thụ được.</a:t>
            </a:r>
            <a:endParaRPr lang="en-US" sz="2800" b="1" i="1" dirty="0"/>
          </a:p>
        </p:txBody>
      </p:sp>
    </p:spTree>
    <p:extLst>
      <p:ext uri="{BB962C8B-B14F-4D97-AF65-F5344CB8AC3E}">
        <p14:creationId xmlns:p14="http://schemas.microsoft.com/office/powerpoint/2010/main" val="27747051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washing vegetables in a sink&#10;&#10;Description automatically generated with medium confidence">
            <a:extLst>
              <a:ext uri="{FF2B5EF4-FFF2-40B4-BE49-F238E27FC236}">
                <a16:creationId xmlns:a16="http://schemas.microsoft.com/office/drawing/2014/main" id="{C4014910-DB8F-4B3A-9DF4-D482985F3E82}"/>
              </a:ext>
            </a:extLst>
          </p:cNvPr>
          <p:cNvPicPr>
            <a:picLocks noChangeAspect="1"/>
          </p:cNvPicPr>
          <p:nvPr/>
        </p:nvPicPr>
        <p:blipFill rotWithShape="1">
          <a:blip r:embed="rId2">
            <a:extLst>
              <a:ext uri="{28A0092B-C50C-407E-A947-70E740481C1C}">
                <a14:useLocalDpi xmlns:a14="http://schemas.microsoft.com/office/drawing/2010/main" val="0"/>
              </a:ext>
            </a:extLst>
          </a:blip>
          <a:srcRect t="7788" b="778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3FD8AF3-1CD1-4AC5-B0AB-16541E46FB2D}"/>
              </a:ext>
            </a:extLst>
          </p:cNvPr>
          <p:cNvSpPr/>
          <p:nvPr/>
        </p:nvSpPr>
        <p:spPr>
          <a:xfrm>
            <a:off x="-1" y="0"/>
            <a:ext cx="115590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32BDEA7-2144-4519-A78D-9873A37C3B52}"/>
              </a:ext>
            </a:extLst>
          </p:cNvPr>
          <p:cNvSpPr/>
          <p:nvPr/>
        </p:nvSpPr>
        <p:spPr>
          <a:xfrm>
            <a:off x="0" y="0"/>
            <a:ext cx="12192000"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3ED5B8D-ED02-40D9-8A66-3E82E91131C7}"/>
              </a:ext>
            </a:extLst>
          </p:cNvPr>
          <p:cNvSpPr/>
          <p:nvPr/>
        </p:nvSpPr>
        <p:spPr>
          <a:xfrm flipV="1">
            <a:off x="635379" y="3521595"/>
            <a:ext cx="4376459" cy="144019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DE22943-73DF-4A9F-BB13-7BB7143688C7}"/>
              </a:ext>
            </a:extLst>
          </p:cNvPr>
          <p:cNvSpPr txBox="1"/>
          <p:nvPr/>
        </p:nvSpPr>
        <p:spPr>
          <a:xfrm>
            <a:off x="899075" y="3145643"/>
            <a:ext cx="4228510" cy="1785104"/>
          </a:xfrm>
          <a:prstGeom prst="rect">
            <a:avLst/>
          </a:prstGeom>
          <a:noFill/>
        </p:spPr>
        <p:txBody>
          <a:bodyPr wrap="square" rtlCol="0">
            <a:spAutoFit/>
          </a:bodyPr>
          <a:lstStyle/>
          <a:p>
            <a:r>
              <a:rPr lang="en-US" sz="4400" b="1" dirty="0">
                <a:solidFill>
                  <a:schemeClr val="bg1"/>
                </a:solidFill>
                <a:effectLst>
                  <a:outerShdw blurRad="50800" dist="38100" dir="8100000" sx="101000" sy="101000" algn="tr" rotWithShape="0">
                    <a:prstClr val="black">
                      <a:alpha val="60000"/>
                    </a:prstClr>
                  </a:outerShdw>
                </a:effectLst>
              </a:rPr>
              <a:t>2. </a:t>
            </a:r>
            <a:r>
              <a:rPr lang="vi-VN" sz="4000" b="1" dirty="0">
                <a:solidFill>
                  <a:schemeClr val="bg1"/>
                </a:solidFill>
                <a:effectLst>
                  <a:outerShdw blurRad="50800" dist="38100" dir="8100000" sx="101000" sy="101000" algn="tr" rotWithShape="0">
                    <a:prstClr val="black">
                      <a:alpha val="60000"/>
                    </a:prstClr>
                  </a:outerShdw>
                </a:effectLst>
              </a:rPr>
              <a:t>VỆ SINH </a:t>
            </a:r>
          </a:p>
          <a:p>
            <a:r>
              <a:rPr lang="vi-VN" sz="6600" b="1" dirty="0">
                <a:solidFill>
                  <a:schemeClr val="bg1"/>
                </a:solidFill>
                <a:effectLst>
                  <a:outerShdw blurRad="50800" dist="38100" dir="8100000" sx="101000" sy="101000" algn="tr" rotWithShape="0">
                    <a:prstClr val="black">
                      <a:alpha val="60000"/>
                    </a:prstClr>
                  </a:outerShdw>
                </a:effectLst>
              </a:rPr>
              <a:t>ĂN UỐNG</a:t>
            </a:r>
            <a:endParaRPr lang="en-US" sz="6600" b="1" dirty="0">
              <a:solidFill>
                <a:schemeClr val="bg1"/>
              </a:solidFill>
              <a:effectLst>
                <a:outerShdw blurRad="50800" dist="38100" dir="8100000" sx="101000" sy="101000" algn="tr" rotWithShape="0">
                  <a:prstClr val="black">
                    <a:alpha val="60000"/>
                  </a:prstClr>
                </a:outerShdw>
              </a:effectLst>
            </a:endParaRPr>
          </a:p>
        </p:txBody>
      </p:sp>
      <p:pic>
        <p:nvPicPr>
          <p:cNvPr id="30" name="Picture 29" descr="A person washing vegetables in a sink&#10;&#10;Description automatically generated with medium confidence">
            <a:extLst>
              <a:ext uri="{FF2B5EF4-FFF2-40B4-BE49-F238E27FC236}">
                <a16:creationId xmlns:a16="http://schemas.microsoft.com/office/drawing/2014/main" id="{86B34796-FE1B-4876-82EF-1B3E705F88E9}"/>
              </a:ext>
            </a:extLst>
          </p:cNvPr>
          <p:cNvPicPr>
            <a:picLocks noChangeAspect="1"/>
          </p:cNvPicPr>
          <p:nvPr/>
        </p:nvPicPr>
        <p:blipFill rotWithShape="1">
          <a:blip r:embed="rId2">
            <a:extLst>
              <a:ext uri="{28A0092B-C50C-407E-A947-70E740481C1C}">
                <a14:useLocalDpi xmlns:a14="http://schemas.microsoft.com/office/drawing/2010/main" val="0"/>
              </a:ext>
            </a:extLst>
          </a:blip>
          <a:srcRect l="51930" t="7788" r="23386" b="7788"/>
          <a:stretch/>
        </p:blipFill>
        <p:spPr>
          <a:xfrm>
            <a:off x="6331352" y="0"/>
            <a:ext cx="3009418" cy="6858000"/>
          </a:xfrm>
          <a:custGeom>
            <a:avLst/>
            <a:gdLst>
              <a:gd name="connsiteX0" fmla="*/ 1548496 w 3009418"/>
              <a:gd name="connsiteY0" fmla="*/ 0 h 6858000"/>
              <a:gd name="connsiteX1" fmla="*/ 3009418 w 3009418"/>
              <a:gd name="connsiteY1" fmla="*/ 0 h 6858000"/>
              <a:gd name="connsiteX2" fmla="*/ 1460922 w 3009418"/>
              <a:gd name="connsiteY2" fmla="*/ 6858000 h 6858000"/>
              <a:gd name="connsiteX3" fmla="*/ 0 w 3009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09418" h="6858000">
                <a:moveTo>
                  <a:pt x="1548496" y="0"/>
                </a:moveTo>
                <a:lnTo>
                  <a:pt x="3009418" y="0"/>
                </a:lnTo>
                <a:lnTo>
                  <a:pt x="1460922" y="6858000"/>
                </a:lnTo>
                <a:lnTo>
                  <a:pt x="0" y="6858000"/>
                </a:lnTo>
                <a:close/>
              </a:path>
            </a:pathLst>
          </a:custGeom>
        </p:spPr>
      </p:pic>
      <p:pic>
        <p:nvPicPr>
          <p:cNvPr id="31" name="Picture 30" descr="A person washing vegetables in a sink&#10;&#10;Description automatically generated with medium confidence">
            <a:extLst>
              <a:ext uri="{FF2B5EF4-FFF2-40B4-BE49-F238E27FC236}">
                <a16:creationId xmlns:a16="http://schemas.microsoft.com/office/drawing/2014/main" id="{AB81312E-6939-4E34-978F-DBD63D2E70B9}"/>
              </a:ext>
            </a:extLst>
          </p:cNvPr>
          <p:cNvPicPr>
            <a:picLocks noChangeAspect="1"/>
          </p:cNvPicPr>
          <p:nvPr/>
        </p:nvPicPr>
        <p:blipFill rotWithShape="1">
          <a:blip r:embed="rId2">
            <a:extLst>
              <a:ext uri="{28A0092B-C50C-407E-A947-70E740481C1C}">
                <a14:useLocalDpi xmlns:a14="http://schemas.microsoft.com/office/drawing/2010/main" val="0"/>
              </a:ext>
            </a:extLst>
          </a:blip>
          <a:srcRect l="67911" t="7788" r="9481" b="21586"/>
          <a:stretch/>
        </p:blipFill>
        <p:spPr>
          <a:xfrm>
            <a:off x="8279755" y="0"/>
            <a:ext cx="2756344" cy="5737184"/>
          </a:xfrm>
          <a:custGeom>
            <a:avLst/>
            <a:gdLst>
              <a:gd name="connsiteX0" fmla="*/ 1295422 w 2756344"/>
              <a:gd name="connsiteY0" fmla="*/ 0 h 5737184"/>
              <a:gd name="connsiteX1" fmla="*/ 2756344 w 2756344"/>
              <a:gd name="connsiteY1" fmla="*/ 0 h 5737184"/>
              <a:gd name="connsiteX2" fmla="*/ 1460922 w 2756344"/>
              <a:gd name="connsiteY2" fmla="*/ 5737184 h 5737184"/>
              <a:gd name="connsiteX3" fmla="*/ 0 w 2756344"/>
              <a:gd name="connsiteY3" fmla="*/ 5737184 h 5737184"/>
            </a:gdLst>
            <a:ahLst/>
            <a:cxnLst>
              <a:cxn ang="0">
                <a:pos x="connsiteX0" y="connsiteY0"/>
              </a:cxn>
              <a:cxn ang="0">
                <a:pos x="connsiteX1" y="connsiteY1"/>
              </a:cxn>
              <a:cxn ang="0">
                <a:pos x="connsiteX2" y="connsiteY2"/>
              </a:cxn>
              <a:cxn ang="0">
                <a:pos x="connsiteX3" y="connsiteY3"/>
              </a:cxn>
            </a:cxnLst>
            <a:rect l="l" t="t" r="r" b="b"/>
            <a:pathLst>
              <a:path w="2756344" h="5737184">
                <a:moveTo>
                  <a:pt x="1295422" y="0"/>
                </a:moveTo>
                <a:lnTo>
                  <a:pt x="2756344" y="0"/>
                </a:lnTo>
                <a:lnTo>
                  <a:pt x="1460922" y="5737184"/>
                </a:lnTo>
                <a:lnTo>
                  <a:pt x="0" y="5737184"/>
                </a:lnTo>
                <a:close/>
              </a:path>
            </a:pathLst>
          </a:custGeom>
        </p:spPr>
      </p:pic>
      <p:pic>
        <p:nvPicPr>
          <p:cNvPr id="32" name="Picture 31" descr="A person washing vegetables in a sink&#10;&#10;Description automatically generated with medium confidence">
            <a:extLst>
              <a:ext uri="{FF2B5EF4-FFF2-40B4-BE49-F238E27FC236}">
                <a16:creationId xmlns:a16="http://schemas.microsoft.com/office/drawing/2014/main" id="{F01B0324-E555-4B16-B83A-DAC6ED6AA6D4}"/>
              </a:ext>
            </a:extLst>
          </p:cNvPr>
          <p:cNvPicPr>
            <a:picLocks noChangeAspect="1"/>
          </p:cNvPicPr>
          <p:nvPr/>
        </p:nvPicPr>
        <p:blipFill rotWithShape="1">
          <a:blip r:embed="rId2">
            <a:extLst>
              <a:ext uri="{28A0092B-C50C-407E-A947-70E740481C1C}">
                <a14:useLocalDpi xmlns:a14="http://schemas.microsoft.com/office/drawing/2010/main" val="0"/>
              </a:ext>
            </a:extLst>
          </a:blip>
          <a:srcRect l="83892" t="7788" b="35383"/>
          <a:stretch/>
        </p:blipFill>
        <p:spPr>
          <a:xfrm>
            <a:off x="10228158" y="0"/>
            <a:ext cx="1963844" cy="4616368"/>
          </a:xfrm>
          <a:custGeom>
            <a:avLst/>
            <a:gdLst>
              <a:gd name="connsiteX0" fmla="*/ 1042349 w 1963844"/>
              <a:gd name="connsiteY0" fmla="*/ 0 h 4616368"/>
              <a:gd name="connsiteX1" fmla="*/ 1963844 w 1963844"/>
              <a:gd name="connsiteY1" fmla="*/ 0 h 4616368"/>
              <a:gd name="connsiteX2" fmla="*/ 1963844 w 1963844"/>
              <a:gd name="connsiteY2" fmla="*/ 2389021 h 4616368"/>
              <a:gd name="connsiteX3" fmla="*/ 1460922 w 1963844"/>
              <a:gd name="connsiteY3" fmla="*/ 4616368 h 4616368"/>
              <a:gd name="connsiteX4" fmla="*/ 0 w 1963844"/>
              <a:gd name="connsiteY4" fmla="*/ 4616368 h 461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844" h="4616368">
                <a:moveTo>
                  <a:pt x="1042349" y="0"/>
                </a:moveTo>
                <a:lnTo>
                  <a:pt x="1963844" y="0"/>
                </a:lnTo>
                <a:lnTo>
                  <a:pt x="1963844" y="2389021"/>
                </a:lnTo>
                <a:lnTo>
                  <a:pt x="1460922" y="4616368"/>
                </a:lnTo>
                <a:lnTo>
                  <a:pt x="0" y="4616368"/>
                </a:lnTo>
                <a:close/>
              </a:path>
            </a:pathLst>
          </a:custGeom>
        </p:spPr>
      </p:pic>
    </p:spTree>
    <p:extLst>
      <p:ext uri="{BB962C8B-B14F-4D97-AF65-F5344CB8AC3E}">
        <p14:creationId xmlns:p14="http://schemas.microsoft.com/office/powerpoint/2010/main" val="19116774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1" fill="hold" nodeType="withEffect">
                                  <p:stCondLst>
                                    <p:cond delay="50"/>
                                  </p:stCondLst>
                                  <p:childTnLst>
                                    <p:set>
                                      <p:cBhvr>
                                        <p:cTn id="9" dur="1" fill="hold">
                                          <p:stCondLst>
                                            <p:cond delay="0"/>
                                          </p:stCondLst>
                                        </p:cTn>
                                        <p:tgtEl>
                                          <p:spTgt spid="31"/>
                                        </p:tgtEl>
                                        <p:attrNameLst>
                                          <p:attrName>style.visibility</p:attrName>
                                        </p:attrNameLst>
                                      </p:cBhvr>
                                      <p:to>
                                        <p:strVal val="visible"/>
                                      </p:to>
                                    </p:set>
                                    <p:animEffect transition="in" filter="wipe(up)">
                                      <p:cBhvr>
                                        <p:cTn id="10" dur="500"/>
                                        <p:tgtEl>
                                          <p:spTgt spid="31"/>
                                        </p:tgtEl>
                                      </p:cBhvr>
                                    </p:animEffect>
                                  </p:childTnLst>
                                </p:cTn>
                              </p:par>
                              <p:par>
                                <p:cTn id="11" presetID="22" presetClass="entr" presetSubtype="4" fill="hold" nodeType="withEffect">
                                  <p:stCondLst>
                                    <p:cond delay="10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37AEA2-7997-433C-AF4A-F1CE34410718}"/>
              </a:ext>
            </a:extLst>
          </p:cNvPr>
          <p:cNvSpPr txBox="1"/>
          <p:nvPr/>
        </p:nvSpPr>
        <p:spPr>
          <a:xfrm>
            <a:off x="212944" y="1748105"/>
            <a:ext cx="4509370" cy="3376374"/>
          </a:xfrm>
          <a:prstGeom prst="rect">
            <a:avLst/>
          </a:prstGeom>
          <a:noFill/>
        </p:spPr>
        <p:txBody>
          <a:bodyPr wrap="square" rtlCol="0">
            <a:spAutoFit/>
          </a:bodyPr>
          <a:lstStyle/>
          <a:p>
            <a:pPr algn="just">
              <a:lnSpc>
                <a:spcPct val="120000"/>
              </a:lnSpc>
            </a:pPr>
            <a:r>
              <a:rPr lang="vi-VN" sz="3000" b="1" i="1" dirty="0"/>
              <a:t>Có rất nhiều tác nhân có thể gây hại cho các cơ quan trong ống tiêu hóa cũng như cơ thể như </a:t>
            </a:r>
            <a:r>
              <a:rPr lang="vi-VN" sz="3000" b="1" i="1" dirty="0">
                <a:solidFill>
                  <a:srgbClr val="FF0000"/>
                </a:solidFill>
              </a:rPr>
              <a:t>vi khuẩn, nấm </a:t>
            </a:r>
            <a:r>
              <a:rPr lang="vi-VN" sz="3000" b="1" i="1" dirty="0"/>
              <a:t>có trong thức ăn bị ôi thiu.</a:t>
            </a:r>
            <a:endParaRPr lang="en-US" sz="3000" b="1" i="1" dirty="0"/>
          </a:p>
        </p:txBody>
      </p:sp>
      <p:sp>
        <p:nvSpPr>
          <p:cNvPr id="5" name="Oval 4">
            <a:extLst>
              <a:ext uri="{FF2B5EF4-FFF2-40B4-BE49-F238E27FC236}">
                <a16:creationId xmlns:a16="http://schemas.microsoft.com/office/drawing/2014/main" id="{4D0EF5EB-C9B7-4AF2-A054-C41227FC5F29}"/>
              </a:ext>
            </a:extLst>
          </p:cNvPr>
          <p:cNvSpPr/>
          <p:nvPr/>
        </p:nvSpPr>
        <p:spPr>
          <a:xfrm>
            <a:off x="5288280" y="-1154190"/>
            <a:ext cx="9166379" cy="9166379"/>
          </a:xfrm>
          <a:prstGeom prst="ellipse">
            <a:avLst/>
          </a:prstGeom>
          <a:blipFill>
            <a:blip r:embed="rId2"/>
            <a:stretch>
              <a:fillRect l="-12000" r="-1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413F771-F2C5-46B5-8D14-31C9E266525A}"/>
              </a:ext>
            </a:extLst>
          </p:cNvPr>
          <p:cNvSpPr/>
          <p:nvPr/>
        </p:nvSpPr>
        <p:spPr>
          <a:xfrm>
            <a:off x="4998720" y="-1443750"/>
            <a:ext cx="9913138" cy="9913138"/>
          </a:xfrm>
          <a:prstGeom prst="ellipse">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B00F6A8-DF20-4C8A-8639-415918175EA0}"/>
              </a:ext>
            </a:extLst>
          </p:cNvPr>
          <p:cNvSpPr/>
          <p:nvPr/>
        </p:nvSpPr>
        <p:spPr>
          <a:xfrm>
            <a:off x="548640" y="5429699"/>
            <a:ext cx="2209800" cy="167640"/>
          </a:xfrm>
          <a:prstGeom prst="roundRect">
            <a:avLst>
              <a:gd name="adj" fmla="val 50000"/>
            </a:avLst>
          </a:prstGeom>
          <a:gradFill>
            <a:gsLst>
              <a:gs pos="0">
                <a:srgbClr val="5B7305"/>
              </a:gs>
              <a:gs pos="31000">
                <a:srgbClr val="648A07"/>
              </a:gs>
              <a:gs pos="66000">
                <a:srgbClr val="A5AE04"/>
              </a:gs>
              <a:gs pos="100000">
                <a:srgbClr val="F6DC0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4020899"/>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330B6B-EB4E-4F0E-8E16-E4C30187132D}"/>
              </a:ext>
            </a:extLst>
          </p:cNvPr>
          <p:cNvSpPr/>
          <p:nvPr/>
        </p:nvSpPr>
        <p:spPr>
          <a:xfrm>
            <a:off x="0" y="0"/>
            <a:ext cx="5403273"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10;&#10;Description automatically generated with medium confidence">
            <a:extLst>
              <a:ext uri="{FF2B5EF4-FFF2-40B4-BE49-F238E27FC236}">
                <a16:creationId xmlns:a16="http://schemas.microsoft.com/office/drawing/2014/main" id="{F7E15269-C623-429C-9143-75C310756A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865" y="681037"/>
            <a:ext cx="7143750" cy="5495925"/>
          </a:xfrm>
          <a:prstGeom prst="rect">
            <a:avLst/>
          </a:prstGeom>
          <a:ln w="76200">
            <a:solidFill>
              <a:schemeClr val="bg1"/>
            </a:solidFill>
          </a:ln>
        </p:spPr>
      </p:pic>
      <p:sp>
        <p:nvSpPr>
          <p:cNvPr id="5" name="TextBox 4">
            <a:extLst>
              <a:ext uri="{FF2B5EF4-FFF2-40B4-BE49-F238E27FC236}">
                <a16:creationId xmlns:a16="http://schemas.microsoft.com/office/drawing/2014/main" id="{8FE47AAF-989D-4065-823A-D8FD5CA9D0FC}"/>
              </a:ext>
            </a:extLst>
          </p:cNvPr>
          <p:cNvSpPr txBox="1"/>
          <p:nvPr/>
        </p:nvSpPr>
        <p:spPr>
          <a:xfrm>
            <a:off x="8025190" y="1552416"/>
            <a:ext cx="3774327" cy="4186274"/>
          </a:xfrm>
          <a:prstGeom prst="rect">
            <a:avLst/>
          </a:prstGeom>
          <a:noFill/>
        </p:spPr>
        <p:txBody>
          <a:bodyPr wrap="square" rtlCol="0">
            <a:spAutoFit/>
          </a:bodyPr>
          <a:lstStyle/>
          <a:p>
            <a:pPr algn="ctr">
              <a:lnSpc>
                <a:spcPct val="120000"/>
              </a:lnSpc>
            </a:pPr>
            <a:r>
              <a:rPr lang="vi-VN" sz="3200" b="1" i="1" dirty="0">
                <a:solidFill>
                  <a:srgbClr val="FF2929"/>
                </a:solidFill>
              </a:rPr>
              <a:t>Giun sán sống kí sinh trong ruột có thể gây tắc ống mật, tắc ruột và sử dụng một phần dinh dưỡng của cơ thể</a:t>
            </a:r>
            <a:endParaRPr lang="en-US" sz="3200" b="1" i="1" dirty="0">
              <a:solidFill>
                <a:srgbClr val="FF2929"/>
              </a:solidFill>
            </a:endParaRPr>
          </a:p>
        </p:txBody>
      </p:sp>
    </p:spTree>
    <p:extLst>
      <p:ext uri="{BB962C8B-B14F-4D97-AF65-F5344CB8AC3E}">
        <p14:creationId xmlns:p14="http://schemas.microsoft.com/office/powerpoint/2010/main" val="18750717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eating, person, indoor&#10;&#10;Description automatically generated">
            <a:extLst>
              <a:ext uri="{FF2B5EF4-FFF2-40B4-BE49-F238E27FC236}">
                <a16:creationId xmlns:a16="http://schemas.microsoft.com/office/drawing/2014/main" id="{C6EEBF50-CF90-4DB9-85DA-B44D8BD21D65}"/>
              </a:ext>
            </a:extLst>
          </p:cNvPr>
          <p:cNvPicPr>
            <a:picLocks noChangeAspect="1"/>
          </p:cNvPicPr>
          <p:nvPr/>
        </p:nvPicPr>
        <p:blipFill rotWithShape="1">
          <a:blip r:embed="rId2">
            <a:extLst>
              <a:ext uri="{28A0092B-C50C-407E-A947-70E740481C1C}">
                <a14:useLocalDpi xmlns:a14="http://schemas.microsoft.com/office/drawing/2010/main" val="0"/>
              </a:ext>
            </a:extLst>
          </a:blip>
          <a:srcRect l="12391" r="19374"/>
          <a:stretch/>
        </p:blipFill>
        <p:spPr>
          <a:xfrm>
            <a:off x="0" y="0"/>
            <a:ext cx="8319052" cy="6858000"/>
          </a:xfrm>
          <a:prstGeom prst="rect">
            <a:avLst/>
          </a:prstGeom>
        </p:spPr>
      </p:pic>
      <p:pic>
        <p:nvPicPr>
          <p:cNvPr id="9" name="Picture 8" descr="A picture containing person, food, plate, indoor&#10;&#10;Description automatically generated">
            <a:extLst>
              <a:ext uri="{FF2B5EF4-FFF2-40B4-BE49-F238E27FC236}">
                <a16:creationId xmlns:a16="http://schemas.microsoft.com/office/drawing/2014/main" id="{DC163730-290D-4FD1-A117-174D34A20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629" y="1009278"/>
            <a:ext cx="4544238" cy="4839444"/>
          </a:xfrm>
          <a:prstGeom prst="rect">
            <a:avLst/>
          </a:prstGeom>
          <a:ln w="76200">
            <a:solidFill>
              <a:srgbClr val="FF9899"/>
            </a:solidFill>
          </a:ln>
        </p:spPr>
      </p:pic>
      <p:grpSp>
        <p:nvGrpSpPr>
          <p:cNvPr id="13" name="Group 12">
            <a:extLst>
              <a:ext uri="{FF2B5EF4-FFF2-40B4-BE49-F238E27FC236}">
                <a16:creationId xmlns:a16="http://schemas.microsoft.com/office/drawing/2014/main" id="{4B54E80E-2D50-4EFF-A6A9-090C772B01D7}"/>
              </a:ext>
            </a:extLst>
          </p:cNvPr>
          <p:cNvGrpSpPr/>
          <p:nvPr/>
        </p:nvGrpSpPr>
        <p:grpSpPr>
          <a:xfrm>
            <a:off x="596348" y="3756991"/>
            <a:ext cx="6046933" cy="2623931"/>
            <a:chOff x="596348" y="3756991"/>
            <a:chExt cx="6046933" cy="2623931"/>
          </a:xfrm>
        </p:grpSpPr>
        <p:sp>
          <p:nvSpPr>
            <p:cNvPr id="11" name="Rectangle 10">
              <a:extLst>
                <a:ext uri="{FF2B5EF4-FFF2-40B4-BE49-F238E27FC236}">
                  <a16:creationId xmlns:a16="http://schemas.microsoft.com/office/drawing/2014/main" id="{6861AB17-0CBE-48C2-9390-681E230076B7}"/>
                </a:ext>
              </a:extLst>
            </p:cNvPr>
            <p:cNvSpPr/>
            <p:nvPr/>
          </p:nvSpPr>
          <p:spPr>
            <a:xfrm>
              <a:off x="596348" y="4055165"/>
              <a:ext cx="6046933" cy="2325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FA527A1-6E36-47B3-A2CA-A4455D994264}"/>
                </a:ext>
              </a:extLst>
            </p:cNvPr>
            <p:cNvSpPr txBox="1"/>
            <p:nvPr/>
          </p:nvSpPr>
          <p:spPr>
            <a:xfrm>
              <a:off x="816938" y="4313582"/>
              <a:ext cx="5560000" cy="1938992"/>
            </a:xfrm>
            <a:prstGeom prst="rect">
              <a:avLst/>
            </a:prstGeom>
            <a:noFill/>
          </p:spPr>
          <p:txBody>
            <a:bodyPr wrap="square" rtlCol="0">
              <a:spAutoFit/>
            </a:bodyPr>
            <a:lstStyle/>
            <a:p>
              <a:pPr algn="just"/>
              <a:r>
                <a:rPr lang="vi-VN" sz="2400" b="1" i="1" dirty="0">
                  <a:solidFill>
                    <a:srgbClr val="0099FF"/>
                  </a:solidFill>
                </a:rPr>
                <a:t>Hoạt động tiêu hóa </a:t>
              </a:r>
              <a:r>
                <a:rPr lang="vi-VN" sz="2400" i="1" dirty="0">
                  <a:solidFill>
                    <a:schemeClr val="bg2">
                      <a:lumMod val="25000"/>
                    </a:schemeClr>
                  </a:solidFill>
                </a:rPr>
                <a:t>và </a:t>
              </a:r>
              <a:r>
                <a:rPr lang="vi-VN" sz="2400" b="1" i="1" dirty="0">
                  <a:solidFill>
                    <a:srgbClr val="0099FF"/>
                  </a:solidFill>
                </a:rPr>
                <a:t>hấp thụ </a:t>
              </a:r>
              <a:r>
                <a:rPr lang="vi-VN" sz="2400" i="1" dirty="0"/>
                <a:t>có thể </a:t>
              </a:r>
              <a:r>
                <a:rPr lang="vi-VN" sz="2400" b="1" i="1" dirty="0">
                  <a:solidFill>
                    <a:srgbClr val="FF4747"/>
                  </a:solidFill>
                </a:rPr>
                <a:t>kém hiệu quả</a:t>
              </a:r>
              <a:r>
                <a:rPr lang="vi-VN" sz="2400" i="1" dirty="0">
                  <a:solidFill>
                    <a:srgbClr val="FF4747"/>
                  </a:solidFill>
                </a:rPr>
                <a:t> </a:t>
              </a:r>
              <a:r>
                <a:rPr lang="vi-VN" sz="2400" i="1" dirty="0"/>
                <a:t>do ăn uống không đúng cách như ăn vội vàng, nhai không kĩ, ăn không đúng giờ hay khẩu phần ăn không hợp lí,...</a:t>
              </a:r>
              <a:endParaRPr lang="en-US" sz="2400" i="1" dirty="0"/>
            </a:p>
          </p:txBody>
        </p:sp>
        <p:sp>
          <p:nvSpPr>
            <p:cNvPr id="12" name="Rectangle 11">
              <a:extLst>
                <a:ext uri="{FF2B5EF4-FFF2-40B4-BE49-F238E27FC236}">
                  <a16:creationId xmlns:a16="http://schemas.microsoft.com/office/drawing/2014/main" id="{9669BFE1-FF03-41B4-AF4C-0013CE547E64}"/>
                </a:ext>
              </a:extLst>
            </p:cNvPr>
            <p:cNvSpPr/>
            <p:nvPr/>
          </p:nvSpPr>
          <p:spPr>
            <a:xfrm>
              <a:off x="1311965" y="3756991"/>
              <a:ext cx="4452731" cy="491556"/>
            </a:xfrm>
            <a:prstGeom prst="rect">
              <a:avLst/>
            </a:prstGeom>
            <a:solidFill>
              <a:srgbClr val="FF4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5127924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675" decel="100000" fill="hold"/>
                                        <p:tgtEl>
                                          <p:spTgt spid="13"/>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vector graphics, toy&#10;&#10;Description automatically generated">
            <a:extLst>
              <a:ext uri="{FF2B5EF4-FFF2-40B4-BE49-F238E27FC236}">
                <a16:creationId xmlns:a16="http://schemas.microsoft.com/office/drawing/2014/main" id="{6550F959-FD48-4363-A255-E47500E1FC52}"/>
              </a:ext>
            </a:extLst>
          </p:cNvPr>
          <p:cNvPicPr>
            <a:picLocks noChangeAspect="1"/>
          </p:cNvPicPr>
          <p:nvPr/>
        </p:nvPicPr>
        <p:blipFill rotWithShape="1">
          <a:blip r:embed="rId2">
            <a:extLst>
              <a:ext uri="{28A0092B-C50C-407E-A947-70E740481C1C}">
                <a14:useLocalDpi xmlns:a14="http://schemas.microsoft.com/office/drawing/2010/main" val="0"/>
              </a:ext>
            </a:extLst>
          </a:blip>
          <a:srcRect l="6444" t="18815" r="5703" b="18963"/>
          <a:stretch/>
        </p:blipFill>
        <p:spPr>
          <a:xfrm>
            <a:off x="0" y="273512"/>
            <a:ext cx="1463040" cy="1036217"/>
          </a:xfrm>
          <a:prstGeom prst="rect">
            <a:avLst/>
          </a:prstGeom>
        </p:spPr>
      </p:pic>
      <p:sp>
        <p:nvSpPr>
          <p:cNvPr id="3" name="TextBox 2">
            <a:extLst>
              <a:ext uri="{FF2B5EF4-FFF2-40B4-BE49-F238E27FC236}">
                <a16:creationId xmlns:a16="http://schemas.microsoft.com/office/drawing/2014/main" id="{EA79FEC3-8286-4933-B4C0-022DD1182D02}"/>
              </a:ext>
            </a:extLst>
          </p:cNvPr>
          <p:cNvSpPr txBox="1"/>
          <p:nvPr/>
        </p:nvSpPr>
        <p:spPr>
          <a:xfrm>
            <a:off x="1653747" y="405938"/>
            <a:ext cx="9895250" cy="461665"/>
          </a:xfrm>
          <a:prstGeom prst="rect">
            <a:avLst/>
          </a:prstGeom>
          <a:noFill/>
        </p:spPr>
        <p:txBody>
          <a:bodyPr wrap="square" rtlCol="0">
            <a:spAutoFit/>
          </a:bodyPr>
          <a:lstStyle/>
          <a:p>
            <a:r>
              <a:rPr lang="vi-VN" sz="2400" b="1"/>
              <a:t>Thảo luận với bạn và hoàn thành nội dung theo mẫu bảng 31.1 </a:t>
            </a:r>
            <a:endParaRPr lang="en-US" sz="2400" b="1"/>
          </a:p>
        </p:txBody>
      </p:sp>
      <p:graphicFrame>
        <p:nvGraphicFramePr>
          <p:cNvPr id="4" name="Table 4">
            <a:extLst>
              <a:ext uri="{FF2B5EF4-FFF2-40B4-BE49-F238E27FC236}">
                <a16:creationId xmlns:a16="http://schemas.microsoft.com/office/drawing/2014/main" id="{F89DD39A-AF79-423A-99E6-7151000E0508}"/>
              </a:ext>
            </a:extLst>
          </p:cNvPr>
          <p:cNvGraphicFramePr>
            <a:graphicFrameLocks noGrp="1"/>
          </p:cNvGraphicFramePr>
          <p:nvPr>
            <p:extLst>
              <p:ext uri="{D42A27DB-BD31-4B8C-83A1-F6EECF244321}">
                <p14:modId xmlns:p14="http://schemas.microsoft.com/office/powerpoint/2010/main" val="2832888033"/>
              </p:ext>
            </p:extLst>
          </p:nvPr>
        </p:nvGraphicFramePr>
        <p:xfrm>
          <a:off x="563670" y="1693700"/>
          <a:ext cx="11273425" cy="4736802"/>
        </p:xfrm>
        <a:graphic>
          <a:graphicData uri="http://schemas.openxmlformats.org/drawingml/2006/table">
            <a:tbl>
              <a:tblPr firstRow="1" bandRow="1">
                <a:tableStyleId>{5C22544A-7EE6-4342-B048-85BDC9FD1C3A}</a:tableStyleId>
              </a:tblPr>
              <a:tblGrid>
                <a:gridCol w="5285985">
                  <a:extLst>
                    <a:ext uri="{9D8B030D-6E8A-4147-A177-3AD203B41FA5}">
                      <a16:colId xmlns:a16="http://schemas.microsoft.com/office/drawing/2014/main" val="1347315859"/>
                    </a:ext>
                  </a:extLst>
                </a:gridCol>
                <a:gridCol w="5987440">
                  <a:extLst>
                    <a:ext uri="{9D8B030D-6E8A-4147-A177-3AD203B41FA5}">
                      <a16:colId xmlns:a16="http://schemas.microsoft.com/office/drawing/2014/main" val="4073435007"/>
                    </a:ext>
                  </a:extLst>
                </a:gridCol>
              </a:tblGrid>
              <a:tr h="815131">
                <a:tc>
                  <a:txBody>
                    <a:bodyPr/>
                    <a:lstStyle/>
                    <a:p>
                      <a:pPr algn="ctr">
                        <a:lnSpc>
                          <a:spcPct val="150000"/>
                        </a:lnSpc>
                      </a:pPr>
                      <a:r>
                        <a:rPr lang="vi-VN" sz="2200" b="1" dirty="0"/>
                        <a:t>Hoạt động giữ vệ sinh trong ăn uống</a:t>
                      </a:r>
                      <a:endParaRPr lang="en-US" sz="2200" b="1" dirty="0"/>
                    </a:p>
                  </a:txBody>
                  <a:tcPr anchor="ctr">
                    <a:gradFill flip="none" rotWithShape="1">
                      <a:gsLst>
                        <a:gs pos="0">
                          <a:srgbClr val="5B7305"/>
                        </a:gs>
                        <a:gs pos="45000">
                          <a:srgbClr val="648A07"/>
                        </a:gs>
                        <a:gs pos="100000">
                          <a:srgbClr val="A5AE04"/>
                        </a:gs>
                      </a:gsLst>
                      <a:lin ang="5400000" scaled="1"/>
                      <a:tileRect/>
                    </a:gradFill>
                  </a:tcPr>
                </a:tc>
                <a:tc>
                  <a:txBody>
                    <a:bodyPr/>
                    <a:lstStyle/>
                    <a:p>
                      <a:pPr algn="ctr">
                        <a:lnSpc>
                          <a:spcPct val="150000"/>
                        </a:lnSpc>
                      </a:pPr>
                      <a:r>
                        <a:rPr lang="vi-VN" sz="2200" b="1" dirty="0"/>
                        <a:t>Tác dụng</a:t>
                      </a:r>
                      <a:endParaRPr lang="en-US" sz="2200" b="1" dirty="0"/>
                    </a:p>
                  </a:txBody>
                  <a:tcPr anchor="ctr">
                    <a:gradFill flip="none" rotWithShape="1">
                      <a:gsLst>
                        <a:gs pos="0">
                          <a:srgbClr val="5B7305"/>
                        </a:gs>
                        <a:gs pos="45000">
                          <a:srgbClr val="648A07"/>
                        </a:gs>
                        <a:gs pos="100000">
                          <a:srgbClr val="A5AE04"/>
                        </a:gs>
                      </a:gsLst>
                      <a:lin ang="5400000" scaled="1"/>
                      <a:tileRect/>
                    </a:gradFill>
                  </a:tcPr>
                </a:tc>
                <a:extLst>
                  <a:ext uri="{0D108BD9-81ED-4DB2-BD59-A6C34878D82A}">
                    <a16:rowId xmlns:a16="http://schemas.microsoft.com/office/drawing/2014/main" val="2962571957"/>
                  </a:ext>
                </a:extLst>
              </a:tr>
              <a:tr h="622676">
                <a:tc>
                  <a:txBody>
                    <a:bodyPr/>
                    <a:lstStyle/>
                    <a:p>
                      <a:pPr>
                        <a:lnSpc>
                          <a:spcPct val="150000"/>
                        </a:lnSpc>
                      </a:pPr>
                      <a:r>
                        <a:rPr lang="vi-VN" sz="2000" b="1" dirty="0">
                          <a:solidFill>
                            <a:schemeClr val="tx1"/>
                          </a:solidFill>
                        </a:rPr>
                        <a:t>Vệ sinh răng miệng đúng cách sau khi ăn</a:t>
                      </a:r>
                      <a:endParaRPr lang="en-US" sz="2000" b="1" dirty="0">
                        <a:solidFill>
                          <a:schemeClr val="tx1"/>
                        </a:solidFill>
                      </a:endParaRPr>
                    </a:p>
                  </a:txBody>
                  <a:tcPr anchor="ctr">
                    <a:solidFill>
                      <a:schemeClr val="accent6">
                        <a:lumMod val="40000"/>
                        <a:lumOff val="60000"/>
                      </a:schemeClr>
                    </a:solidFill>
                  </a:tcPr>
                </a:tc>
                <a:tc>
                  <a:txBody>
                    <a:bodyPr/>
                    <a:lstStyle/>
                    <a:p>
                      <a:endParaRPr lang="en-US" sz="2000" b="1">
                        <a:solidFill>
                          <a:schemeClr val="tx1"/>
                        </a:solidFill>
                      </a:endParaRPr>
                    </a:p>
                  </a:txBody>
                  <a:tcPr anchor="ctr">
                    <a:solidFill>
                      <a:schemeClr val="accent6">
                        <a:lumMod val="40000"/>
                        <a:lumOff val="60000"/>
                      </a:schemeClr>
                    </a:solidFill>
                  </a:tcPr>
                </a:tc>
                <a:extLst>
                  <a:ext uri="{0D108BD9-81ED-4DB2-BD59-A6C34878D82A}">
                    <a16:rowId xmlns:a16="http://schemas.microsoft.com/office/drawing/2014/main" val="3749038240"/>
                  </a:ext>
                </a:extLst>
              </a:tr>
              <a:tr h="563671">
                <a:tc>
                  <a:txBody>
                    <a:bodyPr/>
                    <a:lstStyle/>
                    <a:p>
                      <a:pPr>
                        <a:lnSpc>
                          <a:spcPct val="150000"/>
                        </a:lnSpc>
                      </a:pPr>
                      <a:r>
                        <a:rPr lang="vi-VN" sz="2000" b="1">
                          <a:solidFill>
                            <a:schemeClr val="tx1"/>
                          </a:solidFill>
                        </a:rPr>
                        <a:t>Ăn chín, uống sôi</a:t>
                      </a:r>
                      <a:endParaRPr lang="en-US" sz="2000" b="1">
                        <a:solidFill>
                          <a:schemeClr val="tx1"/>
                        </a:solidFill>
                      </a:endParaRPr>
                    </a:p>
                  </a:txBody>
                  <a:tcPr anchor="ctr">
                    <a:solidFill>
                      <a:schemeClr val="accent6">
                        <a:lumMod val="40000"/>
                        <a:lumOff val="60000"/>
                      </a:schemeClr>
                    </a:solidFill>
                  </a:tcPr>
                </a:tc>
                <a:tc>
                  <a:txBody>
                    <a:bodyPr/>
                    <a:lstStyle/>
                    <a:p>
                      <a:endParaRPr lang="en-US" sz="2000" b="1">
                        <a:solidFill>
                          <a:schemeClr val="tx1"/>
                        </a:solidFill>
                      </a:endParaRPr>
                    </a:p>
                  </a:txBody>
                  <a:tcPr anchor="ctr">
                    <a:solidFill>
                      <a:schemeClr val="accent6">
                        <a:lumMod val="40000"/>
                        <a:lumOff val="60000"/>
                      </a:schemeClr>
                    </a:solidFill>
                  </a:tcPr>
                </a:tc>
                <a:extLst>
                  <a:ext uri="{0D108BD9-81ED-4DB2-BD59-A6C34878D82A}">
                    <a16:rowId xmlns:a16="http://schemas.microsoft.com/office/drawing/2014/main" val="1264773345"/>
                  </a:ext>
                </a:extLst>
              </a:tr>
              <a:tr h="914400">
                <a:tc>
                  <a:txBody>
                    <a:bodyPr/>
                    <a:lstStyle/>
                    <a:p>
                      <a:pPr>
                        <a:lnSpc>
                          <a:spcPct val="150000"/>
                        </a:lnSpc>
                      </a:pPr>
                      <a:r>
                        <a:rPr lang="vi-VN" sz="2000" b="1" dirty="0">
                          <a:solidFill>
                            <a:schemeClr val="tx1"/>
                          </a:solidFill>
                        </a:rPr>
                        <a:t>Rửa tay trước khi ăn</a:t>
                      </a:r>
                      <a:endParaRPr lang="en-US" sz="2000" b="1" dirty="0">
                        <a:solidFill>
                          <a:schemeClr val="tx1"/>
                        </a:solidFill>
                      </a:endParaRPr>
                    </a:p>
                  </a:txBody>
                  <a:tcPr anchor="ctr">
                    <a:solidFill>
                      <a:schemeClr val="accent6">
                        <a:lumMod val="40000"/>
                        <a:lumOff val="60000"/>
                      </a:schemeClr>
                    </a:solidFill>
                  </a:tcPr>
                </a:tc>
                <a:tc>
                  <a:txBody>
                    <a:bodyPr/>
                    <a:lstStyle/>
                    <a:p>
                      <a:endParaRPr lang="en-US" sz="2000" b="1" dirty="0">
                        <a:solidFill>
                          <a:schemeClr val="tx1"/>
                        </a:solidFill>
                      </a:endParaRPr>
                    </a:p>
                  </a:txBody>
                  <a:tcPr anchor="ctr">
                    <a:solidFill>
                      <a:schemeClr val="accent6">
                        <a:lumMod val="40000"/>
                        <a:lumOff val="60000"/>
                      </a:schemeClr>
                    </a:solidFill>
                  </a:tcPr>
                </a:tc>
                <a:extLst>
                  <a:ext uri="{0D108BD9-81ED-4DB2-BD59-A6C34878D82A}">
                    <a16:rowId xmlns:a16="http://schemas.microsoft.com/office/drawing/2014/main" val="3835062140"/>
                  </a:ext>
                </a:extLst>
              </a:tr>
              <a:tr h="864296">
                <a:tc>
                  <a:txBody>
                    <a:bodyPr/>
                    <a:lstStyle/>
                    <a:p>
                      <a:pPr>
                        <a:lnSpc>
                          <a:spcPct val="150000"/>
                        </a:lnSpc>
                      </a:pPr>
                      <a:r>
                        <a:rPr lang="vi-VN" sz="2000" b="1" dirty="0">
                          <a:solidFill>
                            <a:schemeClr val="tx1"/>
                          </a:solidFill>
                        </a:rPr>
                        <a:t>Tạo không khí thoải mái khi ăn</a:t>
                      </a:r>
                      <a:endParaRPr lang="en-US" sz="2000" b="1" dirty="0">
                        <a:solidFill>
                          <a:schemeClr val="tx1"/>
                        </a:solidFill>
                      </a:endParaRPr>
                    </a:p>
                  </a:txBody>
                  <a:tcPr anchor="ctr">
                    <a:solidFill>
                      <a:schemeClr val="accent6">
                        <a:lumMod val="40000"/>
                        <a:lumOff val="60000"/>
                      </a:schemeClr>
                    </a:solidFill>
                  </a:tcPr>
                </a:tc>
                <a:tc>
                  <a:txBody>
                    <a:bodyPr/>
                    <a:lstStyle/>
                    <a:p>
                      <a:endParaRPr lang="en-US" sz="2000" b="1">
                        <a:solidFill>
                          <a:schemeClr val="tx1"/>
                        </a:solidFill>
                      </a:endParaRPr>
                    </a:p>
                  </a:txBody>
                  <a:tcPr anchor="ctr">
                    <a:solidFill>
                      <a:schemeClr val="accent6">
                        <a:lumMod val="40000"/>
                        <a:lumOff val="60000"/>
                      </a:schemeClr>
                    </a:solidFill>
                  </a:tcPr>
                </a:tc>
                <a:extLst>
                  <a:ext uri="{0D108BD9-81ED-4DB2-BD59-A6C34878D82A}">
                    <a16:rowId xmlns:a16="http://schemas.microsoft.com/office/drawing/2014/main" val="2200749076"/>
                  </a:ext>
                </a:extLst>
              </a:tr>
              <a:tr h="735325">
                <a:tc>
                  <a:txBody>
                    <a:bodyPr/>
                    <a:lstStyle/>
                    <a:p>
                      <a:pPr>
                        <a:lnSpc>
                          <a:spcPct val="150000"/>
                        </a:lnSpc>
                      </a:pPr>
                      <a:r>
                        <a:rPr lang="vi-VN" sz="2000" b="1" dirty="0">
                          <a:solidFill>
                            <a:schemeClr val="tx1"/>
                          </a:solidFill>
                        </a:rPr>
                        <a:t>Thức ăn chứa đầy đủ các nhóm chất dinh dưỡng</a:t>
                      </a:r>
                      <a:endParaRPr lang="en-US" sz="2000" b="1" dirty="0">
                        <a:solidFill>
                          <a:schemeClr val="tx1"/>
                        </a:solidFill>
                      </a:endParaRPr>
                    </a:p>
                  </a:txBody>
                  <a:tcPr anchor="ctr">
                    <a:solidFill>
                      <a:schemeClr val="accent6">
                        <a:lumMod val="40000"/>
                        <a:lumOff val="60000"/>
                      </a:schemeClr>
                    </a:solidFill>
                  </a:tcPr>
                </a:tc>
                <a:tc>
                  <a:txBody>
                    <a:bodyPr/>
                    <a:lstStyle/>
                    <a:p>
                      <a:endParaRPr lang="en-US" sz="2000" b="1" dirty="0">
                        <a:solidFill>
                          <a:schemeClr val="tx1"/>
                        </a:solidFill>
                      </a:endParaRPr>
                    </a:p>
                  </a:txBody>
                  <a:tcPr anchor="ctr">
                    <a:solidFill>
                      <a:schemeClr val="accent6">
                        <a:lumMod val="40000"/>
                        <a:lumOff val="60000"/>
                      </a:schemeClr>
                    </a:solidFill>
                  </a:tcPr>
                </a:tc>
                <a:extLst>
                  <a:ext uri="{0D108BD9-81ED-4DB2-BD59-A6C34878D82A}">
                    <a16:rowId xmlns:a16="http://schemas.microsoft.com/office/drawing/2014/main" val="111515407"/>
                  </a:ext>
                </a:extLst>
              </a:tr>
            </a:tbl>
          </a:graphicData>
        </a:graphic>
      </p:graphicFrame>
      <p:sp>
        <p:nvSpPr>
          <p:cNvPr id="5" name="TextBox 4">
            <a:extLst>
              <a:ext uri="{FF2B5EF4-FFF2-40B4-BE49-F238E27FC236}">
                <a16:creationId xmlns:a16="http://schemas.microsoft.com/office/drawing/2014/main" id="{4D123327-8D88-4412-8E43-04E5DDA926CB}"/>
              </a:ext>
            </a:extLst>
          </p:cNvPr>
          <p:cNvSpPr txBox="1"/>
          <p:nvPr/>
        </p:nvSpPr>
        <p:spPr>
          <a:xfrm>
            <a:off x="5999966" y="2642951"/>
            <a:ext cx="5713614" cy="409272"/>
          </a:xfrm>
          <a:prstGeom prst="rect">
            <a:avLst/>
          </a:prstGeom>
          <a:solidFill>
            <a:schemeClr val="bg1"/>
          </a:solidFill>
        </p:spPr>
        <p:txBody>
          <a:bodyPr wrap="square" rtlCol="0">
            <a:spAutoFit/>
          </a:bodyPr>
          <a:lstStyle/>
          <a:p>
            <a:pPr>
              <a:lnSpc>
                <a:spcPct val="120000"/>
              </a:lnSpc>
            </a:pPr>
            <a:r>
              <a:rPr lang="vi-VN" b="1" dirty="0"/>
              <a:t>Giúp bảo vệ răng, tránh sâu răng</a:t>
            </a:r>
            <a:endParaRPr lang="en-US" b="1" dirty="0"/>
          </a:p>
        </p:txBody>
      </p:sp>
      <p:sp>
        <p:nvSpPr>
          <p:cNvPr id="6" name="TextBox 5">
            <a:extLst>
              <a:ext uri="{FF2B5EF4-FFF2-40B4-BE49-F238E27FC236}">
                <a16:creationId xmlns:a16="http://schemas.microsoft.com/office/drawing/2014/main" id="{9B56ADEA-9B25-4BA0-A95E-9623EF7CD35B}"/>
              </a:ext>
            </a:extLst>
          </p:cNvPr>
          <p:cNvSpPr txBox="1"/>
          <p:nvPr/>
        </p:nvSpPr>
        <p:spPr>
          <a:xfrm>
            <a:off x="5999966" y="3205362"/>
            <a:ext cx="5713614" cy="409272"/>
          </a:xfrm>
          <a:prstGeom prst="rect">
            <a:avLst/>
          </a:prstGeom>
          <a:solidFill>
            <a:schemeClr val="bg1"/>
          </a:solidFill>
        </p:spPr>
        <p:txBody>
          <a:bodyPr wrap="square" rtlCol="0">
            <a:spAutoFit/>
          </a:bodyPr>
          <a:lstStyle/>
          <a:p>
            <a:pPr>
              <a:lnSpc>
                <a:spcPct val="120000"/>
              </a:lnSpc>
            </a:pPr>
            <a:r>
              <a:rPr lang="vi-VN" b="1" dirty="0"/>
              <a:t>Vi khuẩn bám trên răng gặp nhiệt nóng bị tiêu diệt</a:t>
            </a:r>
            <a:endParaRPr lang="en-US" b="1" dirty="0"/>
          </a:p>
        </p:txBody>
      </p:sp>
      <p:sp>
        <p:nvSpPr>
          <p:cNvPr id="7" name="TextBox 6">
            <a:extLst>
              <a:ext uri="{FF2B5EF4-FFF2-40B4-BE49-F238E27FC236}">
                <a16:creationId xmlns:a16="http://schemas.microsoft.com/office/drawing/2014/main" id="{6239C73D-1C4B-489C-8025-FBEA2F52259F}"/>
              </a:ext>
            </a:extLst>
          </p:cNvPr>
          <p:cNvSpPr txBox="1"/>
          <p:nvPr/>
        </p:nvSpPr>
        <p:spPr>
          <a:xfrm>
            <a:off x="5999966" y="3767773"/>
            <a:ext cx="5713614" cy="733149"/>
          </a:xfrm>
          <a:prstGeom prst="rect">
            <a:avLst/>
          </a:prstGeom>
          <a:solidFill>
            <a:schemeClr val="bg1"/>
          </a:solidFill>
        </p:spPr>
        <p:txBody>
          <a:bodyPr wrap="square" rtlCol="0">
            <a:spAutoFit/>
          </a:bodyPr>
          <a:lstStyle/>
          <a:p>
            <a:pPr>
              <a:lnSpc>
                <a:spcPct val="120000"/>
              </a:lnSpc>
            </a:pPr>
            <a:r>
              <a:rPr lang="vi-VN" b="1" dirty="0"/>
              <a:t>Tránh vi khuẩn, virus bám trên tay đi trực tiếp vào cơ thể</a:t>
            </a:r>
            <a:endParaRPr lang="en-US" b="1" dirty="0"/>
          </a:p>
        </p:txBody>
      </p:sp>
      <p:sp>
        <p:nvSpPr>
          <p:cNvPr id="8" name="TextBox 7">
            <a:extLst>
              <a:ext uri="{FF2B5EF4-FFF2-40B4-BE49-F238E27FC236}">
                <a16:creationId xmlns:a16="http://schemas.microsoft.com/office/drawing/2014/main" id="{BE458164-328F-4596-A05F-8A65BD77DBBD}"/>
              </a:ext>
            </a:extLst>
          </p:cNvPr>
          <p:cNvSpPr txBox="1"/>
          <p:nvPr/>
        </p:nvSpPr>
        <p:spPr>
          <a:xfrm>
            <a:off x="5999966" y="4654061"/>
            <a:ext cx="5713614" cy="733149"/>
          </a:xfrm>
          <a:prstGeom prst="rect">
            <a:avLst/>
          </a:prstGeom>
          <a:solidFill>
            <a:schemeClr val="bg1"/>
          </a:solidFill>
        </p:spPr>
        <p:txBody>
          <a:bodyPr wrap="square" rtlCol="0">
            <a:spAutoFit/>
          </a:bodyPr>
          <a:lstStyle/>
          <a:p>
            <a:pPr algn="just">
              <a:lnSpc>
                <a:spcPct val="120000"/>
              </a:lnSpc>
            </a:pPr>
            <a:r>
              <a:rPr lang="vi-VN" b="1" dirty="0"/>
              <a:t>Tâm lí thư thái giúp tăng hiệu quả tiêu hóa và hấp thụ thức ăn</a:t>
            </a:r>
            <a:endParaRPr lang="en-US" b="1" dirty="0"/>
          </a:p>
        </p:txBody>
      </p:sp>
      <p:sp>
        <p:nvSpPr>
          <p:cNvPr id="9" name="TextBox 8">
            <a:extLst>
              <a:ext uri="{FF2B5EF4-FFF2-40B4-BE49-F238E27FC236}">
                <a16:creationId xmlns:a16="http://schemas.microsoft.com/office/drawing/2014/main" id="{3DE87D5A-30A0-4ECF-B2F4-9F518A413CF0}"/>
              </a:ext>
            </a:extLst>
          </p:cNvPr>
          <p:cNvSpPr txBox="1"/>
          <p:nvPr/>
        </p:nvSpPr>
        <p:spPr>
          <a:xfrm>
            <a:off x="5999965" y="5540349"/>
            <a:ext cx="5713614" cy="733149"/>
          </a:xfrm>
          <a:prstGeom prst="rect">
            <a:avLst/>
          </a:prstGeom>
          <a:solidFill>
            <a:schemeClr val="bg1"/>
          </a:solidFill>
        </p:spPr>
        <p:txBody>
          <a:bodyPr wrap="square" rtlCol="0">
            <a:spAutoFit/>
          </a:bodyPr>
          <a:lstStyle/>
          <a:p>
            <a:pPr algn="just">
              <a:lnSpc>
                <a:spcPct val="120000"/>
              </a:lnSpc>
            </a:pPr>
            <a:r>
              <a:rPr lang="vi-VN" b="1" dirty="0"/>
              <a:t>Cân bằng chất dinh dưỡng tránh thiếu chất hoặc thừa chất</a:t>
            </a:r>
            <a:endParaRPr lang="en-US" b="1" dirty="0"/>
          </a:p>
        </p:txBody>
      </p:sp>
      <p:sp>
        <p:nvSpPr>
          <p:cNvPr id="10" name="TextBox 9">
            <a:extLst>
              <a:ext uri="{FF2B5EF4-FFF2-40B4-BE49-F238E27FC236}">
                <a16:creationId xmlns:a16="http://schemas.microsoft.com/office/drawing/2014/main" id="{C0A919A2-BA66-4FF3-A808-B1E25AB04A4C}"/>
              </a:ext>
            </a:extLst>
          </p:cNvPr>
          <p:cNvSpPr txBox="1"/>
          <p:nvPr/>
        </p:nvSpPr>
        <p:spPr>
          <a:xfrm>
            <a:off x="912743" y="1078896"/>
            <a:ext cx="1747299" cy="461665"/>
          </a:xfrm>
          <a:prstGeom prst="rect">
            <a:avLst/>
          </a:prstGeom>
          <a:noFill/>
        </p:spPr>
        <p:txBody>
          <a:bodyPr wrap="square" rtlCol="0">
            <a:spAutoFit/>
          </a:bodyPr>
          <a:lstStyle/>
          <a:p>
            <a:pPr algn="ctr"/>
            <a:r>
              <a:rPr lang="vi-VN" sz="2400" b="1" dirty="0"/>
              <a:t>Bảng 31.1</a:t>
            </a:r>
            <a:endParaRPr lang="en-US" sz="2400" b="1" dirty="0"/>
          </a:p>
        </p:txBody>
      </p:sp>
    </p:spTree>
    <p:extLst>
      <p:ext uri="{BB962C8B-B14F-4D97-AF65-F5344CB8AC3E}">
        <p14:creationId xmlns:p14="http://schemas.microsoft.com/office/powerpoint/2010/main" val="21351306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8" grpId="0" animBg="1"/>
      <p:bldP spid="9" grpId="0" animBg="1"/>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3075C519-8B2A-455E-9646-6D712DC7C313}"/>
              </a:ext>
            </a:extLst>
          </p:cNvPr>
          <p:cNvSpPr txBox="1"/>
          <p:nvPr/>
        </p:nvSpPr>
        <p:spPr>
          <a:xfrm>
            <a:off x="883695" y="1463822"/>
            <a:ext cx="5212305" cy="2123338"/>
          </a:xfrm>
          <a:prstGeom prst="rect">
            <a:avLst/>
          </a:prstGeom>
          <a:noFill/>
        </p:spPr>
        <p:txBody>
          <a:bodyPr wrap="square" rtlCol="0">
            <a:spAutoFit/>
          </a:bodyPr>
          <a:lstStyle/>
          <a:p>
            <a:pPr algn="just">
              <a:lnSpc>
                <a:spcPct val="120000"/>
              </a:lnSpc>
            </a:pPr>
            <a:r>
              <a:rPr lang="vi-VN" sz="2800" b="1" i="1" dirty="0"/>
              <a:t>Để người và động vật sinh trưởng, phát triển tốt cần có </a:t>
            </a:r>
            <a:r>
              <a:rPr lang="vi-VN" sz="2800" b="1" i="1" dirty="0">
                <a:solidFill>
                  <a:srgbClr val="FF0066"/>
                </a:solidFill>
              </a:rPr>
              <a:t>chế độ dinh dưỡng hợp lý, đảm bảo vệ sinh ăn uống</a:t>
            </a:r>
            <a:r>
              <a:rPr lang="en-US" sz="2800" b="1" i="1" dirty="0">
                <a:solidFill>
                  <a:srgbClr val="FF0066"/>
                </a:solidFill>
              </a:rPr>
              <a:t>.</a:t>
            </a:r>
          </a:p>
        </p:txBody>
      </p:sp>
      <p:pic>
        <p:nvPicPr>
          <p:cNvPr id="7" name="Picture 6" descr="A picture containing plate, decorated, plastic&#10;&#10;Description automatically generated">
            <a:extLst>
              <a:ext uri="{FF2B5EF4-FFF2-40B4-BE49-F238E27FC236}">
                <a16:creationId xmlns:a16="http://schemas.microsoft.com/office/drawing/2014/main" id="{85233A84-86B9-457D-B6F9-8E2B0447AA7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15" b="94834" l="41348" r="96241">
                        <a14:foregroundMark x1="50355" y1="43513" x2="50355" y2="43513"/>
                        <a14:foregroundMark x1="54113" y1="31228" x2="54113" y2="31228"/>
                        <a14:foregroundMark x1="60851" y1="18255" x2="52128" y2="55683"/>
                        <a14:foregroundMark x1="82482" y1="21240" x2="85248" y2="41332"/>
                        <a14:foregroundMark x1="85248" y1="41332" x2="81773" y2="80138"/>
                        <a14:foregroundMark x1="81773" y1="80138" x2="79787" y2="83582"/>
                        <a14:foregroundMark x1="81418" y1="49483" x2="70071" y2="76234"/>
                        <a14:foregroundMark x1="61064" y1="67394" x2="75035" y2="75775"/>
                        <a14:foregroundMark x1="57447" y1="63146" x2="66383" y2="68197"/>
                        <a14:foregroundMark x1="60496" y1="58783" x2="81418" y2="58094"/>
                        <a14:foregroundMark x1="63262" y1="32951" x2="78014" y2="31917"/>
                        <a14:foregroundMark x1="75816" y1="16877" x2="60071" y2="23421"/>
                        <a14:foregroundMark x1="60071" y1="23421" x2="42979" y2="39036"/>
                        <a14:foregroundMark x1="43262" y1="51780" x2="49504" y2="85075"/>
                        <a14:foregroundMark x1="41986" y1="43398" x2="41986" y2="43398"/>
                        <a14:foregroundMark x1="41702" y1="42710" x2="45745" y2="67394"/>
                        <a14:foregroundMark x1="45745" y1="67394" x2="46596" y2="67623"/>
                        <a14:foregroundMark x1="54752" y1="83582" x2="74468" y2="90011"/>
                        <a14:foregroundMark x1="92695" y1="57750" x2="88794" y2="26177"/>
                        <a14:foregroundMark x1="88794" y1="26177" x2="88298" y2="24110"/>
                        <a14:foregroundMark x1="80284" y1="18255" x2="60638" y2="11481"/>
                        <a14:foregroundMark x1="75461" y1="10448" x2="58794" y2="9759"/>
                        <a14:foregroundMark x1="69645" y1="6544" x2="51424" y2="12991"/>
                        <a14:foregroundMark x1="92482" y1="34443" x2="94113" y2="56028"/>
                        <a14:foregroundMark x1="93901" y1="56372" x2="92340" y2="66131"/>
                        <a14:foregroundMark x1="96312" y1="47761" x2="96312" y2="47761"/>
                        <a14:foregroundMark x1="68582" y1="94834" x2="68582" y2="94834"/>
                        <a14:backgroundMark x1="48652" y1="14351" x2="48652" y2="14351"/>
                        <a14:backgroundMark x1="48794" y1="14351" x2="48794" y2="14351"/>
                        <a14:backgroundMark x1="49645" y1="14122" x2="46170" y2="15844"/>
                        <a14:backgroundMark x1="49929" y1="12629" x2="48582" y2="13892"/>
                        <a14:backgroundMark x1="50638" y1="11940" x2="49716" y2="13318"/>
                      </a14:backgroundRemoval>
                    </a14:imgEffect>
                  </a14:imgLayer>
                </a14:imgProps>
              </a:ext>
              <a:ext uri="{28A0092B-C50C-407E-A947-70E740481C1C}">
                <a14:useLocalDpi xmlns:a14="http://schemas.microsoft.com/office/drawing/2010/main" val="0"/>
              </a:ext>
            </a:extLst>
          </a:blip>
          <a:srcRect l="35586"/>
          <a:stretch/>
        </p:blipFill>
        <p:spPr>
          <a:xfrm>
            <a:off x="5819317" y="373283"/>
            <a:ext cx="6372683" cy="6111433"/>
          </a:xfrm>
          <a:prstGeom prst="rect">
            <a:avLst/>
          </a:prstGeom>
          <a:effectLst>
            <a:outerShdw blurRad="63500" sx="102000" sy="102000" algn="ctr" rotWithShape="0">
              <a:prstClr val="black">
                <a:alpha val="40000"/>
              </a:prstClr>
            </a:outerShdw>
          </a:effectLst>
        </p:spPr>
      </p:pic>
      <p:pic>
        <p:nvPicPr>
          <p:cNvPr id="11" name="Picture 10" descr="A picture containing plate, decorated, plastic&#10;&#10;Description automatically generated">
            <a:extLst>
              <a:ext uri="{FF2B5EF4-FFF2-40B4-BE49-F238E27FC236}">
                <a16:creationId xmlns:a16="http://schemas.microsoft.com/office/drawing/2014/main" id="{3C18033A-418F-49B8-B5D0-3A22D620152C}"/>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6406" b="98393" l="426" r="34752">
                        <a14:foregroundMark x1="13617" y1="38347" x2="13617" y2="38347"/>
                        <a14:foregroundMark x1="15957" y1="36510" x2="10780" y2="43972"/>
                        <a14:foregroundMark x1="30213" y1="56602" x2="30213" y2="56602"/>
                        <a14:foregroundMark x1="33546" y1="52583" x2="29574" y2="55798"/>
                        <a14:foregroundMark x1="30000" y1="56716" x2="25177" y2="64294"/>
                        <a14:foregroundMark x1="23617" y1="66475" x2="18156" y2="72790"/>
                        <a14:foregroundMark x1="2624" y1="75431" x2="2624" y2="75431"/>
                        <a14:foregroundMark x1="2411" y1="73938" x2="2199" y2="76005"/>
                        <a14:foregroundMark x1="7801" y1="91389" x2="7801" y2="91389"/>
                        <a14:foregroundMark x1="10000" y1="95522" x2="10000" y2="95522"/>
                        <a14:foregroundMark x1="22057" y1="82549" x2="22057" y2="82549"/>
                        <a14:foregroundMark x1="26738" y1="82549" x2="26738" y2="82549"/>
                        <a14:foregroundMark x1="28227" y1="78875" x2="28227" y2="78875"/>
                        <a14:foregroundMark x1="31064" y1="67968" x2="31064" y2="67968"/>
                        <a14:foregroundMark x1="34113" y1="48680" x2="34113" y2="48680"/>
                        <a14:foregroundMark x1="21986" y1="30540" x2="21986" y2="30540"/>
                        <a14:foregroundMark x1="23546" y1="29851" x2="18652" y2="32606"/>
                        <a14:foregroundMark x1="22766" y1="28358" x2="26525" y2="32147"/>
                        <a14:foregroundMark x1="24965" y1="28473" x2="30496" y2="41676"/>
                        <a14:foregroundMark x1="33546" y1="49598" x2="32482" y2="42250"/>
                        <a14:foregroundMark x1="30836" y1="39150" x2="29007" y2="35706"/>
                        <a14:foregroundMark x1="31520" y1="40439" x2="30836" y2="39150"/>
                        <a14:foregroundMark x1="28865" y1="35017" x2="26312" y2="30540"/>
                        <a14:foregroundMark x1="30000" y1="37773" x2="27730" y2="33525"/>
                        <a14:foregroundMark x1="30142" y1="36395" x2="28652" y2="34099"/>
                        <a14:foregroundMark x1="31506" y1="39724" x2="31739" y2="40161"/>
                        <a14:foregroundMark x1="31201" y1="39150" x2="31506" y2="39724"/>
                        <a14:foregroundMark x1="30284" y1="37428" x2="31201" y2="39150"/>
                        <a14:foregroundMark x1="32553" y1="42250" x2="33901" y2="49828"/>
                        <a14:foregroundMark x1="33901" y1="49828" x2="33688" y2="50172"/>
                        <a14:foregroundMark x1="34184" y1="49943" x2="33546" y2="44891"/>
                        <a14:foregroundMark x1="34468" y1="48335" x2="33759" y2="44202"/>
                        <a14:foregroundMark x1="19929" y1="51091" x2="18582" y2="52583"/>
                        <a14:foregroundMark x1="7589" y1="47532" x2="4397" y2="52354"/>
                        <a14:foregroundMark x1="4397" y1="52354" x2="4397" y2="52354"/>
                        <a14:foregroundMark x1="496" y1="74971" x2="496" y2="74971"/>
                        <a14:foregroundMark x1="9362" y1="98622" x2="9362" y2="98622"/>
                        <a14:foregroundMark x1="3759" y1="51894" x2="3759" y2="51894"/>
                        <a14:foregroundMark x1="4397" y1="54305" x2="4397" y2="54305"/>
                        <a14:foregroundMark x1="3972" y1="55109" x2="3972" y2="62227"/>
                        <a14:foregroundMark x1="3972" y1="62227" x2="3972" y2="62227"/>
                        <a14:foregroundMark x1="4894" y1="63375" x2="9149" y2="70149"/>
                        <a14:foregroundMark x1="3987" y1="63848" x2="2766" y2="61079"/>
                        <a14:foregroundMark x1="3191" y1="55798" x2="2057" y2="61424"/>
                        <a14:foregroundMark x1="17518" y1="74742" x2="14326" y2="77612"/>
                        <a14:foregroundMark x1="15106" y1="77612" x2="12553" y2="77612"/>
                        <a14:foregroundMark x1="2979" y1="54994" x2="2979" y2="54994"/>
                        <a14:foregroundMark x1="2340" y1="56487" x2="2340" y2="56487"/>
                        <a14:foregroundMark x1="3688" y1="53272" x2="3688" y2="53272"/>
                        <a14:foregroundMark x1="3121" y1="53272" x2="3121" y2="53272"/>
                        <a14:foregroundMark x1="2057" y1="54879" x2="2057" y2="54879"/>
                        <a14:foregroundMark x1="3121" y1="53387" x2="1773" y2="56487"/>
                        <a14:foregroundMark x1="5816" y1="37084" x2="5816" y2="37084"/>
                        <a14:foregroundMark x1="4113" y1="33639" x2="5319" y2="36510"/>
                        <a14:foregroundMark x1="2837" y1="31458" x2="4255" y2="36969"/>
                        <a14:foregroundMark x1="6950" y1="44317" x2="6950" y2="44317"/>
                        <a14:foregroundMark x1="8014" y1="42710" x2="8014" y2="42710"/>
                        <a14:foregroundMark x1="2199" y1="30310" x2="2199" y2="30310"/>
                        <a14:foregroundMark x1="1206" y1="28014" x2="1206" y2="28014"/>
                        <a14:foregroundMark x1="638" y1="26636" x2="638" y2="26636"/>
                        <a14:foregroundMark x1="1135" y1="27555" x2="1348" y2="28014"/>
                        <a14:foregroundMark x1="1878" y1="58783" x2="1844" y2="60276"/>
                        <a14:foregroundMark x1="1915" y1="57176" x2="1878" y2="58783"/>
                        <a14:foregroundMark x1="2034" y1="58783" x2="1986" y2="59357"/>
                        <a14:foregroundMark x1="2340" y1="55109" x2="2034" y2="58783"/>
                        <a14:foregroundMark x1="1719" y1="58783" x2="1702" y2="59701"/>
                        <a14:foregroundMark x1="1773" y1="55798" x2="1719" y2="58783"/>
                        <a14:foregroundMark x1="1695" y1="58783" x2="1754" y2="59743"/>
                        <a14:foregroundMark x1="1631" y1="57750" x2="1695" y2="58783"/>
                        <a14:foregroundMark x1="1590" y1="58783" x2="1206" y2="57176"/>
                        <a14:foregroundMark x1="2057" y1="60735" x2="1590" y2="58783"/>
                        <a14:foregroundMark x1="1220" y1="58783" x2="1102" y2="59621"/>
                        <a14:foregroundMark x1="1560" y1="56372" x2="1220" y2="58783"/>
                        <a14:foregroundMark x1="1348" y1="56946" x2="1064" y2="58898"/>
                        <a14:foregroundMark x1="1560" y1="55683" x2="1277" y2="58898"/>
                        <a14:foregroundMark x1="33289" y1="42290" x2="33972" y2="43858"/>
                        <a14:foregroundMark x1="34255" y1="45006" x2="34610" y2="47761"/>
                        <a14:foregroundMark x1="34752" y1="47187" x2="34468" y2="49713"/>
                        <a14:foregroundMark x1="34610" y1="46728" x2="34681" y2="44776"/>
                        <a14:foregroundMark x1="33901" y1="43398" x2="33248" y2="42342"/>
                        <a14:foregroundMark x1="31710" y1="39150" x2="31560" y2="38806"/>
                        <a14:foregroundMark x1="31960" y1="39724" x2="31710" y2="39150"/>
                        <a14:foregroundMark x1="31537" y1="39150" x2="24610" y2="27210"/>
                        <a14:foregroundMark x1="31870" y1="39724" x2="31537" y2="39150"/>
                        <a14:foregroundMark x1="34468" y1="44202" x2="33329" y2="42239"/>
                        <a14:foregroundMark x1="24610" y1="27210" x2="23404" y2="26751"/>
                        <a14:foregroundMark x1="29149" y1="34673" x2="31418" y2="38921"/>
                        <a14:foregroundMark x1="30993" y1="37428" x2="29220" y2="34328"/>
                        <a14:foregroundMark x1="31632" y1="39150" x2="31277" y2="38576"/>
                        <a14:foregroundMark x1="31986" y1="39724" x2="31632" y2="39150"/>
                        <a14:foregroundMark x1="31501" y1="39150" x2="31762" y2="39724"/>
                        <a14:foregroundMark x1="31135" y1="38347" x2="31501" y2="39150"/>
                        <a14:foregroundMark x1="31277" y1="37773" x2="32364" y2="39150"/>
                        <a14:foregroundMark x1="33517" y1="42000" x2="34043" y2="43398"/>
                        <a14:foregroundMark x1="33972" y1="42939" x2="34610" y2="50057"/>
                        <a14:foregroundMark x1="12908" y1="77956" x2="12908" y2="77956"/>
                        <a14:foregroundMark x1="12482" y1="77956" x2="12482" y2="77956"/>
                        <a14:foregroundMark x1="3546" y1="64064" x2="3546" y2="64064"/>
                        <a14:foregroundMark x1="2340" y1="61424" x2="2340" y2="61424"/>
                        <a14:foregroundMark x1="1844" y1="60735" x2="1844" y2="60735"/>
                        <a14:foregroundMark x1="2057" y1="61079" x2="2057" y2="61079"/>
                        <a14:foregroundMark x1="1773" y1="60046" x2="1773" y2="60046"/>
                        <a14:foregroundMark x1="1418" y1="59701" x2="1418" y2="59701"/>
                        <a14:foregroundMark x1="2057" y1="60964" x2="2057" y2="60964"/>
                        <a14:foregroundMark x1="2199" y1="61883" x2="2199" y2="61883"/>
                        <a14:foregroundMark x1="2057" y1="61538" x2="2057" y2="61538"/>
                        <a14:foregroundMark x1="1844" y1="60735" x2="1844" y2="60735"/>
                        <a14:foregroundMark x1="1844" y1="61309" x2="1844" y2="61309"/>
                        <a14:foregroundMark x1="1986" y1="61538" x2="1986" y2="61538"/>
                        <a14:foregroundMark x1="1631" y1="59816" x2="1631" y2="59816"/>
                        <a14:foregroundMark x1="1206" y1="57405" x2="1206" y2="57405"/>
                        <a14:foregroundMark x1="1064" y1="56831" x2="1064" y2="56831"/>
                        <a14:foregroundMark x1="993" y1="57176" x2="993" y2="57176"/>
                        <a14:foregroundMark x1="638" y1="57520" x2="638" y2="57520"/>
                        <a14:foregroundMark x1="780" y1="57865" x2="780" y2="57865"/>
                        <a14:foregroundMark x1="993" y1="58668" x2="993" y2="58668"/>
                        <a14:foregroundMark x1="922" y1="58668" x2="922" y2="58668"/>
                        <a14:foregroundMark x1="1135" y1="56716" x2="1135" y2="56716"/>
                        <a14:foregroundMark x1="1560" y1="56142" x2="1348" y2="56602"/>
                        <a14:foregroundMark x1="993" y1="56946" x2="851" y2="57176"/>
                        <a14:foregroundMark x1="567" y1="57750" x2="922" y2="59013"/>
                        <a14:foregroundMark x1="32411" y1="39724" x2="33759" y2="41447"/>
                        <a14:foregroundMark x1="33759" y1="41906" x2="34539" y2="44202"/>
                        <a14:backgroundMark x1="1915" y1="64753" x2="1915" y2="64753"/>
                        <a14:backgroundMark x1="709" y1="65327" x2="709" y2="65327"/>
                        <a14:backgroundMark x1="993" y1="62227" x2="993" y2="63375"/>
                        <a14:backgroundMark x1="922" y1="63605" x2="922" y2="65212"/>
                        <a14:backgroundMark x1="2482" y1="65442" x2="2837" y2="66246"/>
                        <a14:backgroundMark x1="2908" y1="65672" x2="3759" y2="66475"/>
                        <a14:backgroundMark x1="2488" y1="64064" x2="1702" y2="62113"/>
                        <a14:backgroundMark x1="2766" y1="64753" x2="2488" y2="64064"/>
                        <a14:backgroundMark x1="761" y1="60735" x2="567" y2="60276"/>
                        <a14:backgroundMark x1="1246" y1="61883" x2="1052" y2="61424"/>
                        <a14:backgroundMark x1="1489" y1="62457" x2="1246" y2="61883"/>
                        <a14:backgroundMark x1="993" y1="59931" x2="1069" y2="60735"/>
                        <a14:backgroundMark x1="32411" y1="39150" x2="32411" y2="39150"/>
                        <a14:backgroundMark x1="32750" y1="39230" x2="31915" y2="38117"/>
                      </a14:backgroundRemoval>
                    </a14:imgEffect>
                  </a14:imgLayer>
                </a14:imgProps>
              </a:ext>
              <a:ext uri="{28A0092B-C50C-407E-A947-70E740481C1C}">
                <a14:useLocalDpi xmlns:a14="http://schemas.microsoft.com/office/drawing/2010/main" val="0"/>
              </a:ext>
            </a:extLst>
          </a:blip>
          <a:srcRect t="25930" r="63310"/>
          <a:stretch/>
        </p:blipFill>
        <p:spPr>
          <a:xfrm>
            <a:off x="0" y="3736945"/>
            <a:ext cx="2502691" cy="3121055"/>
          </a:xfrm>
          <a:prstGeom prst="rect">
            <a:avLst/>
          </a:prstGeom>
        </p:spPr>
      </p:pic>
      <p:cxnSp>
        <p:nvCxnSpPr>
          <p:cNvPr id="6" name="Straight Connector 5">
            <a:extLst>
              <a:ext uri="{FF2B5EF4-FFF2-40B4-BE49-F238E27FC236}">
                <a16:creationId xmlns:a16="http://schemas.microsoft.com/office/drawing/2014/main" id="{CDBA299D-DBD1-938B-42D3-E65A3F523914}"/>
              </a:ext>
            </a:extLst>
          </p:cNvPr>
          <p:cNvCxnSpPr>
            <a:cxnSpLocks/>
          </p:cNvCxnSpPr>
          <p:nvPr/>
        </p:nvCxnSpPr>
        <p:spPr>
          <a:xfrm>
            <a:off x="2237245" y="1016353"/>
            <a:ext cx="25052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Single Corner Rounded 8">
            <a:extLst>
              <a:ext uri="{FF2B5EF4-FFF2-40B4-BE49-F238E27FC236}">
                <a16:creationId xmlns:a16="http://schemas.microsoft.com/office/drawing/2014/main" id="{89735B17-474B-8FDB-D65C-F11DCC14D162}"/>
              </a:ext>
            </a:extLst>
          </p:cNvPr>
          <p:cNvSpPr/>
          <p:nvPr/>
        </p:nvSpPr>
        <p:spPr>
          <a:xfrm>
            <a:off x="2237245" y="198869"/>
            <a:ext cx="2505204" cy="717256"/>
          </a:xfrm>
          <a:prstGeom prst="round1Rect">
            <a:avLst>
              <a:gd name="adj" fmla="val 5000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bg1"/>
                </a:solidFill>
              </a:rPr>
              <a:t>Em đã học</a:t>
            </a:r>
            <a:endParaRPr lang="en-US" sz="3200" b="1" i="1" dirty="0">
              <a:solidFill>
                <a:schemeClr val="bg1"/>
              </a:solidFill>
            </a:endParaRPr>
          </a:p>
        </p:txBody>
      </p:sp>
      <p:pic>
        <p:nvPicPr>
          <p:cNvPr id="3" name="Hình ảnh 2">
            <a:extLst>
              <a:ext uri="{FF2B5EF4-FFF2-40B4-BE49-F238E27FC236}">
                <a16:creationId xmlns:a16="http://schemas.microsoft.com/office/drawing/2014/main" id="{B82D1D54-38DC-5D1D-EF91-ED6156BEF1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284" y="185075"/>
            <a:ext cx="1430437" cy="1430437"/>
          </a:xfrm>
          <a:prstGeom prst="rect">
            <a:avLst/>
          </a:prstGeom>
        </p:spPr>
      </p:pic>
    </p:spTree>
    <p:extLst>
      <p:ext uri="{BB962C8B-B14F-4D97-AF65-F5344CB8AC3E}">
        <p14:creationId xmlns:p14="http://schemas.microsoft.com/office/powerpoint/2010/main" val="35875561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8" name="Picture 7" descr="A picture containing toy&#10;&#10;Description automatically generated">
            <a:extLst>
              <a:ext uri="{FF2B5EF4-FFF2-40B4-BE49-F238E27FC236}">
                <a16:creationId xmlns:a16="http://schemas.microsoft.com/office/drawing/2014/main" id="{9732C5A4-56CF-4642-8B1F-E1BE7D232B4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500" b="95000" l="35167" r="83250">
                        <a14:foregroundMark x1="35917" y1="53417" x2="35917" y2="53417"/>
                        <a14:foregroundMark x1="35250" y1="30333" x2="35250" y2="30333"/>
                        <a14:foregroundMark x1="35167" y1="51833" x2="35167" y2="51833"/>
                        <a14:foregroundMark x1="56917" y1="7500" x2="56917" y2="7500"/>
                        <a14:foregroundMark x1="42250" y1="89333" x2="42250" y2="89333"/>
                        <a14:foregroundMark x1="53083" y1="89417" x2="53083" y2="89417"/>
                        <a14:foregroundMark x1="54333" y1="94500" x2="54333" y2="94500"/>
                        <a14:foregroundMark x1="83167" y1="32750" x2="83167" y2="32750"/>
                        <a14:foregroundMark x1="82417" y1="30500" x2="82417" y2="30500"/>
                        <a14:foregroundMark x1="82750" y1="32583" x2="82750" y2="32583"/>
                        <a14:foregroundMark x1="83333" y1="33167" x2="83333" y2="33167"/>
                        <a14:foregroundMark x1="82833" y1="37167" x2="82833" y2="37167"/>
                        <a14:foregroundMark x1="83167" y1="35250" x2="83167" y2="35250"/>
                        <a14:foregroundMark x1="82833" y1="31500" x2="82833" y2="31500"/>
                        <a14:foregroundMark x1="43333" y1="95000" x2="43333" y2="95000"/>
                      </a14:backgroundRemoval>
                    </a14:imgEffect>
                  </a14:imgLayer>
                </a14:imgProps>
              </a:ext>
              <a:ext uri="{28A0092B-C50C-407E-A947-70E740481C1C}">
                <a14:useLocalDpi xmlns:a14="http://schemas.microsoft.com/office/drawing/2010/main" val="0"/>
              </a:ext>
            </a:extLst>
          </a:blip>
          <a:srcRect l="30044" t="277" r="10713" b="-277"/>
          <a:stretch/>
        </p:blipFill>
        <p:spPr>
          <a:xfrm>
            <a:off x="189384" y="0"/>
            <a:ext cx="1432543" cy="2418080"/>
          </a:xfrm>
          <a:prstGeom prst="rect">
            <a:avLst/>
          </a:prstGeom>
        </p:spPr>
      </p:pic>
      <p:sp>
        <p:nvSpPr>
          <p:cNvPr id="6" name="TextBox 5">
            <a:extLst>
              <a:ext uri="{FF2B5EF4-FFF2-40B4-BE49-F238E27FC236}">
                <a16:creationId xmlns:a16="http://schemas.microsoft.com/office/drawing/2014/main" id="{51492F5A-8FE6-487C-B2D5-F78E2176C08F}"/>
              </a:ext>
            </a:extLst>
          </p:cNvPr>
          <p:cNvSpPr txBox="1"/>
          <p:nvPr/>
        </p:nvSpPr>
        <p:spPr>
          <a:xfrm>
            <a:off x="1265481" y="1142132"/>
            <a:ext cx="5951690" cy="5378780"/>
          </a:xfrm>
          <a:prstGeom prst="rect">
            <a:avLst/>
          </a:prstGeom>
          <a:noFill/>
        </p:spPr>
        <p:txBody>
          <a:bodyPr wrap="square" rtlCol="0">
            <a:spAutoFit/>
          </a:bodyPr>
          <a:lstStyle/>
          <a:p>
            <a:pPr algn="just">
              <a:lnSpc>
                <a:spcPct val="120000"/>
              </a:lnSpc>
            </a:pPr>
            <a:r>
              <a:rPr lang="vi-VN" sz="2400" dirty="0"/>
              <a:t>Trong cơ thể người, tim là bộ phận hoạt động nhiều nhất. Trung bình một ngày, tim đập khoảng </a:t>
            </a:r>
            <a:r>
              <a:rPr lang="vi-VN" sz="2400" b="1" dirty="0">
                <a:solidFill>
                  <a:srgbClr val="0070C0"/>
                </a:solidFill>
              </a:rPr>
              <a:t>100000 lần </a:t>
            </a:r>
            <a:r>
              <a:rPr lang="vi-VN" sz="2400" dirty="0"/>
              <a:t>để vận chuyển hơn </a:t>
            </a:r>
            <a:r>
              <a:rPr lang="vi-VN" sz="2400" b="1" dirty="0">
                <a:solidFill>
                  <a:srgbClr val="FF0066"/>
                </a:solidFill>
              </a:rPr>
              <a:t>7500 lít máu </a:t>
            </a:r>
            <a:r>
              <a:rPr lang="vi-VN" sz="2400" dirty="0"/>
              <a:t>đi nuôi cơ thể. Máu trong cơ thể di chuyển trong một mạng lưới bao gồm động mạch, mao mạch và tĩnh mạch. Ở người trưởng thành, nếu duỗi thẳng toàn bộ mạng lưới mạch máu trong cơ thể rồi nối lại với nhau sẽ có độ dài khoảng</a:t>
            </a:r>
            <a:r>
              <a:rPr lang="vi-VN" sz="2400" dirty="0">
                <a:solidFill>
                  <a:schemeClr val="bg2">
                    <a:lumMod val="25000"/>
                  </a:schemeClr>
                </a:solidFill>
              </a:rPr>
              <a:t> </a:t>
            </a:r>
            <a:r>
              <a:rPr lang="vi-VN" sz="2400" b="1" dirty="0">
                <a:solidFill>
                  <a:srgbClr val="0070C0"/>
                </a:solidFill>
              </a:rPr>
              <a:t>96000 km</a:t>
            </a:r>
            <a:r>
              <a:rPr lang="vi-VN" sz="2400" b="1" dirty="0">
                <a:solidFill>
                  <a:schemeClr val="bg2">
                    <a:lumMod val="25000"/>
                  </a:schemeClr>
                </a:solidFill>
              </a:rPr>
              <a:t> </a:t>
            </a:r>
            <a:r>
              <a:rPr lang="vi-VN" sz="2400" dirty="0"/>
              <a:t>(gấp gần </a:t>
            </a:r>
            <a:r>
              <a:rPr lang="vi-VN" sz="2400" b="1" dirty="0">
                <a:solidFill>
                  <a:srgbClr val="7030A0"/>
                </a:solidFill>
              </a:rPr>
              <a:t>2,5 lần </a:t>
            </a:r>
            <a:r>
              <a:rPr lang="vi-VN" sz="2400" dirty="0"/>
              <a:t>so với chu vi Trái Đất).</a:t>
            </a:r>
          </a:p>
          <a:p>
            <a:pPr algn="r">
              <a:lnSpc>
                <a:spcPct val="120000"/>
              </a:lnSpc>
            </a:pPr>
            <a:r>
              <a:rPr lang="vi-VN" sz="2400" b="1" i="1" dirty="0"/>
              <a:t>(Nguồn: Khoa học.tv)</a:t>
            </a:r>
            <a:endParaRPr lang="en-US" sz="2400" b="1" i="1" dirty="0"/>
          </a:p>
        </p:txBody>
      </p:sp>
      <p:sp>
        <p:nvSpPr>
          <p:cNvPr id="9" name="Rectangle: Rounded Corners 8">
            <a:extLst>
              <a:ext uri="{FF2B5EF4-FFF2-40B4-BE49-F238E27FC236}">
                <a16:creationId xmlns:a16="http://schemas.microsoft.com/office/drawing/2014/main" id="{1F1161AA-9ABA-4EAD-B7B5-22EDA4E8E5C5}"/>
              </a:ext>
            </a:extLst>
          </p:cNvPr>
          <p:cNvSpPr/>
          <p:nvPr/>
        </p:nvSpPr>
        <p:spPr>
          <a:xfrm>
            <a:off x="7737084" y="334647"/>
            <a:ext cx="4030760" cy="5541176"/>
          </a:xfrm>
          <a:prstGeom prst="roundRect">
            <a:avLst>
              <a:gd name="adj" fmla="val 66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0911D2E-8628-4D05-916A-AD6AE45506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3638" y="588072"/>
            <a:ext cx="2477651" cy="5034326"/>
          </a:xfrm>
          <a:prstGeom prst="rect">
            <a:avLst/>
          </a:prstGeom>
        </p:spPr>
      </p:pic>
      <p:grpSp>
        <p:nvGrpSpPr>
          <p:cNvPr id="10" name="Group 9">
            <a:extLst>
              <a:ext uri="{FF2B5EF4-FFF2-40B4-BE49-F238E27FC236}">
                <a16:creationId xmlns:a16="http://schemas.microsoft.com/office/drawing/2014/main" id="{A685AE3D-AAC5-4B02-B16C-DDB70D2889CD}"/>
              </a:ext>
            </a:extLst>
          </p:cNvPr>
          <p:cNvGrpSpPr/>
          <p:nvPr/>
        </p:nvGrpSpPr>
        <p:grpSpPr>
          <a:xfrm>
            <a:off x="7553739" y="6051487"/>
            <a:ext cx="4711953" cy="646331"/>
            <a:chOff x="731521" y="5526666"/>
            <a:chExt cx="4711953" cy="646331"/>
          </a:xfrm>
        </p:grpSpPr>
        <p:sp>
          <p:nvSpPr>
            <p:cNvPr id="11" name="TextBox 10">
              <a:extLst>
                <a:ext uri="{FF2B5EF4-FFF2-40B4-BE49-F238E27FC236}">
                  <a16:creationId xmlns:a16="http://schemas.microsoft.com/office/drawing/2014/main" id="{B7456A0E-4EDD-4226-8A65-ADEE1012CA28}"/>
                </a:ext>
              </a:extLst>
            </p:cNvPr>
            <p:cNvSpPr txBox="1"/>
            <p:nvPr/>
          </p:nvSpPr>
          <p:spPr>
            <a:xfrm>
              <a:off x="2030731" y="5526666"/>
              <a:ext cx="3412743" cy="646331"/>
            </a:xfrm>
            <a:prstGeom prst="rect">
              <a:avLst/>
            </a:prstGeom>
            <a:noFill/>
          </p:spPr>
          <p:txBody>
            <a:bodyPr wrap="square" rtlCol="0">
              <a:spAutoFit/>
            </a:bodyPr>
            <a:lstStyle/>
            <a:p>
              <a:pPr algn="ctr"/>
              <a:r>
                <a:rPr lang="vi-VN" dirty="0"/>
                <a:t>Tim và hệ thống mạch máu trong cơ thể người</a:t>
              </a:r>
              <a:endParaRPr lang="en-US" dirty="0"/>
            </a:p>
          </p:txBody>
        </p:sp>
        <p:grpSp>
          <p:nvGrpSpPr>
            <p:cNvPr id="12" name="Group 11">
              <a:extLst>
                <a:ext uri="{FF2B5EF4-FFF2-40B4-BE49-F238E27FC236}">
                  <a16:creationId xmlns:a16="http://schemas.microsoft.com/office/drawing/2014/main" id="{CAE4BC19-8071-4A15-A93B-328F79139F4B}"/>
                </a:ext>
              </a:extLst>
            </p:cNvPr>
            <p:cNvGrpSpPr/>
            <p:nvPr/>
          </p:nvGrpSpPr>
          <p:grpSpPr>
            <a:xfrm>
              <a:off x="731521" y="5526666"/>
              <a:ext cx="1399540" cy="436880"/>
              <a:chOff x="5361940" y="5626100"/>
              <a:chExt cx="1399540" cy="436880"/>
            </a:xfrm>
          </p:grpSpPr>
          <p:sp>
            <p:nvSpPr>
              <p:cNvPr id="13" name="Rectangle: Rounded Corners 12">
                <a:extLst>
                  <a:ext uri="{FF2B5EF4-FFF2-40B4-BE49-F238E27FC236}">
                    <a16:creationId xmlns:a16="http://schemas.microsoft.com/office/drawing/2014/main" id="{A0DE5492-1CC5-4821-99B0-8DFA16218F10}"/>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7ECB8FE-7A63-40FB-9743-5D3195E091BF}"/>
                  </a:ext>
                </a:extLst>
              </p:cNvPr>
              <p:cNvSpPr txBox="1"/>
              <p:nvPr/>
            </p:nvSpPr>
            <p:spPr>
              <a:xfrm>
                <a:off x="5462270" y="5659874"/>
                <a:ext cx="1198880" cy="369332"/>
              </a:xfrm>
              <a:prstGeom prst="rect">
                <a:avLst/>
              </a:prstGeom>
              <a:noFill/>
            </p:spPr>
            <p:txBody>
              <a:bodyPr wrap="square" rtlCol="0">
                <a:spAutoFit/>
              </a:bodyPr>
              <a:lstStyle/>
              <a:p>
                <a:r>
                  <a:rPr lang="vi-VN" b="1">
                    <a:solidFill>
                      <a:schemeClr val="bg1"/>
                    </a:solidFill>
                  </a:rPr>
                  <a:t>Hình 31.6</a:t>
                </a:r>
                <a:endParaRPr lang="en-US" b="1">
                  <a:solidFill>
                    <a:schemeClr val="bg1"/>
                  </a:solidFill>
                </a:endParaRPr>
              </a:p>
            </p:txBody>
          </p:sp>
        </p:grpSp>
      </p:grpSp>
    </p:spTree>
    <p:extLst>
      <p:ext uri="{BB962C8B-B14F-4D97-AF65-F5344CB8AC3E}">
        <p14:creationId xmlns:p14="http://schemas.microsoft.com/office/powerpoint/2010/main" val="2746098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 name="Group 4">
            <a:extLst>
              <a:ext uri="{FF2B5EF4-FFF2-40B4-BE49-F238E27FC236}">
                <a16:creationId xmlns:a16="http://schemas.microsoft.com/office/drawing/2014/main" id="{372C8A16-98BB-4C4E-A1E7-84A10D556A42}"/>
              </a:ext>
            </a:extLst>
          </p:cNvPr>
          <p:cNvGrpSpPr/>
          <p:nvPr/>
        </p:nvGrpSpPr>
        <p:grpSpPr>
          <a:xfrm>
            <a:off x="20" y="1282"/>
            <a:ext cx="12191980" cy="6856718"/>
            <a:chOff x="20" y="1282"/>
            <a:chExt cx="12191980" cy="6856718"/>
          </a:xfrm>
        </p:grpSpPr>
        <p:pic>
          <p:nvPicPr>
            <p:cNvPr id="3" name="Picture 2" descr="Diagram&#10;&#10;Description automatically generated">
              <a:extLst>
                <a:ext uri="{FF2B5EF4-FFF2-40B4-BE49-F238E27FC236}">
                  <a16:creationId xmlns:a16="http://schemas.microsoft.com/office/drawing/2014/main" id="{161C910E-CB0E-48E3-8B27-F830470CBC25}"/>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79295EDE-DF80-4AA9-875C-81BD82777F01}"/>
                </a:ext>
              </a:extLst>
            </p:cNvPr>
            <p:cNvSpPr/>
            <p:nvPr/>
          </p:nvSpPr>
          <p:spPr>
            <a:xfrm>
              <a:off x="785191" y="5168348"/>
              <a:ext cx="6788426" cy="1182756"/>
            </a:xfrm>
            <a:prstGeom prst="rect">
              <a:avLst/>
            </a:prstGeom>
            <a:solidFill>
              <a:srgbClr val="DDF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4BADA2CC-2467-4734-A9B7-1D25EAF54F9A}"/>
              </a:ext>
            </a:extLst>
          </p:cNvPr>
          <p:cNvGrpSpPr/>
          <p:nvPr/>
        </p:nvGrpSpPr>
        <p:grpSpPr>
          <a:xfrm>
            <a:off x="738808" y="5173318"/>
            <a:ext cx="10714383" cy="1292087"/>
            <a:chOff x="1023730" y="5357191"/>
            <a:chExt cx="10714383" cy="1292087"/>
          </a:xfrm>
        </p:grpSpPr>
        <p:sp>
          <p:nvSpPr>
            <p:cNvPr id="6" name="Rectangle: Rounded Corners 5">
              <a:extLst>
                <a:ext uri="{FF2B5EF4-FFF2-40B4-BE49-F238E27FC236}">
                  <a16:creationId xmlns:a16="http://schemas.microsoft.com/office/drawing/2014/main" id="{7F2D7734-7651-41DE-99AF-9B86A95A2220}"/>
                </a:ext>
              </a:extLst>
            </p:cNvPr>
            <p:cNvSpPr/>
            <p:nvPr/>
          </p:nvSpPr>
          <p:spPr>
            <a:xfrm>
              <a:off x="1023730" y="5357191"/>
              <a:ext cx="10714383" cy="1292087"/>
            </a:xfrm>
            <a:prstGeom prst="roundRect">
              <a:avLst/>
            </a:prstGeom>
            <a:solidFill>
              <a:srgbClr val="F23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2EE5CE0-80B8-48BA-89A7-C63528EC02E8}"/>
                </a:ext>
              </a:extLst>
            </p:cNvPr>
            <p:cNvSpPr txBox="1"/>
            <p:nvPr/>
          </p:nvSpPr>
          <p:spPr>
            <a:xfrm>
              <a:off x="1207472" y="5587735"/>
              <a:ext cx="10530641" cy="946798"/>
            </a:xfrm>
            <a:prstGeom prst="rect">
              <a:avLst/>
            </a:prstGeom>
            <a:noFill/>
          </p:spPr>
          <p:txBody>
            <a:bodyPr wrap="square" rtlCol="0">
              <a:spAutoFit/>
            </a:bodyPr>
            <a:lstStyle/>
            <a:p>
              <a:pPr algn="ctr">
                <a:lnSpc>
                  <a:spcPct val="120000"/>
                </a:lnSpc>
              </a:pPr>
              <a:r>
                <a:rPr lang="vi-VN" sz="2400" b="1" i="1" dirty="0">
                  <a:solidFill>
                    <a:schemeClr val="bg1"/>
                  </a:solidFill>
                </a:rPr>
                <a:t>Thực hiện một số biện pháp bảo vệ hệ tiêu hóa như ăn chín, uống sôi, rửa tay sạch trước khi ăn và sử dụng các thực phẩm rõ nguồn gốc.</a:t>
              </a:r>
              <a:endParaRPr lang="en-US" sz="2400" b="1" i="1" dirty="0">
                <a:solidFill>
                  <a:schemeClr val="bg1"/>
                </a:solidFill>
              </a:endParaRPr>
            </a:p>
          </p:txBody>
        </p:sp>
      </p:grpSp>
      <p:sp>
        <p:nvSpPr>
          <p:cNvPr id="10" name="Rectangle: Rounded Corners 9">
            <a:extLst>
              <a:ext uri="{FF2B5EF4-FFF2-40B4-BE49-F238E27FC236}">
                <a16:creationId xmlns:a16="http://schemas.microsoft.com/office/drawing/2014/main" id="{43CDF5A6-5936-450C-9D37-14A1AE4275F1}"/>
              </a:ext>
            </a:extLst>
          </p:cNvPr>
          <p:cNvSpPr/>
          <p:nvPr/>
        </p:nvSpPr>
        <p:spPr>
          <a:xfrm>
            <a:off x="737284" y="4681330"/>
            <a:ext cx="2087218" cy="606287"/>
          </a:xfrm>
          <a:prstGeom prst="roundRect">
            <a:avLst/>
          </a:prstGeom>
          <a:solidFill>
            <a:srgbClr val="0099F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i="1"/>
              <a:t>Em có thể</a:t>
            </a:r>
            <a:endParaRPr lang="en-US" sz="2400" b="1" i="1"/>
          </a:p>
        </p:txBody>
      </p:sp>
    </p:spTree>
    <p:extLst>
      <p:ext uri="{BB962C8B-B14F-4D97-AF65-F5344CB8AC3E}">
        <p14:creationId xmlns:p14="http://schemas.microsoft.com/office/powerpoint/2010/main" val="27680352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ood, dish&#10;&#10;Description automatically generated">
            <a:extLst>
              <a:ext uri="{FF2B5EF4-FFF2-40B4-BE49-F238E27FC236}">
                <a16:creationId xmlns:a16="http://schemas.microsoft.com/office/drawing/2014/main" id="{621A71FF-7C7B-4904-A6EA-B1A4C05F7CEF}"/>
              </a:ext>
            </a:extLst>
          </p:cNvPr>
          <p:cNvPicPr>
            <a:picLocks noChangeAspect="1"/>
          </p:cNvPicPr>
          <p:nvPr/>
        </p:nvPicPr>
        <p:blipFill rotWithShape="1">
          <a:blip r:embed="rId2">
            <a:extLst>
              <a:ext uri="{28A0092B-C50C-407E-A947-70E740481C1C}">
                <a14:useLocalDpi xmlns:a14="http://schemas.microsoft.com/office/drawing/2010/main" val="0"/>
              </a:ext>
            </a:extLst>
          </a:blip>
          <a:srcRect t="11581" b="4045"/>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94A43757-8A87-4610-BA74-8C5FFD07639C}"/>
              </a:ext>
            </a:extLst>
          </p:cNvPr>
          <p:cNvGrpSpPr/>
          <p:nvPr/>
        </p:nvGrpSpPr>
        <p:grpSpPr>
          <a:xfrm>
            <a:off x="7220778" y="1174173"/>
            <a:ext cx="4298674" cy="4083628"/>
            <a:chOff x="7220778" y="1174173"/>
            <a:chExt cx="4298674" cy="4083628"/>
          </a:xfrm>
        </p:grpSpPr>
        <p:sp>
          <p:nvSpPr>
            <p:cNvPr id="6" name="Rectangle 5">
              <a:extLst>
                <a:ext uri="{FF2B5EF4-FFF2-40B4-BE49-F238E27FC236}">
                  <a16:creationId xmlns:a16="http://schemas.microsoft.com/office/drawing/2014/main" id="{C1F6E96B-857B-4204-9EAD-53266A32202F}"/>
                </a:ext>
              </a:extLst>
            </p:cNvPr>
            <p:cNvSpPr/>
            <p:nvPr/>
          </p:nvSpPr>
          <p:spPr>
            <a:xfrm>
              <a:off x="7220778" y="1174173"/>
              <a:ext cx="4298674" cy="408362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045A2E9-0696-42E8-9E80-56D9708CC5FE}"/>
                </a:ext>
              </a:extLst>
            </p:cNvPr>
            <p:cNvSpPr txBox="1"/>
            <p:nvPr/>
          </p:nvSpPr>
          <p:spPr>
            <a:xfrm>
              <a:off x="7583104" y="1550889"/>
              <a:ext cx="3574021" cy="3162789"/>
            </a:xfrm>
            <a:prstGeom prst="rect">
              <a:avLst/>
            </a:prstGeom>
            <a:noFill/>
          </p:spPr>
          <p:txBody>
            <a:bodyPr wrap="square" rtlCol="0">
              <a:spAutoFit/>
            </a:bodyPr>
            <a:lstStyle/>
            <a:p>
              <a:pPr algn="just">
                <a:lnSpc>
                  <a:spcPct val="120000"/>
                </a:lnSpc>
              </a:pPr>
              <a:r>
                <a:rPr lang="vi-VN" sz="2400" b="1" i="1" dirty="0">
                  <a:solidFill>
                    <a:schemeClr val="bg1"/>
                  </a:solidFill>
                </a:rPr>
                <a:t>Dựa trên khuyến nghị của Viện dinh dưỡng Quốc gia để </a:t>
              </a:r>
              <a:r>
                <a:rPr lang="vi-VN" sz="2400" b="1" i="1" dirty="0">
                  <a:solidFill>
                    <a:srgbClr val="FFC000"/>
                  </a:solidFill>
                </a:rPr>
                <a:t>xác định lượng nước</a:t>
              </a:r>
              <a:r>
                <a:rPr lang="vi-VN" sz="2400" b="1" i="1" dirty="0">
                  <a:solidFill>
                    <a:schemeClr val="bg1"/>
                  </a:solidFill>
                </a:rPr>
                <a:t> mà cơ thể cần uống mỗi ngày của bản thân và các thành viên trong gia đình.</a:t>
              </a:r>
              <a:endParaRPr lang="en-US" sz="2400" b="1" i="1" dirty="0">
                <a:solidFill>
                  <a:schemeClr val="bg1"/>
                </a:solidFill>
              </a:endParaRPr>
            </a:p>
          </p:txBody>
        </p:sp>
        <p:sp>
          <p:nvSpPr>
            <p:cNvPr id="8" name="Rectangle 7">
              <a:extLst>
                <a:ext uri="{FF2B5EF4-FFF2-40B4-BE49-F238E27FC236}">
                  <a16:creationId xmlns:a16="http://schemas.microsoft.com/office/drawing/2014/main" id="{258DDDB2-0A12-4F96-BF12-DDCE70031BB4}"/>
                </a:ext>
              </a:extLst>
            </p:cNvPr>
            <p:cNvSpPr/>
            <p:nvPr/>
          </p:nvSpPr>
          <p:spPr>
            <a:xfrm>
              <a:off x="7460673" y="1433945"/>
              <a:ext cx="3865418" cy="355369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280612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380B08"/>
        </a:solidFill>
        <a:effectLst/>
      </p:bgPr>
    </p:bg>
    <p:spTree>
      <p:nvGrpSpPr>
        <p:cNvPr id="1" name=""/>
        <p:cNvGrpSpPr/>
        <p:nvPr/>
      </p:nvGrpSpPr>
      <p:grpSpPr>
        <a:xfrm>
          <a:off x="0" y="0"/>
          <a:ext cx="0" cy="0"/>
          <a:chOff x="0" y="0"/>
          <a:chExt cx="0" cy="0"/>
        </a:xfrm>
      </p:grpSpPr>
      <p:pic>
        <p:nvPicPr>
          <p:cNvPr id="2058" name="Picture 10" descr="Organs That Make up the Digestive System">
            <a:extLst>
              <a:ext uri="{FF2B5EF4-FFF2-40B4-BE49-F238E27FC236}">
                <a16:creationId xmlns:a16="http://schemas.microsoft.com/office/drawing/2014/main" id="{28668F7C-540C-54BC-784E-FFB7E1D296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430"/>
          <a:stretch/>
        </p:blipFill>
        <p:spPr bwMode="auto">
          <a:xfrm>
            <a:off x="3283863" y="0"/>
            <a:ext cx="8908137"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C21272F-2243-67AB-E960-762A3FE9FD18}"/>
              </a:ext>
            </a:extLst>
          </p:cNvPr>
          <p:cNvSpPr txBox="1"/>
          <p:nvPr/>
        </p:nvSpPr>
        <p:spPr>
          <a:xfrm>
            <a:off x="2420160" y="3105680"/>
            <a:ext cx="2854746" cy="946798"/>
          </a:xfrm>
          <a:prstGeom prst="rect">
            <a:avLst/>
          </a:prstGeom>
          <a:noFill/>
        </p:spPr>
        <p:txBody>
          <a:bodyPr wrap="square" rtlCol="0">
            <a:spAutoFit/>
          </a:bodyPr>
          <a:lstStyle/>
          <a:p>
            <a:pPr algn="ctr">
              <a:lnSpc>
                <a:spcPct val="120000"/>
              </a:lnSpc>
            </a:pPr>
            <a:r>
              <a:rPr lang="vi-VN" sz="2400" i="1" dirty="0">
                <a:solidFill>
                  <a:srgbClr val="FFFF00"/>
                </a:solidFill>
              </a:rPr>
              <a:t>Hoạt động tiêu hóa trong ống tiêu hóa</a:t>
            </a:r>
            <a:r>
              <a:rPr lang="en-US" sz="2400" i="1" dirty="0">
                <a:solidFill>
                  <a:srgbClr val="FFFF00"/>
                </a:solidFill>
              </a:rPr>
              <a:t>.</a:t>
            </a:r>
          </a:p>
        </p:txBody>
      </p:sp>
      <p:sp>
        <p:nvSpPr>
          <p:cNvPr id="2" name="Rectangle 1">
            <a:extLst>
              <a:ext uri="{FF2B5EF4-FFF2-40B4-BE49-F238E27FC236}">
                <a16:creationId xmlns:a16="http://schemas.microsoft.com/office/drawing/2014/main" id="{DD401356-1121-BFDC-1306-0F023C42B094}"/>
              </a:ext>
            </a:extLst>
          </p:cNvPr>
          <p:cNvSpPr/>
          <p:nvPr/>
        </p:nvSpPr>
        <p:spPr>
          <a:xfrm>
            <a:off x="728553" y="1536226"/>
            <a:ext cx="3118980" cy="1114817"/>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dirty="0">
                <a:solidFill>
                  <a:schemeClr val="tx1"/>
                </a:solidFill>
              </a:rPr>
              <a:t>Chất dinh dưỡng có trong thức ăn</a:t>
            </a:r>
            <a:endParaRPr lang="en-US" sz="2400" b="1" dirty="0">
              <a:solidFill>
                <a:schemeClr val="tx1"/>
              </a:solidFill>
            </a:endParaRPr>
          </a:p>
        </p:txBody>
      </p:sp>
      <p:cxnSp>
        <p:nvCxnSpPr>
          <p:cNvPr id="6" name="Straight Connector 5">
            <a:extLst>
              <a:ext uri="{FF2B5EF4-FFF2-40B4-BE49-F238E27FC236}">
                <a16:creationId xmlns:a16="http://schemas.microsoft.com/office/drawing/2014/main" id="{DCA98C79-3529-4B8F-4469-4AC270A1648A}"/>
              </a:ext>
            </a:extLst>
          </p:cNvPr>
          <p:cNvCxnSpPr>
            <a:cxnSpLocks/>
            <a:stCxn id="2" idx="2"/>
            <a:endCxn id="13" idx="0"/>
          </p:cNvCxnSpPr>
          <p:nvPr/>
        </p:nvCxnSpPr>
        <p:spPr>
          <a:xfrm>
            <a:off x="2288043" y="2651043"/>
            <a:ext cx="0" cy="1856072"/>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DF52970-BAEB-4809-3AE6-110E37D47A5E}"/>
              </a:ext>
            </a:extLst>
          </p:cNvPr>
          <p:cNvSpPr/>
          <p:nvPr/>
        </p:nvSpPr>
        <p:spPr>
          <a:xfrm>
            <a:off x="728553" y="4507115"/>
            <a:ext cx="3118980" cy="1114817"/>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dirty="0">
                <a:solidFill>
                  <a:schemeClr val="tx1"/>
                </a:solidFill>
              </a:rPr>
              <a:t>Chất đơn giản cơ thể hấp thu</a:t>
            </a:r>
            <a:endParaRPr lang="en-US" sz="2400" b="1" dirty="0">
              <a:solidFill>
                <a:schemeClr val="tx1"/>
              </a:solidFill>
            </a:endParaRPr>
          </a:p>
        </p:txBody>
      </p:sp>
    </p:spTree>
    <p:extLst>
      <p:ext uri="{BB962C8B-B14F-4D97-AF65-F5344CB8AC3E}">
        <p14:creationId xmlns:p14="http://schemas.microsoft.com/office/powerpoint/2010/main" val="13518589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wipe(down)">
                                      <p:cBhvr>
                                        <p:cTn id="7" dur="145">
                                          <p:stCondLst>
                                            <p:cond delay="0"/>
                                          </p:stCondLst>
                                        </p:cTn>
                                        <p:tgtEl>
                                          <p:spTgt spid="9"/>
                                        </p:tgtEl>
                                      </p:cBhvr>
                                    </p:animEffect>
                                    <p:anim calcmode="lin" valueType="num">
                                      <p:cBhvr>
                                        <p:cTn id="8"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3" dur="7">
                                          <p:stCondLst>
                                            <p:cond delay="162"/>
                                          </p:stCondLst>
                                        </p:cTn>
                                        <p:tgtEl>
                                          <p:spTgt spid="9"/>
                                        </p:tgtEl>
                                      </p:cBhvr>
                                      <p:to x="100000" y="60000"/>
                                    </p:animScale>
                                    <p:animScale>
                                      <p:cBhvr>
                                        <p:cTn id="14" dur="41" decel="50000">
                                          <p:stCondLst>
                                            <p:cond delay="169"/>
                                          </p:stCondLst>
                                        </p:cTn>
                                        <p:tgtEl>
                                          <p:spTgt spid="9"/>
                                        </p:tgtEl>
                                      </p:cBhvr>
                                      <p:to x="100000" y="100000"/>
                                    </p:animScale>
                                    <p:animScale>
                                      <p:cBhvr>
                                        <p:cTn id="15" dur="7">
                                          <p:stCondLst>
                                            <p:cond delay="328"/>
                                          </p:stCondLst>
                                        </p:cTn>
                                        <p:tgtEl>
                                          <p:spTgt spid="9"/>
                                        </p:tgtEl>
                                      </p:cBhvr>
                                      <p:to x="100000" y="80000"/>
                                    </p:animScale>
                                    <p:animScale>
                                      <p:cBhvr>
                                        <p:cTn id="16" dur="41" decel="50000">
                                          <p:stCondLst>
                                            <p:cond delay="335"/>
                                          </p:stCondLst>
                                        </p:cTn>
                                        <p:tgtEl>
                                          <p:spTgt spid="9"/>
                                        </p:tgtEl>
                                      </p:cBhvr>
                                      <p:to x="100000" y="100000"/>
                                    </p:animScale>
                                    <p:animScale>
                                      <p:cBhvr>
                                        <p:cTn id="17" dur="7">
                                          <p:stCondLst>
                                            <p:cond delay="410"/>
                                          </p:stCondLst>
                                        </p:cTn>
                                        <p:tgtEl>
                                          <p:spTgt spid="9"/>
                                        </p:tgtEl>
                                      </p:cBhvr>
                                      <p:to x="100000" y="90000"/>
                                    </p:animScale>
                                    <p:animScale>
                                      <p:cBhvr>
                                        <p:cTn id="18" dur="41" decel="50000">
                                          <p:stCondLst>
                                            <p:cond delay="417"/>
                                          </p:stCondLst>
                                        </p:cTn>
                                        <p:tgtEl>
                                          <p:spTgt spid="9"/>
                                        </p:tgtEl>
                                      </p:cBhvr>
                                      <p:to x="100000" y="100000"/>
                                    </p:animScale>
                                    <p:animScale>
                                      <p:cBhvr>
                                        <p:cTn id="19" dur="7">
                                          <p:stCondLst>
                                            <p:cond delay="452"/>
                                          </p:stCondLst>
                                        </p:cTn>
                                        <p:tgtEl>
                                          <p:spTgt spid="9"/>
                                        </p:tgtEl>
                                      </p:cBhvr>
                                      <p:to x="100000" y="95000"/>
                                    </p:animScale>
                                    <p:animScale>
                                      <p:cBhvr>
                                        <p:cTn id="20" dur="41" decel="50000">
                                          <p:stCondLst>
                                            <p:cond delay="459"/>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E38BEB2-4F07-447F-B7A7-B279AC2A77FA}"/>
              </a:ext>
            </a:extLst>
          </p:cNvPr>
          <p:cNvGrpSpPr/>
          <p:nvPr/>
        </p:nvGrpSpPr>
        <p:grpSpPr>
          <a:xfrm>
            <a:off x="7239213" y="719282"/>
            <a:ext cx="4861347" cy="4745686"/>
            <a:chOff x="5520892" y="1340154"/>
            <a:chExt cx="4567429" cy="4458761"/>
          </a:xfrm>
        </p:grpSpPr>
        <p:pic>
          <p:nvPicPr>
            <p:cNvPr id="3" name="Picture 2">
              <a:extLst>
                <a:ext uri="{FF2B5EF4-FFF2-40B4-BE49-F238E27FC236}">
                  <a16:creationId xmlns:a16="http://schemas.microsoft.com/office/drawing/2014/main" id="{41E4449F-13C6-4359-BF42-BB46F7AFD8B1}"/>
                </a:ext>
              </a:extLst>
            </p:cNvPr>
            <p:cNvPicPr>
              <a:picLocks noChangeAspect="1"/>
            </p:cNvPicPr>
            <p:nvPr/>
          </p:nvPicPr>
          <p:blipFill rotWithShape="1">
            <a:blip r:embed="rId2">
              <a:extLst>
                <a:ext uri="{28A0092B-C50C-407E-A947-70E740481C1C}">
                  <a14:useLocalDpi xmlns:a14="http://schemas.microsoft.com/office/drawing/2010/main" val="0"/>
                </a:ext>
              </a:extLst>
            </a:blip>
            <a:srcRect r="15179"/>
            <a:stretch/>
          </p:blipFill>
          <p:spPr>
            <a:xfrm>
              <a:off x="5520892" y="1340154"/>
              <a:ext cx="4567429" cy="4458761"/>
            </a:xfrm>
            <a:prstGeom prst="rect">
              <a:avLst/>
            </a:prstGeom>
          </p:spPr>
        </p:pic>
        <p:sp>
          <p:nvSpPr>
            <p:cNvPr id="4" name="Freeform: Shape 3">
              <a:extLst>
                <a:ext uri="{FF2B5EF4-FFF2-40B4-BE49-F238E27FC236}">
                  <a16:creationId xmlns:a16="http://schemas.microsoft.com/office/drawing/2014/main" id="{5555AD6D-536E-4C63-9CAA-B1D46315A719}"/>
                </a:ext>
              </a:extLst>
            </p:cNvPr>
            <p:cNvSpPr/>
            <p:nvPr/>
          </p:nvSpPr>
          <p:spPr>
            <a:xfrm>
              <a:off x="8157210" y="1800225"/>
              <a:ext cx="306705" cy="415290"/>
            </a:xfrm>
            <a:custGeom>
              <a:avLst/>
              <a:gdLst>
                <a:gd name="connsiteX0" fmla="*/ 22860 w 306705"/>
                <a:gd name="connsiteY0" fmla="*/ 179070 h 415290"/>
                <a:gd name="connsiteX1" fmla="*/ 19050 w 306705"/>
                <a:gd name="connsiteY1" fmla="*/ 270510 h 415290"/>
                <a:gd name="connsiteX2" fmla="*/ 32385 w 306705"/>
                <a:gd name="connsiteY2" fmla="*/ 304800 h 415290"/>
                <a:gd name="connsiteX3" fmla="*/ 70485 w 306705"/>
                <a:gd name="connsiteY3" fmla="*/ 325755 h 415290"/>
                <a:gd name="connsiteX4" fmla="*/ 99060 w 306705"/>
                <a:gd name="connsiteY4" fmla="*/ 373380 h 415290"/>
                <a:gd name="connsiteX5" fmla="*/ 120015 w 306705"/>
                <a:gd name="connsiteY5" fmla="*/ 413385 h 415290"/>
                <a:gd name="connsiteX6" fmla="*/ 167640 w 306705"/>
                <a:gd name="connsiteY6" fmla="*/ 415290 h 415290"/>
                <a:gd name="connsiteX7" fmla="*/ 306705 w 306705"/>
                <a:gd name="connsiteY7" fmla="*/ 274320 h 415290"/>
                <a:gd name="connsiteX8" fmla="*/ 255270 w 306705"/>
                <a:gd name="connsiteY8" fmla="*/ 62865 h 415290"/>
                <a:gd name="connsiteX9" fmla="*/ 89535 w 306705"/>
                <a:gd name="connsiteY9" fmla="*/ 0 h 415290"/>
                <a:gd name="connsiteX10" fmla="*/ 5715 w 306705"/>
                <a:gd name="connsiteY10" fmla="*/ 49530 h 415290"/>
                <a:gd name="connsiteX11" fmla="*/ 0 w 306705"/>
                <a:gd name="connsiteY11" fmla="*/ 64770 h 415290"/>
                <a:gd name="connsiteX12" fmla="*/ 22860 w 306705"/>
                <a:gd name="connsiteY12" fmla="*/ 17907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705" h="415290">
                  <a:moveTo>
                    <a:pt x="22860" y="179070"/>
                  </a:moveTo>
                  <a:lnTo>
                    <a:pt x="19050" y="270510"/>
                  </a:lnTo>
                  <a:lnTo>
                    <a:pt x="32385" y="304800"/>
                  </a:lnTo>
                  <a:lnTo>
                    <a:pt x="70485" y="325755"/>
                  </a:lnTo>
                  <a:lnTo>
                    <a:pt x="99060" y="373380"/>
                  </a:lnTo>
                  <a:lnTo>
                    <a:pt x="120015" y="413385"/>
                  </a:lnTo>
                  <a:lnTo>
                    <a:pt x="167640" y="415290"/>
                  </a:lnTo>
                  <a:lnTo>
                    <a:pt x="306705" y="274320"/>
                  </a:lnTo>
                  <a:lnTo>
                    <a:pt x="255270" y="62865"/>
                  </a:lnTo>
                  <a:lnTo>
                    <a:pt x="89535" y="0"/>
                  </a:lnTo>
                  <a:lnTo>
                    <a:pt x="5715" y="49530"/>
                  </a:lnTo>
                  <a:lnTo>
                    <a:pt x="0" y="64770"/>
                  </a:lnTo>
                  <a:lnTo>
                    <a:pt x="22860" y="179070"/>
                  </a:lnTo>
                  <a:close/>
                </a:path>
              </a:pathLst>
            </a:custGeom>
            <a:solidFill>
              <a:srgbClr val="EFD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sp>
          <p:nvSpPr>
            <p:cNvPr id="5" name="Freeform: Shape 4">
              <a:extLst>
                <a:ext uri="{FF2B5EF4-FFF2-40B4-BE49-F238E27FC236}">
                  <a16:creationId xmlns:a16="http://schemas.microsoft.com/office/drawing/2014/main" id="{FAB35D8E-6B2B-422B-A4AC-44FC2782E5F9}"/>
                </a:ext>
              </a:extLst>
            </p:cNvPr>
            <p:cNvSpPr/>
            <p:nvPr/>
          </p:nvSpPr>
          <p:spPr>
            <a:xfrm>
              <a:off x="8167577" y="1979295"/>
              <a:ext cx="91440" cy="236220"/>
            </a:xfrm>
            <a:custGeom>
              <a:avLst/>
              <a:gdLst>
                <a:gd name="connsiteX0" fmla="*/ 0 w 91440"/>
                <a:gd name="connsiteY0" fmla="*/ 0 h 236220"/>
                <a:gd name="connsiteX1" fmla="*/ 45720 w 91440"/>
                <a:gd name="connsiteY1" fmla="*/ 60960 h 236220"/>
                <a:gd name="connsiteX2" fmla="*/ 64770 w 91440"/>
                <a:gd name="connsiteY2" fmla="*/ 95250 h 236220"/>
                <a:gd name="connsiteX3" fmla="*/ 70485 w 91440"/>
                <a:gd name="connsiteY3" fmla="*/ 118110 h 236220"/>
                <a:gd name="connsiteX4" fmla="*/ 81915 w 91440"/>
                <a:gd name="connsiteY4" fmla="*/ 165735 h 236220"/>
                <a:gd name="connsiteX5" fmla="*/ 85725 w 91440"/>
                <a:gd name="connsiteY5" fmla="*/ 192405 h 236220"/>
                <a:gd name="connsiteX6" fmla="*/ 91440 w 91440"/>
                <a:gd name="connsiteY6" fmla="*/ 232410 h 236220"/>
                <a:gd name="connsiteX7" fmla="*/ 45720 w 91440"/>
                <a:gd name="connsiteY7" fmla="*/ 236220 h 236220"/>
                <a:gd name="connsiteX8" fmla="*/ 30480 w 91440"/>
                <a:gd name="connsiteY8" fmla="*/ 169545 h 236220"/>
                <a:gd name="connsiteX9" fmla="*/ 5715 w 91440"/>
                <a:gd name="connsiteY9" fmla="*/ 100965 h 236220"/>
                <a:gd name="connsiteX10" fmla="*/ 0 w 91440"/>
                <a:gd name="connsiteY10" fmla="*/ 0 h 23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 h="236220">
                  <a:moveTo>
                    <a:pt x="0" y="0"/>
                  </a:moveTo>
                  <a:lnTo>
                    <a:pt x="45720" y="60960"/>
                  </a:lnTo>
                  <a:lnTo>
                    <a:pt x="64770" y="95250"/>
                  </a:lnTo>
                  <a:lnTo>
                    <a:pt x="70485" y="118110"/>
                  </a:lnTo>
                  <a:lnTo>
                    <a:pt x="81915" y="165735"/>
                  </a:lnTo>
                  <a:lnTo>
                    <a:pt x="85725" y="192405"/>
                  </a:lnTo>
                  <a:lnTo>
                    <a:pt x="91440" y="232410"/>
                  </a:lnTo>
                  <a:lnTo>
                    <a:pt x="45720" y="236220"/>
                  </a:lnTo>
                  <a:lnTo>
                    <a:pt x="30480" y="169545"/>
                  </a:lnTo>
                  <a:lnTo>
                    <a:pt x="5715" y="100965"/>
                  </a:lnTo>
                  <a:lnTo>
                    <a:pt x="0" y="0"/>
                  </a:lnTo>
                  <a:close/>
                </a:path>
              </a:pathLst>
            </a:custGeom>
            <a:solidFill>
              <a:srgbClr val="B25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grpSp>
      <p:pic>
        <p:nvPicPr>
          <p:cNvPr id="8" name="Picture 7" descr="A picture containing food, snack food, sandwich, sitting&#10;&#10;Description automatically generated">
            <a:extLst>
              <a:ext uri="{FF2B5EF4-FFF2-40B4-BE49-F238E27FC236}">
                <a16:creationId xmlns:a16="http://schemas.microsoft.com/office/drawing/2014/main" id="{2319220D-688D-42EE-AC1E-41BFC1060FA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8400" t="14574" r="17885" b="12986"/>
          <a:stretch/>
        </p:blipFill>
        <p:spPr>
          <a:xfrm>
            <a:off x="6986815" y="1399552"/>
            <a:ext cx="1103588" cy="418237"/>
          </a:xfrm>
          <a:prstGeom prst="rect">
            <a:avLst/>
          </a:prstGeom>
        </p:spPr>
      </p:pic>
      <p:grpSp>
        <p:nvGrpSpPr>
          <p:cNvPr id="11" name="Group 10">
            <a:extLst>
              <a:ext uri="{FF2B5EF4-FFF2-40B4-BE49-F238E27FC236}">
                <a16:creationId xmlns:a16="http://schemas.microsoft.com/office/drawing/2014/main" id="{C9B9B90D-2291-45A7-860E-E9D27F4665D0}"/>
              </a:ext>
            </a:extLst>
          </p:cNvPr>
          <p:cNvGrpSpPr/>
          <p:nvPr/>
        </p:nvGrpSpPr>
        <p:grpSpPr>
          <a:xfrm>
            <a:off x="296562" y="1208959"/>
            <a:ext cx="5582398" cy="1161000"/>
            <a:chOff x="828352" y="2268000"/>
            <a:chExt cx="5731328" cy="1161000"/>
          </a:xfrm>
        </p:grpSpPr>
        <p:sp>
          <p:nvSpPr>
            <p:cNvPr id="9" name="Rectangle: Rounded Corners 8">
              <a:extLst>
                <a:ext uri="{FF2B5EF4-FFF2-40B4-BE49-F238E27FC236}">
                  <a16:creationId xmlns:a16="http://schemas.microsoft.com/office/drawing/2014/main" id="{FD0565BE-C6BE-4E5E-A634-31F174F3CE02}"/>
                </a:ext>
              </a:extLst>
            </p:cNvPr>
            <p:cNvSpPr/>
            <p:nvPr/>
          </p:nvSpPr>
          <p:spPr>
            <a:xfrm>
              <a:off x="828352" y="2268000"/>
              <a:ext cx="5731328" cy="1161000"/>
            </a:xfrm>
            <a:prstGeom prst="roundRect">
              <a:avLst/>
            </a:pr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sp>
          <p:nvSpPr>
            <p:cNvPr id="10" name="TextBox 9">
              <a:extLst>
                <a:ext uri="{FF2B5EF4-FFF2-40B4-BE49-F238E27FC236}">
                  <a16:creationId xmlns:a16="http://schemas.microsoft.com/office/drawing/2014/main" id="{77C61289-BA88-4F69-B444-F0561F41A406}"/>
                </a:ext>
              </a:extLst>
            </p:cNvPr>
            <p:cNvSpPr txBox="1"/>
            <p:nvPr/>
          </p:nvSpPr>
          <p:spPr>
            <a:xfrm>
              <a:off x="961102" y="2459835"/>
              <a:ext cx="5454209" cy="804387"/>
            </a:xfrm>
            <a:prstGeom prst="rect">
              <a:avLst/>
            </a:prstGeom>
            <a:noFill/>
          </p:spPr>
          <p:txBody>
            <a:bodyPr wrap="square" rtlCol="0" anchor="ctr">
              <a:spAutoFit/>
            </a:bodyPr>
            <a:lstStyle/>
            <a:p>
              <a:pPr algn="just">
                <a:lnSpc>
                  <a:spcPct val="120000"/>
                </a:lnSpc>
              </a:pPr>
              <a:r>
                <a:rPr lang="vi-VN" sz="2000" b="1" dirty="0"/>
                <a:t>Giai đoạn 1: </a:t>
              </a:r>
              <a:r>
                <a:rPr lang="vi-VN" sz="2000" dirty="0"/>
                <a:t>Thức ăn được đưa vào miệng và bắt đầu quá trình biến đổi trong ống tiêu hóa.</a:t>
              </a:r>
              <a:endParaRPr lang="en-US" sz="2000" dirty="0"/>
            </a:p>
          </p:txBody>
        </p:sp>
      </p:grpSp>
      <p:grpSp>
        <p:nvGrpSpPr>
          <p:cNvPr id="12" name="Group 11">
            <a:extLst>
              <a:ext uri="{FF2B5EF4-FFF2-40B4-BE49-F238E27FC236}">
                <a16:creationId xmlns:a16="http://schemas.microsoft.com/office/drawing/2014/main" id="{40E7160A-B6E7-4D72-8320-BE5483C0E508}"/>
              </a:ext>
            </a:extLst>
          </p:cNvPr>
          <p:cNvGrpSpPr/>
          <p:nvPr/>
        </p:nvGrpSpPr>
        <p:grpSpPr>
          <a:xfrm>
            <a:off x="296562" y="2641579"/>
            <a:ext cx="5582398" cy="1310329"/>
            <a:chOff x="828352" y="2267999"/>
            <a:chExt cx="5731328" cy="1310329"/>
          </a:xfrm>
        </p:grpSpPr>
        <p:sp>
          <p:nvSpPr>
            <p:cNvPr id="13" name="Rectangle: Rounded Corners 12">
              <a:extLst>
                <a:ext uri="{FF2B5EF4-FFF2-40B4-BE49-F238E27FC236}">
                  <a16:creationId xmlns:a16="http://schemas.microsoft.com/office/drawing/2014/main" id="{A87AC462-FE60-4693-B5F7-8F3F4AAD4B09}"/>
                </a:ext>
              </a:extLst>
            </p:cNvPr>
            <p:cNvSpPr/>
            <p:nvPr/>
          </p:nvSpPr>
          <p:spPr>
            <a:xfrm>
              <a:off x="828352" y="2267999"/>
              <a:ext cx="5731328" cy="1310329"/>
            </a:xfrm>
            <a:prstGeom prst="roundRect">
              <a:avLst/>
            </a:pr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sp>
          <p:nvSpPr>
            <p:cNvPr id="14" name="TextBox 13">
              <a:extLst>
                <a:ext uri="{FF2B5EF4-FFF2-40B4-BE49-F238E27FC236}">
                  <a16:creationId xmlns:a16="http://schemas.microsoft.com/office/drawing/2014/main" id="{1C64FA7D-6352-4E99-B42A-B094DA375268}"/>
                </a:ext>
              </a:extLst>
            </p:cNvPr>
            <p:cNvSpPr txBox="1"/>
            <p:nvPr/>
          </p:nvSpPr>
          <p:spPr>
            <a:xfrm>
              <a:off x="966912" y="2365903"/>
              <a:ext cx="5454209" cy="1173719"/>
            </a:xfrm>
            <a:prstGeom prst="rect">
              <a:avLst/>
            </a:prstGeom>
            <a:noFill/>
          </p:spPr>
          <p:txBody>
            <a:bodyPr wrap="square" rtlCol="0">
              <a:spAutoFit/>
            </a:bodyPr>
            <a:lstStyle/>
            <a:p>
              <a:pPr algn="just">
                <a:lnSpc>
                  <a:spcPct val="120000"/>
                </a:lnSpc>
              </a:pPr>
              <a:r>
                <a:rPr lang="vi-VN" sz="2000" b="1" dirty="0"/>
                <a:t>Giai đoạn 2: </a:t>
              </a:r>
              <a:r>
                <a:rPr lang="vi-VN" sz="2000" dirty="0"/>
                <a:t>Thức ăn được biến đổi trong ống tiêu hóa để trở thành các chất đơn giản và được hấp thụ vào máu.</a:t>
              </a:r>
              <a:endParaRPr lang="en-US" sz="2000" dirty="0"/>
            </a:p>
          </p:txBody>
        </p:sp>
      </p:grpSp>
      <p:cxnSp>
        <p:nvCxnSpPr>
          <p:cNvPr id="25" name="Straight Arrow Connector 24">
            <a:extLst>
              <a:ext uri="{FF2B5EF4-FFF2-40B4-BE49-F238E27FC236}">
                <a16:creationId xmlns:a16="http://schemas.microsoft.com/office/drawing/2014/main" id="{748F7274-FCE3-43D6-B11C-E24BA2FA3F0A}"/>
              </a:ext>
            </a:extLst>
          </p:cNvPr>
          <p:cNvCxnSpPr/>
          <p:nvPr/>
        </p:nvCxnSpPr>
        <p:spPr>
          <a:xfrm>
            <a:off x="8209722" y="1608670"/>
            <a:ext cx="1252330" cy="0"/>
          </a:xfrm>
          <a:prstGeom prst="straightConnector1">
            <a:avLst/>
          </a:prstGeom>
          <a:ln w="38100">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7953CC36-64FB-4F69-83C9-7F2A88C91ECD}"/>
              </a:ext>
            </a:extLst>
          </p:cNvPr>
          <p:cNvGrpSpPr/>
          <p:nvPr/>
        </p:nvGrpSpPr>
        <p:grpSpPr>
          <a:xfrm>
            <a:off x="296562" y="4336773"/>
            <a:ext cx="5582398" cy="1128195"/>
            <a:chOff x="828352" y="2267999"/>
            <a:chExt cx="5731328" cy="1343816"/>
          </a:xfrm>
        </p:grpSpPr>
        <p:sp>
          <p:nvSpPr>
            <p:cNvPr id="16" name="Rectangle: Rounded Corners 15">
              <a:extLst>
                <a:ext uri="{FF2B5EF4-FFF2-40B4-BE49-F238E27FC236}">
                  <a16:creationId xmlns:a16="http://schemas.microsoft.com/office/drawing/2014/main" id="{D6BEC85E-8D34-478A-8438-3405A8F38B60}"/>
                </a:ext>
              </a:extLst>
            </p:cNvPr>
            <p:cNvSpPr/>
            <p:nvPr/>
          </p:nvSpPr>
          <p:spPr>
            <a:xfrm>
              <a:off x="828352" y="2267999"/>
              <a:ext cx="5731328" cy="1343816"/>
            </a:xfrm>
            <a:prstGeom prst="roundRect">
              <a:avLst/>
            </a:pr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sp>
          <p:nvSpPr>
            <p:cNvPr id="17" name="TextBox 16">
              <a:extLst>
                <a:ext uri="{FF2B5EF4-FFF2-40B4-BE49-F238E27FC236}">
                  <a16:creationId xmlns:a16="http://schemas.microsoft.com/office/drawing/2014/main" id="{7BE397C3-A4EB-4348-88E7-1E80C59659A2}"/>
                </a:ext>
              </a:extLst>
            </p:cNvPr>
            <p:cNvSpPr txBox="1"/>
            <p:nvPr/>
          </p:nvSpPr>
          <p:spPr>
            <a:xfrm>
              <a:off x="1001439" y="2471438"/>
              <a:ext cx="5332288" cy="958122"/>
            </a:xfrm>
            <a:prstGeom prst="rect">
              <a:avLst/>
            </a:prstGeom>
            <a:noFill/>
          </p:spPr>
          <p:txBody>
            <a:bodyPr wrap="square" rtlCol="0" anchor="ctr">
              <a:spAutoFit/>
            </a:bodyPr>
            <a:lstStyle/>
            <a:p>
              <a:pPr algn="just">
                <a:lnSpc>
                  <a:spcPct val="120000"/>
                </a:lnSpc>
              </a:pPr>
              <a:r>
                <a:rPr lang="vi-VN" sz="2000" b="1" dirty="0"/>
                <a:t>Giai đoạn 3: </a:t>
              </a:r>
              <a:r>
                <a:rPr lang="vi-VN" sz="2000" dirty="0"/>
                <a:t>Các chất cặn bã còn lại được thải ra ngoài dưới dạng phân qua hậu môn.</a:t>
              </a:r>
              <a:endParaRPr lang="en-US" sz="2000" dirty="0"/>
            </a:p>
          </p:txBody>
        </p:sp>
      </p:grpSp>
      <p:pic>
        <p:nvPicPr>
          <p:cNvPr id="18" name="Picture 17" descr="A picture containing food, snack food, sandwich, sitting&#10;&#10;Description automatically generated">
            <a:extLst>
              <a:ext uri="{FF2B5EF4-FFF2-40B4-BE49-F238E27FC236}">
                <a16:creationId xmlns:a16="http://schemas.microsoft.com/office/drawing/2014/main" id="{396B048E-53E7-44B1-9879-8A809243672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8400" t="14574" r="17885" b="12986"/>
          <a:stretch/>
        </p:blipFill>
        <p:spPr>
          <a:xfrm>
            <a:off x="5226580" y="677201"/>
            <a:ext cx="4624057" cy="1752422"/>
          </a:xfrm>
          <a:prstGeom prst="rect">
            <a:avLst/>
          </a:prstGeom>
        </p:spPr>
      </p:pic>
      <p:grpSp>
        <p:nvGrpSpPr>
          <p:cNvPr id="23" name="Group 22">
            <a:extLst>
              <a:ext uri="{FF2B5EF4-FFF2-40B4-BE49-F238E27FC236}">
                <a16:creationId xmlns:a16="http://schemas.microsoft.com/office/drawing/2014/main" id="{3A0252F1-7EFD-4680-8A9A-6FF30B25B5C5}"/>
              </a:ext>
            </a:extLst>
          </p:cNvPr>
          <p:cNvGrpSpPr/>
          <p:nvPr/>
        </p:nvGrpSpPr>
        <p:grpSpPr>
          <a:xfrm>
            <a:off x="1971414" y="5932277"/>
            <a:ext cx="9201150" cy="445770"/>
            <a:chOff x="1757680" y="558800"/>
            <a:chExt cx="9201150" cy="445770"/>
          </a:xfrm>
        </p:grpSpPr>
        <p:grpSp>
          <p:nvGrpSpPr>
            <p:cNvPr id="22" name="Group 21">
              <a:extLst>
                <a:ext uri="{FF2B5EF4-FFF2-40B4-BE49-F238E27FC236}">
                  <a16:creationId xmlns:a16="http://schemas.microsoft.com/office/drawing/2014/main" id="{EC1CAFA0-2CEB-46EF-87FC-18E99E0D6A98}"/>
                </a:ext>
              </a:extLst>
            </p:cNvPr>
            <p:cNvGrpSpPr/>
            <p:nvPr/>
          </p:nvGrpSpPr>
          <p:grpSpPr>
            <a:xfrm>
              <a:off x="1757680" y="558800"/>
              <a:ext cx="1316990" cy="416140"/>
              <a:chOff x="1757680" y="558800"/>
              <a:chExt cx="1316990" cy="416140"/>
            </a:xfrm>
          </p:grpSpPr>
          <p:sp>
            <p:nvSpPr>
              <p:cNvPr id="21" name="Rectangle: Rounded Corners 20">
                <a:extLst>
                  <a:ext uri="{FF2B5EF4-FFF2-40B4-BE49-F238E27FC236}">
                    <a16:creationId xmlns:a16="http://schemas.microsoft.com/office/drawing/2014/main" id="{A3005D68-E191-4E29-8A55-9E1854CF02A7}"/>
                  </a:ext>
                </a:extLst>
              </p:cNvPr>
              <p:cNvSpPr/>
              <p:nvPr/>
            </p:nvSpPr>
            <p:spPr>
              <a:xfrm>
                <a:off x="1757680" y="558800"/>
                <a:ext cx="1316990" cy="400110"/>
              </a:xfrm>
              <a:prstGeom prst="roundRect">
                <a:avLst>
                  <a:gd name="adj" fmla="val 27142"/>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sp>
            <p:nvSpPr>
              <p:cNvPr id="19" name="TextBox 18">
                <a:extLst>
                  <a:ext uri="{FF2B5EF4-FFF2-40B4-BE49-F238E27FC236}">
                    <a16:creationId xmlns:a16="http://schemas.microsoft.com/office/drawing/2014/main" id="{C1875BD0-A616-4FE2-86E8-4C9EF456B113}"/>
                  </a:ext>
                </a:extLst>
              </p:cNvPr>
              <p:cNvSpPr txBox="1"/>
              <p:nvPr/>
            </p:nvSpPr>
            <p:spPr>
              <a:xfrm>
                <a:off x="1808395" y="574189"/>
                <a:ext cx="1215560" cy="400751"/>
              </a:xfrm>
              <a:prstGeom prst="rect">
                <a:avLst/>
              </a:prstGeom>
              <a:noFill/>
            </p:spPr>
            <p:txBody>
              <a:bodyPr wrap="square" rtlCol="0">
                <a:spAutoFit/>
              </a:bodyPr>
              <a:lstStyle/>
              <a:p>
                <a:pPr>
                  <a:lnSpc>
                    <a:spcPct val="120000"/>
                  </a:lnSpc>
                </a:pPr>
                <a:r>
                  <a:rPr lang="vi-VN" b="1">
                    <a:solidFill>
                      <a:schemeClr val="bg1"/>
                    </a:solidFill>
                  </a:rPr>
                  <a:t>Hình 31.1</a:t>
                </a:r>
                <a:endParaRPr lang="en-US" b="1">
                  <a:solidFill>
                    <a:schemeClr val="bg1"/>
                  </a:solidFill>
                </a:endParaRPr>
              </a:p>
            </p:txBody>
          </p:sp>
        </p:grpSp>
        <p:sp>
          <p:nvSpPr>
            <p:cNvPr id="20" name="TextBox 19">
              <a:extLst>
                <a:ext uri="{FF2B5EF4-FFF2-40B4-BE49-F238E27FC236}">
                  <a16:creationId xmlns:a16="http://schemas.microsoft.com/office/drawing/2014/main" id="{4B549566-4E0E-46CB-8AA9-F34551B70A31}"/>
                </a:ext>
              </a:extLst>
            </p:cNvPr>
            <p:cNvSpPr txBox="1"/>
            <p:nvPr/>
          </p:nvSpPr>
          <p:spPr>
            <a:xfrm>
              <a:off x="3074670" y="569514"/>
              <a:ext cx="7884160" cy="435056"/>
            </a:xfrm>
            <a:prstGeom prst="rect">
              <a:avLst/>
            </a:prstGeom>
            <a:noFill/>
          </p:spPr>
          <p:txBody>
            <a:bodyPr wrap="square" rtlCol="0">
              <a:spAutoFit/>
            </a:bodyPr>
            <a:lstStyle/>
            <a:p>
              <a:pPr>
                <a:lnSpc>
                  <a:spcPct val="120000"/>
                </a:lnSpc>
              </a:pPr>
              <a:r>
                <a:rPr lang="vi-VN" sz="2000"/>
                <a:t>Con đường thu nhận và tiêu hóa thức ăn trong ống tiêu hóa ở người</a:t>
              </a:r>
              <a:endParaRPr lang="en-US" sz="2000"/>
            </a:p>
          </p:txBody>
        </p:sp>
      </p:grpSp>
      <p:pic>
        <p:nvPicPr>
          <p:cNvPr id="26" name="Picture 25" descr="A picture containing food, snack food, sandwich, sitting&#10;&#10;Description automatically generated">
            <a:extLst>
              <a:ext uri="{FF2B5EF4-FFF2-40B4-BE49-F238E27FC236}">
                <a16:creationId xmlns:a16="http://schemas.microsoft.com/office/drawing/2014/main" id="{A60C66FD-58AB-4E30-BA20-52CCD4A162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8400" t="14574" r="17885" b="12986"/>
          <a:stretch/>
        </p:blipFill>
        <p:spPr>
          <a:xfrm>
            <a:off x="6987392" y="1399552"/>
            <a:ext cx="1103588" cy="418237"/>
          </a:xfrm>
          <a:prstGeom prst="rect">
            <a:avLst/>
          </a:prstGeom>
        </p:spPr>
      </p:pic>
      <p:grpSp>
        <p:nvGrpSpPr>
          <p:cNvPr id="42" name="Group 41">
            <a:extLst>
              <a:ext uri="{FF2B5EF4-FFF2-40B4-BE49-F238E27FC236}">
                <a16:creationId xmlns:a16="http://schemas.microsoft.com/office/drawing/2014/main" id="{9504BDE7-6E6E-46EC-897A-6CFE2EB5B0A8}"/>
              </a:ext>
            </a:extLst>
          </p:cNvPr>
          <p:cNvGrpSpPr/>
          <p:nvPr/>
        </p:nvGrpSpPr>
        <p:grpSpPr>
          <a:xfrm>
            <a:off x="5878960" y="3257809"/>
            <a:ext cx="4667120" cy="1313079"/>
            <a:chOff x="5878960" y="3909161"/>
            <a:chExt cx="4667120" cy="1313079"/>
          </a:xfrm>
        </p:grpSpPr>
        <p:cxnSp>
          <p:nvCxnSpPr>
            <p:cNvPr id="28" name="Connector: Elbow 27">
              <a:extLst>
                <a:ext uri="{FF2B5EF4-FFF2-40B4-BE49-F238E27FC236}">
                  <a16:creationId xmlns:a16="http://schemas.microsoft.com/office/drawing/2014/main" id="{1B71CCF6-1BE4-4F71-8785-B4213C605CBE}"/>
                </a:ext>
              </a:extLst>
            </p:cNvPr>
            <p:cNvCxnSpPr>
              <a:cxnSpLocks/>
            </p:cNvCxnSpPr>
            <p:nvPr/>
          </p:nvCxnSpPr>
          <p:spPr>
            <a:xfrm>
              <a:off x="5878960" y="4114800"/>
              <a:ext cx="3681600" cy="1107440"/>
            </a:xfrm>
            <a:prstGeom prst="bentConnector3">
              <a:avLst>
                <a:gd name="adj1" fmla="val 50000"/>
              </a:avLst>
            </a:prstGeom>
            <a:ln w="38100">
              <a:solidFill>
                <a:srgbClr val="2B6A0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D7E0658-7762-460C-9602-8BE349CE2C9A}"/>
                </a:ext>
              </a:extLst>
            </p:cNvPr>
            <p:cNvCxnSpPr>
              <a:cxnSpLocks/>
            </p:cNvCxnSpPr>
            <p:nvPr/>
          </p:nvCxnSpPr>
          <p:spPr>
            <a:xfrm>
              <a:off x="7711882" y="4810962"/>
              <a:ext cx="2117918" cy="0"/>
            </a:xfrm>
            <a:prstGeom prst="straightConnector1">
              <a:avLst/>
            </a:prstGeom>
            <a:ln w="38100">
              <a:solidFill>
                <a:srgbClr val="2B6A09"/>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E117BD7C-A159-44F8-8FCB-DA86012577B2}"/>
                </a:ext>
              </a:extLst>
            </p:cNvPr>
            <p:cNvCxnSpPr>
              <a:cxnSpLocks/>
            </p:cNvCxnSpPr>
            <p:nvPr/>
          </p:nvCxnSpPr>
          <p:spPr>
            <a:xfrm flipV="1">
              <a:off x="5878960" y="3909161"/>
              <a:ext cx="4667120" cy="205639"/>
            </a:xfrm>
            <a:prstGeom prst="bentConnector3">
              <a:avLst>
                <a:gd name="adj1" fmla="val 39442"/>
              </a:avLst>
            </a:prstGeom>
            <a:ln w="38100">
              <a:solidFill>
                <a:srgbClr val="2B6A0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a:extLst>
              <a:ext uri="{FF2B5EF4-FFF2-40B4-BE49-F238E27FC236}">
                <a16:creationId xmlns:a16="http://schemas.microsoft.com/office/drawing/2014/main" id="{AF8E2851-B3A3-47A4-898D-7FBE8239BC94}"/>
              </a:ext>
            </a:extLst>
          </p:cNvPr>
          <p:cNvCxnSpPr>
            <a:cxnSpLocks/>
          </p:cNvCxnSpPr>
          <p:nvPr/>
        </p:nvCxnSpPr>
        <p:spPr>
          <a:xfrm>
            <a:off x="5878960" y="5002470"/>
            <a:ext cx="4065140" cy="0"/>
          </a:xfrm>
          <a:prstGeom prst="straightConnector1">
            <a:avLst/>
          </a:prstGeom>
          <a:ln w="38100">
            <a:solidFill>
              <a:srgbClr val="2B6A0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33290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18"/>
                                            </p:tgtEl>
                                            <p:attrNameLst>
                                              <p:attrName>ppt_w</p:attrName>
                                            </p:attrNameLst>
                                          </p:cBhvr>
                                          <p:tavLst>
                                            <p:tav tm="0">
                                              <p:val>
                                                <p:strVal val="ppt_w"/>
                                              </p:val>
                                            </p:tav>
                                            <p:tav tm="100000">
                                              <p:val>
                                                <p:fltVal val="0"/>
                                              </p:val>
                                            </p:tav>
                                          </p:tavLst>
                                        </p:anim>
                                        <p:anim calcmode="lin" valueType="num">
                                          <p:cBhvr>
                                            <p:cTn id="11" dur="500"/>
                                            <p:tgtEl>
                                              <p:spTgt spid="18"/>
                                            </p:tgtEl>
                                            <p:attrNameLst>
                                              <p:attrName>ppt_h</p:attrName>
                                            </p:attrNameLst>
                                          </p:cBhvr>
                                          <p:tavLst>
                                            <p:tav tm="0">
                                              <p:val>
                                                <p:strVal val="ppt_h"/>
                                              </p:val>
                                            </p:tav>
                                            <p:tav tm="100000">
                                              <p:val>
                                                <p:fltVal val="0"/>
                                              </p:val>
                                            </p:tav>
                                          </p:tavLst>
                                        </p:anim>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14:presetBounceEnd="70000">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14:bounceEnd="70000">
                                          <p:cBhvr additive="base">
                                            <p:cTn id="27" dur="1000" fill="hold"/>
                                            <p:tgtEl>
                                              <p:spTgt spid="11"/>
                                            </p:tgtEl>
                                            <p:attrNameLst>
                                              <p:attrName>ppt_x</p:attrName>
                                            </p:attrNameLst>
                                          </p:cBhvr>
                                          <p:tavLst>
                                            <p:tav tm="0">
                                              <p:val>
                                                <p:strVal val="0-#ppt_w/2"/>
                                              </p:val>
                                            </p:tav>
                                            <p:tav tm="100000">
                                              <p:val>
                                                <p:strVal val="#ppt_x"/>
                                              </p:val>
                                            </p:tav>
                                          </p:tavLst>
                                        </p:anim>
                                        <p:anim calcmode="lin" valueType="num" p14:bounceEnd="70000">
                                          <p:cBhvr additive="base">
                                            <p:cTn id="2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0182 -0.00162 L 0.17734 0.00023 " pathEditMode="relative" rAng="0" ptsTypes="AA">
                                          <p:cBhvr>
                                            <p:cTn id="32" dur="2000" fill="hold"/>
                                            <p:tgtEl>
                                              <p:spTgt spid="8"/>
                                            </p:tgtEl>
                                            <p:attrNameLst>
                                              <p:attrName>ppt_x</p:attrName>
                                              <p:attrName>ppt_y</p:attrName>
                                            </p:attrNameLst>
                                          </p:cBhvr>
                                          <p:rCtr x="8776" y="93"/>
                                        </p:animMotion>
                                      </p:childTnLst>
                                      <p:subTnLst>
                                        <p:set>
                                          <p:cBhvr override="childStyle">
                                            <p:cTn dur="1" fill="hold" display="0" masterRel="sameClick" afterEffect="1">
                                              <p:stCondLst>
                                                <p:cond evt="end" delay="0">
                                                  <p:tn val="31"/>
                                                </p:cond>
                                              </p:stCondLst>
                                            </p:cTn>
                                            <p:tgtEl>
                                              <p:spTgt spid="8"/>
                                            </p:tgtEl>
                                            <p:attrNameLst>
                                              <p:attrName>style.visibility</p:attrName>
                                            </p:attrNameLst>
                                          </p:cBhvr>
                                          <p:to>
                                            <p:strVal val="hidden"/>
                                          </p:to>
                                        </p:set>
                                      </p:subTnLst>
                                    </p:cTn>
                                  </p:par>
                                </p:childTnLst>
                              </p:cTn>
                            </p:par>
                            <p:par>
                              <p:cTn id="33" fill="hold">
                                <p:stCondLst>
                                  <p:cond delay="2000"/>
                                </p:stCondLst>
                                <p:childTnLst>
                                  <p:par>
                                    <p:cTn id="34" presetID="1" presetClass="entr" presetSubtype="0"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repeatCount="300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14:presetBounceEnd="70000">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14:bounceEnd="70000">
                                          <p:cBhvr additive="base">
                                            <p:cTn id="45" dur="1000" fill="hold"/>
                                            <p:tgtEl>
                                              <p:spTgt spid="12"/>
                                            </p:tgtEl>
                                            <p:attrNameLst>
                                              <p:attrName>ppt_x</p:attrName>
                                            </p:attrNameLst>
                                          </p:cBhvr>
                                          <p:tavLst>
                                            <p:tav tm="0">
                                              <p:val>
                                                <p:strVal val="0-#ppt_w/2"/>
                                              </p:val>
                                            </p:tav>
                                            <p:tav tm="100000">
                                              <p:val>
                                                <p:strVal val="#ppt_x"/>
                                              </p:val>
                                            </p:tav>
                                          </p:tavLst>
                                        </p:anim>
                                        <p:anim calcmode="lin" valueType="num" p14:bounceEnd="70000">
                                          <p:cBhvr additive="base">
                                            <p:cTn id="4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left)">
                                          <p:cBhvr>
                                            <p:cTn id="51" dur="500"/>
                                            <p:tgtEl>
                                              <p:spTgt spid="42"/>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nodeType="clickEffect" p14:presetBounceEnd="70000">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14:bounceEnd="70000">
                                          <p:cBhvr additive="base">
                                            <p:cTn id="56" dur="1000" fill="hold"/>
                                            <p:tgtEl>
                                              <p:spTgt spid="15"/>
                                            </p:tgtEl>
                                            <p:attrNameLst>
                                              <p:attrName>ppt_x</p:attrName>
                                            </p:attrNameLst>
                                          </p:cBhvr>
                                          <p:tavLst>
                                            <p:tav tm="0">
                                              <p:val>
                                                <p:strVal val="0-#ppt_w/2"/>
                                              </p:val>
                                            </p:tav>
                                            <p:tav tm="100000">
                                              <p:val>
                                                <p:strVal val="#ppt_x"/>
                                              </p:val>
                                            </p:tav>
                                          </p:tavLst>
                                        </p:anim>
                                        <p:anim calcmode="lin" valueType="num" p14:bounceEnd="70000">
                                          <p:cBhvr additive="base">
                                            <p:cTn id="57"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repeatCount="3000"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left)">
                                          <p:cBhvr>
                                            <p:cTn id="62" dur="500"/>
                                            <p:tgtEl>
                                              <p:spTgt spid="43"/>
                                            </p:tgtEl>
                                          </p:cBhvr>
                                        </p:animEffect>
                                      </p:childTnLst>
                                    </p:cTn>
                                  </p:par>
                                </p:childTnLst>
                              </p:cTn>
                            </p:par>
                            <p:par>
                              <p:cTn id="63" fill="hold">
                                <p:stCondLst>
                                  <p:cond delay="1500"/>
                                </p:stCondLst>
                                <p:childTnLst>
                                  <p:par>
                                    <p:cTn id="64" presetID="10" presetClass="entr" presetSubtype="0" fill="hold" nodeType="after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18"/>
                                            </p:tgtEl>
                                            <p:attrNameLst>
                                              <p:attrName>ppt_w</p:attrName>
                                            </p:attrNameLst>
                                          </p:cBhvr>
                                          <p:tavLst>
                                            <p:tav tm="0">
                                              <p:val>
                                                <p:strVal val="ppt_w"/>
                                              </p:val>
                                            </p:tav>
                                            <p:tav tm="100000">
                                              <p:val>
                                                <p:fltVal val="0"/>
                                              </p:val>
                                            </p:tav>
                                          </p:tavLst>
                                        </p:anim>
                                        <p:anim calcmode="lin" valueType="num">
                                          <p:cBhvr>
                                            <p:cTn id="11" dur="500"/>
                                            <p:tgtEl>
                                              <p:spTgt spid="18"/>
                                            </p:tgtEl>
                                            <p:attrNameLst>
                                              <p:attrName>ppt_h</p:attrName>
                                            </p:attrNameLst>
                                          </p:cBhvr>
                                          <p:tavLst>
                                            <p:tav tm="0">
                                              <p:val>
                                                <p:strVal val="ppt_h"/>
                                              </p:val>
                                            </p:tav>
                                            <p:tav tm="100000">
                                              <p:val>
                                                <p:fltVal val="0"/>
                                              </p:val>
                                            </p:tav>
                                          </p:tavLst>
                                        </p:anim>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000" fill="hold"/>
                                            <p:tgtEl>
                                              <p:spTgt spid="11"/>
                                            </p:tgtEl>
                                            <p:attrNameLst>
                                              <p:attrName>ppt_x</p:attrName>
                                            </p:attrNameLst>
                                          </p:cBhvr>
                                          <p:tavLst>
                                            <p:tav tm="0">
                                              <p:val>
                                                <p:strVal val="0-#ppt_w/2"/>
                                              </p:val>
                                            </p:tav>
                                            <p:tav tm="100000">
                                              <p:val>
                                                <p:strVal val="#ppt_x"/>
                                              </p:val>
                                            </p:tav>
                                          </p:tavLst>
                                        </p:anim>
                                        <p:anim calcmode="lin" valueType="num">
                                          <p:cBhvr additive="base">
                                            <p:cTn id="2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0182 -0.00162 L 0.17734 0.00023 " pathEditMode="relative" rAng="0" ptsTypes="AA">
                                          <p:cBhvr>
                                            <p:cTn id="32" dur="2000" fill="hold"/>
                                            <p:tgtEl>
                                              <p:spTgt spid="8"/>
                                            </p:tgtEl>
                                            <p:attrNameLst>
                                              <p:attrName>ppt_x</p:attrName>
                                              <p:attrName>ppt_y</p:attrName>
                                            </p:attrNameLst>
                                          </p:cBhvr>
                                          <p:rCtr x="8776" y="93"/>
                                        </p:animMotion>
                                      </p:childTnLst>
                                      <p:subTnLst>
                                        <p:set>
                                          <p:cBhvr override="childStyle">
                                            <p:cTn dur="1" fill="hold" display="0" masterRel="sameClick" afterEffect="1">
                                              <p:stCondLst>
                                                <p:cond evt="end" delay="0">
                                                  <p:tn val="31"/>
                                                </p:cond>
                                              </p:stCondLst>
                                            </p:cTn>
                                            <p:tgtEl>
                                              <p:spTgt spid="8"/>
                                            </p:tgtEl>
                                            <p:attrNameLst>
                                              <p:attrName>style.visibility</p:attrName>
                                            </p:attrNameLst>
                                          </p:cBhvr>
                                          <p:to>
                                            <p:strVal val="hidden"/>
                                          </p:to>
                                        </p:set>
                                      </p:subTnLst>
                                    </p:cTn>
                                  </p:par>
                                </p:childTnLst>
                              </p:cTn>
                            </p:par>
                            <p:par>
                              <p:cTn id="33" fill="hold">
                                <p:stCondLst>
                                  <p:cond delay="2000"/>
                                </p:stCondLst>
                                <p:childTnLst>
                                  <p:par>
                                    <p:cTn id="34" presetID="1" presetClass="entr" presetSubtype="0"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repeatCount="300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1000" fill="hold"/>
                                            <p:tgtEl>
                                              <p:spTgt spid="12"/>
                                            </p:tgtEl>
                                            <p:attrNameLst>
                                              <p:attrName>ppt_x</p:attrName>
                                            </p:attrNameLst>
                                          </p:cBhvr>
                                          <p:tavLst>
                                            <p:tav tm="0">
                                              <p:val>
                                                <p:strVal val="0-#ppt_w/2"/>
                                              </p:val>
                                            </p:tav>
                                            <p:tav tm="100000">
                                              <p:val>
                                                <p:strVal val="#ppt_x"/>
                                              </p:val>
                                            </p:tav>
                                          </p:tavLst>
                                        </p:anim>
                                        <p:anim calcmode="lin" valueType="num">
                                          <p:cBhvr additive="base">
                                            <p:cTn id="4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left)">
                                          <p:cBhvr>
                                            <p:cTn id="51" dur="500"/>
                                            <p:tgtEl>
                                              <p:spTgt spid="42"/>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1000" fill="hold"/>
                                            <p:tgtEl>
                                              <p:spTgt spid="15"/>
                                            </p:tgtEl>
                                            <p:attrNameLst>
                                              <p:attrName>ppt_x</p:attrName>
                                            </p:attrNameLst>
                                          </p:cBhvr>
                                          <p:tavLst>
                                            <p:tav tm="0">
                                              <p:val>
                                                <p:strVal val="0-#ppt_w/2"/>
                                              </p:val>
                                            </p:tav>
                                            <p:tav tm="100000">
                                              <p:val>
                                                <p:strVal val="#ppt_x"/>
                                              </p:val>
                                            </p:tav>
                                          </p:tavLst>
                                        </p:anim>
                                        <p:anim calcmode="lin" valueType="num">
                                          <p:cBhvr additive="base">
                                            <p:cTn id="57"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repeatCount="3000"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left)">
                                          <p:cBhvr>
                                            <p:cTn id="62" dur="500"/>
                                            <p:tgtEl>
                                              <p:spTgt spid="43"/>
                                            </p:tgtEl>
                                          </p:cBhvr>
                                        </p:animEffect>
                                      </p:childTnLst>
                                    </p:cTn>
                                  </p:par>
                                </p:childTnLst>
                              </p:cTn>
                            </p:par>
                            <p:par>
                              <p:cTn id="63" fill="hold">
                                <p:stCondLst>
                                  <p:cond delay="1500"/>
                                </p:stCondLst>
                                <p:childTnLst>
                                  <p:par>
                                    <p:cTn id="64" presetID="10" presetClass="entr" presetSubtype="0" fill="hold" nodeType="after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vector graphics, toy, doll&#10;&#10;Description automatically generated">
            <a:extLst>
              <a:ext uri="{FF2B5EF4-FFF2-40B4-BE49-F238E27FC236}">
                <a16:creationId xmlns:a16="http://schemas.microsoft.com/office/drawing/2014/main" id="{2B631215-E2E1-4FAC-B1BC-86972D669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6" cy="1828806"/>
          </a:xfrm>
          <a:prstGeom prst="rect">
            <a:avLst/>
          </a:prstGeom>
        </p:spPr>
      </p:pic>
      <p:sp>
        <p:nvSpPr>
          <p:cNvPr id="4" name="TextBox 3">
            <a:extLst>
              <a:ext uri="{FF2B5EF4-FFF2-40B4-BE49-F238E27FC236}">
                <a16:creationId xmlns:a16="http://schemas.microsoft.com/office/drawing/2014/main" id="{6B14A908-DB17-492A-B798-8D86A040F236}"/>
              </a:ext>
            </a:extLst>
          </p:cNvPr>
          <p:cNvSpPr txBox="1"/>
          <p:nvPr/>
        </p:nvSpPr>
        <p:spPr>
          <a:xfrm>
            <a:off x="1698171" y="533400"/>
            <a:ext cx="10134599" cy="946798"/>
          </a:xfrm>
          <a:prstGeom prst="rect">
            <a:avLst/>
          </a:prstGeom>
          <a:noFill/>
        </p:spPr>
        <p:txBody>
          <a:bodyPr wrap="square" rtlCol="0">
            <a:spAutoFit/>
          </a:bodyPr>
          <a:lstStyle>
            <a:defPPr>
              <a:defRPr lang="en-US"/>
            </a:defPPr>
            <a:lvl1pPr>
              <a:lnSpc>
                <a:spcPct val="120000"/>
              </a:lnSpc>
              <a:defRPr sz="2800" b="1" i="1"/>
            </a:lvl1pPr>
          </a:lstStyle>
          <a:p>
            <a:r>
              <a:rPr lang="vi-VN" sz="2400" dirty="0"/>
              <a:t>Quan sát hình 31.1, hãy mô tả con đường thu nhận và tiêu hóa thức ăn trong ống tiêu hóa ở người.</a:t>
            </a:r>
            <a:endParaRPr lang="en-US" sz="2400" dirty="0"/>
          </a:p>
        </p:txBody>
      </p:sp>
      <p:grpSp>
        <p:nvGrpSpPr>
          <p:cNvPr id="5" name="Group 4">
            <a:extLst>
              <a:ext uri="{FF2B5EF4-FFF2-40B4-BE49-F238E27FC236}">
                <a16:creationId xmlns:a16="http://schemas.microsoft.com/office/drawing/2014/main" id="{50E0F31A-D042-41C6-83AC-4293CDE3E9D7}"/>
              </a:ext>
            </a:extLst>
          </p:cNvPr>
          <p:cNvGrpSpPr/>
          <p:nvPr/>
        </p:nvGrpSpPr>
        <p:grpSpPr>
          <a:xfrm>
            <a:off x="534203" y="1707835"/>
            <a:ext cx="1897580" cy="611525"/>
            <a:chOff x="5000676" y="619760"/>
            <a:chExt cx="1897580" cy="611525"/>
          </a:xfrm>
        </p:grpSpPr>
        <p:sp>
          <p:nvSpPr>
            <p:cNvPr id="6" name="Rectangle: Rounded Corners 5">
              <a:extLst>
                <a:ext uri="{FF2B5EF4-FFF2-40B4-BE49-F238E27FC236}">
                  <a16:creationId xmlns:a16="http://schemas.microsoft.com/office/drawing/2014/main" id="{132C98E5-6627-4F8D-A6BA-75E16763D501}"/>
                </a:ext>
              </a:extLst>
            </p:cNvPr>
            <p:cNvSpPr/>
            <p:nvPr/>
          </p:nvSpPr>
          <p:spPr>
            <a:xfrm>
              <a:off x="5000676" y="619760"/>
              <a:ext cx="1897580" cy="611525"/>
            </a:xfrm>
            <a:prstGeom prst="roundRect">
              <a:avLst/>
            </a:prstGeom>
            <a:gradFill flip="none" rotWithShape="1">
              <a:gsLst>
                <a:gs pos="0">
                  <a:srgbClr val="5B7305"/>
                </a:gs>
                <a:gs pos="25000">
                  <a:srgbClr val="648A07"/>
                </a:gs>
                <a:gs pos="61000">
                  <a:srgbClr val="A5AE04"/>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7" name="Rectangle: Rounded Corners 6">
              <a:extLst>
                <a:ext uri="{FF2B5EF4-FFF2-40B4-BE49-F238E27FC236}">
                  <a16:creationId xmlns:a16="http://schemas.microsoft.com/office/drawing/2014/main" id="{DA532E95-8B6D-4231-B696-E98B546347F0}"/>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a:extLst>
              <a:ext uri="{FF2B5EF4-FFF2-40B4-BE49-F238E27FC236}">
                <a16:creationId xmlns:a16="http://schemas.microsoft.com/office/drawing/2014/main" id="{6ABAC626-854E-EA03-052F-32C8F6271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150" y="1480198"/>
            <a:ext cx="7730794" cy="470911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6B0B028-3BAF-D7A5-ADA6-3DE50D8E9DCC}"/>
              </a:ext>
            </a:extLst>
          </p:cNvPr>
          <p:cNvSpPr txBox="1"/>
          <p:nvPr/>
        </p:nvSpPr>
        <p:spPr>
          <a:xfrm>
            <a:off x="4300151" y="6324600"/>
            <a:ext cx="7748790" cy="369332"/>
          </a:xfrm>
          <a:prstGeom prst="rect">
            <a:avLst/>
          </a:prstGeom>
          <a:noFill/>
        </p:spPr>
        <p:txBody>
          <a:bodyPr wrap="square">
            <a:spAutoFit/>
          </a:bodyPr>
          <a:lstStyle/>
          <a:p>
            <a:pPr algn="ctr"/>
            <a:r>
              <a:rPr lang="vi-VN" b="1" i="1" dirty="0">
                <a:effectLst/>
              </a:rPr>
              <a:t>Hình. </a:t>
            </a:r>
            <a:r>
              <a:rPr lang="vi-VN" b="0" i="1" dirty="0">
                <a:effectLst/>
              </a:rPr>
              <a:t>Con đường thu nhận và tiêu hoá thức ăn trong ống tiêu hoá ở người</a:t>
            </a:r>
            <a:endParaRPr lang="en-US" dirty="0"/>
          </a:p>
        </p:txBody>
      </p:sp>
      <p:sp>
        <p:nvSpPr>
          <p:cNvPr id="13" name="Rectangle 12">
            <a:extLst>
              <a:ext uri="{FF2B5EF4-FFF2-40B4-BE49-F238E27FC236}">
                <a16:creationId xmlns:a16="http://schemas.microsoft.com/office/drawing/2014/main" id="{A6FA8EB1-44F1-4D38-0FEA-3C973430984B}"/>
              </a:ext>
            </a:extLst>
          </p:cNvPr>
          <p:cNvSpPr/>
          <p:nvPr/>
        </p:nvSpPr>
        <p:spPr>
          <a:xfrm>
            <a:off x="534203" y="2472456"/>
            <a:ext cx="3118980" cy="611526"/>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dirty="0">
                <a:solidFill>
                  <a:schemeClr val="tx1"/>
                </a:solidFill>
              </a:rPr>
              <a:t>Tiếp nhận thức ăn</a:t>
            </a:r>
            <a:endParaRPr lang="en-US" sz="2400" b="1" dirty="0">
              <a:solidFill>
                <a:schemeClr val="tx1"/>
              </a:solidFill>
            </a:endParaRPr>
          </a:p>
        </p:txBody>
      </p:sp>
      <p:cxnSp>
        <p:nvCxnSpPr>
          <p:cNvPr id="14" name="Straight Connector 13">
            <a:extLst>
              <a:ext uri="{FF2B5EF4-FFF2-40B4-BE49-F238E27FC236}">
                <a16:creationId xmlns:a16="http://schemas.microsoft.com/office/drawing/2014/main" id="{68914395-F069-F77D-0E1A-BD2FEF4F0857}"/>
              </a:ext>
            </a:extLst>
          </p:cNvPr>
          <p:cNvCxnSpPr>
            <a:cxnSpLocks/>
            <a:stCxn id="13" idx="2"/>
          </p:cNvCxnSpPr>
          <p:nvPr/>
        </p:nvCxnSpPr>
        <p:spPr>
          <a:xfrm>
            <a:off x="2093693" y="3083982"/>
            <a:ext cx="0" cy="466565"/>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179340F-74B2-F426-04CE-6749C1A2543D}"/>
              </a:ext>
            </a:extLst>
          </p:cNvPr>
          <p:cNvSpPr/>
          <p:nvPr/>
        </p:nvSpPr>
        <p:spPr>
          <a:xfrm>
            <a:off x="534203" y="3540629"/>
            <a:ext cx="3118980" cy="611526"/>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dirty="0">
                <a:solidFill>
                  <a:schemeClr val="tx1"/>
                </a:solidFill>
              </a:rPr>
              <a:t>Nghiền nát</a:t>
            </a:r>
            <a:endParaRPr lang="en-US" sz="2400" b="1" dirty="0">
              <a:solidFill>
                <a:schemeClr val="tx1"/>
              </a:solidFill>
            </a:endParaRPr>
          </a:p>
        </p:txBody>
      </p:sp>
      <p:sp>
        <p:nvSpPr>
          <p:cNvPr id="20" name="Rectangle 19">
            <a:extLst>
              <a:ext uri="{FF2B5EF4-FFF2-40B4-BE49-F238E27FC236}">
                <a16:creationId xmlns:a16="http://schemas.microsoft.com/office/drawing/2014/main" id="{96401CC0-DCA9-6F1C-448C-97A635760DF3}"/>
              </a:ext>
            </a:extLst>
          </p:cNvPr>
          <p:cNvSpPr/>
          <p:nvPr/>
        </p:nvSpPr>
        <p:spPr>
          <a:xfrm>
            <a:off x="534203" y="4652316"/>
            <a:ext cx="3118975" cy="92057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dirty="0">
                <a:solidFill>
                  <a:schemeClr val="tx1"/>
                </a:solidFill>
              </a:rPr>
              <a:t>Chuyển hóa </a:t>
            </a:r>
          </a:p>
          <a:p>
            <a:pPr algn="ctr">
              <a:lnSpc>
                <a:spcPct val="120000"/>
              </a:lnSpc>
            </a:pPr>
            <a:r>
              <a:rPr lang="vi-VN" sz="2400" b="1" dirty="0">
                <a:solidFill>
                  <a:schemeClr val="tx1"/>
                </a:solidFill>
              </a:rPr>
              <a:t>dinh dưỡng</a:t>
            </a:r>
            <a:endParaRPr lang="en-US" sz="2400" b="1" dirty="0">
              <a:solidFill>
                <a:schemeClr val="tx1"/>
              </a:solidFill>
            </a:endParaRPr>
          </a:p>
        </p:txBody>
      </p:sp>
      <p:cxnSp>
        <p:nvCxnSpPr>
          <p:cNvPr id="22" name="Straight Connector 21">
            <a:extLst>
              <a:ext uri="{FF2B5EF4-FFF2-40B4-BE49-F238E27FC236}">
                <a16:creationId xmlns:a16="http://schemas.microsoft.com/office/drawing/2014/main" id="{5CA48D3C-8732-B017-32F2-6F3D128547F8}"/>
              </a:ext>
            </a:extLst>
          </p:cNvPr>
          <p:cNvCxnSpPr>
            <a:cxnSpLocks/>
          </p:cNvCxnSpPr>
          <p:nvPr/>
        </p:nvCxnSpPr>
        <p:spPr>
          <a:xfrm>
            <a:off x="2093693" y="4152155"/>
            <a:ext cx="0" cy="466565"/>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3DC2F2A-7601-6839-B4F9-717FA25A33A9}"/>
              </a:ext>
            </a:extLst>
          </p:cNvPr>
          <p:cNvCxnSpPr>
            <a:cxnSpLocks/>
          </p:cNvCxnSpPr>
          <p:nvPr/>
        </p:nvCxnSpPr>
        <p:spPr>
          <a:xfrm>
            <a:off x="2062024" y="5572895"/>
            <a:ext cx="0" cy="466565"/>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4A986CD1-EDE4-3AF2-3801-5807E2D00C1A}"/>
              </a:ext>
            </a:extLst>
          </p:cNvPr>
          <p:cNvSpPr/>
          <p:nvPr/>
        </p:nvSpPr>
        <p:spPr>
          <a:xfrm>
            <a:off x="502534" y="6073056"/>
            <a:ext cx="3118980" cy="61152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dirty="0">
                <a:solidFill>
                  <a:schemeClr val="tx1"/>
                </a:solidFill>
              </a:rPr>
              <a:t>Đào thải</a:t>
            </a:r>
            <a:endParaRPr lang="en-US" sz="2400" b="1" dirty="0">
              <a:solidFill>
                <a:schemeClr val="tx1"/>
              </a:solidFill>
            </a:endParaRPr>
          </a:p>
        </p:txBody>
      </p:sp>
    </p:spTree>
    <p:extLst>
      <p:ext uri="{BB962C8B-B14F-4D97-AF65-F5344CB8AC3E}">
        <p14:creationId xmlns:p14="http://schemas.microsoft.com/office/powerpoint/2010/main" val="25808939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098"/>
                                        </p:tgtEl>
                                        <p:attrNameLst>
                                          <p:attrName>style.visibility</p:attrName>
                                        </p:attrNameLst>
                                      </p:cBhvr>
                                      <p:to>
                                        <p:strVal val="visible"/>
                                      </p:to>
                                    </p:set>
                                    <p:animEffect transition="in" filter="barn(inVertical)">
                                      <p:cBhvr>
                                        <p:cTn id="49" dur="500"/>
                                        <p:tgtEl>
                                          <p:spTgt spid="409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5" grpId="0" animBg="1"/>
      <p:bldP spid="20"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A5865"/>
        </a:solidFill>
        <a:effectLst/>
      </p:bgPr>
    </p:bg>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6F9F33DF-D736-4E71-A1E5-5E74C9DD44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035" y="2886112"/>
            <a:ext cx="6877050" cy="3867150"/>
          </a:xfrm>
          <a:prstGeom prst="rect">
            <a:avLst/>
          </a:prstGeom>
        </p:spPr>
      </p:pic>
      <p:sp>
        <p:nvSpPr>
          <p:cNvPr id="2" name="TextBox 1">
            <a:extLst>
              <a:ext uri="{FF2B5EF4-FFF2-40B4-BE49-F238E27FC236}">
                <a16:creationId xmlns:a16="http://schemas.microsoft.com/office/drawing/2014/main" id="{7C21D94B-276A-4200-80BE-E0A1CC6E606F}"/>
              </a:ext>
            </a:extLst>
          </p:cNvPr>
          <p:cNvSpPr txBox="1"/>
          <p:nvPr/>
        </p:nvSpPr>
        <p:spPr>
          <a:xfrm>
            <a:off x="1284978" y="1280931"/>
            <a:ext cx="8240986" cy="1606274"/>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Con đường trao đổi chất dinh dưỡng trong ống tiêu hóa ở động vật bao gồm ba giai đoạn: </a:t>
            </a:r>
            <a:r>
              <a:rPr kumimoji="0" lang="vi-VN" sz="2800" b="1" i="1" u="none" strike="noStrike" kern="1200" cap="none" spc="0" normalizeH="0" baseline="0" noProof="0" dirty="0">
                <a:ln>
                  <a:noFill/>
                </a:ln>
                <a:solidFill>
                  <a:srgbClr val="FFC000"/>
                </a:solidFill>
                <a:effectLst/>
                <a:uLnTx/>
                <a:uFillTx/>
                <a:latin typeface="Arial" panose="020B0604020202020204" pitchFamily="34" charset="0"/>
                <a:ea typeface="+mn-ea"/>
                <a:cs typeface="+mn-cs"/>
              </a:rPr>
              <a:t>ăn, tiêu hóa và hấp thụ chất dinh dưỡng, thải phân.</a:t>
            </a:r>
            <a:endParaRPr kumimoji="0" lang="en-US" sz="2800" b="1" i="1" u="none" strike="noStrike" kern="1200" cap="none" spc="0" normalizeH="0" baseline="0" noProof="0" dirty="0">
              <a:ln>
                <a:noFill/>
              </a:ln>
              <a:solidFill>
                <a:srgbClr val="FFC000"/>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C4679E74-0CA6-5EE2-2F1D-1B2018D92BC6}"/>
              </a:ext>
            </a:extLst>
          </p:cNvPr>
          <p:cNvCxnSpPr/>
          <p:nvPr/>
        </p:nvCxnSpPr>
        <p:spPr>
          <a:xfrm>
            <a:off x="764089" y="1189973"/>
            <a:ext cx="234236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4338" name="Picture 2">
            <a:extLst>
              <a:ext uri="{FF2B5EF4-FFF2-40B4-BE49-F238E27FC236}">
                <a16:creationId xmlns:a16="http://schemas.microsoft.com/office/drawing/2014/main" id="{58EB072E-031F-2C8A-95E2-CCD9C7950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4809" y="2029215"/>
            <a:ext cx="3567191" cy="51545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Single Corner Rounded 4">
            <a:extLst>
              <a:ext uri="{FF2B5EF4-FFF2-40B4-BE49-F238E27FC236}">
                <a16:creationId xmlns:a16="http://schemas.microsoft.com/office/drawing/2014/main" id="{E69702B3-DF4D-9683-E780-EBCF9F324436}"/>
              </a:ext>
            </a:extLst>
          </p:cNvPr>
          <p:cNvSpPr/>
          <p:nvPr/>
        </p:nvSpPr>
        <p:spPr>
          <a:xfrm>
            <a:off x="764089" y="472715"/>
            <a:ext cx="2342367" cy="626301"/>
          </a:xfrm>
          <a:prstGeom prst="round1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1" dirty="0">
                <a:solidFill>
                  <a:schemeClr val="tx1"/>
                </a:solidFill>
              </a:rPr>
              <a:t>Em đã học</a:t>
            </a:r>
            <a:endParaRPr lang="en-US" sz="2800" b="1" i="1" dirty="0">
              <a:solidFill>
                <a:schemeClr val="tx1"/>
              </a:solidFill>
            </a:endParaRPr>
          </a:p>
        </p:txBody>
      </p:sp>
      <p:pic>
        <p:nvPicPr>
          <p:cNvPr id="7" name="Hình ảnh 6">
            <a:extLst>
              <a:ext uri="{FF2B5EF4-FFF2-40B4-BE49-F238E27FC236}">
                <a16:creationId xmlns:a16="http://schemas.microsoft.com/office/drawing/2014/main" id="{8395D0F0-77C8-9EE6-5B1B-37F4182C9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731" y="1371889"/>
            <a:ext cx="1082715" cy="1082715"/>
          </a:xfrm>
          <a:prstGeom prst="rect">
            <a:avLst/>
          </a:prstGeom>
        </p:spPr>
      </p:pic>
    </p:spTree>
    <p:extLst>
      <p:ext uri="{BB962C8B-B14F-4D97-AF65-F5344CB8AC3E}">
        <p14:creationId xmlns:p14="http://schemas.microsoft.com/office/powerpoint/2010/main" val="5585637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2164</TotalTime>
  <Words>2029</Words>
  <Application>Microsoft Office PowerPoint</Application>
  <PresentationFormat>Màn hình rộng</PresentationFormat>
  <Paragraphs>170</Paragraphs>
  <Slides>58</Slides>
  <Notes>0</Notes>
  <HiddenSlides>0</HiddenSlides>
  <MMClips>0</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58</vt:i4>
      </vt:variant>
    </vt:vector>
  </HeadingPairs>
  <TitlesOfParts>
    <vt:vector size="64" baseType="lpstr">
      <vt:lpstr>Arial</vt:lpstr>
      <vt:lpstr>Calibri</vt:lpstr>
      <vt:lpstr>Calibri Light</vt:lpstr>
      <vt:lpstr>Symbol</vt:lpstr>
      <vt:lpstr>Wingdings</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HQV</dc:creator>
  <cp:lastModifiedBy>Vương Thị Hương Ly</cp:lastModifiedBy>
  <cp:revision>106</cp:revision>
  <dcterms:created xsi:type="dcterms:W3CDTF">2022-04-28T03:48:52Z</dcterms:created>
  <dcterms:modified xsi:type="dcterms:W3CDTF">2024-03-12T14:45:17Z</dcterms:modified>
</cp:coreProperties>
</file>